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7" r:id="rId2"/>
    <p:sldId id="325" r:id="rId3"/>
    <p:sldId id="327" r:id="rId4"/>
    <p:sldId id="328" r:id="rId5"/>
    <p:sldId id="329" r:id="rId6"/>
    <p:sldId id="330" r:id="rId7"/>
    <p:sldId id="331" r:id="rId8"/>
    <p:sldId id="356" r:id="rId9"/>
    <p:sldId id="357" r:id="rId10"/>
    <p:sldId id="332" r:id="rId11"/>
    <p:sldId id="333" r:id="rId12"/>
    <p:sldId id="335" r:id="rId13"/>
    <p:sldId id="336" r:id="rId14"/>
    <p:sldId id="337" r:id="rId15"/>
    <p:sldId id="338" r:id="rId16"/>
    <p:sldId id="340" r:id="rId17"/>
    <p:sldId id="339" r:id="rId18"/>
    <p:sldId id="341" r:id="rId19"/>
    <p:sldId id="342" r:id="rId20"/>
    <p:sldId id="343" r:id="rId21"/>
    <p:sldId id="344" r:id="rId22"/>
    <p:sldId id="345" r:id="rId23"/>
    <p:sldId id="346" r:id="rId24"/>
    <p:sldId id="347" r:id="rId25"/>
    <p:sldId id="348" r:id="rId26"/>
    <p:sldId id="349" r:id="rId27"/>
    <p:sldId id="350" r:id="rId28"/>
    <p:sldId id="355" r:id="rId29"/>
    <p:sldId id="351" r:id="rId30"/>
    <p:sldId id="354" r:id="rId31"/>
    <p:sldId id="352" r:id="rId32"/>
    <p:sldId id="353" r:id="rId33"/>
    <p:sldId id="288" r:id="rId34"/>
    <p:sldId id="323" r:id="rId35"/>
    <p:sldId id="324" r:id="rId36"/>
    <p:sldId id="322"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varScale="1">
      <p:scale>
        <a:sx n="1" d="1"/>
        <a:sy n="1" d="1"/>
      </p:scale>
      <p:origin x="0" y="-3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DDCC1-A652-4888-A516-609EF46C2DF1}" type="datetimeFigureOut">
              <a:rPr lang="it-IT" smtClean="0"/>
              <a:t>09/10/2024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17AC4-D8D7-4BD6-A632-EE2CF9EFD440}" type="slidenum">
              <a:rPr lang="it-IT" smtClean="0"/>
              <a:t>‹N›</a:t>
            </a:fld>
            <a:endParaRPr lang="it-IT"/>
          </a:p>
        </p:txBody>
      </p:sp>
    </p:spTree>
    <p:extLst>
      <p:ext uri="{BB962C8B-B14F-4D97-AF65-F5344CB8AC3E}">
        <p14:creationId xmlns:p14="http://schemas.microsoft.com/office/powerpoint/2010/main" val="219672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3</a:t>
            </a:fld>
            <a:endParaRPr lang="it-IT"/>
          </a:p>
        </p:txBody>
      </p:sp>
    </p:spTree>
    <p:extLst>
      <p:ext uri="{BB962C8B-B14F-4D97-AF65-F5344CB8AC3E}">
        <p14:creationId xmlns:p14="http://schemas.microsoft.com/office/powerpoint/2010/main" val="72613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4</a:t>
            </a:fld>
            <a:endParaRPr lang="it-IT"/>
          </a:p>
        </p:txBody>
      </p:sp>
    </p:spTree>
    <p:extLst>
      <p:ext uri="{BB962C8B-B14F-4D97-AF65-F5344CB8AC3E}">
        <p14:creationId xmlns:p14="http://schemas.microsoft.com/office/powerpoint/2010/main" val="256536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6</a:t>
            </a:fld>
            <a:endParaRPr lang="it-IT"/>
          </a:p>
        </p:txBody>
      </p:sp>
    </p:spTree>
    <p:extLst>
      <p:ext uri="{BB962C8B-B14F-4D97-AF65-F5344CB8AC3E}">
        <p14:creationId xmlns:p14="http://schemas.microsoft.com/office/powerpoint/2010/main" val="285810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7</a:t>
            </a:fld>
            <a:endParaRPr lang="it-IT"/>
          </a:p>
        </p:txBody>
      </p:sp>
    </p:spTree>
    <p:extLst>
      <p:ext uri="{BB962C8B-B14F-4D97-AF65-F5344CB8AC3E}">
        <p14:creationId xmlns:p14="http://schemas.microsoft.com/office/powerpoint/2010/main" val="266022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09/10/2024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09/10/2024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09/10/2024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09/10/2024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09/10/2024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09/10/2024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09/10/2024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Nomenclatura</a:t>
            </a:r>
            <a:endParaRPr lang="it-IT" sz="3200" dirty="0">
              <a:solidFill>
                <a:srgbClr val="0070C0"/>
              </a:solidFill>
            </a:endParaRPr>
          </a:p>
        </p:txBody>
      </p:sp>
      <p:sp>
        <p:nvSpPr>
          <p:cNvPr id="3" name="Content Placeholder 2"/>
          <p:cNvSpPr>
            <a:spLocks noGrp="1"/>
          </p:cNvSpPr>
          <p:nvPr>
            <p:ph idx="1"/>
          </p:nvPr>
        </p:nvSpPr>
        <p:spPr>
          <a:xfrm>
            <a:off x="591668" y="941288"/>
            <a:ext cx="7897906" cy="974768"/>
          </a:xfrm>
        </p:spPr>
        <p:txBody>
          <a:bodyPr>
            <a:noAutofit/>
          </a:bodyPr>
          <a:lstStyle/>
          <a:p>
            <a:pPr marL="0" indent="0">
              <a:lnSpc>
                <a:spcPct val="120000"/>
              </a:lnSpc>
              <a:spcBef>
                <a:spcPts val="0"/>
              </a:spcBef>
              <a:spcAft>
                <a:spcPts val="600"/>
              </a:spcAft>
              <a:buNone/>
            </a:pPr>
            <a:r>
              <a:rPr lang="it-IT" sz="2000" dirty="0" smtClean="0"/>
              <a:t>Per identificare in modo univoco un composto chimico, è importante avere un sistema che consente di attribuire a ciascun composto un nome. </a:t>
            </a:r>
          </a:p>
          <a:p>
            <a:pPr marL="0" indent="0">
              <a:lnSpc>
                <a:spcPct val="120000"/>
              </a:lnSpc>
              <a:spcBef>
                <a:spcPts val="0"/>
              </a:spcBef>
              <a:spcAft>
                <a:spcPts val="600"/>
              </a:spcAft>
              <a:buNone/>
            </a:pPr>
            <a:r>
              <a:rPr lang="it-IT" sz="2000" dirty="0" smtClean="0"/>
              <a:t>Esistono diversi tipi di nomenclatura. La prima è la </a:t>
            </a:r>
            <a:r>
              <a:rPr lang="it-IT" sz="2000" b="1" dirty="0" smtClean="0"/>
              <a:t>nomenclatura tradizionale</a:t>
            </a:r>
            <a:r>
              <a:rPr lang="it-IT" sz="2000" dirty="0" smtClean="0"/>
              <a:t>, basata sui nomi attribuiti storicamente ai singoli composti. </a:t>
            </a:r>
          </a:p>
          <a:p>
            <a:pPr marL="0" indent="0">
              <a:lnSpc>
                <a:spcPct val="120000"/>
              </a:lnSpc>
              <a:spcBef>
                <a:spcPts val="0"/>
              </a:spcBef>
              <a:spcAft>
                <a:spcPts val="600"/>
              </a:spcAft>
              <a:buNone/>
            </a:pPr>
            <a:r>
              <a:rPr lang="it-IT" sz="2000" dirty="0" smtClean="0"/>
              <a:t>Per dare un nome sistematico e facile da ricavare a ciascun composto, l’organizzazione internazionale </a:t>
            </a:r>
            <a:r>
              <a:rPr lang="it-IT" sz="2000" b="1" dirty="0" smtClean="0"/>
              <a:t>IUPAC</a:t>
            </a:r>
            <a:r>
              <a:rPr lang="it-IT" sz="2000" dirty="0" smtClean="0"/>
              <a:t> (International Union of Pure and Applied Chemistry) ha definito una serie di regole.</a:t>
            </a:r>
          </a:p>
          <a:p>
            <a:pPr marL="0" indent="0">
              <a:lnSpc>
                <a:spcPct val="120000"/>
              </a:lnSpc>
              <a:spcBef>
                <a:spcPts val="0"/>
              </a:spcBef>
              <a:spcAft>
                <a:spcPts val="600"/>
              </a:spcAft>
              <a:buNone/>
            </a:pPr>
            <a:r>
              <a:rPr lang="it-IT" sz="2000" dirty="0" smtClean="0"/>
              <a:t>In aggiunta, in alcuni casi è utile anche indicare lo stato di ossidazione di un elemento in un composto mediante la notazione di Stock, in cui lo stato di ossidazione è indicato tra parentesi come numero romano. </a:t>
            </a:r>
            <a:endParaRPr lang="it-IT" sz="2000" dirty="0"/>
          </a:p>
        </p:txBody>
      </p:sp>
    </p:spTree>
    <p:extLst>
      <p:ext uri="{BB962C8B-B14F-4D97-AF65-F5344CB8AC3E}">
        <p14:creationId xmlns:p14="http://schemas.microsoft.com/office/powerpoint/2010/main" val="22703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Nomenclatura</a:t>
            </a:r>
          </a:p>
        </p:txBody>
      </p:sp>
      <p:sp>
        <p:nvSpPr>
          <p:cNvPr id="15363" name="Text Box 3"/>
          <p:cNvSpPr txBox="1">
            <a:spLocks noChangeArrowheads="1"/>
          </p:cNvSpPr>
          <p:nvPr/>
        </p:nvSpPr>
        <p:spPr bwMode="auto">
          <a:xfrm>
            <a:off x="990600" y="1371600"/>
            <a:ext cx="76200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latin typeface="Arial" charset="0"/>
              </a:rPr>
              <a:t>ELEMENTI + OSSIGENO</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OSSIDI</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   </a:t>
            </a:r>
          </a:p>
          <a:p>
            <a:pPr algn="ctr" eaLnBrk="1" hangingPunct="1">
              <a:spcBef>
                <a:spcPct val="50000"/>
              </a:spcBef>
              <a:buFontTx/>
              <a:buNone/>
            </a:pPr>
            <a:r>
              <a:rPr lang="it-IT" altLang="it-IT" sz="2400" dirty="0">
                <a:latin typeface="Arial" charset="0"/>
              </a:rPr>
              <a:t>IDROSSIDI                       ACIDI OSSIGENATI</a:t>
            </a:r>
          </a:p>
          <a:p>
            <a:pPr algn="ctr" eaLnBrk="1" hangingPunct="1">
              <a:spcBef>
                <a:spcPct val="50000"/>
              </a:spcBef>
              <a:buFontTx/>
              <a:buNone/>
            </a:pPr>
            <a:endParaRPr lang="it-IT" altLang="it-IT" sz="2000" dirty="0">
              <a:latin typeface="Arial" charset="0"/>
            </a:endParaRPr>
          </a:p>
          <a:p>
            <a:pPr algn="ctr" eaLnBrk="1" hangingPunct="1">
              <a:spcBef>
                <a:spcPct val="50000"/>
              </a:spcBef>
              <a:buFontTx/>
              <a:buNone/>
            </a:pPr>
            <a:endParaRPr lang="it-IT" altLang="it-IT" sz="1000" dirty="0">
              <a:latin typeface="Arial" charset="0"/>
            </a:endParaRPr>
          </a:p>
          <a:p>
            <a:pPr algn="ctr" eaLnBrk="1" hangingPunct="1">
              <a:spcBef>
                <a:spcPct val="50000"/>
              </a:spcBef>
              <a:buFontTx/>
              <a:buNone/>
            </a:pPr>
            <a:endParaRPr lang="it-IT" altLang="it-IT" sz="2400" dirty="0">
              <a:latin typeface="Arial" charset="0"/>
            </a:endParaRPr>
          </a:p>
        </p:txBody>
      </p:sp>
      <p:grpSp>
        <p:nvGrpSpPr>
          <p:cNvPr id="15364" name="Group 4"/>
          <p:cNvGrpSpPr>
            <a:grpSpLocks/>
          </p:cNvGrpSpPr>
          <p:nvPr/>
        </p:nvGrpSpPr>
        <p:grpSpPr bwMode="auto">
          <a:xfrm>
            <a:off x="1600200" y="1352266"/>
            <a:ext cx="6400800" cy="4419600"/>
            <a:chOff x="1008" y="864"/>
            <a:chExt cx="4032" cy="2784"/>
          </a:xfrm>
        </p:grpSpPr>
        <p:sp>
          <p:nvSpPr>
            <p:cNvPr id="15370" name="Rectangle 5"/>
            <p:cNvSpPr>
              <a:spLocks noChangeArrowheads="1"/>
            </p:cNvSpPr>
            <p:nvPr/>
          </p:nvSpPr>
          <p:spPr bwMode="auto">
            <a:xfrm>
              <a:off x="2496" y="1536"/>
              <a:ext cx="105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1" name="Rectangle 6"/>
            <p:cNvSpPr>
              <a:spLocks noChangeArrowheads="1"/>
            </p:cNvSpPr>
            <p:nvPr/>
          </p:nvSpPr>
          <p:spPr bwMode="auto">
            <a:xfrm>
              <a:off x="2112" y="3360"/>
              <a:ext cx="172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smtClean="0">
                  <a:latin typeface="Arial" charset="0"/>
                </a:rPr>
                <a:t>SALI OSSIGENATI </a:t>
              </a:r>
              <a:endParaRPr lang="it-IT" altLang="it-IT" sz="2400" dirty="0">
                <a:latin typeface="Arial" charset="0"/>
              </a:endParaRPr>
            </a:p>
          </p:txBody>
        </p:sp>
        <p:sp>
          <p:nvSpPr>
            <p:cNvPr id="15372" name="Rectangle 7"/>
            <p:cNvSpPr>
              <a:spLocks noChangeArrowheads="1"/>
            </p:cNvSpPr>
            <p:nvPr/>
          </p:nvSpPr>
          <p:spPr bwMode="auto">
            <a:xfrm>
              <a:off x="3216" y="2592"/>
              <a:ext cx="182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3" name="Rectangle 8"/>
            <p:cNvSpPr>
              <a:spLocks noChangeArrowheads="1"/>
            </p:cNvSpPr>
            <p:nvPr/>
          </p:nvSpPr>
          <p:spPr bwMode="auto">
            <a:xfrm>
              <a:off x="1008" y="2592"/>
              <a:ext cx="11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4" name="Rectangle 9"/>
            <p:cNvSpPr>
              <a:spLocks noChangeArrowheads="1"/>
            </p:cNvSpPr>
            <p:nvPr/>
          </p:nvSpPr>
          <p:spPr bwMode="auto">
            <a:xfrm>
              <a:off x="1872" y="864"/>
              <a:ext cx="23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5" name="Line 10"/>
            <p:cNvSpPr>
              <a:spLocks noChangeShapeType="1"/>
            </p:cNvSpPr>
            <p:nvPr/>
          </p:nvSpPr>
          <p:spPr bwMode="auto">
            <a:xfrm>
              <a:off x="3024" y="115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1"/>
            <p:cNvSpPr>
              <a:spLocks noChangeShapeType="1"/>
            </p:cNvSpPr>
            <p:nvPr/>
          </p:nvSpPr>
          <p:spPr bwMode="auto">
            <a:xfrm>
              <a:off x="3024" y="1824"/>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2"/>
            <p:cNvSpPr>
              <a:spLocks noChangeShapeType="1"/>
            </p:cNvSpPr>
            <p:nvPr/>
          </p:nvSpPr>
          <p:spPr bwMode="auto">
            <a:xfrm>
              <a:off x="1728" y="225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3"/>
            <p:cNvSpPr>
              <a:spLocks noChangeShapeType="1"/>
            </p:cNvSpPr>
            <p:nvPr/>
          </p:nvSpPr>
          <p:spPr bwMode="auto">
            <a:xfrm>
              <a:off x="436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4"/>
            <p:cNvSpPr>
              <a:spLocks noChangeShapeType="1"/>
            </p:cNvSpPr>
            <p:nvPr/>
          </p:nvSpPr>
          <p:spPr bwMode="auto">
            <a:xfrm>
              <a:off x="172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5"/>
            <p:cNvSpPr>
              <a:spLocks noChangeShapeType="1"/>
            </p:cNvSpPr>
            <p:nvPr/>
          </p:nvSpPr>
          <p:spPr bwMode="auto">
            <a:xfrm>
              <a:off x="1728" y="297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6"/>
            <p:cNvSpPr>
              <a:spLocks noChangeShapeType="1"/>
            </p:cNvSpPr>
            <p:nvPr/>
          </p:nvSpPr>
          <p:spPr bwMode="auto">
            <a:xfrm>
              <a:off x="3024" y="2976"/>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17"/>
            <p:cNvSpPr>
              <a:spLocks noChangeShapeType="1"/>
            </p:cNvSpPr>
            <p:nvPr/>
          </p:nvSpPr>
          <p:spPr bwMode="auto">
            <a:xfrm>
              <a:off x="172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8"/>
            <p:cNvSpPr>
              <a:spLocks noChangeShapeType="1"/>
            </p:cNvSpPr>
            <p:nvPr/>
          </p:nvSpPr>
          <p:spPr bwMode="auto">
            <a:xfrm>
              <a:off x="436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5" name="Text Box 19"/>
          <p:cNvSpPr txBox="1">
            <a:spLocks noChangeArrowheads="1"/>
          </p:cNvSpPr>
          <p:nvPr/>
        </p:nvSpPr>
        <p:spPr bwMode="auto">
          <a:xfrm>
            <a:off x="4953000" y="2971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 H</a:t>
            </a:r>
            <a:r>
              <a:rPr lang="it-IT" altLang="it-IT" sz="2400" baseline="-25000">
                <a:latin typeface="Arial" charset="0"/>
              </a:rPr>
              <a:t>2</a:t>
            </a:r>
            <a:r>
              <a:rPr lang="it-IT" altLang="it-IT" sz="2400">
                <a:latin typeface="Arial" charset="0"/>
              </a:rPr>
              <a:t>O</a:t>
            </a:r>
          </a:p>
        </p:txBody>
      </p:sp>
      <p:sp>
        <p:nvSpPr>
          <p:cNvPr id="15366" name="Text Box 20"/>
          <p:cNvSpPr txBox="1">
            <a:spLocks noChangeArrowheads="1"/>
          </p:cNvSpPr>
          <p:nvPr/>
        </p:nvSpPr>
        <p:spPr bwMode="auto">
          <a:xfrm>
            <a:off x="381000" y="1295400"/>
            <a:ext cx="1752600" cy="457200"/>
          </a:xfrm>
          <a:prstGeom prst="rect">
            <a:avLst/>
          </a:prstGeom>
          <a:solidFill>
            <a:srgbClr val="66C2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metalli</a:t>
            </a:r>
          </a:p>
        </p:txBody>
      </p:sp>
      <p:sp>
        <p:nvSpPr>
          <p:cNvPr id="15367" name="Text Box 21"/>
          <p:cNvSpPr txBox="1">
            <a:spLocks noChangeArrowheads="1"/>
          </p:cNvSpPr>
          <p:nvPr/>
        </p:nvSpPr>
        <p:spPr bwMode="auto">
          <a:xfrm>
            <a:off x="7162800" y="1371600"/>
            <a:ext cx="1752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Non metalli</a:t>
            </a:r>
          </a:p>
        </p:txBody>
      </p:sp>
      <p:sp>
        <p:nvSpPr>
          <p:cNvPr id="15368" name="Text Box 22"/>
          <p:cNvSpPr txBox="1">
            <a:spLocks noChangeArrowheads="1"/>
          </p:cNvSpPr>
          <p:nvPr/>
        </p:nvSpPr>
        <p:spPr bwMode="auto">
          <a:xfrm>
            <a:off x="381000" y="2438400"/>
            <a:ext cx="2133600" cy="466725"/>
          </a:xfrm>
          <a:prstGeom prst="rect">
            <a:avLst/>
          </a:prstGeom>
          <a:solidFill>
            <a:srgbClr val="66C20A"/>
          </a:solidFill>
          <a:ln w="9525">
            <a:solidFill>
              <a:srgbClr val="66C20A"/>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basici</a:t>
            </a:r>
          </a:p>
        </p:txBody>
      </p:sp>
      <p:sp>
        <p:nvSpPr>
          <p:cNvPr id="15369" name="Text Box 23"/>
          <p:cNvSpPr txBox="1">
            <a:spLocks noChangeArrowheads="1"/>
          </p:cNvSpPr>
          <p:nvPr/>
        </p:nvSpPr>
        <p:spPr bwMode="auto">
          <a:xfrm>
            <a:off x="7010400" y="24384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acidi</a:t>
            </a:r>
          </a:p>
        </p:txBody>
      </p:sp>
    </p:spTree>
    <p:extLst>
      <p:ext uri="{BB962C8B-B14F-4D97-AF65-F5344CB8AC3E}">
        <p14:creationId xmlns:p14="http://schemas.microsoft.com/office/powerpoint/2010/main" val="3744456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4267200" cy="381000"/>
          </a:xfrm>
        </p:spPr>
        <p:txBody>
          <a:bodyPr>
            <a:normAutofit fontScale="90000"/>
          </a:bodyPr>
          <a:lstStyle/>
          <a:p>
            <a:r>
              <a:rPr lang="it-IT" dirty="0" smtClean="0"/>
              <a:t>Ossidi</a:t>
            </a:r>
            <a:endParaRPr lang="it-IT" dirty="0"/>
          </a:p>
        </p:txBody>
      </p:sp>
      <p:sp>
        <p:nvSpPr>
          <p:cNvPr id="7" name="Segnaposto contenuto 2"/>
          <p:cNvSpPr txBox="1">
            <a:spLocks/>
          </p:cNvSpPr>
          <p:nvPr/>
        </p:nvSpPr>
        <p:spPr>
          <a:xfrm>
            <a:off x="152400" y="685800"/>
            <a:ext cx="4800600" cy="1981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Aft>
                <a:spcPts val="1200"/>
              </a:spcAft>
              <a:buClrTx/>
              <a:buSzTx/>
              <a:buFont typeface="Arial" pitchFamily="34" charset="0"/>
              <a:buChar char="•"/>
              <a:tabLst/>
              <a:defRPr/>
            </a:pPr>
            <a:r>
              <a:rPr kumimoji="0" lang="it-IT" sz="2000" b="0" i="0" u="sng" strike="noStrike" kern="1200" cap="none" spc="0" normalizeH="0" baseline="0" noProof="0" dirty="0" smtClean="0">
                <a:ln>
                  <a:noFill/>
                </a:ln>
                <a:solidFill>
                  <a:schemeClr val="tx1"/>
                </a:solidFill>
                <a:effectLst/>
                <a:uLnTx/>
                <a:uFillTx/>
                <a:latin typeface="+mn-lt"/>
                <a:ea typeface="+mn-ea"/>
                <a:cs typeface="+mn-cs"/>
              </a:rPr>
              <a:t>Ossidi basici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i="0" u="none" strike="noStrike" kern="1200" cap="none" spc="0" normalizeH="0" baseline="0" noProof="0" dirty="0" smtClean="0">
                <a:ln>
                  <a:noFill/>
                </a:ln>
                <a:solidFill>
                  <a:schemeClr val="tx1"/>
                </a:solidFill>
                <a:effectLst/>
                <a:uLnTx/>
                <a:uFillTx/>
                <a:latin typeface="+mn-lt"/>
                <a:ea typeface="+mn-ea"/>
                <a:cs typeface="+mn-cs"/>
              </a:rPr>
              <a:t>metallo</a:t>
            </a:r>
            <a:r>
              <a:rPr kumimoji="0" lang="it-IT" sz="2000" i="0" u="none" strike="noStrike" kern="1200" cap="none" spc="0" normalizeH="0" baseline="0" noProof="0" dirty="0" smtClean="0">
                <a:ln>
                  <a:noFill/>
                </a:ln>
                <a:solidFill>
                  <a:schemeClr val="tx1"/>
                </a:solidFill>
                <a:effectLst/>
                <a:uLnTx/>
                <a:uFillTx/>
                <a:latin typeface="+mn-lt"/>
                <a:ea typeface="+mn-ea"/>
                <a:cs typeface="+mn-cs"/>
              </a:rPr>
              <a:t>, con numero di ossidazione positivo, e ossigeno con numero di ossidazione -2. </a:t>
            </a:r>
            <a:endParaRPr lang="it-IT" sz="2000" dirty="0" smtClean="0"/>
          </a:p>
          <a:p>
            <a:pPr marL="342900" indent="-342900">
              <a:spcAft>
                <a:spcPts val="1200"/>
              </a:spcAft>
              <a:buFont typeface="Arial" pitchFamily="34" charset="0"/>
              <a:buChar char="•"/>
              <a:defRPr/>
            </a:pPr>
            <a:r>
              <a:rPr kumimoji="0" lang="it-IT" sz="2000" b="0" u="sng" strike="noStrike" kern="1200" cap="none" spc="0" normalizeH="0" baseline="0" noProof="0" dirty="0" smtClean="0">
                <a:ln>
                  <a:noFill/>
                </a:ln>
                <a:solidFill>
                  <a:schemeClr val="tx1"/>
                </a:solidFill>
                <a:effectLst/>
                <a:uLnTx/>
                <a:uFillTx/>
                <a:latin typeface="+mn-lt"/>
                <a:ea typeface="+mn-ea"/>
                <a:cs typeface="+mn-cs"/>
              </a:rPr>
              <a:t>Ossidi acidi</a:t>
            </a:r>
            <a:r>
              <a:rPr kumimoji="0" lang="it-IT" sz="2000" b="0"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strike="noStrike" kern="1200" cap="none" spc="0" normalizeH="0" baseline="0" noProof="0" dirty="0" smtClean="0">
                <a:ln>
                  <a:noFill/>
                </a:ln>
                <a:solidFill>
                  <a:schemeClr val="tx1"/>
                </a:solidFill>
                <a:effectLst/>
                <a:uLnTx/>
                <a:uFillTx/>
                <a:latin typeface="+mn-lt"/>
                <a:ea typeface="+mn-ea"/>
                <a:cs typeface="+mn-cs"/>
              </a:rPr>
              <a:t>non-metallo</a:t>
            </a:r>
            <a:r>
              <a:rPr lang="it-IT" sz="2000" dirty="0" smtClean="0"/>
              <a:t>, con numero di ossidazione positivo, e ossigeno con numero di ossidazione -2.</a:t>
            </a:r>
            <a:endParaRPr lang="it-IT" sz="2000" dirty="0"/>
          </a:p>
          <a:p>
            <a:pPr marL="342900" marR="0" lvl="0" indent="-342900" algn="l" defTabSz="914400" rtl="0" eaLnBrk="1" fontAlgn="auto" latinLnBrk="0" hangingPunct="1">
              <a:lnSpc>
                <a:spcPct val="100000"/>
              </a:lnSpc>
              <a:spcAft>
                <a:spcPts val="1200"/>
              </a:spcAft>
              <a:buClrTx/>
              <a:buSzTx/>
              <a:buFont typeface="Arial" pitchFamily="34" charset="0"/>
              <a:buChar char="•"/>
              <a:tabLst/>
              <a:defRPr/>
            </a:pPr>
            <a:endParaRPr kumimoji="0" lang="it-IT"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11</a:t>
            </a:fld>
            <a:endParaRPr lang="it-IT"/>
          </a:p>
        </p:txBody>
      </p:sp>
      <p:sp>
        <p:nvSpPr>
          <p:cNvPr id="8" name="Segnaposto contenuto 2"/>
          <p:cNvSpPr txBox="1">
            <a:spLocks/>
          </p:cNvSpPr>
          <p:nvPr/>
        </p:nvSpPr>
        <p:spPr>
          <a:xfrm>
            <a:off x="5257800" y="76200"/>
            <a:ext cx="3810000" cy="25146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70000"/>
              </a:lnSpc>
              <a:spcAft>
                <a:spcPts val="0"/>
              </a:spcAft>
              <a:buClrTx/>
              <a:buSzTx/>
              <a:tabLst/>
              <a:defRPr/>
            </a:pPr>
            <a:r>
              <a:rPr lang="it-IT" sz="2000" i="1" dirty="0" err="1" smtClean="0"/>
              <a:t>MgO</a:t>
            </a:r>
            <a:r>
              <a:rPr lang="it-IT" sz="2000" i="1" dirty="0" smtClean="0"/>
              <a:t>,    Na</a:t>
            </a:r>
            <a:r>
              <a:rPr lang="it-IT" sz="2000" i="1" baseline="-25000" dirty="0" smtClean="0"/>
              <a:t>2</a:t>
            </a:r>
            <a:r>
              <a:rPr lang="it-IT" sz="2000" i="1" dirty="0" smtClean="0"/>
              <a:t>O,    </a:t>
            </a:r>
            <a:r>
              <a:rPr lang="it-IT" sz="2000" i="1" dirty="0" err="1" smtClean="0"/>
              <a:t>CuO</a:t>
            </a:r>
            <a:r>
              <a:rPr lang="it-IT" sz="2000" i="1" dirty="0" smtClean="0"/>
              <a:t>,    Cu</a:t>
            </a:r>
            <a:r>
              <a:rPr lang="it-IT" sz="2000" i="1" baseline="-25000" dirty="0" smtClean="0"/>
              <a:t>2</a:t>
            </a:r>
            <a:r>
              <a:rPr lang="it-IT" sz="2000" i="1" dirty="0" smtClean="0"/>
              <a:t>O, </a:t>
            </a:r>
          </a:p>
          <a:p>
            <a:pPr marR="0" lvl="0" algn="ctr" defTabSz="914400" rtl="0" eaLnBrk="1" fontAlgn="auto" latinLnBrk="0" hangingPunct="1">
              <a:lnSpc>
                <a:spcPct val="170000"/>
              </a:lnSpc>
              <a:spcAft>
                <a:spcPts val="0"/>
              </a:spcAft>
              <a:buClrTx/>
              <a:buSzTx/>
              <a:tabLst/>
              <a:defRPr/>
            </a:pPr>
            <a:r>
              <a:rPr kumimoji="0" lang="it-IT" sz="2000" b="0" i="1" strike="noStrike" kern="1200" cap="none" spc="0" normalizeH="0" baseline="0" noProof="0" dirty="0" err="1" smtClean="0">
                <a:ln>
                  <a:noFill/>
                </a:ln>
                <a:solidFill>
                  <a:schemeClr val="tx1"/>
                </a:solidFill>
                <a:effectLst/>
                <a:uLnTx/>
                <a:uFillTx/>
                <a:latin typeface="+mn-lt"/>
                <a:ea typeface="+mn-ea"/>
                <a:cs typeface="+mn-cs"/>
              </a:rPr>
              <a:t>FeO</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Fe</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baseline="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Li</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      Al</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lvl="0" algn="ctr">
              <a:lnSpc>
                <a:spcPct val="170000"/>
              </a:lnSpc>
              <a:defRPr/>
            </a:pPr>
            <a:r>
              <a:rPr lang="it-IT" sz="2000" i="1" dirty="0" smtClean="0"/>
              <a:t>B</a:t>
            </a:r>
            <a:r>
              <a:rPr lang="it-IT" sz="2000" i="1" baseline="-25000" dirty="0" smtClean="0"/>
              <a:t>2</a:t>
            </a:r>
            <a:r>
              <a:rPr lang="it-IT" sz="2000" i="1" dirty="0" smtClean="0"/>
              <a:t>O</a:t>
            </a:r>
            <a:r>
              <a:rPr lang="it-IT" sz="2000" i="1" baseline="-25000" dirty="0" smtClean="0"/>
              <a:t>3</a:t>
            </a:r>
            <a:r>
              <a:rPr lang="it-IT" sz="2000" i="1" dirty="0" smtClean="0"/>
              <a:t>,   N</a:t>
            </a:r>
            <a:r>
              <a:rPr lang="it-IT" sz="2000" i="1" baseline="-25000" dirty="0" smtClean="0"/>
              <a:t>2</a:t>
            </a:r>
            <a:r>
              <a:rPr lang="it-IT" sz="2000" i="1" dirty="0" smtClean="0"/>
              <a:t>O</a:t>
            </a:r>
            <a:r>
              <a:rPr lang="it-IT" sz="2000" i="1" baseline="-25000" dirty="0" smtClean="0"/>
              <a:t>3</a:t>
            </a:r>
            <a:r>
              <a:rPr lang="it-IT" sz="2000" i="1" dirty="0" smtClean="0"/>
              <a:t>,    CO</a:t>
            </a:r>
            <a:r>
              <a:rPr lang="it-IT" sz="2000" i="1" baseline="-25000" dirty="0" smtClean="0"/>
              <a:t>2</a:t>
            </a:r>
            <a:r>
              <a:rPr lang="it-IT" sz="2000" i="1" dirty="0" smtClean="0"/>
              <a:t>,    SO</a:t>
            </a:r>
            <a:r>
              <a:rPr lang="it-IT" sz="2000" i="1" baseline="-25000" dirty="0" smtClean="0"/>
              <a:t>2</a:t>
            </a:r>
            <a:r>
              <a:rPr lang="it-IT" sz="2000" i="1" dirty="0" smtClean="0"/>
              <a:t>,  SO</a:t>
            </a:r>
            <a:r>
              <a:rPr lang="it-IT" sz="2000" i="1" baseline="-25000" dirty="0" smtClean="0"/>
              <a:t>3</a:t>
            </a:r>
            <a:r>
              <a:rPr lang="it-IT" sz="2000" i="1" dirty="0" smtClean="0"/>
              <a:t> </a:t>
            </a:r>
            <a:endParaRPr lang="it-IT" sz="2000" i="1" dirty="0"/>
          </a:p>
          <a:p>
            <a:pPr lvl="0" algn="ctr">
              <a:lnSpc>
                <a:spcPct val="170000"/>
              </a:lnSpc>
              <a:defRPr/>
            </a:pPr>
            <a:r>
              <a:rPr lang="it-IT" sz="2000" i="1" dirty="0" smtClean="0"/>
              <a:t>Cl</a:t>
            </a:r>
            <a:r>
              <a:rPr lang="it-IT" sz="2000" i="1" baseline="-25000" dirty="0" smtClean="0"/>
              <a:t>2</a:t>
            </a:r>
            <a:r>
              <a:rPr lang="it-IT" sz="2000" i="1" dirty="0" smtClean="0"/>
              <a:t>O,    Cl</a:t>
            </a:r>
            <a:r>
              <a:rPr lang="it-IT" sz="2000" i="1" baseline="-25000" dirty="0" smtClean="0"/>
              <a:t>2</a:t>
            </a:r>
            <a:r>
              <a:rPr lang="it-IT" sz="2000" i="1" dirty="0" smtClean="0"/>
              <a:t>O</a:t>
            </a:r>
            <a:r>
              <a:rPr lang="it-IT" sz="2000" i="1" baseline="-25000" dirty="0" smtClean="0"/>
              <a:t>3</a:t>
            </a:r>
            <a:r>
              <a:rPr lang="it-IT" sz="2000" i="1" dirty="0" smtClean="0"/>
              <a:t>,    Cl</a:t>
            </a:r>
            <a:r>
              <a:rPr lang="it-IT" sz="2000" i="1" baseline="-25000" dirty="0" smtClean="0"/>
              <a:t>2</a:t>
            </a:r>
            <a:r>
              <a:rPr lang="it-IT" sz="2000" i="1" dirty="0" smtClean="0"/>
              <a:t>O</a:t>
            </a:r>
            <a:r>
              <a:rPr lang="it-IT" sz="2000" i="1" baseline="-25000" dirty="0" smtClean="0"/>
              <a:t>5</a:t>
            </a:r>
            <a:r>
              <a:rPr lang="it-IT" sz="2000" i="1" dirty="0" smtClean="0"/>
              <a:t>,    Cl</a:t>
            </a:r>
            <a:r>
              <a:rPr lang="it-IT" sz="2000" i="1" baseline="-25000" dirty="0" smtClean="0"/>
              <a:t>2</a:t>
            </a:r>
            <a:r>
              <a:rPr lang="it-IT" sz="2000" i="1" dirty="0" smtClean="0"/>
              <a:t>O</a:t>
            </a:r>
            <a:r>
              <a:rPr lang="it-IT" sz="2000" i="1" baseline="-25000" dirty="0" smtClean="0"/>
              <a:t>7</a:t>
            </a:r>
            <a:endParaRPr lang="it-IT" sz="2000" i="1" baseline="-25000" dirty="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5791200" y="152400"/>
            <a:ext cx="2819400" cy="215444"/>
            <a:chOff x="5791200" y="622756"/>
            <a:chExt cx="2819400" cy="215444"/>
          </a:xfrm>
        </p:grpSpPr>
        <p:sp>
          <p:nvSpPr>
            <p:cNvPr id="3" name="TextBox 2"/>
            <p:cNvSpPr txBox="1"/>
            <p:nvPr/>
          </p:nvSpPr>
          <p:spPr>
            <a:xfrm>
              <a:off x="65627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819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0" name="TextBox 9"/>
            <p:cNvSpPr txBox="1"/>
            <p:nvPr/>
          </p:nvSpPr>
          <p:spPr>
            <a:xfrm>
              <a:off x="5791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6019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2" name="TextBox 11"/>
            <p:cNvSpPr txBox="1"/>
            <p:nvPr/>
          </p:nvSpPr>
          <p:spPr>
            <a:xfrm>
              <a:off x="80105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5" name="TextBox 14"/>
            <p:cNvSpPr txBox="1"/>
            <p:nvPr/>
          </p:nvSpPr>
          <p:spPr>
            <a:xfrm>
              <a:off x="8343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315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8" name="TextBox 17"/>
            <p:cNvSpPr txBox="1"/>
            <p:nvPr/>
          </p:nvSpPr>
          <p:spPr>
            <a:xfrm>
              <a:off x="7543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5638800" y="672644"/>
            <a:ext cx="3048000" cy="228600"/>
            <a:chOff x="5410200" y="1143000"/>
            <a:chExt cx="3048000" cy="228600"/>
          </a:xfrm>
        </p:grpSpPr>
        <p:sp>
          <p:nvSpPr>
            <p:cNvPr id="19" name="TextBox 18"/>
            <p:cNvSpPr txBox="1"/>
            <p:nvPr/>
          </p:nvSpPr>
          <p:spPr>
            <a:xfrm>
              <a:off x="7124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0" name="TextBox 19"/>
            <p:cNvSpPr txBox="1"/>
            <p:nvPr/>
          </p:nvSpPr>
          <p:spPr>
            <a:xfrm>
              <a:off x="73533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1" name="TextBox 20"/>
            <p:cNvSpPr txBox="1"/>
            <p:nvPr/>
          </p:nvSpPr>
          <p:spPr>
            <a:xfrm>
              <a:off x="54102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6388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103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515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5" name="TextBox 24"/>
            <p:cNvSpPr txBox="1"/>
            <p:nvPr/>
          </p:nvSpPr>
          <p:spPr>
            <a:xfrm>
              <a:off x="7886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6" name="TextBox 25"/>
            <p:cNvSpPr txBox="1"/>
            <p:nvPr/>
          </p:nvSpPr>
          <p:spPr>
            <a:xfrm>
              <a:off x="81915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6" name="Group 48"/>
          <p:cNvGrpSpPr/>
          <p:nvPr/>
        </p:nvGrpSpPr>
        <p:grpSpPr>
          <a:xfrm>
            <a:off x="5638800" y="1510844"/>
            <a:ext cx="3048000" cy="228600"/>
            <a:chOff x="5638800" y="1981200"/>
            <a:chExt cx="3048000" cy="228600"/>
          </a:xfrm>
        </p:grpSpPr>
        <p:sp>
          <p:nvSpPr>
            <p:cNvPr id="31" name="TextBox 30"/>
            <p:cNvSpPr txBox="1"/>
            <p:nvPr/>
          </p:nvSpPr>
          <p:spPr>
            <a:xfrm>
              <a:off x="63246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2" name="TextBox 31"/>
            <p:cNvSpPr txBox="1"/>
            <p:nvPr/>
          </p:nvSpPr>
          <p:spPr>
            <a:xfrm>
              <a:off x="656272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3" name="TextBox 32"/>
            <p:cNvSpPr txBox="1"/>
            <p:nvPr/>
          </p:nvSpPr>
          <p:spPr>
            <a:xfrm>
              <a:off x="5638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4" name="TextBox 33"/>
            <p:cNvSpPr txBox="1"/>
            <p:nvPr/>
          </p:nvSpPr>
          <p:spPr>
            <a:xfrm>
              <a:off x="5867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5" name="TextBox 34"/>
            <p:cNvSpPr txBox="1"/>
            <p:nvPr/>
          </p:nvSpPr>
          <p:spPr>
            <a:xfrm>
              <a:off x="772477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6" name="TextBox 35"/>
            <p:cNvSpPr txBox="1"/>
            <p:nvPr/>
          </p:nvSpPr>
          <p:spPr>
            <a:xfrm>
              <a:off x="7924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7" name="TextBox 36"/>
            <p:cNvSpPr txBox="1"/>
            <p:nvPr/>
          </p:nvSpPr>
          <p:spPr>
            <a:xfrm>
              <a:off x="7010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8" name="TextBox 37"/>
            <p:cNvSpPr txBox="1"/>
            <p:nvPr/>
          </p:nvSpPr>
          <p:spPr>
            <a:xfrm>
              <a:off x="72390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9" name="TextBox 38"/>
            <p:cNvSpPr txBox="1"/>
            <p:nvPr/>
          </p:nvSpPr>
          <p:spPr>
            <a:xfrm>
              <a:off x="8220075"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40" name="TextBox 39"/>
            <p:cNvSpPr txBox="1"/>
            <p:nvPr/>
          </p:nvSpPr>
          <p:spPr>
            <a:xfrm>
              <a:off x="8420100"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13" name="Group 49"/>
          <p:cNvGrpSpPr/>
          <p:nvPr/>
        </p:nvGrpSpPr>
        <p:grpSpPr>
          <a:xfrm>
            <a:off x="5715000" y="2044244"/>
            <a:ext cx="2895600" cy="228600"/>
            <a:chOff x="5715000" y="2514600"/>
            <a:chExt cx="2895600" cy="228600"/>
          </a:xfrm>
        </p:grpSpPr>
        <p:sp>
          <p:nvSpPr>
            <p:cNvPr id="41" name="TextBox 40"/>
            <p:cNvSpPr txBox="1"/>
            <p:nvPr/>
          </p:nvSpPr>
          <p:spPr>
            <a:xfrm>
              <a:off x="6400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42" name="TextBox 41"/>
            <p:cNvSpPr txBox="1"/>
            <p:nvPr/>
          </p:nvSpPr>
          <p:spPr>
            <a:xfrm>
              <a:off x="67056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3" name="TextBox 42"/>
            <p:cNvSpPr txBox="1"/>
            <p:nvPr/>
          </p:nvSpPr>
          <p:spPr>
            <a:xfrm>
              <a:off x="57150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44" name="TextBox 43"/>
            <p:cNvSpPr txBox="1"/>
            <p:nvPr/>
          </p:nvSpPr>
          <p:spPr>
            <a:xfrm>
              <a:off x="59436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5" name="TextBox 44"/>
            <p:cNvSpPr txBox="1"/>
            <p:nvPr/>
          </p:nvSpPr>
          <p:spPr>
            <a:xfrm>
              <a:off x="72390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46" name="TextBox 45"/>
            <p:cNvSpPr txBox="1"/>
            <p:nvPr/>
          </p:nvSpPr>
          <p:spPr>
            <a:xfrm>
              <a:off x="7543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7" name="TextBox 46"/>
            <p:cNvSpPr txBox="1"/>
            <p:nvPr/>
          </p:nvSpPr>
          <p:spPr>
            <a:xfrm>
              <a:off x="80391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48" name="TextBox 47"/>
            <p:cNvSpPr txBox="1"/>
            <p:nvPr/>
          </p:nvSpPr>
          <p:spPr>
            <a:xfrm>
              <a:off x="83439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16" name="Rettangolo 15"/>
          <p:cNvSpPr/>
          <p:nvPr/>
        </p:nvSpPr>
        <p:spPr>
          <a:xfrm>
            <a:off x="2310" y="2686845"/>
            <a:ext cx="9065490" cy="1923604"/>
          </a:xfrm>
          <a:prstGeom prst="rect">
            <a:avLst/>
          </a:prstGeom>
        </p:spPr>
        <p:txBody>
          <a:bodyPr wrap="square">
            <a:spAutoFit/>
          </a:bodyPr>
          <a:lstStyle/>
          <a:p>
            <a:pPr algn="just">
              <a:spcBef>
                <a:spcPct val="50000"/>
              </a:spcBef>
            </a:pPr>
            <a:r>
              <a:rPr lang="it-IT" altLang="it-IT" i="1" dirty="0">
                <a:solidFill>
                  <a:schemeClr val="accent6"/>
                </a:solidFill>
                <a:latin typeface="Arial" panose="020B0604020202020204" pitchFamily="34" charset="0"/>
              </a:rPr>
              <a:t>Nomenclatura tradizionale </a:t>
            </a:r>
          </a:p>
          <a:p>
            <a:pPr algn="just">
              <a:spcBef>
                <a:spcPct val="50000"/>
              </a:spcBef>
            </a:pPr>
            <a:r>
              <a:rPr lang="it-IT" altLang="it-IT" dirty="0" smtClean="0">
                <a:latin typeface="Arial" panose="020B0604020202020204" pitchFamily="34" charset="0"/>
              </a:rPr>
              <a:t>Gli </a:t>
            </a:r>
            <a:r>
              <a:rPr lang="it-IT" altLang="it-IT" dirty="0">
                <a:solidFill>
                  <a:srgbClr val="FF0000"/>
                </a:solidFill>
                <a:latin typeface="Arial" panose="020B0604020202020204" pitchFamily="34" charset="0"/>
              </a:rPr>
              <a:t>ossidi basici </a:t>
            </a:r>
            <a:r>
              <a:rPr lang="it-IT" altLang="it-IT" dirty="0">
                <a:latin typeface="Arial" panose="020B0604020202020204" pitchFamily="34" charset="0"/>
              </a:rPr>
              <a:t>si indicano come “</a:t>
            </a:r>
            <a:r>
              <a:rPr lang="it-IT" altLang="it-IT" dirty="0">
                <a:solidFill>
                  <a:srgbClr val="FF0000"/>
                </a:solidFill>
                <a:latin typeface="Arial" panose="020B0604020202020204" pitchFamily="34" charset="0"/>
              </a:rPr>
              <a:t>ossido di [nome del metallo combinato con l'ossigeno]</a:t>
            </a:r>
            <a:r>
              <a:rPr lang="it-IT" altLang="it-IT" dirty="0">
                <a:latin typeface="Arial" panose="020B0604020202020204" pitchFamily="34" charset="0"/>
              </a:rPr>
              <a:t>”. Se il metallo forma due ossidi diversi, il nome del metallo è sostituito dall'aggettivo che da esso deriva terminato dal suffisso “-</a:t>
            </a:r>
            <a:r>
              <a:rPr lang="it-IT" altLang="it-IT" dirty="0" err="1">
                <a:solidFill>
                  <a:srgbClr val="FA2906"/>
                </a:solidFill>
                <a:latin typeface="Arial" panose="020B0604020202020204" pitchFamily="34" charset="0"/>
              </a:rPr>
              <a:t>ico</a:t>
            </a:r>
            <a:r>
              <a:rPr lang="it-IT" altLang="it-IT" dirty="0">
                <a:latin typeface="Arial" panose="020B0604020202020204" pitchFamily="34" charset="0"/>
              </a:rPr>
              <a:t>” per l'ossido in cui il metallo si trova nello stato di ossidazione più elevato e dal suffisso “-</a:t>
            </a:r>
            <a:r>
              <a:rPr lang="it-IT" altLang="it-IT" dirty="0">
                <a:solidFill>
                  <a:srgbClr val="FA2906"/>
                </a:solidFill>
                <a:latin typeface="Arial" panose="020B0604020202020204" pitchFamily="34" charset="0"/>
              </a:rPr>
              <a:t>oso</a:t>
            </a:r>
            <a:r>
              <a:rPr lang="it-IT" altLang="it-IT" dirty="0">
                <a:latin typeface="Arial" panose="020B0604020202020204" pitchFamily="34" charset="0"/>
              </a:rPr>
              <a:t>” per l'ossido in cui il metallo si trova nello stato di ossidazione meno elevato.</a:t>
            </a:r>
            <a:r>
              <a:rPr lang="it-IT" altLang="it-IT" sz="2000" dirty="0">
                <a:latin typeface="Arial" panose="020B0604020202020204" pitchFamily="34" charset="0"/>
              </a:rPr>
              <a:t> </a:t>
            </a:r>
          </a:p>
        </p:txBody>
      </p:sp>
    </p:spTree>
    <p:extLst>
      <p:ext uri="{BB962C8B-B14F-4D97-AF65-F5344CB8AC3E}">
        <p14:creationId xmlns:p14="http://schemas.microsoft.com/office/powerpoint/2010/main" val="2697228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4267200" cy="381000"/>
          </a:xfrm>
        </p:spPr>
        <p:txBody>
          <a:bodyPr>
            <a:normAutofit fontScale="90000"/>
          </a:bodyPr>
          <a:lstStyle/>
          <a:p>
            <a:r>
              <a:rPr lang="it-IT" dirty="0" smtClean="0"/>
              <a:t>Ossidi</a:t>
            </a:r>
            <a:endParaRPr lang="it-IT" dirty="0"/>
          </a:p>
        </p:txBody>
      </p:sp>
      <p:sp>
        <p:nvSpPr>
          <p:cNvPr id="7" name="Segnaposto contenuto 2"/>
          <p:cNvSpPr txBox="1">
            <a:spLocks/>
          </p:cNvSpPr>
          <p:nvPr/>
        </p:nvSpPr>
        <p:spPr>
          <a:xfrm>
            <a:off x="152400" y="685800"/>
            <a:ext cx="4800600" cy="1981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Aft>
                <a:spcPts val="1200"/>
              </a:spcAft>
              <a:buClrTx/>
              <a:buSzTx/>
              <a:buFont typeface="Arial" pitchFamily="34" charset="0"/>
              <a:buChar char="•"/>
              <a:tabLst/>
              <a:defRPr/>
            </a:pPr>
            <a:r>
              <a:rPr kumimoji="0" lang="it-IT" sz="2000" b="0" i="0" u="sng" strike="noStrike" kern="1200" cap="none" spc="0" normalizeH="0" baseline="0" noProof="0" dirty="0" smtClean="0">
                <a:ln>
                  <a:noFill/>
                </a:ln>
                <a:solidFill>
                  <a:schemeClr val="tx1"/>
                </a:solidFill>
                <a:effectLst/>
                <a:uLnTx/>
                <a:uFillTx/>
                <a:latin typeface="+mn-lt"/>
                <a:ea typeface="+mn-ea"/>
                <a:cs typeface="+mn-cs"/>
              </a:rPr>
              <a:t>Ossidi basici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i="0" u="none" strike="noStrike" kern="1200" cap="none" spc="0" normalizeH="0" baseline="0" noProof="0" dirty="0" smtClean="0">
                <a:ln>
                  <a:noFill/>
                </a:ln>
                <a:solidFill>
                  <a:schemeClr val="tx1"/>
                </a:solidFill>
                <a:effectLst/>
                <a:uLnTx/>
                <a:uFillTx/>
                <a:latin typeface="+mn-lt"/>
                <a:ea typeface="+mn-ea"/>
                <a:cs typeface="+mn-cs"/>
              </a:rPr>
              <a:t>metallo</a:t>
            </a:r>
            <a:r>
              <a:rPr kumimoji="0" lang="it-IT" sz="2000" i="0" u="none" strike="noStrike" kern="1200" cap="none" spc="0" normalizeH="0" baseline="0" noProof="0" dirty="0" smtClean="0">
                <a:ln>
                  <a:noFill/>
                </a:ln>
                <a:solidFill>
                  <a:schemeClr val="tx1"/>
                </a:solidFill>
                <a:effectLst/>
                <a:uLnTx/>
                <a:uFillTx/>
                <a:latin typeface="+mn-lt"/>
                <a:ea typeface="+mn-ea"/>
                <a:cs typeface="+mn-cs"/>
              </a:rPr>
              <a:t>, con numero di ossidazione positivo, e ossigeno con numero di ossidazione -2. </a:t>
            </a:r>
            <a:endParaRPr lang="it-IT" sz="2000" dirty="0" smtClean="0"/>
          </a:p>
          <a:p>
            <a:pPr marL="342900" indent="-342900">
              <a:spcAft>
                <a:spcPts val="1200"/>
              </a:spcAft>
              <a:buFont typeface="Arial" pitchFamily="34" charset="0"/>
              <a:buChar char="•"/>
              <a:defRPr/>
            </a:pPr>
            <a:r>
              <a:rPr kumimoji="0" lang="it-IT" sz="2000" b="0" u="sng" strike="noStrike" kern="1200" cap="none" spc="0" normalizeH="0" baseline="0" noProof="0" dirty="0" smtClean="0">
                <a:ln>
                  <a:noFill/>
                </a:ln>
                <a:solidFill>
                  <a:schemeClr val="tx1"/>
                </a:solidFill>
                <a:effectLst/>
                <a:uLnTx/>
                <a:uFillTx/>
                <a:latin typeface="+mn-lt"/>
                <a:ea typeface="+mn-ea"/>
                <a:cs typeface="+mn-cs"/>
              </a:rPr>
              <a:t>Ossidi acidi</a:t>
            </a:r>
            <a:r>
              <a:rPr kumimoji="0" lang="it-IT" sz="2000" b="0"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strike="noStrike" kern="1200" cap="none" spc="0" normalizeH="0" baseline="0" noProof="0" dirty="0" smtClean="0">
                <a:ln>
                  <a:noFill/>
                </a:ln>
                <a:solidFill>
                  <a:schemeClr val="tx1"/>
                </a:solidFill>
                <a:effectLst/>
                <a:uLnTx/>
                <a:uFillTx/>
                <a:latin typeface="+mn-lt"/>
                <a:ea typeface="+mn-ea"/>
                <a:cs typeface="+mn-cs"/>
              </a:rPr>
              <a:t>non-metallo</a:t>
            </a:r>
            <a:r>
              <a:rPr lang="it-IT" sz="2000" dirty="0" smtClean="0"/>
              <a:t>, con numero di ossidazione positivo, e ossigeno con numero di ossidazione -2.</a:t>
            </a:r>
            <a:endParaRPr lang="it-IT" sz="2000" dirty="0"/>
          </a:p>
          <a:p>
            <a:pPr marL="342900" marR="0" lvl="0" indent="-342900" algn="l" defTabSz="914400" rtl="0" eaLnBrk="1" fontAlgn="auto" latinLnBrk="0" hangingPunct="1">
              <a:lnSpc>
                <a:spcPct val="100000"/>
              </a:lnSpc>
              <a:spcAft>
                <a:spcPts val="1200"/>
              </a:spcAft>
              <a:buClrTx/>
              <a:buSzTx/>
              <a:buFont typeface="Arial" pitchFamily="34" charset="0"/>
              <a:buChar char="•"/>
              <a:tabLst/>
              <a:defRPr/>
            </a:pPr>
            <a:endParaRPr kumimoji="0" lang="it-IT"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12</a:t>
            </a:fld>
            <a:endParaRPr lang="it-IT"/>
          </a:p>
        </p:txBody>
      </p:sp>
      <p:sp>
        <p:nvSpPr>
          <p:cNvPr id="8" name="Segnaposto contenuto 2"/>
          <p:cNvSpPr txBox="1">
            <a:spLocks/>
          </p:cNvSpPr>
          <p:nvPr/>
        </p:nvSpPr>
        <p:spPr>
          <a:xfrm>
            <a:off x="5257800" y="76200"/>
            <a:ext cx="3810000" cy="25146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70000"/>
              </a:lnSpc>
              <a:spcAft>
                <a:spcPts val="0"/>
              </a:spcAft>
              <a:buClrTx/>
              <a:buSzTx/>
              <a:tabLst/>
              <a:defRPr/>
            </a:pPr>
            <a:r>
              <a:rPr lang="it-IT" sz="2000" i="1" dirty="0" err="1" smtClean="0"/>
              <a:t>MgO</a:t>
            </a:r>
            <a:r>
              <a:rPr lang="it-IT" sz="2000" i="1" dirty="0" smtClean="0"/>
              <a:t>,    Na</a:t>
            </a:r>
            <a:r>
              <a:rPr lang="it-IT" sz="2000" i="1" baseline="-25000" dirty="0" smtClean="0"/>
              <a:t>2</a:t>
            </a:r>
            <a:r>
              <a:rPr lang="it-IT" sz="2000" i="1" dirty="0" smtClean="0"/>
              <a:t>O,    </a:t>
            </a:r>
            <a:r>
              <a:rPr lang="it-IT" sz="2000" i="1" dirty="0" err="1" smtClean="0"/>
              <a:t>CuO</a:t>
            </a:r>
            <a:r>
              <a:rPr lang="it-IT" sz="2000" i="1" dirty="0" smtClean="0"/>
              <a:t>,    Cu</a:t>
            </a:r>
            <a:r>
              <a:rPr lang="it-IT" sz="2000" i="1" baseline="-25000" dirty="0" smtClean="0"/>
              <a:t>2</a:t>
            </a:r>
            <a:r>
              <a:rPr lang="it-IT" sz="2000" i="1" dirty="0" smtClean="0"/>
              <a:t>O, </a:t>
            </a:r>
          </a:p>
          <a:p>
            <a:pPr marR="0" lvl="0" algn="ctr" defTabSz="914400" rtl="0" eaLnBrk="1" fontAlgn="auto" latinLnBrk="0" hangingPunct="1">
              <a:lnSpc>
                <a:spcPct val="170000"/>
              </a:lnSpc>
              <a:spcAft>
                <a:spcPts val="0"/>
              </a:spcAft>
              <a:buClrTx/>
              <a:buSzTx/>
              <a:tabLst/>
              <a:defRPr/>
            </a:pPr>
            <a:r>
              <a:rPr kumimoji="0" lang="it-IT" sz="2000" b="0" i="1" strike="noStrike" kern="1200" cap="none" spc="0" normalizeH="0" baseline="0" noProof="0" dirty="0" err="1" smtClean="0">
                <a:ln>
                  <a:noFill/>
                </a:ln>
                <a:solidFill>
                  <a:schemeClr val="tx1"/>
                </a:solidFill>
                <a:effectLst/>
                <a:uLnTx/>
                <a:uFillTx/>
                <a:latin typeface="+mn-lt"/>
                <a:ea typeface="+mn-ea"/>
                <a:cs typeface="+mn-cs"/>
              </a:rPr>
              <a:t>FeO</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Fe</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baseline="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Li</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      Al</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lvl="0" algn="ctr">
              <a:lnSpc>
                <a:spcPct val="170000"/>
              </a:lnSpc>
              <a:defRPr/>
            </a:pPr>
            <a:r>
              <a:rPr lang="it-IT" sz="2000" i="1" dirty="0" smtClean="0"/>
              <a:t>B</a:t>
            </a:r>
            <a:r>
              <a:rPr lang="it-IT" sz="2000" i="1" baseline="-25000" dirty="0" smtClean="0"/>
              <a:t>2</a:t>
            </a:r>
            <a:r>
              <a:rPr lang="it-IT" sz="2000" i="1" dirty="0" smtClean="0"/>
              <a:t>O</a:t>
            </a:r>
            <a:r>
              <a:rPr lang="it-IT" sz="2000" i="1" baseline="-25000" dirty="0" smtClean="0"/>
              <a:t>3</a:t>
            </a:r>
            <a:r>
              <a:rPr lang="it-IT" sz="2000" i="1" dirty="0" smtClean="0"/>
              <a:t>,   N</a:t>
            </a:r>
            <a:r>
              <a:rPr lang="it-IT" sz="2000" i="1" baseline="-25000" dirty="0" smtClean="0"/>
              <a:t>2</a:t>
            </a:r>
            <a:r>
              <a:rPr lang="it-IT" sz="2000" i="1" dirty="0" smtClean="0"/>
              <a:t>O</a:t>
            </a:r>
            <a:r>
              <a:rPr lang="it-IT" sz="2000" i="1" baseline="-25000" dirty="0" smtClean="0"/>
              <a:t>3</a:t>
            </a:r>
            <a:r>
              <a:rPr lang="it-IT" sz="2000" i="1" dirty="0" smtClean="0"/>
              <a:t>,    CO</a:t>
            </a:r>
            <a:r>
              <a:rPr lang="it-IT" sz="2000" i="1" baseline="-25000" dirty="0" smtClean="0"/>
              <a:t>2</a:t>
            </a:r>
            <a:r>
              <a:rPr lang="it-IT" sz="2000" i="1" dirty="0" smtClean="0"/>
              <a:t>,    SO</a:t>
            </a:r>
            <a:r>
              <a:rPr lang="it-IT" sz="2000" i="1" baseline="-25000" dirty="0" smtClean="0"/>
              <a:t>2</a:t>
            </a:r>
            <a:r>
              <a:rPr lang="it-IT" sz="2000" i="1" dirty="0" smtClean="0"/>
              <a:t>,  SO</a:t>
            </a:r>
            <a:r>
              <a:rPr lang="it-IT" sz="2000" i="1" baseline="-25000" dirty="0" smtClean="0"/>
              <a:t>3</a:t>
            </a:r>
            <a:r>
              <a:rPr lang="it-IT" sz="2000" i="1" dirty="0" smtClean="0"/>
              <a:t> </a:t>
            </a:r>
            <a:endParaRPr lang="it-IT" sz="2000" i="1" dirty="0"/>
          </a:p>
          <a:p>
            <a:pPr lvl="0" algn="ctr">
              <a:lnSpc>
                <a:spcPct val="170000"/>
              </a:lnSpc>
              <a:defRPr/>
            </a:pPr>
            <a:r>
              <a:rPr lang="it-IT" sz="2000" i="1" dirty="0" smtClean="0"/>
              <a:t>Cl</a:t>
            </a:r>
            <a:r>
              <a:rPr lang="it-IT" sz="2000" i="1" baseline="-25000" dirty="0" smtClean="0"/>
              <a:t>2</a:t>
            </a:r>
            <a:r>
              <a:rPr lang="it-IT" sz="2000" i="1" dirty="0" smtClean="0"/>
              <a:t>O,    Cl</a:t>
            </a:r>
            <a:r>
              <a:rPr lang="it-IT" sz="2000" i="1" baseline="-25000" dirty="0" smtClean="0"/>
              <a:t>2</a:t>
            </a:r>
            <a:r>
              <a:rPr lang="it-IT" sz="2000" i="1" dirty="0" smtClean="0"/>
              <a:t>O</a:t>
            </a:r>
            <a:r>
              <a:rPr lang="it-IT" sz="2000" i="1" baseline="-25000" dirty="0" smtClean="0"/>
              <a:t>3</a:t>
            </a:r>
            <a:r>
              <a:rPr lang="it-IT" sz="2000" i="1" dirty="0" smtClean="0"/>
              <a:t>,    Cl</a:t>
            </a:r>
            <a:r>
              <a:rPr lang="it-IT" sz="2000" i="1" baseline="-25000" dirty="0" smtClean="0"/>
              <a:t>2</a:t>
            </a:r>
            <a:r>
              <a:rPr lang="it-IT" sz="2000" i="1" dirty="0" smtClean="0"/>
              <a:t>O</a:t>
            </a:r>
            <a:r>
              <a:rPr lang="it-IT" sz="2000" i="1" baseline="-25000" dirty="0" smtClean="0"/>
              <a:t>5</a:t>
            </a:r>
            <a:r>
              <a:rPr lang="it-IT" sz="2000" i="1" dirty="0" smtClean="0"/>
              <a:t>,    Cl</a:t>
            </a:r>
            <a:r>
              <a:rPr lang="it-IT" sz="2000" i="1" baseline="-25000" dirty="0" smtClean="0"/>
              <a:t>2</a:t>
            </a:r>
            <a:r>
              <a:rPr lang="it-IT" sz="2000" i="1" dirty="0" smtClean="0"/>
              <a:t>O</a:t>
            </a:r>
            <a:r>
              <a:rPr lang="it-IT" sz="2000" i="1" baseline="-25000" dirty="0" smtClean="0"/>
              <a:t>7</a:t>
            </a:r>
            <a:endParaRPr lang="it-IT" sz="2000" i="1" baseline="-25000" dirty="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5791200" y="152400"/>
            <a:ext cx="2819400" cy="215444"/>
            <a:chOff x="5791200" y="622756"/>
            <a:chExt cx="2819400" cy="215444"/>
          </a:xfrm>
        </p:grpSpPr>
        <p:sp>
          <p:nvSpPr>
            <p:cNvPr id="3" name="TextBox 2"/>
            <p:cNvSpPr txBox="1"/>
            <p:nvPr/>
          </p:nvSpPr>
          <p:spPr>
            <a:xfrm>
              <a:off x="65627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819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0" name="TextBox 9"/>
            <p:cNvSpPr txBox="1"/>
            <p:nvPr/>
          </p:nvSpPr>
          <p:spPr>
            <a:xfrm>
              <a:off x="5791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6019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2" name="TextBox 11"/>
            <p:cNvSpPr txBox="1"/>
            <p:nvPr/>
          </p:nvSpPr>
          <p:spPr>
            <a:xfrm>
              <a:off x="80105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5" name="TextBox 14"/>
            <p:cNvSpPr txBox="1"/>
            <p:nvPr/>
          </p:nvSpPr>
          <p:spPr>
            <a:xfrm>
              <a:off x="8343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315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8" name="TextBox 17"/>
            <p:cNvSpPr txBox="1"/>
            <p:nvPr/>
          </p:nvSpPr>
          <p:spPr>
            <a:xfrm>
              <a:off x="7543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5638800" y="672644"/>
            <a:ext cx="3048000" cy="228600"/>
            <a:chOff x="5410200" y="1143000"/>
            <a:chExt cx="3048000" cy="228600"/>
          </a:xfrm>
        </p:grpSpPr>
        <p:sp>
          <p:nvSpPr>
            <p:cNvPr id="19" name="TextBox 18"/>
            <p:cNvSpPr txBox="1"/>
            <p:nvPr/>
          </p:nvSpPr>
          <p:spPr>
            <a:xfrm>
              <a:off x="7124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0" name="TextBox 19"/>
            <p:cNvSpPr txBox="1"/>
            <p:nvPr/>
          </p:nvSpPr>
          <p:spPr>
            <a:xfrm>
              <a:off x="73533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1" name="TextBox 20"/>
            <p:cNvSpPr txBox="1"/>
            <p:nvPr/>
          </p:nvSpPr>
          <p:spPr>
            <a:xfrm>
              <a:off x="54102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6388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103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515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5" name="TextBox 24"/>
            <p:cNvSpPr txBox="1"/>
            <p:nvPr/>
          </p:nvSpPr>
          <p:spPr>
            <a:xfrm>
              <a:off x="7886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6" name="TextBox 25"/>
            <p:cNvSpPr txBox="1"/>
            <p:nvPr/>
          </p:nvSpPr>
          <p:spPr>
            <a:xfrm>
              <a:off x="81915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6" name="Group 48"/>
          <p:cNvGrpSpPr/>
          <p:nvPr/>
        </p:nvGrpSpPr>
        <p:grpSpPr>
          <a:xfrm>
            <a:off x="5638800" y="1510844"/>
            <a:ext cx="3048000" cy="228600"/>
            <a:chOff x="5638800" y="1981200"/>
            <a:chExt cx="3048000" cy="228600"/>
          </a:xfrm>
        </p:grpSpPr>
        <p:sp>
          <p:nvSpPr>
            <p:cNvPr id="31" name="TextBox 30"/>
            <p:cNvSpPr txBox="1"/>
            <p:nvPr/>
          </p:nvSpPr>
          <p:spPr>
            <a:xfrm>
              <a:off x="63246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2" name="TextBox 31"/>
            <p:cNvSpPr txBox="1"/>
            <p:nvPr/>
          </p:nvSpPr>
          <p:spPr>
            <a:xfrm>
              <a:off x="656272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3" name="TextBox 32"/>
            <p:cNvSpPr txBox="1"/>
            <p:nvPr/>
          </p:nvSpPr>
          <p:spPr>
            <a:xfrm>
              <a:off x="5638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4" name="TextBox 33"/>
            <p:cNvSpPr txBox="1"/>
            <p:nvPr/>
          </p:nvSpPr>
          <p:spPr>
            <a:xfrm>
              <a:off x="5867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5" name="TextBox 34"/>
            <p:cNvSpPr txBox="1"/>
            <p:nvPr/>
          </p:nvSpPr>
          <p:spPr>
            <a:xfrm>
              <a:off x="772477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6" name="TextBox 35"/>
            <p:cNvSpPr txBox="1"/>
            <p:nvPr/>
          </p:nvSpPr>
          <p:spPr>
            <a:xfrm>
              <a:off x="7924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7" name="TextBox 36"/>
            <p:cNvSpPr txBox="1"/>
            <p:nvPr/>
          </p:nvSpPr>
          <p:spPr>
            <a:xfrm>
              <a:off x="7010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8" name="TextBox 37"/>
            <p:cNvSpPr txBox="1"/>
            <p:nvPr/>
          </p:nvSpPr>
          <p:spPr>
            <a:xfrm>
              <a:off x="72390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9" name="TextBox 38"/>
            <p:cNvSpPr txBox="1"/>
            <p:nvPr/>
          </p:nvSpPr>
          <p:spPr>
            <a:xfrm>
              <a:off x="8220075"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40" name="TextBox 39"/>
            <p:cNvSpPr txBox="1"/>
            <p:nvPr/>
          </p:nvSpPr>
          <p:spPr>
            <a:xfrm>
              <a:off x="8420100"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13" name="Group 49"/>
          <p:cNvGrpSpPr/>
          <p:nvPr/>
        </p:nvGrpSpPr>
        <p:grpSpPr>
          <a:xfrm>
            <a:off x="5715000" y="2044244"/>
            <a:ext cx="2895600" cy="228600"/>
            <a:chOff x="5715000" y="2514600"/>
            <a:chExt cx="2895600" cy="228600"/>
          </a:xfrm>
        </p:grpSpPr>
        <p:sp>
          <p:nvSpPr>
            <p:cNvPr id="41" name="TextBox 40"/>
            <p:cNvSpPr txBox="1"/>
            <p:nvPr/>
          </p:nvSpPr>
          <p:spPr>
            <a:xfrm>
              <a:off x="6400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42" name="TextBox 41"/>
            <p:cNvSpPr txBox="1"/>
            <p:nvPr/>
          </p:nvSpPr>
          <p:spPr>
            <a:xfrm>
              <a:off x="67056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3" name="TextBox 42"/>
            <p:cNvSpPr txBox="1"/>
            <p:nvPr/>
          </p:nvSpPr>
          <p:spPr>
            <a:xfrm>
              <a:off x="57150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44" name="TextBox 43"/>
            <p:cNvSpPr txBox="1"/>
            <p:nvPr/>
          </p:nvSpPr>
          <p:spPr>
            <a:xfrm>
              <a:off x="59436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5" name="TextBox 44"/>
            <p:cNvSpPr txBox="1"/>
            <p:nvPr/>
          </p:nvSpPr>
          <p:spPr>
            <a:xfrm>
              <a:off x="72390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46" name="TextBox 45"/>
            <p:cNvSpPr txBox="1"/>
            <p:nvPr/>
          </p:nvSpPr>
          <p:spPr>
            <a:xfrm>
              <a:off x="7543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7" name="TextBox 46"/>
            <p:cNvSpPr txBox="1"/>
            <p:nvPr/>
          </p:nvSpPr>
          <p:spPr>
            <a:xfrm>
              <a:off x="80391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48" name="TextBox 47"/>
            <p:cNvSpPr txBox="1"/>
            <p:nvPr/>
          </p:nvSpPr>
          <p:spPr>
            <a:xfrm>
              <a:off x="83439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16" name="Rettangolo 15"/>
          <p:cNvSpPr/>
          <p:nvPr/>
        </p:nvSpPr>
        <p:spPr>
          <a:xfrm>
            <a:off x="2311" y="2686845"/>
            <a:ext cx="6207990" cy="4985980"/>
          </a:xfrm>
          <a:prstGeom prst="rect">
            <a:avLst/>
          </a:prstGeom>
        </p:spPr>
        <p:txBody>
          <a:bodyPr wrap="square">
            <a:spAutoFit/>
          </a:bodyPr>
          <a:lstStyle/>
          <a:p>
            <a:pPr algn="just">
              <a:spcBef>
                <a:spcPct val="50000"/>
              </a:spcBef>
            </a:pPr>
            <a:r>
              <a:rPr lang="it-IT" altLang="it-IT" i="1" dirty="0">
                <a:solidFill>
                  <a:schemeClr val="accent6"/>
                </a:solidFill>
                <a:latin typeface="Arial" panose="020B0604020202020204" pitchFamily="34" charset="0"/>
              </a:rPr>
              <a:t>Nomenclatura tradizionale </a:t>
            </a:r>
          </a:p>
          <a:p>
            <a:pPr lvl="0" algn="just" fontAlgn="base">
              <a:spcBef>
                <a:spcPct val="50000"/>
              </a:spcBef>
              <a:spcAft>
                <a:spcPct val="0"/>
              </a:spcAft>
            </a:pPr>
            <a:r>
              <a:rPr lang="it-IT" altLang="it-IT" dirty="0">
                <a:solidFill>
                  <a:srgbClr val="000000"/>
                </a:solidFill>
                <a:latin typeface="Arial" panose="020B0604020202020204" pitchFamily="34" charset="0"/>
              </a:rPr>
              <a:t>Gli ossidi acidi si indicano come “</a:t>
            </a:r>
            <a:r>
              <a:rPr lang="it-IT" altLang="it-IT" dirty="0">
                <a:solidFill>
                  <a:srgbClr val="3333CC"/>
                </a:solidFill>
                <a:latin typeface="Arial" panose="020B0604020202020204" pitchFamily="34" charset="0"/>
              </a:rPr>
              <a:t>anidride [aggettivo derivato dal nome del non metallo]”.</a:t>
            </a:r>
            <a:r>
              <a:rPr lang="it-IT" altLang="it-IT" dirty="0">
                <a:solidFill>
                  <a:srgbClr val="000000"/>
                </a:solidFill>
                <a:latin typeface="Arial" panose="020B0604020202020204" pitchFamily="34" charset="0"/>
              </a:rPr>
              <a:t> Se il non metallo forma una sola anidride, il suffisso dell'aggettivo da esso derivato è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a:t>
            </a:r>
            <a:r>
              <a:rPr lang="it-IT" altLang="it-IT" dirty="0" err="1">
                <a:solidFill>
                  <a:srgbClr val="0066FF"/>
                </a:solidFill>
                <a:latin typeface="Arial" panose="020B0604020202020204" pitchFamily="34" charset="0"/>
              </a:rPr>
              <a:t>ica</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a:t>
            </a:r>
            <a:endParaRPr lang="it-IT" altLang="it-IT" dirty="0" smtClean="0">
              <a:solidFill>
                <a:srgbClr val="000000"/>
              </a:solidFill>
              <a:latin typeface="Arial" panose="020B0604020202020204" pitchFamily="34" charset="0"/>
            </a:endParaRPr>
          </a:p>
          <a:p>
            <a:pPr lvl="0" algn="just" fontAlgn="base">
              <a:spcBef>
                <a:spcPct val="50000"/>
              </a:spcBef>
              <a:spcAft>
                <a:spcPct val="0"/>
              </a:spcAft>
            </a:pPr>
            <a:r>
              <a:rPr lang="it-IT" altLang="it-IT" dirty="0" smtClean="0">
                <a:solidFill>
                  <a:srgbClr val="000000"/>
                </a:solidFill>
                <a:latin typeface="Arial" panose="020B0604020202020204" pitchFamily="34" charset="0"/>
              </a:rPr>
              <a:t>Se </a:t>
            </a:r>
            <a:r>
              <a:rPr lang="it-IT" altLang="it-IT" dirty="0">
                <a:solidFill>
                  <a:srgbClr val="000000"/>
                </a:solidFill>
                <a:latin typeface="Arial" panose="020B0604020202020204" pitchFamily="34" charset="0"/>
              </a:rPr>
              <a:t>il non metallo forma due anidridi, si segue una regola analoga a quella vista per i metalli che formano due ossidi basici: suffisso “-</a:t>
            </a:r>
            <a:r>
              <a:rPr lang="it-IT" altLang="it-IT" dirty="0" err="1">
                <a:solidFill>
                  <a:srgbClr val="000000"/>
                </a:solidFill>
                <a:latin typeface="Arial" panose="020B0604020202020204" pitchFamily="34" charset="0"/>
              </a:rPr>
              <a:t>ica</a:t>
            </a:r>
            <a:r>
              <a:rPr lang="it-IT" altLang="it-IT" dirty="0">
                <a:solidFill>
                  <a:srgbClr val="000000"/>
                </a:solidFill>
                <a:latin typeface="Arial" panose="020B0604020202020204" pitchFamily="34" charset="0"/>
              </a:rPr>
              <a:t>” quando il non metallo ha il numero di ossidazione più elevato, suffisso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-osa</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quando il non metallo ha il numero di ossidazione meno elevato. Può accadere che un non metallo formi fino a quattro diverse anidridi. In questo caso, oltre ai due suffissi appena visti, si utilizzano anche i prefissi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per-</a:t>
            </a:r>
            <a:r>
              <a:rPr lang="it-IT" altLang="it-IT" dirty="0">
                <a:latin typeface="Arial" panose="020B0604020202020204" pitchFamily="34" charset="0"/>
              </a:rPr>
              <a:t>” </a:t>
            </a:r>
            <a:r>
              <a:rPr lang="it-IT" altLang="it-IT" dirty="0">
                <a:solidFill>
                  <a:srgbClr val="000000"/>
                </a:solidFill>
                <a:latin typeface="Arial" panose="020B0604020202020204" pitchFamily="34" charset="0"/>
              </a:rPr>
              <a:t>e </a:t>
            </a:r>
            <a:r>
              <a:rPr lang="it-IT" altLang="it-IT" dirty="0">
                <a:latin typeface="Arial" panose="020B0604020202020204" pitchFamily="34" charset="0"/>
              </a:rPr>
              <a:t>“</a:t>
            </a:r>
            <a:r>
              <a:rPr lang="it-IT" altLang="it-IT" dirty="0" err="1">
                <a:solidFill>
                  <a:srgbClr val="0066FF"/>
                </a:solidFill>
                <a:latin typeface="Arial" panose="020B0604020202020204" pitchFamily="34" charset="0"/>
              </a:rPr>
              <a:t>ipo</a:t>
            </a:r>
            <a:r>
              <a:rPr lang="it-IT" altLang="it-IT" dirty="0">
                <a:solidFill>
                  <a:srgbClr val="0066FF"/>
                </a:solidFill>
                <a:latin typeface="Arial" panose="020B0604020202020204" pitchFamily="34" charset="0"/>
              </a:rPr>
              <a:t>-</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secondo la seguente sequenza in ordine di numero di ossidazione crescente: </a:t>
            </a:r>
          </a:p>
          <a:p>
            <a:pPr algn="just">
              <a:spcBef>
                <a:spcPct val="50000"/>
              </a:spcBef>
            </a:pPr>
            <a:r>
              <a:rPr lang="it-IT" altLang="it-IT" sz="2000" dirty="0" smtClean="0">
                <a:latin typeface="Arial" panose="020B0604020202020204" pitchFamily="34" charset="0"/>
              </a:rPr>
              <a:t> </a:t>
            </a:r>
            <a:endParaRPr lang="it-IT" altLang="it-IT" sz="2000" dirty="0">
              <a:latin typeface="Arial" panose="020B0604020202020204" pitchFamily="34" charset="0"/>
            </a:endParaRPr>
          </a:p>
        </p:txBody>
      </p:sp>
      <p:pic>
        <p:nvPicPr>
          <p:cNvPr id="49" name="Picture 4" descr="{$&#10;\begin{xy}&#10;0;&lt;1em,1em&gt;:&#10;*!D+{\mbox{\begin{sideways}n.di ossidazione\end{sidew...&#10;...ca\\&#10;&amp;\dots&amp;-osa\\&#10;ipo-&amp;\dots&amp;-osa\\&#10;\end{tabular}\end{minipage}}&#10;\end{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69145"/>
            <a:ext cx="2438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27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Ossidi – Anidridi: </a:t>
            </a:r>
            <a:r>
              <a:rPr lang="it-IT" altLang="it-IT" sz="2000" smtClean="0">
                <a:solidFill>
                  <a:srgbClr val="FA2906"/>
                </a:solidFill>
                <a:latin typeface="Arial" panose="020B0604020202020204" pitchFamily="34" charset="0"/>
              </a:rPr>
              <a:t>nomenclatura tradizionale</a:t>
            </a:r>
          </a:p>
        </p:txBody>
      </p:sp>
      <p:sp>
        <p:nvSpPr>
          <p:cNvPr id="18435" name="Text Box 3"/>
          <p:cNvSpPr txBox="1">
            <a:spLocks noChangeArrowheads="1"/>
          </p:cNvSpPr>
          <p:nvPr/>
        </p:nvSpPr>
        <p:spPr bwMode="auto">
          <a:xfrm>
            <a:off x="457200" y="1143000"/>
            <a:ext cx="3581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CaO ossido di calcio</a:t>
            </a:r>
          </a:p>
          <a:p>
            <a:pPr eaLnBrk="1" hangingPunct="1">
              <a:spcBef>
                <a:spcPct val="50000"/>
              </a:spcBef>
              <a:buFontTx/>
              <a:buNone/>
            </a:pPr>
            <a:r>
              <a:rPr lang="it-IT" altLang="it-IT" sz="2000">
                <a:latin typeface="Arial" panose="020B0604020202020204" pitchFamily="34" charset="0"/>
              </a:rPr>
              <a:t>Li</a:t>
            </a:r>
            <a:r>
              <a:rPr lang="it-IT" altLang="it-IT" sz="2000" baseline="-25000">
                <a:latin typeface="Arial" panose="020B0604020202020204" pitchFamily="34" charset="0"/>
              </a:rPr>
              <a:t>2</a:t>
            </a:r>
            <a:r>
              <a:rPr lang="it-IT" altLang="it-IT" sz="2000">
                <a:latin typeface="Arial" panose="020B0604020202020204" pitchFamily="34" charset="0"/>
              </a:rPr>
              <a:t>O ossido di litio</a:t>
            </a:r>
          </a:p>
          <a:p>
            <a:pPr eaLnBrk="1" hangingPunct="1">
              <a:spcBef>
                <a:spcPct val="50000"/>
              </a:spcBef>
              <a:buFontTx/>
              <a:buNone/>
            </a:pPr>
            <a:r>
              <a:rPr lang="it-IT" altLang="it-IT" sz="2000">
                <a:latin typeface="Arial" panose="020B0604020202020204" pitchFamily="34" charset="0"/>
              </a:rPr>
              <a:t>Al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ossido di alluminio</a:t>
            </a:r>
          </a:p>
          <a:p>
            <a:pPr eaLnBrk="1" hangingPunct="1">
              <a:spcBef>
                <a:spcPct val="50000"/>
              </a:spcBef>
              <a:buFontTx/>
              <a:buNone/>
            </a:pPr>
            <a:r>
              <a:rPr lang="it-IT" altLang="it-IT" sz="2000">
                <a:latin typeface="Arial" panose="020B0604020202020204" pitchFamily="34" charset="0"/>
              </a:rPr>
              <a:t>FeO ossido ferr</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Fe</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ossido ferr</a:t>
            </a:r>
            <a:r>
              <a:rPr lang="it-IT" altLang="it-IT" sz="2000" b="1">
                <a:solidFill>
                  <a:srgbClr val="FA2906"/>
                </a:solidFill>
                <a:latin typeface="Arial" panose="020B0604020202020204" pitchFamily="34" charset="0"/>
              </a:rPr>
              <a:t>ico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a:t>
            </a:r>
            <a:r>
              <a:rPr lang="it-IT" altLang="it-IT" sz="2000" baseline="-25000">
                <a:latin typeface="Arial" panose="020B0604020202020204" pitchFamily="34" charset="0"/>
              </a:rPr>
              <a:t>2</a:t>
            </a:r>
            <a:r>
              <a:rPr lang="it-IT" altLang="it-IT" sz="2000">
                <a:latin typeface="Arial" panose="020B0604020202020204" pitchFamily="34" charset="0"/>
              </a:rPr>
              <a:t>O ossido rame</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CuO ossido rame</a:t>
            </a:r>
            <a:r>
              <a:rPr lang="it-IT" altLang="it-IT" sz="2000" b="1">
                <a:solidFill>
                  <a:srgbClr val="FA2906"/>
                </a:solidFill>
                <a:latin typeface="Arial" panose="020B0604020202020204" pitchFamily="34" charset="0"/>
              </a:rPr>
              <a:t>ico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SnO ossido stann</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SnO</a:t>
            </a:r>
            <a:r>
              <a:rPr lang="it-IT" altLang="it-IT" sz="2000" baseline="-25000">
                <a:latin typeface="Arial" panose="020B0604020202020204" pitchFamily="34" charset="0"/>
              </a:rPr>
              <a:t>2</a:t>
            </a:r>
            <a:r>
              <a:rPr lang="it-IT" altLang="it-IT" sz="2000">
                <a:latin typeface="Arial" panose="020B0604020202020204" pitchFamily="34" charset="0"/>
              </a:rPr>
              <a:t> ossido stann</a:t>
            </a:r>
            <a:r>
              <a:rPr lang="it-IT" altLang="it-IT" sz="2000" b="1">
                <a:solidFill>
                  <a:srgbClr val="FA2906"/>
                </a:solidFill>
                <a:latin typeface="Arial" panose="020B0604020202020204" pitchFamily="34" charset="0"/>
              </a:rPr>
              <a:t>ico</a:t>
            </a:r>
            <a:endParaRPr lang="it-IT" altLang="it-IT" sz="2000">
              <a:latin typeface="Arial" panose="020B0604020202020204" pitchFamily="34" charset="0"/>
            </a:endParaRPr>
          </a:p>
        </p:txBody>
      </p:sp>
      <p:sp>
        <p:nvSpPr>
          <p:cNvPr id="18436" name="Text Box 4"/>
          <p:cNvSpPr txBox="1">
            <a:spLocks noChangeArrowheads="1"/>
          </p:cNvSpPr>
          <p:nvPr/>
        </p:nvSpPr>
        <p:spPr bwMode="auto">
          <a:xfrm>
            <a:off x="4953000" y="1143000"/>
            <a:ext cx="3581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SiO</a:t>
            </a:r>
            <a:r>
              <a:rPr lang="it-IT" altLang="it-IT" sz="2000" baseline="-25000">
                <a:latin typeface="Arial" panose="020B0604020202020204" pitchFamily="34" charset="0"/>
              </a:rPr>
              <a:t>2</a:t>
            </a:r>
            <a:r>
              <a:rPr lang="it-IT" altLang="it-IT" sz="2000">
                <a:latin typeface="Arial" panose="020B0604020202020204" pitchFamily="34" charset="0"/>
              </a:rPr>
              <a:t>  anidride silicica</a:t>
            </a:r>
          </a:p>
          <a:p>
            <a:pPr eaLnBrk="1" hangingPunct="1">
              <a:spcBef>
                <a:spcPct val="50000"/>
              </a:spcBef>
              <a:buFontTx/>
              <a:buNone/>
            </a:pPr>
            <a:r>
              <a:rPr lang="it-IT" altLang="it-IT" sz="2000">
                <a:latin typeface="Arial" panose="020B0604020202020204" pitchFamily="34" charset="0"/>
              </a:rPr>
              <a:t>B</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borica</a:t>
            </a:r>
          </a:p>
          <a:p>
            <a:pPr eaLnBrk="1" hangingPunct="1">
              <a:spcBef>
                <a:spcPct val="50000"/>
              </a:spcBef>
              <a:buFontTx/>
              <a:buNone/>
            </a:pPr>
            <a:r>
              <a:rPr lang="it-IT" altLang="it-IT" sz="2000">
                <a:latin typeface="Arial" panose="020B0604020202020204" pitchFamily="34" charset="0"/>
              </a:rPr>
              <a:t>SO</a:t>
            </a:r>
            <a:r>
              <a:rPr lang="it-IT" altLang="it-IT" sz="2000" baseline="-25000">
                <a:latin typeface="Arial" panose="020B0604020202020204" pitchFamily="34" charset="0"/>
              </a:rPr>
              <a:t>2</a:t>
            </a:r>
            <a:r>
              <a:rPr lang="it-IT" altLang="it-IT" sz="2000">
                <a:latin typeface="Arial" panose="020B0604020202020204" pitchFamily="34" charset="0"/>
              </a:rPr>
              <a:t> anidride solfor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SO</a:t>
            </a:r>
            <a:r>
              <a:rPr lang="it-IT" altLang="it-IT" sz="2000" baseline="-25000">
                <a:latin typeface="Arial" panose="020B0604020202020204" pitchFamily="34" charset="0"/>
              </a:rPr>
              <a:t>3</a:t>
            </a:r>
            <a:r>
              <a:rPr lang="it-IT" altLang="it-IT" sz="2000">
                <a:latin typeface="Arial" panose="020B0604020202020204" pitchFamily="34" charset="0"/>
              </a:rPr>
              <a:t> anidride solfor</a:t>
            </a:r>
            <a:r>
              <a:rPr lang="it-IT" altLang="it-IT" sz="2000" b="1">
                <a:solidFill>
                  <a:srgbClr val="FA2906"/>
                </a:solidFill>
                <a:latin typeface="Arial" panose="020B0604020202020204" pitchFamily="34" charset="0"/>
              </a:rPr>
              <a:t>ica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 anidride </a:t>
            </a:r>
            <a:r>
              <a:rPr lang="it-IT" altLang="it-IT" sz="2000" b="1">
                <a:solidFill>
                  <a:srgbClr val="FA2906"/>
                </a:solidFill>
                <a:latin typeface="Arial" panose="020B0604020202020204" pitchFamily="34" charset="0"/>
              </a:rPr>
              <a:t>ipo</a:t>
            </a:r>
            <a:r>
              <a:rPr lang="it-IT" altLang="it-IT" sz="2000">
                <a:latin typeface="Arial" panose="020B0604020202020204" pitchFamily="34" charset="0"/>
              </a:rPr>
              <a:t>clor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clor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clor</a:t>
            </a:r>
            <a:r>
              <a:rPr lang="it-IT" altLang="it-IT" sz="2000" b="1">
                <a:solidFill>
                  <a:srgbClr val="FA2906"/>
                </a:solidFill>
                <a:latin typeface="Arial" panose="020B0604020202020204" pitchFamily="34" charset="0"/>
              </a:rPr>
              <a:t>ica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7</a:t>
            </a:r>
            <a:r>
              <a:rPr lang="it-IT" altLang="it-IT" sz="2000">
                <a:latin typeface="Arial" panose="020B0604020202020204" pitchFamily="34" charset="0"/>
              </a:rPr>
              <a:t> anidride </a:t>
            </a:r>
            <a:r>
              <a:rPr lang="it-IT" altLang="it-IT" sz="2000" b="1">
                <a:solidFill>
                  <a:srgbClr val="FA2906"/>
                </a:solidFill>
                <a:latin typeface="Arial" panose="020B0604020202020204" pitchFamily="34" charset="0"/>
              </a:rPr>
              <a:t>per</a:t>
            </a:r>
            <a:r>
              <a:rPr lang="it-IT" altLang="it-IT" sz="2000">
                <a:latin typeface="Arial" panose="020B0604020202020204" pitchFamily="34" charset="0"/>
              </a:rPr>
              <a:t>clor</a:t>
            </a:r>
            <a:r>
              <a:rPr lang="it-IT" altLang="it-IT" sz="2000" b="1">
                <a:solidFill>
                  <a:srgbClr val="FA2906"/>
                </a:solidFill>
                <a:latin typeface="Arial" panose="020B0604020202020204" pitchFamily="34" charset="0"/>
              </a:rPr>
              <a:t>ica</a:t>
            </a:r>
          </a:p>
        </p:txBody>
      </p:sp>
    </p:spTree>
    <p:extLst>
      <p:ext uri="{BB962C8B-B14F-4D97-AF65-F5344CB8AC3E}">
        <p14:creationId xmlns:p14="http://schemas.microsoft.com/office/powerpoint/2010/main" val="397652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Ossidi: </a:t>
            </a:r>
            <a:r>
              <a:rPr lang="it-IT" altLang="it-IT" sz="2000" smtClean="0">
                <a:solidFill>
                  <a:srgbClr val="FA2906"/>
                </a:solidFill>
                <a:latin typeface="Arial" panose="020B0604020202020204" pitchFamily="34" charset="0"/>
              </a:rPr>
              <a:t>nomenclatura IUPAC</a:t>
            </a:r>
          </a:p>
        </p:txBody>
      </p:sp>
      <p:sp>
        <p:nvSpPr>
          <p:cNvPr id="19459" name="Text Box 3"/>
          <p:cNvSpPr txBox="1">
            <a:spLocks noChangeArrowheads="1"/>
          </p:cNvSpPr>
          <p:nvPr/>
        </p:nvSpPr>
        <p:spPr bwMode="auto">
          <a:xfrm>
            <a:off x="457200" y="11430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a:latin typeface="Arial" panose="020B0604020202020204" pitchFamily="34" charset="0"/>
              </a:rPr>
              <a:t>Qualsiasi ossido (sia esso basico o acido) si indica come </a:t>
            </a:r>
            <a:r>
              <a:rPr lang="it-IT" altLang="it-IT" sz="2000" dirty="0">
                <a:solidFill>
                  <a:srgbClr val="FA2906"/>
                </a:solidFill>
                <a:latin typeface="Arial" panose="020B0604020202020204" pitchFamily="34" charset="0"/>
              </a:rPr>
              <a:t>“ossido di [nome dell'elemento combinato con l'ossigeno]”. </a:t>
            </a:r>
          </a:p>
          <a:p>
            <a:pPr algn="just" eaLnBrk="1" hangingPunct="1">
              <a:spcBef>
                <a:spcPct val="50000"/>
              </a:spcBef>
              <a:buFontTx/>
              <a:buNone/>
            </a:pPr>
            <a:r>
              <a:rPr lang="it-IT" altLang="it-IT" sz="2000" dirty="0">
                <a:latin typeface="Arial" panose="020B0604020202020204" pitchFamily="34" charset="0"/>
              </a:rPr>
              <a:t>Quando l'elemento può dare diversi ossidi, le proporzioni fra l'elemento e l'ossigeno vengono indicate premettendo gli </a:t>
            </a:r>
            <a:r>
              <a:rPr lang="it-IT" altLang="it-IT" sz="2000" dirty="0">
                <a:solidFill>
                  <a:srgbClr val="FA2906"/>
                </a:solidFill>
                <a:latin typeface="Arial" panose="020B0604020202020204" pitchFamily="34" charset="0"/>
              </a:rPr>
              <a:t>opportuni prefissi</a:t>
            </a:r>
            <a:r>
              <a:rPr lang="it-IT" altLang="it-IT" sz="2000" dirty="0">
                <a:latin typeface="Arial" panose="020B0604020202020204" pitchFamily="34" charset="0"/>
              </a:rPr>
              <a:t> numerici di- tri- tetra- penta- ... </a:t>
            </a:r>
          </a:p>
          <a:p>
            <a:pPr eaLnBrk="1" hangingPunct="1">
              <a:spcBef>
                <a:spcPct val="50000"/>
              </a:spcBef>
              <a:buFontTx/>
              <a:buNone/>
            </a:pPr>
            <a:r>
              <a:rPr lang="it-IT" altLang="it-IT" sz="2000" dirty="0" err="1">
                <a:latin typeface="Arial" panose="020B0604020202020204" pitchFamily="34" charset="0"/>
              </a:rPr>
              <a:t>CaO</a:t>
            </a:r>
            <a:r>
              <a:rPr lang="it-IT" altLang="it-IT" sz="2000" dirty="0">
                <a:latin typeface="Arial" panose="020B0604020202020204" pitchFamily="34" charset="0"/>
              </a:rPr>
              <a:t> 	ossido di calcio</a:t>
            </a:r>
          </a:p>
          <a:p>
            <a:pPr eaLnBrk="1" hangingPunct="1">
              <a:spcBef>
                <a:spcPct val="50000"/>
              </a:spcBef>
              <a:buFontTx/>
              <a:buNone/>
            </a:pPr>
            <a:r>
              <a:rPr lang="it-IT" altLang="it-IT" sz="2000" dirty="0">
                <a:latin typeface="Arial" panose="020B0604020202020204" pitchFamily="34" charset="0"/>
              </a:rPr>
              <a:t>N</a:t>
            </a:r>
            <a:r>
              <a:rPr lang="it-IT" altLang="it-IT" sz="2000" baseline="-25000" dirty="0">
                <a:latin typeface="Arial" panose="020B0604020202020204" pitchFamily="34" charset="0"/>
              </a:rPr>
              <a:t>2</a:t>
            </a:r>
            <a:r>
              <a:rPr lang="it-IT" altLang="it-IT" sz="2000" dirty="0">
                <a:latin typeface="Arial" panose="020B0604020202020204" pitchFamily="34" charset="0"/>
              </a:rPr>
              <a:t>O	ossido di diazoto</a:t>
            </a:r>
          </a:p>
          <a:p>
            <a:pPr eaLnBrk="1" hangingPunct="1">
              <a:spcBef>
                <a:spcPct val="50000"/>
              </a:spcBef>
              <a:buFontTx/>
              <a:buNone/>
            </a:pPr>
            <a:r>
              <a:rPr lang="it-IT" altLang="it-IT" sz="2000" dirty="0">
                <a:latin typeface="Arial" panose="020B0604020202020204" pitchFamily="34" charset="0"/>
              </a:rPr>
              <a:t>CO	ossido di carbonio</a:t>
            </a:r>
          </a:p>
          <a:p>
            <a:pPr eaLnBrk="1" hangingPunct="1">
              <a:spcBef>
                <a:spcPct val="50000"/>
              </a:spcBef>
              <a:buFontTx/>
              <a:buNone/>
            </a:pPr>
            <a:r>
              <a:rPr lang="it-IT" altLang="it-IT" sz="2000" dirty="0">
                <a:latin typeface="Arial" panose="020B0604020202020204" pitchFamily="34" charset="0"/>
              </a:rPr>
              <a:t>CO</a:t>
            </a:r>
            <a:r>
              <a:rPr lang="it-IT" altLang="it-IT" sz="2000" baseline="-25000" dirty="0">
                <a:latin typeface="Arial" panose="020B0604020202020204" pitchFamily="34" charset="0"/>
              </a:rPr>
              <a:t>2</a:t>
            </a:r>
            <a:r>
              <a:rPr lang="it-IT" altLang="it-IT" sz="2000" dirty="0">
                <a:latin typeface="Arial" panose="020B0604020202020204" pitchFamily="34" charset="0"/>
              </a:rPr>
              <a:t>	diossido di carbonio</a:t>
            </a:r>
          </a:p>
          <a:p>
            <a:pPr eaLnBrk="1" hangingPunct="1">
              <a:spcBef>
                <a:spcPct val="50000"/>
              </a:spcBef>
              <a:buFontTx/>
              <a:buNone/>
            </a:pPr>
            <a:r>
              <a:rPr lang="it-IT" altLang="it-IT" sz="2000" dirty="0">
                <a:latin typeface="Arial" panose="020B0604020202020204" pitchFamily="34" charset="0"/>
              </a:rPr>
              <a:t>Al</a:t>
            </a:r>
            <a:r>
              <a:rPr lang="it-IT" altLang="it-IT" sz="2000" baseline="-25000" dirty="0">
                <a:latin typeface="Arial" panose="020B0604020202020204" pitchFamily="34" charset="0"/>
              </a:rPr>
              <a:t>2</a:t>
            </a:r>
            <a:r>
              <a:rPr lang="it-IT" altLang="it-IT" sz="2000" dirty="0">
                <a:latin typeface="Arial" panose="020B0604020202020204" pitchFamily="34" charset="0"/>
              </a:rPr>
              <a:t>O</a:t>
            </a:r>
            <a:r>
              <a:rPr lang="it-IT" altLang="it-IT" sz="2000" baseline="-25000" dirty="0">
                <a:latin typeface="Arial" panose="020B0604020202020204" pitchFamily="34" charset="0"/>
              </a:rPr>
              <a:t>3</a:t>
            </a:r>
            <a:r>
              <a:rPr lang="it-IT" altLang="it-IT" sz="2000" dirty="0">
                <a:latin typeface="Arial" panose="020B0604020202020204" pitchFamily="34" charset="0"/>
              </a:rPr>
              <a:t>	triossido di </a:t>
            </a:r>
            <a:r>
              <a:rPr lang="it-IT" altLang="it-IT" sz="2000" dirty="0" err="1">
                <a:latin typeface="Arial" panose="020B0604020202020204" pitchFamily="34" charset="0"/>
              </a:rPr>
              <a:t>dialluminio</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P</a:t>
            </a:r>
            <a:r>
              <a:rPr lang="it-IT" altLang="it-IT" sz="2000" baseline="-25000" dirty="0">
                <a:latin typeface="Arial" panose="020B0604020202020204" pitchFamily="34" charset="0"/>
              </a:rPr>
              <a:t>2</a:t>
            </a:r>
            <a:r>
              <a:rPr lang="it-IT" altLang="it-IT" sz="2000" dirty="0">
                <a:latin typeface="Arial" panose="020B0604020202020204" pitchFamily="34" charset="0"/>
              </a:rPr>
              <a:t>O</a:t>
            </a:r>
            <a:r>
              <a:rPr lang="it-IT" altLang="it-IT" sz="2000" baseline="-25000" dirty="0">
                <a:latin typeface="Arial" panose="020B0604020202020204" pitchFamily="34" charset="0"/>
              </a:rPr>
              <a:t>3</a:t>
            </a:r>
            <a:r>
              <a:rPr lang="it-IT" altLang="it-IT" sz="2000" dirty="0">
                <a:latin typeface="Arial" panose="020B0604020202020204" pitchFamily="34" charset="0"/>
              </a:rPr>
              <a:t>	triossido di </a:t>
            </a:r>
            <a:r>
              <a:rPr lang="it-IT" altLang="it-IT" sz="2000" dirty="0" err="1">
                <a:latin typeface="Arial" panose="020B0604020202020204" pitchFamily="34" charset="0"/>
              </a:rPr>
              <a:t>difosforo</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P</a:t>
            </a:r>
            <a:r>
              <a:rPr lang="it-IT" altLang="it-IT" sz="2000" baseline="-25000" dirty="0">
                <a:latin typeface="Arial" panose="020B0604020202020204" pitchFamily="34" charset="0"/>
              </a:rPr>
              <a:t>4</a:t>
            </a:r>
            <a:r>
              <a:rPr lang="it-IT" altLang="it-IT" sz="2000" dirty="0">
                <a:latin typeface="Arial" panose="020B0604020202020204" pitchFamily="34" charset="0"/>
              </a:rPr>
              <a:t>O</a:t>
            </a:r>
            <a:r>
              <a:rPr lang="it-IT" altLang="it-IT" sz="2000" baseline="-25000" dirty="0">
                <a:latin typeface="Arial" panose="020B0604020202020204" pitchFamily="34" charset="0"/>
              </a:rPr>
              <a:t>10</a:t>
            </a:r>
            <a:r>
              <a:rPr lang="it-IT" altLang="it-IT" sz="2000" dirty="0">
                <a:latin typeface="Arial" panose="020B0604020202020204" pitchFamily="34" charset="0"/>
              </a:rPr>
              <a:t>	</a:t>
            </a:r>
            <a:r>
              <a:rPr lang="it-IT" altLang="it-IT" sz="2000" dirty="0" err="1">
                <a:latin typeface="Arial" panose="020B0604020202020204" pitchFamily="34" charset="0"/>
              </a:rPr>
              <a:t>decaossido</a:t>
            </a:r>
            <a:r>
              <a:rPr lang="it-IT" altLang="it-IT" sz="2000" dirty="0">
                <a:latin typeface="Arial" panose="020B0604020202020204" pitchFamily="34" charset="0"/>
              </a:rPr>
              <a:t> di </a:t>
            </a:r>
            <a:r>
              <a:rPr lang="it-IT" altLang="it-IT" sz="2000" dirty="0" err="1">
                <a:latin typeface="Arial" panose="020B0604020202020204" pitchFamily="34" charset="0"/>
              </a:rPr>
              <a:t>tetrafosforo</a:t>
            </a:r>
            <a:endParaRPr lang="it-IT" altLang="it-IT" sz="2000" dirty="0">
              <a:latin typeface="Arial" panose="020B0604020202020204" pitchFamily="34" charset="0"/>
            </a:endParaRPr>
          </a:p>
        </p:txBody>
      </p:sp>
      <p:sp>
        <p:nvSpPr>
          <p:cNvPr id="1946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Tree>
    <p:extLst>
      <p:ext uri="{BB962C8B-B14F-4D97-AF65-F5344CB8AC3E}">
        <p14:creationId xmlns:p14="http://schemas.microsoft.com/office/powerpoint/2010/main" val="132918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A77D6A5A-7EAA-4DB4-B3BA-B3FCA63BD357}" type="slidenum">
              <a:rPr lang="it-IT" smtClean="0"/>
              <a:pPr/>
              <a:t>15</a:t>
            </a:fld>
            <a:endParaRPr lang="it-IT"/>
          </a:p>
        </p:txBody>
      </p:sp>
      <p:graphicFrame>
        <p:nvGraphicFramePr>
          <p:cNvPr id="9" name="Tabella 8"/>
          <p:cNvGraphicFramePr>
            <a:graphicFrameLocks noGrp="1"/>
          </p:cNvGraphicFramePr>
          <p:nvPr/>
        </p:nvGraphicFramePr>
        <p:xfrm>
          <a:off x="152400" y="228599"/>
          <a:ext cx="8839200" cy="6233159"/>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232933">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400" dirty="0" smtClean="0">
                          <a:solidFill>
                            <a:schemeClr val="tx1"/>
                          </a:solidFill>
                        </a:rPr>
                        <a:t>Nomenclatura tradizionale</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dirty="0" smtClean="0">
                          <a:solidFill>
                            <a:schemeClr val="tx1"/>
                          </a:solidFill>
                        </a:rPr>
                        <a:t>Nomenclatura IUPAC</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714318">
                <a:tc>
                  <a:txBody>
                    <a:bodyPr/>
                    <a:lstStyle/>
                    <a:p>
                      <a:pPr algn="ctr"/>
                      <a:r>
                        <a:rPr lang="it-IT" sz="2400" dirty="0" smtClean="0">
                          <a:solidFill>
                            <a:schemeClr val="tx1"/>
                          </a:solidFill>
                        </a:rPr>
                        <a:t>K</a:t>
                      </a:r>
                      <a:r>
                        <a:rPr lang="it-IT" sz="2400" baseline="-25000" dirty="0" smtClean="0">
                          <a:solidFill>
                            <a:schemeClr val="tx1"/>
                          </a:solidFill>
                        </a:rPr>
                        <a:t>2</a:t>
                      </a:r>
                      <a:r>
                        <a:rPr lang="it-IT" sz="2400" dirty="0" smtClean="0">
                          <a:solidFill>
                            <a:schemeClr val="tx1"/>
                          </a:solidFill>
                        </a:rPr>
                        <a:t>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714318">
                <a:tc>
                  <a:txBody>
                    <a:bodyPr/>
                    <a:lstStyle/>
                    <a:p>
                      <a:pPr algn="ctr"/>
                      <a:r>
                        <a:rPr lang="it-IT" sz="2400" dirty="0" smtClean="0">
                          <a:solidFill>
                            <a:schemeClr val="tx1"/>
                          </a:solidFill>
                        </a:rPr>
                        <a:t>N</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5</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714318">
                <a:tc>
                  <a:txBody>
                    <a:bodyPr/>
                    <a:lstStyle/>
                    <a:p>
                      <a:pPr algn="ctr"/>
                      <a:r>
                        <a:rPr lang="it-IT" sz="2400" baseline="0" dirty="0" smtClean="0">
                          <a:solidFill>
                            <a:schemeClr val="tx1"/>
                          </a:solidFill>
                        </a:rPr>
                        <a:t>Cr</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baseline="0" dirty="0" smtClean="0">
                          <a:solidFill>
                            <a:schemeClr val="tx1"/>
                          </a:solidFill>
                        </a:rPr>
                        <a:t> </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714318">
                <a:tc>
                  <a:txBody>
                    <a:bodyPr/>
                    <a:lstStyle/>
                    <a:p>
                      <a:pPr algn="ctr"/>
                      <a:r>
                        <a:rPr lang="it-IT" sz="2400" dirty="0" smtClean="0">
                          <a:solidFill>
                            <a:schemeClr val="tx1"/>
                          </a:solidFill>
                        </a:rPr>
                        <a:t>CrO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714318">
                <a:tc>
                  <a:txBody>
                    <a:bodyPr/>
                    <a:lstStyle/>
                    <a:p>
                      <a:pPr algn="ctr"/>
                      <a:r>
                        <a:rPr lang="it-IT" sz="2400" dirty="0" smtClean="0">
                          <a:solidFill>
                            <a:schemeClr val="tx1"/>
                          </a:solidFill>
                        </a:rPr>
                        <a:t>Mn</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7</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714318">
                <a:tc>
                  <a:txBody>
                    <a:bodyPr/>
                    <a:lstStyle/>
                    <a:p>
                      <a:pPr algn="ctr"/>
                      <a:r>
                        <a:rPr lang="it-IT" sz="2400" dirty="0" smtClean="0">
                          <a:solidFill>
                            <a:schemeClr val="tx1"/>
                          </a:solidFill>
                        </a:rPr>
                        <a:t>CO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714318">
                <a:tc>
                  <a:txBody>
                    <a:bodyPr/>
                    <a:lstStyle/>
                    <a:p>
                      <a:pPr algn="ctr"/>
                      <a:r>
                        <a:rPr lang="it-IT" sz="2400" dirty="0" err="1" smtClean="0">
                          <a:solidFill>
                            <a:schemeClr val="tx1"/>
                          </a:solidFill>
                        </a:rPr>
                        <a:t>MgO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bl>
          </a:graphicData>
        </a:graphic>
      </p:graphicFrame>
      <p:sp>
        <p:nvSpPr>
          <p:cNvPr id="11" name="CasellaDiTesto 10"/>
          <p:cNvSpPr txBox="1"/>
          <p:nvPr/>
        </p:nvSpPr>
        <p:spPr>
          <a:xfrm>
            <a:off x="5181600" y="1600200"/>
            <a:ext cx="3810000" cy="461665"/>
          </a:xfrm>
          <a:prstGeom prst="rect">
            <a:avLst/>
          </a:prstGeom>
          <a:noFill/>
        </p:spPr>
        <p:txBody>
          <a:bodyPr wrap="square" rtlCol="0">
            <a:spAutoFit/>
          </a:bodyPr>
          <a:lstStyle/>
          <a:p>
            <a:pPr algn="ctr"/>
            <a:r>
              <a:rPr lang="it-IT" sz="2400" dirty="0" smtClean="0"/>
              <a:t>Monossido di </a:t>
            </a:r>
            <a:r>
              <a:rPr lang="it-IT" sz="2400" dirty="0" err="1" smtClean="0"/>
              <a:t>dipotassio</a:t>
            </a:r>
            <a:endParaRPr lang="it-IT" sz="2400" dirty="0" smtClean="0"/>
          </a:p>
        </p:txBody>
      </p:sp>
      <p:sp>
        <p:nvSpPr>
          <p:cNvPr id="12" name="CasellaDiTesto 11"/>
          <p:cNvSpPr txBox="1"/>
          <p:nvPr/>
        </p:nvSpPr>
        <p:spPr>
          <a:xfrm>
            <a:off x="5181600" y="2281535"/>
            <a:ext cx="3810000" cy="461665"/>
          </a:xfrm>
          <a:prstGeom prst="rect">
            <a:avLst/>
          </a:prstGeom>
          <a:noFill/>
        </p:spPr>
        <p:txBody>
          <a:bodyPr wrap="square" rtlCol="0">
            <a:spAutoFit/>
          </a:bodyPr>
          <a:lstStyle/>
          <a:p>
            <a:pPr algn="ctr"/>
            <a:r>
              <a:rPr lang="it-IT" sz="2400" dirty="0" err="1" smtClean="0"/>
              <a:t>Pentossido</a:t>
            </a:r>
            <a:r>
              <a:rPr lang="it-IT" sz="2400" dirty="0" smtClean="0"/>
              <a:t> di diazoto</a:t>
            </a:r>
            <a:endParaRPr lang="it-IT" sz="2400" dirty="0"/>
          </a:p>
        </p:txBody>
      </p:sp>
      <p:sp>
        <p:nvSpPr>
          <p:cNvPr id="15" name="CasellaDiTesto 14"/>
          <p:cNvSpPr txBox="1"/>
          <p:nvPr/>
        </p:nvSpPr>
        <p:spPr>
          <a:xfrm>
            <a:off x="5181600" y="3043535"/>
            <a:ext cx="3810000" cy="461665"/>
          </a:xfrm>
          <a:prstGeom prst="rect">
            <a:avLst/>
          </a:prstGeom>
          <a:noFill/>
        </p:spPr>
        <p:txBody>
          <a:bodyPr wrap="square" rtlCol="0">
            <a:spAutoFit/>
          </a:bodyPr>
          <a:lstStyle/>
          <a:p>
            <a:pPr algn="ctr"/>
            <a:r>
              <a:rPr lang="it-IT" sz="2400" dirty="0" smtClean="0"/>
              <a:t>Triossido di </a:t>
            </a:r>
            <a:r>
              <a:rPr lang="it-IT" sz="2400" dirty="0" err="1" smtClean="0"/>
              <a:t>dicromo</a:t>
            </a:r>
            <a:endParaRPr lang="it-IT" sz="2400" dirty="0" smtClean="0"/>
          </a:p>
        </p:txBody>
      </p:sp>
      <p:sp>
        <p:nvSpPr>
          <p:cNvPr id="17" name="CasellaDiTesto 16"/>
          <p:cNvSpPr txBox="1"/>
          <p:nvPr/>
        </p:nvSpPr>
        <p:spPr>
          <a:xfrm>
            <a:off x="5181600" y="3729335"/>
            <a:ext cx="3810000" cy="461665"/>
          </a:xfrm>
          <a:prstGeom prst="rect">
            <a:avLst/>
          </a:prstGeom>
          <a:noFill/>
        </p:spPr>
        <p:txBody>
          <a:bodyPr wrap="square" rtlCol="0">
            <a:spAutoFit/>
          </a:bodyPr>
          <a:lstStyle/>
          <a:p>
            <a:pPr algn="ctr"/>
            <a:r>
              <a:rPr lang="it-IT" sz="2400" dirty="0" smtClean="0"/>
              <a:t>Triossido di cromo</a:t>
            </a:r>
            <a:endParaRPr lang="it-IT" sz="2400" dirty="0"/>
          </a:p>
        </p:txBody>
      </p:sp>
      <p:sp>
        <p:nvSpPr>
          <p:cNvPr id="18" name="CasellaDiTesto 17"/>
          <p:cNvSpPr txBox="1"/>
          <p:nvPr/>
        </p:nvSpPr>
        <p:spPr>
          <a:xfrm>
            <a:off x="5181600" y="4419600"/>
            <a:ext cx="3810000" cy="461665"/>
          </a:xfrm>
          <a:prstGeom prst="rect">
            <a:avLst/>
          </a:prstGeom>
          <a:noFill/>
        </p:spPr>
        <p:txBody>
          <a:bodyPr wrap="square" rtlCol="0">
            <a:spAutoFit/>
          </a:bodyPr>
          <a:lstStyle/>
          <a:p>
            <a:pPr algn="ctr"/>
            <a:r>
              <a:rPr lang="it-IT" sz="2400" dirty="0" err="1" smtClean="0"/>
              <a:t>Eptaossido</a:t>
            </a:r>
            <a:r>
              <a:rPr lang="it-IT" sz="2400" dirty="0" smtClean="0"/>
              <a:t> di </a:t>
            </a:r>
            <a:r>
              <a:rPr lang="it-IT" sz="2400" dirty="0" err="1" smtClean="0"/>
              <a:t>dimanganese</a:t>
            </a:r>
            <a:endParaRPr lang="it-IT" sz="2400" dirty="0"/>
          </a:p>
        </p:txBody>
      </p:sp>
      <p:sp>
        <p:nvSpPr>
          <p:cNvPr id="19" name="CasellaDiTesto 18"/>
          <p:cNvSpPr txBox="1"/>
          <p:nvPr/>
        </p:nvSpPr>
        <p:spPr>
          <a:xfrm>
            <a:off x="5181600" y="5177135"/>
            <a:ext cx="3810000" cy="461665"/>
          </a:xfrm>
          <a:prstGeom prst="rect">
            <a:avLst/>
          </a:prstGeom>
          <a:noFill/>
        </p:spPr>
        <p:txBody>
          <a:bodyPr wrap="square" rtlCol="0">
            <a:spAutoFit/>
          </a:bodyPr>
          <a:lstStyle/>
          <a:p>
            <a:pPr algn="ctr"/>
            <a:r>
              <a:rPr lang="it-IT" sz="2400" dirty="0" smtClean="0"/>
              <a:t>Monossido di carbonio</a:t>
            </a:r>
            <a:endParaRPr lang="it-IT" sz="2400" dirty="0"/>
          </a:p>
        </p:txBody>
      </p:sp>
      <p:sp>
        <p:nvSpPr>
          <p:cNvPr id="20" name="CasellaDiTesto 19"/>
          <p:cNvSpPr txBox="1"/>
          <p:nvPr/>
        </p:nvSpPr>
        <p:spPr>
          <a:xfrm>
            <a:off x="5181600" y="5862935"/>
            <a:ext cx="3810000" cy="461665"/>
          </a:xfrm>
          <a:prstGeom prst="rect">
            <a:avLst/>
          </a:prstGeom>
          <a:noFill/>
        </p:spPr>
        <p:txBody>
          <a:bodyPr wrap="square" rtlCol="0">
            <a:spAutoFit/>
          </a:bodyPr>
          <a:lstStyle/>
          <a:p>
            <a:pPr algn="ctr"/>
            <a:r>
              <a:rPr lang="it-IT" sz="2400" dirty="0" smtClean="0"/>
              <a:t>Monossido di magnesio</a:t>
            </a:r>
            <a:endParaRPr lang="it-IT" sz="2400" dirty="0"/>
          </a:p>
        </p:txBody>
      </p:sp>
      <p:sp>
        <p:nvSpPr>
          <p:cNvPr id="21" name="CasellaDiTesto 20"/>
          <p:cNvSpPr txBox="1"/>
          <p:nvPr/>
        </p:nvSpPr>
        <p:spPr>
          <a:xfrm>
            <a:off x="1371600" y="1595735"/>
            <a:ext cx="3810000" cy="461665"/>
          </a:xfrm>
          <a:prstGeom prst="rect">
            <a:avLst/>
          </a:prstGeom>
          <a:noFill/>
        </p:spPr>
        <p:txBody>
          <a:bodyPr wrap="square" rtlCol="0">
            <a:spAutoFit/>
          </a:bodyPr>
          <a:lstStyle/>
          <a:p>
            <a:pPr algn="ctr"/>
            <a:r>
              <a:rPr lang="it-IT" sz="2400" dirty="0" smtClean="0"/>
              <a:t>Ossido di potassio</a:t>
            </a:r>
          </a:p>
        </p:txBody>
      </p:sp>
      <p:sp>
        <p:nvSpPr>
          <p:cNvPr id="22" name="CasellaDiTesto 21"/>
          <p:cNvSpPr txBox="1"/>
          <p:nvPr/>
        </p:nvSpPr>
        <p:spPr>
          <a:xfrm>
            <a:off x="1371600" y="2286000"/>
            <a:ext cx="3810000" cy="461665"/>
          </a:xfrm>
          <a:prstGeom prst="rect">
            <a:avLst/>
          </a:prstGeom>
          <a:noFill/>
        </p:spPr>
        <p:txBody>
          <a:bodyPr wrap="square" rtlCol="0">
            <a:spAutoFit/>
          </a:bodyPr>
          <a:lstStyle/>
          <a:p>
            <a:pPr algn="ctr"/>
            <a:r>
              <a:rPr lang="it-IT" sz="2400" dirty="0" smtClean="0"/>
              <a:t>Anidride nitrica</a:t>
            </a:r>
          </a:p>
        </p:txBody>
      </p:sp>
      <p:sp>
        <p:nvSpPr>
          <p:cNvPr id="23" name="CasellaDiTesto 22"/>
          <p:cNvSpPr txBox="1"/>
          <p:nvPr/>
        </p:nvSpPr>
        <p:spPr>
          <a:xfrm>
            <a:off x="1371600" y="3043535"/>
            <a:ext cx="3810000" cy="461665"/>
          </a:xfrm>
          <a:prstGeom prst="rect">
            <a:avLst/>
          </a:prstGeom>
          <a:noFill/>
        </p:spPr>
        <p:txBody>
          <a:bodyPr wrap="square" rtlCol="0">
            <a:spAutoFit/>
          </a:bodyPr>
          <a:lstStyle/>
          <a:p>
            <a:pPr algn="ctr"/>
            <a:r>
              <a:rPr lang="it-IT" sz="2400" dirty="0" smtClean="0"/>
              <a:t>Ossido cromico</a:t>
            </a:r>
            <a:endParaRPr lang="it-IT" sz="2400" dirty="0"/>
          </a:p>
        </p:txBody>
      </p:sp>
      <p:sp>
        <p:nvSpPr>
          <p:cNvPr id="24" name="CasellaDiTesto 23"/>
          <p:cNvSpPr txBox="1"/>
          <p:nvPr/>
        </p:nvSpPr>
        <p:spPr>
          <a:xfrm>
            <a:off x="1371600" y="3729335"/>
            <a:ext cx="3810000" cy="461665"/>
          </a:xfrm>
          <a:prstGeom prst="rect">
            <a:avLst/>
          </a:prstGeom>
          <a:noFill/>
        </p:spPr>
        <p:txBody>
          <a:bodyPr wrap="square" rtlCol="0">
            <a:spAutoFit/>
          </a:bodyPr>
          <a:lstStyle/>
          <a:p>
            <a:pPr algn="ctr"/>
            <a:r>
              <a:rPr lang="it-IT" sz="2400" b="1" dirty="0" smtClean="0"/>
              <a:t>Anidride cromica</a:t>
            </a:r>
            <a:endParaRPr lang="it-IT" sz="2400" b="1" dirty="0"/>
          </a:p>
        </p:txBody>
      </p:sp>
      <p:sp>
        <p:nvSpPr>
          <p:cNvPr id="25" name="CasellaDiTesto 24"/>
          <p:cNvSpPr txBox="1"/>
          <p:nvPr/>
        </p:nvSpPr>
        <p:spPr>
          <a:xfrm>
            <a:off x="1371600" y="4429027"/>
            <a:ext cx="3810000" cy="461665"/>
          </a:xfrm>
          <a:prstGeom prst="rect">
            <a:avLst/>
          </a:prstGeom>
          <a:noFill/>
        </p:spPr>
        <p:txBody>
          <a:bodyPr wrap="square" rtlCol="0">
            <a:spAutoFit/>
          </a:bodyPr>
          <a:lstStyle/>
          <a:p>
            <a:pPr algn="ctr"/>
            <a:r>
              <a:rPr lang="it-IT" sz="2400" b="1" dirty="0" smtClean="0"/>
              <a:t>Anidride permanganica</a:t>
            </a:r>
            <a:endParaRPr lang="it-IT" sz="2400" b="1" dirty="0"/>
          </a:p>
        </p:txBody>
      </p:sp>
      <p:sp>
        <p:nvSpPr>
          <p:cNvPr id="26" name="CasellaDiTesto 25"/>
          <p:cNvSpPr txBox="1"/>
          <p:nvPr/>
        </p:nvSpPr>
        <p:spPr>
          <a:xfrm>
            <a:off x="1371600" y="5177135"/>
            <a:ext cx="3810000" cy="461665"/>
          </a:xfrm>
          <a:prstGeom prst="rect">
            <a:avLst/>
          </a:prstGeom>
          <a:noFill/>
        </p:spPr>
        <p:txBody>
          <a:bodyPr wrap="square" rtlCol="0">
            <a:spAutoFit/>
          </a:bodyPr>
          <a:lstStyle/>
          <a:p>
            <a:pPr algn="ctr"/>
            <a:r>
              <a:rPr lang="it-IT" sz="2400" dirty="0" smtClean="0"/>
              <a:t>Anidride carboniosa</a:t>
            </a:r>
            <a:endParaRPr lang="it-IT" sz="2400" dirty="0"/>
          </a:p>
        </p:txBody>
      </p:sp>
      <p:sp>
        <p:nvSpPr>
          <p:cNvPr id="27" name="CasellaDiTesto 26"/>
          <p:cNvSpPr txBox="1"/>
          <p:nvPr/>
        </p:nvSpPr>
        <p:spPr>
          <a:xfrm>
            <a:off x="1371600" y="5862935"/>
            <a:ext cx="3810000" cy="461665"/>
          </a:xfrm>
          <a:prstGeom prst="rect">
            <a:avLst/>
          </a:prstGeom>
          <a:noFill/>
        </p:spPr>
        <p:txBody>
          <a:bodyPr wrap="square" rtlCol="0">
            <a:spAutoFit/>
          </a:bodyPr>
          <a:lstStyle/>
          <a:p>
            <a:pPr algn="ctr"/>
            <a:r>
              <a:rPr lang="it-IT" sz="2400" dirty="0" smtClean="0"/>
              <a:t>Ossido di magnesio</a:t>
            </a:r>
          </a:p>
        </p:txBody>
      </p:sp>
    </p:spTree>
    <p:extLst>
      <p:ext uri="{BB962C8B-B14F-4D97-AF65-F5344CB8AC3E}">
        <p14:creationId xmlns:p14="http://schemas.microsoft.com/office/powerpoint/2010/main" val="1227528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2"/>
          <p:cNvSpPr txBox="1">
            <a:spLocks noChangeArrowheads="1"/>
          </p:cNvSpPr>
          <p:nvPr/>
        </p:nvSpPr>
        <p:spPr bwMode="auto">
          <a:xfrm>
            <a:off x="1600199" y="4085079"/>
            <a:ext cx="1752601" cy="466725"/>
          </a:xfrm>
          <a:prstGeom prst="rect">
            <a:avLst/>
          </a:prstGeom>
          <a:solidFill>
            <a:srgbClr val="66C20A"/>
          </a:solidFill>
          <a:ln w="9525">
            <a:solidFill>
              <a:srgbClr val="66C20A"/>
            </a:solidFill>
            <a:miter lim="800000"/>
            <a:headEnd/>
            <a:tailEnd/>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it-IT" altLang="it-IT" sz="2400" dirty="0">
              <a:latin typeface="Arial" charset="0"/>
            </a:endParaRPr>
          </a:p>
        </p:txBody>
      </p:sp>
      <p:sp>
        <p:nvSpPr>
          <p:cNvPr id="24" name="Text Box 23"/>
          <p:cNvSpPr txBox="1">
            <a:spLocks noChangeArrowheads="1"/>
          </p:cNvSpPr>
          <p:nvPr/>
        </p:nvSpPr>
        <p:spPr bwMode="auto">
          <a:xfrm>
            <a:off x="5105400" y="4085917"/>
            <a:ext cx="2895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it-IT" altLang="it-IT" sz="2400" dirty="0">
              <a:latin typeface="Arial" charset="0"/>
            </a:endParaRPr>
          </a:p>
        </p:txBody>
      </p:sp>
      <p:sp>
        <p:nvSpPr>
          <p:cNvPr id="1536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Nomenclatura</a:t>
            </a:r>
          </a:p>
        </p:txBody>
      </p:sp>
      <p:sp>
        <p:nvSpPr>
          <p:cNvPr id="15363" name="Text Box 3"/>
          <p:cNvSpPr txBox="1">
            <a:spLocks noChangeArrowheads="1"/>
          </p:cNvSpPr>
          <p:nvPr/>
        </p:nvSpPr>
        <p:spPr bwMode="auto">
          <a:xfrm>
            <a:off x="990600" y="1371600"/>
            <a:ext cx="76200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latin typeface="Arial" charset="0"/>
              </a:rPr>
              <a:t>ELEMENTI + OSSIGENO</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OSSIDI</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   </a:t>
            </a:r>
          </a:p>
          <a:p>
            <a:pPr algn="ctr" eaLnBrk="1" hangingPunct="1">
              <a:spcBef>
                <a:spcPct val="50000"/>
              </a:spcBef>
              <a:buFontTx/>
              <a:buNone/>
            </a:pPr>
            <a:r>
              <a:rPr lang="it-IT" altLang="it-IT" sz="2400" dirty="0">
                <a:latin typeface="Arial" charset="0"/>
              </a:rPr>
              <a:t>IDROSSIDI                       ACIDI OSSIGENATI</a:t>
            </a:r>
          </a:p>
          <a:p>
            <a:pPr algn="ctr" eaLnBrk="1" hangingPunct="1">
              <a:spcBef>
                <a:spcPct val="50000"/>
              </a:spcBef>
              <a:buFontTx/>
              <a:buNone/>
            </a:pPr>
            <a:endParaRPr lang="it-IT" altLang="it-IT" sz="2000" dirty="0">
              <a:latin typeface="Arial" charset="0"/>
            </a:endParaRPr>
          </a:p>
          <a:p>
            <a:pPr algn="ctr" eaLnBrk="1" hangingPunct="1">
              <a:spcBef>
                <a:spcPct val="50000"/>
              </a:spcBef>
              <a:buFontTx/>
              <a:buNone/>
            </a:pPr>
            <a:endParaRPr lang="it-IT" altLang="it-IT" sz="1000" dirty="0">
              <a:latin typeface="Arial" charset="0"/>
            </a:endParaRPr>
          </a:p>
          <a:p>
            <a:pPr algn="ctr" eaLnBrk="1" hangingPunct="1">
              <a:spcBef>
                <a:spcPct val="50000"/>
              </a:spcBef>
              <a:buFontTx/>
              <a:buNone/>
            </a:pPr>
            <a:endParaRPr lang="it-IT" altLang="it-IT" sz="2400" dirty="0">
              <a:latin typeface="Arial" charset="0"/>
            </a:endParaRPr>
          </a:p>
        </p:txBody>
      </p:sp>
      <p:grpSp>
        <p:nvGrpSpPr>
          <p:cNvPr id="15364" name="Group 4"/>
          <p:cNvGrpSpPr>
            <a:grpSpLocks/>
          </p:cNvGrpSpPr>
          <p:nvPr/>
        </p:nvGrpSpPr>
        <p:grpSpPr bwMode="auto">
          <a:xfrm>
            <a:off x="1600200" y="1352266"/>
            <a:ext cx="6400800" cy="4419600"/>
            <a:chOff x="1008" y="864"/>
            <a:chExt cx="4032" cy="2784"/>
          </a:xfrm>
        </p:grpSpPr>
        <p:sp>
          <p:nvSpPr>
            <p:cNvPr id="15370" name="Rectangle 5"/>
            <p:cNvSpPr>
              <a:spLocks noChangeArrowheads="1"/>
            </p:cNvSpPr>
            <p:nvPr/>
          </p:nvSpPr>
          <p:spPr bwMode="auto">
            <a:xfrm>
              <a:off x="2496" y="1536"/>
              <a:ext cx="105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1" name="Rectangle 6"/>
            <p:cNvSpPr>
              <a:spLocks noChangeArrowheads="1"/>
            </p:cNvSpPr>
            <p:nvPr/>
          </p:nvSpPr>
          <p:spPr bwMode="auto">
            <a:xfrm>
              <a:off x="2112" y="3360"/>
              <a:ext cx="172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smtClean="0">
                  <a:latin typeface="Arial" charset="0"/>
                </a:rPr>
                <a:t>SALI OSSIGENATI </a:t>
              </a:r>
              <a:endParaRPr lang="it-IT" altLang="it-IT" sz="2400" dirty="0">
                <a:latin typeface="Arial" charset="0"/>
              </a:endParaRPr>
            </a:p>
          </p:txBody>
        </p:sp>
        <p:sp>
          <p:nvSpPr>
            <p:cNvPr id="15372" name="Rectangle 7"/>
            <p:cNvSpPr>
              <a:spLocks noChangeArrowheads="1"/>
            </p:cNvSpPr>
            <p:nvPr/>
          </p:nvSpPr>
          <p:spPr bwMode="auto">
            <a:xfrm>
              <a:off x="3216" y="2592"/>
              <a:ext cx="182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3" name="Rectangle 8"/>
            <p:cNvSpPr>
              <a:spLocks noChangeArrowheads="1"/>
            </p:cNvSpPr>
            <p:nvPr/>
          </p:nvSpPr>
          <p:spPr bwMode="auto">
            <a:xfrm>
              <a:off x="1008" y="2592"/>
              <a:ext cx="11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4" name="Rectangle 9"/>
            <p:cNvSpPr>
              <a:spLocks noChangeArrowheads="1"/>
            </p:cNvSpPr>
            <p:nvPr/>
          </p:nvSpPr>
          <p:spPr bwMode="auto">
            <a:xfrm>
              <a:off x="1872" y="864"/>
              <a:ext cx="23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5" name="Line 10"/>
            <p:cNvSpPr>
              <a:spLocks noChangeShapeType="1"/>
            </p:cNvSpPr>
            <p:nvPr/>
          </p:nvSpPr>
          <p:spPr bwMode="auto">
            <a:xfrm>
              <a:off x="3024" y="115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1"/>
            <p:cNvSpPr>
              <a:spLocks noChangeShapeType="1"/>
            </p:cNvSpPr>
            <p:nvPr/>
          </p:nvSpPr>
          <p:spPr bwMode="auto">
            <a:xfrm>
              <a:off x="3024" y="1824"/>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2"/>
            <p:cNvSpPr>
              <a:spLocks noChangeShapeType="1"/>
            </p:cNvSpPr>
            <p:nvPr/>
          </p:nvSpPr>
          <p:spPr bwMode="auto">
            <a:xfrm>
              <a:off x="1728" y="225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3"/>
            <p:cNvSpPr>
              <a:spLocks noChangeShapeType="1"/>
            </p:cNvSpPr>
            <p:nvPr/>
          </p:nvSpPr>
          <p:spPr bwMode="auto">
            <a:xfrm>
              <a:off x="436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4"/>
            <p:cNvSpPr>
              <a:spLocks noChangeShapeType="1"/>
            </p:cNvSpPr>
            <p:nvPr/>
          </p:nvSpPr>
          <p:spPr bwMode="auto">
            <a:xfrm>
              <a:off x="172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5"/>
            <p:cNvSpPr>
              <a:spLocks noChangeShapeType="1"/>
            </p:cNvSpPr>
            <p:nvPr/>
          </p:nvSpPr>
          <p:spPr bwMode="auto">
            <a:xfrm>
              <a:off x="1728" y="297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6"/>
            <p:cNvSpPr>
              <a:spLocks noChangeShapeType="1"/>
            </p:cNvSpPr>
            <p:nvPr/>
          </p:nvSpPr>
          <p:spPr bwMode="auto">
            <a:xfrm>
              <a:off x="3024" y="2976"/>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17"/>
            <p:cNvSpPr>
              <a:spLocks noChangeShapeType="1"/>
            </p:cNvSpPr>
            <p:nvPr/>
          </p:nvSpPr>
          <p:spPr bwMode="auto">
            <a:xfrm>
              <a:off x="172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8"/>
            <p:cNvSpPr>
              <a:spLocks noChangeShapeType="1"/>
            </p:cNvSpPr>
            <p:nvPr/>
          </p:nvSpPr>
          <p:spPr bwMode="auto">
            <a:xfrm>
              <a:off x="436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5" name="Text Box 19"/>
          <p:cNvSpPr txBox="1">
            <a:spLocks noChangeArrowheads="1"/>
          </p:cNvSpPr>
          <p:nvPr/>
        </p:nvSpPr>
        <p:spPr bwMode="auto">
          <a:xfrm>
            <a:off x="4953000" y="2971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 H</a:t>
            </a:r>
            <a:r>
              <a:rPr lang="it-IT" altLang="it-IT" sz="2400" baseline="-25000">
                <a:latin typeface="Arial" charset="0"/>
              </a:rPr>
              <a:t>2</a:t>
            </a:r>
            <a:r>
              <a:rPr lang="it-IT" altLang="it-IT" sz="2400">
                <a:latin typeface="Arial" charset="0"/>
              </a:rPr>
              <a:t>O</a:t>
            </a:r>
          </a:p>
        </p:txBody>
      </p:sp>
      <p:sp>
        <p:nvSpPr>
          <p:cNvPr id="15366" name="Text Box 20"/>
          <p:cNvSpPr txBox="1">
            <a:spLocks noChangeArrowheads="1"/>
          </p:cNvSpPr>
          <p:nvPr/>
        </p:nvSpPr>
        <p:spPr bwMode="auto">
          <a:xfrm>
            <a:off x="381000" y="1295400"/>
            <a:ext cx="1752600" cy="457200"/>
          </a:xfrm>
          <a:prstGeom prst="rect">
            <a:avLst/>
          </a:prstGeom>
          <a:solidFill>
            <a:srgbClr val="66C2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metalli</a:t>
            </a:r>
          </a:p>
        </p:txBody>
      </p:sp>
      <p:sp>
        <p:nvSpPr>
          <p:cNvPr id="15367" name="Text Box 21"/>
          <p:cNvSpPr txBox="1">
            <a:spLocks noChangeArrowheads="1"/>
          </p:cNvSpPr>
          <p:nvPr/>
        </p:nvSpPr>
        <p:spPr bwMode="auto">
          <a:xfrm>
            <a:off x="7162800" y="1371600"/>
            <a:ext cx="1752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Non metalli</a:t>
            </a:r>
          </a:p>
        </p:txBody>
      </p:sp>
      <p:sp>
        <p:nvSpPr>
          <p:cNvPr id="15368" name="Text Box 22"/>
          <p:cNvSpPr txBox="1">
            <a:spLocks noChangeArrowheads="1"/>
          </p:cNvSpPr>
          <p:nvPr/>
        </p:nvSpPr>
        <p:spPr bwMode="auto">
          <a:xfrm>
            <a:off x="381000" y="2438400"/>
            <a:ext cx="2133600" cy="466725"/>
          </a:xfrm>
          <a:prstGeom prst="rect">
            <a:avLst/>
          </a:prstGeom>
          <a:solidFill>
            <a:srgbClr val="66C20A"/>
          </a:solidFill>
          <a:ln w="9525">
            <a:solidFill>
              <a:srgbClr val="66C20A"/>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basici</a:t>
            </a:r>
          </a:p>
        </p:txBody>
      </p:sp>
      <p:sp>
        <p:nvSpPr>
          <p:cNvPr id="15369" name="Text Box 23"/>
          <p:cNvSpPr txBox="1">
            <a:spLocks noChangeArrowheads="1"/>
          </p:cNvSpPr>
          <p:nvPr/>
        </p:nvSpPr>
        <p:spPr bwMode="auto">
          <a:xfrm>
            <a:off x="7010400" y="24384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acidi</a:t>
            </a:r>
          </a:p>
        </p:txBody>
      </p:sp>
    </p:spTree>
    <p:extLst>
      <p:ext uri="{BB962C8B-B14F-4D97-AF65-F5344CB8AC3E}">
        <p14:creationId xmlns:p14="http://schemas.microsoft.com/office/powerpoint/2010/main" val="181796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4495800" cy="457200"/>
          </a:xfrm>
        </p:spPr>
        <p:txBody>
          <a:bodyPr>
            <a:noAutofit/>
          </a:bodyPr>
          <a:lstStyle/>
          <a:p>
            <a:r>
              <a:rPr lang="it-IT" sz="3200" dirty="0" smtClean="0"/>
              <a:t>Idrossidi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a:t>
            </a:r>
            <a:r>
              <a:rPr lang="it-IT" b="1" dirty="0" smtClean="0"/>
              <a:t>idrogeno</a:t>
            </a:r>
            <a:r>
              <a:rPr lang="it-IT" dirty="0" smtClean="0"/>
              <a:t> e un </a:t>
            </a:r>
            <a:r>
              <a:rPr lang="it-IT" b="1" dirty="0" smtClean="0"/>
              <a:t>metallo</a:t>
            </a:r>
            <a:r>
              <a:rPr lang="it-IT" dirty="0" smtClean="0"/>
              <a:t>.   </a:t>
            </a:r>
          </a:p>
          <a:p>
            <a:pPr lvl="0" algn="ctr">
              <a:defRPr/>
            </a:pPr>
            <a:r>
              <a:rPr lang="it-IT" dirty="0" smtClean="0"/>
              <a:t>L’ossigeno ha sempre stato di ossidazione -2, l’idrogeno sempre stato di ossidazione +1. Complessivamente lo ione OH</a:t>
            </a:r>
            <a:r>
              <a:rPr lang="it-IT" b="1" baseline="30000" dirty="0" smtClean="0"/>
              <a:t>-</a:t>
            </a:r>
            <a:r>
              <a:rPr lang="it-IT" dirty="0" smtClean="0"/>
              <a:t> ha stato di ossidazione -1.</a:t>
            </a:r>
          </a:p>
          <a:p>
            <a:pPr lvl="0" algn="ctr">
              <a:defRPr/>
            </a:pPr>
            <a:r>
              <a:rPr lang="it-IT" dirty="0" smtClean="0"/>
              <a:t>Il metallo ha sempre stato di ossidazione positivo.</a:t>
            </a:r>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Mg(OH)</a:t>
            </a:r>
            <a:r>
              <a:rPr lang="it-IT" sz="2000" i="1" baseline="-25000" dirty="0" smtClean="0"/>
              <a:t>2</a:t>
            </a:r>
            <a:r>
              <a:rPr lang="it-IT" sz="2000" i="1" dirty="0" smtClean="0"/>
              <a:t>,    </a:t>
            </a:r>
            <a:r>
              <a:rPr lang="it-IT" sz="2000" i="1" dirty="0" err="1" smtClean="0"/>
              <a:t>NaOH</a:t>
            </a:r>
            <a:r>
              <a:rPr lang="it-IT" sz="2000" i="1" dirty="0" smtClean="0"/>
              <a:t>,    </a:t>
            </a:r>
            <a:r>
              <a:rPr lang="it-IT" sz="2000" i="1" dirty="0" err="1" smtClean="0"/>
              <a:t>LiOH</a:t>
            </a:r>
            <a:r>
              <a:rPr lang="it-IT" sz="2000" i="1" dirty="0" smtClean="0"/>
              <a:t>,   </a:t>
            </a:r>
          </a:p>
          <a:p>
            <a:pPr lvl="0" algn="ctr">
              <a:lnSpc>
                <a:spcPct val="170000"/>
              </a:lnSpc>
              <a:defRPr/>
            </a:pPr>
            <a:r>
              <a:rPr lang="it-IT" sz="2000" i="1" dirty="0" smtClean="0"/>
              <a:t>Fe(OH)</a:t>
            </a:r>
            <a:r>
              <a:rPr lang="it-IT" sz="2000" i="1" baseline="-25000" dirty="0" smtClean="0"/>
              <a:t>2,</a:t>
            </a:r>
            <a:r>
              <a:rPr lang="it-IT" sz="2000" i="1" dirty="0" smtClean="0"/>
              <a:t>      Fe(OH)</a:t>
            </a:r>
            <a:r>
              <a:rPr lang="it-IT" sz="2000" i="1" baseline="-25000" dirty="0" smtClean="0"/>
              <a:t>3</a:t>
            </a:r>
            <a:r>
              <a:rPr lang="it-IT" sz="2000" i="1" dirty="0" smtClean="0"/>
              <a:t>,     </a:t>
            </a:r>
            <a:endParaRPr lang="it-IT" sz="2000" i="1" baseline="-25000" dirty="0" smtClean="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400800" y="1219200"/>
            <a:ext cx="2438400" cy="228600"/>
            <a:chOff x="5562600" y="609600"/>
            <a:chExt cx="2438400" cy="228600"/>
          </a:xfrm>
        </p:grpSpPr>
        <p:sp>
          <p:nvSpPr>
            <p:cNvPr id="3" name="TextBox 2"/>
            <p:cNvSpPr txBox="1"/>
            <p:nvPr/>
          </p:nvSpPr>
          <p:spPr>
            <a:xfrm>
              <a:off x="6591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934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0" name="TextBox 9"/>
            <p:cNvSpPr txBox="1"/>
            <p:nvPr/>
          </p:nvSpPr>
          <p:spPr>
            <a:xfrm>
              <a:off x="55626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59436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7" name="TextBox 16"/>
            <p:cNvSpPr txBox="1"/>
            <p:nvPr/>
          </p:nvSpPr>
          <p:spPr>
            <a:xfrm>
              <a:off x="75057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8" name="TextBox 17"/>
            <p:cNvSpPr txBox="1"/>
            <p:nvPr/>
          </p:nvSpPr>
          <p:spPr>
            <a:xfrm>
              <a:off x="7734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grpSp>
      <p:grpSp>
        <p:nvGrpSpPr>
          <p:cNvPr id="5" name="Group 5"/>
          <p:cNvGrpSpPr/>
          <p:nvPr/>
        </p:nvGrpSpPr>
        <p:grpSpPr>
          <a:xfrm>
            <a:off x="6553200" y="1752600"/>
            <a:ext cx="1866900" cy="215444"/>
            <a:chOff x="5143500" y="1143000"/>
            <a:chExt cx="1866900" cy="215444"/>
          </a:xfrm>
        </p:grpSpPr>
        <p:sp>
          <p:nvSpPr>
            <p:cNvPr id="21" name="TextBox 20"/>
            <p:cNvSpPr txBox="1"/>
            <p:nvPr/>
          </p:nvSpPr>
          <p:spPr>
            <a:xfrm>
              <a:off x="5143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524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3" name="TextBox 22"/>
            <p:cNvSpPr txBox="1"/>
            <p:nvPr/>
          </p:nvSpPr>
          <p:spPr>
            <a:xfrm>
              <a:off x="6362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743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grpSp>
      <p:sp>
        <p:nvSpPr>
          <p:cNvPr id="6" name="Rettangolo 5"/>
          <p:cNvSpPr/>
          <p:nvPr/>
        </p:nvSpPr>
        <p:spPr>
          <a:xfrm>
            <a:off x="1010726" y="2667000"/>
            <a:ext cx="4150752" cy="369332"/>
          </a:xfrm>
          <a:prstGeom prst="rect">
            <a:avLst/>
          </a:prstGeom>
        </p:spPr>
        <p:txBody>
          <a:bodyPr wrap="none">
            <a:spAutoFit/>
          </a:bodyPr>
          <a:lstStyle/>
          <a:p>
            <a:pPr lvl="0" algn="ctr">
              <a:spcAft>
                <a:spcPts val="1200"/>
              </a:spcAft>
              <a:defRPr/>
            </a:pPr>
            <a:r>
              <a:rPr lang="it-IT" b="1" dirty="0"/>
              <a:t>OSSIDO </a:t>
            </a:r>
            <a:r>
              <a:rPr lang="it-IT" b="1" dirty="0" smtClean="0"/>
              <a:t>BASICO </a:t>
            </a:r>
            <a:r>
              <a:rPr lang="it-IT" b="1" dirty="0"/>
              <a:t>+ H</a:t>
            </a:r>
            <a:r>
              <a:rPr lang="it-IT" b="1" baseline="-25000" dirty="0"/>
              <a:t>2</a:t>
            </a:r>
            <a:r>
              <a:rPr lang="it-IT" b="1" dirty="0"/>
              <a:t>O	     </a:t>
            </a:r>
            <a:r>
              <a:rPr lang="it-IT" b="1" dirty="0" smtClean="0"/>
              <a:t>          IDROSSIDO</a:t>
            </a:r>
            <a:endParaRPr lang="it-IT" b="1" baseline="30000" dirty="0"/>
          </a:p>
        </p:txBody>
      </p:sp>
      <p:cxnSp>
        <p:nvCxnSpPr>
          <p:cNvPr id="25" name="Connettore 2 24"/>
          <p:cNvCxnSpPr/>
          <p:nvPr/>
        </p:nvCxnSpPr>
        <p:spPr>
          <a:xfrm>
            <a:off x="3276600" y="28194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0" y="3064164"/>
            <a:ext cx="9144000" cy="3339376"/>
          </a:xfrm>
          <a:prstGeom prst="rect">
            <a:avLst/>
          </a:prstGeom>
        </p:spPr>
        <p:txBody>
          <a:bodyPr wrap="square">
            <a:spAutoFit/>
          </a:bodyPr>
          <a:lstStyle/>
          <a:p>
            <a:pPr algn="just">
              <a:spcBef>
                <a:spcPct val="50000"/>
              </a:spcBef>
            </a:pPr>
            <a:r>
              <a:rPr lang="it-IT" altLang="it-IT" i="1" dirty="0">
                <a:solidFill>
                  <a:srgbClr val="FA2906"/>
                </a:solidFill>
                <a:latin typeface="Arial" panose="020B0604020202020204" pitchFamily="34" charset="0"/>
              </a:rPr>
              <a:t>Nomenclatura tradizionale </a:t>
            </a:r>
            <a:endParaRPr lang="it-IT" altLang="it-IT" i="1" dirty="0" smtClean="0">
              <a:solidFill>
                <a:srgbClr val="FA2906"/>
              </a:solidFill>
              <a:latin typeface="Arial" panose="020B0604020202020204" pitchFamily="34" charset="0"/>
            </a:endParaRPr>
          </a:p>
          <a:p>
            <a:pPr algn="just">
              <a:spcBef>
                <a:spcPct val="50000"/>
              </a:spcBef>
            </a:pPr>
            <a:r>
              <a:rPr lang="it-IT" altLang="it-IT" dirty="0" smtClean="0">
                <a:latin typeface="Arial" panose="020B0604020202020204" pitchFamily="34" charset="0"/>
              </a:rPr>
              <a:t>segue </a:t>
            </a:r>
            <a:r>
              <a:rPr lang="it-IT" altLang="it-IT" dirty="0">
                <a:latin typeface="Arial" panose="020B0604020202020204" pitchFamily="34" charset="0"/>
              </a:rPr>
              <a:t>le regole viste per i corrispondenti ossidi, sostituendo la parola “ossido” con “idrossido” </a:t>
            </a:r>
            <a:r>
              <a:rPr lang="it-IT" altLang="it-IT" dirty="0" smtClean="0">
                <a:latin typeface="Arial" panose="020B0604020202020204" pitchFamily="34" charset="0"/>
              </a:rPr>
              <a:t>(o in casi meno frequenti “idrato”). </a:t>
            </a:r>
            <a:endParaRPr lang="it-IT" altLang="it-IT" dirty="0">
              <a:latin typeface="Arial" panose="020B0604020202020204" pitchFamily="34" charset="0"/>
            </a:endParaRPr>
          </a:p>
          <a:p>
            <a:pPr algn="just">
              <a:spcBef>
                <a:spcPct val="50000"/>
              </a:spcBef>
            </a:pPr>
            <a:r>
              <a:rPr lang="it-IT" altLang="it-IT" dirty="0">
                <a:latin typeface="Arial" panose="020B0604020202020204" pitchFamily="34" charset="0"/>
              </a:rPr>
              <a:t>Li(OH) idrossido di litio   Ca(OH)</a:t>
            </a:r>
            <a:r>
              <a:rPr lang="it-IT" altLang="it-IT" baseline="-25000" dirty="0">
                <a:latin typeface="Arial" panose="020B0604020202020204" pitchFamily="34" charset="0"/>
              </a:rPr>
              <a:t>2</a:t>
            </a:r>
            <a:r>
              <a:rPr lang="it-IT" altLang="it-IT" dirty="0">
                <a:latin typeface="Arial" panose="020B0604020202020204" pitchFamily="34" charset="0"/>
              </a:rPr>
              <a:t>  idrossido di calcio</a:t>
            </a:r>
          </a:p>
          <a:p>
            <a:pPr algn="just">
              <a:spcBef>
                <a:spcPct val="50000"/>
              </a:spcBef>
            </a:pPr>
            <a:r>
              <a:rPr lang="it-IT" altLang="it-IT" dirty="0">
                <a:latin typeface="Arial" panose="020B0604020202020204" pitchFamily="34" charset="0"/>
              </a:rPr>
              <a:t>Al(OH)</a:t>
            </a:r>
            <a:r>
              <a:rPr lang="it-IT" altLang="it-IT" baseline="-25000" dirty="0">
                <a:latin typeface="Arial" panose="020B0604020202020204" pitchFamily="34" charset="0"/>
              </a:rPr>
              <a:t>3</a:t>
            </a:r>
            <a:r>
              <a:rPr lang="it-IT" altLang="it-IT" dirty="0">
                <a:latin typeface="Arial" panose="020B0604020202020204" pitchFamily="34" charset="0"/>
              </a:rPr>
              <a:t> idrossido di alluminio </a:t>
            </a:r>
          </a:p>
          <a:p>
            <a:pPr algn="just">
              <a:spcBef>
                <a:spcPct val="50000"/>
              </a:spcBef>
            </a:pPr>
            <a:r>
              <a:rPr lang="it-IT" altLang="it-IT" dirty="0">
                <a:latin typeface="Arial" panose="020B0604020202020204" pitchFamily="34" charset="0"/>
              </a:rPr>
              <a:t>Fe(OH)</a:t>
            </a:r>
            <a:r>
              <a:rPr lang="it-IT" altLang="it-IT" baseline="-25000" dirty="0">
                <a:latin typeface="Arial" panose="020B0604020202020204" pitchFamily="34" charset="0"/>
              </a:rPr>
              <a:t>2</a:t>
            </a:r>
            <a:r>
              <a:rPr lang="it-IT" altLang="it-IT" dirty="0">
                <a:latin typeface="Arial" panose="020B0604020202020204" pitchFamily="34" charset="0"/>
              </a:rPr>
              <a:t> idrossido ferr</a:t>
            </a:r>
            <a:r>
              <a:rPr lang="it-IT" altLang="it-IT" b="1" dirty="0">
                <a:solidFill>
                  <a:srgbClr val="FA2906"/>
                </a:solidFill>
                <a:latin typeface="Arial" panose="020B0604020202020204" pitchFamily="34" charset="0"/>
              </a:rPr>
              <a:t>oso </a:t>
            </a:r>
            <a:r>
              <a:rPr lang="it-IT" altLang="it-IT" b="1" dirty="0">
                <a:latin typeface="Arial" panose="020B0604020202020204" pitchFamily="34" charset="0"/>
              </a:rPr>
              <a:t>      </a:t>
            </a:r>
            <a:r>
              <a:rPr lang="it-IT" altLang="it-IT" dirty="0">
                <a:latin typeface="Arial" panose="020B0604020202020204" pitchFamily="34" charset="0"/>
              </a:rPr>
              <a:t> Fe(OH)</a:t>
            </a:r>
            <a:r>
              <a:rPr lang="it-IT" altLang="it-IT" baseline="-25000" dirty="0">
                <a:latin typeface="Arial" panose="020B0604020202020204" pitchFamily="34" charset="0"/>
              </a:rPr>
              <a:t>3</a:t>
            </a:r>
            <a:r>
              <a:rPr lang="it-IT" altLang="it-IT" dirty="0">
                <a:latin typeface="Arial" panose="020B0604020202020204" pitchFamily="34" charset="0"/>
              </a:rPr>
              <a:t> idrossido ferr</a:t>
            </a:r>
            <a:r>
              <a:rPr lang="it-IT" altLang="it-IT" b="1" dirty="0">
                <a:solidFill>
                  <a:srgbClr val="FA2906"/>
                </a:solidFill>
                <a:latin typeface="Arial" panose="020B0604020202020204" pitchFamily="34" charset="0"/>
              </a:rPr>
              <a:t>ico</a:t>
            </a:r>
            <a:r>
              <a:rPr lang="it-IT" altLang="it-IT" b="1" dirty="0">
                <a:latin typeface="Arial" panose="020B0604020202020204" pitchFamily="34" charset="0"/>
              </a:rPr>
              <a:t> </a:t>
            </a:r>
            <a:endParaRPr lang="it-IT" altLang="it-IT" b="1" dirty="0" smtClean="0">
              <a:latin typeface="Arial" panose="020B0604020202020204" pitchFamily="34" charset="0"/>
            </a:endParaRPr>
          </a:p>
          <a:p>
            <a:pPr algn="just">
              <a:spcBef>
                <a:spcPct val="50000"/>
              </a:spcBef>
            </a:pPr>
            <a:endParaRPr lang="it-IT" altLang="it-IT" b="1" dirty="0">
              <a:latin typeface="Arial" panose="020B0604020202020204" pitchFamily="34" charset="0"/>
            </a:endParaRPr>
          </a:p>
          <a:p>
            <a:pPr lvl="0" algn="ctr">
              <a:spcAft>
                <a:spcPts val="1200"/>
              </a:spcAft>
              <a:defRPr/>
            </a:pPr>
            <a:r>
              <a:rPr lang="it-IT" altLang="it-IT" i="1" dirty="0" smtClean="0">
                <a:solidFill>
                  <a:schemeClr val="accent2"/>
                </a:solidFill>
                <a:latin typeface="Arial" panose="020B0604020202020204" pitchFamily="34" charset="0"/>
              </a:rPr>
              <a:t>Nomenclatura IUPAC</a:t>
            </a:r>
            <a:r>
              <a:rPr lang="it-IT" altLang="it-IT" i="1" dirty="0" smtClean="0">
                <a:latin typeface="Arial" panose="020B0604020202020204" pitchFamily="34" charset="0"/>
              </a:rPr>
              <a:t> </a:t>
            </a:r>
            <a:r>
              <a:rPr lang="it-IT" sz="2000" dirty="0">
                <a:solidFill>
                  <a:prstClr val="black"/>
                </a:solidFill>
              </a:rPr>
              <a:t>Vengono chiamati </a:t>
            </a:r>
            <a:r>
              <a:rPr lang="it-IT" sz="2000" b="1" dirty="0">
                <a:solidFill>
                  <a:prstClr val="black"/>
                </a:solidFill>
              </a:rPr>
              <a:t>idrossidi</a:t>
            </a:r>
            <a:r>
              <a:rPr lang="it-IT" sz="2000" dirty="0">
                <a:solidFill>
                  <a:prstClr val="black"/>
                </a:solidFill>
              </a:rPr>
              <a:t>, con un prefisso che indica il </a:t>
            </a:r>
            <a:r>
              <a:rPr lang="it-IT" sz="2000" dirty="0" smtClean="0">
                <a:solidFill>
                  <a:prstClr val="black"/>
                </a:solidFill>
              </a:rPr>
              <a:t>numero di </a:t>
            </a:r>
            <a:r>
              <a:rPr lang="it-IT" sz="2000" dirty="0">
                <a:solidFill>
                  <a:prstClr val="black"/>
                </a:solidFill>
              </a:rPr>
              <a:t>OH</a:t>
            </a:r>
            <a:r>
              <a:rPr lang="it-IT" sz="2000" b="1" baseline="30000" dirty="0">
                <a:solidFill>
                  <a:prstClr val="black"/>
                </a:solidFill>
              </a:rPr>
              <a:t>-</a:t>
            </a:r>
            <a:r>
              <a:rPr lang="it-IT" sz="2000" dirty="0" smtClean="0">
                <a:solidFill>
                  <a:prstClr val="black"/>
                </a:solidFill>
              </a:rPr>
              <a:t>.</a:t>
            </a:r>
            <a:r>
              <a:rPr lang="it-IT" sz="2000" dirty="0">
                <a:solidFill>
                  <a:prstClr val="black"/>
                </a:solidFill>
              </a:rPr>
              <a:t> </a:t>
            </a:r>
            <a:r>
              <a:rPr lang="it-IT" dirty="0" smtClean="0">
                <a:latin typeface="Arial" panose="020B0604020202020204" pitchFamily="34" charset="0"/>
              </a:rPr>
              <a:t>A</a:t>
            </a:r>
            <a:r>
              <a:rPr lang="it-IT" altLang="it-IT" dirty="0" smtClean="0">
                <a:latin typeface="Arial" panose="020B0604020202020204" pitchFamily="34" charset="0"/>
              </a:rPr>
              <a:t>d esempio: Fe(OH)</a:t>
            </a:r>
            <a:r>
              <a:rPr lang="it-IT" altLang="it-IT" baseline="-25000" dirty="0" smtClean="0">
                <a:latin typeface="Arial" panose="020B0604020202020204" pitchFamily="34" charset="0"/>
              </a:rPr>
              <a:t>2</a:t>
            </a:r>
            <a:r>
              <a:rPr lang="it-IT" altLang="it-IT" dirty="0" smtClean="0">
                <a:latin typeface="Arial" panose="020B0604020202020204" pitchFamily="34" charset="0"/>
              </a:rPr>
              <a:t>  </a:t>
            </a:r>
            <a:r>
              <a:rPr lang="it-IT" altLang="it-IT" dirty="0" err="1" smtClean="0">
                <a:latin typeface="Arial" panose="020B0604020202020204" pitchFamily="34" charset="0"/>
              </a:rPr>
              <a:t>diidrossido</a:t>
            </a:r>
            <a:r>
              <a:rPr lang="it-IT" altLang="it-IT" dirty="0" smtClean="0">
                <a:latin typeface="Arial" panose="020B0604020202020204" pitchFamily="34" charset="0"/>
              </a:rPr>
              <a:t> di ferro, Fe(OH)</a:t>
            </a:r>
            <a:r>
              <a:rPr lang="it-IT" altLang="it-IT" baseline="-25000" dirty="0" smtClean="0">
                <a:latin typeface="Arial" panose="020B0604020202020204" pitchFamily="34" charset="0"/>
              </a:rPr>
              <a:t>3</a:t>
            </a:r>
            <a:r>
              <a:rPr lang="it-IT" altLang="it-IT" dirty="0" smtClean="0">
                <a:latin typeface="Arial" panose="020B0604020202020204" pitchFamily="34" charset="0"/>
              </a:rPr>
              <a:t> </a:t>
            </a:r>
            <a:r>
              <a:rPr lang="it-IT" altLang="it-IT" dirty="0" err="1" smtClean="0">
                <a:latin typeface="Arial" panose="020B0604020202020204" pitchFamily="34" charset="0"/>
              </a:rPr>
              <a:t>triidrossido</a:t>
            </a:r>
            <a:r>
              <a:rPr lang="it-IT" altLang="it-IT" dirty="0" smtClean="0">
                <a:latin typeface="Arial" panose="020B0604020202020204" pitchFamily="34" charset="0"/>
              </a:rPr>
              <a:t> di ferro). </a:t>
            </a:r>
            <a:endParaRPr lang="it-IT" altLang="it-IT" dirty="0">
              <a:latin typeface="Arial" panose="020B0604020202020204" pitchFamily="34" charset="0"/>
            </a:endParaRPr>
          </a:p>
        </p:txBody>
      </p:sp>
    </p:spTree>
    <p:extLst>
      <p:ext uri="{BB962C8B-B14F-4D97-AF65-F5344CB8AC3E}">
        <p14:creationId xmlns:p14="http://schemas.microsoft.com/office/powerpoint/2010/main" val="1610619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4495800" cy="457200"/>
          </a:xfrm>
        </p:spPr>
        <p:txBody>
          <a:bodyPr>
            <a:noAutofit/>
          </a:bodyPr>
          <a:lstStyle/>
          <a:p>
            <a:r>
              <a:rPr lang="it-IT" sz="3200" dirty="0" smtClean="0"/>
              <a:t>Acidi ossigenati (Ossiacidi)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a:t>
            </a:r>
            <a:r>
              <a:rPr lang="it-IT" b="1" dirty="0" smtClean="0"/>
              <a:t>idrogeno</a:t>
            </a:r>
            <a:r>
              <a:rPr lang="it-IT" dirty="0" smtClean="0"/>
              <a:t> e un </a:t>
            </a:r>
            <a:r>
              <a:rPr lang="it-IT" b="1" dirty="0" smtClean="0"/>
              <a:t>non-metallo</a:t>
            </a:r>
            <a:r>
              <a:rPr lang="it-IT" dirty="0" smtClean="0"/>
              <a:t>.   </a:t>
            </a:r>
          </a:p>
          <a:p>
            <a:pPr lvl="0" algn="ctr">
              <a:defRPr/>
            </a:pPr>
            <a:r>
              <a:rPr lang="it-IT" dirty="0" smtClean="0"/>
              <a:t>L’ossigeno ha sempre stato di ossidazione -2, l’idrogeno sempre stato di ossidazione +1.</a:t>
            </a:r>
          </a:p>
          <a:p>
            <a:pPr lvl="0" algn="ctr">
              <a:defRPr/>
            </a:pPr>
            <a:r>
              <a:rPr lang="it-IT" dirty="0" smtClean="0"/>
              <a:t>Si formano a partire dalle anidridi o ossidi acidi per aggiunta di una molecola di acqua (raramente di 2 o 3 molecole di acqua):</a:t>
            </a:r>
          </a:p>
          <a:p>
            <a:pPr lvl="0" algn="ctr">
              <a:spcAft>
                <a:spcPts val="1200"/>
              </a:spcAft>
              <a:defRPr/>
            </a:pPr>
            <a:r>
              <a:rPr lang="it-IT" b="1" dirty="0" smtClean="0"/>
              <a:t>OSSIDO ACIDO + H</a:t>
            </a:r>
            <a:r>
              <a:rPr lang="it-IT" b="1" baseline="-25000" dirty="0" smtClean="0"/>
              <a:t>2</a:t>
            </a:r>
            <a:r>
              <a:rPr lang="it-IT" b="1" dirty="0" smtClean="0"/>
              <a:t>O	     OSSIACIDO</a:t>
            </a:r>
            <a:endParaRPr lang="it-IT" b="1" baseline="30000"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18</a:t>
            </a:fld>
            <a:endParaRPr lang="it-IT"/>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HClO</a:t>
            </a:r>
            <a:r>
              <a:rPr lang="it-IT" sz="2000" i="1" baseline="-25000" dirty="0" smtClean="0"/>
              <a:t>4</a:t>
            </a:r>
            <a:r>
              <a:rPr lang="it-IT" sz="2000" i="1" dirty="0" smtClean="0"/>
              <a:t>,    H</a:t>
            </a:r>
            <a:r>
              <a:rPr lang="it-IT" sz="2000" i="1" baseline="-25000" dirty="0" smtClean="0"/>
              <a:t>2</a:t>
            </a:r>
            <a:r>
              <a:rPr lang="it-IT" sz="2000" i="1" dirty="0" smtClean="0"/>
              <a:t>CO,   H</a:t>
            </a:r>
            <a:r>
              <a:rPr lang="it-IT" sz="2000" i="1" baseline="-25000" dirty="0" smtClean="0"/>
              <a:t>3</a:t>
            </a:r>
            <a:r>
              <a:rPr lang="it-IT" sz="2000" i="1" dirty="0" smtClean="0"/>
              <a:t>PO</a:t>
            </a:r>
            <a:r>
              <a:rPr lang="it-IT" sz="2000" i="1" baseline="-25000" dirty="0" smtClean="0"/>
              <a:t>4</a:t>
            </a:r>
            <a:r>
              <a:rPr lang="it-IT" sz="2000" i="1" dirty="0" smtClean="0"/>
              <a:t>,   </a:t>
            </a:r>
          </a:p>
          <a:p>
            <a:pPr marR="0" lvl="0" algn="ctr" defTabSz="914400" rtl="0" eaLnBrk="1" fontAlgn="auto" latinLnBrk="0" hangingPunct="1">
              <a:lnSpc>
                <a:spcPct val="170000"/>
              </a:lnSpc>
              <a:spcAft>
                <a:spcPts val="0"/>
              </a:spcAft>
              <a:buClrTx/>
              <a:buSzTx/>
              <a:tabLst/>
              <a:defRPr/>
            </a:pPr>
            <a:r>
              <a:rPr lang="it-IT" sz="2000" i="1" dirty="0" smtClean="0"/>
              <a:t>HNO</a:t>
            </a:r>
            <a:r>
              <a:rPr lang="it-IT" sz="2000" i="1" baseline="-25000" dirty="0" smtClean="0"/>
              <a:t>3</a:t>
            </a:r>
            <a:r>
              <a:rPr kumimoji="0" lang="it-IT" sz="2000" b="0" i="1" strike="noStrike" kern="1200" cap="none" spc="0" normalizeH="0" noProof="0" dirty="0" smtClean="0">
                <a:ln>
                  <a:noFill/>
                </a:ln>
                <a:solidFill>
                  <a:schemeClr val="tx1"/>
                </a:solidFill>
                <a:effectLst/>
                <a:uLnTx/>
                <a:uFillTx/>
                <a:latin typeface="+mn-lt"/>
                <a:ea typeface="+mn-ea"/>
                <a:cs typeface="+mn-cs"/>
              </a:rPr>
              <a:t>,</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H</a:t>
            </a:r>
            <a:r>
              <a:rPr lang="it-IT" sz="2000" i="1" baseline="-25000" dirty="0" smtClean="0"/>
              <a:t>2</a:t>
            </a:r>
            <a:r>
              <a:rPr lang="it-IT" sz="2000" i="1" dirty="0" smtClean="0"/>
              <a:t>SO</a:t>
            </a:r>
            <a:r>
              <a:rPr lang="it-IT" sz="2000" i="1" baseline="-25000" dirty="0" smtClean="0"/>
              <a:t>4</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591300" y="1219200"/>
            <a:ext cx="2171700" cy="228600"/>
            <a:chOff x="5753100" y="609600"/>
            <a:chExt cx="2171700" cy="228600"/>
          </a:xfrm>
        </p:grpSpPr>
        <p:sp>
          <p:nvSpPr>
            <p:cNvPr id="3" name="TextBox 2"/>
            <p:cNvSpPr txBox="1"/>
            <p:nvPr/>
          </p:nvSpPr>
          <p:spPr>
            <a:xfrm>
              <a:off x="63627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6294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10" name="TextBox 9"/>
            <p:cNvSpPr txBox="1"/>
            <p:nvPr/>
          </p:nvSpPr>
          <p:spPr>
            <a:xfrm>
              <a:off x="57531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11" name="TextBox 10"/>
            <p:cNvSpPr txBox="1"/>
            <p:nvPr/>
          </p:nvSpPr>
          <p:spPr>
            <a:xfrm>
              <a:off x="59436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4295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18" name="TextBox 17"/>
            <p:cNvSpPr txBox="1"/>
            <p:nvPr/>
          </p:nvSpPr>
          <p:spPr>
            <a:xfrm>
              <a:off x="76581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6743700" y="1752600"/>
            <a:ext cx="1676400" cy="228600"/>
            <a:chOff x="5334000" y="1143000"/>
            <a:chExt cx="1676400" cy="228600"/>
          </a:xfrm>
        </p:grpSpPr>
        <p:sp>
          <p:nvSpPr>
            <p:cNvPr id="21" name="TextBox 20"/>
            <p:cNvSpPr txBox="1"/>
            <p:nvPr/>
          </p:nvSpPr>
          <p:spPr>
            <a:xfrm>
              <a:off x="53340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2" name="TextBox 21"/>
            <p:cNvSpPr txBox="1"/>
            <p:nvPr/>
          </p:nvSpPr>
          <p:spPr>
            <a:xfrm>
              <a:off x="5753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86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4" name="TextBox 23"/>
            <p:cNvSpPr txBox="1"/>
            <p:nvPr/>
          </p:nvSpPr>
          <p:spPr>
            <a:xfrm>
              <a:off x="6743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cxnSp>
        <p:nvCxnSpPr>
          <p:cNvPr id="26" name="Connettore 2 25"/>
          <p:cNvCxnSpPr/>
          <p:nvPr/>
        </p:nvCxnSpPr>
        <p:spPr>
          <a:xfrm>
            <a:off x="3276600" y="28194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9"/>
          <p:cNvSpPr txBox="1"/>
          <p:nvPr/>
        </p:nvSpPr>
        <p:spPr>
          <a:xfrm>
            <a:off x="63627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7" name="TextBox 10"/>
          <p:cNvSpPr txBox="1"/>
          <p:nvPr/>
        </p:nvSpPr>
        <p:spPr>
          <a:xfrm>
            <a:off x="76581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8" name="TextBox 16"/>
          <p:cNvSpPr txBox="1"/>
          <p:nvPr/>
        </p:nvSpPr>
        <p:spPr>
          <a:xfrm>
            <a:off x="80010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34" name="TextBox 20"/>
          <p:cNvSpPr txBox="1"/>
          <p:nvPr/>
        </p:nvSpPr>
        <p:spPr>
          <a:xfrm>
            <a:off x="6972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35" name="TextBox 22"/>
          <p:cNvSpPr txBox="1"/>
          <p:nvPr/>
        </p:nvSpPr>
        <p:spPr>
          <a:xfrm>
            <a:off x="79629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6" name="Rettangolo 5"/>
          <p:cNvSpPr/>
          <p:nvPr/>
        </p:nvSpPr>
        <p:spPr>
          <a:xfrm>
            <a:off x="0" y="3061156"/>
            <a:ext cx="9067800" cy="3693319"/>
          </a:xfrm>
          <a:prstGeom prst="rect">
            <a:avLst/>
          </a:prstGeom>
        </p:spPr>
        <p:txBody>
          <a:bodyPr wrap="square">
            <a:spAutoFit/>
          </a:bodyPr>
          <a:lstStyle/>
          <a:p>
            <a:pPr>
              <a:spcBef>
                <a:spcPct val="50000"/>
              </a:spcBef>
            </a:pPr>
            <a:r>
              <a:rPr lang="it-IT" altLang="it-IT" dirty="0">
                <a:solidFill>
                  <a:srgbClr val="FA2906"/>
                </a:solidFill>
                <a:latin typeface="Arial" panose="020B0604020202020204" pitchFamily="34" charset="0"/>
              </a:rPr>
              <a:t>Nomenclatura tradizionale </a:t>
            </a:r>
            <a:br>
              <a:rPr lang="it-IT" altLang="it-IT" dirty="0">
                <a:solidFill>
                  <a:srgbClr val="FA2906"/>
                </a:solidFill>
                <a:latin typeface="Arial" panose="020B0604020202020204" pitchFamily="34" charset="0"/>
              </a:rPr>
            </a:br>
            <a:r>
              <a:rPr lang="it-IT" altLang="it-IT" dirty="0">
                <a:latin typeface="Arial" panose="020B0604020202020204" pitchFamily="34" charset="0"/>
              </a:rPr>
              <a:t>Le regole di nomenclatura tradizionale sono identiche a quelle viste per le anidridi da cui derivano formalmente: </a:t>
            </a:r>
            <a:r>
              <a:rPr lang="it-IT" altLang="it-IT" dirty="0">
                <a:solidFill>
                  <a:srgbClr val="FA2906"/>
                </a:solidFill>
                <a:latin typeface="Arial" panose="020B0604020202020204" pitchFamily="34" charset="0"/>
              </a:rPr>
              <a:t>“acido [aggettivo derivato dal nome del non metallo]''</a:t>
            </a:r>
            <a:r>
              <a:rPr lang="it-IT" altLang="it-IT" dirty="0">
                <a:latin typeface="Arial" panose="020B0604020202020204" pitchFamily="34" charset="0"/>
              </a:rPr>
              <a:t>. L'aggettivo derivato dal nome del non metallo reca un </a:t>
            </a:r>
            <a:r>
              <a:rPr lang="it-IT" altLang="it-IT" dirty="0">
                <a:solidFill>
                  <a:srgbClr val="FA2906"/>
                </a:solidFill>
                <a:latin typeface="Arial" panose="020B0604020202020204" pitchFamily="34" charset="0"/>
              </a:rPr>
              <a:t>opportuno suffisso</a:t>
            </a:r>
            <a:r>
              <a:rPr lang="it-IT" altLang="it-IT" dirty="0">
                <a:latin typeface="Arial" panose="020B0604020202020204" pitchFamily="34" charset="0"/>
              </a:rPr>
              <a:t> e </a:t>
            </a:r>
            <a:r>
              <a:rPr lang="it-IT" altLang="it-IT" dirty="0">
                <a:solidFill>
                  <a:srgbClr val="FA2906"/>
                </a:solidFill>
                <a:latin typeface="Arial" panose="020B0604020202020204" pitchFamily="34" charset="0"/>
              </a:rPr>
              <a:t>prefisso</a:t>
            </a:r>
            <a:r>
              <a:rPr lang="it-IT" altLang="it-IT" dirty="0">
                <a:latin typeface="Arial" panose="020B0604020202020204" pitchFamily="34" charset="0"/>
              </a:rPr>
              <a:t>, nei casi già presi in considerazione per le anidridi. </a:t>
            </a:r>
          </a:p>
          <a:p>
            <a:pPr>
              <a:spcBef>
                <a:spcPct val="50000"/>
              </a:spcBef>
            </a:pPr>
            <a:r>
              <a:rPr lang="it-IT" altLang="it-IT" dirty="0">
                <a:latin typeface="Arial" panose="020B0604020202020204" pitchFamily="34" charset="0"/>
              </a:rPr>
              <a:t>A volte, il grado di idratazione (numero di molecole d'acqua addizionate all'ossido di partenza) non è unico: si utilizzano in questo caso i prefissi “meta-” “piro-” “orto-” per differenziare le specie acide risultanti (il prefisso “orto-” viene in genere omesso). </a:t>
            </a: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rgbClr val="FA2906"/>
                </a:solidFill>
                <a:latin typeface="Arial" panose="020B0604020202020204" pitchFamily="34" charset="0"/>
              </a:rPr>
              <a:t>1</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HPO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ac</a:t>
            </a:r>
            <a:r>
              <a:rPr lang="it-IT" altLang="it-IT" dirty="0">
                <a:latin typeface="Arial" panose="020B0604020202020204" pitchFamily="34" charset="0"/>
              </a:rPr>
              <a:t>. </a:t>
            </a:r>
            <a:r>
              <a:rPr lang="it-IT" altLang="it-IT" dirty="0">
                <a:solidFill>
                  <a:srgbClr val="FA2906"/>
                </a:solidFill>
                <a:latin typeface="Arial" panose="020B0604020202020204" pitchFamily="34" charset="0"/>
              </a:rPr>
              <a:t>meta</a:t>
            </a:r>
            <a:r>
              <a:rPr lang="it-IT" altLang="it-IT" dirty="0">
                <a:latin typeface="Arial" panose="020B0604020202020204" pitchFamily="34" charset="0"/>
              </a:rPr>
              <a:t>fosforico</a:t>
            </a: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rgbClr val="FD03D9"/>
                </a:solidFill>
                <a:latin typeface="Arial" panose="020B0604020202020204" pitchFamily="34" charset="0"/>
              </a:rPr>
              <a:t>2</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a:t>
            </a:r>
            <a:r>
              <a:rPr lang="it-IT" altLang="it-IT" baseline="-25000" dirty="0">
                <a:latin typeface="Arial" panose="020B0604020202020204" pitchFamily="34" charset="0"/>
              </a:rPr>
              <a:t>4</a:t>
            </a: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7</a:t>
            </a:r>
            <a:r>
              <a:rPr lang="it-IT" altLang="it-IT" dirty="0">
                <a:latin typeface="Arial" panose="020B0604020202020204" pitchFamily="34" charset="0"/>
              </a:rPr>
              <a:t> 	</a:t>
            </a:r>
            <a:r>
              <a:rPr lang="it-IT" altLang="it-IT" dirty="0" err="1">
                <a:latin typeface="Arial" panose="020B0604020202020204" pitchFamily="34" charset="0"/>
              </a:rPr>
              <a:t>ac.</a:t>
            </a:r>
            <a:r>
              <a:rPr lang="it-IT" altLang="it-IT" dirty="0" err="1">
                <a:solidFill>
                  <a:srgbClr val="FD03D9"/>
                </a:solidFill>
                <a:latin typeface="Arial" panose="020B0604020202020204" pitchFamily="34" charset="0"/>
              </a:rPr>
              <a:t>piro</a:t>
            </a:r>
            <a:r>
              <a:rPr lang="it-IT" altLang="it-IT" dirty="0" err="1">
                <a:latin typeface="Arial" panose="020B0604020202020204" pitchFamily="34" charset="0"/>
              </a:rPr>
              <a:t>fosforico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chemeClr val="accent2"/>
                </a:solidFill>
                <a:latin typeface="Arial" panose="020B0604020202020204" pitchFamily="34" charset="0"/>
              </a:rPr>
              <a:t>3</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a:t>
            </a:r>
            <a:r>
              <a:rPr lang="it-IT" altLang="it-IT" baseline="-25000" dirty="0">
                <a:latin typeface="Arial" panose="020B0604020202020204" pitchFamily="34" charset="0"/>
              </a:rPr>
              <a:t>3</a:t>
            </a:r>
            <a:r>
              <a:rPr lang="it-IT" altLang="it-IT" dirty="0">
                <a:latin typeface="Arial" panose="020B0604020202020204" pitchFamily="34" charset="0"/>
              </a:rPr>
              <a:t>PO</a:t>
            </a:r>
            <a:r>
              <a:rPr lang="it-IT" altLang="it-IT" baseline="-25000" dirty="0">
                <a:latin typeface="Arial" panose="020B0604020202020204" pitchFamily="34" charset="0"/>
              </a:rPr>
              <a:t>4	</a:t>
            </a:r>
            <a:r>
              <a:rPr lang="it-IT" altLang="it-IT" dirty="0" err="1">
                <a:latin typeface="Arial" panose="020B0604020202020204" pitchFamily="34" charset="0"/>
              </a:rPr>
              <a:t>ac.</a:t>
            </a:r>
            <a:r>
              <a:rPr lang="it-IT" altLang="it-IT" dirty="0" err="1">
                <a:solidFill>
                  <a:schemeClr val="accent2"/>
                </a:solidFill>
                <a:latin typeface="Arial" panose="020B0604020202020204" pitchFamily="34" charset="0"/>
              </a:rPr>
              <a:t>orto</a:t>
            </a:r>
            <a:r>
              <a:rPr lang="it-IT" altLang="it-IT" dirty="0" err="1">
                <a:latin typeface="Arial" panose="020B0604020202020204" pitchFamily="34" charset="0"/>
              </a:rPr>
              <a:t>fosforico</a:t>
            </a:r>
            <a:endParaRPr lang="it-IT" altLang="it-IT" dirty="0">
              <a:latin typeface="Arial" panose="020B0604020202020204" pitchFamily="34" charset="0"/>
            </a:endParaRPr>
          </a:p>
        </p:txBody>
      </p:sp>
    </p:spTree>
    <p:extLst>
      <p:ext uri="{BB962C8B-B14F-4D97-AF65-F5344CB8AC3E}">
        <p14:creationId xmlns:p14="http://schemas.microsoft.com/office/powerpoint/2010/main" val="16868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Ossiacidi (ossoacidi, acidi ossigenati)</a:t>
            </a:r>
            <a:endParaRPr lang="it-IT" altLang="it-IT" sz="2000" smtClean="0">
              <a:solidFill>
                <a:srgbClr val="FA2906"/>
              </a:solidFill>
              <a:latin typeface="Arial" panose="020B0604020202020204" pitchFamily="34" charset="0"/>
            </a:endParaRPr>
          </a:p>
        </p:txBody>
      </p:sp>
      <p:sp>
        <p:nvSpPr>
          <p:cNvPr id="22531"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2532" name="Text Box 4"/>
          <p:cNvSpPr txBox="1">
            <a:spLocks noChangeArrowheads="1"/>
          </p:cNvSpPr>
          <p:nvPr/>
        </p:nvSpPr>
        <p:spPr bwMode="auto">
          <a:xfrm>
            <a:off x="381000" y="1295400"/>
            <a:ext cx="8305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 B</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borica		H</a:t>
            </a:r>
            <a:r>
              <a:rPr lang="it-IT" altLang="it-IT" sz="2000" baseline="-25000">
                <a:latin typeface="Arial" panose="020B0604020202020204" pitchFamily="34" charset="0"/>
              </a:rPr>
              <a:t>3</a:t>
            </a:r>
            <a:r>
              <a:rPr lang="it-IT" altLang="it-IT" sz="2000">
                <a:latin typeface="Arial" panose="020B0604020202020204" pitchFamily="34" charset="0"/>
              </a:rPr>
              <a:t>BO</a:t>
            </a:r>
            <a:r>
              <a:rPr lang="it-IT" altLang="it-IT" sz="2000" baseline="-25000">
                <a:latin typeface="Arial" panose="020B0604020202020204" pitchFamily="34" charset="0"/>
              </a:rPr>
              <a:t>3</a:t>
            </a:r>
            <a:r>
              <a:rPr lang="it-IT" altLang="it-IT" sz="2000">
                <a:latin typeface="Arial" panose="020B0604020202020204" pitchFamily="34" charset="0"/>
              </a:rPr>
              <a:t> 	acido borico</a:t>
            </a: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nitr</a:t>
            </a:r>
            <a:r>
              <a:rPr lang="it-IT" altLang="it-IT" sz="2000" b="1">
                <a:latin typeface="Arial" panose="020B0604020202020204" pitchFamily="34" charset="0"/>
              </a:rPr>
              <a:t>osa		</a:t>
            </a:r>
            <a:r>
              <a:rPr lang="it-IT" altLang="it-IT" sz="2000">
                <a:latin typeface="Arial" panose="020B0604020202020204" pitchFamily="34" charset="0"/>
              </a:rPr>
              <a:t>HNO</a:t>
            </a:r>
            <a:r>
              <a:rPr lang="it-IT" altLang="it-IT" sz="2000" baseline="-25000">
                <a:latin typeface="Arial" panose="020B0604020202020204" pitchFamily="34" charset="0"/>
              </a:rPr>
              <a:t>2</a:t>
            </a:r>
            <a:r>
              <a:rPr lang="it-IT" altLang="it-IT" sz="2000">
                <a:latin typeface="Arial" panose="020B0604020202020204" pitchFamily="34" charset="0"/>
              </a:rPr>
              <a:t>	acido nitr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nitr</a:t>
            </a:r>
            <a:r>
              <a:rPr lang="it-IT" altLang="it-IT" sz="2000" b="1">
                <a:latin typeface="Arial" panose="020B0604020202020204" pitchFamily="34" charset="0"/>
              </a:rPr>
              <a:t>ica		</a:t>
            </a:r>
            <a:r>
              <a:rPr lang="it-IT" altLang="it-IT" sz="2000">
                <a:latin typeface="Arial" panose="020B0604020202020204" pitchFamily="34" charset="0"/>
              </a:rPr>
              <a:t>HNO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nitr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SO</a:t>
            </a:r>
            <a:r>
              <a:rPr lang="it-IT" altLang="it-IT" sz="2000" baseline="-25000">
                <a:latin typeface="Arial" panose="020B0604020202020204" pitchFamily="34" charset="0"/>
              </a:rPr>
              <a:t>2</a:t>
            </a:r>
            <a:r>
              <a:rPr lang="it-IT" altLang="it-IT" sz="2000">
                <a:latin typeface="Arial" panose="020B0604020202020204" pitchFamily="34" charset="0"/>
              </a:rPr>
              <a:t>	anidride solfor</a:t>
            </a:r>
            <a:r>
              <a:rPr lang="it-IT" altLang="it-IT" sz="2000" b="1">
                <a:latin typeface="Arial" panose="020B0604020202020204" pitchFamily="34" charset="0"/>
              </a:rPr>
              <a:t>osa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solfor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SO</a:t>
            </a:r>
            <a:r>
              <a:rPr lang="it-IT" altLang="it-IT" sz="2000" baseline="-25000">
                <a:latin typeface="Arial" panose="020B0604020202020204" pitchFamily="34" charset="0"/>
              </a:rPr>
              <a:t>3</a:t>
            </a:r>
            <a:r>
              <a:rPr lang="it-IT" altLang="it-IT" sz="2000">
                <a:latin typeface="Arial" panose="020B0604020202020204" pitchFamily="34" charset="0"/>
              </a:rPr>
              <a:t>	anidride solfor</a:t>
            </a:r>
            <a:r>
              <a:rPr lang="it-IT" altLang="it-IT" sz="2000" b="1">
                <a:latin typeface="Arial" panose="020B0604020202020204" pitchFamily="34" charset="0"/>
              </a:rPr>
              <a:t>ica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SO</a:t>
            </a:r>
            <a:r>
              <a:rPr lang="it-IT" altLang="it-IT" sz="2000" baseline="-25000">
                <a:latin typeface="Arial" panose="020B0604020202020204" pitchFamily="34" charset="0"/>
              </a:rPr>
              <a:t>4</a:t>
            </a:r>
            <a:r>
              <a:rPr lang="it-IT" altLang="it-IT" sz="2000" b="1">
                <a:latin typeface="Arial" panose="020B0604020202020204" pitchFamily="34" charset="0"/>
              </a:rPr>
              <a:t>	</a:t>
            </a:r>
            <a:r>
              <a:rPr lang="it-IT" altLang="it-IT" sz="2000">
                <a:latin typeface="Arial" panose="020B0604020202020204" pitchFamily="34" charset="0"/>
              </a:rPr>
              <a:t>acido solfor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	anidride </a:t>
            </a:r>
            <a:r>
              <a:rPr lang="it-IT" altLang="it-IT" sz="2000" b="1">
                <a:latin typeface="Arial" panose="020B0604020202020204" pitchFamily="34" charset="0"/>
              </a:rPr>
              <a:t>ipo</a:t>
            </a:r>
            <a:r>
              <a:rPr lang="it-IT" altLang="it-IT" sz="2000">
                <a:latin typeface="Arial" panose="020B0604020202020204" pitchFamily="34" charset="0"/>
              </a:rPr>
              <a:t>clor</a:t>
            </a:r>
            <a:r>
              <a:rPr lang="it-IT" altLang="it-IT" sz="2000" b="1">
                <a:latin typeface="Arial" panose="020B0604020202020204" pitchFamily="34" charset="0"/>
              </a:rPr>
              <a:t>osa	</a:t>
            </a:r>
            <a:r>
              <a:rPr lang="it-IT" altLang="it-IT" sz="2000">
                <a:latin typeface="Arial" panose="020B0604020202020204" pitchFamily="34" charset="0"/>
              </a:rPr>
              <a:t>HClO</a:t>
            </a:r>
            <a:r>
              <a:rPr lang="it-IT" altLang="it-IT" sz="2000" b="1">
                <a:latin typeface="Arial" panose="020B0604020202020204" pitchFamily="34" charset="0"/>
              </a:rPr>
              <a:t>	</a:t>
            </a:r>
            <a:r>
              <a:rPr lang="it-IT" altLang="it-IT" sz="2000">
                <a:latin typeface="Arial" panose="020B0604020202020204" pitchFamily="34" charset="0"/>
              </a:rPr>
              <a:t>acido </a:t>
            </a:r>
            <a:r>
              <a:rPr lang="it-IT" altLang="it-IT" sz="2000" b="1">
                <a:latin typeface="Arial" panose="020B0604020202020204" pitchFamily="34" charset="0"/>
              </a:rPr>
              <a:t>ipo</a:t>
            </a:r>
            <a:r>
              <a:rPr lang="it-IT" altLang="it-IT" sz="2000">
                <a:latin typeface="Arial" panose="020B0604020202020204" pitchFamily="34" charset="0"/>
              </a:rPr>
              <a:t>clor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clor</a:t>
            </a:r>
            <a:r>
              <a:rPr lang="it-IT" altLang="it-IT" sz="2000" b="1">
                <a:latin typeface="Arial" panose="020B0604020202020204" pitchFamily="34" charset="0"/>
              </a:rPr>
              <a:t>osa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ClO</a:t>
            </a:r>
            <a:r>
              <a:rPr lang="it-IT" altLang="it-IT" sz="2000" baseline="-25000">
                <a:latin typeface="Arial" panose="020B0604020202020204" pitchFamily="34" charset="0"/>
              </a:rPr>
              <a:t>2</a:t>
            </a:r>
            <a:r>
              <a:rPr lang="it-IT" altLang="it-IT" sz="2000" b="1">
                <a:latin typeface="Arial" panose="020B0604020202020204" pitchFamily="34" charset="0"/>
              </a:rPr>
              <a:t> </a:t>
            </a:r>
            <a:r>
              <a:rPr lang="it-IT" altLang="it-IT" sz="2000">
                <a:latin typeface="Arial" panose="020B0604020202020204" pitchFamily="34" charset="0"/>
              </a:rPr>
              <a:t>acido clor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clor</a:t>
            </a:r>
            <a:r>
              <a:rPr lang="it-IT" altLang="it-IT" sz="2000" b="1">
                <a:latin typeface="Arial" panose="020B0604020202020204" pitchFamily="34" charset="0"/>
              </a:rPr>
              <a:t>ica		</a:t>
            </a:r>
            <a:r>
              <a:rPr lang="it-IT" altLang="it-IT" sz="2000">
                <a:latin typeface="Arial" panose="020B0604020202020204" pitchFamily="34" charset="0"/>
              </a:rPr>
              <a:t>HClO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clor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7</a:t>
            </a:r>
            <a:r>
              <a:rPr lang="it-IT" altLang="it-IT" sz="2000">
                <a:latin typeface="Arial" panose="020B0604020202020204" pitchFamily="34" charset="0"/>
              </a:rPr>
              <a:t>	anidride </a:t>
            </a:r>
            <a:r>
              <a:rPr lang="it-IT" altLang="it-IT" sz="2000" b="1">
                <a:latin typeface="Arial" panose="020B0604020202020204" pitchFamily="34" charset="0"/>
              </a:rPr>
              <a:t>per</a:t>
            </a:r>
            <a:r>
              <a:rPr lang="it-IT" altLang="it-IT" sz="2000">
                <a:latin typeface="Arial" panose="020B0604020202020204" pitchFamily="34" charset="0"/>
              </a:rPr>
              <a:t>clor</a:t>
            </a:r>
            <a:r>
              <a:rPr lang="it-IT" altLang="it-IT" sz="2000" b="1">
                <a:latin typeface="Arial" panose="020B0604020202020204" pitchFamily="34" charset="0"/>
              </a:rPr>
              <a:t>ica	</a:t>
            </a:r>
            <a:r>
              <a:rPr lang="it-IT" altLang="it-IT" sz="2000">
                <a:latin typeface="Arial" panose="020B0604020202020204" pitchFamily="34" charset="0"/>
              </a:rPr>
              <a:t>HClO</a:t>
            </a:r>
            <a:r>
              <a:rPr lang="it-IT" altLang="it-IT" sz="2000" baseline="-25000">
                <a:latin typeface="Arial" panose="020B0604020202020204" pitchFamily="34" charset="0"/>
              </a:rPr>
              <a:t>4</a:t>
            </a:r>
            <a:r>
              <a:rPr lang="it-IT" altLang="it-IT" sz="2000" b="1">
                <a:latin typeface="Arial" panose="020B0604020202020204" pitchFamily="34" charset="0"/>
              </a:rPr>
              <a:t> 	</a:t>
            </a:r>
            <a:r>
              <a:rPr lang="it-IT" altLang="it-IT" sz="2000">
                <a:latin typeface="Arial" panose="020B0604020202020204" pitchFamily="34" charset="0"/>
              </a:rPr>
              <a:t>acido </a:t>
            </a:r>
            <a:r>
              <a:rPr lang="it-IT" altLang="it-IT" sz="2000" b="1">
                <a:latin typeface="Arial" panose="020B0604020202020204" pitchFamily="34" charset="0"/>
              </a:rPr>
              <a:t>per</a:t>
            </a:r>
            <a:r>
              <a:rPr lang="it-IT" altLang="it-IT" sz="2000">
                <a:latin typeface="Arial" panose="020B0604020202020204" pitchFamily="34" charset="0"/>
              </a:rPr>
              <a:t>clor</a:t>
            </a:r>
            <a:r>
              <a:rPr lang="it-IT" altLang="it-IT" sz="2000" b="1">
                <a:latin typeface="Arial" panose="020B0604020202020204" pitchFamily="34" charset="0"/>
              </a:rPr>
              <a:t>ico</a:t>
            </a:r>
          </a:p>
        </p:txBody>
      </p:sp>
    </p:spTree>
    <p:extLst>
      <p:ext uri="{BB962C8B-B14F-4D97-AF65-F5344CB8AC3E}">
        <p14:creationId xmlns:p14="http://schemas.microsoft.com/office/powerpoint/2010/main" val="333069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Numero di ossidazione</a:t>
            </a:r>
            <a:endParaRPr lang="it-IT" altLang="it-IT" sz="3200" baseline="-25000" smtClean="0">
              <a:solidFill>
                <a:srgbClr val="0000FF"/>
              </a:solidFill>
              <a:latin typeface="Arial" charset="0"/>
            </a:endParaRPr>
          </a:p>
        </p:txBody>
      </p:sp>
      <p:sp>
        <p:nvSpPr>
          <p:cNvPr id="2051" name="Text Box 3"/>
          <p:cNvSpPr txBox="1">
            <a:spLocks noChangeArrowheads="1"/>
          </p:cNvSpPr>
          <p:nvPr/>
        </p:nvSpPr>
        <p:spPr bwMode="auto">
          <a:xfrm>
            <a:off x="914400" y="1066800"/>
            <a:ext cx="78486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2000">
                <a:latin typeface="Arial" charset="0"/>
              </a:rPr>
              <a:t>Un atomo isolato è elettricamente </a:t>
            </a:r>
            <a:r>
              <a:rPr lang="it-IT" altLang="it-IT" sz="2000">
                <a:solidFill>
                  <a:srgbClr val="0000FF"/>
                </a:solidFill>
                <a:latin typeface="Arial" charset="0"/>
              </a:rPr>
              <a:t>neutro</a:t>
            </a:r>
            <a:r>
              <a:rPr lang="it-IT" altLang="it-IT" sz="2000">
                <a:latin typeface="Arial" charset="0"/>
              </a:rPr>
              <a:t>: il numero di elettroni è uguale a quello dei protoni </a:t>
            </a:r>
          </a:p>
          <a:p>
            <a:pPr algn="just" eaLnBrk="1" hangingPunct="1">
              <a:spcBef>
                <a:spcPct val="50000"/>
              </a:spcBef>
            </a:pPr>
            <a:r>
              <a:rPr lang="it-IT" altLang="it-IT" sz="2000">
                <a:latin typeface="Arial" charset="0"/>
              </a:rPr>
              <a:t> Quando un atomo si lega ad altri atomi per formare una molecola la sua elettroneutralità viene perturbata </a:t>
            </a:r>
          </a:p>
          <a:p>
            <a:pPr algn="just" eaLnBrk="1" hangingPunct="1">
              <a:spcBef>
                <a:spcPct val="50000"/>
              </a:spcBef>
            </a:pPr>
            <a:r>
              <a:rPr lang="it-IT" altLang="it-IT" sz="2000">
                <a:latin typeface="Arial" charset="0"/>
              </a:rPr>
              <a:t> Il caso estremo è quello dei </a:t>
            </a:r>
            <a:r>
              <a:rPr lang="it-IT" altLang="it-IT" sz="2000">
                <a:solidFill>
                  <a:srgbClr val="0000FF"/>
                </a:solidFill>
                <a:latin typeface="Arial" charset="0"/>
              </a:rPr>
              <a:t>composti ionici</a:t>
            </a:r>
            <a:r>
              <a:rPr lang="it-IT" altLang="it-IT" sz="2000">
                <a:latin typeface="Arial" charset="0"/>
              </a:rPr>
              <a:t>: in tali composti, gli atomi costituenti hanno perso o acquistato elettroni diventando perciò ioni. Un esempio di questo genere è il composto NaCl, costituito da ioni  </a:t>
            </a:r>
            <a:r>
              <a:rPr lang="it-IT" altLang="it-IT" sz="2000">
                <a:solidFill>
                  <a:srgbClr val="0000FF"/>
                </a:solidFill>
                <a:latin typeface="Arial" charset="0"/>
              </a:rPr>
              <a:t>Na</a:t>
            </a:r>
            <a:r>
              <a:rPr lang="it-IT" altLang="it-IT" sz="2000" baseline="30000">
                <a:solidFill>
                  <a:srgbClr val="0000FF"/>
                </a:solidFill>
                <a:latin typeface="Arial" charset="0"/>
              </a:rPr>
              <a:t>+</a:t>
            </a:r>
            <a:r>
              <a:rPr lang="it-IT" altLang="it-IT" sz="2000">
                <a:solidFill>
                  <a:srgbClr val="0000FF"/>
                </a:solidFill>
                <a:latin typeface="Arial" charset="0"/>
              </a:rPr>
              <a:t> e Cl</a:t>
            </a:r>
            <a:r>
              <a:rPr lang="it-IT" altLang="it-IT" sz="2000" baseline="30000">
                <a:solidFill>
                  <a:srgbClr val="0000FF"/>
                </a:solidFill>
                <a:latin typeface="Arial" charset="0"/>
              </a:rPr>
              <a:t>-</a:t>
            </a:r>
            <a:r>
              <a:rPr lang="it-IT" altLang="it-IT" sz="2000">
                <a:latin typeface="Arial" charset="0"/>
              </a:rPr>
              <a:t>   legati fra loro da forze puramente elettrostatiche. </a:t>
            </a:r>
          </a:p>
          <a:p>
            <a:pPr algn="just" eaLnBrk="1" hangingPunct="1">
              <a:spcBef>
                <a:spcPct val="50000"/>
              </a:spcBef>
            </a:pPr>
            <a:r>
              <a:rPr lang="it-IT" altLang="it-IT" sz="2000">
                <a:latin typeface="Arial" charset="0"/>
              </a:rPr>
              <a:t> Non tutti i composti sono ionici, ma quando due atomi diversi sono legati, uno dei due tende ad attirare gli elettroni dell'altro verso il proprio nucleo. Se questo processo venisse portato all'estremo, l'atomo più elettronegativo assumerebbe una carica negativa mentre l'altro assumerebbe una carica positiva, proprio come in un composto ionico </a:t>
            </a:r>
          </a:p>
        </p:txBody>
      </p:sp>
    </p:spTree>
    <p:extLst>
      <p:ext uri="{BB962C8B-B14F-4D97-AF65-F5344CB8AC3E}">
        <p14:creationId xmlns:p14="http://schemas.microsoft.com/office/powerpoint/2010/main" val="306894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Ossiacidi: </a:t>
            </a:r>
            <a:r>
              <a:rPr lang="it-IT" altLang="it-IT" sz="2000" dirty="0" smtClean="0">
                <a:solidFill>
                  <a:srgbClr val="FA2906"/>
                </a:solidFill>
                <a:latin typeface="Arial" panose="020B0604020202020204" pitchFamily="34" charset="0"/>
              </a:rPr>
              <a:t>nomenclatura IUPAC</a:t>
            </a:r>
          </a:p>
        </p:txBody>
      </p:sp>
      <p:sp>
        <p:nvSpPr>
          <p:cNvPr id="23555"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3556" name="Text Box 4"/>
          <p:cNvSpPr txBox="1">
            <a:spLocks noChangeArrowheads="1"/>
          </p:cNvSpPr>
          <p:nvPr/>
        </p:nvSpPr>
        <p:spPr bwMode="auto">
          <a:xfrm>
            <a:off x="381000" y="990600"/>
            <a:ext cx="83058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 Il nome si indica come </a:t>
            </a:r>
            <a:r>
              <a:rPr lang="it-IT" altLang="it-IT" sz="2000" dirty="0">
                <a:solidFill>
                  <a:srgbClr val="FA2906"/>
                </a:solidFill>
                <a:latin typeface="Arial" panose="020B0604020202020204" pitchFamily="34" charset="0"/>
              </a:rPr>
              <a:t>“acido [prefisso indicante il numero di atomi di ossigeno]osso[aggettivo derivato dal nome del non metallo]”.</a:t>
            </a:r>
            <a:r>
              <a:rPr lang="it-IT" altLang="it-IT" sz="2000" dirty="0">
                <a:latin typeface="Arial" panose="020B0604020202020204" pitchFamily="34" charset="0"/>
              </a:rPr>
              <a:t> L'aggettivo derivato dal nome del non metallo termina sempre con il suffisso </a:t>
            </a:r>
            <a:r>
              <a:rPr lang="it-IT" altLang="it-IT" sz="2000" dirty="0">
                <a:solidFill>
                  <a:srgbClr val="FA2906"/>
                </a:solidFill>
                <a:latin typeface="Arial" panose="020B0604020202020204" pitchFamily="34" charset="0"/>
              </a:rPr>
              <a:t>“-</a:t>
            </a:r>
            <a:r>
              <a:rPr lang="it-IT" altLang="it-IT" sz="2000" dirty="0" err="1">
                <a:solidFill>
                  <a:srgbClr val="FA2906"/>
                </a:solidFill>
                <a:latin typeface="Arial" panose="020B0604020202020204" pitchFamily="34" charset="0"/>
              </a:rPr>
              <a:t>ico</a:t>
            </a:r>
            <a:r>
              <a:rPr lang="it-IT" altLang="it-IT" sz="2000" dirty="0">
                <a:solidFill>
                  <a:srgbClr val="FA2906"/>
                </a:solidFill>
                <a:latin typeface="Arial" panose="020B0604020202020204" pitchFamily="34" charset="0"/>
              </a:rPr>
              <a:t>”.</a:t>
            </a:r>
            <a:r>
              <a:rPr lang="it-IT" altLang="it-IT" sz="2000" dirty="0">
                <a:latin typeface="Arial" panose="020B0604020202020204" pitchFamily="34" charset="0"/>
              </a:rPr>
              <a:t> Inoltre, tra </a:t>
            </a:r>
            <a:r>
              <a:rPr lang="it-IT" altLang="it-IT" sz="2000" dirty="0">
                <a:solidFill>
                  <a:srgbClr val="FA2906"/>
                </a:solidFill>
                <a:latin typeface="Arial" panose="020B0604020202020204" pitchFamily="34" charset="0"/>
              </a:rPr>
              <a:t>parentesi rotonde</a:t>
            </a:r>
            <a:r>
              <a:rPr lang="it-IT" altLang="it-IT" sz="2000" dirty="0">
                <a:latin typeface="Arial" panose="020B0604020202020204" pitchFamily="34" charset="0"/>
              </a:rPr>
              <a:t>, si indica il </a:t>
            </a:r>
            <a:r>
              <a:rPr lang="it-IT" altLang="it-IT" sz="2000" dirty="0">
                <a:solidFill>
                  <a:srgbClr val="FA2906"/>
                </a:solidFill>
                <a:latin typeface="Arial" panose="020B0604020202020204" pitchFamily="34" charset="0"/>
              </a:rPr>
              <a:t>numero di ossidazione</a:t>
            </a:r>
            <a:r>
              <a:rPr lang="it-IT" altLang="it-IT" sz="2000" dirty="0">
                <a:latin typeface="Arial" panose="020B0604020202020204" pitchFamily="34" charset="0"/>
              </a:rPr>
              <a:t> (</a:t>
            </a:r>
            <a:r>
              <a:rPr lang="it-IT" altLang="it-IT" sz="2000" dirty="0">
                <a:solidFill>
                  <a:srgbClr val="FA2906"/>
                </a:solidFill>
                <a:latin typeface="Arial" panose="020B0604020202020204" pitchFamily="34" charset="0"/>
              </a:rPr>
              <a:t>sempre</a:t>
            </a:r>
            <a:r>
              <a:rPr lang="it-IT" altLang="it-IT" sz="2000" dirty="0">
                <a:latin typeface="Arial" panose="020B0604020202020204" pitchFamily="34" charset="0"/>
              </a:rPr>
              <a:t> </a:t>
            </a:r>
            <a:r>
              <a:rPr lang="it-IT" altLang="it-IT" sz="2000" dirty="0">
                <a:solidFill>
                  <a:srgbClr val="FA2906"/>
                </a:solidFill>
                <a:latin typeface="Arial" panose="020B0604020202020204" pitchFamily="34" charset="0"/>
              </a:rPr>
              <a:t>positivo</a:t>
            </a:r>
            <a:r>
              <a:rPr lang="it-IT" altLang="it-IT" sz="2000" dirty="0">
                <a:latin typeface="Arial" panose="020B0604020202020204" pitchFamily="34" charset="0"/>
              </a:rPr>
              <a:t>) del non metallo come </a:t>
            </a:r>
            <a:r>
              <a:rPr lang="it-IT" altLang="it-IT" sz="2000" dirty="0">
                <a:solidFill>
                  <a:srgbClr val="FA2906"/>
                </a:solidFill>
                <a:latin typeface="Arial" panose="020B0604020202020204" pitchFamily="34" charset="0"/>
              </a:rPr>
              <a:t>numero romano</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3</a:t>
            </a:r>
            <a:r>
              <a:rPr lang="it-IT" altLang="it-IT" sz="2000" dirty="0">
                <a:latin typeface="Arial" panose="020B0604020202020204" pitchFamily="34" charset="0"/>
              </a:rPr>
              <a:t>BO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triossoborico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HNO</a:t>
            </a:r>
            <a:r>
              <a:rPr lang="it-IT" altLang="it-IT" sz="2000" baseline="-25000" dirty="0">
                <a:latin typeface="Arial" panose="020B0604020202020204" pitchFamily="34" charset="0"/>
              </a:rPr>
              <a:t>2</a:t>
            </a:r>
            <a:r>
              <a:rPr lang="it-IT" altLang="it-IT" sz="2000" dirty="0">
                <a:latin typeface="Arial" panose="020B0604020202020204" pitchFamily="34" charset="0"/>
              </a:rPr>
              <a:t> 	acido </a:t>
            </a:r>
            <a:r>
              <a:rPr lang="it-IT" altLang="it-IT" sz="2000" dirty="0" err="1">
                <a:latin typeface="Arial" panose="020B0604020202020204" pitchFamily="34" charset="0"/>
              </a:rPr>
              <a:t>diossonitrico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HNO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triossonitrico</a:t>
            </a:r>
            <a:r>
              <a:rPr lang="it-IT" altLang="it-IT" sz="2000" dirty="0">
                <a:latin typeface="Arial" panose="020B0604020202020204" pitchFamily="34" charset="0"/>
              </a:rPr>
              <a:t> (V)</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2</a:t>
            </a:r>
            <a:r>
              <a:rPr lang="it-IT" altLang="it-IT" sz="2000" dirty="0">
                <a:latin typeface="Arial" panose="020B0604020202020204" pitchFamily="34" charset="0"/>
              </a:rPr>
              <a:t>SO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triossosolforico</a:t>
            </a:r>
            <a:r>
              <a:rPr lang="it-IT" altLang="it-IT" sz="2000" dirty="0">
                <a:latin typeface="Arial" panose="020B0604020202020204" pitchFamily="34" charset="0"/>
              </a:rPr>
              <a:t> (IV)</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2</a:t>
            </a:r>
            <a:r>
              <a:rPr lang="it-IT" altLang="it-IT" sz="2000" dirty="0">
                <a:latin typeface="Arial" panose="020B0604020202020204" pitchFamily="34" charset="0"/>
              </a:rPr>
              <a:t>SO</a:t>
            </a:r>
            <a:r>
              <a:rPr lang="it-IT" altLang="it-IT" sz="2000" baseline="-25000" dirty="0">
                <a:latin typeface="Arial" panose="020B0604020202020204" pitchFamily="34" charset="0"/>
              </a:rPr>
              <a:t>4</a:t>
            </a:r>
            <a:r>
              <a:rPr lang="it-IT" altLang="it-IT" sz="2000" dirty="0">
                <a:latin typeface="Arial" panose="020B0604020202020204" pitchFamily="34" charset="0"/>
              </a:rPr>
              <a:t> 	acido </a:t>
            </a:r>
            <a:r>
              <a:rPr lang="it-IT" altLang="it-IT" sz="2000" dirty="0" err="1">
                <a:latin typeface="Arial" panose="020B0604020202020204" pitchFamily="34" charset="0"/>
              </a:rPr>
              <a:t>tetraossosolforico</a:t>
            </a:r>
            <a:r>
              <a:rPr lang="it-IT" altLang="it-IT" sz="2000" dirty="0">
                <a:latin typeface="Arial" panose="020B0604020202020204" pitchFamily="34" charset="0"/>
              </a:rPr>
              <a:t> (VI)</a:t>
            </a:r>
          </a:p>
          <a:p>
            <a:pPr eaLnBrk="1" hangingPunct="1">
              <a:spcBef>
                <a:spcPct val="50000"/>
              </a:spcBef>
              <a:buFontTx/>
              <a:buNone/>
            </a:pPr>
            <a:r>
              <a:rPr lang="it-IT" altLang="it-IT" sz="2000" dirty="0">
                <a:latin typeface="Arial" panose="020B0604020202020204" pitchFamily="34" charset="0"/>
              </a:rPr>
              <a:t> 	</a:t>
            </a:r>
            <a:r>
              <a:rPr lang="it-IT" altLang="it-IT" sz="2000" dirty="0" err="1">
                <a:latin typeface="Arial" panose="020B0604020202020204" pitchFamily="34" charset="0"/>
              </a:rPr>
              <a:t>HClO</a:t>
            </a:r>
            <a:r>
              <a:rPr lang="it-IT" altLang="it-IT" sz="2000" dirty="0">
                <a:latin typeface="Arial" panose="020B0604020202020204" pitchFamily="34" charset="0"/>
              </a:rPr>
              <a:t>	acido </a:t>
            </a:r>
            <a:r>
              <a:rPr lang="it-IT" altLang="it-IT" sz="2000" dirty="0" err="1">
                <a:latin typeface="Arial" panose="020B0604020202020204" pitchFamily="34" charset="0"/>
              </a:rPr>
              <a:t>ossoclorico</a:t>
            </a:r>
            <a:r>
              <a:rPr lang="it-IT" altLang="it-IT" sz="2000" dirty="0">
                <a:latin typeface="Arial" panose="020B0604020202020204" pitchFamily="34" charset="0"/>
              </a:rPr>
              <a:t> (I)</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2</a:t>
            </a:r>
            <a:r>
              <a:rPr lang="it-IT" altLang="it-IT" sz="2000" dirty="0">
                <a:latin typeface="Arial" panose="020B0604020202020204" pitchFamily="34" charset="0"/>
              </a:rPr>
              <a:t> 	acido </a:t>
            </a:r>
            <a:r>
              <a:rPr lang="it-IT" altLang="it-IT" sz="2000" dirty="0" err="1">
                <a:latin typeface="Arial" panose="020B0604020202020204" pitchFamily="34" charset="0"/>
              </a:rPr>
              <a:t>diossoclorico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triossoclorico</a:t>
            </a:r>
            <a:r>
              <a:rPr lang="it-IT" altLang="it-IT" sz="2000" dirty="0">
                <a:latin typeface="Arial" panose="020B0604020202020204" pitchFamily="34" charset="0"/>
              </a:rPr>
              <a:t> (V)</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4</a:t>
            </a:r>
            <a:r>
              <a:rPr lang="it-IT" altLang="it-IT" sz="2000" dirty="0">
                <a:latin typeface="Arial" panose="020B0604020202020204" pitchFamily="34" charset="0"/>
              </a:rPr>
              <a:t> 	acido </a:t>
            </a:r>
            <a:r>
              <a:rPr lang="it-IT" altLang="it-IT" sz="2000" dirty="0" err="1">
                <a:latin typeface="Arial" panose="020B0604020202020204" pitchFamily="34" charset="0"/>
              </a:rPr>
              <a:t>tetraossoclorico</a:t>
            </a:r>
            <a:r>
              <a:rPr lang="it-IT" altLang="it-IT" sz="2000" dirty="0">
                <a:latin typeface="Arial" panose="020B0604020202020204" pitchFamily="34" charset="0"/>
              </a:rPr>
              <a:t> (VII)</a:t>
            </a:r>
          </a:p>
        </p:txBody>
      </p:sp>
    </p:spTree>
    <p:extLst>
      <p:ext uri="{BB962C8B-B14F-4D97-AF65-F5344CB8AC3E}">
        <p14:creationId xmlns:p14="http://schemas.microsoft.com/office/powerpoint/2010/main" val="64404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A77D6A5A-7EAA-4DB4-B3BA-B3FCA63BD357}" type="slidenum">
              <a:rPr lang="it-IT" smtClean="0"/>
              <a:pPr/>
              <a:t>21</a:t>
            </a:fld>
            <a:endParaRPr lang="it-IT"/>
          </a:p>
        </p:txBody>
      </p:sp>
      <p:graphicFrame>
        <p:nvGraphicFramePr>
          <p:cNvPr id="9" name="Tabella 8"/>
          <p:cNvGraphicFramePr>
            <a:graphicFrameLocks noGrp="1"/>
          </p:cNvGraphicFramePr>
          <p:nvPr/>
        </p:nvGraphicFramePr>
        <p:xfrm>
          <a:off x="152400" y="76200"/>
          <a:ext cx="8839200" cy="671887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192365">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400" dirty="0" smtClean="0">
                          <a:solidFill>
                            <a:schemeClr val="tx1"/>
                          </a:solidFill>
                        </a:rPr>
                        <a:t>Nomenclatura tradizionale</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dirty="0" smtClean="0">
                          <a:solidFill>
                            <a:schemeClr val="tx1"/>
                          </a:solidFill>
                        </a:rPr>
                        <a:t>Nomenclatura IUPAC</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690814">
                <a:tc>
                  <a:txBody>
                    <a:bodyPr/>
                    <a:lstStyle/>
                    <a:p>
                      <a:pPr algn="ctr"/>
                      <a:r>
                        <a:rPr lang="it-IT" sz="2400" dirty="0" smtClean="0">
                          <a:solidFill>
                            <a:schemeClr val="tx1"/>
                          </a:solidFill>
                        </a:rPr>
                        <a:t>KOH</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690814">
                <a:tc>
                  <a:txBody>
                    <a:bodyPr/>
                    <a:lstStyle/>
                    <a:p>
                      <a:pPr algn="ctr"/>
                      <a:r>
                        <a:rPr lang="it-IT" sz="2400" baseline="0" dirty="0" smtClean="0">
                          <a:solidFill>
                            <a:schemeClr val="tx1"/>
                          </a:solidFill>
                        </a:rPr>
                        <a:t>HNO</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baseline="0" dirty="0" smtClean="0">
                          <a:solidFill>
                            <a:schemeClr val="tx1"/>
                          </a:solidFill>
                        </a:rPr>
                        <a:t> </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690814">
                <a:tc>
                  <a:txBody>
                    <a:bodyPr/>
                    <a:lstStyle/>
                    <a:p>
                      <a:pPr algn="ctr"/>
                      <a:r>
                        <a:rPr lang="it-IT" sz="2400" baseline="0" dirty="0" smtClean="0">
                          <a:solidFill>
                            <a:schemeClr val="tx1"/>
                          </a:solidFill>
                        </a:rPr>
                        <a:t>HBrO</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690814">
                <a:tc>
                  <a:txBody>
                    <a:bodyPr/>
                    <a:lstStyle/>
                    <a:p>
                      <a:pPr algn="ctr"/>
                      <a:r>
                        <a:rPr lang="it-IT" sz="2400" dirty="0" smtClean="0">
                          <a:solidFill>
                            <a:schemeClr val="tx1"/>
                          </a:solidFill>
                        </a:rPr>
                        <a:t>Ca(OH)</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690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baseline="0" dirty="0" smtClean="0">
                          <a:solidFill>
                            <a:schemeClr val="tx1"/>
                          </a:solidFill>
                        </a:rPr>
                        <a:t>HMnO</a:t>
                      </a:r>
                      <a:r>
                        <a:rPr lang="it-IT" sz="2400" baseline="-25000" dirty="0" smtClean="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690814">
                <a:tc>
                  <a:txBody>
                    <a:bodyPr/>
                    <a:lstStyle/>
                    <a:p>
                      <a:pPr algn="ctr"/>
                      <a:r>
                        <a:rPr lang="it-IT" sz="2400" dirty="0" smtClean="0">
                          <a:solidFill>
                            <a:schemeClr val="tx1"/>
                          </a:solidFill>
                        </a:rPr>
                        <a:t>H</a:t>
                      </a:r>
                      <a:r>
                        <a:rPr lang="it-IT" sz="2400" baseline="-25000" dirty="0" smtClean="0">
                          <a:solidFill>
                            <a:schemeClr val="tx1"/>
                          </a:solidFill>
                        </a:rPr>
                        <a:t>2</a:t>
                      </a:r>
                      <a:r>
                        <a:rPr lang="it-IT" sz="2400" dirty="0" smtClean="0">
                          <a:solidFill>
                            <a:schemeClr val="tx1"/>
                          </a:solidFill>
                        </a:rPr>
                        <a:t>SO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690814">
                <a:tc>
                  <a:txBody>
                    <a:bodyPr/>
                    <a:lstStyle/>
                    <a:p>
                      <a:pPr algn="ctr"/>
                      <a:r>
                        <a:rPr lang="it-IT" sz="2400" dirty="0" smtClean="0">
                          <a:solidFill>
                            <a:schemeClr val="tx1"/>
                          </a:solidFill>
                        </a:rPr>
                        <a:t>H</a:t>
                      </a:r>
                      <a:r>
                        <a:rPr lang="it-IT" sz="2400" baseline="-25000" dirty="0" smtClean="0">
                          <a:solidFill>
                            <a:schemeClr val="tx1"/>
                          </a:solidFill>
                        </a:rPr>
                        <a:t>2</a:t>
                      </a:r>
                      <a:r>
                        <a:rPr lang="it-IT" sz="2400" dirty="0" smtClean="0">
                          <a:solidFill>
                            <a:schemeClr val="tx1"/>
                          </a:solidFill>
                        </a:rPr>
                        <a:t>CrO</a:t>
                      </a:r>
                      <a:r>
                        <a:rPr lang="it-IT" sz="2400" baseline="-25000" dirty="0" smtClean="0">
                          <a:solidFill>
                            <a:schemeClr val="tx1"/>
                          </a:solidFill>
                        </a:rPr>
                        <a:t>4</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690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baseline="0" dirty="0" smtClean="0">
                          <a:solidFill>
                            <a:schemeClr val="tx1"/>
                          </a:solidFill>
                        </a:rPr>
                        <a:t>Al(</a:t>
                      </a:r>
                      <a:r>
                        <a:rPr lang="it-IT" sz="2400" dirty="0" smtClean="0">
                          <a:solidFill>
                            <a:schemeClr val="tx1"/>
                          </a:solidFill>
                        </a:rPr>
                        <a:t>OH)</a:t>
                      </a:r>
                      <a:r>
                        <a:rPr lang="it-IT" sz="2400" baseline="-25000" dirty="0" smtClean="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bl>
          </a:graphicData>
        </a:graphic>
      </p:graphicFrame>
      <p:sp>
        <p:nvSpPr>
          <p:cNvPr id="11" name="CasellaDiTesto 10"/>
          <p:cNvSpPr txBox="1"/>
          <p:nvPr/>
        </p:nvSpPr>
        <p:spPr>
          <a:xfrm>
            <a:off x="5181600" y="1376065"/>
            <a:ext cx="3810000" cy="461665"/>
          </a:xfrm>
          <a:prstGeom prst="rect">
            <a:avLst/>
          </a:prstGeom>
          <a:noFill/>
        </p:spPr>
        <p:txBody>
          <a:bodyPr wrap="square" rtlCol="0">
            <a:spAutoFit/>
          </a:bodyPr>
          <a:lstStyle/>
          <a:p>
            <a:pPr algn="ctr"/>
            <a:r>
              <a:rPr lang="it-IT" sz="2400" dirty="0" smtClean="0"/>
              <a:t>Idrossido di potassio</a:t>
            </a:r>
          </a:p>
        </p:txBody>
      </p:sp>
      <p:sp>
        <p:nvSpPr>
          <p:cNvPr id="15" name="CasellaDiTesto 14"/>
          <p:cNvSpPr txBox="1"/>
          <p:nvPr/>
        </p:nvSpPr>
        <p:spPr>
          <a:xfrm>
            <a:off x="5181600" y="6243935"/>
            <a:ext cx="3810000" cy="461665"/>
          </a:xfrm>
          <a:prstGeom prst="rect">
            <a:avLst/>
          </a:prstGeom>
          <a:noFill/>
        </p:spPr>
        <p:txBody>
          <a:bodyPr wrap="square" rtlCol="0">
            <a:spAutoFit/>
          </a:bodyPr>
          <a:lstStyle/>
          <a:p>
            <a:pPr algn="ctr"/>
            <a:r>
              <a:rPr lang="it-IT" sz="2400" dirty="0" err="1" smtClean="0"/>
              <a:t>Triidrossido</a:t>
            </a:r>
            <a:r>
              <a:rPr lang="it-IT" sz="2400" dirty="0" smtClean="0"/>
              <a:t> di alluminio</a:t>
            </a:r>
          </a:p>
        </p:txBody>
      </p:sp>
      <p:sp>
        <p:nvSpPr>
          <p:cNvPr id="17" name="CasellaDiTesto 16"/>
          <p:cNvSpPr txBox="1"/>
          <p:nvPr/>
        </p:nvSpPr>
        <p:spPr>
          <a:xfrm>
            <a:off x="5181600" y="3429000"/>
            <a:ext cx="3810000" cy="461665"/>
          </a:xfrm>
          <a:prstGeom prst="rect">
            <a:avLst/>
          </a:prstGeom>
          <a:noFill/>
        </p:spPr>
        <p:txBody>
          <a:bodyPr wrap="square" rtlCol="0">
            <a:spAutoFit/>
          </a:bodyPr>
          <a:lstStyle/>
          <a:p>
            <a:pPr algn="ctr"/>
            <a:r>
              <a:rPr lang="it-IT" sz="2400" dirty="0" err="1" smtClean="0"/>
              <a:t>Diidrossido</a:t>
            </a:r>
            <a:r>
              <a:rPr lang="it-IT" sz="2400" dirty="0" smtClean="0"/>
              <a:t> di calcio</a:t>
            </a:r>
            <a:endParaRPr lang="it-IT" sz="2400" dirty="0"/>
          </a:p>
        </p:txBody>
      </p:sp>
      <p:sp>
        <p:nvSpPr>
          <p:cNvPr id="18" name="CasellaDiTesto 17"/>
          <p:cNvSpPr txBox="1"/>
          <p:nvPr/>
        </p:nvSpPr>
        <p:spPr>
          <a:xfrm>
            <a:off x="5181600" y="4171890"/>
            <a:ext cx="3810000" cy="400110"/>
          </a:xfrm>
          <a:prstGeom prst="rect">
            <a:avLst/>
          </a:prstGeom>
          <a:noFill/>
        </p:spPr>
        <p:txBody>
          <a:bodyPr wrap="square" rtlCol="0">
            <a:spAutoFit/>
          </a:bodyPr>
          <a:lstStyle/>
          <a:p>
            <a:pPr algn="ctr"/>
            <a:r>
              <a:rPr lang="it-IT" sz="2000" dirty="0" smtClean="0"/>
              <a:t>Acido </a:t>
            </a:r>
            <a:r>
              <a:rPr lang="it-IT" sz="2000" dirty="0" err="1" smtClean="0"/>
              <a:t>tetraossomanganico</a:t>
            </a:r>
            <a:r>
              <a:rPr lang="it-IT" sz="2000" dirty="0" smtClean="0"/>
              <a:t> (VII)</a:t>
            </a:r>
            <a:endParaRPr lang="it-IT" sz="2000" dirty="0"/>
          </a:p>
        </p:txBody>
      </p:sp>
      <p:sp>
        <p:nvSpPr>
          <p:cNvPr id="19" name="CasellaDiTesto 18"/>
          <p:cNvSpPr txBox="1"/>
          <p:nvPr/>
        </p:nvSpPr>
        <p:spPr>
          <a:xfrm>
            <a:off x="5181600" y="4800600"/>
            <a:ext cx="3810000" cy="461665"/>
          </a:xfrm>
          <a:prstGeom prst="rect">
            <a:avLst/>
          </a:prstGeom>
          <a:noFill/>
        </p:spPr>
        <p:txBody>
          <a:bodyPr wrap="square" rtlCol="0">
            <a:spAutoFit/>
          </a:bodyPr>
          <a:lstStyle/>
          <a:p>
            <a:pPr algn="ctr"/>
            <a:r>
              <a:rPr lang="it-IT" sz="2400" dirty="0" smtClean="0"/>
              <a:t>Acido </a:t>
            </a:r>
            <a:r>
              <a:rPr lang="it-IT" sz="2400" dirty="0" err="1" smtClean="0"/>
              <a:t>triossosolforico</a:t>
            </a:r>
            <a:r>
              <a:rPr lang="it-IT" sz="2400" dirty="0" smtClean="0"/>
              <a:t> (IV)</a:t>
            </a:r>
            <a:endParaRPr lang="it-IT" sz="2400" dirty="0"/>
          </a:p>
        </p:txBody>
      </p:sp>
      <p:sp>
        <p:nvSpPr>
          <p:cNvPr id="21" name="CasellaDiTesto 20"/>
          <p:cNvSpPr txBox="1"/>
          <p:nvPr/>
        </p:nvSpPr>
        <p:spPr>
          <a:xfrm>
            <a:off x="1371600" y="1371600"/>
            <a:ext cx="3810000" cy="461665"/>
          </a:xfrm>
          <a:prstGeom prst="rect">
            <a:avLst/>
          </a:prstGeom>
          <a:noFill/>
        </p:spPr>
        <p:txBody>
          <a:bodyPr wrap="square" rtlCol="0">
            <a:spAutoFit/>
          </a:bodyPr>
          <a:lstStyle/>
          <a:p>
            <a:pPr algn="ctr"/>
            <a:r>
              <a:rPr lang="it-IT" sz="2400" dirty="0" smtClean="0"/>
              <a:t>Idrossido di potassio</a:t>
            </a:r>
          </a:p>
        </p:txBody>
      </p:sp>
      <p:sp>
        <p:nvSpPr>
          <p:cNvPr id="23" name="CasellaDiTesto 22"/>
          <p:cNvSpPr txBox="1"/>
          <p:nvPr/>
        </p:nvSpPr>
        <p:spPr>
          <a:xfrm>
            <a:off x="1371600" y="6243935"/>
            <a:ext cx="3810000" cy="461665"/>
          </a:xfrm>
          <a:prstGeom prst="rect">
            <a:avLst/>
          </a:prstGeom>
          <a:noFill/>
        </p:spPr>
        <p:txBody>
          <a:bodyPr wrap="square" rtlCol="0">
            <a:spAutoFit/>
          </a:bodyPr>
          <a:lstStyle/>
          <a:p>
            <a:pPr algn="ctr"/>
            <a:r>
              <a:rPr lang="it-IT" sz="2400" dirty="0" smtClean="0"/>
              <a:t>Idrossido di alluminio</a:t>
            </a:r>
            <a:endParaRPr lang="it-IT" sz="2400" dirty="0"/>
          </a:p>
        </p:txBody>
      </p:sp>
      <p:sp>
        <p:nvSpPr>
          <p:cNvPr id="24" name="CasellaDiTesto 23"/>
          <p:cNvSpPr txBox="1"/>
          <p:nvPr/>
        </p:nvSpPr>
        <p:spPr>
          <a:xfrm>
            <a:off x="1371600" y="3429000"/>
            <a:ext cx="3810000" cy="461665"/>
          </a:xfrm>
          <a:prstGeom prst="rect">
            <a:avLst/>
          </a:prstGeom>
          <a:noFill/>
        </p:spPr>
        <p:txBody>
          <a:bodyPr wrap="square" rtlCol="0">
            <a:spAutoFit/>
          </a:bodyPr>
          <a:lstStyle/>
          <a:p>
            <a:pPr algn="ctr"/>
            <a:r>
              <a:rPr lang="it-IT" sz="2400" dirty="0" smtClean="0"/>
              <a:t>Idrossido di calcio</a:t>
            </a:r>
            <a:endParaRPr lang="it-IT" sz="2400" dirty="0"/>
          </a:p>
        </p:txBody>
      </p:sp>
      <p:sp>
        <p:nvSpPr>
          <p:cNvPr id="25" name="CasellaDiTesto 24"/>
          <p:cNvSpPr txBox="1"/>
          <p:nvPr/>
        </p:nvSpPr>
        <p:spPr>
          <a:xfrm>
            <a:off x="1371600" y="4114800"/>
            <a:ext cx="3810000" cy="461665"/>
          </a:xfrm>
          <a:prstGeom prst="rect">
            <a:avLst/>
          </a:prstGeom>
          <a:noFill/>
        </p:spPr>
        <p:txBody>
          <a:bodyPr wrap="square" rtlCol="0">
            <a:spAutoFit/>
          </a:bodyPr>
          <a:lstStyle/>
          <a:p>
            <a:pPr algn="ctr"/>
            <a:r>
              <a:rPr lang="it-IT" sz="2400" b="1" dirty="0" smtClean="0"/>
              <a:t>Acido permanganico</a:t>
            </a:r>
            <a:endParaRPr lang="it-IT" sz="2400" b="1" dirty="0"/>
          </a:p>
        </p:txBody>
      </p:sp>
      <p:sp>
        <p:nvSpPr>
          <p:cNvPr id="26" name="CasellaDiTesto 25"/>
          <p:cNvSpPr txBox="1"/>
          <p:nvPr/>
        </p:nvSpPr>
        <p:spPr>
          <a:xfrm>
            <a:off x="1371600" y="4800600"/>
            <a:ext cx="3810000" cy="461665"/>
          </a:xfrm>
          <a:prstGeom prst="rect">
            <a:avLst/>
          </a:prstGeom>
          <a:noFill/>
        </p:spPr>
        <p:txBody>
          <a:bodyPr wrap="square" rtlCol="0">
            <a:spAutoFit/>
          </a:bodyPr>
          <a:lstStyle/>
          <a:p>
            <a:pPr algn="ctr"/>
            <a:r>
              <a:rPr lang="it-IT" sz="2400" dirty="0" smtClean="0"/>
              <a:t>Acido solforoso</a:t>
            </a:r>
            <a:endParaRPr lang="it-IT" sz="2400" dirty="0"/>
          </a:p>
        </p:txBody>
      </p:sp>
      <p:sp>
        <p:nvSpPr>
          <p:cNvPr id="20" name="CasellaDiTesto 19"/>
          <p:cNvSpPr txBox="1"/>
          <p:nvPr/>
        </p:nvSpPr>
        <p:spPr>
          <a:xfrm>
            <a:off x="5181600" y="2061865"/>
            <a:ext cx="3810000" cy="461665"/>
          </a:xfrm>
          <a:prstGeom prst="rect">
            <a:avLst/>
          </a:prstGeom>
          <a:noFill/>
        </p:spPr>
        <p:txBody>
          <a:bodyPr wrap="square" rtlCol="0">
            <a:spAutoFit/>
          </a:bodyPr>
          <a:lstStyle/>
          <a:p>
            <a:pPr algn="ctr"/>
            <a:r>
              <a:rPr lang="it-IT" sz="2400" dirty="0" smtClean="0"/>
              <a:t>Acido </a:t>
            </a:r>
            <a:r>
              <a:rPr lang="it-IT" sz="2400" dirty="0" err="1" smtClean="0"/>
              <a:t>diossonitrico</a:t>
            </a:r>
            <a:r>
              <a:rPr lang="it-IT" sz="2400" dirty="0" smtClean="0"/>
              <a:t> (III)</a:t>
            </a:r>
          </a:p>
        </p:txBody>
      </p:sp>
      <p:sp>
        <p:nvSpPr>
          <p:cNvPr id="22" name="CasellaDiTesto 21"/>
          <p:cNvSpPr txBox="1"/>
          <p:nvPr/>
        </p:nvSpPr>
        <p:spPr>
          <a:xfrm>
            <a:off x="1371600" y="2057400"/>
            <a:ext cx="3810000" cy="461665"/>
          </a:xfrm>
          <a:prstGeom prst="rect">
            <a:avLst/>
          </a:prstGeom>
          <a:noFill/>
        </p:spPr>
        <p:txBody>
          <a:bodyPr wrap="square" rtlCol="0">
            <a:spAutoFit/>
          </a:bodyPr>
          <a:lstStyle/>
          <a:p>
            <a:pPr algn="ctr"/>
            <a:r>
              <a:rPr lang="it-IT" sz="2400" dirty="0" smtClean="0"/>
              <a:t>Acido nitroso</a:t>
            </a:r>
          </a:p>
        </p:txBody>
      </p:sp>
      <p:sp>
        <p:nvSpPr>
          <p:cNvPr id="27" name="CasellaDiTesto 26"/>
          <p:cNvSpPr txBox="1"/>
          <p:nvPr/>
        </p:nvSpPr>
        <p:spPr>
          <a:xfrm>
            <a:off x="5181600" y="5558135"/>
            <a:ext cx="3810000" cy="461665"/>
          </a:xfrm>
          <a:prstGeom prst="rect">
            <a:avLst/>
          </a:prstGeom>
          <a:noFill/>
        </p:spPr>
        <p:txBody>
          <a:bodyPr wrap="square" rtlCol="0">
            <a:spAutoFit/>
          </a:bodyPr>
          <a:lstStyle/>
          <a:p>
            <a:pPr algn="ctr"/>
            <a:r>
              <a:rPr lang="it-IT" sz="2400" dirty="0" smtClean="0"/>
              <a:t>Acido </a:t>
            </a:r>
            <a:r>
              <a:rPr lang="it-IT" sz="2400" dirty="0" err="1" smtClean="0"/>
              <a:t>tetraossocromico</a:t>
            </a:r>
            <a:r>
              <a:rPr lang="it-IT" sz="2400" dirty="0" smtClean="0"/>
              <a:t> (</a:t>
            </a:r>
            <a:r>
              <a:rPr lang="it-IT" sz="2400" dirty="0" err="1" smtClean="0"/>
              <a:t>VI</a:t>
            </a:r>
            <a:r>
              <a:rPr lang="it-IT" sz="2400" dirty="0" smtClean="0"/>
              <a:t>)</a:t>
            </a:r>
            <a:endParaRPr lang="it-IT" sz="2400" dirty="0"/>
          </a:p>
        </p:txBody>
      </p:sp>
      <p:sp>
        <p:nvSpPr>
          <p:cNvPr id="28" name="CasellaDiTesto 27"/>
          <p:cNvSpPr txBox="1"/>
          <p:nvPr/>
        </p:nvSpPr>
        <p:spPr>
          <a:xfrm>
            <a:off x="1371600" y="5558135"/>
            <a:ext cx="3810000" cy="461665"/>
          </a:xfrm>
          <a:prstGeom prst="rect">
            <a:avLst/>
          </a:prstGeom>
          <a:noFill/>
        </p:spPr>
        <p:txBody>
          <a:bodyPr wrap="square" rtlCol="0">
            <a:spAutoFit/>
          </a:bodyPr>
          <a:lstStyle/>
          <a:p>
            <a:pPr algn="ctr"/>
            <a:r>
              <a:rPr lang="it-IT" sz="2400" b="1" dirty="0" smtClean="0"/>
              <a:t>Acido cromico</a:t>
            </a:r>
            <a:endParaRPr lang="it-IT" sz="2400" b="1" dirty="0"/>
          </a:p>
        </p:txBody>
      </p:sp>
      <p:sp>
        <p:nvSpPr>
          <p:cNvPr id="29" name="CasellaDiTesto 28"/>
          <p:cNvSpPr txBox="1"/>
          <p:nvPr/>
        </p:nvSpPr>
        <p:spPr>
          <a:xfrm>
            <a:off x="5181600" y="2743200"/>
            <a:ext cx="3810000" cy="461665"/>
          </a:xfrm>
          <a:prstGeom prst="rect">
            <a:avLst/>
          </a:prstGeom>
          <a:noFill/>
        </p:spPr>
        <p:txBody>
          <a:bodyPr wrap="square" rtlCol="0">
            <a:spAutoFit/>
          </a:bodyPr>
          <a:lstStyle/>
          <a:p>
            <a:pPr algn="ctr"/>
            <a:r>
              <a:rPr lang="it-IT" sz="2400" dirty="0" smtClean="0"/>
              <a:t>Acido </a:t>
            </a:r>
            <a:r>
              <a:rPr lang="it-IT" sz="2400" dirty="0" err="1" smtClean="0"/>
              <a:t>diossobromico</a:t>
            </a:r>
            <a:r>
              <a:rPr lang="it-IT" sz="2400" dirty="0" smtClean="0"/>
              <a:t> (III)</a:t>
            </a:r>
            <a:endParaRPr lang="it-IT" sz="2400" dirty="0"/>
          </a:p>
        </p:txBody>
      </p:sp>
      <p:sp>
        <p:nvSpPr>
          <p:cNvPr id="30" name="CasellaDiTesto 29"/>
          <p:cNvSpPr txBox="1"/>
          <p:nvPr/>
        </p:nvSpPr>
        <p:spPr>
          <a:xfrm>
            <a:off x="1371600" y="2743200"/>
            <a:ext cx="3810000" cy="461665"/>
          </a:xfrm>
          <a:prstGeom prst="rect">
            <a:avLst/>
          </a:prstGeom>
          <a:noFill/>
        </p:spPr>
        <p:txBody>
          <a:bodyPr wrap="square" rtlCol="0">
            <a:spAutoFit/>
          </a:bodyPr>
          <a:lstStyle/>
          <a:p>
            <a:pPr algn="ctr"/>
            <a:r>
              <a:rPr lang="it-IT" sz="2400" dirty="0" smtClean="0"/>
              <a:t>Acido </a:t>
            </a:r>
            <a:r>
              <a:rPr lang="it-IT" sz="2400" dirty="0" err="1" smtClean="0"/>
              <a:t>bromoso</a:t>
            </a:r>
            <a:endParaRPr lang="it-IT" sz="2400" dirty="0"/>
          </a:p>
        </p:txBody>
      </p:sp>
    </p:spTree>
    <p:extLst>
      <p:ext uri="{BB962C8B-B14F-4D97-AF65-F5344CB8AC3E}">
        <p14:creationId xmlns:p14="http://schemas.microsoft.com/office/powerpoint/2010/main" val="426138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6286500" cy="457200"/>
          </a:xfrm>
        </p:spPr>
        <p:txBody>
          <a:bodyPr>
            <a:noAutofit/>
          </a:bodyPr>
          <a:lstStyle/>
          <a:p>
            <a:r>
              <a:rPr lang="it-IT" sz="3200" dirty="0" smtClean="0"/>
              <a:t>Sali ossigenati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con un</a:t>
            </a:r>
            <a:r>
              <a:rPr lang="it-IT" b="1" dirty="0" smtClean="0"/>
              <a:t> metallo</a:t>
            </a:r>
            <a:r>
              <a:rPr lang="it-IT" dirty="0" smtClean="0"/>
              <a:t> e un </a:t>
            </a:r>
            <a:r>
              <a:rPr lang="it-IT" b="1" dirty="0" smtClean="0"/>
              <a:t>non-metallo</a:t>
            </a:r>
            <a:r>
              <a:rPr lang="it-IT" dirty="0" smtClean="0"/>
              <a:t>.   </a:t>
            </a:r>
          </a:p>
          <a:p>
            <a:pPr lvl="0" algn="ctr">
              <a:defRPr/>
            </a:pPr>
            <a:r>
              <a:rPr lang="it-IT" dirty="0" smtClean="0"/>
              <a:t>L’ossigeno ha sempre stato di ossidazione -2. Sia il metallo che il non metallo hanno stato di ossidazione positivo.</a:t>
            </a:r>
          </a:p>
          <a:p>
            <a:pPr lvl="0" algn="ctr">
              <a:defRPr/>
            </a:pPr>
            <a:endParaRPr lang="it-IT"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22</a:t>
            </a:fld>
            <a:endParaRPr lang="it-IT"/>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KClO</a:t>
            </a:r>
            <a:r>
              <a:rPr lang="it-IT" sz="2000" i="1" baseline="-25000" dirty="0" smtClean="0"/>
              <a:t>4</a:t>
            </a:r>
            <a:r>
              <a:rPr lang="it-IT" sz="2000" i="1" dirty="0" smtClean="0"/>
              <a:t>,    Al</a:t>
            </a:r>
            <a:r>
              <a:rPr lang="it-IT" sz="2000" i="1" baseline="-25000" dirty="0" smtClean="0"/>
              <a:t>2</a:t>
            </a:r>
            <a:r>
              <a:rPr lang="it-IT" sz="2000" i="1" dirty="0" smtClean="0"/>
              <a:t>(CO</a:t>
            </a:r>
            <a:r>
              <a:rPr lang="it-IT" sz="2000" i="1" baseline="-25000" dirty="0" smtClean="0"/>
              <a:t>3</a:t>
            </a:r>
            <a:r>
              <a:rPr lang="it-IT" sz="2000" i="1" dirty="0" smtClean="0"/>
              <a:t>)</a:t>
            </a:r>
            <a:r>
              <a:rPr lang="it-IT" sz="2000" i="1" baseline="-25000" dirty="0" smtClean="0"/>
              <a:t>3</a:t>
            </a:r>
            <a:r>
              <a:rPr lang="it-IT" sz="2000" i="1" dirty="0" smtClean="0"/>
              <a:t>,  Na</a:t>
            </a:r>
            <a:r>
              <a:rPr lang="it-IT" sz="2000" i="1" baseline="-25000" dirty="0" smtClean="0"/>
              <a:t>3</a:t>
            </a:r>
            <a:r>
              <a:rPr lang="it-IT" sz="2000" i="1" dirty="0" smtClean="0"/>
              <a:t>PO</a:t>
            </a:r>
            <a:r>
              <a:rPr lang="it-IT" sz="2000" i="1" baseline="-25000" dirty="0" smtClean="0"/>
              <a:t>4</a:t>
            </a:r>
            <a:r>
              <a:rPr lang="it-IT" sz="2000" i="1" dirty="0" smtClean="0"/>
              <a:t>,   </a:t>
            </a:r>
          </a:p>
          <a:p>
            <a:pPr marR="0" lvl="0" algn="ctr" defTabSz="914400" rtl="0" eaLnBrk="1" fontAlgn="auto" latinLnBrk="0" hangingPunct="1">
              <a:lnSpc>
                <a:spcPct val="170000"/>
              </a:lnSpc>
              <a:spcAft>
                <a:spcPts val="0"/>
              </a:spcAft>
              <a:buClrTx/>
              <a:buSzTx/>
              <a:tabLst/>
              <a:defRPr/>
            </a:pPr>
            <a:r>
              <a:rPr lang="it-IT" sz="2000" i="1" dirty="0" smtClean="0"/>
              <a:t>Cu(NO</a:t>
            </a:r>
            <a:r>
              <a:rPr lang="it-IT" sz="2000" i="1" baseline="-25000" dirty="0" smtClean="0"/>
              <a:t>3</a:t>
            </a:r>
            <a:r>
              <a:rPr lang="it-IT" sz="2000" i="1" dirty="0" smtClean="0"/>
              <a:t>)</a:t>
            </a:r>
            <a:r>
              <a:rPr lang="it-IT" sz="2000" i="1" baseline="-25000" dirty="0" smtClean="0"/>
              <a:t>2</a:t>
            </a:r>
            <a:r>
              <a:rPr kumimoji="0" lang="it-IT" sz="2000" b="0" i="1" strike="noStrike" kern="1200" cap="none" spc="0" normalizeH="0" noProof="0" dirty="0" smtClean="0">
                <a:ln>
                  <a:noFill/>
                </a:ln>
                <a:solidFill>
                  <a:schemeClr val="tx1"/>
                </a:solidFill>
                <a:effectLst/>
                <a:uLnTx/>
                <a:uFillTx/>
                <a:latin typeface="+mn-lt"/>
                <a:ea typeface="+mn-ea"/>
                <a:cs typeface="+mn-cs"/>
              </a:rPr>
              <a:t>,</a:t>
            </a:r>
            <a:r>
              <a:rPr kumimoji="0" lang="it-IT" sz="2000" b="0" i="1" strike="noStrike" kern="1200" cap="none" spc="0" normalizeH="0" baseline="0" noProof="0" dirty="0" smtClean="0">
                <a:ln>
                  <a:noFill/>
                </a:ln>
                <a:solidFill>
                  <a:schemeClr val="tx1"/>
                </a:solidFill>
                <a:effectLst/>
                <a:uLnTx/>
                <a:uFillTx/>
                <a:latin typeface="+mn-lt"/>
                <a:ea typeface="+mn-ea"/>
                <a:cs typeface="+mn-cs"/>
              </a:rPr>
              <a:t>     Ba</a:t>
            </a:r>
            <a:r>
              <a:rPr lang="it-IT" sz="2000" i="1" dirty="0" smtClean="0"/>
              <a:t>SO</a:t>
            </a:r>
            <a:r>
              <a:rPr lang="it-IT" sz="2000" i="1" baseline="-25000" dirty="0" smtClean="0"/>
              <a:t>4</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324600" y="1219200"/>
            <a:ext cx="2590800" cy="228600"/>
            <a:chOff x="5486400" y="609600"/>
            <a:chExt cx="2590800" cy="228600"/>
          </a:xfrm>
        </p:grpSpPr>
        <p:sp>
          <p:nvSpPr>
            <p:cNvPr id="3" name="TextBox 2"/>
            <p:cNvSpPr txBox="1"/>
            <p:nvPr/>
          </p:nvSpPr>
          <p:spPr>
            <a:xfrm>
              <a:off x="6210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9" name="TextBox 8"/>
            <p:cNvSpPr txBox="1"/>
            <p:nvPr/>
          </p:nvSpPr>
          <p:spPr>
            <a:xfrm>
              <a:off x="6553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10" name="TextBox 9"/>
            <p:cNvSpPr txBox="1"/>
            <p:nvPr/>
          </p:nvSpPr>
          <p:spPr>
            <a:xfrm>
              <a:off x="54864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11" name="TextBox 10"/>
            <p:cNvSpPr txBox="1"/>
            <p:nvPr/>
          </p:nvSpPr>
          <p:spPr>
            <a:xfrm>
              <a:off x="5676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581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18" name="TextBox 17"/>
            <p:cNvSpPr txBox="1"/>
            <p:nvPr/>
          </p:nvSpPr>
          <p:spPr>
            <a:xfrm>
              <a:off x="78105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6629400" y="1752600"/>
            <a:ext cx="1981200" cy="228600"/>
            <a:chOff x="5219700" y="1143000"/>
            <a:chExt cx="1981200" cy="228600"/>
          </a:xfrm>
        </p:grpSpPr>
        <p:sp>
          <p:nvSpPr>
            <p:cNvPr id="21" name="TextBox 20"/>
            <p:cNvSpPr txBox="1"/>
            <p:nvPr/>
          </p:nvSpPr>
          <p:spPr>
            <a:xfrm>
              <a:off x="5219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753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4770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4" name="TextBox 23"/>
            <p:cNvSpPr txBox="1"/>
            <p:nvPr/>
          </p:nvSpPr>
          <p:spPr>
            <a:xfrm>
              <a:off x="69342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25" name="TextBox 9"/>
          <p:cNvSpPr txBox="1"/>
          <p:nvPr/>
        </p:nvSpPr>
        <p:spPr>
          <a:xfrm>
            <a:off x="61341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7" name="TextBox 10"/>
          <p:cNvSpPr txBox="1"/>
          <p:nvPr/>
        </p:nvSpPr>
        <p:spPr>
          <a:xfrm>
            <a:off x="75819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8" name="TextBox 16"/>
          <p:cNvSpPr txBox="1"/>
          <p:nvPr/>
        </p:nvSpPr>
        <p:spPr>
          <a:xfrm>
            <a:off x="81534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34" name="TextBox 20"/>
          <p:cNvSpPr txBox="1"/>
          <p:nvPr/>
        </p:nvSpPr>
        <p:spPr>
          <a:xfrm>
            <a:off x="6972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35" name="TextBox 22"/>
          <p:cNvSpPr txBox="1"/>
          <p:nvPr/>
        </p:nvSpPr>
        <p:spPr>
          <a:xfrm>
            <a:off x="8115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6" name="Rettangolo 5"/>
          <p:cNvSpPr/>
          <p:nvPr/>
        </p:nvSpPr>
        <p:spPr>
          <a:xfrm>
            <a:off x="284993" y="2482334"/>
            <a:ext cx="5064271" cy="369332"/>
          </a:xfrm>
          <a:prstGeom prst="rect">
            <a:avLst/>
          </a:prstGeom>
        </p:spPr>
        <p:txBody>
          <a:bodyPr wrap="none">
            <a:spAutoFit/>
          </a:bodyPr>
          <a:lstStyle/>
          <a:p>
            <a:pPr lvl="0" algn="ctr">
              <a:spcAft>
                <a:spcPts val="1200"/>
              </a:spcAft>
              <a:defRPr/>
            </a:pPr>
            <a:r>
              <a:rPr lang="it-IT" b="1" dirty="0" smtClean="0"/>
              <a:t>OSSIACIDO + IDROSSIDO          </a:t>
            </a:r>
            <a:r>
              <a:rPr lang="it-IT" b="1" dirty="0"/>
              <a:t>	     </a:t>
            </a:r>
            <a:r>
              <a:rPr lang="it-IT" b="1" dirty="0" smtClean="0"/>
              <a:t>SALE OSSIGENATO</a:t>
            </a:r>
            <a:endParaRPr lang="it-IT" b="1" baseline="30000" dirty="0"/>
          </a:p>
        </p:txBody>
      </p:sp>
      <p:cxnSp>
        <p:nvCxnSpPr>
          <p:cNvPr id="31" name="Connettore 2 30"/>
          <p:cNvCxnSpPr/>
          <p:nvPr/>
        </p:nvCxnSpPr>
        <p:spPr>
          <a:xfrm>
            <a:off x="2819400" y="26670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7505" y="2971800"/>
            <a:ext cx="8012545" cy="1754326"/>
          </a:xfrm>
          <a:prstGeom prst="rect">
            <a:avLst/>
          </a:prstGeom>
        </p:spPr>
        <p:txBody>
          <a:bodyPr wrap="square">
            <a:spAutoFit/>
          </a:bodyPr>
          <a:lstStyle/>
          <a:p>
            <a:pPr>
              <a:spcBef>
                <a:spcPct val="50000"/>
              </a:spcBef>
            </a:pPr>
            <a:r>
              <a:rPr lang="it-IT" altLang="it-IT" i="1" dirty="0">
                <a:solidFill>
                  <a:srgbClr val="FA2906"/>
                </a:solidFill>
                <a:latin typeface="Arial" panose="020B0604020202020204" pitchFamily="34" charset="0"/>
              </a:rPr>
              <a:t>Nomenclatura tradizionale</a:t>
            </a:r>
            <a:r>
              <a:rPr lang="it-IT" altLang="it-IT" i="1" dirty="0">
                <a:latin typeface="Arial" panose="020B0604020202020204" pitchFamily="34" charset="0"/>
              </a:rPr>
              <a:t> </a:t>
            </a:r>
          </a:p>
          <a:p>
            <a:pPr>
              <a:spcBef>
                <a:spcPct val="50000"/>
              </a:spcBef>
            </a:pPr>
            <a:r>
              <a:rPr lang="it-IT" altLang="it-IT" dirty="0">
                <a:latin typeface="Arial" panose="020B0604020202020204" pitchFamily="34" charset="0"/>
              </a:rPr>
              <a:t>Il nome dei sali si ottiene dal </a:t>
            </a:r>
            <a:r>
              <a:rPr lang="it-IT" altLang="it-IT" dirty="0">
                <a:solidFill>
                  <a:srgbClr val="FA2906"/>
                </a:solidFill>
                <a:latin typeface="Arial" panose="020B0604020202020204" pitchFamily="34" charset="0"/>
              </a:rPr>
              <a:t>nome dell'</a:t>
            </a:r>
            <a:r>
              <a:rPr lang="it-IT" altLang="it-IT" dirty="0" err="1">
                <a:solidFill>
                  <a:srgbClr val="FA2906"/>
                </a:solidFill>
                <a:latin typeface="Arial" panose="020B0604020202020204" pitchFamily="34" charset="0"/>
              </a:rPr>
              <a:t>ossianione</a:t>
            </a:r>
            <a:r>
              <a:rPr lang="it-IT" altLang="it-IT" dirty="0">
                <a:latin typeface="Arial" panose="020B0604020202020204" pitchFamily="34" charset="0"/>
              </a:rPr>
              <a:t> seguito dalla </a:t>
            </a:r>
            <a:r>
              <a:rPr lang="it-IT" altLang="it-IT" dirty="0">
                <a:solidFill>
                  <a:srgbClr val="FA2906"/>
                </a:solidFill>
                <a:latin typeface="Arial" panose="020B0604020202020204" pitchFamily="34" charset="0"/>
              </a:rPr>
              <a:t>specifica del catione proveniente dalla base</a:t>
            </a:r>
            <a:r>
              <a:rPr lang="it-IT" altLang="it-IT" dirty="0">
                <a:latin typeface="Arial" panose="020B0604020202020204" pitchFamily="34" charset="0"/>
              </a:rPr>
              <a:t>. </a:t>
            </a:r>
          </a:p>
          <a:p>
            <a:pPr>
              <a:spcBef>
                <a:spcPct val="50000"/>
              </a:spcBef>
            </a:pPr>
            <a:r>
              <a:rPr lang="it-IT" altLang="it-IT" dirty="0">
                <a:latin typeface="Arial" panose="020B0604020202020204" pitchFamily="34" charset="0"/>
              </a:rPr>
              <a:t>Il nome dell'</a:t>
            </a:r>
            <a:r>
              <a:rPr lang="it-IT" altLang="it-IT" dirty="0" err="1">
                <a:latin typeface="Arial" panose="020B0604020202020204" pitchFamily="34" charset="0"/>
              </a:rPr>
              <a:t>ossianione</a:t>
            </a:r>
            <a:r>
              <a:rPr lang="it-IT" altLang="it-IT" dirty="0">
                <a:latin typeface="Arial" panose="020B0604020202020204" pitchFamily="34" charset="0"/>
              </a:rPr>
              <a:t> si ricava da quello dell'acido da cui proviene, in base alla seguente tabella</a:t>
            </a:r>
          </a:p>
        </p:txBody>
      </p:sp>
      <p:grpSp>
        <p:nvGrpSpPr>
          <p:cNvPr id="32" name="Group 5"/>
          <p:cNvGrpSpPr>
            <a:grpSpLocks/>
          </p:cNvGrpSpPr>
          <p:nvPr/>
        </p:nvGrpSpPr>
        <p:grpSpPr bwMode="auto">
          <a:xfrm>
            <a:off x="4047836" y="4516584"/>
            <a:ext cx="2743200" cy="2209800"/>
            <a:chOff x="-3" y="-3"/>
            <a:chExt cx="1773" cy="1446"/>
          </a:xfrm>
        </p:grpSpPr>
        <p:grpSp>
          <p:nvGrpSpPr>
            <p:cNvPr id="33" name="Group 6"/>
            <p:cNvGrpSpPr>
              <a:grpSpLocks/>
            </p:cNvGrpSpPr>
            <p:nvPr/>
          </p:nvGrpSpPr>
          <p:grpSpPr bwMode="auto">
            <a:xfrm>
              <a:off x="0" y="0"/>
              <a:ext cx="1767" cy="1440"/>
              <a:chOff x="0" y="0"/>
              <a:chExt cx="1767" cy="1440"/>
            </a:xfrm>
          </p:grpSpPr>
          <p:grpSp>
            <p:nvGrpSpPr>
              <p:cNvPr id="37" name="Group 7"/>
              <p:cNvGrpSpPr>
                <a:grpSpLocks/>
              </p:cNvGrpSpPr>
              <p:nvPr/>
            </p:nvGrpSpPr>
            <p:grpSpPr bwMode="auto">
              <a:xfrm>
                <a:off x="0" y="0"/>
                <a:ext cx="900" cy="288"/>
                <a:chOff x="0" y="0"/>
                <a:chExt cx="900" cy="288"/>
              </a:xfrm>
            </p:grpSpPr>
            <p:sp>
              <p:nvSpPr>
                <p:cNvPr id="65" name="Rectangle 8"/>
                <p:cNvSpPr>
                  <a:spLocks noChangeArrowheads="1"/>
                </p:cNvSpPr>
                <p:nvPr/>
              </p:nvSpPr>
              <p:spPr bwMode="auto">
                <a:xfrm>
                  <a:off x="0" y="0"/>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Arial" panose="020B0604020202020204" pitchFamily="34" charset="0"/>
                    </a:rPr>
                    <a:t>Acido</a:t>
                  </a:r>
                </a:p>
              </p:txBody>
            </p:sp>
            <p:sp>
              <p:nvSpPr>
                <p:cNvPr id="66" name="Rectangle 9"/>
                <p:cNvSpPr>
                  <a:spLocks noChangeArrowheads="1"/>
                </p:cNvSpPr>
                <p:nvPr/>
              </p:nvSpPr>
              <p:spPr bwMode="auto">
                <a:xfrm>
                  <a:off x="0" y="0"/>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38" name="Group 10"/>
              <p:cNvGrpSpPr>
                <a:grpSpLocks/>
              </p:cNvGrpSpPr>
              <p:nvPr/>
            </p:nvGrpSpPr>
            <p:grpSpPr bwMode="auto">
              <a:xfrm>
                <a:off x="900" y="0"/>
                <a:ext cx="867" cy="288"/>
                <a:chOff x="900" y="0"/>
                <a:chExt cx="867" cy="288"/>
              </a:xfrm>
            </p:grpSpPr>
            <p:sp>
              <p:nvSpPr>
                <p:cNvPr id="63" name="Rectangle 11"/>
                <p:cNvSpPr>
                  <a:spLocks noChangeArrowheads="1"/>
                </p:cNvSpPr>
                <p:nvPr/>
              </p:nvSpPr>
              <p:spPr bwMode="auto">
                <a:xfrm>
                  <a:off x="900" y="0"/>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Arial" panose="020B0604020202020204" pitchFamily="34" charset="0"/>
                    </a:rPr>
                    <a:t>Sale</a:t>
                  </a:r>
                </a:p>
              </p:txBody>
            </p:sp>
            <p:sp>
              <p:nvSpPr>
                <p:cNvPr id="64" name="Rectangle 12"/>
                <p:cNvSpPr>
                  <a:spLocks noChangeArrowheads="1"/>
                </p:cNvSpPr>
                <p:nvPr/>
              </p:nvSpPr>
              <p:spPr bwMode="auto">
                <a:xfrm>
                  <a:off x="900" y="0"/>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39" name="Group 13"/>
              <p:cNvGrpSpPr>
                <a:grpSpLocks/>
              </p:cNvGrpSpPr>
              <p:nvPr/>
            </p:nvGrpSpPr>
            <p:grpSpPr bwMode="auto">
              <a:xfrm>
                <a:off x="0" y="288"/>
                <a:ext cx="900" cy="288"/>
                <a:chOff x="0" y="288"/>
                <a:chExt cx="900" cy="288"/>
              </a:xfrm>
            </p:grpSpPr>
            <p:sp>
              <p:nvSpPr>
                <p:cNvPr id="61" name="Rectangle 14"/>
                <p:cNvSpPr>
                  <a:spLocks noChangeArrowheads="1"/>
                </p:cNvSpPr>
                <p:nvPr/>
              </p:nvSpPr>
              <p:spPr bwMode="auto">
                <a:xfrm>
                  <a:off x="0" y="288"/>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per-...-ico</a:t>
                  </a:r>
                </a:p>
              </p:txBody>
            </p:sp>
            <p:sp>
              <p:nvSpPr>
                <p:cNvPr id="62" name="Rectangle 15"/>
                <p:cNvSpPr>
                  <a:spLocks noChangeArrowheads="1"/>
                </p:cNvSpPr>
                <p:nvPr/>
              </p:nvSpPr>
              <p:spPr bwMode="auto">
                <a:xfrm>
                  <a:off x="0" y="288"/>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0" name="Group 16"/>
              <p:cNvGrpSpPr>
                <a:grpSpLocks/>
              </p:cNvGrpSpPr>
              <p:nvPr/>
            </p:nvGrpSpPr>
            <p:grpSpPr bwMode="auto">
              <a:xfrm>
                <a:off x="900" y="288"/>
                <a:ext cx="867" cy="288"/>
                <a:chOff x="900" y="288"/>
                <a:chExt cx="867" cy="288"/>
              </a:xfrm>
            </p:grpSpPr>
            <p:sp>
              <p:nvSpPr>
                <p:cNvPr id="59" name="Rectangle 17"/>
                <p:cNvSpPr>
                  <a:spLocks noChangeArrowheads="1"/>
                </p:cNvSpPr>
                <p:nvPr/>
              </p:nvSpPr>
              <p:spPr bwMode="auto">
                <a:xfrm>
                  <a:off x="900" y="288"/>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per-...-ato</a:t>
                  </a:r>
                </a:p>
              </p:txBody>
            </p:sp>
            <p:sp>
              <p:nvSpPr>
                <p:cNvPr id="60" name="Rectangle 18"/>
                <p:cNvSpPr>
                  <a:spLocks noChangeArrowheads="1"/>
                </p:cNvSpPr>
                <p:nvPr/>
              </p:nvSpPr>
              <p:spPr bwMode="auto">
                <a:xfrm>
                  <a:off x="900" y="288"/>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1" name="Group 19"/>
              <p:cNvGrpSpPr>
                <a:grpSpLocks/>
              </p:cNvGrpSpPr>
              <p:nvPr/>
            </p:nvGrpSpPr>
            <p:grpSpPr bwMode="auto">
              <a:xfrm>
                <a:off x="0" y="576"/>
                <a:ext cx="900" cy="288"/>
                <a:chOff x="0" y="576"/>
                <a:chExt cx="900" cy="288"/>
              </a:xfrm>
            </p:grpSpPr>
            <p:sp>
              <p:nvSpPr>
                <p:cNvPr id="57" name="Rectangle 20"/>
                <p:cNvSpPr>
                  <a:spLocks noChangeArrowheads="1"/>
                </p:cNvSpPr>
                <p:nvPr/>
              </p:nvSpPr>
              <p:spPr bwMode="auto">
                <a:xfrm>
                  <a:off x="0" y="576"/>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...-ico</a:t>
                  </a:r>
                </a:p>
              </p:txBody>
            </p:sp>
            <p:sp>
              <p:nvSpPr>
                <p:cNvPr id="58" name="Rectangle 21"/>
                <p:cNvSpPr>
                  <a:spLocks noChangeArrowheads="1"/>
                </p:cNvSpPr>
                <p:nvPr/>
              </p:nvSpPr>
              <p:spPr bwMode="auto">
                <a:xfrm>
                  <a:off x="0" y="576"/>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2" name="Group 22"/>
              <p:cNvGrpSpPr>
                <a:grpSpLocks/>
              </p:cNvGrpSpPr>
              <p:nvPr/>
            </p:nvGrpSpPr>
            <p:grpSpPr bwMode="auto">
              <a:xfrm>
                <a:off x="900" y="576"/>
                <a:ext cx="867" cy="288"/>
                <a:chOff x="900" y="576"/>
                <a:chExt cx="867" cy="288"/>
              </a:xfrm>
            </p:grpSpPr>
            <p:sp>
              <p:nvSpPr>
                <p:cNvPr id="55" name="Rectangle 23"/>
                <p:cNvSpPr>
                  <a:spLocks noChangeArrowheads="1"/>
                </p:cNvSpPr>
                <p:nvPr/>
              </p:nvSpPr>
              <p:spPr bwMode="auto">
                <a:xfrm>
                  <a:off x="900" y="576"/>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a:t>
                  </a:r>
                  <a:r>
                    <a:rPr lang="it-IT" altLang="it-IT" sz="2000"/>
                    <a:t>-</a:t>
                  </a:r>
                  <a:r>
                    <a:rPr lang="it-IT" altLang="it-IT" sz="2000">
                      <a:latin typeface="Arial" panose="020B0604020202020204" pitchFamily="34" charset="0"/>
                    </a:rPr>
                    <a:t>ato</a:t>
                  </a:r>
                </a:p>
              </p:txBody>
            </p:sp>
            <p:sp>
              <p:nvSpPr>
                <p:cNvPr id="56" name="Rectangle 24"/>
                <p:cNvSpPr>
                  <a:spLocks noChangeArrowheads="1"/>
                </p:cNvSpPr>
                <p:nvPr/>
              </p:nvSpPr>
              <p:spPr bwMode="auto">
                <a:xfrm>
                  <a:off x="900" y="576"/>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3" name="Group 25"/>
              <p:cNvGrpSpPr>
                <a:grpSpLocks/>
              </p:cNvGrpSpPr>
              <p:nvPr/>
            </p:nvGrpSpPr>
            <p:grpSpPr bwMode="auto">
              <a:xfrm>
                <a:off x="0" y="864"/>
                <a:ext cx="900" cy="288"/>
                <a:chOff x="0" y="864"/>
                <a:chExt cx="900" cy="288"/>
              </a:xfrm>
            </p:grpSpPr>
            <p:sp>
              <p:nvSpPr>
                <p:cNvPr id="53" name="Rectangle 26"/>
                <p:cNvSpPr>
                  <a:spLocks noChangeArrowheads="1"/>
                </p:cNvSpPr>
                <p:nvPr/>
              </p:nvSpPr>
              <p:spPr bwMode="auto">
                <a:xfrm>
                  <a:off x="0" y="864"/>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...-oso</a:t>
                  </a:r>
                </a:p>
              </p:txBody>
            </p:sp>
            <p:sp>
              <p:nvSpPr>
                <p:cNvPr id="54" name="Rectangle 27"/>
                <p:cNvSpPr>
                  <a:spLocks noChangeArrowheads="1"/>
                </p:cNvSpPr>
                <p:nvPr/>
              </p:nvSpPr>
              <p:spPr bwMode="auto">
                <a:xfrm>
                  <a:off x="0" y="864"/>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4" name="Group 28"/>
              <p:cNvGrpSpPr>
                <a:grpSpLocks/>
              </p:cNvGrpSpPr>
              <p:nvPr/>
            </p:nvGrpSpPr>
            <p:grpSpPr bwMode="auto">
              <a:xfrm>
                <a:off x="900" y="864"/>
                <a:ext cx="867" cy="288"/>
                <a:chOff x="900" y="864"/>
                <a:chExt cx="867" cy="288"/>
              </a:xfrm>
            </p:grpSpPr>
            <p:sp>
              <p:nvSpPr>
                <p:cNvPr id="51" name="Rectangle 29"/>
                <p:cNvSpPr>
                  <a:spLocks noChangeArrowheads="1"/>
                </p:cNvSpPr>
                <p:nvPr/>
              </p:nvSpPr>
              <p:spPr bwMode="auto">
                <a:xfrm>
                  <a:off x="900" y="864"/>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...-ito</a:t>
                  </a:r>
                </a:p>
              </p:txBody>
            </p:sp>
            <p:sp>
              <p:nvSpPr>
                <p:cNvPr id="52" name="Rectangle 30"/>
                <p:cNvSpPr>
                  <a:spLocks noChangeArrowheads="1"/>
                </p:cNvSpPr>
                <p:nvPr/>
              </p:nvSpPr>
              <p:spPr bwMode="auto">
                <a:xfrm>
                  <a:off x="900" y="864"/>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5" name="Group 31"/>
              <p:cNvGrpSpPr>
                <a:grpSpLocks/>
              </p:cNvGrpSpPr>
              <p:nvPr/>
            </p:nvGrpSpPr>
            <p:grpSpPr bwMode="auto">
              <a:xfrm>
                <a:off x="0" y="1152"/>
                <a:ext cx="900" cy="288"/>
                <a:chOff x="0" y="1152"/>
                <a:chExt cx="900" cy="288"/>
              </a:xfrm>
            </p:grpSpPr>
            <p:sp>
              <p:nvSpPr>
                <p:cNvPr id="49" name="Rectangle 32"/>
                <p:cNvSpPr>
                  <a:spLocks noChangeArrowheads="1"/>
                </p:cNvSpPr>
                <p:nvPr/>
              </p:nvSpPr>
              <p:spPr bwMode="auto">
                <a:xfrm>
                  <a:off x="0" y="1152"/>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ipo-...-oso</a:t>
                  </a:r>
                </a:p>
              </p:txBody>
            </p:sp>
            <p:sp>
              <p:nvSpPr>
                <p:cNvPr id="50" name="Rectangle 33"/>
                <p:cNvSpPr>
                  <a:spLocks noChangeArrowheads="1"/>
                </p:cNvSpPr>
                <p:nvPr/>
              </p:nvSpPr>
              <p:spPr bwMode="auto">
                <a:xfrm>
                  <a:off x="0" y="1152"/>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6" name="Group 34"/>
              <p:cNvGrpSpPr>
                <a:grpSpLocks/>
              </p:cNvGrpSpPr>
              <p:nvPr/>
            </p:nvGrpSpPr>
            <p:grpSpPr bwMode="auto">
              <a:xfrm>
                <a:off x="900" y="1152"/>
                <a:ext cx="867" cy="288"/>
                <a:chOff x="900" y="1152"/>
                <a:chExt cx="867" cy="288"/>
              </a:xfrm>
            </p:grpSpPr>
            <p:sp>
              <p:nvSpPr>
                <p:cNvPr id="47" name="Rectangle 35"/>
                <p:cNvSpPr>
                  <a:spLocks noChangeArrowheads="1"/>
                </p:cNvSpPr>
                <p:nvPr/>
              </p:nvSpPr>
              <p:spPr bwMode="auto">
                <a:xfrm>
                  <a:off x="900" y="1152"/>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ipo-...-ito</a:t>
                  </a:r>
                </a:p>
              </p:txBody>
            </p:sp>
            <p:sp>
              <p:nvSpPr>
                <p:cNvPr id="48" name="Rectangle 36"/>
                <p:cNvSpPr>
                  <a:spLocks noChangeArrowheads="1"/>
                </p:cNvSpPr>
                <p:nvPr/>
              </p:nvSpPr>
              <p:spPr bwMode="auto">
                <a:xfrm>
                  <a:off x="900" y="1152"/>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sp>
          <p:nvSpPr>
            <p:cNvPr id="36" name="Rectangle 37"/>
            <p:cNvSpPr>
              <a:spLocks noChangeArrowheads="1"/>
            </p:cNvSpPr>
            <p:nvPr/>
          </p:nvSpPr>
          <p:spPr bwMode="auto">
            <a:xfrm>
              <a:off x="-3" y="-3"/>
              <a:ext cx="1773" cy="144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spTree>
    <p:extLst>
      <p:ext uri="{BB962C8B-B14F-4D97-AF65-F5344CB8AC3E}">
        <p14:creationId xmlns:p14="http://schemas.microsoft.com/office/powerpoint/2010/main" val="3976808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Sali (ossigenati): </a:t>
            </a:r>
            <a:r>
              <a:rPr lang="it-IT" altLang="it-IT" sz="2000" smtClean="0">
                <a:solidFill>
                  <a:srgbClr val="FA2906"/>
                </a:solidFill>
                <a:latin typeface="Arial" panose="020B0604020202020204" pitchFamily="34" charset="0"/>
              </a:rPr>
              <a:t>nomenclatura tradizionale</a:t>
            </a:r>
          </a:p>
        </p:txBody>
      </p:sp>
      <p:sp>
        <p:nvSpPr>
          <p:cNvPr id="25603"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5604" name="Text Box 4"/>
          <p:cNvSpPr txBox="1">
            <a:spLocks noChangeArrowheads="1"/>
          </p:cNvSpPr>
          <p:nvPr/>
        </p:nvSpPr>
        <p:spPr bwMode="auto">
          <a:xfrm>
            <a:off x="304800" y="2057400"/>
            <a:ext cx="8305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Ca(OH)</a:t>
            </a:r>
            <a:r>
              <a:rPr lang="it-IT" altLang="it-IT" sz="2000" baseline="-25000" dirty="0">
                <a:latin typeface="Arial" panose="020B0604020202020204" pitchFamily="34" charset="0"/>
              </a:rPr>
              <a:t>2</a:t>
            </a:r>
            <a:r>
              <a:rPr lang="it-IT" altLang="it-IT" sz="2000" dirty="0">
                <a:latin typeface="Arial" panose="020B0604020202020204" pitchFamily="34" charset="0"/>
              </a:rPr>
              <a:t> + H</a:t>
            </a:r>
            <a:r>
              <a:rPr lang="it-IT" altLang="it-IT" sz="2000" baseline="-25000" dirty="0">
                <a:latin typeface="Arial" panose="020B0604020202020204" pitchFamily="34" charset="0"/>
              </a:rPr>
              <a:t>2</a:t>
            </a:r>
            <a:r>
              <a:rPr lang="it-IT" altLang="it-IT" sz="2000" dirty="0">
                <a:latin typeface="Arial" panose="020B0604020202020204" pitchFamily="34" charset="0"/>
              </a:rPr>
              <a:t>SO</a:t>
            </a:r>
            <a:r>
              <a:rPr lang="it-IT" altLang="it-IT" sz="2000" baseline="-25000" dirty="0">
                <a:latin typeface="Arial" panose="020B0604020202020204" pitchFamily="34" charset="0"/>
              </a:rPr>
              <a:t>4</a:t>
            </a:r>
            <a:r>
              <a:rPr lang="it-IT" altLang="it-IT" sz="2000" dirty="0">
                <a:latin typeface="Arial" panose="020B0604020202020204" pitchFamily="34" charset="0"/>
              </a:rPr>
              <a:t> = </a:t>
            </a:r>
            <a:r>
              <a:rPr lang="it-IT" altLang="it-IT" sz="2000" dirty="0">
                <a:solidFill>
                  <a:schemeClr val="accent2"/>
                </a:solidFill>
                <a:latin typeface="Arial" panose="020B0604020202020204" pitchFamily="34" charset="0"/>
              </a:rPr>
              <a:t>CaSO</a:t>
            </a:r>
            <a:r>
              <a:rPr lang="it-IT" altLang="it-IT" sz="2000" baseline="-25000" dirty="0">
                <a:solidFill>
                  <a:schemeClr val="accent2"/>
                </a:solidFill>
                <a:latin typeface="Arial" panose="020B0604020202020204" pitchFamily="34" charset="0"/>
              </a:rPr>
              <a:t>4</a:t>
            </a:r>
            <a:r>
              <a:rPr lang="it-IT" altLang="it-IT" sz="2000" dirty="0">
                <a:latin typeface="Arial" panose="020B0604020202020204" pitchFamily="34" charset="0"/>
              </a:rPr>
              <a:t> + H</a:t>
            </a:r>
            <a:r>
              <a:rPr lang="it-IT" altLang="it-IT" sz="2000" baseline="-25000" dirty="0">
                <a:latin typeface="Arial" panose="020B0604020202020204" pitchFamily="34" charset="0"/>
              </a:rPr>
              <a:t>2</a:t>
            </a:r>
            <a:r>
              <a:rPr lang="it-IT" altLang="it-IT" sz="2000" dirty="0">
                <a:latin typeface="Arial" panose="020B0604020202020204" pitchFamily="34" charset="0"/>
              </a:rPr>
              <a:t>O       		</a:t>
            </a:r>
            <a:r>
              <a:rPr lang="it-IT" altLang="it-IT" sz="2000" dirty="0">
                <a:solidFill>
                  <a:schemeClr val="accent2"/>
                </a:solidFill>
                <a:latin typeface="Arial" panose="020B0604020202020204" pitchFamily="34" charset="0"/>
              </a:rPr>
              <a:t>solfato di calcio</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
            </a:r>
            <a:br>
              <a:rPr lang="it-IT" altLang="it-IT" sz="2000" dirty="0">
                <a:latin typeface="Arial" panose="020B0604020202020204" pitchFamily="34" charset="0"/>
              </a:rPr>
            </a:br>
            <a:r>
              <a:rPr lang="it-IT" altLang="it-IT" sz="2000" dirty="0" err="1">
                <a:latin typeface="Arial" panose="020B0604020202020204" pitchFamily="34" charset="0"/>
              </a:rPr>
              <a:t>NaOH</a:t>
            </a:r>
            <a:r>
              <a:rPr lang="it-IT" altLang="it-IT" sz="2000" dirty="0">
                <a:latin typeface="Arial" panose="020B0604020202020204" pitchFamily="34" charset="0"/>
              </a:rPr>
              <a:t> + </a:t>
            </a:r>
            <a:r>
              <a:rPr lang="it-IT" altLang="it-IT" sz="2000" dirty="0" err="1">
                <a:latin typeface="Arial" panose="020B0604020202020204" pitchFamily="34" charset="0"/>
              </a:rPr>
              <a:t>HClO</a:t>
            </a:r>
            <a:r>
              <a:rPr lang="it-IT" altLang="it-IT" sz="2000" dirty="0">
                <a:latin typeface="Arial" panose="020B0604020202020204" pitchFamily="34" charset="0"/>
              </a:rPr>
              <a:t> = </a:t>
            </a:r>
            <a:r>
              <a:rPr lang="it-IT" altLang="it-IT" sz="2000" dirty="0" err="1">
                <a:solidFill>
                  <a:srgbClr val="FA2906"/>
                </a:solidFill>
                <a:latin typeface="Arial" panose="020B0604020202020204" pitchFamily="34" charset="0"/>
              </a:rPr>
              <a:t>NaClO</a:t>
            </a:r>
            <a:r>
              <a:rPr lang="it-IT" altLang="it-IT" sz="2000" dirty="0">
                <a:latin typeface="Arial" panose="020B0604020202020204" pitchFamily="34" charset="0"/>
              </a:rPr>
              <a:t> + H</a:t>
            </a:r>
            <a:r>
              <a:rPr lang="it-IT" altLang="it-IT" sz="2000" baseline="-25000" dirty="0">
                <a:latin typeface="Arial" panose="020B0604020202020204" pitchFamily="34" charset="0"/>
              </a:rPr>
              <a:t>2</a:t>
            </a:r>
            <a:r>
              <a:rPr lang="it-IT" altLang="it-IT" sz="2000" dirty="0">
                <a:latin typeface="Arial" panose="020B0604020202020204" pitchFamily="34" charset="0"/>
              </a:rPr>
              <a:t>O			</a:t>
            </a:r>
            <a:r>
              <a:rPr lang="it-IT" altLang="it-IT" sz="2000" dirty="0">
                <a:solidFill>
                  <a:srgbClr val="FA2906"/>
                </a:solidFill>
                <a:latin typeface="Arial" panose="020B0604020202020204" pitchFamily="34" charset="0"/>
              </a:rPr>
              <a:t>ipoclorito di sodio </a:t>
            </a:r>
          </a:p>
          <a:p>
            <a:pPr eaLnBrk="1" hangingPunct="1">
              <a:spcBef>
                <a:spcPct val="50000"/>
              </a:spcBef>
              <a:buFontTx/>
              <a:buNone/>
            </a:pP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3 </a:t>
            </a:r>
            <a:r>
              <a:rPr lang="it-IT" altLang="it-IT" sz="2000" dirty="0" err="1">
                <a:latin typeface="Arial" panose="020B0604020202020204" pitchFamily="34" charset="0"/>
              </a:rPr>
              <a:t>CuOH</a:t>
            </a:r>
            <a:r>
              <a:rPr lang="it-IT" altLang="it-IT" sz="2000" dirty="0">
                <a:latin typeface="Arial" panose="020B0604020202020204" pitchFamily="34" charset="0"/>
              </a:rPr>
              <a:t> + H</a:t>
            </a:r>
            <a:r>
              <a:rPr lang="it-IT" altLang="it-IT" sz="2000" baseline="-25000" dirty="0">
                <a:latin typeface="Arial" panose="020B0604020202020204" pitchFamily="34" charset="0"/>
              </a:rPr>
              <a:t>3</a:t>
            </a:r>
            <a:r>
              <a:rPr lang="it-IT" altLang="it-IT" sz="2000" dirty="0">
                <a:latin typeface="Arial" panose="020B0604020202020204" pitchFamily="34" charset="0"/>
              </a:rPr>
              <a:t>PO</a:t>
            </a:r>
            <a:r>
              <a:rPr lang="it-IT" altLang="it-IT" sz="2000" baseline="-25000" dirty="0">
                <a:latin typeface="Arial" panose="020B0604020202020204" pitchFamily="34" charset="0"/>
              </a:rPr>
              <a:t>4</a:t>
            </a:r>
            <a:r>
              <a:rPr lang="it-IT" altLang="it-IT" sz="2000" dirty="0">
                <a:latin typeface="Arial" panose="020B0604020202020204" pitchFamily="34" charset="0"/>
              </a:rPr>
              <a:t> = </a:t>
            </a:r>
            <a:r>
              <a:rPr lang="it-IT" altLang="it-IT" sz="2000" dirty="0">
                <a:solidFill>
                  <a:srgbClr val="FD03D9"/>
                </a:solidFill>
                <a:latin typeface="Arial" panose="020B0604020202020204" pitchFamily="34" charset="0"/>
              </a:rPr>
              <a:t>Cu</a:t>
            </a:r>
            <a:r>
              <a:rPr lang="it-IT" altLang="it-IT" sz="2000" baseline="-25000" dirty="0">
                <a:solidFill>
                  <a:srgbClr val="FD03D9"/>
                </a:solidFill>
                <a:latin typeface="Arial" panose="020B0604020202020204" pitchFamily="34" charset="0"/>
              </a:rPr>
              <a:t>3</a:t>
            </a:r>
            <a:r>
              <a:rPr lang="it-IT" altLang="it-IT" sz="2000" dirty="0">
                <a:solidFill>
                  <a:srgbClr val="FD03D9"/>
                </a:solidFill>
                <a:latin typeface="Arial" panose="020B0604020202020204" pitchFamily="34" charset="0"/>
              </a:rPr>
              <a:t>PO</a:t>
            </a:r>
            <a:r>
              <a:rPr lang="it-IT" altLang="it-IT" sz="2000" baseline="-25000" dirty="0">
                <a:solidFill>
                  <a:srgbClr val="FD03D9"/>
                </a:solidFill>
                <a:latin typeface="Arial" panose="020B0604020202020204" pitchFamily="34" charset="0"/>
              </a:rPr>
              <a:t>4</a:t>
            </a:r>
            <a:r>
              <a:rPr lang="it-IT" altLang="it-IT" sz="2000" dirty="0">
                <a:latin typeface="Arial" panose="020B0604020202020204" pitchFamily="34" charset="0"/>
              </a:rPr>
              <a:t> + 3 H</a:t>
            </a:r>
            <a:r>
              <a:rPr lang="it-IT" altLang="it-IT" sz="2000" baseline="-25000" dirty="0">
                <a:latin typeface="Arial" panose="020B0604020202020204" pitchFamily="34" charset="0"/>
              </a:rPr>
              <a:t>2</a:t>
            </a:r>
            <a:r>
              <a:rPr lang="it-IT" altLang="it-IT" sz="2000" dirty="0">
                <a:latin typeface="Arial" panose="020B0604020202020204" pitchFamily="34" charset="0"/>
              </a:rPr>
              <a:t>O		</a:t>
            </a:r>
            <a:r>
              <a:rPr lang="it-IT" altLang="it-IT" sz="2000" dirty="0">
                <a:solidFill>
                  <a:srgbClr val="FD03D9"/>
                </a:solidFill>
                <a:latin typeface="Arial" panose="020B0604020202020204" pitchFamily="34" charset="0"/>
              </a:rPr>
              <a:t>fosfato rameoso</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
            </a:r>
            <a:br>
              <a:rPr lang="it-IT" altLang="it-IT" sz="2000" dirty="0">
                <a:latin typeface="Arial" panose="020B0604020202020204" pitchFamily="34" charset="0"/>
              </a:rPr>
            </a:br>
            <a:r>
              <a:rPr lang="it-IT" altLang="it-IT" sz="2000" dirty="0">
                <a:latin typeface="Arial" panose="020B0604020202020204" pitchFamily="34" charset="0"/>
              </a:rPr>
              <a:t> 3 Cu(OH)</a:t>
            </a:r>
            <a:r>
              <a:rPr lang="it-IT" altLang="it-IT" sz="2000" baseline="-25000" dirty="0">
                <a:latin typeface="Arial" panose="020B0604020202020204" pitchFamily="34" charset="0"/>
              </a:rPr>
              <a:t>2</a:t>
            </a:r>
            <a:r>
              <a:rPr lang="it-IT" altLang="it-IT" sz="2000" dirty="0">
                <a:latin typeface="Arial" panose="020B0604020202020204" pitchFamily="34" charset="0"/>
              </a:rPr>
              <a:t> + 2 H</a:t>
            </a:r>
            <a:r>
              <a:rPr lang="it-IT" altLang="it-IT" sz="2000" baseline="-25000" dirty="0">
                <a:latin typeface="Arial" panose="020B0604020202020204" pitchFamily="34" charset="0"/>
              </a:rPr>
              <a:t>3</a:t>
            </a:r>
            <a:r>
              <a:rPr lang="it-IT" altLang="it-IT" sz="2000" dirty="0">
                <a:latin typeface="Arial" panose="020B0604020202020204" pitchFamily="34" charset="0"/>
              </a:rPr>
              <a:t>PO</a:t>
            </a:r>
            <a:r>
              <a:rPr lang="it-IT" altLang="it-IT" sz="2000" baseline="-25000" dirty="0">
                <a:latin typeface="Arial" panose="020B0604020202020204" pitchFamily="34" charset="0"/>
              </a:rPr>
              <a:t>4</a:t>
            </a:r>
            <a:r>
              <a:rPr lang="it-IT" altLang="it-IT" sz="2000" dirty="0">
                <a:latin typeface="Arial" panose="020B0604020202020204" pitchFamily="34" charset="0"/>
              </a:rPr>
              <a:t> = </a:t>
            </a:r>
            <a:r>
              <a:rPr lang="it-IT" altLang="it-IT" sz="2000" dirty="0">
                <a:solidFill>
                  <a:srgbClr val="0FC10B"/>
                </a:solidFill>
                <a:latin typeface="Arial" panose="020B0604020202020204" pitchFamily="34" charset="0"/>
              </a:rPr>
              <a:t>Cu</a:t>
            </a:r>
            <a:r>
              <a:rPr lang="it-IT" altLang="it-IT" sz="2000" baseline="-25000" dirty="0">
                <a:solidFill>
                  <a:srgbClr val="0FC10B"/>
                </a:solidFill>
                <a:latin typeface="Arial" panose="020B0604020202020204" pitchFamily="34" charset="0"/>
              </a:rPr>
              <a:t>3</a:t>
            </a:r>
            <a:r>
              <a:rPr lang="it-IT" altLang="it-IT" sz="2000" dirty="0">
                <a:solidFill>
                  <a:srgbClr val="0FC10B"/>
                </a:solidFill>
                <a:latin typeface="Arial" panose="020B0604020202020204" pitchFamily="34" charset="0"/>
              </a:rPr>
              <a:t>(PO</a:t>
            </a:r>
            <a:r>
              <a:rPr lang="it-IT" altLang="it-IT" sz="2000" baseline="-25000" dirty="0">
                <a:solidFill>
                  <a:srgbClr val="0FC10B"/>
                </a:solidFill>
                <a:latin typeface="Arial" panose="020B0604020202020204" pitchFamily="34" charset="0"/>
              </a:rPr>
              <a:t>4</a:t>
            </a:r>
            <a:r>
              <a:rPr lang="it-IT" altLang="it-IT" sz="2000" dirty="0">
                <a:solidFill>
                  <a:srgbClr val="0FC10B"/>
                </a:solidFill>
                <a:latin typeface="Arial" panose="020B0604020202020204" pitchFamily="34" charset="0"/>
              </a:rPr>
              <a:t>)</a:t>
            </a:r>
            <a:r>
              <a:rPr lang="it-IT" altLang="it-IT" sz="2000" baseline="-25000" dirty="0">
                <a:solidFill>
                  <a:srgbClr val="0FC10B"/>
                </a:solidFill>
                <a:latin typeface="Arial" panose="020B0604020202020204" pitchFamily="34" charset="0"/>
              </a:rPr>
              <a:t>2</a:t>
            </a:r>
            <a:r>
              <a:rPr lang="it-IT" altLang="it-IT" sz="2000" dirty="0">
                <a:latin typeface="Arial" panose="020B0604020202020204" pitchFamily="34" charset="0"/>
              </a:rPr>
              <a:t> + 6 H</a:t>
            </a:r>
            <a:r>
              <a:rPr lang="it-IT" altLang="it-IT" sz="2000" baseline="-25000" dirty="0">
                <a:latin typeface="Arial" panose="020B0604020202020204" pitchFamily="34" charset="0"/>
              </a:rPr>
              <a:t>2</a:t>
            </a:r>
            <a:r>
              <a:rPr lang="it-IT" altLang="it-IT" sz="2000" dirty="0">
                <a:latin typeface="Arial" panose="020B0604020202020204" pitchFamily="34" charset="0"/>
              </a:rPr>
              <a:t>O 	</a:t>
            </a:r>
            <a:r>
              <a:rPr lang="it-IT" altLang="it-IT" sz="2000" dirty="0">
                <a:solidFill>
                  <a:srgbClr val="0FC10B"/>
                </a:solidFill>
                <a:latin typeface="Arial" panose="020B0604020202020204" pitchFamily="34" charset="0"/>
              </a:rPr>
              <a:t>fosfato rameico </a:t>
            </a:r>
          </a:p>
        </p:txBody>
      </p:sp>
    </p:spTree>
    <p:extLst>
      <p:ext uri="{BB962C8B-B14F-4D97-AF65-F5344CB8AC3E}">
        <p14:creationId xmlns:p14="http://schemas.microsoft.com/office/powerpoint/2010/main" val="292182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Sali (ossigenati): </a:t>
            </a:r>
            <a:r>
              <a:rPr lang="it-IT" altLang="it-IT" sz="2000" dirty="0" smtClean="0">
                <a:solidFill>
                  <a:srgbClr val="FA2906"/>
                </a:solidFill>
                <a:latin typeface="Arial" panose="020B0604020202020204" pitchFamily="34" charset="0"/>
              </a:rPr>
              <a:t>nomenclatura IUPAC</a:t>
            </a:r>
          </a:p>
        </p:txBody>
      </p:sp>
      <p:sp>
        <p:nvSpPr>
          <p:cNvPr id="25603"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Rettangolo 1"/>
          <p:cNvSpPr/>
          <p:nvPr/>
        </p:nvSpPr>
        <p:spPr>
          <a:xfrm>
            <a:off x="170872" y="1781452"/>
            <a:ext cx="8802255" cy="3831818"/>
          </a:xfrm>
          <a:prstGeom prst="rect">
            <a:avLst/>
          </a:prstGeom>
        </p:spPr>
        <p:txBody>
          <a:bodyPr wrap="square">
            <a:spAutoFit/>
          </a:bodyPr>
          <a:lstStyle/>
          <a:p>
            <a:pPr algn="just">
              <a:spcBef>
                <a:spcPct val="50000"/>
              </a:spcBef>
            </a:pPr>
            <a:r>
              <a:rPr lang="it-IT" altLang="it-IT" dirty="0">
                <a:latin typeface="Arial" panose="020B0604020202020204" pitchFamily="34" charset="0"/>
              </a:rPr>
              <a:t>Il nome si ricava da quello del </a:t>
            </a:r>
            <a:r>
              <a:rPr lang="it-IT" altLang="it-IT" dirty="0">
                <a:solidFill>
                  <a:srgbClr val="FA2906"/>
                </a:solidFill>
                <a:latin typeface="Arial" panose="020B0604020202020204" pitchFamily="34" charset="0"/>
              </a:rPr>
              <a:t>non metallo</a:t>
            </a:r>
            <a:r>
              <a:rPr lang="it-IT" altLang="it-IT" dirty="0">
                <a:latin typeface="Arial" panose="020B0604020202020204" pitchFamily="34" charset="0"/>
              </a:rPr>
              <a:t> contenuto nell'</a:t>
            </a:r>
            <a:r>
              <a:rPr lang="it-IT" altLang="it-IT" dirty="0" err="1">
                <a:latin typeface="Arial" panose="020B0604020202020204" pitchFamily="34" charset="0"/>
              </a:rPr>
              <a:t>ossoanione</a:t>
            </a:r>
            <a:r>
              <a:rPr lang="it-IT" altLang="it-IT" dirty="0">
                <a:latin typeface="Arial" panose="020B0604020202020204" pitchFamily="34" charset="0"/>
              </a:rPr>
              <a:t> proveniente dall'acido, terminato col suffisso “-</a:t>
            </a:r>
            <a:r>
              <a:rPr lang="it-IT" altLang="it-IT" dirty="0" err="1">
                <a:solidFill>
                  <a:srgbClr val="FA2906"/>
                </a:solidFill>
                <a:latin typeface="Arial" panose="020B0604020202020204" pitchFamily="34" charset="0"/>
              </a:rPr>
              <a:t>ato</a:t>
            </a:r>
            <a:r>
              <a:rPr lang="it-IT" altLang="it-IT" dirty="0">
                <a:latin typeface="Arial" panose="020B0604020202020204" pitchFamily="34" charset="0"/>
              </a:rPr>
              <a:t>” e con l'indicazione dello </a:t>
            </a:r>
            <a:r>
              <a:rPr lang="it-IT" altLang="it-IT" dirty="0">
                <a:solidFill>
                  <a:srgbClr val="FA2906"/>
                </a:solidFill>
                <a:latin typeface="Arial" panose="020B0604020202020204" pitchFamily="34" charset="0"/>
              </a:rPr>
              <a:t>stato di ossidazione</a:t>
            </a:r>
            <a:r>
              <a:rPr lang="it-IT" altLang="it-IT" dirty="0">
                <a:latin typeface="Arial" panose="020B0604020202020204" pitchFamily="34" charset="0"/>
              </a:rPr>
              <a:t> in </a:t>
            </a:r>
            <a:r>
              <a:rPr lang="it-IT" altLang="it-IT" dirty="0">
                <a:solidFill>
                  <a:srgbClr val="FA2906"/>
                </a:solidFill>
                <a:latin typeface="Arial" panose="020B0604020202020204" pitchFamily="34" charset="0"/>
              </a:rPr>
              <a:t>notazione romana</a:t>
            </a:r>
            <a:r>
              <a:rPr lang="it-IT" altLang="it-IT" dirty="0">
                <a:latin typeface="Arial" panose="020B0604020202020204" pitchFamily="34" charset="0"/>
              </a:rPr>
              <a:t>; il numero di atomi di ossigeno è specificato con il frammento “</a:t>
            </a:r>
            <a:r>
              <a:rPr lang="it-IT" altLang="it-IT" dirty="0">
                <a:solidFill>
                  <a:schemeClr val="accent2"/>
                </a:solidFill>
                <a:latin typeface="Arial" panose="020B0604020202020204" pitchFamily="34" charset="0"/>
              </a:rPr>
              <a:t>osso</a:t>
            </a:r>
            <a:r>
              <a:rPr lang="it-IT" altLang="it-IT" dirty="0">
                <a:latin typeface="Arial" panose="020B0604020202020204" pitchFamily="34" charset="0"/>
              </a:rPr>
              <a:t>”, prefissato opportunamente; il nome del sale termina con la specifica del metallo proveniente dalla base, eventualmente prefissato anch'esso per indicare il numero degli atomi. </a:t>
            </a:r>
          </a:p>
          <a:p>
            <a:pPr>
              <a:spcBef>
                <a:spcPct val="50000"/>
              </a:spcBef>
            </a:pPr>
            <a:r>
              <a:rPr lang="it-IT" altLang="it-IT" dirty="0">
                <a:latin typeface="Arial" panose="020B0604020202020204" pitchFamily="34" charset="0"/>
              </a:rPr>
              <a:t>	K</a:t>
            </a:r>
            <a:r>
              <a:rPr lang="it-IT" altLang="it-IT" baseline="-25000" dirty="0">
                <a:latin typeface="Arial" panose="020B0604020202020204" pitchFamily="34" charset="0"/>
              </a:rPr>
              <a:t>2</a:t>
            </a:r>
            <a:r>
              <a:rPr lang="it-IT" altLang="it-IT" dirty="0">
                <a:latin typeface="Arial" panose="020B0604020202020204" pitchFamily="34" charset="0"/>
              </a:rPr>
              <a:t>SO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triossosolfato</a:t>
            </a:r>
            <a:r>
              <a:rPr lang="it-IT" altLang="it-IT" dirty="0">
                <a:latin typeface="Arial" panose="020B0604020202020204" pitchFamily="34" charset="0"/>
              </a:rPr>
              <a:t>(IV) di </a:t>
            </a:r>
            <a:r>
              <a:rPr lang="it-IT" altLang="it-IT" dirty="0" err="1">
                <a:latin typeface="Arial" panose="020B0604020202020204" pitchFamily="34" charset="0"/>
              </a:rPr>
              <a:t>dipotassio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K</a:t>
            </a:r>
            <a:r>
              <a:rPr lang="it-IT" altLang="it-IT" baseline="-25000" dirty="0">
                <a:latin typeface="Arial" panose="020B0604020202020204" pitchFamily="34" charset="0"/>
              </a:rPr>
              <a:t>2</a:t>
            </a:r>
            <a:r>
              <a:rPr lang="it-IT" altLang="it-IT" dirty="0">
                <a:latin typeface="Arial" panose="020B0604020202020204" pitchFamily="34" charset="0"/>
              </a:rPr>
              <a:t>SO</a:t>
            </a:r>
            <a:r>
              <a:rPr lang="it-IT" altLang="it-IT" baseline="-25000" dirty="0">
                <a:latin typeface="Arial" panose="020B0604020202020204" pitchFamily="34" charset="0"/>
              </a:rPr>
              <a:t>4</a:t>
            </a:r>
            <a:r>
              <a:rPr lang="it-IT" altLang="it-IT" dirty="0">
                <a:latin typeface="Arial" panose="020B0604020202020204" pitchFamily="34" charset="0"/>
              </a:rPr>
              <a:t>		</a:t>
            </a:r>
            <a:r>
              <a:rPr lang="it-IT" altLang="it-IT" dirty="0" err="1">
                <a:latin typeface="Arial" panose="020B0604020202020204" pitchFamily="34" charset="0"/>
              </a:rPr>
              <a:t>tetraossosolfato</a:t>
            </a:r>
            <a:r>
              <a:rPr lang="it-IT" altLang="it-IT" dirty="0">
                <a:latin typeface="Arial" panose="020B0604020202020204" pitchFamily="34" charset="0"/>
              </a:rPr>
              <a:t>(VI) di </a:t>
            </a:r>
            <a:r>
              <a:rPr lang="it-IT" altLang="it-IT" dirty="0" err="1">
                <a:latin typeface="Arial" panose="020B0604020202020204" pitchFamily="34" charset="0"/>
              </a:rPr>
              <a:t>dipotassio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Al</a:t>
            </a:r>
            <a:r>
              <a:rPr lang="it-IT" altLang="it-IT" baseline="-25000" dirty="0">
                <a:latin typeface="Arial" panose="020B0604020202020204" pitchFamily="34" charset="0"/>
              </a:rPr>
              <a:t>2</a:t>
            </a:r>
            <a:r>
              <a:rPr lang="it-IT" altLang="it-IT" dirty="0">
                <a:latin typeface="Arial" panose="020B0604020202020204" pitchFamily="34" charset="0"/>
              </a:rPr>
              <a:t>(CO</a:t>
            </a:r>
            <a:r>
              <a:rPr lang="it-IT" altLang="it-IT" baseline="-25000" dirty="0">
                <a:latin typeface="Arial" panose="020B0604020202020204" pitchFamily="34" charset="0"/>
              </a:rPr>
              <a:t>3</a:t>
            </a:r>
            <a:r>
              <a:rPr lang="it-IT" altLang="it-IT" dirty="0">
                <a:latin typeface="Arial" panose="020B0604020202020204" pitchFamily="34" charset="0"/>
              </a:rPr>
              <a:t>)</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tritriossocarbonato</a:t>
            </a:r>
            <a:r>
              <a:rPr lang="it-IT" altLang="it-IT" dirty="0">
                <a:latin typeface="Arial" panose="020B0604020202020204" pitchFamily="34" charset="0"/>
              </a:rPr>
              <a:t>(IV) di </a:t>
            </a:r>
            <a:r>
              <a:rPr lang="it-IT" altLang="it-IT" dirty="0" err="1">
                <a:latin typeface="Arial" panose="020B0604020202020204" pitchFamily="34" charset="0"/>
              </a:rPr>
              <a:t>dialluminio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a:t>
            </a:r>
            <a:r>
              <a:rPr lang="it-IT" altLang="it-IT" dirty="0" err="1">
                <a:latin typeface="Arial" panose="020B0604020202020204" pitchFamily="34" charset="0"/>
              </a:rPr>
              <a:t>NaClO</a:t>
            </a:r>
            <a:r>
              <a:rPr lang="it-IT" altLang="it-IT" dirty="0">
                <a:latin typeface="Arial" panose="020B0604020202020204" pitchFamily="34" charset="0"/>
              </a:rPr>
              <a:t>		</a:t>
            </a:r>
            <a:r>
              <a:rPr lang="it-IT" altLang="it-IT" dirty="0" err="1">
                <a:latin typeface="Arial" panose="020B0604020202020204" pitchFamily="34" charset="0"/>
              </a:rPr>
              <a:t>ossoclorato</a:t>
            </a:r>
            <a:r>
              <a:rPr lang="it-IT" altLang="it-IT" dirty="0">
                <a:latin typeface="Arial" panose="020B0604020202020204" pitchFamily="34" charset="0"/>
              </a:rPr>
              <a:t>(I) di sodio</a:t>
            </a:r>
          </a:p>
          <a:p>
            <a:pPr>
              <a:spcBef>
                <a:spcPct val="50000"/>
              </a:spcBef>
            </a:pPr>
            <a:r>
              <a:rPr lang="it-IT" altLang="it-IT" dirty="0">
                <a:latin typeface="Arial" panose="020B0604020202020204" pitchFamily="34" charset="0"/>
              </a:rPr>
              <a:t> 	NaClO</a:t>
            </a:r>
            <a:r>
              <a:rPr lang="it-IT" altLang="it-IT" baseline="-25000" dirty="0">
                <a:latin typeface="Arial" panose="020B0604020202020204" pitchFamily="34" charset="0"/>
              </a:rPr>
              <a:t>2</a:t>
            </a:r>
            <a:r>
              <a:rPr lang="it-IT" altLang="it-IT" dirty="0">
                <a:latin typeface="Arial" panose="020B0604020202020204" pitchFamily="34" charset="0"/>
              </a:rPr>
              <a:t>		</a:t>
            </a:r>
            <a:r>
              <a:rPr lang="it-IT" altLang="it-IT" dirty="0" err="1">
                <a:latin typeface="Arial" panose="020B0604020202020204" pitchFamily="34" charset="0"/>
              </a:rPr>
              <a:t>diossoclorato</a:t>
            </a:r>
            <a:r>
              <a:rPr lang="it-IT" altLang="it-IT" dirty="0">
                <a:latin typeface="Arial" panose="020B0604020202020204" pitchFamily="34" charset="0"/>
              </a:rPr>
              <a:t>(III) di sodio</a:t>
            </a:r>
          </a:p>
        </p:txBody>
      </p:sp>
    </p:spTree>
    <p:extLst>
      <p:ext uri="{BB962C8B-B14F-4D97-AF65-F5344CB8AC3E}">
        <p14:creationId xmlns:p14="http://schemas.microsoft.com/office/powerpoint/2010/main" val="49159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Sali acidi: </a:t>
            </a:r>
            <a:r>
              <a:rPr lang="it-IT" altLang="it-IT" sz="2000" dirty="0" smtClean="0">
                <a:solidFill>
                  <a:srgbClr val="FA2906"/>
                </a:solidFill>
                <a:latin typeface="Arial" panose="020B0604020202020204" pitchFamily="34" charset="0"/>
              </a:rPr>
              <a:t>nomenclatura tradizionale</a:t>
            </a:r>
          </a:p>
        </p:txBody>
      </p:sp>
      <p:sp>
        <p:nvSpPr>
          <p:cNvPr id="26627"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6628" name="Text Box 4"/>
          <p:cNvSpPr txBox="1">
            <a:spLocks noChangeArrowheads="1"/>
          </p:cNvSpPr>
          <p:nvPr/>
        </p:nvSpPr>
        <p:spPr bwMode="auto">
          <a:xfrm>
            <a:off x="150091" y="89361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dirty="0">
                <a:latin typeface="Arial" panose="020B0604020202020204" pitchFamily="34" charset="0"/>
              </a:rPr>
              <a:t>Per sali provenienti da acidi </a:t>
            </a:r>
            <a:r>
              <a:rPr lang="it-IT" altLang="it-IT" sz="1800" dirty="0" err="1">
                <a:latin typeface="Arial" panose="020B0604020202020204" pitchFamily="34" charset="0"/>
              </a:rPr>
              <a:t>poliprotici</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H</a:t>
            </a:r>
            <a:r>
              <a:rPr lang="it-IT" altLang="it-IT" sz="1800" baseline="-25000" dirty="0">
                <a:latin typeface="Arial" panose="020B0604020202020204" pitchFamily="34" charset="0"/>
              </a:rPr>
              <a:t>3</a:t>
            </a:r>
            <a:r>
              <a:rPr lang="it-IT" altLang="it-IT" sz="1800" dirty="0">
                <a:latin typeface="Arial" panose="020B0604020202020204" pitchFamily="34" charset="0"/>
              </a:rPr>
              <a:t>PO</a:t>
            </a:r>
            <a:r>
              <a:rPr lang="it-IT" altLang="it-IT" sz="1800" baseline="-25000" dirty="0">
                <a:latin typeface="Arial" panose="020B0604020202020204" pitchFamily="34" charset="0"/>
              </a:rPr>
              <a:t>4</a:t>
            </a:r>
            <a:r>
              <a:rPr lang="it-IT" altLang="it-IT" sz="1800" dirty="0">
                <a:latin typeface="Arial" panose="020B0604020202020204" pitchFamily="34" charset="0"/>
              </a:rPr>
              <a:t>,..), si premette la parola </a:t>
            </a:r>
            <a:r>
              <a:rPr lang="it-IT" altLang="it-IT" sz="1800" dirty="0">
                <a:solidFill>
                  <a:srgbClr val="FA2906"/>
                </a:solidFill>
                <a:latin typeface="Arial" panose="020B0604020202020204" pitchFamily="34" charset="0"/>
              </a:rPr>
              <a:t>“idrogeno”, “di-idrogeno</a:t>
            </a:r>
            <a:r>
              <a:rPr lang="it-IT" altLang="it-IT" sz="1800" dirty="0">
                <a:latin typeface="Arial" panose="020B0604020202020204" pitchFamily="34" charset="0"/>
              </a:rPr>
              <a:t>” etc. al nome dell'</a:t>
            </a:r>
            <a:r>
              <a:rPr lang="it-IT" altLang="it-IT" sz="1800" dirty="0" err="1">
                <a:latin typeface="Arial" panose="020B0604020202020204" pitchFamily="34" charset="0"/>
              </a:rPr>
              <a:t>ossianione</a:t>
            </a:r>
            <a:r>
              <a:rPr lang="it-IT" altLang="it-IT" sz="1800" dirty="0">
                <a:latin typeface="Arial" panose="020B0604020202020204" pitchFamily="34" charset="0"/>
              </a:rPr>
              <a:t>, nel caso in cui la reazione di neutralizzazione </a:t>
            </a:r>
            <a:r>
              <a:rPr lang="it-IT" altLang="it-IT" sz="1800" dirty="0">
                <a:solidFill>
                  <a:schemeClr val="accent2"/>
                </a:solidFill>
                <a:latin typeface="Arial" panose="020B0604020202020204" pitchFamily="34" charset="0"/>
              </a:rPr>
              <a:t>non abbia consumato tutti gli atomi di idrogeno disponibili</a:t>
            </a:r>
            <a:r>
              <a:rPr lang="it-IT" altLang="it-IT" sz="1800" dirty="0">
                <a:latin typeface="Arial" panose="020B0604020202020204" pitchFamily="34" charset="0"/>
              </a:rPr>
              <a:t>. Si parla in questo caso di “sali acidi”. </a:t>
            </a:r>
          </a:p>
          <a:p>
            <a:pPr lvl="1" algn="just" eaLnBrk="1" hangingPunct="1">
              <a:spcBef>
                <a:spcPct val="50000"/>
              </a:spcBef>
              <a:buFontTx/>
              <a:buNone/>
            </a:pPr>
            <a:r>
              <a:rPr lang="it-IT" altLang="it-IT" sz="1800" dirty="0">
                <a:latin typeface="Arial" panose="020B0604020202020204" pitchFamily="34" charset="0"/>
              </a:rPr>
              <a:t>Ca(OH)</a:t>
            </a:r>
            <a:r>
              <a:rPr lang="it-IT" altLang="it-IT" sz="1800" baseline="-25000" dirty="0">
                <a:latin typeface="Arial" panose="020B0604020202020204" pitchFamily="34" charset="0"/>
              </a:rPr>
              <a:t>2</a:t>
            </a:r>
            <a:r>
              <a:rPr lang="it-IT" altLang="it-IT" sz="1800" dirty="0">
                <a:latin typeface="Arial" panose="020B0604020202020204" pitchFamily="34" charset="0"/>
              </a:rPr>
              <a:t> + 2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 </a:t>
            </a:r>
            <a:r>
              <a:rPr lang="it-IT" altLang="it-IT" sz="1800" dirty="0">
                <a:solidFill>
                  <a:schemeClr val="accent2"/>
                </a:solidFill>
                <a:latin typeface="Arial" panose="020B0604020202020204" pitchFamily="34" charset="0"/>
              </a:rPr>
              <a:t>Ca(HSO</a:t>
            </a:r>
            <a:r>
              <a:rPr lang="it-IT" altLang="it-IT" sz="1800" baseline="-25000" dirty="0">
                <a:solidFill>
                  <a:schemeClr val="accent2"/>
                </a:solidFill>
                <a:latin typeface="Arial" panose="020B0604020202020204" pitchFamily="34" charset="0"/>
              </a:rPr>
              <a:t>4</a:t>
            </a:r>
            <a:r>
              <a:rPr lang="it-IT" altLang="it-IT" sz="1800" dirty="0">
                <a:solidFill>
                  <a:schemeClr val="accent2"/>
                </a:solidFill>
                <a:latin typeface="Arial" panose="020B0604020202020204" pitchFamily="34" charset="0"/>
              </a:rPr>
              <a:t>)</a:t>
            </a:r>
            <a:r>
              <a:rPr lang="it-IT" altLang="it-IT" sz="1800" baseline="-25000" dirty="0">
                <a:solidFill>
                  <a:schemeClr val="accent2"/>
                </a:solidFill>
                <a:latin typeface="Arial" panose="020B0604020202020204" pitchFamily="34" charset="0"/>
              </a:rPr>
              <a:t>2</a:t>
            </a:r>
            <a:r>
              <a:rPr lang="it-IT" altLang="it-IT" sz="1800" dirty="0">
                <a:latin typeface="Arial" panose="020B0604020202020204" pitchFamily="34" charset="0"/>
              </a:rPr>
              <a:t> + 2 H</a:t>
            </a:r>
            <a:r>
              <a:rPr lang="it-IT" altLang="it-IT" sz="1800" baseline="-25000" dirty="0">
                <a:latin typeface="Arial" panose="020B0604020202020204" pitchFamily="34" charset="0"/>
              </a:rPr>
              <a:t>2</a:t>
            </a:r>
            <a:r>
              <a:rPr lang="it-IT" altLang="it-IT" sz="1800" dirty="0">
                <a:latin typeface="Arial" panose="020B0604020202020204" pitchFamily="34" charset="0"/>
              </a:rPr>
              <a:t>O       </a:t>
            </a:r>
            <a:r>
              <a:rPr lang="it-IT" altLang="it-IT" sz="1800" dirty="0" err="1">
                <a:solidFill>
                  <a:schemeClr val="accent2"/>
                </a:solidFill>
                <a:latin typeface="Arial" panose="020B0604020202020204" pitchFamily="34" charset="0"/>
              </a:rPr>
              <a:t>idrogenosolfato</a:t>
            </a:r>
            <a:r>
              <a:rPr lang="it-IT" altLang="it-IT" sz="1800" dirty="0">
                <a:solidFill>
                  <a:schemeClr val="accent2"/>
                </a:solidFill>
                <a:latin typeface="Arial" panose="020B0604020202020204" pitchFamily="34" charset="0"/>
              </a:rPr>
              <a:t> di 							calcio</a:t>
            </a:r>
          </a:p>
          <a:p>
            <a:pPr lvl="1" algn="just" eaLnBrk="1" hangingPunct="1">
              <a:spcBef>
                <a:spcPct val="50000"/>
              </a:spcBef>
              <a:buFontTx/>
              <a:buNone/>
            </a:pPr>
            <a:r>
              <a:rPr lang="it-IT" altLang="it-IT" sz="1800" dirty="0">
                <a:latin typeface="Arial" panose="020B0604020202020204" pitchFamily="34" charset="0"/>
              </a:rPr>
              <a:t>  </a:t>
            </a:r>
            <a:br>
              <a:rPr lang="it-IT" altLang="it-IT" sz="1800" dirty="0">
                <a:latin typeface="Arial" panose="020B0604020202020204" pitchFamily="34" charset="0"/>
              </a:rPr>
            </a:br>
            <a:r>
              <a:rPr lang="it-IT" altLang="it-IT" sz="1800" dirty="0" err="1">
                <a:latin typeface="Arial" panose="020B0604020202020204" pitchFamily="34" charset="0"/>
              </a:rPr>
              <a:t>CuOH</a:t>
            </a:r>
            <a:r>
              <a:rPr lang="it-IT" altLang="it-IT" sz="1800" dirty="0">
                <a:latin typeface="Arial" panose="020B0604020202020204" pitchFamily="34" charset="0"/>
              </a:rPr>
              <a:t> + H</a:t>
            </a:r>
            <a:r>
              <a:rPr lang="it-IT" altLang="it-IT" sz="1800" baseline="-25000" dirty="0">
                <a:latin typeface="Arial" panose="020B0604020202020204" pitchFamily="34" charset="0"/>
              </a:rPr>
              <a:t>3</a:t>
            </a:r>
            <a:r>
              <a:rPr lang="it-IT" altLang="it-IT" sz="1800" dirty="0">
                <a:latin typeface="Arial" panose="020B0604020202020204" pitchFamily="34" charset="0"/>
              </a:rPr>
              <a:t>PO</a:t>
            </a:r>
            <a:r>
              <a:rPr lang="it-IT" altLang="it-IT" sz="1800" baseline="-25000" dirty="0">
                <a:latin typeface="Arial" panose="020B0604020202020204" pitchFamily="34" charset="0"/>
              </a:rPr>
              <a:t>4</a:t>
            </a:r>
            <a:r>
              <a:rPr lang="it-IT" altLang="it-IT" sz="1800" dirty="0">
                <a:latin typeface="Arial" panose="020B0604020202020204" pitchFamily="34" charset="0"/>
              </a:rPr>
              <a:t> = </a:t>
            </a:r>
            <a:r>
              <a:rPr lang="it-IT" altLang="it-IT" sz="1800" dirty="0">
                <a:solidFill>
                  <a:schemeClr val="accent2"/>
                </a:solidFill>
                <a:latin typeface="Arial" panose="020B0604020202020204" pitchFamily="34" charset="0"/>
              </a:rPr>
              <a:t>CuH</a:t>
            </a:r>
            <a:r>
              <a:rPr lang="it-IT" altLang="it-IT" sz="1800" baseline="-25000" dirty="0">
                <a:solidFill>
                  <a:schemeClr val="accent2"/>
                </a:solidFill>
                <a:latin typeface="Arial" panose="020B0604020202020204" pitchFamily="34" charset="0"/>
              </a:rPr>
              <a:t>2</a:t>
            </a:r>
            <a:r>
              <a:rPr lang="it-IT" altLang="it-IT" sz="1800" dirty="0">
                <a:solidFill>
                  <a:schemeClr val="accent2"/>
                </a:solidFill>
                <a:latin typeface="Arial" panose="020B0604020202020204" pitchFamily="34" charset="0"/>
              </a:rPr>
              <a:t>PO</a:t>
            </a:r>
            <a:r>
              <a:rPr lang="it-IT" altLang="it-IT" sz="1800" baseline="-25000" dirty="0">
                <a:solidFill>
                  <a:schemeClr val="accent2"/>
                </a:solidFill>
                <a:latin typeface="Arial" panose="020B0604020202020204" pitchFamily="34" charset="0"/>
              </a:rPr>
              <a:t>4</a:t>
            </a:r>
            <a:r>
              <a:rPr lang="it-IT" altLang="it-IT" sz="1800" dirty="0">
                <a:latin typeface="Arial" panose="020B0604020202020204" pitchFamily="34" charset="0"/>
              </a:rPr>
              <a:t> +  H</a:t>
            </a:r>
            <a:r>
              <a:rPr lang="it-IT" altLang="it-IT" sz="1800" baseline="-25000" dirty="0">
                <a:latin typeface="Arial" panose="020B0604020202020204" pitchFamily="34" charset="0"/>
              </a:rPr>
              <a:t>2</a:t>
            </a:r>
            <a:r>
              <a:rPr lang="it-IT" altLang="it-IT" sz="1800" dirty="0">
                <a:latin typeface="Arial" panose="020B0604020202020204" pitchFamily="34" charset="0"/>
              </a:rPr>
              <a:t>O      </a:t>
            </a:r>
            <a:r>
              <a:rPr lang="it-IT" altLang="it-IT" sz="1800" dirty="0" err="1">
                <a:latin typeface="Arial" panose="020B0604020202020204" pitchFamily="34" charset="0"/>
              </a:rPr>
              <a:t>diidrogenofosfato</a:t>
            </a:r>
            <a:r>
              <a:rPr lang="it-IT" altLang="it-IT" sz="1800" dirty="0">
                <a:latin typeface="Arial" panose="020B0604020202020204" pitchFamily="34" charset="0"/>
              </a:rPr>
              <a:t> rameoso</a:t>
            </a:r>
          </a:p>
          <a:p>
            <a:pPr lvl="1" algn="just" eaLnBrk="1" hangingPunct="1">
              <a:spcBef>
                <a:spcPct val="50000"/>
              </a:spcBef>
              <a:buFontTx/>
              <a:buNone/>
            </a:pPr>
            <a:r>
              <a:rPr lang="it-IT" altLang="it-IT" sz="1800" dirty="0">
                <a:latin typeface="Arial" panose="020B0604020202020204" pitchFamily="34" charset="0"/>
              </a:rPr>
              <a:t> </a:t>
            </a:r>
          </a:p>
          <a:p>
            <a:pPr algn="just" eaLnBrk="1" hangingPunct="1">
              <a:spcBef>
                <a:spcPct val="50000"/>
              </a:spcBef>
              <a:buFontTx/>
              <a:buNone/>
            </a:pPr>
            <a:r>
              <a:rPr lang="it-IT" altLang="it-IT" sz="1800" dirty="0">
                <a:latin typeface="Arial" panose="020B0604020202020204" pitchFamily="34" charset="0"/>
              </a:rPr>
              <a:t>NOTA: per i sali acidi derivanti da H</a:t>
            </a:r>
            <a:r>
              <a:rPr lang="it-IT" altLang="it-IT" sz="1800" baseline="-25000" dirty="0">
                <a:latin typeface="Arial" panose="020B0604020202020204" pitchFamily="34" charset="0"/>
              </a:rPr>
              <a:t>2</a:t>
            </a:r>
            <a:r>
              <a:rPr lang="it-IT" altLang="it-IT" sz="1800" dirty="0">
                <a:latin typeface="Arial" panose="020B0604020202020204" pitchFamily="34" charset="0"/>
              </a:rPr>
              <a:t>CO</a:t>
            </a:r>
            <a:r>
              <a:rPr lang="it-IT" altLang="it-IT" sz="1800" baseline="-25000" dirty="0">
                <a:latin typeface="Arial" panose="020B0604020202020204" pitchFamily="34" charset="0"/>
              </a:rPr>
              <a:t>3</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3</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è invalso l'uso del prefisso “bi-” </a:t>
            </a:r>
          </a:p>
          <a:p>
            <a:pPr algn="just" eaLnBrk="1" hangingPunct="1">
              <a:spcBef>
                <a:spcPct val="50000"/>
              </a:spcBef>
              <a:buFontTx/>
              <a:buNone/>
            </a:pPr>
            <a:r>
              <a:rPr lang="it-IT" altLang="it-IT" sz="1800" dirty="0">
                <a:latin typeface="Arial" panose="020B0604020202020204" pitchFamily="34" charset="0"/>
              </a:rPr>
              <a:t>Ad esempio: 	Ca(HCO</a:t>
            </a:r>
            <a:r>
              <a:rPr lang="it-IT" altLang="it-IT" sz="1800" baseline="-25000" dirty="0">
                <a:latin typeface="Arial" panose="020B0604020202020204" pitchFamily="34" charset="0"/>
              </a:rPr>
              <a:t>3</a:t>
            </a:r>
            <a:r>
              <a:rPr lang="it-IT" altLang="it-IT" sz="1800" dirty="0">
                <a:latin typeface="Arial" panose="020B0604020202020204" pitchFamily="34" charset="0"/>
              </a:rPr>
              <a:t>)</a:t>
            </a:r>
            <a:r>
              <a:rPr lang="it-IT" altLang="it-IT" sz="1800" baseline="-25000" dirty="0">
                <a:latin typeface="Arial" panose="020B0604020202020204" pitchFamily="34" charset="0"/>
              </a:rPr>
              <a:t>2</a:t>
            </a:r>
            <a:r>
              <a:rPr lang="it-IT" altLang="it-IT" sz="1800" dirty="0">
                <a:latin typeface="Arial" panose="020B0604020202020204" pitchFamily="34" charset="0"/>
              </a:rPr>
              <a:t> 	bicarbonato di calcio</a:t>
            </a:r>
          </a:p>
          <a:p>
            <a:pPr algn="just" eaLnBrk="1" hangingPunct="1">
              <a:spcBef>
                <a:spcPct val="50000"/>
              </a:spcBef>
              <a:buFontTx/>
              <a:buNone/>
            </a:pPr>
            <a:r>
              <a:rPr lang="it-IT" altLang="it-IT" sz="1800" dirty="0">
                <a:latin typeface="Arial" panose="020B0604020202020204" pitchFamily="34" charset="0"/>
              </a:rPr>
              <a:t>		Ca(HSO</a:t>
            </a:r>
            <a:r>
              <a:rPr lang="it-IT" altLang="it-IT" sz="1800" baseline="-25000" dirty="0">
                <a:latin typeface="Arial" panose="020B0604020202020204" pitchFamily="34" charset="0"/>
              </a:rPr>
              <a:t>3</a:t>
            </a:r>
            <a:r>
              <a:rPr lang="it-IT" altLang="it-IT" sz="1800" dirty="0">
                <a:latin typeface="Arial" panose="020B0604020202020204" pitchFamily="34" charset="0"/>
              </a:rPr>
              <a:t>)</a:t>
            </a:r>
            <a:r>
              <a:rPr lang="it-IT" altLang="it-IT" sz="1800" baseline="-25000" dirty="0">
                <a:latin typeface="Arial" panose="020B0604020202020204" pitchFamily="34" charset="0"/>
              </a:rPr>
              <a:t>2</a:t>
            </a:r>
            <a:r>
              <a:rPr lang="it-IT" altLang="it-IT" sz="1800" dirty="0">
                <a:latin typeface="Arial" panose="020B0604020202020204" pitchFamily="34" charset="0"/>
              </a:rPr>
              <a:t> 	bisolfito di calcio</a:t>
            </a:r>
          </a:p>
        </p:txBody>
      </p:sp>
      <p:sp>
        <p:nvSpPr>
          <p:cNvPr id="2" name="Rettangolo 1"/>
          <p:cNvSpPr/>
          <p:nvPr/>
        </p:nvSpPr>
        <p:spPr>
          <a:xfrm>
            <a:off x="150091" y="5553425"/>
            <a:ext cx="8871361" cy="646331"/>
          </a:xfrm>
          <a:prstGeom prst="rect">
            <a:avLst/>
          </a:prstGeom>
        </p:spPr>
        <p:txBody>
          <a:bodyPr wrap="square">
            <a:spAutoFit/>
          </a:bodyPr>
          <a:lstStyle/>
          <a:p>
            <a:r>
              <a:rPr lang="it-IT" altLang="it-IT" dirty="0" smtClean="0">
                <a:solidFill>
                  <a:srgbClr val="FA2906"/>
                </a:solidFill>
                <a:latin typeface="Arial" panose="020B0604020202020204" pitchFamily="34" charset="0"/>
              </a:rPr>
              <a:t>Nella nomenclatura IUPAC la presenza dell’idrogeno non è direttamente indicata, ma va ricavata sulla base dei numeri di ossidazione</a:t>
            </a:r>
            <a:endParaRPr lang="it-IT" dirty="0"/>
          </a:p>
        </p:txBody>
      </p:sp>
      <p:sp>
        <p:nvSpPr>
          <p:cNvPr id="3" name="Rettangolo 2"/>
          <p:cNvSpPr/>
          <p:nvPr/>
        </p:nvSpPr>
        <p:spPr>
          <a:xfrm>
            <a:off x="1302755" y="6199756"/>
            <a:ext cx="5684981" cy="369332"/>
          </a:xfrm>
          <a:prstGeom prst="rect">
            <a:avLst/>
          </a:prstGeom>
        </p:spPr>
        <p:txBody>
          <a:bodyPr wrap="square">
            <a:spAutoFit/>
          </a:bodyPr>
          <a:lstStyle/>
          <a:p>
            <a:pPr>
              <a:spcBef>
                <a:spcPct val="50000"/>
              </a:spcBef>
            </a:pPr>
            <a:r>
              <a:rPr lang="it-IT" altLang="it-IT" dirty="0">
                <a:latin typeface="Arial" panose="020B0604020202020204" pitchFamily="34" charset="0"/>
              </a:rPr>
              <a:t>Na</a:t>
            </a:r>
            <a:r>
              <a:rPr lang="it-IT" altLang="it-IT" baseline="-25000" dirty="0">
                <a:latin typeface="Arial" panose="020B0604020202020204" pitchFamily="34" charset="0"/>
              </a:rPr>
              <a:t>2</a:t>
            </a:r>
            <a:r>
              <a:rPr lang="it-IT" altLang="it-IT" dirty="0">
                <a:latin typeface="Arial" panose="020B0604020202020204" pitchFamily="34" charset="0"/>
              </a:rPr>
              <a:t>HPO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triossofosfato</a:t>
            </a:r>
            <a:r>
              <a:rPr lang="it-IT" altLang="it-IT" dirty="0">
                <a:latin typeface="Arial" panose="020B0604020202020204" pitchFamily="34" charset="0"/>
              </a:rPr>
              <a:t>(III) di </a:t>
            </a:r>
            <a:r>
              <a:rPr lang="it-IT" altLang="it-IT" dirty="0" err="1">
                <a:latin typeface="Arial" panose="020B0604020202020204" pitchFamily="34" charset="0"/>
              </a:rPr>
              <a:t>disodio</a:t>
            </a:r>
            <a:endParaRPr lang="it-IT" altLang="it-IT" dirty="0">
              <a:latin typeface="Arial" panose="020B0604020202020204" pitchFamily="34" charset="0"/>
            </a:endParaRPr>
          </a:p>
        </p:txBody>
      </p:sp>
    </p:spTree>
    <p:extLst>
      <p:ext uri="{BB962C8B-B14F-4D97-AF65-F5344CB8AC3E}">
        <p14:creationId xmlns:p14="http://schemas.microsoft.com/office/powerpoint/2010/main" val="367302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Sali basici: </a:t>
            </a:r>
            <a:r>
              <a:rPr lang="it-IT" altLang="it-IT" sz="2000" smtClean="0">
                <a:solidFill>
                  <a:srgbClr val="FA2906"/>
                </a:solidFill>
                <a:latin typeface="Arial" panose="020B0604020202020204" pitchFamily="34" charset="0"/>
              </a:rPr>
              <a:t>nomenclatura tradizionale</a:t>
            </a:r>
          </a:p>
        </p:txBody>
      </p:sp>
      <p:sp>
        <p:nvSpPr>
          <p:cNvPr id="27651"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7652" name="Text Box 4"/>
          <p:cNvSpPr txBox="1">
            <a:spLocks noChangeArrowheads="1"/>
          </p:cNvSpPr>
          <p:nvPr/>
        </p:nvSpPr>
        <p:spPr bwMode="auto">
          <a:xfrm>
            <a:off x="609600" y="1600200"/>
            <a:ext cx="7543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Analogamente ai sali acidi, si possono avere sali basici quando la reazione di neutralizzazione fra un acido e una base con più di un gruppo ossidrilico non è completa. Si utilizza in questo caso la parola “basico”, eventualmente preceduta da un prefisso che indica il numero di gruppi ossidrilici rimasti nel sale. </a:t>
            </a:r>
          </a:p>
          <a:p>
            <a:pPr algn="just" eaLnBrk="1" hangingPunct="1">
              <a:spcBef>
                <a:spcPct val="50000"/>
              </a:spcBef>
              <a:buFontTx/>
              <a:buNone/>
            </a:pPr>
            <a:r>
              <a:rPr lang="it-IT" altLang="it-IT" sz="2000">
                <a:latin typeface="Arial" panose="020B0604020202020204" pitchFamily="34" charset="0"/>
              </a:rPr>
              <a:t>Ad esempio: AlOH(NO</a:t>
            </a:r>
            <a:r>
              <a:rPr lang="it-IT" altLang="it-IT" sz="2000" baseline="-25000">
                <a:latin typeface="Arial" panose="020B0604020202020204" pitchFamily="34" charset="0"/>
              </a:rPr>
              <a:t>3</a:t>
            </a:r>
            <a:r>
              <a:rPr lang="it-IT" altLang="it-IT" sz="2000">
                <a:latin typeface="Arial" panose="020B0604020202020204" pitchFamily="34" charset="0"/>
              </a:rPr>
              <a:t>)</a:t>
            </a:r>
            <a:r>
              <a:rPr lang="it-IT" altLang="it-IT" sz="2000" baseline="-25000">
                <a:latin typeface="Arial" panose="020B0604020202020204" pitchFamily="34" charset="0"/>
              </a:rPr>
              <a:t>2</a:t>
            </a:r>
            <a:r>
              <a:rPr lang="it-IT" altLang="it-IT" sz="2000">
                <a:latin typeface="Arial" panose="020B0604020202020204" pitchFamily="34" charset="0"/>
              </a:rPr>
              <a:t>  : nitrato monobasico di alluminio </a:t>
            </a:r>
            <a:br>
              <a:rPr lang="it-IT" altLang="it-IT" sz="2000">
                <a:latin typeface="Arial" panose="020B0604020202020204" pitchFamily="34" charset="0"/>
              </a:rPr>
            </a:br>
            <a:endParaRPr lang="it-IT" altLang="it-IT" sz="2000">
              <a:latin typeface="Arial" panose="020B0604020202020204" pitchFamily="34" charset="0"/>
            </a:endParaRPr>
          </a:p>
        </p:txBody>
      </p:sp>
    </p:spTree>
    <p:extLst>
      <p:ext uri="{BB962C8B-B14F-4D97-AF65-F5344CB8AC3E}">
        <p14:creationId xmlns:p14="http://schemas.microsoft.com/office/powerpoint/2010/main" val="106889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642764" cy="1143000"/>
          </a:xfrm>
        </p:spPr>
        <p:txBody>
          <a:bodyPr>
            <a:normAutofit/>
          </a:bodyPr>
          <a:lstStyle/>
          <a:p>
            <a:pPr algn="l" eaLnBrk="1" hangingPunct="1">
              <a:lnSpc>
                <a:spcPct val="80000"/>
              </a:lnSpc>
            </a:pPr>
            <a:r>
              <a:rPr lang="it-IT" altLang="it-IT" sz="2400" dirty="0" smtClean="0">
                <a:solidFill>
                  <a:srgbClr val="0000FF"/>
                </a:solidFill>
                <a:latin typeface="Arial" panose="020B0604020202020204" pitchFamily="34" charset="0"/>
              </a:rPr>
              <a:t>Composti binari idrogeno – non metallo (più elettronegativo) </a:t>
            </a:r>
          </a:p>
        </p:txBody>
      </p:sp>
      <p:sp>
        <p:nvSpPr>
          <p:cNvPr id="29699" name="Text Box 3"/>
          <p:cNvSpPr txBox="1">
            <a:spLocks noChangeArrowheads="1"/>
          </p:cNvSpPr>
          <p:nvPr/>
        </p:nvSpPr>
        <p:spPr bwMode="auto">
          <a:xfrm>
            <a:off x="381000" y="91440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Sono composti dell'idrogeno con gli elementi non metallici dei gruppi 6A (tranne l'ossigeno) e 7A e si comportano come acidi di </a:t>
            </a:r>
            <a:r>
              <a:rPr lang="it-IT" altLang="it-IT" sz="2000" dirty="0" err="1">
                <a:latin typeface="Arial" panose="020B0604020202020204" pitchFamily="34" charset="0"/>
              </a:rPr>
              <a:t>Arrhenius</a:t>
            </a:r>
            <a:r>
              <a:rPr lang="it-IT" altLang="it-IT" sz="2000" dirty="0">
                <a:latin typeface="Arial" panose="020B0604020202020204" pitchFamily="34" charset="0"/>
              </a:rPr>
              <a:t>. Vengono comunemente chiamati anche “idracidi”. </a:t>
            </a:r>
          </a:p>
        </p:txBody>
      </p:sp>
      <p:sp>
        <p:nvSpPr>
          <p:cNvPr id="2970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9701" name="Text Box 5"/>
          <p:cNvSpPr txBox="1">
            <a:spLocks noChangeArrowheads="1"/>
          </p:cNvSpPr>
          <p:nvPr/>
        </p:nvSpPr>
        <p:spPr bwMode="auto">
          <a:xfrm>
            <a:off x="533400" y="4419600"/>
            <a:ext cx="7391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HF   	</a:t>
            </a:r>
            <a:r>
              <a:rPr lang="it-IT" altLang="it-IT" sz="2000">
                <a:solidFill>
                  <a:srgbClr val="FA2906"/>
                </a:solidFill>
                <a:latin typeface="Arial" panose="020B0604020202020204" pitchFamily="34" charset="0"/>
              </a:rPr>
              <a:t>fluoruro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fluoridrico</a:t>
            </a:r>
          </a:p>
          <a:p>
            <a:pPr eaLnBrk="1" hangingPunct="1">
              <a:spcBef>
                <a:spcPct val="50000"/>
              </a:spcBef>
              <a:buFontTx/>
              <a:buNone/>
            </a:pPr>
            <a:r>
              <a:rPr lang="it-IT" altLang="it-IT" sz="2000">
                <a:latin typeface="Arial" panose="020B0604020202020204" pitchFamily="34" charset="0"/>
              </a:rPr>
              <a:t>HCl 	</a:t>
            </a:r>
            <a:r>
              <a:rPr lang="it-IT" altLang="it-IT" sz="2000">
                <a:solidFill>
                  <a:srgbClr val="FA2906"/>
                </a:solidFill>
                <a:latin typeface="Arial" panose="020B0604020202020204" pitchFamily="34" charset="0"/>
              </a:rPr>
              <a:t>cloruro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cloridrico</a:t>
            </a:r>
          </a:p>
          <a:p>
            <a:pPr eaLnBrk="1" hangingPunct="1">
              <a:spcBef>
                <a:spcPct val="50000"/>
              </a:spcBef>
              <a:buFontTx/>
              <a:buNone/>
            </a:pPr>
            <a:r>
              <a:rPr lang="it-IT" altLang="it-IT" sz="2000">
                <a:latin typeface="Arial" panose="020B0604020202020204" pitchFamily="34" charset="0"/>
              </a:rPr>
              <a:t>HBr	</a:t>
            </a:r>
            <a:r>
              <a:rPr lang="it-IT" altLang="it-IT" sz="2000">
                <a:solidFill>
                  <a:srgbClr val="FA2906"/>
                </a:solidFill>
                <a:latin typeface="Arial" panose="020B0604020202020204" pitchFamily="34" charset="0"/>
              </a:rPr>
              <a:t>bromuro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bromidrico</a:t>
            </a:r>
          </a:p>
          <a:p>
            <a:pPr eaLnBrk="1" hangingPunct="1">
              <a:spcBef>
                <a:spcPct val="50000"/>
              </a:spcBef>
              <a:buFontTx/>
              <a:buNone/>
            </a:pPr>
            <a:r>
              <a:rPr lang="it-IT" altLang="it-IT" sz="2000">
                <a:latin typeface="Arial" panose="020B0604020202020204" pitchFamily="34" charset="0"/>
              </a:rPr>
              <a:t>HI	</a:t>
            </a:r>
            <a:r>
              <a:rPr lang="it-IT" altLang="it-IT" sz="2000">
                <a:solidFill>
                  <a:srgbClr val="FA2906"/>
                </a:solidFill>
                <a:latin typeface="Arial" panose="020B0604020202020204" pitchFamily="34" charset="0"/>
              </a:rPr>
              <a:t>ioduro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iodidrico</a:t>
            </a:r>
          </a:p>
          <a:p>
            <a:pPr eaLnBrk="1" hangingPunct="1">
              <a:spcBef>
                <a:spcPct val="50000"/>
              </a:spcBef>
              <a:buFontTx/>
              <a:buNone/>
            </a:pP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	</a:t>
            </a:r>
            <a:r>
              <a:rPr lang="it-IT" altLang="it-IT" sz="2000">
                <a:solidFill>
                  <a:srgbClr val="FA2906"/>
                </a:solidFill>
                <a:latin typeface="Arial" panose="020B0604020202020204" pitchFamily="34" charset="0"/>
              </a:rPr>
              <a:t>solfuro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solfidrico</a:t>
            </a:r>
          </a:p>
        </p:txBody>
      </p:sp>
      <p:sp>
        <p:nvSpPr>
          <p:cNvPr id="29702" name="Text Box 6"/>
          <p:cNvSpPr txBox="1">
            <a:spLocks noChangeArrowheads="1"/>
          </p:cNvSpPr>
          <p:nvPr/>
        </p:nvSpPr>
        <p:spPr bwMode="auto">
          <a:xfrm>
            <a:off x="5181600" y="1981200"/>
            <a:ext cx="3429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chemeClr val="accent2"/>
                </a:solidFill>
                <a:latin typeface="Arial" panose="020B0604020202020204" pitchFamily="34" charset="0"/>
              </a:rPr>
              <a:t>Nomenclatura tradizionale</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deriva postponendo al sostantivo “acido” l'aggettivo derivato dal nome del non-metallo terminante col suffisso        “-idrico”. </a:t>
            </a:r>
            <a:endParaRPr lang="it-IT" altLang="it-IT" sz="2400">
              <a:latin typeface="Arial" panose="020B0604020202020204" pitchFamily="34" charset="0"/>
            </a:endParaRPr>
          </a:p>
        </p:txBody>
      </p:sp>
      <p:sp>
        <p:nvSpPr>
          <p:cNvPr id="29703"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29704" name="Text Box 8"/>
          <p:cNvSpPr txBox="1">
            <a:spLocks noChangeArrowheads="1"/>
          </p:cNvSpPr>
          <p:nvPr/>
        </p:nvSpPr>
        <p:spPr bwMode="auto">
          <a:xfrm>
            <a:off x="1371600" y="1981200"/>
            <a:ext cx="3124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rgbClr val="FA2906"/>
                </a:solidFill>
                <a:latin typeface="Arial" panose="020B0604020202020204" pitchFamily="34" charset="0"/>
              </a:rPr>
              <a:t>Nomenclatura IUPAC</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ricava da quello del non metallo col prefisso “-uro”, seguito dalla specifica “di idrogeno”.</a:t>
            </a:r>
            <a:endParaRPr lang="it-IT" altLang="it-IT" sz="2400">
              <a:latin typeface="Arial" panose="020B0604020202020204" pitchFamily="34" charset="0"/>
            </a:endParaRPr>
          </a:p>
        </p:txBody>
      </p:sp>
    </p:spTree>
    <p:extLst>
      <p:ext uri="{BB962C8B-B14F-4D97-AF65-F5344CB8AC3E}">
        <p14:creationId xmlns:p14="http://schemas.microsoft.com/office/powerpoint/2010/main" val="167928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772400" cy="865909"/>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Composti binari idrogeno – metallo </a:t>
            </a:r>
          </a:p>
        </p:txBody>
      </p:sp>
      <p:sp>
        <p:nvSpPr>
          <p:cNvPr id="29699" name="Text Box 3"/>
          <p:cNvSpPr txBox="1">
            <a:spLocks noChangeArrowheads="1"/>
          </p:cNvSpPr>
          <p:nvPr/>
        </p:nvSpPr>
        <p:spPr bwMode="auto">
          <a:xfrm>
            <a:off x="191655" y="651808"/>
            <a:ext cx="86475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smtClean="0">
                <a:latin typeface="Arial" panose="020B0604020202020204" pitchFamily="34" charset="0"/>
              </a:rPr>
              <a:t>Vengono chiamati </a:t>
            </a:r>
            <a:r>
              <a:rPr lang="it-IT" altLang="it-IT" sz="2000" b="1" dirty="0" smtClean="0">
                <a:solidFill>
                  <a:srgbClr val="FF0000"/>
                </a:solidFill>
                <a:latin typeface="Arial" panose="020B0604020202020204" pitchFamily="34" charset="0"/>
              </a:rPr>
              <a:t>idruri</a:t>
            </a:r>
            <a:r>
              <a:rPr lang="it-IT" altLang="it-IT" sz="2000" dirty="0" smtClean="0">
                <a:latin typeface="Arial" panose="020B0604020202020204" pitchFamily="34" charset="0"/>
              </a:rPr>
              <a:t>. L’atomo d’idrogeno ha numero di ossidazione -1.</a:t>
            </a:r>
          </a:p>
          <a:p>
            <a:pPr eaLnBrk="1" hangingPunct="1">
              <a:spcBef>
                <a:spcPct val="50000"/>
              </a:spcBef>
              <a:buFontTx/>
              <a:buNone/>
            </a:pPr>
            <a:r>
              <a:rPr lang="it-IT" altLang="it-IT" sz="2000" b="1" dirty="0" smtClean="0">
                <a:solidFill>
                  <a:srgbClr val="FF0000"/>
                </a:solidFill>
                <a:latin typeface="Arial" panose="020B0604020202020204" pitchFamily="34" charset="0"/>
              </a:rPr>
              <a:t>ATTENZIONE</a:t>
            </a:r>
            <a:r>
              <a:rPr lang="it-IT" altLang="it-IT" sz="2000" dirty="0" smtClean="0">
                <a:latin typeface="Arial" panose="020B0604020202020204" pitchFamily="34" charset="0"/>
              </a:rPr>
              <a:t>. Nella </a:t>
            </a:r>
            <a:r>
              <a:rPr lang="it-IT" altLang="it-IT" sz="2000" dirty="0" err="1" smtClean="0">
                <a:latin typeface="Arial" panose="020B0604020202020204" pitchFamily="34" charset="0"/>
              </a:rPr>
              <a:t>nomencaltura</a:t>
            </a:r>
            <a:r>
              <a:rPr lang="it-IT" altLang="it-IT" sz="2000" dirty="0" smtClean="0">
                <a:latin typeface="Arial" panose="020B0604020202020204" pitchFamily="34" charset="0"/>
              </a:rPr>
              <a:t> IUPAC vengono chiamati idruri anche i composti binari dell’idrogeno con non-metalli meno elettronegativi dell’idrogeno</a:t>
            </a:r>
            <a:endParaRPr lang="it-IT" altLang="it-IT" sz="2000" dirty="0">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 </a:t>
            </a:r>
            <a:endParaRPr lang="it-IT" altLang="it-IT" sz="2000" dirty="0">
              <a:latin typeface="Arial" panose="020B0604020202020204" pitchFamily="34" charset="0"/>
            </a:endParaRPr>
          </a:p>
        </p:txBody>
      </p:sp>
      <p:sp>
        <p:nvSpPr>
          <p:cNvPr id="2970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9701" name="Text Box 5"/>
          <p:cNvSpPr txBox="1">
            <a:spLocks noChangeArrowheads="1"/>
          </p:cNvSpPr>
          <p:nvPr/>
        </p:nvSpPr>
        <p:spPr bwMode="auto">
          <a:xfrm>
            <a:off x="635000" y="4577319"/>
            <a:ext cx="7391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smtClean="0">
                <a:latin typeface="Arial" panose="020B0604020202020204" pitchFamily="34" charset="0"/>
              </a:rPr>
              <a:t>BaH</a:t>
            </a:r>
            <a:r>
              <a:rPr lang="it-IT" altLang="it-IT" sz="2000" baseline="-25000" dirty="0" smtClean="0">
                <a:latin typeface="Arial" panose="020B0604020202020204" pitchFamily="34" charset="0"/>
              </a:rPr>
              <a:t>2</a:t>
            </a:r>
            <a:r>
              <a:rPr lang="it-IT" altLang="it-IT" sz="2000" dirty="0" smtClean="0">
                <a:latin typeface="Arial" panose="020B0604020202020204" pitchFamily="34" charset="0"/>
              </a:rPr>
              <a:t>   </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diidruro</a:t>
            </a:r>
            <a:r>
              <a:rPr lang="it-IT" altLang="it-IT" sz="2000" dirty="0" smtClean="0">
                <a:solidFill>
                  <a:srgbClr val="FA2906"/>
                </a:solidFill>
                <a:latin typeface="Arial" panose="020B0604020202020204" pitchFamily="34" charset="0"/>
              </a:rPr>
              <a:t> di bario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idruro di bario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err="1" smtClean="0">
                <a:latin typeface="Arial" panose="020B0604020202020204" pitchFamily="34" charset="0"/>
              </a:rPr>
              <a:t>CuH</a:t>
            </a:r>
            <a:r>
              <a:rPr lang="it-IT" altLang="it-IT" sz="2000" dirty="0" smtClean="0">
                <a:latin typeface="Arial" panose="020B0604020202020204" pitchFamily="34" charset="0"/>
              </a:rPr>
              <a:t> </a:t>
            </a:r>
            <a:r>
              <a:rPr lang="it-IT" altLang="it-IT" sz="2000" dirty="0">
                <a:latin typeface="Arial" panose="020B0604020202020204" pitchFamily="34" charset="0"/>
              </a:rPr>
              <a:t>	</a:t>
            </a:r>
            <a:r>
              <a:rPr lang="it-IT" altLang="it-IT" sz="2000" dirty="0" smtClean="0">
                <a:solidFill>
                  <a:srgbClr val="FA2906"/>
                </a:solidFill>
                <a:latin typeface="Arial" panose="020B0604020202020204" pitchFamily="34" charset="0"/>
              </a:rPr>
              <a:t>idruro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rame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idruro rameoso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CH</a:t>
            </a:r>
            <a:r>
              <a:rPr lang="it-IT" altLang="it-IT" sz="2000" baseline="-25000" dirty="0" smtClean="0">
                <a:latin typeface="Arial" panose="020B0604020202020204" pitchFamily="34" charset="0"/>
              </a:rPr>
              <a:t>4</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tetraidruro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carbonio</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metano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NH</a:t>
            </a:r>
            <a:r>
              <a:rPr lang="it-IT" altLang="it-IT" sz="2000" baseline="-25000" dirty="0" smtClean="0">
                <a:latin typeface="Arial" panose="020B0604020202020204" pitchFamily="34" charset="0"/>
              </a:rPr>
              <a:t>3</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triidruro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azoto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ammoniaca</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PH</a:t>
            </a:r>
            <a:r>
              <a:rPr lang="it-IT" altLang="it-IT" sz="2000" baseline="-25000" dirty="0" smtClean="0">
                <a:latin typeface="Arial" panose="020B0604020202020204" pitchFamily="34" charset="0"/>
              </a:rPr>
              <a:t>3</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triidruro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fosforo</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fosfina</a:t>
            </a:r>
            <a:endParaRPr lang="it-IT" altLang="it-IT" sz="2000" dirty="0">
              <a:solidFill>
                <a:schemeClr val="accent2"/>
              </a:solidFill>
              <a:latin typeface="Arial" panose="020B0604020202020204" pitchFamily="34" charset="0"/>
            </a:endParaRPr>
          </a:p>
        </p:txBody>
      </p:sp>
      <p:sp>
        <p:nvSpPr>
          <p:cNvPr id="29702" name="Text Box 6"/>
          <p:cNvSpPr txBox="1">
            <a:spLocks noChangeArrowheads="1"/>
          </p:cNvSpPr>
          <p:nvPr/>
        </p:nvSpPr>
        <p:spPr bwMode="auto">
          <a:xfrm>
            <a:off x="4953000" y="2179637"/>
            <a:ext cx="3886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chemeClr val="accent2"/>
                </a:solidFill>
                <a:latin typeface="Arial" panose="020B0604020202020204" pitchFamily="34" charset="0"/>
              </a:rPr>
              <a:t>Nomenclatura tradizionale</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Si segue la regola vista anche per ossidi e anidridi, sostituendo la parola  “ossido” con “idruro</a:t>
            </a:r>
            <a:r>
              <a:rPr lang="it-IT" altLang="it-IT" sz="2000" dirty="0" smtClean="0">
                <a:latin typeface="Arial" panose="020B0604020202020204" pitchFamily="34" charset="0"/>
              </a:rPr>
              <a:t>”. Se l’atomo che si combina con H è un non metallo, si usano nomi specifici </a:t>
            </a:r>
            <a:endParaRPr lang="it-IT" altLang="it-IT" sz="2400" dirty="0">
              <a:latin typeface="Arial" panose="020B0604020202020204" pitchFamily="34" charset="0"/>
            </a:endParaRPr>
          </a:p>
        </p:txBody>
      </p:sp>
      <p:sp>
        <p:nvSpPr>
          <p:cNvPr id="29703"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29704" name="Text Box 8"/>
          <p:cNvSpPr txBox="1">
            <a:spLocks noChangeArrowheads="1"/>
          </p:cNvSpPr>
          <p:nvPr/>
        </p:nvSpPr>
        <p:spPr bwMode="auto">
          <a:xfrm>
            <a:off x="1371599" y="2286000"/>
            <a:ext cx="3124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rgbClr val="FA2906"/>
                </a:solidFill>
                <a:latin typeface="Arial" panose="020B0604020202020204" pitchFamily="34" charset="0"/>
              </a:rPr>
              <a:t>Nomenclatura IUPAC</a:t>
            </a:r>
            <a:r>
              <a:rPr lang="it-IT" altLang="it-IT" sz="2000" dirty="0">
                <a:latin typeface="Arial" panose="020B0604020202020204" pitchFamily="34" charset="0"/>
              </a:rPr>
              <a:t> </a:t>
            </a:r>
          </a:p>
          <a:p>
            <a:pPr eaLnBrk="1" hangingPunct="1">
              <a:spcBef>
                <a:spcPct val="50000"/>
              </a:spcBef>
              <a:buFontTx/>
              <a:buNone/>
            </a:pPr>
            <a:r>
              <a:rPr lang="it-IT" altLang="it-IT" sz="2000" dirty="0" smtClean="0">
                <a:latin typeface="Arial" panose="020B0604020202020204" pitchFamily="34" charset="0"/>
              </a:rPr>
              <a:t>si chiamano tutti idruri, specificando il prefisso a seconda del numero di atomi di idrogeno</a:t>
            </a:r>
            <a:endParaRPr lang="it-IT" altLang="it-IT" sz="2400" dirty="0">
              <a:latin typeface="Arial" panose="020B0604020202020204" pitchFamily="34" charset="0"/>
            </a:endParaRPr>
          </a:p>
        </p:txBody>
      </p:sp>
    </p:spTree>
    <p:extLst>
      <p:ext uri="{BB962C8B-B14F-4D97-AF65-F5344CB8AC3E}">
        <p14:creationId xmlns:p14="http://schemas.microsoft.com/office/powerpoint/2010/main" val="257716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Composti binari metallo – non metallo </a:t>
            </a:r>
          </a:p>
        </p:txBody>
      </p:sp>
      <p:sp>
        <p:nvSpPr>
          <p:cNvPr id="30723" name="Text Box 3"/>
          <p:cNvSpPr txBox="1">
            <a:spLocks noChangeArrowheads="1"/>
          </p:cNvSpPr>
          <p:nvPr/>
        </p:nvSpPr>
        <p:spPr bwMode="auto">
          <a:xfrm>
            <a:off x="381000" y="838200"/>
            <a:ext cx="8534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Come gli acidi ossigenati, anche gli idracidi reagiscono con gli idrossidi per dare sali (che in questo caso, però, non contengono ossigeno). </a:t>
            </a:r>
          </a:p>
          <a:p>
            <a:pPr eaLnBrk="1" hangingPunct="1">
              <a:spcBef>
                <a:spcPct val="50000"/>
              </a:spcBef>
              <a:buFontTx/>
              <a:buNone/>
            </a:pPr>
            <a:r>
              <a:rPr lang="it-IT" altLang="it-IT" sz="2000">
                <a:latin typeface="Arial" panose="020B0604020202020204" pitchFamily="34" charset="0"/>
              </a:rPr>
              <a:t>Ad esempio:  Ca(OH)</a:t>
            </a:r>
            <a:r>
              <a:rPr lang="it-IT" altLang="it-IT" sz="2000" baseline="-25000">
                <a:latin typeface="Arial" panose="020B0604020202020204" pitchFamily="34" charset="0"/>
              </a:rPr>
              <a:t>2</a:t>
            </a:r>
            <a:r>
              <a:rPr lang="it-IT" altLang="it-IT" sz="2000">
                <a:latin typeface="Arial" panose="020B0604020202020204" pitchFamily="34" charset="0"/>
              </a:rPr>
              <a:t> + 2 HCl = CaCl</a:t>
            </a:r>
            <a:r>
              <a:rPr lang="it-IT" altLang="it-IT" sz="2000" baseline="-25000">
                <a:latin typeface="Arial" panose="020B0604020202020204" pitchFamily="34" charset="0"/>
              </a:rPr>
              <a:t>2</a:t>
            </a:r>
            <a:r>
              <a:rPr lang="it-IT" altLang="it-IT" sz="2000">
                <a:latin typeface="Arial" panose="020B0604020202020204" pitchFamily="34" charset="0"/>
              </a:rPr>
              <a:t> + 2 H</a:t>
            </a:r>
            <a:r>
              <a:rPr lang="it-IT" altLang="it-IT" sz="2000" baseline="-25000">
                <a:latin typeface="Arial" panose="020B0604020202020204" pitchFamily="34" charset="0"/>
              </a:rPr>
              <a:t>2</a:t>
            </a:r>
            <a:r>
              <a:rPr lang="it-IT" altLang="it-IT" sz="2000">
                <a:latin typeface="Arial" panose="020B0604020202020204" pitchFamily="34" charset="0"/>
              </a:rPr>
              <a:t>O </a:t>
            </a:r>
          </a:p>
        </p:txBody>
      </p:sp>
      <p:sp>
        <p:nvSpPr>
          <p:cNvPr id="30724"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30725" name="Text Box 5"/>
          <p:cNvSpPr txBox="1">
            <a:spLocks noChangeArrowheads="1"/>
          </p:cNvSpPr>
          <p:nvPr/>
        </p:nvSpPr>
        <p:spPr bwMode="auto">
          <a:xfrm>
            <a:off x="914400" y="4876800"/>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000">
              <a:solidFill>
                <a:schemeClr val="accent2"/>
              </a:solidFill>
              <a:latin typeface="Arial" panose="020B0604020202020204" pitchFamily="34" charset="0"/>
            </a:endParaRPr>
          </a:p>
        </p:txBody>
      </p:sp>
      <p:sp>
        <p:nvSpPr>
          <p:cNvPr id="30726" name="Text Box 6"/>
          <p:cNvSpPr txBox="1">
            <a:spLocks noChangeArrowheads="1"/>
          </p:cNvSpPr>
          <p:nvPr/>
        </p:nvSpPr>
        <p:spPr bwMode="auto">
          <a:xfrm>
            <a:off x="4572000" y="2057400"/>
            <a:ext cx="4419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chemeClr val="accent2"/>
                </a:solidFill>
                <a:latin typeface="Arial" panose="020B0604020202020204" pitchFamily="34" charset="0"/>
              </a:rPr>
              <a:t>Nomenclatura tradizionale</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Il nome si ottiene da quello del corrispondente idracido, cambiando il suffisso “-idrico” in “-uro” e facendo seguire la specifica del metallo, con i soliti suffissi per indicare lo stato di ossidazione. </a:t>
            </a:r>
          </a:p>
        </p:txBody>
      </p:sp>
      <p:sp>
        <p:nvSpPr>
          <p:cNvPr id="30727"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30728" name="Text Box 8"/>
          <p:cNvSpPr txBox="1">
            <a:spLocks noChangeArrowheads="1"/>
          </p:cNvSpPr>
          <p:nvPr/>
        </p:nvSpPr>
        <p:spPr bwMode="auto">
          <a:xfrm>
            <a:off x="381000" y="2057400"/>
            <a:ext cx="3810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rgbClr val="FA2906"/>
                </a:solidFill>
                <a:latin typeface="Arial" panose="020B0604020202020204" pitchFamily="34" charset="0"/>
              </a:rPr>
              <a:t>Nomenclatura IUPAC</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ottiene da quello del corrispondente idracido, facendo seguire la specifica del metallo. Le proporzioni tra non metallo e metallo si indicano con opportuni prefissi numerici. </a:t>
            </a:r>
          </a:p>
        </p:txBody>
      </p:sp>
      <p:sp>
        <p:nvSpPr>
          <p:cNvPr id="30729" name="Text Box 9"/>
          <p:cNvSpPr txBox="1">
            <a:spLocks noChangeArrowheads="1"/>
          </p:cNvSpPr>
          <p:nvPr/>
        </p:nvSpPr>
        <p:spPr bwMode="auto">
          <a:xfrm>
            <a:off x="228600" y="4800600"/>
            <a:ext cx="7772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NaCl	</a:t>
            </a:r>
            <a:r>
              <a:rPr lang="it-IT" altLang="it-IT" sz="2000">
                <a:solidFill>
                  <a:srgbClr val="FA2906"/>
                </a:solidFill>
                <a:latin typeface="Arial" panose="020B0604020202020204" pitchFamily="34" charset="0"/>
              </a:rPr>
              <a:t>cloruro di sodio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	cloruro di sodio</a:t>
            </a:r>
          </a:p>
          <a:p>
            <a:pPr eaLnBrk="1" hangingPunct="1">
              <a:spcBef>
                <a:spcPct val="50000"/>
              </a:spcBef>
              <a:buFontTx/>
              <a:buNone/>
            </a:pPr>
            <a:r>
              <a:rPr lang="it-IT" altLang="it-IT" sz="2000">
                <a:latin typeface="Arial" panose="020B0604020202020204" pitchFamily="34" charset="0"/>
              </a:rPr>
              <a:t>BaCl</a:t>
            </a:r>
            <a:r>
              <a:rPr lang="it-IT" altLang="it-IT" sz="2000" baseline="-25000">
                <a:latin typeface="Arial" panose="020B0604020202020204" pitchFamily="34" charset="0"/>
              </a:rPr>
              <a:t>2</a:t>
            </a:r>
            <a:r>
              <a:rPr lang="it-IT" altLang="it-IT" sz="2000">
                <a:latin typeface="Arial" panose="020B0604020202020204" pitchFamily="34" charset="0"/>
              </a:rPr>
              <a:t>	</a:t>
            </a:r>
            <a:r>
              <a:rPr lang="it-IT" altLang="it-IT" sz="2000">
                <a:solidFill>
                  <a:srgbClr val="FA2906"/>
                </a:solidFill>
                <a:latin typeface="Arial" panose="020B0604020202020204" pitchFamily="34" charset="0"/>
              </a:rPr>
              <a:t>dicloruro di bario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cloruro di bario</a:t>
            </a:r>
          </a:p>
          <a:p>
            <a:pPr eaLnBrk="1" hangingPunct="1">
              <a:spcBef>
                <a:spcPct val="50000"/>
              </a:spcBef>
              <a:buFontTx/>
              <a:buNone/>
            </a:pPr>
            <a:r>
              <a:rPr lang="it-IT" altLang="it-IT" sz="2000">
                <a:latin typeface="Arial" panose="020B0604020202020204" pitchFamily="34" charset="0"/>
              </a:rPr>
              <a:t>Cu</a:t>
            </a:r>
            <a:r>
              <a:rPr lang="it-IT" altLang="it-IT" sz="2000" baseline="-25000">
                <a:latin typeface="Arial" panose="020B0604020202020204" pitchFamily="34" charset="0"/>
              </a:rPr>
              <a:t>2</a:t>
            </a:r>
            <a:r>
              <a:rPr lang="it-IT" altLang="it-IT" sz="2000">
                <a:latin typeface="Arial" panose="020B0604020202020204" pitchFamily="34" charset="0"/>
              </a:rPr>
              <a:t>S	</a:t>
            </a:r>
            <a:r>
              <a:rPr lang="it-IT" altLang="it-IT" sz="2000">
                <a:solidFill>
                  <a:srgbClr val="FA2906"/>
                </a:solidFill>
                <a:latin typeface="Arial" panose="020B0604020202020204" pitchFamily="34" charset="0"/>
              </a:rPr>
              <a:t>solfuro di dirame</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solfuro rame</a:t>
            </a:r>
            <a:r>
              <a:rPr lang="it-IT" altLang="it-IT" sz="2000" b="1">
                <a:solidFill>
                  <a:schemeClr val="accent2"/>
                </a:solidFill>
                <a:latin typeface="Arial" panose="020B0604020202020204" pitchFamily="34" charset="0"/>
              </a:rPr>
              <a:t>oso</a:t>
            </a:r>
            <a:endParaRPr lang="it-IT" altLang="it-IT" sz="2000">
              <a:solidFill>
                <a:schemeClr val="accent2"/>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CuS	</a:t>
            </a:r>
            <a:r>
              <a:rPr lang="it-IT" altLang="it-IT" sz="2000">
                <a:solidFill>
                  <a:srgbClr val="FA2906"/>
                </a:solidFill>
                <a:latin typeface="Arial" panose="020B0604020202020204" pitchFamily="34" charset="0"/>
              </a:rPr>
              <a:t>solfuro di rame</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	solfuro rame</a:t>
            </a:r>
            <a:r>
              <a:rPr lang="it-IT" altLang="it-IT" sz="2000" b="1">
                <a:solidFill>
                  <a:schemeClr val="accent2"/>
                </a:solidFill>
                <a:latin typeface="Arial" panose="020B0604020202020204" pitchFamily="34" charset="0"/>
              </a:rPr>
              <a:t>ico</a:t>
            </a:r>
            <a:endParaRPr lang="it-IT" altLang="it-IT" sz="2000">
              <a:solidFill>
                <a:schemeClr val="accent2"/>
              </a:solidFill>
              <a:latin typeface="Arial" panose="020B0604020202020204" pitchFamily="34" charset="0"/>
            </a:endParaRPr>
          </a:p>
        </p:txBody>
      </p:sp>
    </p:spTree>
    <p:extLst>
      <p:ext uri="{BB962C8B-B14F-4D97-AF65-F5344CB8AC3E}">
        <p14:creationId xmlns:p14="http://schemas.microsoft.com/office/powerpoint/2010/main" val="422664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122238"/>
            <a:ext cx="6172200" cy="563562"/>
          </a:xfrm>
        </p:spPr>
        <p:txBody>
          <a:bodyPr>
            <a:normAutofit fontScale="90000"/>
          </a:bodyPr>
          <a:lstStyle/>
          <a:p>
            <a:r>
              <a:rPr lang="it-IT" dirty="0" smtClean="0"/>
              <a:t>Numero di ossidazione</a:t>
            </a:r>
            <a:endParaRPr lang="it-IT" dirty="0"/>
          </a:p>
        </p:txBody>
      </p:sp>
      <p:sp>
        <p:nvSpPr>
          <p:cNvPr id="7" name="Segnaposto contenuto 2"/>
          <p:cNvSpPr txBox="1">
            <a:spLocks/>
          </p:cNvSpPr>
          <p:nvPr/>
        </p:nvSpPr>
        <p:spPr>
          <a:xfrm>
            <a:off x="457200" y="1006475"/>
            <a:ext cx="8458200" cy="5715000"/>
          </a:xfrm>
          <a:prstGeom prst="rect">
            <a:avLst/>
          </a:prstGeom>
        </p:spPr>
        <p:txBody>
          <a:bodyPr vert="horz" lIns="91440" tIns="45720" rIns="91440" bIns="45720" rtlCol="0">
            <a:normAutofit lnSpcReduction="10000"/>
          </a:bodyPr>
          <a:lstStyle/>
          <a:p>
            <a:pPr marR="0" lvl="0" algn="l" defTabSz="914400" rtl="0" eaLnBrk="1" fontAlgn="auto" latinLnBrk="0" hangingPunct="1">
              <a:lnSpc>
                <a:spcPct val="100000"/>
              </a:lnSpc>
              <a:spcAft>
                <a:spcPts val="0"/>
              </a:spcAft>
              <a:buClrTx/>
              <a:buSzTx/>
              <a:tabLst/>
              <a:defRPr/>
            </a:pPr>
            <a:r>
              <a:rPr lang="it-IT" sz="2000" dirty="0" smtClean="0"/>
              <a:t>Il concetto di stato di ossidazione di un elemento è </a:t>
            </a:r>
            <a:r>
              <a:rPr lang="it-IT" sz="2000" b="1" dirty="0" smtClean="0"/>
              <a:t>formale</a:t>
            </a:r>
            <a:r>
              <a:rPr lang="it-IT" sz="2000" dirty="0" smtClean="0"/>
              <a:t>, ma aiuta in molti aspetti, dall’attribuzione di un nome ai composti inorganici al bilanciamento delle reazioni di ossidoriduzione.</a:t>
            </a:r>
          </a:p>
          <a:p>
            <a:pPr marR="0" lvl="0" algn="l" defTabSz="914400" rtl="0" eaLnBrk="1" fontAlgn="auto" latinLnBrk="0" hangingPunct="1">
              <a:lnSpc>
                <a:spcPct val="100000"/>
              </a:lnSpc>
              <a:spcAft>
                <a:spcPts val="0"/>
              </a:spcAft>
              <a:buClrTx/>
              <a:buSzTx/>
              <a:tabLst/>
              <a:defRPr/>
            </a:pPr>
            <a:endParaRPr lang="it-IT" sz="2000" i="1" dirty="0" smtClean="0"/>
          </a:p>
          <a:p>
            <a:pPr marR="0" lvl="0" algn="l" defTabSz="914400" rtl="0" eaLnBrk="1" fontAlgn="auto" latinLnBrk="0" hangingPunct="1">
              <a:lnSpc>
                <a:spcPct val="100000"/>
              </a:lnSpc>
              <a:spcAft>
                <a:spcPts val="0"/>
              </a:spcAft>
              <a:buClrTx/>
              <a:buSzTx/>
              <a:tabLst/>
              <a:defRPr/>
            </a:pPr>
            <a:r>
              <a:rPr lang="it-IT" sz="2000" dirty="0" smtClean="0"/>
              <a:t>Lo </a:t>
            </a:r>
            <a:r>
              <a:rPr lang="it-IT" sz="2000" b="1" dirty="0" smtClean="0"/>
              <a:t>stato (o numero) di ossidazione di un elemento in un composto</a:t>
            </a:r>
            <a:r>
              <a:rPr lang="it-IT" sz="2000" dirty="0" smtClean="0"/>
              <a:t> può essere calcolato assegnando gli </a:t>
            </a:r>
            <a:r>
              <a:rPr lang="it-IT" sz="2000" b="1" dirty="0" smtClean="0"/>
              <a:t>elettroni di legame all’elemento più elettronegativo </a:t>
            </a:r>
            <a:r>
              <a:rPr lang="it-IT" sz="2000" dirty="0" smtClean="0"/>
              <a:t>e confrontando i numeri ottenuti con il numero di </a:t>
            </a:r>
            <a:r>
              <a:rPr lang="it-IT" sz="2000" b="1" dirty="0" smtClean="0"/>
              <a:t>elettroni di valenza</a:t>
            </a:r>
            <a:r>
              <a:rPr lang="it-IT" sz="2000" dirty="0" smtClean="0"/>
              <a:t> di ciascun elemento:</a:t>
            </a:r>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a:p>
          <a:p>
            <a:pPr marR="0" lvl="0" algn="l" defTabSz="914400" rtl="0" eaLnBrk="1" fontAlgn="auto" latinLnBrk="0" hangingPunct="1">
              <a:lnSpc>
                <a:spcPct val="100000"/>
              </a:lnSpc>
              <a:spcAft>
                <a:spcPts val="0"/>
              </a:spcAft>
              <a:buClrTx/>
              <a:buSzTx/>
              <a:tabLst/>
              <a:defRPr/>
            </a:pPr>
            <a:r>
              <a:rPr lang="it-IT" sz="2000" dirty="0" smtClean="0"/>
              <a:t>Gli stati di valenza (numeri di ossidazione)</a:t>
            </a:r>
          </a:p>
          <a:p>
            <a:pPr marR="0" lvl="0" algn="l" defTabSz="914400" rtl="0" eaLnBrk="1" fontAlgn="auto" latinLnBrk="0" hangingPunct="1">
              <a:lnSpc>
                <a:spcPct val="100000"/>
              </a:lnSpc>
              <a:spcAft>
                <a:spcPts val="0"/>
              </a:spcAft>
              <a:buClrTx/>
              <a:buSzTx/>
              <a:tabLst/>
              <a:defRPr/>
            </a:pPr>
            <a:r>
              <a:rPr lang="it-IT" sz="2000" b="1" dirty="0" smtClean="0"/>
              <a:t>più comuni </a:t>
            </a:r>
            <a:r>
              <a:rPr lang="it-IT" sz="2000" dirty="0" smtClean="0"/>
              <a:t>sono riportati per </a:t>
            </a:r>
          </a:p>
          <a:p>
            <a:pPr marR="0" lvl="0" algn="l" defTabSz="914400" rtl="0" eaLnBrk="1" fontAlgn="auto" latinLnBrk="0" hangingPunct="1">
              <a:lnSpc>
                <a:spcPct val="100000"/>
              </a:lnSpc>
              <a:spcAft>
                <a:spcPts val="0"/>
              </a:spcAft>
              <a:buClrTx/>
              <a:buSzTx/>
              <a:tabLst/>
              <a:defRPr/>
            </a:pPr>
            <a:r>
              <a:rPr lang="it-IT" sz="2000" dirty="0" smtClean="0"/>
              <a:t>ciascun elemento sulla tavola periodica.     </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3</a:t>
            </a:fld>
            <a:endParaRPr lang="it-IT"/>
          </a:p>
        </p:txBody>
      </p:sp>
      <p:pic>
        <p:nvPicPr>
          <p:cNvPr id="69" name="Immagine 68" descr="tavola periodica.jpg"/>
          <p:cNvPicPr>
            <a:picLocks noChangeAspect="1"/>
          </p:cNvPicPr>
          <p:nvPr/>
        </p:nvPicPr>
        <p:blipFill>
          <a:blip r:embed="rId3" cstate="print"/>
          <a:srcRect l="82530" t="24674" r="12332" b="64923"/>
          <a:stretch>
            <a:fillRect/>
          </a:stretch>
        </p:blipFill>
        <p:spPr>
          <a:xfrm>
            <a:off x="6243797" y="4620287"/>
            <a:ext cx="1681003" cy="2009113"/>
          </a:xfrm>
          <a:prstGeom prst="rect">
            <a:avLst/>
          </a:prstGeom>
          <a:ln>
            <a:solidFill>
              <a:schemeClr val="tx1"/>
            </a:solidFill>
          </a:ln>
        </p:spPr>
      </p:pic>
      <p:sp>
        <p:nvSpPr>
          <p:cNvPr id="70" name="Ovale 69"/>
          <p:cNvSpPr/>
          <p:nvPr/>
        </p:nvSpPr>
        <p:spPr>
          <a:xfrm>
            <a:off x="72390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57200" y="3752671"/>
            <a:ext cx="4572000" cy="1200329"/>
          </a:xfrm>
          <a:prstGeom prst="rect">
            <a:avLst/>
          </a:prstGeom>
        </p:spPr>
        <p:txBody>
          <a:bodyPr>
            <a:spAutoFit/>
          </a:bodyPr>
          <a:lstStyle/>
          <a:p>
            <a:pPr algn="just">
              <a:spcBef>
                <a:spcPct val="50000"/>
              </a:spcBef>
            </a:pPr>
            <a:r>
              <a:rPr lang="it-IT" altLang="it-IT" dirty="0" smtClean="0">
                <a:latin typeface="Arial" charset="0"/>
              </a:rPr>
              <a:t>Può </a:t>
            </a:r>
            <a:r>
              <a:rPr lang="it-IT" altLang="it-IT" dirty="0">
                <a:latin typeface="Arial" charset="0"/>
              </a:rPr>
              <a:t>essere definito </a:t>
            </a:r>
            <a:r>
              <a:rPr lang="it-IT" altLang="it-IT" dirty="0">
                <a:solidFill>
                  <a:srgbClr val="FA2906"/>
                </a:solidFill>
                <a:latin typeface="Arial" charset="0"/>
              </a:rPr>
              <a:t>come la carica che un dato atomo assumerebbe in un composto se tutti i legami che lo coinvolgono fossero completamente ionici</a:t>
            </a:r>
            <a:r>
              <a:rPr lang="it-IT" altLang="it-IT" dirty="0">
                <a:latin typeface="Arial" charset="0"/>
              </a:rPr>
              <a:t> </a:t>
            </a:r>
          </a:p>
        </p:txBody>
      </p:sp>
    </p:spTree>
    <p:extLst>
      <p:ext uri="{BB962C8B-B14F-4D97-AF65-F5344CB8AC3E}">
        <p14:creationId xmlns:p14="http://schemas.microsoft.com/office/powerpoint/2010/main" val="3737619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Alcuni composti comuni</a:t>
            </a:r>
            <a:endParaRPr lang="it-IT" altLang="it-IT" sz="2000" smtClean="0">
              <a:solidFill>
                <a:srgbClr val="FA2906"/>
              </a:solidFill>
              <a:latin typeface="Arial" panose="020B0604020202020204" pitchFamily="34" charset="0"/>
            </a:endParaRPr>
          </a:p>
        </p:txBody>
      </p:sp>
      <p:sp>
        <p:nvSpPr>
          <p:cNvPr id="33795" name="Text Box 3"/>
          <p:cNvSpPr txBox="1">
            <a:spLocks noChangeArrowheads="1"/>
          </p:cNvSpPr>
          <p:nvPr/>
        </p:nvSpPr>
        <p:spPr bwMode="auto">
          <a:xfrm>
            <a:off x="1600200" y="1905000"/>
            <a:ext cx="5257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 H</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2</a:t>
            </a:r>
            <a:r>
              <a:rPr lang="it-IT" altLang="it-IT" sz="2000">
                <a:latin typeface="Arial" panose="020B0604020202020204" pitchFamily="34" charset="0"/>
              </a:rPr>
              <a:t> 	acqua ossigenata</a:t>
            </a:r>
          </a:p>
          <a:p>
            <a:pPr eaLnBrk="1" hangingPunct="1">
              <a:spcBef>
                <a:spcPct val="50000"/>
              </a:spcBef>
              <a:buFontTx/>
              <a:buNone/>
            </a:pPr>
            <a:r>
              <a:rPr lang="it-IT" altLang="it-IT" sz="2000">
                <a:latin typeface="Arial" panose="020B0604020202020204" pitchFamily="34" charset="0"/>
              </a:rPr>
              <a:t> NH</a:t>
            </a:r>
            <a:r>
              <a:rPr lang="it-IT" altLang="it-IT" sz="2000" baseline="-25000">
                <a:latin typeface="Arial" panose="020B0604020202020204" pitchFamily="34" charset="0"/>
              </a:rPr>
              <a:t>3</a:t>
            </a:r>
            <a:r>
              <a:rPr lang="it-IT" altLang="it-IT" sz="2000">
                <a:latin typeface="Arial" panose="020B0604020202020204" pitchFamily="34" charset="0"/>
              </a:rPr>
              <a:t>	ammoniaca</a:t>
            </a:r>
          </a:p>
          <a:p>
            <a:pPr eaLnBrk="1" hangingPunct="1">
              <a:spcBef>
                <a:spcPct val="50000"/>
              </a:spcBef>
              <a:buFontTx/>
              <a:buNone/>
            </a:pPr>
            <a:r>
              <a:rPr lang="it-IT" altLang="it-IT" sz="2000">
                <a:latin typeface="Arial" panose="020B0604020202020204" pitchFamily="34" charset="0"/>
              </a:rPr>
              <a:t> PH</a:t>
            </a:r>
            <a:r>
              <a:rPr lang="it-IT" altLang="it-IT" sz="2000" baseline="-25000">
                <a:latin typeface="Arial" panose="020B0604020202020204" pitchFamily="34" charset="0"/>
              </a:rPr>
              <a:t>3</a:t>
            </a:r>
            <a:r>
              <a:rPr lang="it-IT" altLang="it-IT" sz="2000">
                <a:latin typeface="Arial" panose="020B0604020202020204" pitchFamily="34" charset="0"/>
              </a:rPr>
              <a:t>	fosfina</a:t>
            </a: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H</a:t>
            </a:r>
            <a:r>
              <a:rPr lang="it-IT" altLang="it-IT" sz="2000" baseline="-25000">
                <a:latin typeface="Arial" panose="020B0604020202020204" pitchFamily="34" charset="0"/>
              </a:rPr>
              <a:t>4</a:t>
            </a:r>
            <a:r>
              <a:rPr lang="it-IT" altLang="it-IT" sz="2000">
                <a:latin typeface="Arial" panose="020B0604020202020204" pitchFamily="34" charset="0"/>
              </a:rPr>
              <a:t>	idrazina</a:t>
            </a:r>
          </a:p>
          <a:p>
            <a:pPr eaLnBrk="1" hangingPunct="1">
              <a:spcBef>
                <a:spcPct val="50000"/>
              </a:spcBef>
              <a:buFontTx/>
              <a:buNone/>
            </a:pPr>
            <a:endParaRPr lang="it-IT" altLang="it-IT" sz="2000">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Tree>
    <p:extLst>
      <p:ext uri="{BB962C8B-B14F-4D97-AF65-F5344CB8AC3E}">
        <p14:creationId xmlns:p14="http://schemas.microsoft.com/office/powerpoint/2010/main" val="2009087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Nomenclatura IUPAC per Ioni</a:t>
            </a:r>
            <a:endParaRPr lang="it-IT" altLang="it-IT" sz="2000" dirty="0" smtClean="0">
              <a:solidFill>
                <a:srgbClr val="FA2906"/>
              </a:solidFill>
              <a:latin typeface="Arial" panose="020B0604020202020204" pitchFamily="34" charset="0"/>
            </a:endParaRPr>
          </a:p>
        </p:txBody>
      </p:sp>
      <p:sp>
        <p:nvSpPr>
          <p:cNvPr id="31747" name="Text Box 3"/>
          <p:cNvSpPr txBox="1">
            <a:spLocks noChangeArrowheads="1"/>
          </p:cNvSpPr>
          <p:nvPr/>
        </p:nvSpPr>
        <p:spPr bwMode="auto">
          <a:xfrm>
            <a:off x="304800" y="990600"/>
            <a:ext cx="81534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I cationi monoatomici sono chiamati come l'elemento corrispondente</a:t>
            </a:r>
          </a:p>
          <a:p>
            <a:pPr eaLnBrk="1" hangingPunct="1">
              <a:spcBef>
                <a:spcPct val="50000"/>
              </a:spcBef>
              <a:buFontTx/>
              <a:buNone/>
            </a:pPr>
            <a:r>
              <a:rPr lang="it-IT" altLang="it-IT" sz="2000">
                <a:latin typeface="Arial" panose="020B0604020202020204" pitchFamily="34" charset="0"/>
              </a:rPr>
              <a:t>Zn</a:t>
            </a:r>
            <a:r>
              <a:rPr lang="it-IT" altLang="it-IT" sz="2000" baseline="30000">
                <a:latin typeface="Arial" panose="020B0604020202020204" pitchFamily="34" charset="0"/>
              </a:rPr>
              <a:t>2+</a:t>
            </a:r>
            <a:r>
              <a:rPr lang="it-IT" altLang="it-IT" sz="2000">
                <a:latin typeface="Arial" panose="020B0604020202020204" pitchFamily="34" charset="0"/>
              </a:rPr>
              <a:t>	ione zinco(II)  	Ni</a:t>
            </a:r>
            <a:r>
              <a:rPr lang="it-IT" altLang="it-IT" sz="2000" baseline="30000">
                <a:latin typeface="Arial" panose="020B0604020202020204" pitchFamily="34" charset="0"/>
              </a:rPr>
              <a:t>2+ </a:t>
            </a:r>
            <a:r>
              <a:rPr lang="it-IT" altLang="it-IT" sz="2000">
                <a:latin typeface="Arial" panose="020B0604020202020204" pitchFamily="34" charset="0"/>
              </a:rPr>
              <a:t>ione nichelio(II) 	H</a:t>
            </a:r>
            <a:r>
              <a:rPr lang="it-IT" altLang="it-IT" sz="2000" baseline="30000">
                <a:latin typeface="Arial" panose="020B0604020202020204" pitchFamily="34" charset="0"/>
              </a:rPr>
              <a:t>+ 	</a:t>
            </a:r>
            <a:r>
              <a:rPr lang="it-IT" altLang="it-IT" sz="2000">
                <a:latin typeface="Arial" panose="020B0604020202020204" pitchFamily="34" charset="0"/>
              </a:rPr>
              <a:t>protone</a:t>
            </a:r>
          </a:p>
          <a:p>
            <a:pPr eaLnBrk="1" hangingPunct="1">
              <a:spcBef>
                <a:spcPct val="50000"/>
              </a:spcBef>
              <a:buFontTx/>
              <a:buNone/>
            </a:pPr>
            <a:r>
              <a:rPr lang="it-IT" altLang="it-IT" sz="2000">
                <a:latin typeface="Arial" panose="020B0604020202020204" pitchFamily="34" charset="0"/>
              </a:rPr>
              <a:t>Fe</a:t>
            </a:r>
            <a:r>
              <a:rPr lang="it-IT" altLang="it-IT" sz="2000" baseline="30000">
                <a:latin typeface="Arial" panose="020B0604020202020204" pitchFamily="34" charset="0"/>
              </a:rPr>
              <a:t>3+ 	</a:t>
            </a:r>
            <a:r>
              <a:rPr lang="it-IT" altLang="it-IT" sz="2000">
                <a:latin typeface="Arial" panose="020B0604020202020204" pitchFamily="34" charset="0"/>
              </a:rPr>
              <a:t>ione ferro(III)	Fe</a:t>
            </a:r>
            <a:r>
              <a:rPr lang="it-IT" altLang="it-IT" sz="2000" baseline="30000">
                <a:latin typeface="Arial" panose="020B0604020202020204" pitchFamily="34" charset="0"/>
              </a:rPr>
              <a:t>2+ </a:t>
            </a:r>
            <a:r>
              <a:rPr lang="it-IT" altLang="it-IT" sz="2000">
                <a:latin typeface="Arial" panose="020B0604020202020204" pitchFamily="34" charset="0"/>
              </a:rPr>
              <a:t>ione ferro(II)</a:t>
            </a:r>
          </a:p>
          <a:p>
            <a:pPr eaLnBrk="1" hangingPunct="1">
              <a:spcBef>
                <a:spcPct val="50000"/>
              </a:spcBef>
              <a:buFontTx/>
              <a:buNone/>
            </a:pPr>
            <a:r>
              <a:rPr lang="it-IT" altLang="it-IT" sz="2000">
                <a:latin typeface="Arial" panose="020B0604020202020204" pitchFamily="34" charset="0"/>
              </a:rPr>
              <a:t>I cationi ottenuti per addizione di un protone agli idruri prendono il nome con la terminazione </a:t>
            </a:r>
            <a:r>
              <a:rPr lang="it-IT" altLang="it-IT" sz="2000" b="1">
                <a:latin typeface="Arial" panose="020B0604020202020204" pitchFamily="34" charset="0"/>
              </a:rPr>
              <a:t>-onio</a:t>
            </a:r>
          </a:p>
          <a:p>
            <a:pPr eaLnBrk="1" hangingPunct="1">
              <a:spcBef>
                <a:spcPct val="50000"/>
              </a:spcBef>
              <a:buFontTx/>
              <a:buNone/>
            </a:pPr>
            <a:r>
              <a:rPr lang="it-IT" altLang="it-IT" sz="2000">
                <a:latin typeface="Arial" panose="020B0604020202020204" pitchFamily="34" charset="0"/>
              </a:rPr>
              <a:t>H</a:t>
            </a:r>
            <a:r>
              <a:rPr lang="it-IT" altLang="it-IT" sz="2000" baseline="-30000">
                <a:latin typeface="Arial" panose="020B0604020202020204" pitchFamily="34" charset="0"/>
              </a:rPr>
              <a:t>3</a:t>
            </a:r>
            <a:r>
              <a:rPr lang="it-IT" altLang="it-IT" sz="2000">
                <a:latin typeface="Arial" panose="020B0604020202020204" pitchFamily="34" charset="0"/>
              </a:rPr>
              <a:t>O</a:t>
            </a:r>
            <a:r>
              <a:rPr lang="it-IT" altLang="it-IT" sz="2000" baseline="30000">
                <a:latin typeface="Arial" panose="020B0604020202020204" pitchFamily="34" charset="0"/>
              </a:rPr>
              <a:t>+	</a:t>
            </a:r>
            <a:r>
              <a:rPr lang="it-IT" altLang="it-IT" sz="2000">
                <a:latin typeface="Arial" panose="020B0604020202020204" pitchFamily="34" charset="0"/>
              </a:rPr>
              <a:t>ione ossonio (idrossonio)	NH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ammonio</a:t>
            </a:r>
          </a:p>
          <a:p>
            <a:pPr eaLnBrk="1" hangingPunct="1">
              <a:spcBef>
                <a:spcPct val="50000"/>
              </a:spcBef>
              <a:buFontTx/>
              <a:buNone/>
            </a:pPr>
            <a:r>
              <a:rPr lang="it-IT" altLang="it-IT" sz="2000">
                <a:latin typeface="Arial" panose="020B0604020202020204" pitchFamily="34" charset="0"/>
              </a:rPr>
              <a:t>PH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fosfonio (da fosfina PH</a:t>
            </a:r>
            <a:r>
              <a:rPr lang="it-IT" altLang="it-IT" sz="2000" baseline="-30000">
                <a:latin typeface="Arial" panose="020B0604020202020204" pitchFamily="34" charset="0"/>
              </a:rPr>
              <a:t>3</a:t>
            </a:r>
            <a:r>
              <a:rPr lang="it-IT" altLang="it-IT" sz="2000">
                <a:latin typeface="Arial" panose="020B0604020202020204" pitchFamily="34" charset="0"/>
              </a:rPr>
              <a:t>)	AsH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arsonio (da 						arsina AsH</a:t>
            </a:r>
            <a:r>
              <a:rPr lang="it-IT" altLang="it-IT" sz="2000" baseline="-30000">
                <a:latin typeface="Arial" panose="020B0604020202020204" pitchFamily="34" charset="0"/>
              </a:rPr>
              <a:t>3</a:t>
            </a:r>
            <a:r>
              <a:rPr lang="it-IT" altLang="it-IT" sz="2000">
                <a:latin typeface="Arial" panose="020B0604020202020204" pitchFamily="34" charset="0"/>
              </a:rPr>
              <a:t>)</a:t>
            </a:r>
          </a:p>
          <a:p>
            <a:pPr eaLnBrk="1" hangingPunct="1">
              <a:spcBef>
                <a:spcPct val="50000"/>
              </a:spcBef>
              <a:buFontTx/>
              <a:buNone/>
            </a:pPr>
            <a:r>
              <a:rPr lang="it-IT" altLang="it-IT" sz="2000">
                <a:latin typeface="Arial" panose="020B0604020202020204" pitchFamily="34" charset="0"/>
              </a:rPr>
              <a:t>Gli anioni monoatomici prendono la desinenza in </a:t>
            </a:r>
            <a:r>
              <a:rPr lang="it-IT" altLang="it-IT" sz="2000" b="1">
                <a:latin typeface="Arial" panose="020B0604020202020204" pitchFamily="34" charset="0"/>
              </a:rPr>
              <a:t>-uro</a:t>
            </a:r>
            <a:r>
              <a:rPr lang="it-IT" altLang="it-IT" sz="2000">
                <a:latin typeface="Arial" panose="020B0604020202020204" pitchFamily="34" charset="0"/>
              </a:rPr>
              <a:t> ad eccezione dello ione ossido O</a:t>
            </a:r>
            <a:r>
              <a:rPr lang="it-IT" altLang="it-IT" sz="2000" baseline="30000">
                <a:latin typeface="Arial" panose="020B0604020202020204" pitchFamily="34" charset="0"/>
              </a:rPr>
              <a:t>2-</a:t>
            </a:r>
          </a:p>
          <a:p>
            <a:pPr eaLnBrk="1" hangingPunct="1">
              <a:spcBef>
                <a:spcPct val="50000"/>
              </a:spcBef>
              <a:buFontTx/>
              <a:buNone/>
            </a:pPr>
            <a:r>
              <a:rPr lang="it-IT" altLang="it-IT" sz="2000">
                <a:latin typeface="Arial" panose="020B0604020202020204" pitchFamily="34" charset="0"/>
              </a:rPr>
              <a:t>H</a:t>
            </a:r>
            <a:r>
              <a:rPr lang="it-IT" altLang="it-IT" sz="2000" baseline="30000">
                <a:latin typeface="Arial" panose="020B0604020202020204" pitchFamily="34" charset="0"/>
              </a:rPr>
              <a:t>-   </a:t>
            </a:r>
            <a:r>
              <a:rPr lang="it-IT" altLang="it-IT" sz="2000">
                <a:latin typeface="Arial" panose="020B0604020202020204" pitchFamily="34" charset="0"/>
              </a:rPr>
              <a:t>idruro	F</a:t>
            </a:r>
            <a:r>
              <a:rPr lang="it-IT" altLang="it-IT" sz="2000" baseline="30000">
                <a:latin typeface="Arial" panose="020B0604020202020204" pitchFamily="34" charset="0"/>
              </a:rPr>
              <a:t>-  </a:t>
            </a:r>
            <a:r>
              <a:rPr lang="it-IT" altLang="it-IT" sz="2000">
                <a:latin typeface="Arial" panose="020B0604020202020204" pitchFamily="34" charset="0"/>
              </a:rPr>
              <a:t>fluoruro	Cl</a:t>
            </a:r>
            <a:r>
              <a:rPr lang="it-IT" altLang="it-IT" sz="2000" baseline="30000">
                <a:latin typeface="Arial" panose="020B0604020202020204" pitchFamily="34" charset="0"/>
              </a:rPr>
              <a:t>- </a:t>
            </a:r>
            <a:r>
              <a:rPr lang="it-IT" altLang="it-IT" sz="2000">
                <a:latin typeface="Arial" panose="020B0604020202020204" pitchFamily="34" charset="0"/>
              </a:rPr>
              <a:t>cloruro	Br</a:t>
            </a:r>
            <a:r>
              <a:rPr lang="it-IT" altLang="it-IT" sz="2000" baseline="30000">
                <a:latin typeface="Arial" panose="020B0604020202020204" pitchFamily="34" charset="0"/>
              </a:rPr>
              <a:t>-   </a:t>
            </a:r>
            <a:r>
              <a:rPr lang="it-IT" altLang="it-IT" sz="2000">
                <a:latin typeface="Arial" panose="020B0604020202020204" pitchFamily="34" charset="0"/>
              </a:rPr>
              <a:t>bromuro</a:t>
            </a:r>
          </a:p>
          <a:p>
            <a:pPr eaLnBrk="1" hangingPunct="1">
              <a:spcBef>
                <a:spcPct val="50000"/>
              </a:spcBef>
              <a:buFontTx/>
              <a:buNone/>
            </a:pPr>
            <a:r>
              <a:rPr lang="it-IT" altLang="it-IT" sz="2000">
                <a:latin typeface="Arial" panose="020B0604020202020204" pitchFamily="34" charset="0"/>
              </a:rPr>
              <a:t>I</a:t>
            </a:r>
            <a:r>
              <a:rPr lang="it-IT" altLang="it-IT" sz="2000" baseline="30000">
                <a:latin typeface="Arial" panose="020B0604020202020204" pitchFamily="34" charset="0"/>
              </a:rPr>
              <a:t>-  </a:t>
            </a:r>
            <a:r>
              <a:rPr lang="it-IT" altLang="it-IT" sz="2000">
                <a:latin typeface="Arial" panose="020B0604020202020204" pitchFamily="34" charset="0"/>
              </a:rPr>
              <a:t>Ioduro	S</a:t>
            </a:r>
            <a:r>
              <a:rPr lang="it-IT" altLang="it-IT" sz="2000" baseline="30000">
                <a:latin typeface="Arial" panose="020B0604020202020204" pitchFamily="34" charset="0"/>
              </a:rPr>
              <a:t>2-  </a:t>
            </a:r>
            <a:r>
              <a:rPr lang="it-IT" altLang="it-IT" sz="2000">
                <a:latin typeface="Arial" panose="020B0604020202020204" pitchFamily="34" charset="0"/>
              </a:rPr>
              <a:t>solfuro	N</a:t>
            </a:r>
            <a:r>
              <a:rPr lang="it-IT" altLang="it-IT" sz="2000" baseline="30000">
                <a:latin typeface="Arial" panose="020B0604020202020204" pitchFamily="34" charset="0"/>
              </a:rPr>
              <a:t>3-  </a:t>
            </a:r>
            <a:r>
              <a:rPr lang="it-IT" altLang="it-IT" sz="2000">
                <a:latin typeface="Arial" panose="020B0604020202020204" pitchFamily="34" charset="0"/>
              </a:rPr>
              <a:t>Nitruro	C</a:t>
            </a:r>
            <a:r>
              <a:rPr lang="it-IT" altLang="it-IT" sz="2000" baseline="30000">
                <a:latin typeface="Arial" panose="020B0604020202020204" pitchFamily="34" charset="0"/>
              </a:rPr>
              <a:t>4-  </a:t>
            </a:r>
            <a:r>
              <a:rPr lang="it-IT" altLang="it-IT" sz="2000">
                <a:latin typeface="Arial" panose="020B0604020202020204" pitchFamily="34" charset="0"/>
              </a:rPr>
              <a:t>carburo</a:t>
            </a:r>
          </a:p>
          <a:p>
            <a:pPr eaLnBrk="1" hangingPunct="1">
              <a:spcBef>
                <a:spcPct val="50000"/>
              </a:spcBef>
              <a:buFontTx/>
              <a:buNone/>
            </a:pPr>
            <a:r>
              <a:rPr lang="it-IT" altLang="it-IT" sz="800">
                <a:latin typeface="Arial" panose="020B0604020202020204" pitchFamily="34" charset="0"/>
              </a:rPr>
              <a:t> </a:t>
            </a:r>
          </a:p>
          <a:p>
            <a:pPr eaLnBrk="1" hangingPunct="1">
              <a:spcBef>
                <a:spcPct val="50000"/>
              </a:spcBef>
              <a:buFontTx/>
              <a:buNone/>
            </a:pPr>
            <a:endParaRPr lang="it-IT" altLang="it-IT" sz="800">
              <a:latin typeface="Arial" panose="020B0604020202020204" pitchFamily="34" charset="0"/>
            </a:endParaRPr>
          </a:p>
        </p:txBody>
      </p:sp>
    </p:spTree>
    <p:extLst>
      <p:ext uri="{BB962C8B-B14F-4D97-AF65-F5344CB8AC3E}">
        <p14:creationId xmlns:p14="http://schemas.microsoft.com/office/powerpoint/2010/main" val="97928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Nomenclatura IUPAC per Ioni</a:t>
            </a:r>
            <a:endParaRPr lang="it-IT" altLang="it-IT" sz="2000" dirty="0" smtClean="0">
              <a:solidFill>
                <a:srgbClr val="FA2906"/>
              </a:solidFill>
              <a:latin typeface="Arial" panose="020B0604020202020204" pitchFamily="34" charset="0"/>
            </a:endParaRPr>
          </a:p>
        </p:txBody>
      </p:sp>
      <p:sp>
        <p:nvSpPr>
          <p:cNvPr id="32771" name="Text Box 3"/>
          <p:cNvSpPr txBox="1">
            <a:spLocks noChangeArrowheads="1"/>
          </p:cNvSpPr>
          <p:nvPr/>
        </p:nvSpPr>
        <p:spPr bwMode="auto">
          <a:xfrm>
            <a:off x="304800" y="1371600"/>
            <a:ext cx="8153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Hanno terminazione in </a:t>
            </a:r>
            <a:r>
              <a:rPr lang="it-IT" altLang="it-IT" sz="2000" b="1" dirty="0">
                <a:latin typeface="Arial" panose="020B0604020202020204" pitchFamily="34" charset="0"/>
              </a:rPr>
              <a:t>- uro</a:t>
            </a:r>
            <a:r>
              <a:rPr lang="it-IT" altLang="it-IT" sz="2000" dirty="0">
                <a:latin typeface="Arial" panose="020B0604020202020204" pitchFamily="34" charset="0"/>
              </a:rPr>
              <a:t> anche alcuni nomi di anioni </a:t>
            </a:r>
            <a:r>
              <a:rPr lang="it-IT" altLang="it-IT" sz="2000" dirty="0" smtClean="0">
                <a:latin typeface="Arial" panose="020B0604020202020204" pitchFamily="34" charset="0"/>
              </a:rPr>
              <a:t>poliatomici (ioni molecolari)</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S</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2-  </a:t>
            </a:r>
            <a:r>
              <a:rPr lang="it-IT" altLang="it-IT" sz="2000" dirty="0">
                <a:latin typeface="Arial" panose="020B0604020202020204" pitchFamily="34" charset="0"/>
              </a:rPr>
              <a:t>disolfuro  I</a:t>
            </a:r>
            <a:r>
              <a:rPr lang="it-IT" altLang="it-IT" sz="2000" baseline="-30000" dirty="0">
                <a:latin typeface="Arial" panose="020B0604020202020204" pitchFamily="34" charset="0"/>
              </a:rPr>
              <a:t>3</a:t>
            </a:r>
            <a:r>
              <a:rPr lang="it-IT" altLang="it-IT" sz="2000" baseline="30000" dirty="0">
                <a:latin typeface="Arial" panose="020B0604020202020204" pitchFamily="34" charset="0"/>
              </a:rPr>
              <a:t>-  </a:t>
            </a:r>
            <a:r>
              <a:rPr lang="it-IT" altLang="it-IT" sz="2000" dirty="0" err="1">
                <a:latin typeface="Arial" panose="020B0604020202020204" pitchFamily="34" charset="0"/>
              </a:rPr>
              <a:t>triioduro</a:t>
            </a:r>
            <a:r>
              <a:rPr lang="it-IT" altLang="it-IT" sz="2000" dirty="0">
                <a:latin typeface="Arial" panose="020B0604020202020204" pitchFamily="34" charset="0"/>
              </a:rPr>
              <a:t> CN</a:t>
            </a:r>
            <a:r>
              <a:rPr lang="it-IT" altLang="it-IT" sz="2000" baseline="30000" dirty="0">
                <a:latin typeface="Arial" panose="020B0604020202020204" pitchFamily="34" charset="0"/>
              </a:rPr>
              <a:t>-  </a:t>
            </a:r>
            <a:r>
              <a:rPr lang="it-IT" altLang="it-IT" sz="2000" dirty="0">
                <a:latin typeface="Arial" panose="020B0604020202020204" pitchFamily="34" charset="0"/>
              </a:rPr>
              <a:t>cianuro</a:t>
            </a:r>
          </a:p>
          <a:p>
            <a:pPr eaLnBrk="1" hangingPunct="1">
              <a:spcBef>
                <a:spcPct val="50000"/>
              </a:spcBef>
              <a:buFontTx/>
              <a:buNone/>
            </a:pPr>
            <a:r>
              <a:rPr lang="it-IT" altLang="it-IT" sz="2000" dirty="0">
                <a:latin typeface="Arial" panose="020B0604020202020204" pitchFamily="34" charset="0"/>
              </a:rPr>
              <a:t>NH</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  </a:t>
            </a:r>
            <a:r>
              <a:rPr lang="it-IT" altLang="it-IT" sz="2000" dirty="0" err="1">
                <a:latin typeface="Arial" panose="020B0604020202020204" pitchFamily="34" charset="0"/>
              </a:rPr>
              <a:t>amminuro</a:t>
            </a:r>
            <a:r>
              <a:rPr lang="it-IT" altLang="it-IT" sz="2000" dirty="0">
                <a:latin typeface="Arial" panose="020B0604020202020204" pitchFamily="34" charset="0"/>
              </a:rPr>
              <a:t>  </a:t>
            </a:r>
            <a:r>
              <a:rPr lang="it-IT" altLang="it-IT" sz="2000" dirty="0" smtClean="0">
                <a:latin typeface="Arial" panose="020B0604020202020204" pitchFamily="34" charset="0"/>
              </a:rPr>
              <a:t>HS</a:t>
            </a:r>
            <a:r>
              <a:rPr lang="it-IT" altLang="it-IT" sz="2000" baseline="30000" dirty="0" smtClean="0">
                <a:latin typeface="Arial" panose="020B0604020202020204" pitchFamily="34" charset="0"/>
              </a:rPr>
              <a:t>-   </a:t>
            </a:r>
            <a:r>
              <a:rPr lang="it-IT" altLang="it-IT" sz="2000" dirty="0">
                <a:latin typeface="Arial" panose="020B0604020202020204" pitchFamily="34" charset="0"/>
              </a:rPr>
              <a:t>idrogeno disolfuro</a:t>
            </a:r>
          </a:p>
          <a:p>
            <a:pPr eaLnBrk="1" hangingPunct="1">
              <a:spcBef>
                <a:spcPct val="50000"/>
              </a:spcBef>
              <a:buFontTx/>
              <a:buNone/>
            </a:pP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fanno eccezione gli anioni 	idrossido OH</a:t>
            </a:r>
            <a:r>
              <a:rPr lang="it-IT" altLang="it-IT" sz="2000" baseline="30000" dirty="0">
                <a:latin typeface="Arial" panose="020B0604020202020204" pitchFamily="34" charset="0"/>
              </a:rPr>
              <a:t>-</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				perossido O</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2-</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				</a:t>
            </a:r>
            <a:r>
              <a:rPr lang="it-IT" altLang="it-IT" sz="2000" dirty="0" err="1">
                <a:latin typeface="Arial" panose="020B0604020202020204" pitchFamily="34" charset="0"/>
              </a:rPr>
              <a:t>superossido</a:t>
            </a:r>
            <a:r>
              <a:rPr lang="it-IT" altLang="it-IT" sz="2000" dirty="0">
                <a:latin typeface="Arial" panose="020B0604020202020204" pitchFamily="34" charset="0"/>
              </a:rPr>
              <a:t> O</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a:t>
            </a:r>
          </a:p>
          <a:p>
            <a:pPr eaLnBrk="1" hangingPunct="1">
              <a:spcBef>
                <a:spcPct val="50000"/>
              </a:spcBef>
              <a:buFontTx/>
              <a:buNone/>
            </a:pPr>
            <a:endParaRPr lang="it-IT" altLang="it-IT" sz="2000" dirty="0">
              <a:latin typeface="Arial" panose="020B0604020202020204" pitchFamily="34" charset="0"/>
            </a:endParaRPr>
          </a:p>
          <a:p>
            <a:pPr eaLnBrk="1" hangingPunct="1">
              <a:spcBef>
                <a:spcPct val="50000"/>
              </a:spcBef>
              <a:buFontTx/>
              <a:buNone/>
            </a:pPr>
            <a:r>
              <a:rPr lang="it-IT" altLang="it-IT" sz="800" dirty="0">
                <a:latin typeface="Arial" panose="020B0604020202020204" pitchFamily="34" charset="0"/>
              </a:rPr>
              <a:t> </a:t>
            </a:r>
          </a:p>
          <a:p>
            <a:pPr eaLnBrk="1" hangingPunct="1">
              <a:spcBef>
                <a:spcPct val="50000"/>
              </a:spcBef>
              <a:buFontTx/>
              <a:buNone/>
            </a:pPr>
            <a:endParaRPr lang="it-IT" altLang="it-IT" sz="800" dirty="0">
              <a:latin typeface="Arial" panose="020B0604020202020204" pitchFamily="34" charset="0"/>
            </a:endParaRPr>
          </a:p>
        </p:txBody>
      </p:sp>
    </p:spTree>
    <p:extLst>
      <p:ext uri="{BB962C8B-B14F-4D97-AF65-F5344CB8AC3E}">
        <p14:creationId xmlns:p14="http://schemas.microsoft.com/office/powerpoint/2010/main" val="565419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5000372"/>
              </p:ext>
            </p:extLst>
          </p:nvPr>
        </p:nvGraphicFramePr>
        <p:xfrm>
          <a:off x="510988" y="312271"/>
          <a:ext cx="8148918" cy="638556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469341">
                  <a:extLst>
                    <a:ext uri="{9D8B030D-6E8A-4147-A177-3AD203B41FA5}">
                      <a16:colId xmlns:a16="http://schemas.microsoft.com/office/drawing/2014/main" val="3688929687"/>
                    </a:ext>
                  </a:extLst>
                </a:gridCol>
                <a:gridCol w="3137647">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NaHCO</a:t>
                      </a:r>
                      <a:r>
                        <a:rPr lang="it-IT" sz="1900" baseline="-25000" dirty="0" smtClean="0"/>
                        <a:t>3</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Idrogeno-triosso-carbonato (IV) di 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Bicarbonato di sodio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CaF</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Fluoruro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Fluoruro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AlPO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Triosso(orto)fosfato di alluminio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(Orto)fosfato di alluminio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Ba(Cl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Monossoclorato</a:t>
                      </a:r>
                      <a:r>
                        <a:rPr lang="it-IT" sz="1900" baseline="0" dirty="0" smtClean="0"/>
                        <a:t> di bario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(NH</a:t>
                      </a:r>
                      <a:r>
                        <a:rPr lang="it-IT" sz="1900" baseline="-25000" dirty="0" smtClean="0"/>
                        <a:t>4</a:t>
                      </a:r>
                      <a:r>
                        <a:rPr lang="it-IT" sz="1900" dirty="0" smtClean="0"/>
                        <a:t>)</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Tetraossosolfato di ammonio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Solfato d’ammonio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KHS</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Idrogenosolfuro</a:t>
                      </a:r>
                      <a:r>
                        <a:rPr lang="it-IT" sz="1900" baseline="0" dirty="0" smtClean="0"/>
                        <a:t> di potassio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Solfuro</a:t>
                      </a:r>
                      <a:r>
                        <a:rPr lang="it-IT" sz="1900" b="0" baseline="0" dirty="0" smtClean="0"/>
                        <a:t> acido di potassio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KMnO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Tetraossomanganato di potassio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Permanganato</a:t>
                      </a:r>
                      <a:r>
                        <a:rPr lang="it-IT" sz="1900" b="0" baseline="0" dirty="0" smtClean="0"/>
                        <a:t> di potassio</a:t>
                      </a:r>
                      <a:endParaRPr lang="it-IT"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Al</a:t>
                      </a:r>
                      <a:r>
                        <a:rPr lang="it-IT" sz="1900" baseline="-25000" dirty="0" smtClean="0"/>
                        <a:t>2</a:t>
                      </a:r>
                      <a:r>
                        <a:rPr lang="it-IT" sz="1900" dirty="0" smtClean="0"/>
                        <a:t>S</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Solfuro di alluminio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Solfuro di alluminio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MgO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Monossido di magnesio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Ossido di magnesio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CuSO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Tetraossosolfato di rame (II)</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rameico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KCN</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Cianuro di 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Cianuro di potassio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Ni(OH)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Diidrossido di nichel</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nicheloso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HBr</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Bromuro di idrogeno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Acido bromidrico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Fe(BrO</a:t>
                      </a:r>
                      <a:r>
                        <a:rPr lang="it-IT" sz="1900" baseline="-25000" dirty="0" smtClean="0"/>
                        <a:t>2</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Diossobromato di ferro (II)</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Bromito ferroso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NaH</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Idruro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Idruro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
        <p:nvSpPr>
          <p:cNvPr id="8" name="Rectangle 7"/>
          <p:cNvSpPr/>
          <p:nvPr/>
        </p:nvSpPr>
        <p:spPr>
          <a:xfrm>
            <a:off x="2142565" y="735106"/>
            <a:ext cx="3227294"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5809129" y="735106"/>
            <a:ext cx="2519083"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2142565" y="1380416"/>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5638800" y="1380416"/>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2169455" y="1774865"/>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5665690" y="1774865"/>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p:cNvSpPr/>
          <p:nvPr/>
        </p:nvSpPr>
        <p:spPr>
          <a:xfrm>
            <a:off x="2169463" y="2160351"/>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p:cNvSpPr/>
          <p:nvPr/>
        </p:nvSpPr>
        <p:spPr>
          <a:xfrm>
            <a:off x="5665698" y="2160351"/>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p:cNvSpPr/>
          <p:nvPr/>
        </p:nvSpPr>
        <p:spPr>
          <a:xfrm>
            <a:off x="2160490" y="2545833"/>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5656725" y="2545833"/>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2178422" y="291337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5674657" y="2913377"/>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2169459" y="3307832"/>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5665694" y="3307832"/>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2142564" y="3702271"/>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5638799" y="3702271"/>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2133601" y="406983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p:cNvSpPr/>
          <p:nvPr/>
        </p:nvSpPr>
        <p:spPr>
          <a:xfrm>
            <a:off x="5629836" y="406983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p:cNvSpPr/>
          <p:nvPr/>
        </p:nvSpPr>
        <p:spPr>
          <a:xfrm>
            <a:off x="2169458" y="445531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5665693" y="445531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p:cNvSpPr/>
          <p:nvPr/>
        </p:nvSpPr>
        <p:spPr>
          <a:xfrm>
            <a:off x="2178420" y="4831833"/>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5674655" y="4831833"/>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9"/>
          <p:cNvSpPr/>
          <p:nvPr/>
        </p:nvSpPr>
        <p:spPr>
          <a:xfrm>
            <a:off x="2205315" y="520834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ctangle 30"/>
          <p:cNvSpPr/>
          <p:nvPr/>
        </p:nvSpPr>
        <p:spPr>
          <a:xfrm>
            <a:off x="5701550" y="5208349"/>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p:cNvSpPr/>
          <p:nvPr/>
        </p:nvSpPr>
        <p:spPr>
          <a:xfrm>
            <a:off x="2124631" y="559383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p:cNvSpPr/>
          <p:nvPr/>
        </p:nvSpPr>
        <p:spPr>
          <a:xfrm>
            <a:off x="5620866" y="5593839"/>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p:cNvSpPr/>
          <p:nvPr/>
        </p:nvSpPr>
        <p:spPr>
          <a:xfrm>
            <a:off x="2151527" y="597931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p:cNvSpPr/>
          <p:nvPr/>
        </p:nvSpPr>
        <p:spPr>
          <a:xfrm>
            <a:off x="5647762" y="5979317"/>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p:cNvSpPr/>
          <p:nvPr/>
        </p:nvSpPr>
        <p:spPr>
          <a:xfrm>
            <a:off x="2133598" y="636480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629833" y="636480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70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98438832"/>
              </p:ext>
            </p:extLst>
          </p:nvPr>
        </p:nvGraphicFramePr>
        <p:xfrm>
          <a:off x="446334" y="81362"/>
          <a:ext cx="8148918" cy="664464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469341">
                  <a:extLst>
                    <a:ext uri="{9D8B030D-6E8A-4147-A177-3AD203B41FA5}">
                      <a16:colId xmlns:a16="http://schemas.microsoft.com/office/drawing/2014/main" val="3688929687"/>
                    </a:ext>
                  </a:extLst>
                </a:gridCol>
                <a:gridCol w="3137647">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NaHCO</a:t>
                      </a:r>
                      <a:r>
                        <a:rPr lang="it-IT" sz="1900" baseline="-25000" dirty="0" smtClean="0"/>
                        <a:t>3</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triosso</a:t>
                      </a:r>
                      <a:r>
                        <a:rPr lang="it-IT" sz="1900" dirty="0" smtClean="0">
                          <a:solidFill>
                            <a:srgbClr val="FF0000"/>
                          </a:solidFill>
                        </a:rPr>
                        <a:t>-carbonato (IV) di sodio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Bicarbonato di sodio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CaF</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difluoruro</a:t>
                      </a:r>
                      <a:r>
                        <a:rPr lang="it-IT" sz="1900" dirty="0" smtClean="0">
                          <a:solidFill>
                            <a:srgbClr val="FF0000"/>
                          </a:solidFill>
                        </a:rPr>
                        <a:t> di 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Fluoruro di calcio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AlPO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Tetraossofosfato</a:t>
                      </a:r>
                      <a:r>
                        <a:rPr lang="it-IT" sz="1900" dirty="0" smtClean="0">
                          <a:solidFill>
                            <a:srgbClr val="FF0000"/>
                          </a:solidFill>
                        </a:rPr>
                        <a:t>(V) di alluminio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(Orto)fosfato di alluminio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Ba(Cl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Ossoclorato</a:t>
                      </a:r>
                      <a:r>
                        <a:rPr lang="it-IT" sz="1900" dirty="0" smtClean="0">
                          <a:solidFill>
                            <a:srgbClr val="FF0000"/>
                          </a:solidFill>
                        </a:rPr>
                        <a:t>(I)</a:t>
                      </a:r>
                      <a:r>
                        <a:rPr lang="it-IT" sz="1900" baseline="0" dirty="0" smtClean="0">
                          <a:solidFill>
                            <a:srgbClr val="FF0000"/>
                          </a:solidFill>
                        </a:rPr>
                        <a:t> di bario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Ipoclorito di bario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(NH</a:t>
                      </a:r>
                      <a:r>
                        <a:rPr lang="it-IT" sz="1900" baseline="-25000" dirty="0" smtClean="0"/>
                        <a:t>4</a:t>
                      </a:r>
                      <a:r>
                        <a:rPr lang="it-IT" sz="1900" dirty="0" smtClean="0"/>
                        <a:t>)</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Tetraossosolfato</a:t>
                      </a:r>
                      <a:r>
                        <a:rPr lang="it-IT" sz="1900" dirty="0" smtClean="0">
                          <a:solidFill>
                            <a:srgbClr val="FF0000"/>
                          </a:solidFill>
                        </a:rPr>
                        <a:t>(VI) di ammonio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Solfato d’ammonio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KHS</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Idrogenosolfuro</a:t>
                      </a:r>
                      <a:r>
                        <a:rPr lang="it-IT" sz="1900" baseline="0" dirty="0" smtClean="0">
                          <a:solidFill>
                            <a:srgbClr val="FF0000"/>
                          </a:solidFill>
                        </a:rPr>
                        <a:t> di potassio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Solfuro</a:t>
                      </a:r>
                      <a:r>
                        <a:rPr lang="it-IT" sz="1900" b="0" baseline="0" dirty="0" smtClean="0">
                          <a:solidFill>
                            <a:srgbClr val="FF0000"/>
                          </a:solidFill>
                        </a:rPr>
                        <a:t> acido di potassio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KMnO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Tetraossomanganato</a:t>
                      </a:r>
                      <a:r>
                        <a:rPr lang="it-IT" sz="1900" dirty="0" smtClean="0">
                          <a:solidFill>
                            <a:srgbClr val="FF0000"/>
                          </a:solidFill>
                        </a:rPr>
                        <a:t>(VII) di potassio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Permanganato</a:t>
                      </a:r>
                      <a:r>
                        <a:rPr lang="it-IT" sz="1900" b="0" baseline="0" dirty="0" smtClean="0">
                          <a:solidFill>
                            <a:srgbClr val="FF0000"/>
                          </a:solidFill>
                        </a:rPr>
                        <a:t> di potassio</a:t>
                      </a:r>
                      <a:endParaRPr lang="it-IT" sz="19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Al</a:t>
                      </a:r>
                      <a:r>
                        <a:rPr lang="it-IT" sz="1900" baseline="-25000" dirty="0" smtClean="0"/>
                        <a:t>2</a:t>
                      </a:r>
                      <a:r>
                        <a:rPr lang="it-IT" sz="1900" dirty="0" smtClean="0"/>
                        <a:t>S</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smtClean="0">
                          <a:solidFill>
                            <a:srgbClr val="FF0000"/>
                          </a:solidFill>
                        </a:rPr>
                        <a:t>Solfuro di alluminio (o anche trisolfuro di </a:t>
                      </a:r>
                      <a:r>
                        <a:rPr lang="it-IT" sz="1800" dirty="0" err="1" smtClean="0">
                          <a:solidFill>
                            <a:srgbClr val="FF0000"/>
                          </a:solidFill>
                        </a:rPr>
                        <a:t>dialluminio</a:t>
                      </a:r>
                      <a:r>
                        <a:rPr lang="it-IT" sz="1800" dirty="0" smtClean="0">
                          <a:solidFill>
                            <a:srgbClr val="FF0000"/>
                          </a:solidFill>
                        </a:rPr>
                        <a:t>)</a:t>
                      </a:r>
                      <a:endParaRPr lang="it-IT"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Solfuro di alluminio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MgO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Monossido di magnesio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Ossido di magnesio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CuSO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Tetraossosolfato</a:t>
                      </a:r>
                      <a:r>
                        <a:rPr lang="it-IT" sz="1900" baseline="0" dirty="0" smtClean="0">
                          <a:solidFill>
                            <a:srgbClr val="FF0000"/>
                          </a:solidFill>
                        </a:rPr>
                        <a:t>(VI) di rame (II)</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Solfato rameico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KCN</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Cianuro di potassio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Cianuro di potassio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Ni(OH)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Diidrossido di nichel</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Idrossido nicheloso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HBr</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Bromuro di idrogeno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Acido bromidrico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Fe(BrO</a:t>
                      </a:r>
                      <a:r>
                        <a:rPr lang="it-IT" sz="1900" baseline="-25000" dirty="0" smtClean="0"/>
                        <a:t>2</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Didiossobromato</a:t>
                      </a:r>
                      <a:r>
                        <a:rPr lang="it-IT" sz="1900" baseline="0" dirty="0" smtClean="0">
                          <a:solidFill>
                            <a:srgbClr val="FF0000"/>
                          </a:solidFill>
                        </a:rPr>
                        <a:t>(III) di ferro </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Bromito ferroso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NaH</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Idruro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Idruro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Tree>
    <p:extLst>
      <p:ext uri="{BB962C8B-B14F-4D97-AF65-F5344CB8AC3E}">
        <p14:creationId xmlns:p14="http://schemas.microsoft.com/office/powerpoint/2010/main" val="281587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10988" y="312271"/>
          <a:ext cx="8148918" cy="638556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684494">
                  <a:extLst>
                    <a:ext uri="{9D8B030D-6E8A-4147-A177-3AD203B41FA5}">
                      <a16:colId xmlns:a16="http://schemas.microsoft.com/office/drawing/2014/main" val="3688929687"/>
                    </a:ext>
                  </a:extLst>
                </a:gridCol>
                <a:gridCol w="2922494">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SrCl</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Dicloruro di stronzio (II)</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Cloruro di stronzio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a:t>
                      </a:r>
                      <a:r>
                        <a:rPr lang="it-IT" sz="1900" baseline="-25000" dirty="0" smtClean="0"/>
                        <a:t>3</a:t>
                      </a:r>
                      <a:r>
                        <a:rPr lang="it-IT" sz="1900" dirty="0" smtClean="0"/>
                        <a:t>(PO</a:t>
                      </a:r>
                      <a:r>
                        <a:rPr lang="it-IT" sz="1900" baseline="-25000" dirty="0" smtClean="0"/>
                        <a:t>4</a:t>
                      </a:r>
                      <a:r>
                        <a:rPr lang="it-IT" sz="190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Tetraosso(orto)fosfato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Fosfato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H</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tetraossosolforico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solforico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Ca(Cl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Monossoclorato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Na</a:t>
                      </a:r>
                      <a:r>
                        <a:rPr lang="it-IT" sz="1900" baseline="-25000" dirty="0" smtClean="0"/>
                        <a:t>2</a:t>
                      </a:r>
                      <a:r>
                        <a:rPr lang="it-IT" sz="1900" baseline="0" dirty="0" smtClean="0"/>
                        <a:t>Cr</a:t>
                      </a:r>
                      <a:r>
                        <a:rPr lang="it-IT" sz="1900" baseline="-25000" dirty="0" smtClean="0"/>
                        <a:t>2</a:t>
                      </a:r>
                      <a:r>
                        <a:rPr lang="it-IT" sz="1900" dirty="0" smtClean="0"/>
                        <a:t>O</a:t>
                      </a:r>
                      <a:r>
                        <a:rPr lang="it-IT" sz="1900" baseline="-25000" dirty="0" smtClean="0"/>
                        <a:t>7</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Eptaossodicromato</a:t>
                      </a:r>
                      <a:r>
                        <a:rPr lang="it-IT" sz="1900" baseline="0" dirty="0" smtClean="0"/>
                        <a:t> di 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Dicromato di sodio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BaH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Idruro</a:t>
                      </a:r>
                      <a:r>
                        <a:rPr lang="it-IT" sz="1900" baseline="0" dirty="0" smtClean="0"/>
                        <a:t> di bario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Idruro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AgNO</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Triossonitrato di argento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Nitrato</a:t>
                      </a:r>
                      <a:r>
                        <a:rPr lang="it-IT" sz="1900" b="0" baseline="0" dirty="0" smtClean="0"/>
                        <a:t> di argento</a:t>
                      </a:r>
                      <a:endParaRPr lang="it-IT"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Ti</a:t>
                      </a:r>
                      <a:r>
                        <a:rPr lang="it-IT" sz="1900" baseline="0" dirty="0" smtClean="0"/>
                        <a:t>I</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di titanio (IV)</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titanico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P</a:t>
                      </a:r>
                      <a:r>
                        <a:rPr lang="it-IT" sz="1900" baseline="-25000" dirty="0" smtClean="0"/>
                        <a:t>4</a:t>
                      </a:r>
                      <a:r>
                        <a:rPr lang="it-IT" sz="1900" baseline="0" dirty="0" smtClean="0"/>
                        <a:t>O</a:t>
                      </a:r>
                      <a:r>
                        <a:rPr lang="it-IT" sz="1900" baseline="-25000" dirty="0" smtClean="0"/>
                        <a:t>6</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Esaossido di tetrafosforo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Sn(BrO</a:t>
                      </a:r>
                      <a:r>
                        <a:rPr lang="it-IT" sz="1900" baseline="-25000" dirty="0" smtClean="0"/>
                        <a:t>3</a:t>
                      </a:r>
                      <a:r>
                        <a:rPr lang="it-IT" sz="1900" baseline="0" dirty="0" smtClean="0"/>
                        <a:t>)</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Triossobromato di stagno (IV)</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Bromato stannico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a:t>
                      </a:r>
                      <a:r>
                        <a:rPr lang="it-IT" sz="1900" baseline="-25000" dirty="0" smtClean="0"/>
                        <a:t>2</a:t>
                      </a:r>
                      <a:r>
                        <a:rPr lang="it-IT" sz="1900" baseline="0" dirty="0" smtClean="0"/>
                        <a:t>HPO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Idrogenotetraosso(orto)fosfato di 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Fosfato acido di potassio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Ti(OH)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Diidrossido di titanio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titanioso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NH</a:t>
                      </a:r>
                      <a:r>
                        <a:rPr lang="it-IT" sz="1900" baseline="-25000" dirty="0" smtClean="0"/>
                        <a:t>4</a:t>
                      </a:r>
                      <a:r>
                        <a:rPr lang="it-IT" sz="1900" baseline="0" dirty="0" smtClean="0"/>
                        <a:t>NO</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Diossonitrato di ammonio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Nitrito di ammonio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Ca(HSO</a:t>
                      </a:r>
                      <a:r>
                        <a:rPr lang="it-IT" sz="1900" baseline="-25000" dirty="0" smtClean="0"/>
                        <a:t>4</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Idrogenotetraossosolfato di calcio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acido di calcio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NaO</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
        <p:nvSpPr>
          <p:cNvPr id="8" name="Rectangle 7"/>
          <p:cNvSpPr/>
          <p:nvPr/>
        </p:nvSpPr>
        <p:spPr>
          <a:xfrm>
            <a:off x="654426" y="730614"/>
            <a:ext cx="1201270"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5809129" y="735106"/>
            <a:ext cx="2519083" cy="30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2205315" y="1102362"/>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770962" y="1120886"/>
            <a:ext cx="1084734" cy="2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770962" y="1487846"/>
            <a:ext cx="995085"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5791200" y="1478882"/>
            <a:ext cx="2779056" cy="30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p:cNvSpPr/>
          <p:nvPr/>
        </p:nvSpPr>
        <p:spPr>
          <a:xfrm>
            <a:off x="2160490" y="187333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p:cNvSpPr/>
          <p:nvPr/>
        </p:nvSpPr>
        <p:spPr>
          <a:xfrm>
            <a:off x="654426" y="1882295"/>
            <a:ext cx="1272986" cy="28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p:cNvSpPr/>
          <p:nvPr/>
        </p:nvSpPr>
        <p:spPr>
          <a:xfrm>
            <a:off x="546843" y="2240885"/>
            <a:ext cx="1380569" cy="30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5997384" y="2249845"/>
            <a:ext cx="2501155" cy="29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2205315" y="2635328"/>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546843" y="2635324"/>
            <a:ext cx="1380569" cy="295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654426" y="3011847"/>
            <a:ext cx="1272986" cy="2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5813608" y="3029768"/>
            <a:ext cx="2675964" cy="278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2160490" y="339732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596152" y="3397325"/>
            <a:ext cx="1331260" cy="2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654426" y="3800667"/>
            <a:ext cx="1272986" cy="29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p:cNvSpPr/>
          <p:nvPr/>
        </p:nvSpPr>
        <p:spPr>
          <a:xfrm>
            <a:off x="2178420" y="4168288"/>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654426" y="4150368"/>
            <a:ext cx="1272986" cy="31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p:cNvSpPr/>
          <p:nvPr/>
        </p:nvSpPr>
        <p:spPr>
          <a:xfrm>
            <a:off x="770962" y="4572291"/>
            <a:ext cx="1084734" cy="3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5813608" y="4553770"/>
            <a:ext cx="2675964" cy="39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9"/>
          <p:cNvSpPr/>
          <p:nvPr/>
        </p:nvSpPr>
        <p:spPr>
          <a:xfrm>
            <a:off x="2205315" y="520834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ctangle 30"/>
          <p:cNvSpPr/>
          <p:nvPr/>
        </p:nvSpPr>
        <p:spPr>
          <a:xfrm>
            <a:off x="770962" y="5226873"/>
            <a:ext cx="1156450" cy="27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p:cNvSpPr/>
          <p:nvPr/>
        </p:nvSpPr>
        <p:spPr>
          <a:xfrm>
            <a:off x="735102" y="5593836"/>
            <a:ext cx="1156450" cy="29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p:cNvSpPr/>
          <p:nvPr/>
        </p:nvSpPr>
        <p:spPr>
          <a:xfrm>
            <a:off x="5997384" y="5593839"/>
            <a:ext cx="2492188" cy="2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p:cNvSpPr/>
          <p:nvPr/>
        </p:nvSpPr>
        <p:spPr>
          <a:xfrm>
            <a:off x="2151527" y="5979317"/>
            <a:ext cx="3478306" cy="2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p:cNvSpPr/>
          <p:nvPr/>
        </p:nvSpPr>
        <p:spPr>
          <a:xfrm>
            <a:off x="654426" y="5967378"/>
            <a:ext cx="1272986" cy="299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p:cNvSpPr/>
          <p:nvPr/>
        </p:nvSpPr>
        <p:spPr>
          <a:xfrm>
            <a:off x="591668" y="6364800"/>
            <a:ext cx="133574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916705" y="6364800"/>
            <a:ext cx="2581833"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763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77253438"/>
              </p:ext>
            </p:extLst>
          </p:nvPr>
        </p:nvGraphicFramePr>
        <p:xfrm>
          <a:off x="510988" y="312271"/>
          <a:ext cx="8148918" cy="609600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684494">
                  <a:extLst>
                    <a:ext uri="{9D8B030D-6E8A-4147-A177-3AD203B41FA5}">
                      <a16:colId xmlns:a16="http://schemas.microsoft.com/office/drawing/2014/main" val="3688929687"/>
                    </a:ext>
                  </a:extLst>
                </a:gridCol>
                <a:gridCol w="2922494">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solidFill>
                            <a:srgbClr val="FF0000"/>
                          </a:solidFill>
                        </a:rPr>
                        <a:t>SrCl</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Dicloruro di stronzio </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Cloruro di stronzio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solidFill>
                            <a:srgbClr val="FF0000"/>
                          </a:solidFill>
                        </a:rPr>
                        <a:t>Ca</a:t>
                      </a:r>
                      <a:r>
                        <a:rPr lang="it-IT" sz="1900" baseline="-25000" dirty="0" smtClean="0">
                          <a:solidFill>
                            <a:srgbClr val="FF0000"/>
                          </a:solidFill>
                        </a:rPr>
                        <a:t>3</a:t>
                      </a:r>
                      <a:r>
                        <a:rPr lang="it-IT" sz="1900" dirty="0" smtClean="0">
                          <a:solidFill>
                            <a:srgbClr val="FF0000"/>
                          </a:solidFill>
                        </a:rPr>
                        <a:t>(PO</a:t>
                      </a:r>
                      <a:r>
                        <a:rPr lang="it-IT" sz="1900" baseline="-25000" dirty="0" smtClean="0">
                          <a:solidFill>
                            <a:srgbClr val="FF0000"/>
                          </a:solidFill>
                        </a:rPr>
                        <a:t>4</a:t>
                      </a:r>
                      <a:r>
                        <a:rPr lang="it-IT" sz="1900" dirty="0" smtClean="0">
                          <a:solidFill>
                            <a:srgbClr val="FF0000"/>
                          </a:solidFill>
                        </a:rPr>
                        <a:t>)</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Di-</a:t>
                      </a:r>
                      <a:r>
                        <a:rPr lang="it-IT" sz="1900" dirty="0" err="1" smtClean="0">
                          <a:solidFill>
                            <a:srgbClr val="FF0000"/>
                          </a:solidFill>
                        </a:rPr>
                        <a:t>tetraossofosfato</a:t>
                      </a:r>
                      <a:r>
                        <a:rPr lang="it-IT" sz="1900" dirty="0" smtClean="0">
                          <a:solidFill>
                            <a:srgbClr val="FF0000"/>
                          </a:solidFill>
                        </a:rPr>
                        <a:t>(V) di </a:t>
                      </a:r>
                      <a:r>
                        <a:rPr lang="it-IT" sz="1900" dirty="0" err="1" smtClean="0">
                          <a:solidFill>
                            <a:srgbClr val="FF0000"/>
                          </a:solidFill>
                        </a:rPr>
                        <a:t>tricalcio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Fosfato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solidFill>
                            <a:srgbClr val="FF0000"/>
                          </a:solidFill>
                        </a:rPr>
                        <a:t>H</a:t>
                      </a:r>
                      <a:r>
                        <a:rPr lang="it-IT" sz="1900" baseline="-25000" dirty="0" smtClean="0">
                          <a:solidFill>
                            <a:srgbClr val="FF0000"/>
                          </a:solidFill>
                        </a:rPr>
                        <a:t>2</a:t>
                      </a:r>
                      <a:r>
                        <a:rPr lang="it-IT" sz="1900" dirty="0" smtClean="0">
                          <a:solidFill>
                            <a:srgbClr val="FF0000"/>
                          </a:solidFill>
                        </a:rPr>
                        <a:t>SO</a:t>
                      </a:r>
                      <a:r>
                        <a:rPr lang="it-IT" sz="1900" baseline="-25000" dirty="0" smtClean="0">
                          <a:solidFill>
                            <a:srgbClr val="FF0000"/>
                          </a:solidFill>
                        </a:rPr>
                        <a:t>4</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a:t>
                      </a:r>
                      <a:r>
                        <a:rPr lang="it-IT" sz="1900" dirty="0" err="1" smtClean="0"/>
                        <a:t>tetraossosolforico</a:t>
                      </a:r>
                      <a:r>
                        <a:rPr lang="it-IT" sz="1900" dirty="0" smtClean="0"/>
                        <a:t>(VI)</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Acido solforico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solidFill>
                            <a:srgbClr val="FF0000"/>
                          </a:solidFill>
                        </a:rPr>
                        <a:t>Ca(Cl</a:t>
                      </a:r>
                      <a:r>
                        <a:rPr lang="it-IT" sz="1900" dirty="0" smtClean="0">
                          <a:solidFill>
                            <a:srgbClr val="FF0000"/>
                          </a:solidFill>
                        </a:rPr>
                        <a:t>O)</a:t>
                      </a:r>
                      <a:r>
                        <a:rPr lang="it-IT" sz="1900" baseline="-25000" dirty="0" smtClean="0">
                          <a:solidFill>
                            <a:srgbClr val="FF0000"/>
                          </a:solidFill>
                        </a:rPr>
                        <a:t>2</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Ossoclorato</a:t>
                      </a:r>
                      <a:r>
                        <a:rPr lang="it-IT" sz="1900" dirty="0" smtClean="0">
                          <a:solidFill>
                            <a:srgbClr val="FF0000"/>
                          </a:solidFill>
                        </a:rPr>
                        <a:t>(I) di 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solidFill>
                            <a:srgbClr val="FF0000"/>
                          </a:solidFill>
                        </a:rPr>
                        <a:t>Na</a:t>
                      </a:r>
                      <a:r>
                        <a:rPr lang="it-IT" sz="1900" baseline="-25000" dirty="0" smtClean="0">
                          <a:solidFill>
                            <a:srgbClr val="FF0000"/>
                          </a:solidFill>
                        </a:rPr>
                        <a:t>2</a:t>
                      </a:r>
                      <a:r>
                        <a:rPr lang="it-IT" sz="1900" baseline="0" dirty="0" smtClean="0">
                          <a:solidFill>
                            <a:srgbClr val="FF0000"/>
                          </a:solidFill>
                        </a:rPr>
                        <a:t>Cr</a:t>
                      </a:r>
                      <a:r>
                        <a:rPr lang="it-IT" sz="1900" baseline="-25000" dirty="0" smtClean="0">
                          <a:solidFill>
                            <a:srgbClr val="FF0000"/>
                          </a:solidFill>
                        </a:rPr>
                        <a:t>2</a:t>
                      </a:r>
                      <a:r>
                        <a:rPr lang="it-IT" sz="1900" dirty="0" smtClean="0">
                          <a:solidFill>
                            <a:srgbClr val="FF0000"/>
                          </a:solidFill>
                        </a:rPr>
                        <a:t>O</a:t>
                      </a:r>
                      <a:r>
                        <a:rPr lang="it-IT" sz="1900" baseline="-25000" dirty="0" smtClean="0">
                          <a:solidFill>
                            <a:srgbClr val="FF0000"/>
                          </a:solidFill>
                        </a:rPr>
                        <a:t>7</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t>Eptaossodicromato</a:t>
                      </a:r>
                      <a:r>
                        <a:rPr lang="it-IT" sz="1900" dirty="0" smtClean="0"/>
                        <a:t>(VI)</a:t>
                      </a:r>
                      <a:r>
                        <a:rPr lang="it-IT" sz="1900" baseline="0" dirty="0" smtClean="0"/>
                        <a:t> di </a:t>
                      </a:r>
                      <a:r>
                        <a:rPr lang="it-IT" sz="1900" baseline="0" dirty="0" err="1" smtClean="0"/>
                        <a:t>disodio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Dicromato di sodio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solidFill>
                            <a:srgbClr val="FF0000"/>
                          </a:solidFill>
                        </a:rPr>
                        <a:t>BaH</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Idruro</a:t>
                      </a:r>
                      <a:r>
                        <a:rPr lang="it-IT" sz="1900" baseline="0" dirty="0" smtClean="0">
                          <a:solidFill>
                            <a:srgbClr val="FF0000"/>
                          </a:solidFill>
                        </a:rPr>
                        <a:t> di bario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Idruro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solidFill>
                            <a:srgbClr val="FF0000"/>
                          </a:solidFill>
                        </a:rPr>
                        <a:t>AgNO</a:t>
                      </a:r>
                      <a:r>
                        <a:rPr lang="it-IT" sz="1900" baseline="-25000" dirty="0" smtClean="0">
                          <a:solidFill>
                            <a:srgbClr val="FF0000"/>
                          </a:solidFill>
                        </a:rPr>
                        <a:t>3</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t>Triossonitrato</a:t>
                      </a:r>
                      <a:r>
                        <a:rPr lang="it-IT" sz="1900" dirty="0" smtClean="0"/>
                        <a:t>(V) di argento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Nitrato</a:t>
                      </a:r>
                      <a:r>
                        <a:rPr lang="it-IT" sz="1900" b="0" baseline="0" dirty="0" smtClean="0">
                          <a:solidFill>
                            <a:srgbClr val="FF0000"/>
                          </a:solidFill>
                        </a:rPr>
                        <a:t> di argento</a:t>
                      </a:r>
                      <a:endParaRPr lang="it-IT" sz="19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solidFill>
                            <a:srgbClr val="FF0000"/>
                          </a:solidFill>
                        </a:rPr>
                        <a:t>Ti</a:t>
                      </a:r>
                      <a:r>
                        <a:rPr lang="it-IT" sz="1900" baseline="0" dirty="0" smtClean="0">
                          <a:solidFill>
                            <a:srgbClr val="FF0000"/>
                          </a:solidFill>
                        </a:rPr>
                        <a:t>I</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tetraioduro di titanio </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titanico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solidFill>
                            <a:srgbClr val="FF0000"/>
                          </a:solidFill>
                        </a:rPr>
                        <a:t>P</a:t>
                      </a:r>
                      <a:r>
                        <a:rPr lang="it-IT" sz="1900" baseline="-25000" dirty="0" smtClean="0">
                          <a:solidFill>
                            <a:srgbClr val="FF0000"/>
                          </a:solidFill>
                        </a:rPr>
                        <a:t>4</a:t>
                      </a:r>
                      <a:r>
                        <a:rPr lang="it-IT" sz="1900" baseline="0" dirty="0" smtClean="0">
                          <a:solidFill>
                            <a:srgbClr val="FF0000"/>
                          </a:solidFill>
                        </a:rPr>
                        <a:t>O</a:t>
                      </a:r>
                      <a:r>
                        <a:rPr lang="it-IT" sz="1900" baseline="-25000" dirty="0" smtClean="0">
                          <a:solidFill>
                            <a:srgbClr val="FF0000"/>
                          </a:solidFill>
                        </a:rPr>
                        <a:t>6</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Esaossido di tetrafosforo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solidFill>
                            <a:srgbClr val="FF0000"/>
                          </a:solidFill>
                        </a:rPr>
                        <a:t>Sn(BrO</a:t>
                      </a:r>
                      <a:r>
                        <a:rPr lang="it-IT" sz="1900" baseline="-25000" dirty="0" smtClean="0">
                          <a:solidFill>
                            <a:srgbClr val="FF0000"/>
                          </a:solidFill>
                        </a:rPr>
                        <a:t>3</a:t>
                      </a:r>
                      <a:r>
                        <a:rPr lang="it-IT" sz="1900" baseline="0" dirty="0" smtClean="0">
                          <a:solidFill>
                            <a:srgbClr val="FF0000"/>
                          </a:solidFill>
                        </a:rPr>
                        <a:t>)</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Tetra-</a:t>
                      </a:r>
                      <a:r>
                        <a:rPr lang="it-IT" sz="1900" baseline="0" dirty="0" err="1" smtClean="0">
                          <a:solidFill>
                            <a:srgbClr val="FF0000"/>
                          </a:solidFill>
                        </a:rPr>
                        <a:t>triossobromato</a:t>
                      </a:r>
                      <a:r>
                        <a:rPr lang="it-IT" sz="1900" baseline="0" dirty="0" smtClean="0">
                          <a:solidFill>
                            <a:srgbClr val="FF0000"/>
                          </a:solidFill>
                        </a:rPr>
                        <a:t> di stagno </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Bromato stannico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solidFill>
                            <a:srgbClr val="FF0000"/>
                          </a:solidFill>
                        </a:rPr>
                        <a:t>K</a:t>
                      </a:r>
                      <a:r>
                        <a:rPr lang="it-IT" sz="1900" baseline="-25000" dirty="0" smtClean="0">
                          <a:solidFill>
                            <a:srgbClr val="FF0000"/>
                          </a:solidFill>
                        </a:rPr>
                        <a:t>2</a:t>
                      </a:r>
                      <a:r>
                        <a:rPr lang="it-IT" sz="1900" baseline="0" dirty="0" smtClean="0">
                          <a:solidFill>
                            <a:srgbClr val="FF0000"/>
                          </a:solidFill>
                        </a:rPr>
                        <a:t>HPO</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t>Tetraossofosfato</a:t>
                      </a:r>
                      <a:r>
                        <a:rPr lang="it-IT" sz="1900" baseline="0" dirty="0" smtClean="0"/>
                        <a:t>(V) di </a:t>
                      </a:r>
                      <a:r>
                        <a:rPr lang="it-IT" sz="1900" baseline="0" dirty="0" err="1" smtClean="0"/>
                        <a:t>dipotassio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Fosfato acido di potassio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solidFill>
                            <a:srgbClr val="FF0000"/>
                          </a:solidFill>
                        </a:rPr>
                        <a:t>Ti(OH)</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Diidrossido di titanio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titanioso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solidFill>
                            <a:srgbClr val="FF0000"/>
                          </a:solidFill>
                        </a:rPr>
                        <a:t>NH</a:t>
                      </a:r>
                      <a:r>
                        <a:rPr lang="it-IT" sz="1900" baseline="-25000" dirty="0" smtClean="0">
                          <a:solidFill>
                            <a:srgbClr val="FF0000"/>
                          </a:solidFill>
                        </a:rPr>
                        <a:t>4</a:t>
                      </a:r>
                      <a:r>
                        <a:rPr lang="it-IT" sz="1900" baseline="0" dirty="0" smtClean="0">
                          <a:solidFill>
                            <a:srgbClr val="FF0000"/>
                          </a:solidFill>
                        </a:rPr>
                        <a:t>NO</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t>Diossonitrato</a:t>
                      </a:r>
                      <a:r>
                        <a:rPr lang="it-IT" sz="1900" baseline="0" dirty="0" smtClean="0"/>
                        <a:t>(III) di ammonio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Nitrito di ammonio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solidFill>
                            <a:srgbClr val="FF0000"/>
                          </a:solidFill>
                        </a:rPr>
                        <a:t>Ca(HSO</a:t>
                      </a:r>
                      <a:r>
                        <a:rPr lang="it-IT" sz="1900" baseline="-25000" dirty="0" smtClean="0">
                          <a:solidFill>
                            <a:srgbClr val="FF0000"/>
                          </a:solidFill>
                        </a:rPr>
                        <a:t>4</a:t>
                      </a:r>
                      <a:r>
                        <a:rPr lang="it-IT" sz="1900" baseline="0" dirty="0" smtClean="0">
                          <a:solidFill>
                            <a:srgbClr val="FF0000"/>
                          </a:solidFill>
                        </a:rPr>
                        <a:t>)</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Ditetraossosolfato</a:t>
                      </a:r>
                      <a:r>
                        <a:rPr lang="it-IT" sz="1900" baseline="0" dirty="0" smtClean="0">
                          <a:solidFill>
                            <a:srgbClr val="FF0000"/>
                          </a:solidFill>
                        </a:rPr>
                        <a:t>(VI) di calcio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acido di calcio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solidFill>
                            <a:srgbClr val="FF0000"/>
                          </a:solidFill>
                        </a:rPr>
                        <a:t>NaO</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Superossido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Tree>
    <p:extLst>
      <p:ext uri="{BB962C8B-B14F-4D97-AF65-F5344CB8AC3E}">
        <p14:creationId xmlns:p14="http://schemas.microsoft.com/office/powerpoint/2010/main" val="420460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asellaDiTesto 51"/>
          <p:cNvSpPr txBox="1"/>
          <p:nvPr/>
        </p:nvSpPr>
        <p:spPr>
          <a:xfrm>
            <a:off x="76910" y="4931191"/>
            <a:ext cx="2514600" cy="1754326"/>
          </a:xfrm>
          <a:prstGeom prst="rect">
            <a:avLst/>
          </a:prstGeom>
          <a:noFill/>
        </p:spPr>
        <p:txBody>
          <a:bodyPr wrap="square" rtlCol="0">
            <a:spAutoFit/>
          </a:bodyPr>
          <a:lstStyle/>
          <a:p>
            <a:r>
              <a:rPr lang="it-IT" dirty="0" smtClean="0"/>
              <a:t>Elettroni di valenza del fluoro: 7</a:t>
            </a:r>
          </a:p>
          <a:p>
            <a:r>
              <a:rPr lang="it-IT" dirty="0" smtClean="0"/>
              <a:t>Elettroni assegnati al fluoro: 8</a:t>
            </a:r>
          </a:p>
          <a:p>
            <a:r>
              <a:rPr lang="it-IT" dirty="0" smtClean="0">
                <a:solidFill>
                  <a:srgbClr val="FF0000"/>
                </a:solidFill>
              </a:rPr>
              <a:t>Stato di ossidazione del fluoro: -1</a:t>
            </a:r>
            <a:endParaRPr lang="it-IT" dirty="0">
              <a:solidFill>
                <a:srgbClr val="FF0000"/>
              </a:solidFill>
            </a:endParaRPr>
          </a:p>
        </p:txBody>
      </p:sp>
      <p:sp>
        <p:nvSpPr>
          <p:cNvPr id="56" name="CasellaDiTesto 55"/>
          <p:cNvSpPr txBox="1"/>
          <p:nvPr/>
        </p:nvSpPr>
        <p:spPr>
          <a:xfrm>
            <a:off x="114300" y="838200"/>
            <a:ext cx="2514600" cy="1754326"/>
          </a:xfrm>
          <a:prstGeom prst="rect">
            <a:avLst/>
          </a:prstGeom>
          <a:noFill/>
        </p:spPr>
        <p:txBody>
          <a:bodyPr wrap="square" rtlCol="0">
            <a:spAutoFit/>
          </a:bodyPr>
          <a:lstStyle/>
          <a:p>
            <a:r>
              <a:rPr lang="it-IT" dirty="0" smtClean="0"/>
              <a:t>Elettroni di valenza del boro: 3</a:t>
            </a:r>
          </a:p>
          <a:p>
            <a:r>
              <a:rPr lang="it-IT" dirty="0" smtClean="0"/>
              <a:t>Elettroni assegnati al boro: 0</a:t>
            </a:r>
          </a:p>
          <a:p>
            <a:r>
              <a:rPr lang="it-IT" dirty="0" smtClean="0">
                <a:solidFill>
                  <a:srgbClr val="FF0000"/>
                </a:solidFill>
              </a:rPr>
              <a:t>Stato di ossidazione del boro: +3</a:t>
            </a:r>
            <a:endParaRPr lang="it-IT" dirty="0">
              <a:solidFill>
                <a:srgbClr val="FF0000"/>
              </a:solidFill>
            </a:endParaRPr>
          </a:p>
        </p:txBody>
      </p:sp>
      <p:sp>
        <p:nvSpPr>
          <p:cNvPr id="2" name="Titolo 1"/>
          <p:cNvSpPr>
            <a:spLocks noGrp="1"/>
          </p:cNvSpPr>
          <p:nvPr>
            <p:ph type="title"/>
          </p:nvPr>
        </p:nvSpPr>
        <p:spPr>
          <a:xfrm>
            <a:off x="1371600" y="122238"/>
            <a:ext cx="6172200" cy="563562"/>
          </a:xfrm>
        </p:spPr>
        <p:txBody>
          <a:bodyPr>
            <a:normAutofit fontScale="90000"/>
          </a:bodyPr>
          <a:lstStyle/>
          <a:p>
            <a:r>
              <a:rPr lang="it-IT" dirty="0" smtClean="0"/>
              <a:t>Numero di ossidazione</a:t>
            </a:r>
            <a:endParaRPr lang="it-IT" dirty="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4</a:t>
            </a:fld>
            <a:endParaRPr lang="it-IT"/>
          </a:p>
        </p:txBody>
      </p:sp>
      <p:grpSp>
        <p:nvGrpSpPr>
          <p:cNvPr id="16" name="Gruppo 15"/>
          <p:cNvGrpSpPr/>
          <p:nvPr/>
        </p:nvGrpSpPr>
        <p:grpSpPr>
          <a:xfrm>
            <a:off x="433628" y="2522896"/>
            <a:ext cx="1875943" cy="3031407"/>
            <a:chOff x="609600" y="3293193"/>
            <a:chExt cx="1875943" cy="3031407"/>
          </a:xfrm>
        </p:grpSpPr>
        <p:grpSp>
          <p:nvGrpSpPr>
            <p:cNvPr id="13" name="Gruppo 12"/>
            <p:cNvGrpSpPr/>
            <p:nvPr/>
          </p:nvGrpSpPr>
          <p:grpSpPr>
            <a:xfrm>
              <a:off x="609600" y="3293193"/>
              <a:ext cx="792747" cy="3031407"/>
              <a:chOff x="609600" y="3293193"/>
              <a:chExt cx="792747" cy="3031407"/>
            </a:xfrm>
          </p:grpSpPr>
          <p:sp>
            <p:nvSpPr>
              <p:cNvPr id="49" name="Arco 48"/>
              <p:cNvSpPr/>
              <p:nvPr/>
            </p:nvSpPr>
            <p:spPr>
              <a:xfrm rot="5556154">
                <a:off x="335547" y="3597993"/>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Arco 50"/>
              <p:cNvSpPr/>
              <p:nvPr/>
            </p:nvSpPr>
            <p:spPr>
              <a:xfrm rot="16200000">
                <a:off x="304800" y="52578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8" name="Gruppo 7"/>
            <p:cNvGrpSpPr/>
            <p:nvPr/>
          </p:nvGrpSpPr>
          <p:grpSpPr>
            <a:xfrm>
              <a:off x="620641" y="3467981"/>
              <a:ext cx="1864902" cy="2057400"/>
              <a:chOff x="649698" y="3429000"/>
              <a:chExt cx="1864902" cy="2057400"/>
            </a:xfrm>
          </p:grpSpPr>
          <p:grpSp>
            <p:nvGrpSpPr>
              <p:cNvPr id="6" name="Gruppo 5"/>
              <p:cNvGrpSpPr/>
              <p:nvPr/>
            </p:nvGrpSpPr>
            <p:grpSpPr>
              <a:xfrm>
                <a:off x="838200" y="4099560"/>
                <a:ext cx="1676400" cy="1386840"/>
                <a:chOff x="838200" y="4099560"/>
                <a:chExt cx="1676400" cy="1386840"/>
              </a:xfrm>
            </p:grpSpPr>
            <p:grpSp>
              <p:nvGrpSpPr>
                <p:cNvPr id="3" name="Gruppo 7"/>
                <p:cNvGrpSpPr/>
                <p:nvPr/>
              </p:nvGrpSpPr>
              <p:grpSpPr>
                <a:xfrm>
                  <a:off x="838200" y="4099560"/>
                  <a:ext cx="838200" cy="1386840"/>
                  <a:chOff x="2286000" y="4409420"/>
                  <a:chExt cx="838200" cy="1386840"/>
                </a:xfrm>
              </p:grpSpPr>
              <p:sp>
                <p:nvSpPr>
                  <p:cNvPr id="9" name="CasellaDiTesto 8"/>
                  <p:cNvSpPr txBox="1"/>
                  <p:nvPr/>
                </p:nvSpPr>
                <p:spPr>
                  <a:xfrm>
                    <a:off x="2286000" y="4826020"/>
                    <a:ext cx="381000" cy="523220"/>
                  </a:xfrm>
                  <a:prstGeom prst="rect">
                    <a:avLst/>
                  </a:prstGeom>
                  <a:noFill/>
                </p:spPr>
                <p:txBody>
                  <a:bodyPr wrap="square" rtlCol="0">
                    <a:spAutoFit/>
                  </a:bodyPr>
                  <a:lstStyle/>
                  <a:p>
                    <a:r>
                      <a:rPr lang="it-IT" sz="2800" dirty="0" smtClean="0"/>
                      <a:t>B</a:t>
                    </a:r>
                    <a:endParaRPr lang="it-IT" sz="2800" dirty="0"/>
                  </a:p>
                </p:txBody>
              </p:sp>
              <p:sp>
                <p:nvSpPr>
                  <p:cNvPr id="10" name="CasellaDiTesto 9"/>
                  <p:cNvSpPr txBox="1"/>
                  <p:nvPr/>
                </p:nvSpPr>
                <p:spPr>
                  <a:xfrm>
                    <a:off x="2743200" y="4892040"/>
                    <a:ext cx="381000" cy="523220"/>
                  </a:xfrm>
                  <a:prstGeom prst="rect">
                    <a:avLst/>
                  </a:prstGeom>
                  <a:noFill/>
                </p:spPr>
                <p:txBody>
                  <a:bodyPr wrap="square" rtlCol="0">
                    <a:spAutoFit/>
                  </a:bodyPr>
                  <a:lstStyle/>
                  <a:p>
                    <a:r>
                      <a:rPr lang="it-IT" sz="2800" dirty="0" smtClean="0"/>
                      <a:t>F</a:t>
                    </a:r>
                    <a:endParaRPr lang="it-IT" sz="2800" dirty="0"/>
                  </a:p>
                </p:txBody>
              </p:sp>
              <p:cxnSp>
                <p:nvCxnSpPr>
                  <p:cNvPr id="11" name="Connettore 1 10"/>
                  <p:cNvCxnSpPr/>
                  <p:nvPr/>
                </p:nvCxnSpPr>
                <p:spPr>
                  <a:xfrm>
                    <a:off x="2590800" y="51206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2819400" y="49682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819400" y="53492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5400000">
                    <a:off x="2964974" y="5127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286000" y="5273040"/>
                    <a:ext cx="381000" cy="523220"/>
                  </a:xfrm>
                  <a:prstGeom prst="rect">
                    <a:avLst/>
                  </a:prstGeom>
                  <a:noFill/>
                </p:spPr>
                <p:txBody>
                  <a:bodyPr wrap="square" rtlCol="0">
                    <a:spAutoFit/>
                  </a:bodyPr>
                  <a:lstStyle/>
                  <a:p>
                    <a:r>
                      <a:rPr lang="it-IT" sz="2800" dirty="0" smtClean="0"/>
                      <a:t>F</a:t>
                    </a:r>
                    <a:endParaRPr lang="it-IT" sz="2800" dirty="0"/>
                  </a:p>
                </p:txBody>
              </p:sp>
              <p:cxnSp>
                <p:nvCxnSpPr>
                  <p:cNvPr id="19" name="Connettore 1 18"/>
                  <p:cNvCxnSpPr/>
                  <p:nvPr/>
                </p:nvCxnSpPr>
                <p:spPr>
                  <a:xfrm rot="5400000">
                    <a:off x="2279174" y="5508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5400000">
                    <a:off x="2380488" y="531571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2362200" y="572865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rot="5400000">
                    <a:off x="2507774" y="5508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2286000" y="4409420"/>
                    <a:ext cx="381000" cy="523220"/>
                  </a:xfrm>
                  <a:prstGeom prst="rect">
                    <a:avLst/>
                  </a:prstGeom>
                  <a:noFill/>
                </p:spPr>
                <p:txBody>
                  <a:bodyPr wrap="square" rtlCol="0">
                    <a:spAutoFit/>
                  </a:bodyPr>
                  <a:lstStyle/>
                  <a:p>
                    <a:r>
                      <a:rPr lang="it-IT" sz="2800" dirty="0" smtClean="0"/>
                      <a:t>F</a:t>
                    </a:r>
                    <a:endParaRPr lang="it-IT" sz="2800" dirty="0"/>
                  </a:p>
                </p:txBody>
              </p:sp>
              <p:cxnSp>
                <p:nvCxnSpPr>
                  <p:cNvPr id="24" name="Connettore 1 23"/>
                  <p:cNvCxnSpPr/>
                  <p:nvPr/>
                </p:nvCxnSpPr>
                <p:spPr>
                  <a:xfrm rot="5400000">
                    <a:off x="2279174" y="466008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2355374"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2362200" y="448562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2507774" y="46448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Arco 49"/>
                <p:cNvSpPr/>
                <p:nvPr/>
              </p:nvSpPr>
              <p:spPr>
                <a:xfrm rot="10800000">
                  <a:off x="1143000" y="44196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54" name="CasellaDiTesto 53"/>
              <p:cNvSpPr txBox="1"/>
              <p:nvPr/>
            </p:nvSpPr>
            <p:spPr>
              <a:xfrm>
                <a:off x="649698" y="3440668"/>
                <a:ext cx="417102" cy="369332"/>
              </a:xfrm>
              <a:prstGeom prst="rect">
                <a:avLst/>
              </a:prstGeom>
              <a:noFill/>
            </p:spPr>
            <p:txBody>
              <a:bodyPr wrap="none" rtlCol="0">
                <a:spAutoFit/>
              </a:bodyPr>
              <a:lstStyle/>
              <a:p>
                <a:r>
                  <a:rPr lang="it-IT" b="1" dirty="0" smtClean="0">
                    <a:solidFill>
                      <a:schemeClr val="tx2">
                        <a:lumMod val="60000"/>
                        <a:lumOff val="40000"/>
                      </a:schemeClr>
                    </a:solidFill>
                  </a:rPr>
                  <a:t>+3</a:t>
                </a:r>
                <a:endParaRPr lang="it-IT" b="1" dirty="0">
                  <a:solidFill>
                    <a:schemeClr val="tx2">
                      <a:lumMod val="60000"/>
                      <a:lumOff val="40000"/>
                    </a:schemeClr>
                  </a:solidFill>
                </a:endParaRPr>
              </a:p>
            </p:txBody>
          </p:sp>
          <p:sp>
            <p:nvSpPr>
              <p:cNvPr id="55" name="CasellaDiTesto 54"/>
              <p:cNvSpPr txBox="1"/>
              <p:nvPr/>
            </p:nvSpPr>
            <p:spPr>
              <a:xfrm>
                <a:off x="954498" y="3429000"/>
                <a:ext cx="372218"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grpSp>
      </p:grpSp>
      <p:grpSp>
        <p:nvGrpSpPr>
          <p:cNvPr id="29" name="Gruppo 28"/>
          <p:cNvGrpSpPr/>
          <p:nvPr/>
        </p:nvGrpSpPr>
        <p:grpSpPr>
          <a:xfrm>
            <a:off x="6354607" y="2523130"/>
            <a:ext cx="838199" cy="3046647"/>
            <a:chOff x="4876801" y="3201753"/>
            <a:chExt cx="838199" cy="3046647"/>
          </a:xfrm>
        </p:grpSpPr>
        <p:sp>
          <p:nvSpPr>
            <p:cNvPr id="59" name="Arco 58"/>
            <p:cNvSpPr/>
            <p:nvPr/>
          </p:nvSpPr>
          <p:spPr>
            <a:xfrm rot="16200000">
              <a:off x="4572001" y="51816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8" name="Gruppo 27"/>
            <p:cNvGrpSpPr/>
            <p:nvPr/>
          </p:nvGrpSpPr>
          <p:grpSpPr>
            <a:xfrm>
              <a:off x="4922252" y="3201753"/>
              <a:ext cx="792748" cy="2208447"/>
              <a:chOff x="4876800" y="3216993"/>
              <a:chExt cx="792748" cy="2208447"/>
            </a:xfrm>
          </p:grpSpPr>
          <p:grpSp>
            <p:nvGrpSpPr>
              <p:cNvPr id="4" name="Gruppo 36"/>
              <p:cNvGrpSpPr/>
              <p:nvPr/>
            </p:nvGrpSpPr>
            <p:grpSpPr>
              <a:xfrm>
                <a:off x="5029200" y="4038600"/>
                <a:ext cx="381000" cy="1386840"/>
                <a:chOff x="5105400" y="4409420"/>
                <a:chExt cx="381000" cy="1386840"/>
              </a:xfrm>
            </p:grpSpPr>
            <p:sp>
              <p:nvSpPr>
                <p:cNvPr id="38" name="CasellaDiTesto 37"/>
                <p:cNvSpPr txBox="1"/>
                <p:nvPr/>
              </p:nvSpPr>
              <p:spPr>
                <a:xfrm>
                  <a:off x="5105400" y="4826020"/>
                  <a:ext cx="381000" cy="523220"/>
                </a:xfrm>
                <a:prstGeom prst="rect">
                  <a:avLst/>
                </a:prstGeom>
                <a:noFill/>
              </p:spPr>
              <p:txBody>
                <a:bodyPr wrap="square" rtlCol="0">
                  <a:spAutoFit/>
                </a:bodyPr>
                <a:lstStyle/>
                <a:p>
                  <a:r>
                    <a:rPr lang="it-IT" sz="2800" dirty="0" smtClean="0"/>
                    <a:t>C</a:t>
                  </a:r>
                  <a:endParaRPr lang="it-IT" sz="2800" dirty="0"/>
                </a:p>
              </p:txBody>
            </p:sp>
            <p:sp>
              <p:nvSpPr>
                <p:cNvPr id="39" name="CasellaDiTesto 38"/>
                <p:cNvSpPr txBox="1"/>
                <p:nvPr/>
              </p:nvSpPr>
              <p:spPr>
                <a:xfrm>
                  <a:off x="5105400" y="5273040"/>
                  <a:ext cx="381000" cy="523220"/>
                </a:xfrm>
                <a:prstGeom prst="rect">
                  <a:avLst/>
                </a:prstGeom>
                <a:noFill/>
              </p:spPr>
              <p:txBody>
                <a:bodyPr wrap="square" rtlCol="0">
                  <a:spAutoFit/>
                </a:bodyPr>
                <a:lstStyle/>
                <a:p>
                  <a:r>
                    <a:rPr lang="it-IT" sz="2800" dirty="0" smtClean="0"/>
                    <a:t>O</a:t>
                  </a:r>
                  <a:endParaRPr lang="it-IT" sz="2800" dirty="0"/>
                </a:p>
              </p:txBody>
            </p:sp>
            <p:cxnSp>
              <p:nvCxnSpPr>
                <p:cNvPr id="40" name="Connettore 1 39"/>
                <p:cNvCxnSpPr/>
                <p:nvPr/>
              </p:nvCxnSpPr>
              <p:spPr>
                <a:xfrm rot="5400000">
                  <a:off x="5199888" y="531571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5105400" y="4409420"/>
                  <a:ext cx="381000" cy="523220"/>
                </a:xfrm>
                <a:prstGeom prst="rect">
                  <a:avLst/>
                </a:prstGeom>
                <a:noFill/>
              </p:spPr>
              <p:txBody>
                <a:bodyPr wrap="square" rtlCol="0">
                  <a:spAutoFit/>
                </a:bodyPr>
                <a:lstStyle/>
                <a:p>
                  <a:r>
                    <a:rPr lang="it-IT" sz="2800" dirty="0" smtClean="0"/>
                    <a:t>O</a:t>
                  </a:r>
                  <a:endParaRPr lang="it-IT" sz="2800" dirty="0"/>
                </a:p>
              </p:txBody>
            </p:sp>
            <p:cxnSp>
              <p:nvCxnSpPr>
                <p:cNvPr id="42" name="Connettore 1 41"/>
                <p:cNvCxnSpPr/>
                <p:nvPr/>
              </p:nvCxnSpPr>
              <p:spPr>
                <a:xfrm rot="5400000">
                  <a:off x="5249386"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rot="5400000">
                  <a:off x="5174774"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rot="5400000">
                  <a:off x="5250974" y="531540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rot="8100000">
                  <a:off x="5157611" y="4501194"/>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rot="2700000">
                  <a:off x="5310012" y="4501195"/>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rot="8100000">
                  <a:off x="5310012" y="5687658"/>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rot="2700000">
                  <a:off x="5157610" y="568765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Arco 56"/>
              <p:cNvSpPr/>
              <p:nvPr/>
            </p:nvSpPr>
            <p:spPr>
              <a:xfrm rot="5556154">
                <a:off x="4602748" y="3521793"/>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0" name="CasellaDiTesto 59"/>
              <p:cNvSpPr txBox="1"/>
              <p:nvPr/>
            </p:nvSpPr>
            <p:spPr>
              <a:xfrm>
                <a:off x="4876800" y="3440668"/>
                <a:ext cx="417102" cy="369332"/>
              </a:xfrm>
              <a:prstGeom prst="rect">
                <a:avLst/>
              </a:prstGeom>
              <a:noFill/>
            </p:spPr>
            <p:txBody>
              <a:bodyPr wrap="none" rtlCol="0">
                <a:spAutoFit/>
              </a:bodyPr>
              <a:lstStyle/>
              <a:p>
                <a:r>
                  <a:rPr lang="it-IT" b="1" dirty="0" smtClean="0">
                    <a:solidFill>
                      <a:schemeClr val="tx2">
                        <a:lumMod val="60000"/>
                        <a:lumOff val="40000"/>
                      </a:schemeClr>
                    </a:solidFill>
                  </a:rPr>
                  <a:t>+4</a:t>
                </a:r>
                <a:endParaRPr lang="it-IT" b="1" dirty="0">
                  <a:solidFill>
                    <a:schemeClr val="tx2">
                      <a:lumMod val="60000"/>
                      <a:lumOff val="40000"/>
                    </a:schemeClr>
                  </a:solidFill>
                </a:endParaRPr>
              </a:p>
            </p:txBody>
          </p:sp>
          <p:sp>
            <p:nvSpPr>
              <p:cNvPr id="61" name="CasellaDiTesto 60"/>
              <p:cNvSpPr txBox="1"/>
              <p:nvPr/>
            </p:nvSpPr>
            <p:spPr>
              <a:xfrm>
                <a:off x="5181600" y="3429000"/>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grpSp>
      </p:grpSp>
      <p:sp>
        <p:nvSpPr>
          <p:cNvPr id="67" name="CasellaDiTesto 66"/>
          <p:cNvSpPr txBox="1"/>
          <p:nvPr/>
        </p:nvSpPr>
        <p:spPr>
          <a:xfrm>
            <a:off x="5819776" y="5013580"/>
            <a:ext cx="2514600" cy="1754326"/>
          </a:xfrm>
          <a:prstGeom prst="rect">
            <a:avLst/>
          </a:prstGeom>
          <a:noFill/>
        </p:spPr>
        <p:txBody>
          <a:bodyPr wrap="square" rtlCol="0">
            <a:spAutoFit/>
          </a:bodyPr>
          <a:lstStyle/>
          <a:p>
            <a:r>
              <a:rPr lang="it-IT" dirty="0" smtClean="0"/>
              <a:t>Elettroni di valenza dell’ossigeno: 6</a:t>
            </a:r>
          </a:p>
          <a:p>
            <a:r>
              <a:rPr lang="it-IT" dirty="0" smtClean="0"/>
              <a:t>Elettroni assegnati all’ossigeno: 8</a:t>
            </a:r>
          </a:p>
          <a:p>
            <a:r>
              <a:rPr lang="it-IT" dirty="0" smtClean="0">
                <a:solidFill>
                  <a:srgbClr val="FF0000"/>
                </a:solidFill>
              </a:rPr>
              <a:t>Stato di ossidazione dell’ossigeno: -2</a:t>
            </a:r>
            <a:endParaRPr lang="it-IT" dirty="0">
              <a:solidFill>
                <a:srgbClr val="FF0000"/>
              </a:solidFill>
            </a:endParaRPr>
          </a:p>
        </p:txBody>
      </p:sp>
      <p:sp>
        <p:nvSpPr>
          <p:cNvPr id="68" name="CasellaDiTesto 67"/>
          <p:cNvSpPr txBox="1"/>
          <p:nvPr/>
        </p:nvSpPr>
        <p:spPr>
          <a:xfrm>
            <a:off x="5700296" y="684877"/>
            <a:ext cx="2514600" cy="1754326"/>
          </a:xfrm>
          <a:prstGeom prst="rect">
            <a:avLst/>
          </a:prstGeom>
          <a:noFill/>
        </p:spPr>
        <p:txBody>
          <a:bodyPr wrap="square" rtlCol="0">
            <a:spAutoFit/>
          </a:bodyPr>
          <a:lstStyle/>
          <a:p>
            <a:r>
              <a:rPr lang="it-IT" dirty="0" smtClean="0"/>
              <a:t>Elettroni di valenza del carbonio: 4</a:t>
            </a:r>
          </a:p>
          <a:p>
            <a:r>
              <a:rPr lang="it-IT" dirty="0" smtClean="0"/>
              <a:t>Elettroni assegnati al carbonio: 0</a:t>
            </a:r>
          </a:p>
          <a:p>
            <a:r>
              <a:rPr lang="it-IT" dirty="0" smtClean="0">
                <a:solidFill>
                  <a:srgbClr val="FF0000"/>
                </a:solidFill>
              </a:rPr>
              <a:t>Stato di ossidazione del boro: +4</a:t>
            </a:r>
            <a:endParaRPr lang="it-IT" dirty="0">
              <a:solidFill>
                <a:srgbClr val="FF0000"/>
              </a:solidFill>
            </a:endParaRPr>
          </a:p>
        </p:txBody>
      </p:sp>
      <p:pic>
        <p:nvPicPr>
          <p:cNvPr id="69" name="Immagine 68" descr="tavola periodica.jpg"/>
          <p:cNvPicPr>
            <a:picLocks noChangeAspect="1"/>
          </p:cNvPicPr>
          <p:nvPr/>
        </p:nvPicPr>
        <p:blipFill>
          <a:blip r:embed="rId3" cstate="print"/>
          <a:srcRect l="82530" t="24674" r="12332" b="64923"/>
          <a:stretch>
            <a:fillRect/>
          </a:stretch>
        </p:blipFill>
        <p:spPr>
          <a:xfrm>
            <a:off x="3126341" y="4834090"/>
            <a:ext cx="1681003" cy="2009113"/>
          </a:xfrm>
          <a:prstGeom prst="rect">
            <a:avLst/>
          </a:prstGeom>
          <a:ln>
            <a:solidFill>
              <a:schemeClr val="tx1"/>
            </a:solidFill>
          </a:ln>
        </p:spPr>
      </p:pic>
      <p:sp>
        <p:nvSpPr>
          <p:cNvPr id="70" name="Ovale 69"/>
          <p:cNvSpPr/>
          <p:nvPr/>
        </p:nvSpPr>
        <p:spPr>
          <a:xfrm>
            <a:off x="4076700" y="5188777"/>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191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85800" y="4582180"/>
            <a:ext cx="1143000" cy="523220"/>
          </a:xfrm>
          <a:prstGeom prst="rect">
            <a:avLst/>
          </a:prstGeom>
          <a:noFill/>
        </p:spPr>
        <p:txBody>
          <a:bodyPr wrap="square" rtlCol="0">
            <a:spAutoFit/>
          </a:bodyPr>
          <a:lstStyle/>
          <a:p>
            <a:r>
              <a:rPr lang="it-IT" sz="2800" dirty="0" smtClean="0"/>
              <a:t>H</a:t>
            </a:r>
            <a:r>
              <a:rPr lang="it-IT" sz="2800" baseline="-25000" dirty="0" smtClean="0"/>
              <a:t>2</a:t>
            </a:r>
            <a:r>
              <a:rPr lang="it-IT" sz="2800" dirty="0" smtClean="0"/>
              <a:t>SO</a:t>
            </a:r>
            <a:r>
              <a:rPr lang="it-IT" sz="2800" baseline="-25000" dirty="0" smtClean="0"/>
              <a:t>4</a:t>
            </a:r>
            <a:endParaRPr lang="it-IT" sz="2800" baseline="-25000" dirty="0"/>
          </a:p>
        </p:txBody>
      </p:sp>
      <p:sp>
        <p:nvSpPr>
          <p:cNvPr id="9" name="Segnaposto contenuto 2"/>
          <p:cNvSpPr txBox="1">
            <a:spLocks/>
          </p:cNvSpPr>
          <p:nvPr/>
        </p:nvSpPr>
        <p:spPr>
          <a:xfrm>
            <a:off x="381000" y="228600"/>
            <a:ext cx="8458200" cy="4191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0"/>
              </a:spcAft>
              <a:buClrTx/>
              <a:buSzTx/>
              <a:tabLst/>
              <a:defRPr/>
            </a:pPr>
            <a:r>
              <a:rPr lang="it-IT" sz="2000" dirty="0" smtClean="0"/>
              <a:t>Data la formula di un composto, lo stato di ossidazione può essere calcolato piuttosto facilmente ricordando che:</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dell’</a:t>
            </a:r>
            <a:r>
              <a:rPr lang="it-IT" sz="2000" b="1" dirty="0" smtClean="0"/>
              <a:t>idrogeno</a:t>
            </a:r>
            <a:r>
              <a:rPr lang="it-IT" sz="2000" dirty="0" smtClean="0"/>
              <a:t> in un composto è +1 o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dell’</a:t>
            </a:r>
            <a:r>
              <a:rPr lang="it-IT" sz="2000" b="1" dirty="0" smtClean="0"/>
              <a:t>ossigeno</a:t>
            </a:r>
            <a:r>
              <a:rPr lang="it-IT" sz="2000" dirty="0" smtClean="0"/>
              <a:t> in un composto è -2, tranne che nei perossidi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Il </a:t>
            </a:r>
            <a:r>
              <a:rPr lang="it-IT" sz="2000" b="1" dirty="0" smtClean="0"/>
              <a:t>fluoro</a:t>
            </a:r>
            <a:r>
              <a:rPr lang="it-IT" sz="2000" dirty="0" smtClean="0"/>
              <a:t>, essendo l’elemento più elettronegativo ha sempre stato di ossidazione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dei </a:t>
            </a:r>
            <a:r>
              <a:rPr lang="it-IT" sz="2000" b="1" dirty="0" smtClean="0"/>
              <a:t>metalli alcalini</a:t>
            </a:r>
            <a:r>
              <a:rPr lang="it-IT" sz="2000" dirty="0" smtClean="0"/>
              <a:t> è +1, quello dei </a:t>
            </a:r>
            <a:r>
              <a:rPr lang="it-IT" sz="2000" b="1" dirty="0" smtClean="0"/>
              <a:t>metalli alcalino-terrosi</a:t>
            </a:r>
            <a:r>
              <a:rPr lang="it-IT" sz="2000" dirty="0" smtClean="0"/>
              <a:t> è +2 (</a:t>
            </a:r>
            <a:r>
              <a:rPr lang="it-IT" sz="2000" i="1" dirty="0" smtClean="0"/>
              <a:t>riportati sulla tavola periodica!!</a:t>
            </a:r>
            <a:r>
              <a:rPr lang="it-IT" sz="2000" dirty="0" smtClean="0"/>
              <a:t>)</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b="1" dirty="0" smtClean="0"/>
              <a:t>La somma algebrica dei numeri di ossidazione deve essere pari 0 per un composto neutro, pari alla carica per uno ione</a:t>
            </a:r>
          </a:p>
          <a:p>
            <a:pPr marL="457200" marR="0" lvl="0" indent="-457200" algn="l" defTabSz="914400" rtl="0" eaLnBrk="1" fontAlgn="auto" latinLnBrk="0" hangingPunct="1">
              <a:lnSpc>
                <a:spcPct val="100000"/>
              </a:lnSpc>
              <a:spcAft>
                <a:spcPts val="0"/>
              </a:spcAft>
              <a:buClrTx/>
              <a:buSzTx/>
              <a:buFont typeface="+mj-lt"/>
              <a:buAutoNum type="arabicPeriod"/>
              <a:tabLst/>
              <a:defRPr/>
            </a:pPr>
            <a:endParaRPr lang="it-IT" sz="2000" dirty="0" smtClean="0"/>
          </a:p>
          <a:p>
            <a:pPr marL="457200" marR="0" lvl="0" indent="-457200" algn="l" defTabSz="914400" rtl="0" eaLnBrk="1" fontAlgn="auto" latinLnBrk="0" hangingPunct="1">
              <a:lnSpc>
                <a:spcPct val="100000"/>
              </a:lnSpc>
              <a:spcAft>
                <a:spcPts val="0"/>
              </a:spcAft>
              <a:buClrTx/>
              <a:buSzTx/>
              <a:tabLst/>
              <a:defRPr/>
            </a:pPr>
            <a:r>
              <a:rPr lang="it-IT" sz="2000" dirty="0" smtClean="0"/>
              <a:t>Esempi:</a:t>
            </a:r>
          </a:p>
          <a:p>
            <a:pPr marL="457200" marR="0" lvl="0" indent="-457200" algn="l" defTabSz="914400" rtl="0" eaLnBrk="1" fontAlgn="auto" latinLnBrk="0" hangingPunct="1">
              <a:lnSpc>
                <a:spcPct val="100000"/>
              </a:lnSpc>
              <a:spcAft>
                <a:spcPts val="0"/>
              </a:spcAft>
              <a:buClrTx/>
              <a:buSzTx/>
              <a:tabLst/>
              <a:defRPr/>
            </a:pPr>
            <a:endParaRPr lang="it-IT" sz="2000" baseline="-25000"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5</a:t>
            </a:fld>
            <a:endParaRPr lang="it-IT"/>
          </a:p>
        </p:txBody>
      </p:sp>
      <p:sp>
        <p:nvSpPr>
          <p:cNvPr id="10" name="CasellaDiTesto 9"/>
          <p:cNvSpPr txBox="1"/>
          <p:nvPr/>
        </p:nvSpPr>
        <p:spPr>
          <a:xfrm>
            <a:off x="1030698" y="44196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11" name="CasellaDiTesto 10"/>
          <p:cNvSpPr txBox="1"/>
          <p:nvPr/>
        </p:nvSpPr>
        <p:spPr>
          <a:xfrm>
            <a:off x="1304182" y="44312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15" name="CasellaDiTesto 14"/>
          <p:cNvSpPr txBox="1"/>
          <p:nvPr/>
        </p:nvSpPr>
        <p:spPr>
          <a:xfrm>
            <a:off x="685800" y="4431268"/>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17" name="CasellaDiTesto 16"/>
          <p:cNvSpPr txBox="1"/>
          <p:nvPr/>
        </p:nvSpPr>
        <p:spPr>
          <a:xfrm>
            <a:off x="1676400" y="4133671"/>
            <a:ext cx="2016899" cy="1200329"/>
          </a:xfrm>
          <a:prstGeom prst="rect">
            <a:avLst/>
          </a:prstGeom>
          <a:noFill/>
        </p:spPr>
        <p:txBody>
          <a:bodyPr wrap="none" rtlCol="0">
            <a:spAutoFit/>
          </a:bodyPr>
          <a:lstStyle/>
          <a:p>
            <a:r>
              <a:rPr lang="it-IT" b="1" dirty="0" smtClean="0">
                <a:solidFill>
                  <a:schemeClr val="tx2">
                    <a:lumMod val="60000"/>
                    <a:lumOff val="40000"/>
                  </a:schemeClr>
                </a:solidFill>
              </a:rPr>
              <a:t>Per lo zolfo:</a:t>
            </a:r>
          </a:p>
          <a:p>
            <a:r>
              <a:rPr lang="it-IT" b="1" dirty="0" smtClean="0">
                <a:solidFill>
                  <a:schemeClr val="tx2">
                    <a:lumMod val="60000"/>
                    <a:lumOff val="40000"/>
                  </a:schemeClr>
                </a:solidFill>
              </a:rPr>
              <a:t>4(-2) + 2(+1) + S = 0</a:t>
            </a:r>
          </a:p>
          <a:p>
            <a:r>
              <a:rPr lang="it-IT" b="1" dirty="0" smtClean="0">
                <a:solidFill>
                  <a:schemeClr val="tx2">
                    <a:lumMod val="60000"/>
                    <a:lumOff val="40000"/>
                  </a:schemeClr>
                </a:solidFill>
              </a:rPr>
              <a:t>-8 + 2 + S = 0</a:t>
            </a:r>
          </a:p>
          <a:p>
            <a:r>
              <a:rPr lang="it-IT" b="1" dirty="0" smtClean="0">
                <a:solidFill>
                  <a:schemeClr val="tx2">
                    <a:lumMod val="60000"/>
                    <a:lumOff val="40000"/>
                  </a:schemeClr>
                </a:solidFill>
              </a:rPr>
              <a:t>S = +6</a:t>
            </a:r>
            <a:endParaRPr lang="it-IT" b="1" dirty="0">
              <a:solidFill>
                <a:schemeClr val="tx2">
                  <a:lumMod val="60000"/>
                  <a:lumOff val="40000"/>
                </a:schemeClr>
              </a:solidFill>
            </a:endParaRPr>
          </a:p>
        </p:txBody>
      </p:sp>
      <p:sp>
        <p:nvSpPr>
          <p:cNvPr id="18" name="CasellaDiTesto 17"/>
          <p:cNvSpPr txBox="1"/>
          <p:nvPr/>
        </p:nvSpPr>
        <p:spPr>
          <a:xfrm>
            <a:off x="5029200" y="4563309"/>
            <a:ext cx="1371600" cy="523220"/>
          </a:xfrm>
          <a:prstGeom prst="rect">
            <a:avLst/>
          </a:prstGeom>
          <a:noFill/>
        </p:spPr>
        <p:txBody>
          <a:bodyPr wrap="square" rtlCol="0">
            <a:spAutoFit/>
          </a:bodyPr>
          <a:lstStyle/>
          <a:p>
            <a:r>
              <a:rPr lang="it-IT" sz="2800" dirty="0" smtClean="0"/>
              <a:t>Na</a:t>
            </a:r>
            <a:r>
              <a:rPr lang="it-IT" sz="2800" baseline="-25000" dirty="0" smtClean="0"/>
              <a:t>3</a:t>
            </a:r>
            <a:r>
              <a:rPr lang="it-IT" sz="2800" dirty="0" smtClean="0"/>
              <a:t>PO</a:t>
            </a:r>
            <a:r>
              <a:rPr lang="it-IT" sz="2800" baseline="-25000" dirty="0" smtClean="0"/>
              <a:t>4</a:t>
            </a:r>
            <a:endParaRPr lang="it-IT" sz="2800" baseline="-25000" dirty="0"/>
          </a:p>
        </p:txBody>
      </p:sp>
      <p:sp>
        <p:nvSpPr>
          <p:cNvPr id="19" name="CasellaDiTesto 18"/>
          <p:cNvSpPr txBox="1"/>
          <p:nvPr/>
        </p:nvSpPr>
        <p:spPr>
          <a:xfrm>
            <a:off x="5486400" y="4400729"/>
            <a:ext cx="417102" cy="369332"/>
          </a:xfrm>
          <a:prstGeom prst="rect">
            <a:avLst/>
          </a:prstGeom>
          <a:noFill/>
        </p:spPr>
        <p:txBody>
          <a:bodyPr wrap="none" rtlCol="0">
            <a:spAutoFit/>
          </a:bodyPr>
          <a:lstStyle/>
          <a:p>
            <a:r>
              <a:rPr lang="it-IT" b="1" smtClean="0">
                <a:solidFill>
                  <a:schemeClr val="tx2">
                    <a:lumMod val="60000"/>
                    <a:lumOff val="40000"/>
                  </a:schemeClr>
                </a:solidFill>
              </a:rPr>
              <a:t>+5</a:t>
            </a:r>
            <a:endParaRPr lang="it-IT" b="1" dirty="0">
              <a:solidFill>
                <a:schemeClr val="tx2">
                  <a:lumMod val="60000"/>
                  <a:lumOff val="40000"/>
                </a:schemeClr>
              </a:solidFill>
            </a:endParaRPr>
          </a:p>
        </p:txBody>
      </p:sp>
      <p:sp>
        <p:nvSpPr>
          <p:cNvPr id="20" name="CasellaDiTesto 19"/>
          <p:cNvSpPr txBox="1"/>
          <p:nvPr/>
        </p:nvSpPr>
        <p:spPr>
          <a:xfrm>
            <a:off x="5876182" y="4412397"/>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21" name="CasellaDiTesto 20"/>
          <p:cNvSpPr txBox="1"/>
          <p:nvPr/>
        </p:nvSpPr>
        <p:spPr>
          <a:xfrm>
            <a:off x="5029200" y="4412397"/>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2" name="CasellaDiTesto 21"/>
          <p:cNvSpPr txBox="1"/>
          <p:nvPr/>
        </p:nvSpPr>
        <p:spPr>
          <a:xfrm>
            <a:off x="6365101" y="4114800"/>
            <a:ext cx="2031325" cy="1200329"/>
          </a:xfrm>
          <a:prstGeom prst="rect">
            <a:avLst/>
          </a:prstGeom>
          <a:noFill/>
        </p:spPr>
        <p:txBody>
          <a:bodyPr wrap="none" rtlCol="0">
            <a:spAutoFit/>
          </a:bodyPr>
          <a:lstStyle/>
          <a:p>
            <a:r>
              <a:rPr lang="it-IT" b="1" dirty="0" smtClean="0">
                <a:solidFill>
                  <a:schemeClr val="tx2">
                    <a:lumMod val="60000"/>
                    <a:lumOff val="40000"/>
                  </a:schemeClr>
                </a:solidFill>
              </a:rPr>
              <a:t>Per il fosforo:</a:t>
            </a:r>
          </a:p>
          <a:p>
            <a:r>
              <a:rPr lang="it-IT" b="1" dirty="0" smtClean="0">
                <a:solidFill>
                  <a:schemeClr val="tx2">
                    <a:lumMod val="60000"/>
                    <a:lumOff val="40000"/>
                  </a:schemeClr>
                </a:solidFill>
              </a:rPr>
              <a:t>4(-2) + 3(+1) + P = 0</a:t>
            </a:r>
          </a:p>
          <a:p>
            <a:r>
              <a:rPr lang="it-IT" b="1" dirty="0" smtClean="0">
                <a:solidFill>
                  <a:schemeClr val="tx2">
                    <a:lumMod val="60000"/>
                    <a:lumOff val="40000"/>
                  </a:schemeClr>
                </a:solidFill>
              </a:rPr>
              <a:t>-8 + 3 + P = 0</a:t>
            </a:r>
          </a:p>
          <a:p>
            <a:r>
              <a:rPr lang="it-IT" b="1" dirty="0" smtClean="0">
                <a:solidFill>
                  <a:schemeClr val="tx2">
                    <a:lumMod val="60000"/>
                    <a:lumOff val="40000"/>
                  </a:schemeClr>
                </a:solidFill>
              </a:rPr>
              <a:t>P = +5</a:t>
            </a:r>
            <a:endParaRPr lang="it-IT" b="1" dirty="0">
              <a:solidFill>
                <a:schemeClr val="tx2">
                  <a:lumMod val="60000"/>
                  <a:lumOff val="40000"/>
                </a:schemeClr>
              </a:solidFill>
            </a:endParaRPr>
          </a:p>
        </p:txBody>
      </p:sp>
      <p:sp>
        <p:nvSpPr>
          <p:cNvPr id="23" name="CasellaDiTesto 22"/>
          <p:cNvSpPr txBox="1"/>
          <p:nvPr/>
        </p:nvSpPr>
        <p:spPr>
          <a:xfrm>
            <a:off x="609600" y="5934909"/>
            <a:ext cx="1143000" cy="523220"/>
          </a:xfrm>
          <a:prstGeom prst="rect">
            <a:avLst/>
          </a:prstGeom>
          <a:noFill/>
        </p:spPr>
        <p:txBody>
          <a:bodyPr wrap="square" rtlCol="0">
            <a:spAutoFit/>
          </a:bodyPr>
          <a:lstStyle/>
          <a:p>
            <a:r>
              <a:rPr lang="it-IT" sz="2800" dirty="0" smtClean="0"/>
              <a:t>AlBr</a:t>
            </a:r>
            <a:r>
              <a:rPr lang="it-IT" sz="2800" baseline="-25000" dirty="0" smtClean="0"/>
              <a:t>3</a:t>
            </a:r>
            <a:endParaRPr lang="it-IT" sz="2800" baseline="-25000" dirty="0"/>
          </a:p>
        </p:txBody>
      </p:sp>
      <p:sp>
        <p:nvSpPr>
          <p:cNvPr id="25" name="CasellaDiTesto 24"/>
          <p:cNvSpPr txBox="1"/>
          <p:nvPr/>
        </p:nvSpPr>
        <p:spPr>
          <a:xfrm>
            <a:off x="999382" y="5783997"/>
            <a:ext cx="372218"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6" name="CasellaDiTesto 25"/>
          <p:cNvSpPr txBox="1"/>
          <p:nvPr/>
        </p:nvSpPr>
        <p:spPr>
          <a:xfrm>
            <a:off x="609600" y="5783997"/>
            <a:ext cx="417102" cy="369332"/>
          </a:xfrm>
          <a:prstGeom prst="rect">
            <a:avLst/>
          </a:prstGeom>
          <a:noFill/>
        </p:spPr>
        <p:txBody>
          <a:bodyPr wrap="none" rtlCol="0">
            <a:spAutoFit/>
          </a:bodyPr>
          <a:lstStyle/>
          <a:p>
            <a:r>
              <a:rPr lang="it-IT" b="1" dirty="0" smtClean="0">
                <a:solidFill>
                  <a:schemeClr val="tx2">
                    <a:lumMod val="60000"/>
                    <a:lumOff val="40000"/>
                  </a:schemeClr>
                </a:solidFill>
              </a:rPr>
              <a:t>+3</a:t>
            </a:r>
            <a:endParaRPr lang="it-IT" b="1" dirty="0">
              <a:solidFill>
                <a:schemeClr val="tx2">
                  <a:lumMod val="60000"/>
                  <a:lumOff val="40000"/>
                </a:schemeClr>
              </a:solidFill>
            </a:endParaRPr>
          </a:p>
        </p:txBody>
      </p:sp>
      <p:sp>
        <p:nvSpPr>
          <p:cNvPr id="27" name="CasellaDiTesto 26"/>
          <p:cNvSpPr txBox="1"/>
          <p:nvPr/>
        </p:nvSpPr>
        <p:spPr>
          <a:xfrm>
            <a:off x="1600200" y="5486400"/>
            <a:ext cx="1566454" cy="1200329"/>
          </a:xfrm>
          <a:prstGeom prst="rect">
            <a:avLst/>
          </a:prstGeom>
          <a:noFill/>
        </p:spPr>
        <p:txBody>
          <a:bodyPr wrap="none" rtlCol="0">
            <a:spAutoFit/>
          </a:bodyPr>
          <a:lstStyle/>
          <a:p>
            <a:r>
              <a:rPr lang="it-IT" b="1" dirty="0" smtClean="0">
                <a:solidFill>
                  <a:schemeClr val="tx2">
                    <a:lumMod val="60000"/>
                    <a:lumOff val="40000"/>
                  </a:schemeClr>
                </a:solidFill>
              </a:rPr>
              <a:t>Per il bromo:</a:t>
            </a:r>
          </a:p>
          <a:p>
            <a:r>
              <a:rPr lang="it-IT" b="1" dirty="0" smtClean="0">
                <a:solidFill>
                  <a:schemeClr val="tx2">
                    <a:lumMod val="60000"/>
                    <a:lumOff val="40000"/>
                  </a:schemeClr>
                </a:solidFill>
              </a:rPr>
              <a:t>1(+3) + 3Br = 0</a:t>
            </a:r>
          </a:p>
          <a:p>
            <a:r>
              <a:rPr lang="it-IT" b="1" dirty="0" smtClean="0">
                <a:solidFill>
                  <a:schemeClr val="tx2">
                    <a:lumMod val="60000"/>
                    <a:lumOff val="40000"/>
                  </a:schemeClr>
                </a:solidFill>
              </a:rPr>
              <a:t>3 + 3Br = 0</a:t>
            </a:r>
          </a:p>
          <a:p>
            <a:r>
              <a:rPr lang="it-IT" b="1" dirty="0" smtClean="0">
                <a:solidFill>
                  <a:schemeClr val="tx2">
                    <a:lumMod val="60000"/>
                    <a:lumOff val="40000"/>
                  </a:schemeClr>
                </a:solidFill>
              </a:rPr>
              <a:t>Br = -1</a:t>
            </a:r>
            <a:endParaRPr lang="it-IT" b="1" dirty="0">
              <a:solidFill>
                <a:schemeClr val="tx2">
                  <a:lumMod val="60000"/>
                  <a:lumOff val="40000"/>
                </a:schemeClr>
              </a:solidFill>
            </a:endParaRPr>
          </a:p>
        </p:txBody>
      </p:sp>
      <p:sp>
        <p:nvSpPr>
          <p:cNvPr id="28" name="CasellaDiTesto 27"/>
          <p:cNvSpPr txBox="1"/>
          <p:nvPr/>
        </p:nvSpPr>
        <p:spPr>
          <a:xfrm>
            <a:off x="5069700" y="5877580"/>
            <a:ext cx="1331099" cy="523220"/>
          </a:xfrm>
          <a:prstGeom prst="rect">
            <a:avLst/>
          </a:prstGeom>
          <a:noFill/>
        </p:spPr>
        <p:txBody>
          <a:bodyPr wrap="square" rtlCol="0">
            <a:spAutoFit/>
          </a:bodyPr>
          <a:lstStyle/>
          <a:p>
            <a:r>
              <a:rPr lang="it-IT" sz="2800" dirty="0" smtClean="0"/>
              <a:t>MnO</a:t>
            </a:r>
            <a:r>
              <a:rPr lang="it-IT" sz="2800" baseline="-25000" dirty="0" smtClean="0"/>
              <a:t>4</a:t>
            </a:r>
            <a:r>
              <a:rPr lang="it-IT" sz="2800" baseline="30000" dirty="0" smtClean="0"/>
              <a:t>2-</a:t>
            </a:r>
            <a:endParaRPr lang="it-IT" sz="2800" baseline="30000" dirty="0"/>
          </a:p>
        </p:txBody>
      </p:sp>
      <p:sp>
        <p:nvSpPr>
          <p:cNvPr id="29" name="CasellaDiTesto 28"/>
          <p:cNvSpPr txBox="1"/>
          <p:nvPr/>
        </p:nvSpPr>
        <p:spPr>
          <a:xfrm>
            <a:off x="5257800" y="57150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30" name="CasellaDiTesto 29"/>
          <p:cNvSpPr txBox="1"/>
          <p:nvPr/>
        </p:nvSpPr>
        <p:spPr>
          <a:xfrm>
            <a:off x="5688083" y="57266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32" name="CasellaDiTesto 31"/>
          <p:cNvSpPr txBox="1"/>
          <p:nvPr/>
        </p:nvSpPr>
        <p:spPr>
          <a:xfrm>
            <a:off x="6288901" y="5429071"/>
            <a:ext cx="1872949" cy="1200329"/>
          </a:xfrm>
          <a:prstGeom prst="rect">
            <a:avLst/>
          </a:prstGeom>
          <a:noFill/>
        </p:spPr>
        <p:txBody>
          <a:bodyPr wrap="none" rtlCol="0">
            <a:spAutoFit/>
          </a:bodyPr>
          <a:lstStyle/>
          <a:p>
            <a:r>
              <a:rPr lang="it-IT" b="1" dirty="0" smtClean="0">
                <a:solidFill>
                  <a:schemeClr val="tx2">
                    <a:lumMod val="60000"/>
                    <a:lumOff val="40000"/>
                  </a:schemeClr>
                </a:solidFill>
              </a:rPr>
              <a:t>Per il manganese:</a:t>
            </a:r>
          </a:p>
          <a:p>
            <a:r>
              <a:rPr lang="it-IT" b="1" dirty="0" smtClean="0">
                <a:solidFill>
                  <a:schemeClr val="tx2">
                    <a:lumMod val="60000"/>
                    <a:lumOff val="40000"/>
                  </a:schemeClr>
                </a:solidFill>
              </a:rPr>
              <a:t>4(-2) + Mn = -2</a:t>
            </a:r>
          </a:p>
          <a:p>
            <a:r>
              <a:rPr lang="it-IT" b="1" dirty="0" smtClean="0">
                <a:solidFill>
                  <a:schemeClr val="tx2">
                    <a:lumMod val="60000"/>
                    <a:lumOff val="40000"/>
                  </a:schemeClr>
                </a:solidFill>
              </a:rPr>
              <a:t>-8 + Mn = -2</a:t>
            </a:r>
          </a:p>
          <a:p>
            <a:r>
              <a:rPr lang="it-IT" b="1" dirty="0" smtClean="0">
                <a:solidFill>
                  <a:schemeClr val="tx2">
                    <a:lumMod val="60000"/>
                    <a:lumOff val="40000"/>
                  </a:schemeClr>
                </a:solidFill>
              </a:rPr>
              <a:t>Mn = +6</a:t>
            </a:r>
            <a:endParaRPr lang="it-IT" b="1" dirty="0">
              <a:solidFill>
                <a:schemeClr val="tx2">
                  <a:lumMod val="60000"/>
                  <a:lumOff val="40000"/>
                </a:schemeClr>
              </a:solidFill>
            </a:endParaRPr>
          </a:p>
        </p:txBody>
      </p:sp>
    </p:spTree>
    <p:extLst>
      <p:ext uri="{BB962C8B-B14F-4D97-AF65-F5344CB8AC3E}">
        <p14:creationId xmlns:p14="http://schemas.microsoft.com/office/powerpoint/2010/main" val="343999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143000"/>
            <a:ext cx="7772400" cy="54102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p:cNvSpPr txBox="1">
            <a:spLocks/>
          </p:cNvSpPr>
          <p:nvPr/>
        </p:nvSpPr>
        <p:spPr>
          <a:xfrm>
            <a:off x="457200" y="304800"/>
            <a:ext cx="8305800" cy="381000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buClrTx/>
              <a:buSzTx/>
              <a:tabLst/>
              <a:defRPr/>
            </a:pPr>
            <a:r>
              <a:rPr lang="it-IT" sz="2000" u="sng" dirty="0" smtClean="0"/>
              <a:t>Esempio</a:t>
            </a:r>
            <a:r>
              <a:rPr lang="it-IT" sz="2000" dirty="0" smtClean="0"/>
              <a:t>:</a:t>
            </a:r>
          </a:p>
          <a:p>
            <a:pPr marR="0" lvl="0" algn="just" defTabSz="914400" rtl="0" eaLnBrk="1" fontAlgn="auto" latinLnBrk="0" hangingPunct="1">
              <a:lnSpc>
                <a:spcPct val="100000"/>
              </a:lnSpc>
              <a:buClrTx/>
              <a:buSzTx/>
              <a:tabLst/>
              <a:defRPr/>
            </a:pPr>
            <a:r>
              <a:rPr lang="it-IT" sz="2000" dirty="0" smtClean="0"/>
              <a:t>Indicare lo stato di ossidazione di ciascun elemento nei seguenti composti:</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6</a:t>
            </a:fld>
            <a:endParaRPr lang="it-IT"/>
          </a:p>
        </p:txBody>
      </p:sp>
      <p:sp>
        <p:nvSpPr>
          <p:cNvPr id="10" name="CasellaDiTesto 9"/>
          <p:cNvSpPr txBox="1"/>
          <p:nvPr/>
        </p:nvSpPr>
        <p:spPr>
          <a:xfrm>
            <a:off x="685800" y="1295400"/>
            <a:ext cx="1524000" cy="646331"/>
          </a:xfrm>
          <a:prstGeom prst="rect">
            <a:avLst/>
          </a:prstGeom>
          <a:noFill/>
        </p:spPr>
        <p:txBody>
          <a:bodyPr wrap="square" rtlCol="0">
            <a:spAutoFit/>
          </a:bodyPr>
          <a:lstStyle/>
          <a:p>
            <a:r>
              <a:rPr lang="it-IT" sz="3600" dirty="0" smtClean="0"/>
              <a:t>H</a:t>
            </a:r>
            <a:r>
              <a:rPr lang="it-IT" sz="3600" baseline="-25000" dirty="0" smtClean="0"/>
              <a:t>3</a:t>
            </a:r>
            <a:r>
              <a:rPr lang="it-IT" sz="3600" dirty="0" smtClean="0"/>
              <a:t>PO</a:t>
            </a:r>
            <a:r>
              <a:rPr lang="it-IT" sz="3600" baseline="-25000" dirty="0" smtClean="0"/>
              <a:t>4</a:t>
            </a:r>
            <a:endParaRPr lang="it-IT" sz="3600" baseline="-25000" dirty="0"/>
          </a:p>
        </p:txBody>
      </p:sp>
      <p:sp>
        <p:nvSpPr>
          <p:cNvPr id="29" name="CasellaDiTesto 28"/>
          <p:cNvSpPr txBox="1"/>
          <p:nvPr/>
        </p:nvSpPr>
        <p:spPr>
          <a:xfrm>
            <a:off x="685800" y="3516868"/>
            <a:ext cx="1828800" cy="646331"/>
          </a:xfrm>
          <a:prstGeom prst="rect">
            <a:avLst/>
          </a:prstGeom>
          <a:noFill/>
        </p:spPr>
        <p:txBody>
          <a:bodyPr wrap="square" rtlCol="0">
            <a:spAutoFit/>
          </a:bodyPr>
          <a:lstStyle/>
          <a:p>
            <a:r>
              <a:rPr lang="it-IT" sz="3600" smtClean="0"/>
              <a:t>K</a:t>
            </a:r>
            <a:r>
              <a:rPr lang="it-IT" sz="3600" baseline="-25000" smtClean="0"/>
              <a:t>2</a:t>
            </a:r>
            <a:r>
              <a:rPr lang="it-IT" sz="3600" smtClean="0"/>
              <a:t>Cr</a:t>
            </a:r>
            <a:r>
              <a:rPr lang="it-IT" sz="3600" baseline="-25000" smtClean="0"/>
              <a:t>2</a:t>
            </a:r>
            <a:r>
              <a:rPr lang="it-IT" sz="3600" smtClean="0"/>
              <a:t>O</a:t>
            </a:r>
            <a:r>
              <a:rPr lang="it-IT" sz="3600" baseline="-25000" dirty="0" smtClean="0"/>
              <a:t>7</a:t>
            </a:r>
            <a:endParaRPr lang="it-IT" sz="3600" baseline="-25000" dirty="0"/>
          </a:p>
        </p:txBody>
      </p:sp>
    </p:spTree>
    <p:extLst>
      <p:ext uri="{BB962C8B-B14F-4D97-AF65-F5344CB8AC3E}">
        <p14:creationId xmlns:p14="http://schemas.microsoft.com/office/powerpoint/2010/main" val="22051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143000"/>
            <a:ext cx="7772400" cy="54102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p:cNvSpPr txBox="1">
            <a:spLocks/>
          </p:cNvSpPr>
          <p:nvPr/>
        </p:nvSpPr>
        <p:spPr>
          <a:xfrm>
            <a:off x="457200" y="304800"/>
            <a:ext cx="8305800" cy="381000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buClrTx/>
              <a:buSzTx/>
              <a:tabLst/>
              <a:defRPr/>
            </a:pPr>
            <a:r>
              <a:rPr lang="it-IT" sz="2000" u="sng" dirty="0" smtClean="0"/>
              <a:t>Esempio</a:t>
            </a:r>
            <a:r>
              <a:rPr lang="it-IT" sz="2000" dirty="0" smtClean="0"/>
              <a:t>:</a:t>
            </a:r>
          </a:p>
          <a:p>
            <a:pPr marR="0" lvl="0" algn="just" defTabSz="914400" rtl="0" eaLnBrk="1" fontAlgn="auto" latinLnBrk="0" hangingPunct="1">
              <a:lnSpc>
                <a:spcPct val="100000"/>
              </a:lnSpc>
              <a:buClrTx/>
              <a:buSzTx/>
              <a:tabLst/>
              <a:defRPr/>
            </a:pPr>
            <a:r>
              <a:rPr lang="it-IT" sz="2000" dirty="0" smtClean="0"/>
              <a:t>Indicare lo stato di ossidazione di ciascun elemento nei seguenti composti:</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7</a:t>
            </a:fld>
            <a:endParaRPr lang="it-IT"/>
          </a:p>
        </p:txBody>
      </p:sp>
      <p:sp>
        <p:nvSpPr>
          <p:cNvPr id="10" name="CasellaDiTesto 9"/>
          <p:cNvSpPr txBox="1"/>
          <p:nvPr/>
        </p:nvSpPr>
        <p:spPr>
          <a:xfrm>
            <a:off x="685800" y="1295400"/>
            <a:ext cx="1524000" cy="646331"/>
          </a:xfrm>
          <a:prstGeom prst="rect">
            <a:avLst/>
          </a:prstGeom>
          <a:noFill/>
        </p:spPr>
        <p:txBody>
          <a:bodyPr wrap="square" rtlCol="0">
            <a:spAutoFit/>
          </a:bodyPr>
          <a:lstStyle/>
          <a:p>
            <a:r>
              <a:rPr lang="it-IT" sz="3600" dirty="0" smtClean="0"/>
              <a:t>H</a:t>
            </a:r>
            <a:r>
              <a:rPr lang="it-IT" sz="3600" baseline="-25000" dirty="0" smtClean="0"/>
              <a:t>3</a:t>
            </a:r>
            <a:r>
              <a:rPr lang="it-IT" sz="3600" dirty="0" smtClean="0"/>
              <a:t>PO</a:t>
            </a:r>
            <a:r>
              <a:rPr lang="it-IT" sz="3600" baseline="-25000" dirty="0" smtClean="0"/>
              <a:t>4</a:t>
            </a:r>
            <a:endParaRPr lang="it-IT" sz="3600" baseline="-25000" dirty="0"/>
          </a:p>
        </p:txBody>
      </p:sp>
      <p:sp>
        <p:nvSpPr>
          <p:cNvPr id="11" name="CasellaDiTesto 10"/>
          <p:cNvSpPr txBox="1"/>
          <p:nvPr/>
        </p:nvSpPr>
        <p:spPr>
          <a:xfrm>
            <a:off x="2362200" y="1295400"/>
            <a:ext cx="5715000" cy="707886"/>
          </a:xfrm>
          <a:prstGeom prst="rect">
            <a:avLst/>
          </a:prstGeom>
          <a:noFill/>
        </p:spPr>
        <p:txBody>
          <a:bodyPr wrap="square" rtlCol="0">
            <a:spAutoFit/>
          </a:bodyPr>
          <a:lstStyle/>
          <a:p>
            <a:r>
              <a:rPr lang="it-IT" sz="2000" dirty="0" smtClean="0"/>
              <a:t>Il numero di ossidazione dell’</a:t>
            </a:r>
            <a:r>
              <a:rPr lang="it-IT" sz="2000" b="1" dirty="0" smtClean="0"/>
              <a:t>idrogeno </a:t>
            </a:r>
            <a:r>
              <a:rPr lang="it-IT" sz="2000" dirty="0" smtClean="0"/>
              <a:t>è </a:t>
            </a:r>
            <a:r>
              <a:rPr lang="it-IT" sz="2000" b="1" dirty="0" smtClean="0"/>
              <a:t>+1</a:t>
            </a:r>
            <a:r>
              <a:rPr lang="it-IT" sz="2000" dirty="0" smtClean="0"/>
              <a:t>. </a:t>
            </a:r>
          </a:p>
          <a:p>
            <a:r>
              <a:rPr lang="it-IT" sz="2000" dirty="0" smtClean="0"/>
              <a:t>	</a:t>
            </a:r>
            <a:endParaRPr lang="it-IT" sz="2000" dirty="0"/>
          </a:p>
        </p:txBody>
      </p:sp>
      <p:cxnSp>
        <p:nvCxnSpPr>
          <p:cNvPr id="13" name="Connettore 2 12"/>
          <p:cNvCxnSpPr/>
          <p:nvPr/>
        </p:nvCxnSpPr>
        <p:spPr>
          <a:xfrm>
            <a:off x="5334000" y="1824335"/>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315200" y="1595735"/>
            <a:ext cx="685800" cy="461665"/>
          </a:xfrm>
          <a:prstGeom prst="rect">
            <a:avLst/>
          </a:prstGeom>
          <a:noFill/>
        </p:spPr>
        <p:txBody>
          <a:bodyPr wrap="square" rtlCol="0">
            <a:spAutoFit/>
          </a:bodyPr>
          <a:lstStyle/>
          <a:p>
            <a:r>
              <a:rPr lang="it-IT" sz="2400" b="1" dirty="0" smtClean="0"/>
              <a:t>+3</a:t>
            </a:r>
            <a:endParaRPr lang="it-IT" sz="2400" b="1" dirty="0"/>
          </a:p>
        </p:txBody>
      </p:sp>
      <p:sp>
        <p:nvSpPr>
          <p:cNvPr id="17" name="CasellaDiTesto 16"/>
          <p:cNvSpPr txBox="1"/>
          <p:nvPr/>
        </p:nvSpPr>
        <p:spPr>
          <a:xfrm>
            <a:off x="1174316" y="1131332"/>
            <a:ext cx="417102" cy="369332"/>
          </a:xfrm>
          <a:prstGeom prst="rect">
            <a:avLst/>
          </a:prstGeom>
          <a:noFill/>
        </p:spPr>
        <p:txBody>
          <a:bodyPr wrap="none" rtlCol="0">
            <a:spAutoFit/>
          </a:bodyPr>
          <a:lstStyle/>
          <a:p>
            <a:r>
              <a:rPr lang="it-IT" b="1" dirty="0" smtClean="0">
                <a:solidFill>
                  <a:schemeClr val="tx2">
                    <a:lumMod val="60000"/>
                    <a:lumOff val="40000"/>
                  </a:schemeClr>
                </a:solidFill>
              </a:rPr>
              <a:t>+5</a:t>
            </a:r>
            <a:endParaRPr lang="it-IT" b="1" dirty="0">
              <a:solidFill>
                <a:schemeClr val="tx2">
                  <a:lumMod val="60000"/>
                  <a:lumOff val="40000"/>
                </a:schemeClr>
              </a:solidFill>
            </a:endParaRPr>
          </a:p>
        </p:txBody>
      </p:sp>
      <p:sp>
        <p:nvSpPr>
          <p:cNvPr id="18" name="CasellaDiTesto 17"/>
          <p:cNvSpPr txBox="1"/>
          <p:nvPr/>
        </p:nvSpPr>
        <p:spPr>
          <a:xfrm>
            <a:off x="1532782" y="1143000"/>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19" name="CasellaDiTesto 18"/>
          <p:cNvSpPr txBox="1"/>
          <p:nvPr/>
        </p:nvSpPr>
        <p:spPr>
          <a:xfrm>
            <a:off x="685800" y="1143000"/>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0" name="CasellaDiTesto 19"/>
          <p:cNvSpPr txBox="1"/>
          <p:nvPr/>
        </p:nvSpPr>
        <p:spPr>
          <a:xfrm>
            <a:off x="2362200" y="2190690"/>
            <a:ext cx="5715000" cy="400110"/>
          </a:xfrm>
          <a:prstGeom prst="rect">
            <a:avLst/>
          </a:prstGeom>
          <a:noFill/>
        </p:spPr>
        <p:txBody>
          <a:bodyPr wrap="square" rtlCol="0">
            <a:spAutoFit/>
          </a:bodyPr>
          <a:lstStyle/>
          <a:p>
            <a:r>
              <a:rPr lang="it-IT" sz="2000" dirty="0" smtClean="0"/>
              <a:t>	Ci sono 4 ossigeni</a:t>
            </a:r>
            <a:endParaRPr lang="it-IT" sz="2000" dirty="0"/>
          </a:p>
        </p:txBody>
      </p:sp>
      <p:cxnSp>
        <p:nvCxnSpPr>
          <p:cNvPr id="21" name="Connettore 2 20"/>
          <p:cNvCxnSpPr/>
          <p:nvPr/>
        </p:nvCxnSpPr>
        <p:spPr>
          <a:xfrm>
            <a:off x="5334000" y="2433935"/>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7315200" y="2205335"/>
            <a:ext cx="685800" cy="461665"/>
          </a:xfrm>
          <a:prstGeom prst="rect">
            <a:avLst/>
          </a:prstGeom>
          <a:noFill/>
        </p:spPr>
        <p:txBody>
          <a:bodyPr wrap="square" rtlCol="0">
            <a:spAutoFit/>
          </a:bodyPr>
          <a:lstStyle/>
          <a:p>
            <a:r>
              <a:rPr lang="it-IT" sz="2400" b="1" dirty="0" smtClean="0"/>
              <a:t>-8</a:t>
            </a:r>
            <a:endParaRPr lang="it-IT" sz="2400" b="1" dirty="0"/>
          </a:p>
        </p:txBody>
      </p:sp>
      <p:cxnSp>
        <p:nvCxnSpPr>
          <p:cNvPr id="25" name="Connettore 1 24"/>
          <p:cNvCxnSpPr/>
          <p:nvPr/>
        </p:nvCxnSpPr>
        <p:spPr>
          <a:xfrm>
            <a:off x="7239000" y="2667000"/>
            <a:ext cx="762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7315200" y="2662535"/>
            <a:ext cx="685800" cy="461665"/>
          </a:xfrm>
          <a:prstGeom prst="rect">
            <a:avLst/>
          </a:prstGeom>
          <a:noFill/>
        </p:spPr>
        <p:txBody>
          <a:bodyPr wrap="square" rtlCol="0">
            <a:spAutoFit/>
          </a:bodyPr>
          <a:lstStyle/>
          <a:p>
            <a:r>
              <a:rPr lang="it-IT" sz="2400" b="1" dirty="0" smtClean="0"/>
              <a:t>-5</a:t>
            </a:r>
            <a:endParaRPr lang="it-IT" sz="2400" b="1" dirty="0"/>
          </a:p>
        </p:txBody>
      </p:sp>
      <p:cxnSp>
        <p:nvCxnSpPr>
          <p:cNvPr id="27" name="Connettore 2 26"/>
          <p:cNvCxnSpPr/>
          <p:nvPr/>
        </p:nvCxnSpPr>
        <p:spPr>
          <a:xfrm rot="10800000">
            <a:off x="5257800" y="2895600"/>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685800" y="2568714"/>
            <a:ext cx="4419600" cy="707886"/>
          </a:xfrm>
          <a:prstGeom prst="rect">
            <a:avLst/>
          </a:prstGeom>
          <a:noFill/>
        </p:spPr>
        <p:txBody>
          <a:bodyPr wrap="square" rtlCol="0">
            <a:spAutoFit/>
          </a:bodyPr>
          <a:lstStyle/>
          <a:p>
            <a:r>
              <a:rPr lang="it-IT" sz="2000" dirty="0" smtClean="0"/>
              <a:t>Il numero di ossidazione del </a:t>
            </a:r>
            <a:r>
              <a:rPr lang="it-IT" sz="2000" b="1" dirty="0" smtClean="0"/>
              <a:t>fosforo</a:t>
            </a:r>
            <a:r>
              <a:rPr lang="it-IT" sz="2000" dirty="0" smtClean="0"/>
              <a:t> è </a:t>
            </a:r>
            <a:r>
              <a:rPr lang="it-IT" sz="2000" b="1" dirty="0" smtClean="0"/>
              <a:t>+5</a:t>
            </a:r>
            <a:r>
              <a:rPr lang="it-IT" sz="2000" dirty="0" smtClean="0"/>
              <a:t>, in modo che la molecola sia neutra.</a:t>
            </a:r>
          </a:p>
        </p:txBody>
      </p:sp>
      <p:sp>
        <p:nvSpPr>
          <p:cNvPr id="29" name="CasellaDiTesto 28"/>
          <p:cNvSpPr txBox="1"/>
          <p:nvPr/>
        </p:nvSpPr>
        <p:spPr>
          <a:xfrm>
            <a:off x="685800" y="3516868"/>
            <a:ext cx="1828800" cy="646331"/>
          </a:xfrm>
          <a:prstGeom prst="rect">
            <a:avLst/>
          </a:prstGeom>
          <a:noFill/>
        </p:spPr>
        <p:txBody>
          <a:bodyPr wrap="square" rtlCol="0">
            <a:spAutoFit/>
          </a:bodyPr>
          <a:lstStyle/>
          <a:p>
            <a:r>
              <a:rPr lang="it-IT" sz="3600" smtClean="0"/>
              <a:t>K</a:t>
            </a:r>
            <a:r>
              <a:rPr lang="it-IT" sz="3600" baseline="-25000" smtClean="0"/>
              <a:t>2</a:t>
            </a:r>
            <a:r>
              <a:rPr lang="it-IT" sz="3600" smtClean="0"/>
              <a:t>Cr</a:t>
            </a:r>
            <a:r>
              <a:rPr lang="it-IT" sz="3600" baseline="-25000" smtClean="0"/>
              <a:t>2</a:t>
            </a:r>
            <a:r>
              <a:rPr lang="it-IT" sz="3600" smtClean="0"/>
              <a:t>O</a:t>
            </a:r>
            <a:r>
              <a:rPr lang="it-IT" sz="3600" baseline="-25000" dirty="0" smtClean="0"/>
              <a:t>7</a:t>
            </a:r>
            <a:endParaRPr lang="it-IT" sz="3600" baseline="-25000" dirty="0"/>
          </a:p>
        </p:txBody>
      </p:sp>
      <p:sp>
        <p:nvSpPr>
          <p:cNvPr id="30" name="CasellaDiTesto 29"/>
          <p:cNvSpPr txBox="1"/>
          <p:nvPr/>
        </p:nvSpPr>
        <p:spPr>
          <a:xfrm>
            <a:off x="2362200" y="3790890"/>
            <a:ext cx="5715000" cy="400110"/>
          </a:xfrm>
          <a:prstGeom prst="rect">
            <a:avLst/>
          </a:prstGeom>
          <a:noFill/>
        </p:spPr>
        <p:txBody>
          <a:bodyPr wrap="square" rtlCol="0">
            <a:spAutoFit/>
          </a:bodyPr>
          <a:lstStyle/>
          <a:p>
            <a:r>
              <a:rPr lang="it-IT" sz="2000" dirty="0" smtClean="0"/>
              <a:t>	Ci sono 2 idrogeni</a:t>
            </a:r>
            <a:endParaRPr lang="it-IT" sz="2000" dirty="0"/>
          </a:p>
        </p:txBody>
      </p:sp>
      <p:cxnSp>
        <p:nvCxnSpPr>
          <p:cNvPr id="31" name="Connettore 2 30"/>
          <p:cNvCxnSpPr/>
          <p:nvPr/>
        </p:nvCxnSpPr>
        <p:spPr>
          <a:xfrm>
            <a:off x="5334000" y="4045803"/>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7315200" y="3817203"/>
            <a:ext cx="685800" cy="461665"/>
          </a:xfrm>
          <a:prstGeom prst="rect">
            <a:avLst/>
          </a:prstGeom>
          <a:noFill/>
        </p:spPr>
        <p:txBody>
          <a:bodyPr wrap="square" rtlCol="0">
            <a:spAutoFit/>
          </a:bodyPr>
          <a:lstStyle/>
          <a:p>
            <a:r>
              <a:rPr lang="it-IT" sz="2400" b="1" dirty="0" smtClean="0"/>
              <a:t>+2</a:t>
            </a:r>
            <a:endParaRPr lang="it-IT" sz="2400" b="1" dirty="0"/>
          </a:p>
        </p:txBody>
      </p:sp>
      <p:sp>
        <p:nvSpPr>
          <p:cNvPr id="33" name="CasellaDiTesto 32"/>
          <p:cNvSpPr txBox="1"/>
          <p:nvPr/>
        </p:nvSpPr>
        <p:spPr>
          <a:xfrm>
            <a:off x="1174316" y="33528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34" name="CasellaDiTesto 33"/>
          <p:cNvSpPr txBox="1"/>
          <p:nvPr/>
        </p:nvSpPr>
        <p:spPr>
          <a:xfrm>
            <a:off x="1532782" y="33644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35" name="CasellaDiTesto 34"/>
          <p:cNvSpPr txBox="1"/>
          <p:nvPr/>
        </p:nvSpPr>
        <p:spPr>
          <a:xfrm>
            <a:off x="685800" y="3364468"/>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36" name="CasellaDiTesto 35"/>
          <p:cNvSpPr txBox="1"/>
          <p:nvPr/>
        </p:nvSpPr>
        <p:spPr>
          <a:xfrm>
            <a:off x="2362200" y="4419600"/>
            <a:ext cx="5715000" cy="400110"/>
          </a:xfrm>
          <a:prstGeom prst="rect">
            <a:avLst/>
          </a:prstGeom>
          <a:noFill/>
        </p:spPr>
        <p:txBody>
          <a:bodyPr wrap="square" rtlCol="0">
            <a:spAutoFit/>
          </a:bodyPr>
          <a:lstStyle/>
          <a:p>
            <a:r>
              <a:rPr lang="it-IT" sz="2000" dirty="0" smtClean="0"/>
              <a:t>	Ci sono 7 ossigeni</a:t>
            </a:r>
            <a:endParaRPr lang="it-IT" sz="2000" dirty="0"/>
          </a:p>
        </p:txBody>
      </p:sp>
      <p:cxnSp>
        <p:nvCxnSpPr>
          <p:cNvPr id="37" name="Connettore 2 36"/>
          <p:cNvCxnSpPr/>
          <p:nvPr/>
        </p:nvCxnSpPr>
        <p:spPr>
          <a:xfrm>
            <a:off x="5334000" y="4655403"/>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7315200" y="4426803"/>
            <a:ext cx="685800" cy="461665"/>
          </a:xfrm>
          <a:prstGeom prst="rect">
            <a:avLst/>
          </a:prstGeom>
          <a:noFill/>
        </p:spPr>
        <p:txBody>
          <a:bodyPr wrap="square" rtlCol="0">
            <a:spAutoFit/>
          </a:bodyPr>
          <a:lstStyle/>
          <a:p>
            <a:r>
              <a:rPr lang="it-IT" sz="2400" b="1" dirty="0" smtClean="0"/>
              <a:t>-14</a:t>
            </a:r>
            <a:endParaRPr lang="it-IT" sz="2400" b="1" dirty="0"/>
          </a:p>
        </p:txBody>
      </p:sp>
      <p:cxnSp>
        <p:nvCxnSpPr>
          <p:cNvPr id="39" name="Connettore 1 38"/>
          <p:cNvCxnSpPr/>
          <p:nvPr/>
        </p:nvCxnSpPr>
        <p:spPr>
          <a:xfrm>
            <a:off x="7239000" y="4888468"/>
            <a:ext cx="762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7315200" y="4884003"/>
            <a:ext cx="685800" cy="461665"/>
          </a:xfrm>
          <a:prstGeom prst="rect">
            <a:avLst/>
          </a:prstGeom>
          <a:noFill/>
        </p:spPr>
        <p:txBody>
          <a:bodyPr wrap="square" rtlCol="0">
            <a:spAutoFit/>
          </a:bodyPr>
          <a:lstStyle/>
          <a:p>
            <a:r>
              <a:rPr lang="it-IT" sz="2400" b="1" dirty="0" smtClean="0"/>
              <a:t>-12</a:t>
            </a:r>
            <a:endParaRPr lang="it-IT" sz="2400" b="1" dirty="0"/>
          </a:p>
        </p:txBody>
      </p:sp>
      <p:cxnSp>
        <p:nvCxnSpPr>
          <p:cNvPr id="41" name="Connettore 2 40"/>
          <p:cNvCxnSpPr/>
          <p:nvPr/>
        </p:nvCxnSpPr>
        <p:spPr>
          <a:xfrm rot="10800000">
            <a:off x="4648200" y="5105400"/>
            <a:ext cx="2514600" cy="13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685800" y="4790182"/>
            <a:ext cx="4419600" cy="1323439"/>
          </a:xfrm>
          <a:prstGeom prst="rect">
            <a:avLst/>
          </a:prstGeom>
          <a:noFill/>
        </p:spPr>
        <p:txBody>
          <a:bodyPr wrap="square" rtlCol="0">
            <a:spAutoFit/>
          </a:bodyPr>
          <a:lstStyle/>
          <a:p>
            <a:r>
              <a:rPr lang="it-IT" sz="2000" dirty="0" smtClean="0"/>
              <a:t>Perché la molecola sia neutra e considerando che ci sono </a:t>
            </a:r>
            <a:r>
              <a:rPr lang="it-IT" sz="2000" b="1" dirty="0" smtClean="0"/>
              <a:t>2 atomi di cromo</a:t>
            </a:r>
            <a:r>
              <a:rPr lang="it-IT" sz="2000" dirty="0" smtClean="0"/>
              <a:t>, il numero di ossidazione del </a:t>
            </a:r>
            <a:r>
              <a:rPr lang="it-IT" sz="2000" b="1" dirty="0" smtClean="0"/>
              <a:t>cromo</a:t>
            </a:r>
            <a:r>
              <a:rPr lang="it-IT" sz="2000" dirty="0" smtClean="0"/>
              <a:t> deve essere </a:t>
            </a:r>
            <a:r>
              <a:rPr lang="it-IT" sz="2000" b="1" dirty="0" smtClean="0"/>
              <a:t>+6</a:t>
            </a:r>
            <a:r>
              <a:rPr lang="it-IT" sz="2000" dirty="0" smtClean="0"/>
              <a:t>.</a:t>
            </a:r>
          </a:p>
        </p:txBody>
      </p:sp>
      <p:sp>
        <p:nvSpPr>
          <p:cNvPr id="43" name="CasellaDiTesto 42"/>
          <p:cNvSpPr txBox="1"/>
          <p:nvPr/>
        </p:nvSpPr>
        <p:spPr>
          <a:xfrm>
            <a:off x="2362200" y="1581090"/>
            <a:ext cx="5715000" cy="400110"/>
          </a:xfrm>
          <a:prstGeom prst="rect">
            <a:avLst/>
          </a:prstGeom>
          <a:noFill/>
        </p:spPr>
        <p:txBody>
          <a:bodyPr wrap="square" rtlCol="0">
            <a:spAutoFit/>
          </a:bodyPr>
          <a:lstStyle/>
          <a:p>
            <a:r>
              <a:rPr lang="it-IT" sz="2000" dirty="0" smtClean="0"/>
              <a:t>	Ci sono 3 idrogeni</a:t>
            </a:r>
            <a:endParaRPr lang="it-IT" sz="2000" dirty="0"/>
          </a:p>
        </p:txBody>
      </p:sp>
      <p:sp>
        <p:nvSpPr>
          <p:cNvPr id="44" name="CasellaDiTesto 43"/>
          <p:cNvSpPr txBox="1"/>
          <p:nvPr/>
        </p:nvSpPr>
        <p:spPr>
          <a:xfrm>
            <a:off x="2362200" y="1905000"/>
            <a:ext cx="5715000" cy="707886"/>
          </a:xfrm>
          <a:prstGeom prst="rect">
            <a:avLst/>
          </a:prstGeom>
          <a:noFill/>
        </p:spPr>
        <p:txBody>
          <a:bodyPr wrap="square" rtlCol="0">
            <a:spAutoFit/>
          </a:bodyPr>
          <a:lstStyle/>
          <a:p>
            <a:r>
              <a:rPr lang="it-IT" sz="2000" dirty="0" smtClean="0"/>
              <a:t>Il numero di ossidazione dell’</a:t>
            </a:r>
            <a:r>
              <a:rPr lang="it-IT" sz="2000" b="1" dirty="0" smtClean="0"/>
              <a:t>ossigeno</a:t>
            </a:r>
            <a:r>
              <a:rPr lang="it-IT" sz="2000" dirty="0" smtClean="0"/>
              <a:t> è </a:t>
            </a:r>
            <a:r>
              <a:rPr lang="it-IT" sz="2000" b="1" dirty="0" smtClean="0"/>
              <a:t>-2</a:t>
            </a:r>
            <a:r>
              <a:rPr lang="it-IT" sz="2000" dirty="0" smtClean="0"/>
              <a:t>. </a:t>
            </a:r>
          </a:p>
          <a:p>
            <a:r>
              <a:rPr lang="it-IT" sz="2000" dirty="0" smtClean="0"/>
              <a:t>	</a:t>
            </a:r>
            <a:endParaRPr lang="it-IT" sz="2000" dirty="0"/>
          </a:p>
        </p:txBody>
      </p:sp>
      <p:sp>
        <p:nvSpPr>
          <p:cNvPr id="46" name="CasellaDiTesto 45"/>
          <p:cNvSpPr txBox="1"/>
          <p:nvPr/>
        </p:nvSpPr>
        <p:spPr>
          <a:xfrm>
            <a:off x="2362200" y="3483114"/>
            <a:ext cx="5715000" cy="707886"/>
          </a:xfrm>
          <a:prstGeom prst="rect">
            <a:avLst/>
          </a:prstGeom>
          <a:noFill/>
        </p:spPr>
        <p:txBody>
          <a:bodyPr wrap="square" rtlCol="0">
            <a:spAutoFit/>
          </a:bodyPr>
          <a:lstStyle/>
          <a:p>
            <a:r>
              <a:rPr lang="it-IT" sz="2000" dirty="0" smtClean="0"/>
              <a:t>Il numero di ossidazione dell’</a:t>
            </a:r>
            <a:r>
              <a:rPr lang="it-IT" sz="2000" b="1" dirty="0" smtClean="0"/>
              <a:t>idrogeno </a:t>
            </a:r>
            <a:r>
              <a:rPr lang="it-IT" sz="2000" dirty="0" smtClean="0"/>
              <a:t>è </a:t>
            </a:r>
            <a:r>
              <a:rPr lang="it-IT" sz="2000" b="1" dirty="0" smtClean="0"/>
              <a:t>+1</a:t>
            </a:r>
            <a:r>
              <a:rPr lang="it-IT" sz="2000" dirty="0" smtClean="0"/>
              <a:t>. </a:t>
            </a:r>
          </a:p>
          <a:p>
            <a:r>
              <a:rPr lang="it-IT" sz="2000" dirty="0" smtClean="0"/>
              <a:t>	</a:t>
            </a:r>
            <a:endParaRPr lang="it-IT" sz="2000" dirty="0"/>
          </a:p>
        </p:txBody>
      </p:sp>
      <p:sp>
        <p:nvSpPr>
          <p:cNvPr id="47" name="CasellaDiTesto 46"/>
          <p:cNvSpPr txBox="1"/>
          <p:nvPr/>
        </p:nvSpPr>
        <p:spPr>
          <a:xfrm>
            <a:off x="2362200" y="4092714"/>
            <a:ext cx="5715000" cy="707886"/>
          </a:xfrm>
          <a:prstGeom prst="rect">
            <a:avLst/>
          </a:prstGeom>
          <a:noFill/>
        </p:spPr>
        <p:txBody>
          <a:bodyPr wrap="square" rtlCol="0">
            <a:spAutoFit/>
          </a:bodyPr>
          <a:lstStyle/>
          <a:p>
            <a:r>
              <a:rPr lang="it-IT" sz="2000" dirty="0" smtClean="0"/>
              <a:t>Il numero di ossidazione dell’</a:t>
            </a:r>
            <a:r>
              <a:rPr lang="it-IT" sz="2000" b="1" dirty="0" smtClean="0"/>
              <a:t>ossigeno</a:t>
            </a:r>
            <a:r>
              <a:rPr lang="it-IT" sz="2000" dirty="0" smtClean="0"/>
              <a:t> è </a:t>
            </a:r>
            <a:r>
              <a:rPr lang="it-IT" sz="2000" b="1" dirty="0" smtClean="0"/>
              <a:t>-2</a:t>
            </a:r>
            <a:r>
              <a:rPr lang="it-IT" sz="2000" dirty="0" smtClean="0"/>
              <a:t>. </a:t>
            </a:r>
          </a:p>
          <a:p>
            <a:r>
              <a:rPr lang="it-IT" sz="2000" dirty="0" smtClean="0"/>
              <a:t>	</a:t>
            </a:r>
            <a:endParaRPr lang="it-IT" sz="2000" dirty="0"/>
          </a:p>
        </p:txBody>
      </p:sp>
    </p:spTree>
    <p:extLst>
      <p:ext uri="{BB962C8B-B14F-4D97-AF65-F5344CB8AC3E}">
        <p14:creationId xmlns:p14="http://schemas.microsoft.com/office/powerpoint/2010/main" val="27838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par>
                          <p:cTn id="17" fill="hold">
                            <p:stCondLst>
                              <p:cond delay="1000"/>
                            </p:stCondLst>
                            <p:childTnLst>
                              <p:par>
                                <p:cTn id="18" presetID="34"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from="(-#ppt_w/2)" to="(#ppt_x)" calcmode="lin" valueType="num">
                                      <p:cBhvr>
                                        <p:cTn id="20" dur="300" fill="hold">
                                          <p:stCondLst>
                                            <p:cond delay="0"/>
                                          </p:stCondLst>
                                        </p:cTn>
                                        <p:tgtEl>
                                          <p:spTgt spid="19"/>
                                        </p:tgtEl>
                                        <p:attrNameLst>
                                          <p:attrName>ppt_x</p:attrName>
                                        </p:attrNameLst>
                                      </p:cBhvr>
                                    </p:anim>
                                    <p:anim from="0" to="-1.0" calcmode="lin" valueType="num">
                                      <p:cBhvr>
                                        <p:cTn id="21" dur="100" decel="50000" autoRev="1" fill="hold">
                                          <p:stCondLst>
                                            <p:cond delay="300"/>
                                          </p:stCondLst>
                                        </p:cTn>
                                        <p:tgtEl>
                                          <p:spTgt spid="19"/>
                                        </p:tgtEl>
                                        <p:attrNameLst>
                                          <p:attrName>xshear</p:attrName>
                                        </p:attrNameLst>
                                      </p:cBhvr>
                                    </p:anim>
                                    <p:animScale>
                                      <p:cBhvr>
                                        <p:cTn id="22" dur="100" decel="100000" autoRev="1" fill="hold">
                                          <p:stCondLst>
                                            <p:cond delay="300"/>
                                          </p:stCondLst>
                                        </p:cTn>
                                        <p:tgtEl>
                                          <p:spTgt spid="19"/>
                                        </p:tgtEl>
                                      </p:cBhvr>
                                      <p:from x="100000" y="100000"/>
                                      <p:to x="80000" y="100000"/>
                                    </p:animScale>
                                    <p:anim by="(#ppt_h/3+#ppt_w*0.1)" calcmode="lin" valueType="num">
                                      <p:cBhvr additive="sum">
                                        <p:cTn id="23" dur="100" decel="100000" autoRev="1" fill="hold">
                                          <p:stCondLst>
                                            <p:cond delay="300"/>
                                          </p:stCondLst>
                                        </p:cTn>
                                        <p:tgtEl>
                                          <p:spTgt spid="19"/>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1000" fill="hold"/>
                                        <p:tgtEl>
                                          <p:spTgt spid="44"/>
                                        </p:tgtEl>
                                        <p:attrNameLst>
                                          <p:attrName>ppt_x</p:attrName>
                                        </p:attrNameLst>
                                      </p:cBhvr>
                                      <p:tavLst>
                                        <p:tav tm="0">
                                          <p:val>
                                            <p:strVal val="#ppt_x-.2"/>
                                          </p:val>
                                        </p:tav>
                                        <p:tav tm="100000">
                                          <p:val>
                                            <p:strVal val="#ppt_x"/>
                                          </p:val>
                                        </p:tav>
                                      </p:tavLst>
                                    </p:anim>
                                    <p:anim calcmode="lin" valueType="num">
                                      <p:cBhvr>
                                        <p:cTn id="29"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4"/>
                                        </p:tgtEl>
                                      </p:cBhvr>
                                    </p:animEffect>
                                  </p:childTnLst>
                                </p:cTn>
                              </p:par>
                            </p:childTnLst>
                          </p:cTn>
                        </p:par>
                        <p:par>
                          <p:cTn id="31" fill="hold">
                            <p:stCondLst>
                              <p:cond delay="1000"/>
                            </p:stCondLst>
                            <p:childTnLst>
                              <p:par>
                                <p:cTn id="32" presetID="34"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from="(-#ppt_w/2)" to="(#ppt_x)" calcmode="lin" valueType="num">
                                      <p:cBhvr>
                                        <p:cTn id="34" dur="300" fill="hold">
                                          <p:stCondLst>
                                            <p:cond delay="0"/>
                                          </p:stCondLst>
                                        </p:cTn>
                                        <p:tgtEl>
                                          <p:spTgt spid="18"/>
                                        </p:tgtEl>
                                        <p:attrNameLst>
                                          <p:attrName>ppt_x</p:attrName>
                                        </p:attrNameLst>
                                      </p:cBhvr>
                                    </p:anim>
                                    <p:anim from="0" to="-1.0" calcmode="lin" valueType="num">
                                      <p:cBhvr>
                                        <p:cTn id="35" dur="100" decel="50000" autoRev="1" fill="hold">
                                          <p:stCondLst>
                                            <p:cond delay="300"/>
                                          </p:stCondLst>
                                        </p:cTn>
                                        <p:tgtEl>
                                          <p:spTgt spid="18"/>
                                        </p:tgtEl>
                                        <p:attrNameLst>
                                          <p:attrName>xshear</p:attrName>
                                        </p:attrNameLst>
                                      </p:cBhvr>
                                    </p:anim>
                                    <p:animScale>
                                      <p:cBhvr>
                                        <p:cTn id="36" dur="100" decel="100000" autoRev="1" fill="hold">
                                          <p:stCondLst>
                                            <p:cond delay="300"/>
                                          </p:stCondLst>
                                        </p:cTn>
                                        <p:tgtEl>
                                          <p:spTgt spid="18"/>
                                        </p:tgtEl>
                                      </p:cBhvr>
                                      <p:from x="100000" y="100000"/>
                                      <p:to x="80000" y="100000"/>
                                    </p:animScale>
                                    <p:anim by="(#ppt_h/3+#ppt_w*0.1)" calcmode="lin" valueType="num">
                                      <p:cBhvr additive="sum">
                                        <p:cTn id="37" dur="100" decel="100000" autoRev="1" fill="hold">
                                          <p:stCondLst>
                                            <p:cond delay="300"/>
                                          </p:stCondLst>
                                        </p:cTn>
                                        <p:tgtEl>
                                          <p:spTgt spid="18"/>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ppt_x</p:attrName>
                                        </p:attrNameLst>
                                      </p:cBhvr>
                                      <p:tavLst>
                                        <p:tav tm="0">
                                          <p:val>
                                            <p:strVal val="#ppt_x-.2"/>
                                          </p:val>
                                        </p:tav>
                                        <p:tav tm="100000">
                                          <p:val>
                                            <p:strVal val="#ppt_x"/>
                                          </p:val>
                                        </p:tav>
                                      </p:tavLst>
                                    </p:anim>
                                    <p:anim calcmode="lin" valueType="num">
                                      <p:cBhvr>
                                        <p:cTn id="4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3"/>
                                        </p:tgtEl>
                                      </p:cBhvr>
                                    </p:animEffect>
                                  </p:childTnLst>
                                </p:cTn>
                              </p:par>
                            </p:childTnLst>
                          </p:cTn>
                        </p:par>
                        <p:par>
                          <p:cTn id="45" fill="hold">
                            <p:stCondLst>
                              <p:cond delay="1000"/>
                            </p:stCondLst>
                            <p:childTnLst>
                              <p:par>
                                <p:cTn id="46" presetID="29"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ppt_x</p:attrName>
                                        </p:attrNameLst>
                                      </p:cBhvr>
                                      <p:tavLst>
                                        <p:tav tm="0">
                                          <p:val>
                                            <p:strVal val="#ppt_x-.2"/>
                                          </p:val>
                                        </p:tav>
                                        <p:tav tm="100000">
                                          <p:val>
                                            <p:strVal val="#ppt_x"/>
                                          </p:val>
                                        </p:tav>
                                      </p:tavLst>
                                    </p:anim>
                                    <p:anim calcmode="lin" valueType="num">
                                      <p:cBhvr>
                                        <p:cTn id="4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1000" fill="hold"/>
                                        <p:tgtEl>
                                          <p:spTgt spid="20"/>
                                        </p:tgtEl>
                                        <p:attrNameLst>
                                          <p:attrName>ppt_x</p:attrName>
                                        </p:attrNameLst>
                                      </p:cBhvr>
                                      <p:tavLst>
                                        <p:tav tm="0">
                                          <p:val>
                                            <p:strVal val="#ppt_x-.2"/>
                                          </p:val>
                                        </p:tav>
                                        <p:tav tm="100000">
                                          <p:val>
                                            <p:strVal val="#ppt_x"/>
                                          </p:val>
                                        </p:tav>
                                      </p:tavLst>
                                    </p:anim>
                                    <p:anim calcmode="lin" valueType="num">
                                      <p:cBhvr>
                                        <p:cTn id="6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0"/>
                                        </p:tgtEl>
                                      </p:cBhvr>
                                    </p:animEffect>
                                  </p:childTnLst>
                                </p:cTn>
                              </p:par>
                            </p:childTnLst>
                          </p:cTn>
                        </p:par>
                        <p:par>
                          <p:cTn id="63" fill="hold">
                            <p:stCondLst>
                              <p:cond delay="1000"/>
                            </p:stCondLst>
                            <p:childTnLst>
                              <p:par>
                                <p:cTn id="64" presetID="29"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ppt_x</p:attrName>
                                        </p:attrNameLst>
                                      </p:cBhvr>
                                      <p:tavLst>
                                        <p:tav tm="0">
                                          <p:val>
                                            <p:strVal val="#ppt_x-.2"/>
                                          </p:val>
                                        </p:tav>
                                        <p:tav tm="100000">
                                          <p:val>
                                            <p:strVal val="#ppt_x"/>
                                          </p:val>
                                        </p:tav>
                                      </p:tavLst>
                                    </p:anim>
                                    <p:anim calcmode="lin" valueType="num">
                                      <p:cBhvr>
                                        <p:cTn id="6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1"/>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ppt_x</p:attrName>
                                        </p:attrNameLst>
                                      </p:cBhvr>
                                      <p:tavLst>
                                        <p:tav tm="0">
                                          <p:val>
                                            <p:strVal val="#ppt_x-.2"/>
                                          </p:val>
                                        </p:tav>
                                        <p:tav tm="100000">
                                          <p:val>
                                            <p:strVal val="#ppt_x"/>
                                          </p:val>
                                        </p:tav>
                                      </p:tavLst>
                                    </p:anim>
                                    <p:anim calcmode="lin" valueType="num">
                                      <p:cBhvr>
                                        <p:cTn id="7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trips(downLeft)">
                                      <p:cBhvr>
                                        <p:cTn id="90" dur="500"/>
                                        <p:tgtEl>
                                          <p:spTgt spid="27"/>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500"/>
                                        <p:tgtEl>
                                          <p:spTgt spid="28"/>
                                        </p:tgtEl>
                                      </p:cBhvr>
                                    </p:animEffect>
                                  </p:childTnLst>
                                </p:cTn>
                              </p:par>
                            </p:childTnLst>
                          </p:cTn>
                        </p:par>
                        <p:par>
                          <p:cTn id="94" fill="hold">
                            <p:stCondLst>
                              <p:cond delay="500"/>
                            </p:stCondLst>
                            <p:childTnLst>
                              <p:par>
                                <p:cTn id="95" presetID="34"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from="(-#ppt_w/2)" to="(#ppt_x)" calcmode="lin" valueType="num">
                                      <p:cBhvr>
                                        <p:cTn id="97" dur="300" fill="hold">
                                          <p:stCondLst>
                                            <p:cond delay="0"/>
                                          </p:stCondLst>
                                        </p:cTn>
                                        <p:tgtEl>
                                          <p:spTgt spid="17"/>
                                        </p:tgtEl>
                                        <p:attrNameLst>
                                          <p:attrName>ppt_x</p:attrName>
                                        </p:attrNameLst>
                                      </p:cBhvr>
                                    </p:anim>
                                    <p:anim from="0" to="-1.0" calcmode="lin" valueType="num">
                                      <p:cBhvr>
                                        <p:cTn id="98" dur="100" decel="50000" autoRev="1" fill="hold">
                                          <p:stCondLst>
                                            <p:cond delay="300"/>
                                          </p:stCondLst>
                                        </p:cTn>
                                        <p:tgtEl>
                                          <p:spTgt spid="17"/>
                                        </p:tgtEl>
                                        <p:attrNameLst>
                                          <p:attrName>xshear</p:attrName>
                                        </p:attrNameLst>
                                      </p:cBhvr>
                                    </p:anim>
                                    <p:animScale>
                                      <p:cBhvr>
                                        <p:cTn id="99" dur="100" decel="100000" autoRev="1" fill="hold">
                                          <p:stCondLst>
                                            <p:cond delay="300"/>
                                          </p:stCondLst>
                                        </p:cTn>
                                        <p:tgtEl>
                                          <p:spTgt spid="17"/>
                                        </p:tgtEl>
                                      </p:cBhvr>
                                      <p:from x="100000" y="100000"/>
                                      <p:to x="80000" y="100000"/>
                                    </p:animScale>
                                    <p:anim by="(#ppt_h/3+#ppt_w*0.1)" calcmode="lin" valueType="num">
                                      <p:cBhvr additive="sum">
                                        <p:cTn id="100" dur="100" decel="100000" autoRev="1" fill="hold">
                                          <p:stCondLst>
                                            <p:cond delay="300"/>
                                          </p:stCondLst>
                                        </p:cTn>
                                        <p:tgtEl>
                                          <p:spTgt spid="17"/>
                                        </p:tgtEl>
                                        <p:attrNameLst>
                                          <p:attrName>ppt_x</p:attrName>
                                        </p:attrNameLst>
                                      </p:cBhvr>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1000" fill="hold"/>
                                        <p:tgtEl>
                                          <p:spTgt spid="46"/>
                                        </p:tgtEl>
                                        <p:attrNameLst>
                                          <p:attrName>ppt_x</p:attrName>
                                        </p:attrNameLst>
                                      </p:cBhvr>
                                      <p:tavLst>
                                        <p:tav tm="0">
                                          <p:val>
                                            <p:strVal val="#ppt_x-.2"/>
                                          </p:val>
                                        </p:tav>
                                        <p:tav tm="100000">
                                          <p:val>
                                            <p:strVal val="#ppt_x"/>
                                          </p:val>
                                        </p:tav>
                                      </p:tavLst>
                                    </p:anim>
                                    <p:anim calcmode="lin" valueType="num">
                                      <p:cBhvr>
                                        <p:cTn id="110"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6"/>
                                        </p:tgtEl>
                                      </p:cBhvr>
                                    </p:animEffect>
                                  </p:childTnLst>
                                </p:cTn>
                              </p:par>
                            </p:childTnLst>
                          </p:cTn>
                        </p:par>
                        <p:par>
                          <p:cTn id="112" fill="hold">
                            <p:stCondLst>
                              <p:cond delay="1000"/>
                            </p:stCondLst>
                            <p:childTnLst>
                              <p:par>
                                <p:cTn id="113" presetID="29"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1000" fill="hold"/>
                                        <p:tgtEl>
                                          <p:spTgt spid="47"/>
                                        </p:tgtEl>
                                        <p:attrNameLst>
                                          <p:attrName>ppt_x</p:attrName>
                                        </p:attrNameLst>
                                      </p:cBhvr>
                                      <p:tavLst>
                                        <p:tav tm="0">
                                          <p:val>
                                            <p:strVal val="#ppt_x-.2"/>
                                          </p:val>
                                        </p:tav>
                                        <p:tav tm="100000">
                                          <p:val>
                                            <p:strVal val="#ppt_x"/>
                                          </p:val>
                                        </p:tav>
                                      </p:tavLst>
                                    </p:anim>
                                    <p:anim calcmode="lin" valueType="num">
                                      <p:cBhvr>
                                        <p:cTn id="116"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47"/>
                                        </p:tgtEl>
                                      </p:cBhvr>
                                    </p:animEffect>
                                  </p:childTnLst>
                                </p:cTn>
                              </p:par>
                            </p:childTnLst>
                          </p:cTn>
                        </p:par>
                        <p:par>
                          <p:cTn id="118" fill="hold">
                            <p:stCondLst>
                              <p:cond delay="2000"/>
                            </p:stCondLst>
                            <p:childTnLst>
                              <p:par>
                                <p:cTn id="119" presetID="34" presetClass="entr" presetSubtype="0"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from="(-#ppt_w/2)" to="(#ppt_x)" calcmode="lin" valueType="num">
                                      <p:cBhvr>
                                        <p:cTn id="121" dur="300" fill="hold">
                                          <p:stCondLst>
                                            <p:cond delay="0"/>
                                          </p:stCondLst>
                                        </p:cTn>
                                        <p:tgtEl>
                                          <p:spTgt spid="35"/>
                                        </p:tgtEl>
                                        <p:attrNameLst>
                                          <p:attrName>ppt_x</p:attrName>
                                        </p:attrNameLst>
                                      </p:cBhvr>
                                    </p:anim>
                                    <p:anim from="0" to="-1.0" calcmode="lin" valueType="num">
                                      <p:cBhvr>
                                        <p:cTn id="122" dur="100" decel="50000" autoRev="1" fill="hold">
                                          <p:stCondLst>
                                            <p:cond delay="300"/>
                                          </p:stCondLst>
                                        </p:cTn>
                                        <p:tgtEl>
                                          <p:spTgt spid="35"/>
                                        </p:tgtEl>
                                        <p:attrNameLst>
                                          <p:attrName>xshear</p:attrName>
                                        </p:attrNameLst>
                                      </p:cBhvr>
                                    </p:anim>
                                    <p:animScale>
                                      <p:cBhvr>
                                        <p:cTn id="123" dur="100" decel="100000" autoRev="1" fill="hold">
                                          <p:stCondLst>
                                            <p:cond delay="300"/>
                                          </p:stCondLst>
                                        </p:cTn>
                                        <p:tgtEl>
                                          <p:spTgt spid="35"/>
                                        </p:tgtEl>
                                      </p:cBhvr>
                                      <p:from x="100000" y="100000"/>
                                      <p:to x="80000" y="100000"/>
                                    </p:animScale>
                                    <p:anim by="(#ppt_h/3+#ppt_w*0.1)" calcmode="lin" valueType="num">
                                      <p:cBhvr additive="sum">
                                        <p:cTn id="124" dur="100" decel="100000" autoRev="1" fill="hold">
                                          <p:stCondLst>
                                            <p:cond delay="300"/>
                                          </p:stCondLst>
                                        </p:cTn>
                                        <p:tgtEl>
                                          <p:spTgt spid="35"/>
                                        </p:tgtEl>
                                        <p:attrNameLst>
                                          <p:attrName>ppt_x</p:attrName>
                                        </p:attrNameLst>
                                      </p:cBhvr>
                                    </p:anim>
                                  </p:childTnLst>
                                </p:cTn>
                              </p:par>
                            </p:childTnLst>
                          </p:cTn>
                        </p:par>
                        <p:par>
                          <p:cTn id="125" fill="hold">
                            <p:stCondLst>
                              <p:cond delay="2500"/>
                            </p:stCondLst>
                            <p:childTnLst>
                              <p:par>
                                <p:cTn id="126" presetID="34" presetClass="entr" presetSubtype="0" fill="hold" grpId="0" nodeType="afterEffect">
                                  <p:stCondLst>
                                    <p:cond delay="0"/>
                                  </p:stCondLst>
                                  <p:childTnLst>
                                    <p:set>
                                      <p:cBhvr>
                                        <p:cTn id="127" dur="1" fill="hold">
                                          <p:stCondLst>
                                            <p:cond delay="0"/>
                                          </p:stCondLst>
                                        </p:cTn>
                                        <p:tgtEl>
                                          <p:spTgt spid="34"/>
                                        </p:tgtEl>
                                        <p:attrNameLst>
                                          <p:attrName>style.visibility</p:attrName>
                                        </p:attrNameLst>
                                      </p:cBhvr>
                                      <p:to>
                                        <p:strVal val="visible"/>
                                      </p:to>
                                    </p:set>
                                    <p:anim from="(-#ppt_w/2)" to="(#ppt_x)" calcmode="lin" valueType="num">
                                      <p:cBhvr>
                                        <p:cTn id="128" dur="300" fill="hold">
                                          <p:stCondLst>
                                            <p:cond delay="0"/>
                                          </p:stCondLst>
                                        </p:cTn>
                                        <p:tgtEl>
                                          <p:spTgt spid="34"/>
                                        </p:tgtEl>
                                        <p:attrNameLst>
                                          <p:attrName>ppt_x</p:attrName>
                                        </p:attrNameLst>
                                      </p:cBhvr>
                                    </p:anim>
                                    <p:anim from="0" to="-1.0" calcmode="lin" valueType="num">
                                      <p:cBhvr>
                                        <p:cTn id="129" dur="100" decel="50000" autoRev="1" fill="hold">
                                          <p:stCondLst>
                                            <p:cond delay="300"/>
                                          </p:stCondLst>
                                        </p:cTn>
                                        <p:tgtEl>
                                          <p:spTgt spid="34"/>
                                        </p:tgtEl>
                                        <p:attrNameLst>
                                          <p:attrName>xshear</p:attrName>
                                        </p:attrNameLst>
                                      </p:cBhvr>
                                    </p:anim>
                                    <p:animScale>
                                      <p:cBhvr>
                                        <p:cTn id="130" dur="100" decel="100000" autoRev="1" fill="hold">
                                          <p:stCondLst>
                                            <p:cond delay="300"/>
                                          </p:stCondLst>
                                        </p:cTn>
                                        <p:tgtEl>
                                          <p:spTgt spid="34"/>
                                        </p:tgtEl>
                                      </p:cBhvr>
                                      <p:from x="100000" y="100000"/>
                                      <p:to x="80000" y="100000"/>
                                    </p:animScale>
                                    <p:anim by="(#ppt_h/3+#ppt_w*0.1)" calcmode="lin" valueType="num">
                                      <p:cBhvr additive="sum">
                                        <p:cTn id="131" dur="100" decel="100000" autoRev="1" fill="hold">
                                          <p:stCondLst>
                                            <p:cond delay="300"/>
                                          </p:stCondLst>
                                        </p:cTn>
                                        <p:tgtEl>
                                          <p:spTgt spid="34"/>
                                        </p:tgtEl>
                                        <p:attrNameLst>
                                          <p:attrName>ppt_x</p:attrName>
                                        </p:attrNameLst>
                                      </p:cBhvr>
                                    </p:anim>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p:cTn id="136" dur="1000" fill="hold"/>
                                        <p:tgtEl>
                                          <p:spTgt spid="30"/>
                                        </p:tgtEl>
                                        <p:attrNameLst>
                                          <p:attrName>ppt_x</p:attrName>
                                        </p:attrNameLst>
                                      </p:cBhvr>
                                      <p:tavLst>
                                        <p:tav tm="0">
                                          <p:val>
                                            <p:strVal val="#ppt_x-.2"/>
                                          </p:val>
                                        </p:tav>
                                        <p:tav tm="100000">
                                          <p:val>
                                            <p:strVal val="#ppt_x"/>
                                          </p:val>
                                        </p:tav>
                                      </p:tavLst>
                                    </p:anim>
                                    <p:anim calcmode="lin" valueType="num">
                                      <p:cBhvr>
                                        <p:cTn id="13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30"/>
                                        </p:tgtEl>
                                      </p:cBhvr>
                                    </p:animEffect>
                                  </p:childTnLst>
                                </p:cTn>
                              </p:par>
                              <p:par>
                                <p:cTn id="139" presetID="29"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1000" fill="hold"/>
                                        <p:tgtEl>
                                          <p:spTgt spid="36"/>
                                        </p:tgtEl>
                                        <p:attrNameLst>
                                          <p:attrName>ppt_x</p:attrName>
                                        </p:attrNameLst>
                                      </p:cBhvr>
                                      <p:tavLst>
                                        <p:tav tm="0">
                                          <p:val>
                                            <p:strVal val="#ppt_x-.2"/>
                                          </p:val>
                                        </p:tav>
                                        <p:tav tm="100000">
                                          <p:val>
                                            <p:strVal val="#ppt_x"/>
                                          </p:val>
                                        </p:tav>
                                      </p:tavLst>
                                    </p:anim>
                                    <p:anim calcmode="lin" valueType="num">
                                      <p:cBhvr>
                                        <p:cTn id="14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36"/>
                                        </p:tgtEl>
                                      </p:cBhvr>
                                    </p:animEffect>
                                  </p:childTnLst>
                                </p:cTn>
                              </p:par>
                              <p:par>
                                <p:cTn id="144" presetID="29" presetClass="entr" presetSubtype="0" fill="hold" nodeType="with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1000" fill="hold"/>
                                        <p:tgtEl>
                                          <p:spTgt spid="31"/>
                                        </p:tgtEl>
                                        <p:attrNameLst>
                                          <p:attrName>ppt_x</p:attrName>
                                        </p:attrNameLst>
                                      </p:cBhvr>
                                      <p:tavLst>
                                        <p:tav tm="0">
                                          <p:val>
                                            <p:strVal val="#ppt_x-.2"/>
                                          </p:val>
                                        </p:tav>
                                        <p:tav tm="100000">
                                          <p:val>
                                            <p:strVal val="#ppt_x"/>
                                          </p:val>
                                        </p:tav>
                                      </p:tavLst>
                                    </p:anim>
                                    <p:anim calcmode="lin" valueType="num">
                                      <p:cBhvr>
                                        <p:cTn id="14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31"/>
                                        </p:tgtEl>
                                      </p:cBhvr>
                                    </p:animEffect>
                                  </p:childTnLst>
                                </p:cTn>
                              </p:par>
                              <p:par>
                                <p:cTn id="149" presetID="29" presetClass="entr" presetSubtype="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1000" fill="hold"/>
                                        <p:tgtEl>
                                          <p:spTgt spid="32"/>
                                        </p:tgtEl>
                                        <p:attrNameLst>
                                          <p:attrName>ppt_x</p:attrName>
                                        </p:attrNameLst>
                                      </p:cBhvr>
                                      <p:tavLst>
                                        <p:tav tm="0">
                                          <p:val>
                                            <p:strVal val="#ppt_x-.2"/>
                                          </p:val>
                                        </p:tav>
                                        <p:tav tm="100000">
                                          <p:val>
                                            <p:strVal val="#ppt_x"/>
                                          </p:val>
                                        </p:tav>
                                      </p:tavLst>
                                    </p:anim>
                                    <p:anim calcmode="lin" valueType="num">
                                      <p:cBhvr>
                                        <p:cTn id="15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32"/>
                                        </p:tgtEl>
                                      </p:cBhvr>
                                    </p:animEffect>
                                  </p:childTnLst>
                                </p:cTn>
                              </p:par>
                              <p:par>
                                <p:cTn id="154" presetID="29" presetClass="entr" presetSubtype="0" fill="hold" grpId="0" nodeType="with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p:cTn id="156" dur="1000" fill="hold"/>
                                        <p:tgtEl>
                                          <p:spTgt spid="38"/>
                                        </p:tgtEl>
                                        <p:attrNameLst>
                                          <p:attrName>ppt_x</p:attrName>
                                        </p:attrNameLst>
                                      </p:cBhvr>
                                      <p:tavLst>
                                        <p:tav tm="0">
                                          <p:val>
                                            <p:strVal val="#ppt_x-.2"/>
                                          </p:val>
                                        </p:tav>
                                        <p:tav tm="100000">
                                          <p:val>
                                            <p:strVal val="#ppt_x"/>
                                          </p:val>
                                        </p:tav>
                                      </p:tavLst>
                                    </p:anim>
                                    <p:anim calcmode="lin" valueType="num">
                                      <p:cBhvr>
                                        <p:cTn id="15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38"/>
                                        </p:tgtEl>
                                      </p:cBhvr>
                                    </p:animEffect>
                                  </p:childTnLst>
                                </p:cTn>
                              </p:par>
                              <p:par>
                                <p:cTn id="159" presetID="29"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p:cTn id="161" dur="1000" fill="hold"/>
                                        <p:tgtEl>
                                          <p:spTgt spid="37"/>
                                        </p:tgtEl>
                                        <p:attrNameLst>
                                          <p:attrName>ppt_x</p:attrName>
                                        </p:attrNameLst>
                                      </p:cBhvr>
                                      <p:tavLst>
                                        <p:tav tm="0">
                                          <p:val>
                                            <p:strVal val="#ppt_x-.2"/>
                                          </p:val>
                                        </p:tav>
                                        <p:tav tm="100000">
                                          <p:val>
                                            <p:strVal val="#ppt_x"/>
                                          </p:val>
                                        </p:tav>
                                      </p:tavLst>
                                    </p:anim>
                                    <p:anim calcmode="lin" valueType="num">
                                      <p:cBhvr>
                                        <p:cTn id="16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7"/>
                                        </p:tgtEl>
                                      </p:cBhvr>
                                    </p:animEffect>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1000"/>
                                        <p:tgtEl>
                                          <p:spTgt spid="39"/>
                                        </p:tgtEl>
                                      </p:cBhvr>
                                    </p:animEffect>
                                    <p:anim calcmode="lin" valueType="num">
                                      <p:cBhvr>
                                        <p:cTn id="169" dur="1000" fill="hold"/>
                                        <p:tgtEl>
                                          <p:spTgt spid="39"/>
                                        </p:tgtEl>
                                        <p:attrNameLst>
                                          <p:attrName>ppt_x</p:attrName>
                                        </p:attrNameLst>
                                      </p:cBhvr>
                                      <p:tavLst>
                                        <p:tav tm="0">
                                          <p:val>
                                            <p:strVal val="#ppt_x"/>
                                          </p:val>
                                        </p:tav>
                                        <p:tav tm="100000">
                                          <p:val>
                                            <p:strVal val="#ppt_x"/>
                                          </p:val>
                                        </p:tav>
                                      </p:tavLst>
                                    </p:anim>
                                    <p:anim calcmode="lin" valueType="num">
                                      <p:cBhvr>
                                        <p:cTn id="170" dur="1000" fill="hold"/>
                                        <p:tgtEl>
                                          <p:spTgt spid="39"/>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1000"/>
                                        <p:tgtEl>
                                          <p:spTgt spid="40"/>
                                        </p:tgtEl>
                                      </p:cBhvr>
                                    </p:animEffect>
                                    <p:anim calcmode="lin" valueType="num">
                                      <p:cBhvr>
                                        <p:cTn id="174" dur="1000" fill="hold"/>
                                        <p:tgtEl>
                                          <p:spTgt spid="40"/>
                                        </p:tgtEl>
                                        <p:attrNameLst>
                                          <p:attrName>ppt_x</p:attrName>
                                        </p:attrNameLst>
                                      </p:cBhvr>
                                      <p:tavLst>
                                        <p:tav tm="0">
                                          <p:val>
                                            <p:strVal val="#ppt_x"/>
                                          </p:val>
                                        </p:tav>
                                        <p:tav tm="100000">
                                          <p:val>
                                            <p:strVal val="#ppt_x"/>
                                          </p:val>
                                        </p:tav>
                                      </p:tavLst>
                                    </p:anim>
                                    <p:anim calcmode="lin" valueType="num">
                                      <p:cBhvr>
                                        <p:cTn id="17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8" presetClass="entr" presetSubtype="12" fill="hold"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strips(downLeft)">
                                      <p:cBhvr>
                                        <p:cTn id="180" dur="500"/>
                                        <p:tgtEl>
                                          <p:spTgt spid="41"/>
                                        </p:tgtEl>
                                      </p:cBhvr>
                                    </p:animEffect>
                                  </p:childTnLst>
                                </p:cTn>
                              </p:par>
                              <p:par>
                                <p:cTn id="181" presetID="18" presetClass="entr" presetSubtype="12"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strips(downLeft)">
                                      <p:cBhvr>
                                        <p:cTn id="183" dur="500"/>
                                        <p:tgtEl>
                                          <p:spTgt spid="42"/>
                                        </p:tgtEl>
                                      </p:cBhvr>
                                    </p:animEffect>
                                  </p:childTnLst>
                                </p:cTn>
                              </p:par>
                            </p:childTnLst>
                          </p:cTn>
                        </p:par>
                        <p:par>
                          <p:cTn id="184" fill="hold">
                            <p:stCondLst>
                              <p:cond delay="500"/>
                            </p:stCondLst>
                            <p:childTnLst>
                              <p:par>
                                <p:cTn id="185" presetID="34" presetClass="entr" presetSubtype="0" fill="hold" grpId="0" nodeType="afterEffect">
                                  <p:stCondLst>
                                    <p:cond delay="0"/>
                                  </p:stCondLst>
                                  <p:childTnLst>
                                    <p:set>
                                      <p:cBhvr>
                                        <p:cTn id="186" dur="1" fill="hold">
                                          <p:stCondLst>
                                            <p:cond delay="0"/>
                                          </p:stCondLst>
                                        </p:cTn>
                                        <p:tgtEl>
                                          <p:spTgt spid="33"/>
                                        </p:tgtEl>
                                        <p:attrNameLst>
                                          <p:attrName>style.visibility</p:attrName>
                                        </p:attrNameLst>
                                      </p:cBhvr>
                                      <p:to>
                                        <p:strVal val="visible"/>
                                      </p:to>
                                    </p:set>
                                    <p:anim from="(-#ppt_w/2)" to="(#ppt_x)" calcmode="lin" valueType="num">
                                      <p:cBhvr>
                                        <p:cTn id="187" dur="300" fill="hold">
                                          <p:stCondLst>
                                            <p:cond delay="0"/>
                                          </p:stCondLst>
                                        </p:cTn>
                                        <p:tgtEl>
                                          <p:spTgt spid="33"/>
                                        </p:tgtEl>
                                        <p:attrNameLst>
                                          <p:attrName>ppt_x</p:attrName>
                                        </p:attrNameLst>
                                      </p:cBhvr>
                                    </p:anim>
                                    <p:anim from="0" to="-1.0" calcmode="lin" valueType="num">
                                      <p:cBhvr>
                                        <p:cTn id="188" dur="100" decel="50000" autoRev="1" fill="hold">
                                          <p:stCondLst>
                                            <p:cond delay="300"/>
                                          </p:stCondLst>
                                        </p:cTn>
                                        <p:tgtEl>
                                          <p:spTgt spid="33"/>
                                        </p:tgtEl>
                                        <p:attrNameLst>
                                          <p:attrName>xshear</p:attrName>
                                        </p:attrNameLst>
                                      </p:cBhvr>
                                    </p:anim>
                                    <p:animScale>
                                      <p:cBhvr>
                                        <p:cTn id="189" dur="100" decel="100000" autoRev="1" fill="hold">
                                          <p:stCondLst>
                                            <p:cond delay="300"/>
                                          </p:stCondLst>
                                        </p:cTn>
                                        <p:tgtEl>
                                          <p:spTgt spid="33"/>
                                        </p:tgtEl>
                                      </p:cBhvr>
                                      <p:from x="100000" y="100000"/>
                                      <p:to x="80000" y="100000"/>
                                    </p:animScale>
                                    <p:anim by="(#ppt_h/3+#ppt_w*0.1)" calcmode="lin" valueType="num">
                                      <p:cBhvr additive="sum">
                                        <p:cTn id="190" dur="100" decel="100000" autoRev="1" fill="hold">
                                          <p:stCondLst>
                                            <p:cond delay="300"/>
                                          </p:stCondLst>
                                        </p:cTn>
                                        <p:tgtEl>
                                          <p:spTgt spid="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5" grpId="0"/>
      <p:bldP spid="17" grpId="0"/>
      <p:bldP spid="18" grpId="0"/>
      <p:bldP spid="19" grpId="0"/>
      <p:bldP spid="20" grpId="0"/>
      <p:bldP spid="23" grpId="0"/>
      <p:bldP spid="26" grpId="0"/>
      <p:bldP spid="28" grpId="0"/>
      <p:bldP spid="29" grpId="0"/>
      <p:bldP spid="30" grpId="0"/>
      <p:bldP spid="32" grpId="0"/>
      <p:bldP spid="33" grpId="0"/>
      <p:bldP spid="34" grpId="0"/>
      <p:bldP spid="35" grpId="0"/>
      <p:bldP spid="36" grpId="0"/>
      <p:bldP spid="38" grpId="0"/>
      <p:bldP spid="40" grpId="0"/>
      <p:bldP spid="42" grpId="0"/>
      <p:bldP spid="43" grpId="0"/>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nSpc>
                <a:spcPct val="80000"/>
              </a:lnSpc>
            </a:pPr>
            <a:r>
              <a:rPr lang="it-IT" altLang="it-IT" sz="3200" dirty="0">
                <a:solidFill>
                  <a:srgbClr val="0000FF"/>
                </a:solidFill>
                <a:latin typeface="Arial" panose="020B0604020202020204" pitchFamily="34" charset="0"/>
              </a:rPr>
              <a:t>“</a:t>
            </a:r>
            <a:r>
              <a:rPr lang="it-IT" altLang="it-IT" sz="3200" dirty="0" smtClean="0">
                <a:solidFill>
                  <a:srgbClr val="0000FF"/>
                </a:solidFill>
                <a:latin typeface="Arial" panose="020B0604020202020204" pitchFamily="34" charset="0"/>
              </a:rPr>
              <a:t>Il </a:t>
            </a:r>
            <a:r>
              <a:rPr lang="it-IT" altLang="it-IT" sz="3200" dirty="0">
                <a:solidFill>
                  <a:srgbClr val="0000FF"/>
                </a:solidFill>
                <a:latin typeface="Arial" panose="020B0604020202020204" pitchFamily="34" charset="0"/>
              </a:rPr>
              <a:t>numero zero”</a:t>
            </a:r>
            <a:endParaRPr lang="it-IT" altLang="it-IT" sz="2000" dirty="0" smtClean="0">
              <a:solidFill>
                <a:srgbClr val="FA2906"/>
              </a:solidFill>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CasellaDiTesto 1"/>
          <p:cNvSpPr txBox="1"/>
          <p:nvPr/>
        </p:nvSpPr>
        <p:spPr>
          <a:xfrm>
            <a:off x="1" y="958334"/>
            <a:ext cx="9051636" cy="707886"/>
          </a:xfrm>
          <a:prstGeom prst="rect">
            <a:avLst/>
          </a:prstGeom>
          <a:noFill/>
        </p:spPr>
        <p:txBody>
          <a:bodyPr wrap="square" rtlCol="0">
            <a:spAutoFit/>
          </a:bodyPr>
          <a:lstStyle/>
          <a:p>
            <a:r>
              <a:rPr lang="it-IT" sz="2000" dirty="0" smtClean="0"/>
              <a:t>Sulla base delle considerazioni fatte sul </a:t>
            </a:r>
            <a:r>
              <a:rPr lang="it-IT" sz="2000" dirty="0" err="1" smtClean="0"/>
              <a:t>signficato</a:t>
            </a:r>
            <a:r>
              <a:rPr lang="it-IT" sz="2000" dirty="0" smtClean="0"/>
              <a:t> e assegnazione del numero di ossidazione, che numero di ossidazione dovrebbero avere le sostanze elementari?</a:t>
            </a:r>
            <a:endParaRPr lang="it-IT" sz="2000" dirty="0"/>
          </a:p>
        </p:txBody>
      </p:sp>
      <p:grpSp>
        <p:nvGrpSpPr>
          <p:cNvPr id="6" name="Gruppo 5"/>
          <p:cNvGrpSpPr/>
          <p:nvPr/>
        </p:nvGrpSpPr>
        <p:grpSpPr>
          <a:xfrm>
            <a:off x="464756" y="1537916"/>
            <a:ext cx="2895600" cy="3461406"/>
            <a:chOff x="838200" y="2286000"/>
            <a:chExt cx="2929965" cy="3942681"/>
          </a:xfrm>
        </p:grpSpPr>
        <p:pic>
          <p:nvPicPr>
            <p:cNvPr id="7" name="Immagine 6" descr="ossigenomolecolare.png"/>
            <p:cNvPicPr>
              <a:picLocks noChangeAspect="1"/>
            </p:cNvPicPr>
            <p:nvPr/>
          </p:nvPicPr>
          <p:blipFill>
            <a:blip r:embed="rId2" cstate="print"/>
            <a:srcRect l="15308" t="9495" r="34998" b="13995"/>
            <a:stretch>
              <a:fillRect/>
            </a:stretch>
          </p:blipFill>
          <p:spPr>
            <a:xfrm>
              <a:off x="838200" y="2667000"/>
              <a:ext cx="2929965" cy="2819400"/>
            </a:xfrm>
            <a:prstGeom prst="rect">
              <a:avLst/>
            </a:prstGeom>
          </p:spPr>
        </p:pic>
        <p:sp>
          <p:nvSpPr>
            <p:cNvPr id="8" name="CasellaDiTesto 7"/>
            <p:cNvSpPr txBox="1"/>
            <p:nvPr/>
          </p:nvSpPr>
          <p:spPr>
            <a:xfrm>
              <a:off x="1295400" y="2286000"/>
              <a:ext cx="1828800" cy="455741"/>
            </a:xfrm>
            <a:prstGeom prst="rect">
              <a:avLst/>
            </a:prstGeom>
            <a:noFill/>
          </p:spPr>
          <p:txBody>
            <a:bodyPr wrap="square" rtlCol="0">
              <a:spAutoFit/>
            </a:bodyPr>
            <a:lstStyle/>
            <a:p>
              <a:pPr algn="ctr"/>
              <a:r>
                <a:rPr lang="it-IT" sz="2000" dirty="0" smtClean="0"/>
                <a:t> </a:t>
              </a:r>
              <a:endParaRPr lang="it-IT" sz="2000" dirty="0"/>
            </a:p>
          </p:txBody>
        </p:sp>
        <p:sp>
          <p:nvSpPr>
            <p:cNvPr id="9" name="CasellaDiTesto 8"/>
            <p:cNvSpPr txBox="1"/>
            <p:nvPr/>
          </p:nvSpPr>
          <p:spPr>
            <a:xfrm>
              <a:off x="3124200" y="4648200"/>
              <a:ext cx="609600" cy="584775"/>
            </a:xfrm>
            <a:prstGeom prst="rect">
              <a:avLst/>
            </a:prstGeom>
            <a:noFill/>
          </p:spPr>
          <p:txBody>
            <a:bodyPr wrap="square" rtlCol="0">
              <a:spAutoFit/>
            </a:bodyPr>
            <a:lstStyle/>
            <a:p>
              <a:r>
                <a:rPr lang="it-IT" sz="3200" dirty="0" smtClean="0"/>
                <a:t>O</a:t>
              </a:r>
              <a:r>
                <a:rPr lang="it-IT" sz="3200" baseline="-25000" dirty="0" smtClean="0"/>
                <a:t>2</a:t>
              </a:r>
              <a:endParaRPr lang="it-IT" sz="3200" baseline="-25000" dirty="0"/>
            </a:p>
          </p:txBody>
        </p:sp>
        <p:sp>
          <p:nvSpPr>
            <p:cNvPr id="10" name="CasellaDiTesto 9"/>
            <p:cNvSpPr txBox="1"/>
            <p:nvPr/>
          </p:nvSpPr>
          <p:spPr>
            <a:xfrm>
              <a:off x="1066800" y="5562599"/>
              <a:ext cx="2514600" cy="666082"/>
            </a:xfrm>
            <a:prstGeom prst="rect">
              <a:avLst/>
            </a:prstGeom>
            <a:noFill/>
          </p:spPr>
          <p:txBody>
            <a:bodyPr wrap="square" rtlCol="0">
              <a:spAutoFit/>
            </a:bodyPr>
            <a:lstStyle/>
            <a:p>
              <a:pPr algn="ctr"/>
              <a:r>
                <a:rPr lang="it-IT" sz="3200" dirty="0" smtClean="0"/>
                <a:t>O=O</a:t>
              </a:r>
            </a:p>
          </p:txBody>
        </p:sp>
        <p:sp>
          <p:nvSpPr>
            <p:cNvPr id="11" name="Freccia in giù 10"/>
            <p:cNvSpPr/>
            <p:nvPr/>
          </p:nvSpPr>
          <p:spPr>
            <a:xfrm>
              <a:off x="1981200" y="3352800"/>
              <a:ext cx="533400" cy="114300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CasellaDiTesto 2"/>
          <p:cNvSpPr txBox="1"/>
          <p:nvPr/>
        </p:nvSpPr>
        <p:spPr>
          <a:xfrm>
            <a:off x="3825112" y="2233136"/>
            <a:ext cx="4692073" cy="1477328"/>
          </a:xfrm>
          <a:prstGeom prst="rect">
            <a:avLst/>
          </a:prstGeom>
          <a:noFill/>
        </p:spPr>
        <p:txBody>
          <a:bodyPr wrap="square" rtlCol="0">
            <a:spAutoFit/>
          </a:bodyPr>
          <a:lstStyle/>
          <a:p>
            <a:r>
              <a:rPr lang="it-IT" dirty="0" smtClean="0"/>
              <a:t>Nella molecola biatomica di ossigeno, entrambi gli atomi sono uguali e quindi hanno la stessa elettronegatività. Si assegna quindi il numero</a:t>
            </a:r>
          </a:p>
          <a:p>
            <a:r>
              <a:rPr lang="it-IT" dirty="0" smtClean="0"/>
              <a:t>Di ossidazione 0 a tutte le sostanze quando sono in forma elementare</a:t>
            </a:r>
            <a:endParaRPr lang="it-IT" dirty="0"/>
          </a:p>
        </p:txBody>
      </p:sp>
      <p:sp>
        <p:nvSpPr>
          <p:cNvPr id="4" name="CasellaDiTesto 3"/>
          <p:cNvSpPr txBox="1"/>
          <p:nvPr/>
        </p:nvSpPr>
        <p:spPr>
          <a:xfrm>
            <a:off x="4154753" y="4333076"/>
            <a:ext cx="3289683" cy="2308324"/>
          </a:xfrm>
          <a:prstGeom prst="rect">
            <a:avLst/>
          </a:prstGeom>
          <a:noFill/>
        </p:spPr>
        <p:txBody>
          <a:bodyPr wrap="none" rtlCol="0">
            <a:spAutoFit/>
          </a:bodyPr>
          <a:lstStyle/>
          <a:p>
            <a:r>
              <a:rPr lang="it-IT" sz="4800" dirty="0" smtClean="0"/>
              <a:t>He    </a:t>
            </a:r>
            <a:r>
              <a:rPr lang="it-IT" sz="4800" dirty="0" err="1" smtClean="0"/>
              <a:t>n.o</a:t>
            </a:r>
            <a:r>
              <a:rPr lang="it-IT" sz="4800" dirty="0" smtClean="0"/>
              <a:t>. = 0</a:t>
            </a:r>
          </a:p>
          <a:p>
            <a:r>
              <a:rPr lang="it-IT" sz="4800" dirty="0" smtClean="0"/>
              <a:t>N</a:t>
            </a:r>
            <a:r>
              <a:rPr lang="it-IT" sz="4800" baseline="-25000" dirty="0" smtClean="0"/>
              <a:t>2</a:t>
            </a:r>
            <a:r>
              <a:rPr lang="it-IT" sz="4800" dirty="0" smtClean="0"/>
              <a:t>    </a:t>
            </a:r>
            <a:r>
              <a:rPr lang="it-IT" sz="4800" dirty="0" err="1" smtClean="0"/>
              <a:t>n.o</a:t>
            </a:r>
            <a:r>
              <a:rPr lang="it-IT" sz="4800" dirty="0" smtClean="0"/>
              <a:t>. = 0</a:t>
            </a:r>
          </a:p>
          <a:p>
            <a:r>
              <a:rPr lang="it-IT" sz="4800" dirty="0"/>
              <a:t>e</a:t>
            </a:r>
            <a:r>
              <a:rPr lang="it-IT" sz="4800" dirty="0" smtClean="0"/>
              <a:t>cc.</a:t>
            </a:r>
            <a:r>
              <a:rPr lang="it-IT" dirty="0" smtClean="0"/>
              <a:t> </a:t>
            </a:r>
            <a:endParaRPr lang="it-IT" dirty="0"/>
          </a:p>
        </p:txBody>
      </p:sp>
    </p:spTree>
    <p:extLst>
      <p:ext uri="{BB962C8B-B14F-4D97-AF65-F5344CB8AC3E}">
        <p14:creationId xmlns:p14="http://schemas.microsoft.com/office/powerpoint/2010/main" val="138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nSpc>
                <a:spcPct val="80000"/>
              </a:lnSpc>
            </a:pPr>
            <a:r>
              <a:rPr lang="it-IT" altLang="it-IT" sz="3200" dirty="0">
                <a:solidFill>
                  <a:srgbClr val="0000FF"/>
                </a:solidFill>
                <a:latin typeface="Arial" panose="020B0604020202020204" pitchFamily="34" charset="0"/>
              </a:rPr>
              <a:t>“</a:t>
            </a:r>
            <a:r>
              <a:rPr lang="it-IT" altLang="it-IT" sz="3200" dirty="0" smtClean="0">
                <a:solidFill>
                  <a:srgbClr val="0000FF"/>
                </a:solidFill>
                <a:latin typeface="Arial" panose="020B0604020202020204" pitchFamily="34" charset="0"/>
              </a:rPr>
              <a:t>Il </a:t>
            </a:r>
            <a:r>
              <a:rPr lang="it-IT" altLang="it-IT" sz="3200" dirty="0">
                <a:solidFill>
                  <a:srgbClr val="0000FF"/>
                </a:solidFill>
                <a:latin typeface="Arial" panose="020B0604020202020204" pitchFamily="34" charset="0"/>
              </a:rPr>
              <a:t>numero zero”</a:t>
            </a:r>
            <a:endParaRPr lang="it-IT" altLang="it-IT" sz="2000" dirty="0" smtClean="0">
              <a:solidFill>
                <a:srgbClr val="FA2906"/>
              </a:solidFill>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CasellaDiTesto 1"/>
          <p:cNvSpPr txBox="1"/>
          <p:nvPr/>
        </p:nvSpPr>
        <p:spPr>
          <a:xfrm>
            <a:off x="1" y="958334"/>
            <a:ext cx="9051636" cy="4339650"/>
          </a:xfrm>
          <a:prstGeom prst="rect">
            <a:avLst/>
          </a:prstGeom>
          <a:noFill/>
        </p:spPr>
        <p:txBody>
          <a:bodyPr wrap="square" rtlCol="0">
            <a:spAutoFit/>
          </a:bodyPr>
          <a:lstStyle/>
          <a:p>
            <a:r>
              <a:rPr lang="it-IT" sz="2000" dirty="0" smtClean="0"/>
              <a:t>Questo si applica anche ai metalli quando presenti in forma elementare. La formula che individua una sostanza metallica elementare si scrive come monoatomica.</a:t>
            </a:r>
          </a:p>
          <a:p>
            <a:endParaRPr lang="it-IT" sz="2000" dirty="0"/>
          </a:p>
          <a:p>
            <a:r>
              <a:rPr lang="it-IT" sz="2000" dirty="0" smtClean="0"/>
              <a:t>Es. formula della sostanza Ferro    Fe</a:t>
            </a:r>
          </a:p>
          <a:p>
            <a:r>
              <a:rPr lang="it-IT" sz="2000" dirty="0"/>
              <a:t> </a:t>
            </a:r>
            <a:r>
              <a:rPr lang="it-IT" sz="2000" dirty="0" smtClean="0"/>
              <a:t>formula della sostanza Rame        Cu</a:t>
            </a:r>
          </a:p>
          <a:p>
            <a:endParaRPr lang="it-IT" sz="2000" dirty="0"/>
          </a:p>
          <a:p>
            <a:r>
              <a:rPr lang="it-IT" sz="2000" dirty="0" smtClean="0"/>
              <a:t>Il numero di ossidazione in questo caso è sempre 0</a:t>
            </a:r>
          </a:p>
          <a:p>
            <a:endParaRPr lang="it-IT" sz="2000" dirty="0"/>
          </a:p>
          <a:p>
            <a:endParaRPr lang="it-IT" sz="2000" dirty="0" smtClean="0"/>
          </a:p>
          <a:p>
            <a:r>
              <a:rPr lang="it-IT" sz="2000" dirty="0" smtClean="0"/>
              <a:t>Che tipo di legame tiene insieme i metalli?</a:t>
            </a:r>
          </a:p>
          <a:p>
            <a:endParaRPr lang="it-IT" sz="2000" dirty="0"/>
          </a:p>
          <a:p>
            <a:r>
              <a:rPr lang="it-IT" sz="3600" dirty="0" smtClean="0"/>
              <a:t>Legame metallico </a:t>
            </a:r>
          </a:p>
          <a:p>
            <a:r>
              <a:rPr lang="it-IT" sz="2000" dirty="0" smtClean="0"/>
              <a:t>Non è propriamente né un legame covalente ne ionico</a:t>
            </a:r>
            <a:endParaRPr lang="it-IT" sz="2000" dirty="0"/>
          </a:p>
        </p:txBody>
      </p:sp>
    </p:spTree>
    <p:extLst>
      <p:ext uri="{BB962C8B-B14F-4D97-AF65-F5344CB8AC3E}">
        <p14:creationId xmlns:p14="http://schemas.microsoft.com/office/powerpoint/2010/main" val="863739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2705</TotalTime>
  <Words>3370</Words>
  <Application>Microsoft Office PowerPoint</Application>
  <PresentationFormat>Presentazione su schermo (4:3)</PresentationFormat>
  <Paragraphs>756</Paragraphs>
  <Slides>36</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Calibri Light</vt:lpstr>
      <vt:lpstr>Times New Roman</vt:lpstr>
      <vt:lpstr>Office Theme</vt:lpstr>
      <vt:lpstr>Nomenclatura</vt:lpstr>
      <vt:lpstr>Numero di ossidazione</vt:lpstr>
      <vt:lpstr>Numero di ossidazione</vt:lpstr>
      <vt:lpstr>Numero di ossidazione</vt:lpstr>
      <vt:lpstr>Presentazione standard di PowerPoint</vt:lpstr>
      <vt:lpstr>Presentazione standard di PowerPoint</vt:lpstr>
      <vt:lpstr>Presentazione standard di PowerPoint</vt:lpstr>
      <vt:lpstr>“Il numero zero”</vt:lpstr>
      <vt:lpstr>“Il numero zero”</vt:lpstr>
      <vt:lpstr>Nomenclatura</vt:lpstr>
      <vt:lpstr>Ossidi</vt:lpstr>
      <vt:lpstr>Ossidi</vt:lpstr>
      <vt:lpstr>Ossidi – Anidridi: nomenclatura tradizionale</vt:lpstr>
      <vt:lpstr>Ossidi: nomenclatura IUPAC</vt:lpstr>
      <vt:lpstr>Presentazione standard di PowerPoint</vt:lpstr>
      <vt:lpstr>Nomenclatura</vt:lpstr>
      <vt:lpstr>Idrossidi</vt:lpstr>
      <vt:lpstr>Acidi ossigenati (Ossiacidi)</vt:lpstr>
      <vt:lpstr>Ossiacidi (ossoacidi, acidi ossigenati)</vt:lpstr>
      <vt:lpstr>Ossiacidi: nomenclatura IUPAC</vt:lpstr>
      <vt:lpstr>Presentazione standard di PowerPoint</vt:lpstr>
      <vt:lpstr>Sali ossigenati</vt:lpstr>
      <vt:lpstr>Sali (ossigenati): nomenclatura tradizionale</vt:lpstr>
      <vt:lpstr>Sali (ossigenati): nomenclatura IUPAC</vt:lpstr>
      <vt:lpstr>Sali acidi: nomenclatura tradizionale</vt:lpstr>
      <vt:lpstr>Sali basici: nomenclatura tradizionale</vt:lpstr>
      <vt:lpstr>Composti binari idrogeno – non metallo (più elettronegativo) </vt:lpstr>
      <vt:lpstr>Composti binari idrogeno – metallo </vt:lpstr>
      <vt:lpstr>Composti binari metallo – non metallo </vt:lpstr>
      <vt:lpstr>Alcuni composti comuni</vt:lpstr>
      <vt:lpstr>Nomenclatura IUPAC per Ioni</vt:lpstr>
      <vt:lpstr>Nomenclatura IUPAC per Ioni</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198</cp:revision>
  <dcterms:created xsi:type="dcterms:W3CDTF">2020-07-11T12:16:55Z</dcterms:created>
  <dcterms:modified xsi:type="dcterms:W3CDTF">2024-10-09T07:57:18Z</dcterms:modified>
</cp:coreProperties>
</file>