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37" r:id="rId5"/>
    <p:sldId id="398" r:id="rId6"/>
    <p:sldId id="334" r:id="rId7"/>
    <p:sldId id="403" r:id="rId8"/>
    <p:sldId id="404" r:id="rId9"/>
    <p:sldId id="405" r:id="rId10"/>
    <p:sldId id="402" r:id="rId11"/>
    <p:sldId id="339" r:id="rId12"/>
    <p:sldId id="376" r:id="rId13"/>
    <p:sldId id="383" r:id="rId14"/>
    <p:sldId id="377" r:id="rId15"/>
    <p:sldId id="384" r:id="rId16"/>
    <p:sldId id="378" r:id="rId17"/>
    <p:sldId id="379" r:id="rId18"/>
    <p:sldId id="380" r:id="rId19"/>
    <p:sldId id="381" r:id="rId20"/>
    <p:sldId id="350" r:id="rId21"/>
    <p:sldId id="351" r:id="rId22"/>
    <p:sldId id="352" r:id="rId23"/>
    <p:sldId id="342" r:id="rId24"/>
    <p:sldId id="400" r:id="rId25"/>
    <p:sldId id="40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08944-6BB4-484C-8DC5-C5093133A2F5}" v="24" dt="2024-02-20T19:54:48.556"/>
    <p1510:client id="{F8EF1209-69C6-4442-85AF-B57A8F7D5C82}" v="2" dt="2024-02-20T20:00:2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151" d="100"/>
          <a:sy n="151" d="100"/>
        </p:scale>
        <p:origin x="391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F8EF1209-69C6-4442-85AF-B57A8F7D5C82}"/>
    <pc:docChg chg="custSel addSld modSld">
      <pc:chgData name="GAROFOLO ILARIA" userId="3b094b60-c214-4504-8c18-1bd7e03e5e88" providerId="ADAL" clId="{F8EF1209-69C6-4442-85AF-B57A8F7D5C82}" dt="2024-02-20T20:00:20.883" v="5"/>
      <pc:docMkLst>
        <pc:docMk/>
      </pc:docMkLst>
      <pc:sldChg chg="delSp add mod">
        <pc:chgData name="GAROFOLO ILARIA" userId="3b094b60-c214-4504-8c18-1bd7e03e5e88" providerId="ADAL" clId="{F8EF1209-69C6-4442-85AF-B57A8F7D5C82}" dt="2024-02-20T19:58:45.599" v="4" actId="478"/>
        <pc:sldMkLst>
          <pc:docMk/>
          <pc:sldMk cId="2511272757" sldId="275"/>
        </pc:sldMkLst>
        <pc:spChg chg="del">
          <ac:chgData name="GAROFOLO ILARIA" userId="3b094b60-c214-4504-8c18-1bd7e03e5e88" providerId="ADAL" clId="{F8EF1209-69C6-4442-85AF-B57A8F7D5C82}" dt="2024-02-20T19:58:45.599" v="4" actId="478"/>
          <ac:spMkLst>
            <pc:docMk/>
            <pc:sldMk cId="2511272757" sldId="275"/>
            <ac:spMk id="6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40.285" v="3" actId="478"/>
        <pc:sldMkLst>
          <pc:docMk/>
          <pc:sldMk cId="126421060" sldId="276"/>
        </pc:sldMkLst>
        <pc:spChg chg="del">
          <ac:chgData name="GAROFOLO ILARIA" userId="3b094b60-c214-4504-8c18-1bd7e03e5e88" providerId="ADAL" clId="{F8EF1209-69C6-4442-85AF-B57A8F7D5C82}" dt="2024-02-20T19:58:40.285" v="3" actId="478"/>
          <ac:spMkLst>
            <pc:docMk/>
            <pc:sldMk cId="126421060" sldId="276"/>
            <ac:spMk id="6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36.374" v="2" actId="478"/>
        <pc:sldMkLst>
          <pc:docMk/>
          <pc:sldMk cId="4095648563" sldId="277"/>
        </pc:sldMkLst>
        <pc:spChg chg="del">
          <ac:chgData name="GAROFOLO ILARIA" userId="3b094b60-c214-4504-8c18-1bd7e03e5e88" providerId="ADAL" clId="{F8EF1209-69C6-4442-85AF-B57A8F7D5C82}" dt="2024-02-20T19:58:36.374" v="2" actId="478"/>
          <ac:spMkLst>
            <pc:docMk/>
            <pc:sldMk cId="4095648563" sldId="277"/>
            <ac:spMk id="7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31.543" v="1" actId="478"/>
        <pc:sldMkLst>
          <pc:docMk/>
          <pc:sldMk cId="3664068500" sldId="278"/>
        </pc:sldMkLst>
        <pc:spChg chg="del">
          <ac:chgData name="GAROFOLO ILARIA" userId="3b094b60-c214-4504-8c18-1bd7e03e5e88" providerId="ADAL" clId="{F8EF1209-69C6-4442-85AF-B57A8F7D5C82}" dt="2024-02-20T19:58:31.543" v="1" actId="478"/>
          <ac:spMkLst>
            <pc:docMk/>
            <pc:sldMk cId="3664068500" sldId="278"/>
            <ac:spMk id="6" creationId="{00000000-0000-0000-0000-000000000000}"/>
          </ac:spMkLst>
        </pc:spChg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850121547" sldId="542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583741470" sldId="554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5052082" sldId="555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3296708692" sldId="556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717512186" sldId="559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326768971" sldId="5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10/10/2024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5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6180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7234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371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6297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4618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7900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273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624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8102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70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1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6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94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3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26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5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03EEA-1308-4C22-830C-1798EE4D138B}" type="slidenum">
              <a:rPr lang="it-IT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56406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ruppo 2047"/>
          <p:cNvGrpSpPr/>
          <p:nvPr/>
        </p:nvGrpSpPr>
        <p:grpSpPr>
          <a:xfrm>
            <a:off x="323527" y="1279474"/>
            <a:ext cx="8581123" cy="5402500"/>
            <a:chOff x="229155" y="947938"/>
            <a:chExt cx="8581123" cy="5402500"/>
          </a:xfrm>
        </p:grpSpPr>
        <p:pic>
          <p:nvPicPr>
            <p:cNvPr id="67" name="Segnaposto contenuto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204" y="954228"/>
              <a:ext cx="3296303" cy="4962973"/>
            </a:xfrm>
            <a:prstGeom prst="rect">
              <a:avLst/>
            </a:prstGeom>
          </p:spPr>
        </p:pic>
        <p:pic>
          <p:nvPicPr>
            <p:cNvPr id="2050" name="Picture 2" descr="Studio House — arttek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305" y="947938"/>
              <a:ext cx="4962973" cy="496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229155" y="5950328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</a:rPr>
                <a:t>Matrice piana di un vano agibile</a:t>
              </a: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4528591" y="5950328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</a:rPr>
                <a:t>Spazio abitabile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447969" y="678425"/>
            <a:ext cx="63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PRINCIPALI QUESTIONI PROGETTUALI</a:t>
            </a: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82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142999" y="1214205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TRILITE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94327" y="3303707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Negli ECF piani dove è necessario operare vani di passaggio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3951" y="5101042"/>
            <a:ext cx="843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Negli ECF piani dove è necessario trasferire le sollecitazioni che agiscono su un piano verticale, ortogonale ai suoi piani longitudinali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93324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PROBLEMATICA PROGETTUALE: </a:t>
            </a: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TRASFERIMENTO DEI CARICHI A TERRA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03648" y="384041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DEVIAZIONE</a:t>
            </a:r>
            <a:r>
              <a:rPr lang="it-IT" sz="2400" b="1" dirty="0" smtClean="0"/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DEI CARICHI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71268" y="5945527"/>
            <a:ext cx="85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C00000"/>
                </a:solidFill>
              </a:rPr>
              <a:t>TRASFERIMENTO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DEI CARICHI </a:t>
            </a:r>
            <a:r>
              <a:rPr lang="it-IT" sz="2400" b="1" dirty="0" smtClean="0">
                <a:solidFill>
                  <a:srgbClr val="002060"/>
                </a:solidFill>
              </a:rPr>
              <a:t>AGLI ELEMENTI PORTANTI VERTICALI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5" name="Freccia circolare a destra 4"/>
          <p:cNvSpPr/>
          <p:nvPr/>
        </p:nvSpPr>
        <p:spPr>
          <a:xfrm>
            <a:off x="1043608" y="3456838"/>
            <a:ext cx="360040" cy="614410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ircolare a destra 24"/>
          <p:cNvSpPr/>
          <p:nvPr/>
        </p:nvSpPr>
        <p:spPr>
          <a:xfrm>
            <a:off x="203232" y="5474689"/>
            <a:ext cx="360040" cy="614410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12" y="4421129"/>
            <a:ext cx="932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APPARECCHIATURE COSTRUTTIVE SOGGETTE A FLESSIONE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2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  <p:bldP spid="21" grpId="0"/>
      <p:bldP spid="22" grpId="0"/>
      <p:bldP spid="5" grpId="0" animBg="1"/>
      <p:bldP spid="2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6815" y="624818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143000" y="1037751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PRINCIPIO </a:t>
            </a: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DEL TRILITE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140968"/>
            <a:ext cx="34309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Apparecchiature </a:t>
            </a: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lineari</a:t>
            </a:r>
            <a:r>
              <a:rPr lang="it-IT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contenute in un piano, necessarie per realizzare aperture nei setti murari: </a:t>
            </a:r>
            <a:r>
              <a:rPr lang="it-IT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ARCHITRAVE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420888"/>
            <a:ext cx="5184577" cy="3384376"/>
          </a:xfrm>
          <a:prstGeom prst="rect">
            <a:avLst/>
          </a:prstGeom>
        </p:spPr>
      </p:pic>
      <p:sp>
        <p:nvSpPr>
          <p:cNvPr id="8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6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16862" y="2126671"/>
            <a:ext cx="4570470" cy="4464496"/>
            <a:chOff x="1115616" y="1988840"/>
            <a:chExt cx="4570470" cy="4464496"/>
          </a:xfrm>
        </p:grpSpPr>
        <p:grpSp>
          <p:nvGrpSpPr>
            <p:cNvPr id="50" name="Group 49"/>
            <p:cNvGrpSpPr/>
            <p:nvPr/>
          </p:nvGrpSpPr>
          <p:grpSpPr>
            <a:xfrm>
              <a:off x="1115616" y="1988840"/>
              <a:ext cx="4570470" cy="4464496"/>
              <a:chOff x="1115616" y="1988840"/>
              <a:chExt cx="4570470" cy="4464496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115616" y="1988840"/>
                <a:ext cx="4570470" cy="4176464"/>
                <a:chOff x="1115616" y="1988840"/>
                <a:chExt cx="4570470" cy="417646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1312619" y="1791837"/>
                  <a:ext cx="4176464" cy="4570470"/>
                </a:xfrm>
                <a:prstGeom prst="rect">
                  <a:avLst/>
                </a:prstGeom>
              </p:spPr>
            </p:pic>
            <p:grpSp>
              <p:nvGrpSpPr>
                <p:cNvPr id="48" name="Group 47"/>
                <p:cNvGrpSpPr/>
                <p:nvPr/>
              </p:nvGrpSpPr>
              <p:grpSpPr>
                <a:xfrm>
                  <a:off x="1183035" y="3212976"/>
                  <a:ext cx="2951134" cy="2880320"/>
                  <a:chOff x="1183035" y="3212976"/>
                  <a:chExt cx="2951134" cy="288032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1183035" y="3529042"/>
                    <a:ext cx="406416" cy="256425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727753" y="3529042"/>
                    <a:ext cx="406416" cy="256425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183035" y="3212976"/>
                    <a:ext cx="2951134" cy="288032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sp>
            <p:nvSpPr>
              <p:cNvPr id="47" name="Down Arrow 46"/>
              <p:cNvSpPr/>
              <p:nvPr/>
            </p:nvSpPr>
            <p:spPr>
              <a:xfrm>
                <a:off x="1259632" y="6165304"/>
                <a:ext cx="216024" cy="28803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Down Arrow 63"/>
              <p:cNvSpPr/>
              <p:nvPr/>
            </p:nvSpPr>
            <p:spPr>
              <a:xfrm>
                <a:off x="3822949" y="6142941"/>
                <a:ext cx="216024" cy="28803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174297" y="2823492"/>
              <a:ext cx="2959872" cy="335947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5756" y="2374605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P</a:t>
              </a:r>
              <a:endParaRPr lang="it-IT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6815" y="624818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61997" y="4358919"/>
            <a:ext cx="3703337" cy="2531603"/>
            <a:chOff x="1660751" y="4221088"/>
            <a:chExt cx="3703337" cy="2531603"/>
          </a:xfrm>
        </p:grpSpPr>
        <p:sp>
          <p:nvSpPr>
            <p:cNvPr id="4" name="TextBox 3"/>
            <p:cNvSpPr txBox="1"/>
            <p:nvPr/>
          </p:nvSpPr>
          <p:spPr>
            <a:xfrm>
              <a:off x="1773839" y="4221088"/>
              <a:ext cx="1141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0751" y="6352581"/>
              <a:ext cx="3703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setto portante principale</a:t>
              </a:r>
              <a:endParaRPr lang="it-IT" sz="20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>
              <a:endCxn id="8" idx="4"/>
            </p:cNvCxnSpPr>
            <p:nvPr/>
          </p:nvCxnSpPr>
          <p:spPr>
            <a:xfrm flipH="1" flipV="1">
              <a:off x="1943708" y="4698432"/>
              <a:ext cx="420828" cy="16016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835696" y="4482408"/>
              <a:ext cx="216024" cy="21602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9" name="Straight Connector 28"/>
            <p:cNvCxnSpPr>
              <a:endCxn id="30" idx="3"/>
            </p:cNvCxnSpPr>
            <p:nvPr/>
          </p:nvCxnSpPr>
          <p:spPr>
            <a:xfrm flipV="1">
              <a:off x="2357909" y="4774808"/>
              <a:ext cx="2383116" cy="152524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709389" y="4590420"/>
              <a:ext cx="216024" cy="21602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17263" y="2734723"/>
            <a:ext cx="2158201" cy="504667"/>
            <a:chOff x="3239853" y="2290791"/>
            <a:chExt cx="2158201" cy="504667"/>
          </a:xfrm>
        </p:grpSpPr>
        <p:sp>
          <p:nvSpPr>
            <p:cNvPr id="23" name="TextBox 22"/>
            <p:cNvSpPr txBox="1"/>
            <p:nvPr/>
          </p:nvSpPr>
          <p:spPr>
            <a:xfrm>
              <a:off x="4317934" y="2290791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solaio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435546" y="2681638"/>
              <a:ext cx="1748522" cy="372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239853" y="2579434"/>
              <a:ext cx="216024" cy="21602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3744153" y="5020651"/>
            <a:ext cx="1437205" cy="778428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143000" y="1037751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PRINCIPIO </a:t>
            </a: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DEL TRILITE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332" y="3497254"/>
            <a:ext cx="369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Apparecchiature </a:t>
            </a: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bidimensionali</a:t>
            </a:r>
            <a:r>
              <a:rPr lang="it-IT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 generate per traslazione o rotazione: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SOLAI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1589619"/>
            <a:ext cx="9180512" cy="5391106"/>
            <a:chOff x="-10581" y="1468131"/>
            <a:chExt cx="9180512" cy="5391106"/>
          </a:xfrm>
        </p:grpSpPr>
        <p:sp>
          <p:nvSpPr>
            <p:cNvPr id="2" name="Rettangolo 1"/>
            <p:cNvSpPr/>
            <p:nvPr/>
          </p:nvSpPr>
          <p:spPr>
            <a:xfrm>
              <a:off x="-10581" y="1468131"/>
              <a:ext cx="9180512" cy="5391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902" y="1545582"/>
              <a:ext cx="6804705" cy="5103529"/>
            </a:xfrm>
            <a:prstGeom prst="rect">
              <a:avLst/>
            </a:prstGeom>
          </p:spPr>
        </p:pic>
      </p:grpSp>
      <p:sp>
        <p:nvSpPr>
          <p:cNvPr id="34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0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63787" y="343387"/>
            <a:ext cx="381642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VERIFICHE</a:t>
            </a:r>
            <a:endParaRPr lang="it-IT" sz="24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663787" y="1458171"/>
            <a:ext cx="6480213" cy="5390400"/>
            <a:chOff x="2663787" y="1458171"/>
            <a:chExt cx="6480213" cy="5390400"/>
          </a:xfrm>
        </p:grpSpPr>
        <p:grpSp>
          <p:nvGrpSpPr>
            <p:cNvPr id="22" name="Group 21"/>
            <p:cNvGrpSpPr/>
            <p:nvPr/>
          </p:nvGrpSpPr>
          <p:grpSpPr>
            <a:xfrm>
              <a:off x="3663714" y="2187735"/>
              <a:ext cx="2334899" cy="4660836"/>
              <a:chOff x="3629998" y="1981139"/>
              <a:chExt cx="2334899" cy="466083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9998" y="1981139"/>
                <a:ext cx="2320208" cy="237626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29998" y="4581128"/>
                <a:ext cx="2334899" cy="2060847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663787" y="1458171"/>
              <a:ext cx="6480213" cy="1235403"/>
              <a:chOff x="3535760" y="1418822"/>
              <a:chExt cx="5616624" cy="123540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35760" y="1418822"/>
                <a:ext cx="5616624" cy="123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2800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PIEDRITTI</a:t>
                </a:r>
                <a:r>
                  <a:rPr lang="it-IT" sz="2400" dirty="0" smtClean="0">
                    <a:cs typeface="Arial" panose="020B0604020202020204" pitchFamily="34" charset="0"/>
                  </a:rPr>
                  <a:t>	 </a:t>
                </a:r>
                <a:r>
                  <a:rPr lang="it-IT" sz="24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400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    schiacciamento e ribaltamento</a:t>
                </a: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4940027" y="1761373"/>
                <a:ext cx="620624" cy="19344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400"/>
              </a:p>
            </p:txBody>
          </p:sp>
        </p:grpSp>
      </p:grpSp>
      <p:grpSp>
        <p:nvGrpSpPr>
          <p:cNvPr id="9" name="Gruppo 8"/>
          <p:cNvGrpSpPr/>
          <p:nvPr/>
        </p:nvGrpSpPr>
        <p:grpSpPr>
          <a:xfrm>
            <a:off x="179512" y="921337"/>
            <a:ext cx="6480720" cy="5927234"/>
            <a:chOff x="179512" y="921337"/>
            <a:chExt cx="6480720" cy="5927234"/>
          </a:xfrm>
        </p:grpSpPr>
        <p:grpSp>
          <p:nvGrpSpPr>
            <p:cNvPr id="2" name="Gruppo 1"/>
            <p:cNvGrpSpPr/>
            <p:nvPr/>
          </p:nvGrpSpPr>
          <p:grpSpPr>
            <a:xfrm>
              <a:off x="179512" y="921337"/>
              <a:ext cx="6480720" cy="738664"/>
              <a:chOff x="179512" y="921337"/>
              <a:chExt cx="6480720" cy="73866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79512" y="921337"/>
                <a:ext cx="64807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2800" b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ARCHITRAVE</a:t>
                </a:r>
                <a:r>
                  <a:rPr lang="it-IT" sz="2400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                 flessione e scorrimento</a:t>
                </a:r>
                <a:endParaRPr lang="it-IT" sz="24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339752" y="1274806"/>
                <a:ext cx="864096" cy="144016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40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957" y="4787723"/>
              <a:ext cx="3096345" cy="2060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435" y="2170603"/>
              <a:ext cx="2376264" cy="2393395"/>
            </a:xfrm>
            <a:prstGeom prst="rect">
              <a:avLst/>
            </a:prstGeom>
          </p:spPr>
        </p:pic>
      </p:grpSp>
      <p:sp>
        <p:nvSpPr>
          <p:cNvPr id="18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512" y="1052017"/>
            <a:ext cx="576064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piedritto è assimilabile ad un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solido a forma di parallelepipedo appoggiato su un piano infinitamente rigido, e soggetto soltanto all'azione del proprio peso </a:t>
            </a:r>
            <a:r>
              <a:rPr lang="it-IT" altLang="it-IT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 carico trasmesso dall’architrave (assimilabile ad un carico uniformemente distribuito). </a:t>
            </a:r>
          </a:p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stabilità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 schiacciamento dovrà sempre risultare che la pressione unitaria massima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nella sezione più sollecitata non sia superiore a quella ammissibile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del materiale di cui il piedritto è fatto. </a:t>
            </a:r>
          </a:p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sforzo ammissibile è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 sforzo di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rottura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rott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diviso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un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sicurezza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/>
            <a:endParaRPr lang="it-IT" alt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</a:t>
            </a:r>
            <a:r>
              <a:rPr lang="it-IT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l-GR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</a:t>
            </a:r>
            <a:r>
              <a:rPr lang="it-IT" altLang="it-IT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rott</a:t>
            </a:r>
            <a:r>
              <a:rPr lang="it-IT" altLang="it-IT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</a:t>
            </a:r>
          </a:p>
          <a:p>
            <a:pPr eaLnBrk="0" hangingPunct="0"/>
            <a:endParaRPr lang="it-IT" alt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caso nella sezione più sollecitata (quella di base) il centro di pressione (cioè il punto d’intersezione fra la retta d'azione della forza e la sezione considerata) coincide con il baricentro G della sezione stessa. La sezione risulta uniformemente compressa con valore della tensione costante e pari al rapporto tra il peso del solido e l’area di base.</a:t>
            </a:r>
          </a:p>
          <a:p>
            <a:pPr eaLnBrk="0" hangingPunct="0"/>
            <a:endParaRPr lang="it-IT" alt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alt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altLang="it-I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it-IT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</a:t>
            </a:r>
          </a:p>
          <a:p>
            <a:pPr eaLnBrk="0" hangingPunct="0">
              <a:spcBef>
                <a:spcPct val="50000"/>
              </a:spcBef>
            </a:pPr>
            <a:endParaRPr lang="it-IT" alt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528" y="663280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Stabilità allo schiacciamento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6376" y="693911"/>
            <a:ext cx="720080" cy="338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12"/>
          <p:cNvGrpSpPr/>
          <p:nvPr/>
        </p:nvGrpSpPr>
        <p:grpSpPr>
          <a:xfrm>
            <a:off x="6084167" y="595881"/>
            <a:ext cx="3059833" cy="6229786"/>
            <a:chOff x="6084167" y="595881"/>
            <a:chExt cx="3059833" cy="6229786"/>
          </a:xfrm>
        </p:grpSpPr>
        <p:grpSp>
          <p:nvGrpSpPr>
            <p:cNvPr id="10" name="Group 9"/>
            <p:cNvGrpSpPr/>
            <p:nvPr/>
          </p:nvGrpSpPr>
          <p:grpSpPr>
            <a:xfrm>
              <a:off x="6084167" y="595881"/>
              <a:ext cx="3059833" cy="6229786"/>
              <a:chOff x="6084167" y="595881"/>
              <a:chExt cx="3059833" cy="622978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4167" y="595881"/>
                <a:ext cx="3059833" cy="622978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56176" y="62373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it-IT" sz="2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endParaRPr lang="it-IT" sz="2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772400" y="5357537"/>
              <a:ext cx="327992" cy="245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745887" y="4653136"/>
            <a:ext cx="187220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24328" y="5204394"/>
            <a:ext cx="306288" cy="3062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45778" y="595881"/>
            <a:ext cx="22566" cy="5497415"/>
          </a:xfrm>
          <a:prstGeom prst="line">
            <a:avLst/>
          </a:prstGeom>
          <a:ln w="38100">
            <a:solidFill>
              <a:srgbClr val="EEB5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3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75616" y="1403649"/>
            <a:ext cx="5115496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stabilità del piedritto dipende dall’equilibrio tra il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ribaltante (</a:t>
            </a:r>
            <a:r>
              <a:rPr lang="it-IT" altLang="it-IT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quello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stabilizzante (</a:t>
            </a:r>
            <a:r>
              <a:rPr lang="it-IT" altLang="it-IT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rispetto al punto di rotazione. </a:t>
            </a:r>
          </a:p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forza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tenderà a farlo ruotare in senso antiorario intorno al punto A (centro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rotazione), mentre la forza P tenderà a farlo ruotare intorno allo stesso punto in senso orario. </a:t>
            </a:r>
            <a:endParaRPr lang="it-IT" altLang="it-IT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cui, essendo </a:t>
            </a:r>
            <a:r>
              <a:rPr lang="it-IT" alt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sz="1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 </a:t>
            </a:r>
            <a:r>
              <a:rPr lang="it-IT" alt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a F</a:t>
            </a:r>
            <a:r>
              <a:rPr lang="it-IT" altLang="it-IT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altLang="it-IT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si avrà ribaltamento quando </a:t>
            </a:r>
            <a:r>
              <a:rPr lang="it-IT" alt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M</a:t>
            </a:r>
            <a:r>
              <a:rPr lang="it-IT" altLang="it-IT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/>
            <a:endParaRPr lang="it-IT" altLang="it-IT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9648" y="741710"/>
            <a:ext cx="381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Stabilità </a:t>
            </a:r>
            <a:r>
              <a:rPr lang="it-IT" alt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al ribaltamento</a:t>
            </a:r>
            <a:endParaRPr lang="it-IT" alt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urved Down Arrow 2"/>
          <p:cNvSpPr/>
          <p:nvPr/>
        </p:nvSpPr>
        <p:spPr>
          <a:xfrm rot="19707631">
            <a:off x="5944619" y="4027264"/>
            <a:ext cx="1080120" cy="671604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8036" y="647309"/>
            <a:ext cx="3865964" cy="6194720"/>
            <a:chOff x="5278036" y="647309"/>
            <a:chExt cx="3865964" cy="6194720"/>
          </a:xfrm>
        </p:grpSpPr>
        <p:pic>
          <p:nvPicPr>
            <p:cNvPr id="7" name="Picture 2" descr="Fig1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682" b="6250"/>
            <a:stretch>
              <a:fillRect/>
            </a:stretch>
          </p:blipFill>
          <p:spPr bwMode="auto">
            <a:xfrm>
              <a:off x="5278036" y="647309"/>
              <a:ext cx="3865964" cy="619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452320" y="3933056"/>
              <a:ext cx="590108" cy="5847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it-I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40945" y="2204864"/>
            <a:ext cx="6388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143707" flipH="1">
            <a:off x="5848743" y="4034184"/>
            <a:ext cx="1338683" cy="7479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8844269" flipH="1" flipV="1">
            <a:off x="5761161" y="3898519"/>
            <a:ext cx="1338683" cy="804145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6337" y="3601270"/>
            <a:ext cx="255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it-I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3249" y="6237312"/>
            <a:ext cx="2558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519" y="3973475"/>
            <a:ext cx="642168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it-IT" altLang="it-IT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Per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aumentare la stabilità al ribaltamento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si potrà:</a:t>
            </a:r>
          </a:p>
          <a:p>
            <a:pPr eaLnBrk="0" hangingPunct="0">
              <a:spcAft>
                <a:spcPts val="600"/>
              </a:spcAft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‑ a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parità di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peso, allontanare il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punto di rotazione    dalla retta d'azione della forza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endParaRPr lang="it-IT" altLang="it-IT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‑ aumentare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il peso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proprio dell’elemento</a:t>
            </a:r>
            <a:endParaRPr lang="it-IT" altLang="it-IT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‑ applicare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ricarico</a:t>
            </a:r>
            <a:endParaRPr lang="it-IT" altLang="it-IT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67016" y="805904"/>
            <a:ext cx="3776984" cy="6090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212372" y="1177851"/>
            <a:ext cx="6583401" cy="5515514"/>
            <a:chOff x="212372" y="1177851"/>
            <a:chExt cx="6583401" cy="55155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648" y="1177851"/>
              <a:ext cx="6546125" cy="275093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TextBox 26"/>
            <p:cNvSpPr txBox="1"/>
            <p:nvPr/>
          </p:nvSpPr>
          <p:spPr>
            <a:xfrm>
              <a:off x="212372" y="6231700"/>
              <a:ext cx="64999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Criterio delle resistenze PASSIVE</a:t>
              </a:r>
              <a:endPara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4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4704" y="1196752"/>
            <a:ext cx="576064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Per evitare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che il solido scorra sul piano d'appoggio, la retta d'azione della risultante di tutte le forze agenti deve formare con la verticale un angolo inferiore a quello d'attrito tra il solido e il piano d'appoggio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it-IT" alt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0" hangingPunct="0"/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Se esso è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sollecitato da un sistema di forze verticali riducibili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ad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una forza verticale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P,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 da un sistema di forze orizzontali riducibili ad una risultante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F, 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F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tenderà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a far scorrere il solido sul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piano.</a:t>
            </a:r>
          </a:p>
          <a:p>
            <a:pPr algn="just" eaLnBrk="0" hangingPunct="0"/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Affinché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non si verifichi lo scorrimento tra i due corpi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la forza di attrito deve superare quest’ultima.</a:t>
            </a:r>
          </a:p>
          <a:p>
            <a:pPr algn="just" eaLnBrk="0" hangingPunct="0"/>
            <a:endParaRPr lang="it-IT" alt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 eaLnBrk="0" hangingPunct="0"/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Per aumentare la forza d'attrito ed </a:t>
            </a:r>
            <a:r>
              <a:rPr lang="it-IT" alt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evitare lo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scorrimento dovuto alla forza F si può: </a:t>
            </a:r>
          </a:p>
          <a:p>
            <a:pPr algn="just" eaLnBrk="0" hangingPunct="0"/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agire sul valore dell'angolo d'attrito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, per esempio, b  modificando, a parità di materiale, le caratteristiche di una o di ambedue le superfici di contatto, rendendole, cioè, più scabre; </a:t>
            </a:r>
          </a:p>
          <a:p>
            <a:pPr algn="just" eaLnBrk="0" hangingPunct="0"/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incrementare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 il valore della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forza peso </a:t>
            </a:r>
            <a:r>
              <a:rPr lang="it-IT" altLang="it-IT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4704" y="764704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Stabilità </a:t>
            </a:r>
            <a:r>
              <a:rPr lang="it-IT" alt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allo scorrimento</a:t>
            </a:r>
            <a:endParaRPr lang="it-IT" alt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Fig1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1" t="1830" r="7457" b="735"/>
          <a:stretch/>
        </p:blipFill>
        <p:spPr bwMode="auto">
          <a:xfrm>
            <a:off x="6025344" y="764704"/>
            <a:ext cx="3118656" cy="6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4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068458" y="1345948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PRINCIPIO </a:t>
            </a: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DEL </a:t>
            </a: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TELAIO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1579" y="1981149"/>
            <a:ext cx="7560840" cy="3406505"/>
            <a:chOff x="897360" y="1916832"/>
            <a:chExt cx="7560840" cy="3406505"/>
          </a:xfrm>
        </p:grpSpPr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897360" y="1916832"/>
              <a:ext cx="7560840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La matrice piana del 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vano agibile è determinata è determinata da </a:t>
              </a:r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tre elementi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 collegati da un vincolo di </a:t>
              </a:r>
              <a:r>
                <a:rPr lang="it-IT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continuità (incastro)</a:t>
              </a:r>
            </a:p>
            <a:p>
              <a:pPr>
                <a:spcBef>
                  <a:spcPct val="50000"/>
                </a:spcBef>
              </a:pPr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11790" y="2816173"/>
              <a:ext cx="6870173" cy="2507164"/>
              <a:chOff x="1657350" y="3526464"/>
              <a:chExt cx="5637722" cy="2057400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 rot="16200000">
                <a:off x="2000250" y="3869364"/>
                <a:ext cx="1657350" cy="17716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 rot="8017899">
                <a:off x="3505200" y="3762208"/>
                <a:ext cx="228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3657600" y="3869364"/>
                <a:ext cx="285750" cy="1714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6" descr="trilit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" y="4440864"/>
                <a:ext cx="1257300" cy="113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657350" y="3926514"/>
                <a:ext cx="285750" cy="165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 rot="16200000">
                <a:off x="2657475" y="2640639"/>
                <a:ext cx="285750" cy="22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714750" y="4498014"/>
                <a:ext cx="35433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1828800" y="5298114"/>
                <a:ext cx="37719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6343650" y="3526464"/>
                <a:ext cx="86945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traverso</a:t>
                </a: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286500" y="4155114"/>
                <a:ext cx="100857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montante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4686300" y="4955214"/>
                <a:ext cx="1008572" cy="328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montante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 rot="2415219">
                <a:off x="1828800" y="3812214"/>
                <a:ext cx="17145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3657600" y="3869364"/>
                <a:ext cx="35433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40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4845"/>
            <a:ext cx="9172083" cy="2645960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284553" y="2474913"/>
            <a:ext cx="2743710" cy="3337682"/>
            <a:chOff x="3284553" y="2474913"/>
            <a:chExt cx="2743710" cy="333768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4553" y="2474913"/>
              <a:ext cx="2743710" cy="2659252"/>
            </a:xfrm>
            <a:prstGeom prst="rect">
              <a:avLst/>
            </a:prstGeom>
          </p:spPr>
        </p:pic>
        <p:sp>
          <p:nvSpPr>
            <p:cNvPr id="35" name="CasellaDiTesto 34"/>
            <p:cNvSpPr txBox="1"/>
            <p:nvPr/>
          </p:nvSpPr>
          <p:spPr>
            <a:xfrm>
              <a:off x="4090309" y="5443263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2060"/>
                  </a:solidFill>
                </a:rPr>
                <a:t>Cerniera</a:t>
              </a:r>
              <a:endParaRPr lang="it-IT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6135196" y="2488600"/>
            <a:ext cx="2691628" cy="3304641"/>
            <a:chOff x="6135196" y="2488600"/>
            <a:chExt cx="2691628" cy="3304641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7170374" y="5423909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2060"/>
                  </a:solidFill>
                </a:rPr>
                <a:t>Incastro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pic>
          <p:nvPicPr>
            <p:cNvPr id="37" name="Immagine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5196" y="2488600"/>
              <a:ext cx="2691628" cy="2671120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384594" y="2463045"/>
            <a:ext cx="2780361" cy="3532325"/>
            <a:chOff x="384594" y="2463045"/>
            <a:chExt cx="2780361" cy="3532325"/>
          </a:xfrm>
        </p:grpSpPr>
        <p:sp>
          <p:nvSpPr>
            <p:cNvPr id="3" name="CasellaDiTesto 2"/>
            <p:cNvSpPr txBox="1"/>
            <p:nvPr/>
          </p:nvSpPr>
          <p:spPr>
            <a:xfrm>
              <a:off x="1503506" y="5349039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2060"/>
                  </a:solidFill>
                </a:rPr>
                <a:t>Appoggio semplice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pic>
          <p:nvPicPr>
            <p:cNvPr id="38" name="Immagine 3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594" y="2463045"/>
              <a:ext cx="2780361" cy="2671120"/>
            </a:xfrm>
            <a:prstGeom prst="rect">
              <a:avLst/>
            </a:prstGeom>
          </p:spPr>
        </p:pic>
      </p:grpSp>
      <p:sp>
        <p:nvSpPr>
          <p:cNvPr id="39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3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47743" y="634824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69" y="964881"/>
            <a:ext cx="80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VERIFICHE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5772" y="1887489"/>
            <a:ext cx="80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MONTANTE</a:t>
            </a:r>
            <a:r>
              <a:rPr lang="it-IT" dirty="0" smtClean="0">
                <a:cs typeface="Arial" panose="020B0604020202020204" pitchFamily="34" charset="0"/>
              </a:rPr>
              <a:t>	</a:t>
            </a: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schiacciamento, pressoflessione</a:t>
            </a:r>
            <a:endParaRPr lang="it-IT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72" y="1406976"/>
            <a:ext cx="80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TRAVERSO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  <a:endParaRPr lang="it-IT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9289" y="2569785"/>
            <a:ext cx="7581433" cy="4288215"/>
            <a:chOff x="225573" y="2309276"/>
            <a:chExt cx="7871550" cy="4452311"/>
          </a:xfrm>
        </p:grpSpPr>
        <p:grpSp>
          <p:nvGrpSpPr>
            <p:cNvPr id="40" name="Group 39"/>
            <p:cNvGrpSpPr/>
            <p:nvPr/>
          </p:nvGrpSpPr>
          <p:grpSpPr>
            <a:xfrm>
              <a:off x="225573" y="2309276"/>
              <a:ext cx="3670182" cy="4452311"/>
              <a:chOff x="8348" y="2001026"/>
              <a:chExt cx="3670182" cy="445231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8348" y="2001026"/>
                <a:ext cx="3670182" cy="4452311"/>
                <a:chOff x="181738" y="2217051"/>
                <a:chExt cx="3670182" cy="4452311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928583" y="4266335"/>
                  <a:ext cx="2160242" cy="2645811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830793" y="2072056"/>
                  <a:ext cx="2355821" cy="2645812"/>
                </a:xfrm>
                <a:prstGeom prst="rect">
                  <a:avLst/>
                </a:prstGeom>
              </p:spPr>
            </p:pic>
            <p:sp>
              <p:nvSpPr>
                <p:cNvPr id="56" name="Right Arrow 55"/>
                <p:cNvSpPr/>
                <p:nvPr/>
              </p:nvSpPr>
              <p:spPr>
                <a:xfrm flipH="1">
                  <a:off x="3331610" y="6378073"/>
                  <a:ext cx="520310" cy="202097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7" name="Right Arrow 56"/>
                <p:cNvSpPr/>
                <p:nvPr/>
              </p:nvSpPr>
              <p:spPr>
                <a:xfrm>
                  <a:off x="181738" y="6353931"/>
                  <a:ext cx="538396" cy="198812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028194" y="6429193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>
                <a:off x="2807535" y="6237312"/>
                <a:ext cx="131917" cy="14769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977491" y="2309276"/>
              <a:ext cx="3119632" cy="4452311"/>
              <a:chOff x="4977491" y="2309276"/>
              <a:chExt cx="3119632" cy="445231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977491" y="2309276"/>
                <a:ext cx="3119632" cy="4452311"/>
                <a:chOff x="5144233" y="2250506"/>
                <a:chExt cx="3119632" cy="435052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5144233" y="2250506"/>
                  <a:ext cx="3119632" cy="4350521"/>
                  <a:chOff x="5144233" y="2250506"/>
                  <a:chExt cx="3119632" cy="4350521"/>
                </a:xfrm>
              </p:grpSpPr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5542327" y="1852412"/>
                    <a:ext cx="2323444" cy="311963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5400000">
                    <a:off x="5658094" y="3995256"/>
                    <a:ext cx="2091910" cy="31196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6" name="Curved Right Arrow 45"/>
                <p:cNvSpPr/>
                <p:nvPr/>
              </p:nvSpPr>
              <p:spPr>
                <a:xfrm rot="1871262" flipV="1">
                  <a:off x="5168661" y="3879277"/>
                  <a:ext cx="377087" cy="576064"/>
                </a:xfrm>
                <a:prstGeom prst="curved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7" name="Curved Right Arrow 46"/>
                <p:cNvSpPr/>
                <p:nvPr/>
              </p:nvSpPr>
              <p:spPr>
                <a:xfrm rot="19826997" flipH="1" flipV="1">
                  <a:off x="7867411" y="3923070"/>
                  <a:ext cx="373030" cy="600021"/>
                </a:xfrm>
                <a:prstGeom prst="curved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664887" y="4075388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611822" y="4149234"/>
                  <a:ext cx="131917" cy="1476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/>
              <a:srcRect/>
              <a:stretch/>
            </p:blipFill>
            <p:spPr>
              <a:xfrm rot="10800000" flipH="1" flipV="1">
                <a:off x="4977491" y="6142854"/>
                <a:ext cx="98565" cy="618733"/>
              </a:xfrm>
              <a:prstGeom prst="rect">
                <a:avLst/>
              </a:prstGeom>
            </p:spPr>
          </p:pic>
        </p:grpSp>
        <p:sp>
          <p:nvSpPr>
            <p:cNvPr id="42" name="Right Arrow 41"/>
            <p:cNvSpPr/>
            <p:nvPr/>
          </p:nvSpPr>
          <p:spPr>
            <a:xfrm>
              <a:off x="4340230" y="5651190"/>
              <a:ext cx="538396" cy="19881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2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8744" y="693911"/>
            <a:ext cx="8466511" cy="6164089"/>
            <a:chOff x="467544" y="699972"/>
            <a:chExt cx="8466511" cy="61640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44" y="699972"/>
              <a:ext cx="4104456" cy="61640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2034" y="699972"/>
              <a:ext cx="4142021" cy="6164089"/>
            </a:xfrm>
            <a:prstGeom prst="rect">
              <a:avLst/>
            </a:prstGeom>
          </p:spPr>
        </p:pic>
      </p:grpSp>
      <p:sp>
        <p:nvSpPr>
          <p:cNvPr id="7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-108520" y="6153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PRINCIPI COSTRUTTIVI</a:t>
            </a:r>
            <a:endParaRPr lang="it-IT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3" name="TextBox 2"/>
          <p:cNvSpPr txBox="1"/>
          <p:nvPr/>
        </p:nvSpPr>
        <p:spPr>
          <a:xfrm>
            <a:off x="107504" y="1364272"/>
            <a:ext cx="400110" cy="2871739"/>
          </a:xfrm>
          <a:prstGeom prst="rect">
            <a:avLst/>
          </a:prstGeom>
          <a:solidFill>
            <a:srgbClr val="FFCC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SICUREZZA STATICA</a:t>
            </a:r>
          </a:p>
        </p:txBody>
      </p:sp>
      <p:sp>
        <p:nvSpPr>
          <p:cNvPr id="120" name="TextBox 1"/>
          <p:cNvSpPr txBox="1"/>
          <p:nvPr/>
        </p:nvSpPr>
        <p:spPr>
          <a:xfrm>
            <a:off x="594704" y="1435175"/>
            <a:ext cx="2408965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cs typeface="Arial" panose="020B0604020202020204" pitchFamily="34" charset="0"/>
              </a:rPr>
              <a:t>NATURA DELLE REAZIONI in rapporto alla</a:t>
            </a:r>
          </a:p>
          <a:p>
            <a:r>
              <a:rPr lang="it-IT" sz="1600" dirty="0">
                <a:solidFill>
                  <a:schemeClr val="bg1"/>
                </a:solidFill>
                <a:cs typeface="Arial" panose="020B0604020202020204" pitchFamily="34" charset="0"/>
              </a:rPr>
              <a:t>NATURA DEI MATERIALI E DEGLI ELEMENTI</a:t>
            </a:r>
          </a:p>
        </p:txBody>
      </p:sp>
      <p:sp>
        <p:nvSpPr>
          <p:cNvPr id="122" name="TextBox 9"/>
          <p:cNvSpPr txBox="1"/>
          <p:nvPr/>
        </p:nvSpPr>
        <p:spPr>
          <a:xfrm>
            <a:off x="6259284" y="1640860"/>
            <a:ext cx="264904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PRINCIPI COSTRUTTIVI ELEMENTARI</a:t>
            </a:r>
          </a:p>
        </p:txBody>
      </p:sp>
      <p:sp>
        <p:nvSpPr>
          <p:cNvPr id="127" name="TextBox 4"/>
          <p:cNvSpPr txBox="1"/>
          <p:nvPr/>
        </p:nvSpPr>
        <p:spPr>
          <a:xfrm>
            <a:off x="575365" y="3037370"/>
            <a:ext cx="2448272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it-IT" sz="1600" dirty="0">
                <a:latin typeface="+mn-lt"/>
                <a:cs typeface="Arial" panose="020B0604020202020204" pitchFamily="34" charset="0"/>
              </a:rPr>
              <a:t>NATURA DELLE REAZIONI in rapporto alla COMPOSIZIONE DI DUE O PIU’ ELEMENTI</a:t>
            </a:r>
          </a:p>
        </p:txBody>
      </p:sp>
      <p:sp>
        <p:nvSpPr>
          <p:cNvPr id="128" name="TextBox 5"/>
          <p:cNvSpPr txBox="1"/>
          <p:nvPr/>
        </p:nvSpPr>
        <p:spPr>
          <a:xfrm>
            <a:off x="3114217" y="30058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MATRICE PIANA  VANO AGIBILE</a:t>
            </a:r>
          </a:p>
        </p:txBody>
      </p:sp>
      <p:sp>
        <p:nvSpPr>
          <p:cNvPr id="129" name="TextBox 6"/>
          <p:cNvSpPr txBox="1"/>
          <p:nvPr/>
        </p:nvSpPr>
        <p:spPr>
          <a:xfrm>
            <a:off x="3105160" y="377021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SPAZIO AGIBILE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6248618" y="2887301"/>
            <a:ext cx="26597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600" b="1" dirty="0">
                <a:latin typeface="+mn-lt"/>
                <a:cs typeface="Arial" panose="020B0604020202020204" pitchFamily="34" charset="0"/>
              </a:rPr>
              <a:t>PRINCIPI COSTRUTTIVI COMPLESSI</a:t>
            </a:r>
          </a:p>
        </p:txBody>
      </p:sp>
      <p:sp>
        <p:nvSpPr>
          <p:cNvPr id="131" name="TextBox 10"/>
          <p:cNvSpPr txBox="1"/>
          <p:nvPr/>
        </p:nvSpPr>
        <p:spPr>
          <a:xfrm>
            <a:off x="6248618" y="3580332"/>
            <a:ext cx="26597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600" b="1" dirty="0">
                <a:latin typeface="+mn-lt"/>
                <a:cs typeface="Arial" panose="020B0604020202020204" pitchFamily="34" charset="0"/>
              </a:rPr>
              <a:t>PRINCIPI  GEOMETRICO COSTRUTTIVI</a:t>
            </a:r>
          </a:p>
        </p:txBody>
      </p:sp>
      <p:sp>
        <p:nvSpPr>
          <p:cNvPr id="132" name="TextBox 12"/>
          <p:cNvSpPr txBox="1"/>
          <p:nvPr/>
        </p:nvSpPr>
        <p:spPr>
          <a:xfrm>
            <a:off x="3139172" y="1464294"/>
            <a:ext cx="321594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CAPACITA’ DI RESISTENZA INTRINSECA</a:t>
            </a:r>
          </a:p>
        </p:txBody>
      </p:sp>
      <p:sp>
        <p:nvSpPr>
          <p:cNvPr id="134" name="TextBox 19"/>
          <p:cNvSpPr txBox="1"/>
          <p:nvPr/>
        </p:nvSpPr>
        <p:spPr>
          <a:xfrm>
            <a:off x="3137350" y="1952822"/>
            <a:ext cx="220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FORMA ELEMENTI</a:t>
            </a:r>
          </a:p>
        </p:txBody>
      </p:sp>
      <p:sp>
        <p:nvSpPr>
          <p:cNvPr id="135" name="TextBox 21"/>
          <p:cNvSpPr txBox="1"/>
          <p:nvPr/>
        </p:nvSpPr>
        <p:spPr>
          <a:xfrm>
            <a:off x="3114217" y="2237848"/>
            <a:ext cx="2327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COMPORTAMENTO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5663161" y="1492848"/>
            <a:ext cx="348137" cy="1045893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>
            <a:stCxn id="128" idx="3"/>
          </p:cNvCxnSpPr>
          <p:nvPr/>
        </p:nvCxnSpPr>
        <p:spPr>
          <a:xfrm flipV="1">
            <a:off x="5562489" y="3298279"/>
            <a:ext cx="514392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36"/>
          <p:cNvCxnSpPr/>
          <p:nvPr/>
        </p:nvCxnSpPr>
        <p:spPr>
          <a:xfrm flipV="1">
            <a:off x="5576565" y="3939494"/>
            <a:ext cx="514392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22"/>
          <p:cNvSpPr txBox="1"/>
          <p:nvPr/>
        </p:nvSpPr>
        <p:spPr>
          <a:xfrm>
            <a:off x="107504" y="4552878"/>
            <a:ext cx="400110" cy="2244280"/>
          </a:xfrm>
          <a:prstGeom prst="rect">
            <a:avLst/>
          </a:prstGeom>
          <a:solidFill>
            <a:srgbClr val="FFCC00"/>
          </a:solidFill>
        </p:spPr>
        <p:txBody>
          <a:bodyPr vert="vert270"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0000CC"/>
                </a:solidFill>
              </a:defRPr>
            </a:lvl1pPr>
          </a:lstStyle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BENESSERE/ASPETTO</a:t>
            </a:r>
          </a:p>
        </p:txBody>
      </p:sp>
      <p:sp>
        <p:nvSpPr>
          <p:cNvPr id="89" name="TextBox 7"/>
          <p:cNvSpPr txBox="1"/>
          <p:nvPr/>
        </p:nvSpPr>
        <p:spPr>
          <a:xfrm>
            <a:off x="589137" y="4940215"/>
            <a:ext cx="2448272" cy="1776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it-IT" sz="1600" dirty="0">
                <a:latin typeface="+mn-lt"/>
                <a:cs typeface="Arial" panose="020B0604020202020204" pitchFamily="34" charset="0"/>
              </a:rPr>
              <a:t>NATURA DEL COMPORTAMENTO DEL SISTEMA </a:t>
            </a:r>
          </a:p>
          <a:p>
            <a:pPr>
              <a:lnSpc>
                <a:spcPct val="114000"/>
              </a:lnSpc>
            </a:pPr>
            <a:r>
              <a:rPr lang="it-IT" sz="1600" dirty="0">
                <a:latin typeface="+mn-lt"/>
                <a:cs typeface="Arial" panose="020B0604020202020204" pitchFamily="34" charset="0"/>
              </a:rPr>
              <a:t>In rapporto alle</a:t>
            </a:r>
          </a:p>
          <a:p>
            <a:pPr>
              <a:lnSpc>
                <a:spcPct val="114000"/>
              </a:lnSpc>
            </a:pPr>
            <a:r>
              <a:rPr lang="it-IT" sz="1600" dirty="0">
                <a:latin typeface="+mn-lt"/>
                <a:cs typeface="Arial" panose="020B0604020202020204" pitchFamily="34" charset="0"/>
              </a:rPr>
              <a:t>CONDIZIONI AL CONTORNO</a:t>
            </a:r>
          </a:p>
        </p:txBody>
      </p:sp>
      <p:sp>
        <p:nvSpPr>
          <p:cNvPr id="91" name="TextBox 15"/>
          <p:cNvSpPr txBox="1"/>
          <p:nvPr/>
        </p:nvSpPr>
        <p:spPr>
          <a:xfrm>
            <a:off x="3104308" y="6024335"/>
            <a:ext cx="23428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/>
              <a:t>PRINCIPI DELLA PERCEZIONE</a:t>
            </a:r>
          </a:p>
        </p:txBody>
      </p:sp>
      <p:sp>
        <p:nvSpPr>
          <p:cNvPr id="90" name="TextBox 14"/>
          <p:cNvSpPr txBox="1"/>
          <p:nvPr/>
        </p:nvSpPr>
        <p:spPr>
          <a:xfrm>
            <a:off x="3104308" y="5076923"/>
            <a:ext cx="23428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it-IT" dirty="0"/>
              <a:t>PRINCIPI DEL COMFORT AMBIENTALE</a:t>
            </a:r>
          </a:p>
        </p:txBody>
      </p:sp>
      <p:sp>
        <p:nvSpPr>
          <p:cNvPr id="92" name="TextBox 16"/>
          <p:cNvSpPr txBox="1"/>
          <p:nvPr/>
        </p:nvSpPr>
        <p:spPr>
          <a:xfrm>
            <a:off x="6246828" y="4633182"/>
            <a:ext cx="26752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1400" dirty="0">
                <a:solidFill>
                  <a:srgbClr val="002060"/>
                </a:solidFill>
              </a:rPr>
              <a:t>in rapporto al COMFORT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TERMO IGROMETRICO ACUSTICO</a:t>
            </a:r>
          </a:p>
        </p:txBody>
      </p:sp>
      <p:sp>
        <p:nvSpPr>
          <p:cNvPr id="119" name="TextBox 17"/>
          <p:cNvSpPr txBox="1"/>
          <p:nvPr/>
        </p:nvSpPr>
        <p:spPr>
          <a:xfrm>
            <a:off x="6246828" y="5326213"/>
            <a:ext cx="26752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it-IT" sz="1400" dirty="0"/>
              <a:t>in rapporto alle </a:t>
            </a:r>
          </a:p>
          <a:p>
            <a:r>
              <a:rPr lang="it-IT" sz="1400" dirty="0"/>
              <a:t>PRECIPITAZIONI ATMOSFERICHE</a:t>
            </a:r>
          </a:p>
        </p:txBody>
      </p:sp>
      <p:sp>
        <p:nvSpPr>
          <p:cNvPr id="9" name="Parentesi graffa aperta 8"/>
          <p:cNvSpPr/>
          <p:nvPr/>
        </p:nvSpPr>
        <p:spPr>
          <a:xfrm>
            <a:off x="5667308" y="4766062"/>
            <a:ext cx="359415" cy="1120302"/>
          </a:xfrm>
          <a:prstGeom prst="lef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94154" y="307560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0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20" grpId="0" animBg="1"/>
      <p:bldP spid="122" grpId="0" animBg="1"/>
      <p:bldP spid="127" grpId="0" animBg="1"/>
      <p:bldP spid="128" grpId="0"/>
      <p:bldP spid="129" grpId="0"/>
      <p:bldP spid="130" grpId="0" animBg="1"/>
      <p:bldP spid="131" grpId="0" animBg="1"/>
      <p:bldP spid="132" grpId="0"/>
      <p:bldP spid="134" grpId="0"/>
      <p:bldP spid="135" grpId="0"/>
      <p:bldP spid="6" grpId="0" animBg="1"/>
      <p:bldP spid="136" grpId="0" animBg="1"/>
      <p:bldP spid="89" grpId="0" animBg="1"/>
      <p:bldP spid="91" grpId="0" animBg="1"/>
      <p:bldP spid="90" grpId="0" animBg="1"/>
      <p:bldP spid="92" grpId="0" animBg="1"/>
      <p:bldP spid="1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1" y="1512901"/>
            <a:ext cx="5628177" cy="38164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875" y="1412777"/>
            <a:ext cx="3372125" cy="38884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7080" y="1463359"/>
            <a:ext cx="6165304" cy="4623978"/>
          </a:xfrm>
          <a:prstGeom prst="rect">
            <a:avLst/>
          </a:prstGeom>
        </p:spPr>
      </p:pic>
      <p:pic>
        <p:nvPicPr>
          <p:cNvPr id="1026" name="Picture 2" descr="Nodi in acciaio: aspetti tecnici ed esempi applicativi - Soft.Lab -  Software per il calcolo strutturale e la geotecnic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80728"/>
            <a:ext cx="8552448" cy="54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068458" y="1345948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PRINCIPIO DEL FUNGO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263126" y="1918165"/>
            <a:ext cx="8712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La matrice piana del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vano agibile è determinata </a:t>
            </a: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da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 elemento verticale, il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ritto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che sorregge un elemento orizzontale aggettante, il 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cappello</a:t>
            </a: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, vincolato ad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incastro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228" y="3806848"/>
            <a:ext cx="8028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VERIFICHE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RITTO</a:t>
            </a:r>
            <a:r>
              <a:rPr lang="it-IT" dirty="0" smtClean="0">
                <a:cs typeface="Arial" panose="020B0604020202020204" pitchFamily="34" charset="0"/>
              </a:rPr>
              <a:t>		</a:t>
            </a: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schiacciamento, pressoflessione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CAPPELLO</a:t>
            </a: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	flessione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3102" y="3242204"/>
            <a:ext cx="6408712" cy="2473338"/>
            <a:chOff x="1662522" y="3755065"/>
            <a:chExt cx="5349479" cy="2064544"/>
          </a:xfrm>
        </p:grpSpPr>
        <p:pic>
          <p:nvPicPr>
            <p:cNvPr id="20" name="Picture 2" descr="fungo + pneu 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22" y="3755065"/>
              <a:ext cx="2216944" cy="206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748372" y="4669465"/>
              <a:ext cx="4171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2691222" y="4097965"/>
              <a:ext cx="42291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977222" y="3755065"/>
              <a:ext cx="2034779" cy="308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cappello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4977222" y="4326565"/>
              <a:ext cx="2034779" cy="308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b="1">
                  <a:solidFill>
                    <a:srgbClr val="002060"/>
                  </a:solidFill>
                  <a:cs typeface="Arial" panose="020B0604020202020204" pitchFamily="34" charset="0"/>
                </a:rPr>
                <a:t>ritto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8939" y="3199277"/>
            <a:ext cx="6599509" cy="1592745"/>
            <a:chOff x="701841" y="3234073"/>
            <a:chExt cx="6599509" cy="1592745"/>
          </a:xfrm>
        </p:grpSpPr>
        <p:grpSp>
          <p:nvGrpSpPr>
            <p:cNvPr id="50" name="Group 49"/>
            <p:cNvGrpSpPr/>
            <p:nvPr/>
          </p:nvGrpSpPr>
          <p:grpSpPr>
            <a:xfrm>
              <a:off x="701841" y="3234073"/>
              <a:ext cx="4304437" cy="1592745"/>
              <a:chOff x="1574010" y="3218294"/>
              <a:chExt cx="4304437" cy="159274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4058166" y="2990759"/>
                <a:ext cx="1592745" cy="2047816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1574010" y="3350613"/>
                <a:ext cx="1883004" cy="1286425"/>
                <a:chOff x="464176" y="538111"/>
                <a:chExt cx="1944218" cy="1328245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827584" y="1772816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26"/>
                <p:cNvGrpSpPr/>
                <p:nvPr/>
              </p:nvGrpSpPr>
              <p:grpSpPr>
                <a:xfrm>
                  <a:off x="464176" y="538111"/>
                  <a:ext cx="1944218" cy="1328245"/>
                  <a:chOff x="464176" y="538111"/>
                  <a:chExt cx="1944218" cy="132824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64176" y="538111"/>
                    <a:ext cx="1944218" cy="1296144"/>
                    <a:chOff x="464176" y="4797152"/>
                    <a:chExt cx="1944218" cy="1296144"/>
                  </a:xfrm>
                </p:grpSpPr>
                <p:cxnSp>
                  <p:nvCxnSpPr>
                    <p:cNvPr id="7" name="Straight Connector 6"/>
                    <p:cNvCxnSpPr/>
                    <p:nvPr/>
                  </p:nvCxnSpPr>
                  <p:spPr>
                    <a:xfrm>
                      <a:off x="464176" y="4797152"/>
                      <a:ext cx="1944218" cy="0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1403648" y="4797152"/>
                      <a:ext cx="0" cy="1296144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" name="Rectangle 25"/>
                  <p:cNvSpPr/>
                  <p:nvPr/>
                </p:nvSpPr>
                <p:spPr>
                  <a:xfrm>
                    <a:off x="930522" y="1784456"/>
                    <a:ext cx="874247" cy="81900"/>
                  </a:xfrm>
                  <a:prstGeom prst="rect">
                    <a:avLst/>
                  </a:prstGeom>
                  <a:pattFill prst="smCheck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5095831" y="3234073"/>
              <a:ext cx="2205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incastrato al piede</a:t>
              </a:r>
              <a:endParaRPr 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0443" y="4621715"/>
            <a:ext cx="8122703" cy="2099556"/>
            <a:chOff x="610443" y="4621715"/>
            <a:chExt cx="8122703" cy="2099556"/>
          </a:xfrm>
        </p:grpSpPr>
        <p:grpSp>
          <p:nvGrpSpPr>
            <p:cNvPr id="51" name="Group 50"/>
            <p:cNvGrpSpPr/>
            <p:nvPr/>
          </p:nvGrpSpPr>
          <p:grpSpPr>
            <a:xfrm>
              <a:off x="610443" y="4993079"/>
              <a:ext cx="8122703" cy="1728192"/>
              <a:chOff x="277583" y="4956834"/>
              <a:chExt cx="8122703" cy="172819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514035" y="3798774"/>
                <a:ext cx="1728192" cy="4044311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277583" y="5123917"/>
                <a:ext cx="4009168" cy="1437020"/>
                <a:chOff x="4102385" y="1772816"/>
                <a:chExt cx="4009168" cy="143702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102385" y="1772816"/>
                  <a:ext cx="4009168" cy="1421188"/>
                  <a:chOff x="3749904" y="2471729"/>
                  <a:chExt cx="4009168" cy="1421188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3749904" y="2520670"/>
                    <a:ext cx="1944218" cy="1296144"/>
                    <a:chOff x="464176" y="4797152"/>
                    <a:chExt cx="1944218" cy="1296144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464176" y="4797152"/>
                      <a:ext cx="1944218" cy="0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1403648" y="4797152"/>
                      <a:ext cx="0" cy="1296144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5814854" y="2520670"/>
                    <a:ext cx="1944218" cy="1296144"/>
                    <a:chOff x="464176" y="4797152"/>
                    <a:chExt cx="1944218" cy="1296144"/>
                  </a:xfrm>
                </p:grpSpPr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464176" y="4797152"/>
                      <a:ext cx="1944218" cy="0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1403648" y="4797152"/>
                      <a:ext cx="0" cy="1296144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Oval 27"/>
                  <p:cNvSpPr/>
                  <p:nvPr/>
                </p:nvSpPr>
                <p:spPr>
                  <a:xfrm>
                    <a:off x="5706048" y="2471729"/>
                    <a:ext cx="107064" cy="107064"/>
                  </a:xfrm>
                  <a:prstGeom prst="ellipse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4644398" y="3785853"/>
                    <a:ext cx="107064" cy="107064"/>
                  </a:xfrm>
                  <a:prstGeom prst="ellipse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6700794" y="3785853"/>
                    <a:ext cx="107064" cy="107064"/>
                  </a:xfrm>
                  <a:prstGeom prst="ellipse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749180" y="3183470"/>
                  <a:ext cx="2618698" cy="263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5072025" y="4621715"/>
              <a:ext cx="2483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incernierato al piede</a:t>
              </a:r>
              <a:endParaRPr 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78" y="2813548"/>
            <a:ext cx="7055359" cy="4002493"/>
          </a:xfrm>
          <a:prstGeom prst="rect">
            <a:avLst/>
          </a:prstGeom>
        </p:spPr>
      </p:pic>
      <p:sp>
        <p:nvSpPr>
          <p:cNvPr id="44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3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17" y="836712"/>
            <a:ext cx="7872875" cy="5904656"/>
          </a:xfrm>
          <a:prstGeom prst="rect">
            <a:avLst/>
          </a:prstGeom>
        </p:spPr>
      </p:pic>
      <p:sp>
        <p:nvSpPr>
          <p:cNvPr id="5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3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272480" y="2162645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riguardano la scelta dei materiali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in funzione della loro capacità di resistere alle sollecitazioni</a:t>
            </a:r>
            <a:endParaRPr lang="it-IT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397226" y="1588880"/>
            <a:ext cx="8132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ELEMENTARI</a:t>
            </a:r>
            <a:endParaRPr lang="it-IT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7" name="Gruppo 66"/>
          <p:cNvGrpSpPr/>
          <p:nvPr/>
        </p:nvGrpSpPr>
        <p:grpSpPr>
          <a:xfrm>
            <a:off x="683415" y="3163751"/>
            <a:ext cx="8132508" cy="483871"/>
            <a:chOff x="703721" y="3163751"/>
            <a:chExt cx="8132508" cy="483871"/>
          </a:xfrm>
        </p:grpSpPr>
        <p:sp>
          <p:nvSpPr>
            <p:cNvPr id="142" name="Flowchart: Collate 4"/>
            <p:cNvSpPr/>
            <p:nvPr/>
          </p:nvSpPr>
          <p:spPr>
            <a:xfrm rot="5400000">
              <a:off x="3565076" y="2652285"/>
              <a:ext cx="478507" cy="1512168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2" name="TextBox 1"/>
            <p:cNvSpPr txBox="1"/>
            <p:nvPr/>
          </p:nvSpPr>
          <p:spPr>
            <a:xfrm>
              <a:off x="703721" y="3185957"/>
              <a:ext cx="2038102" cy="46166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MATERIALE</a:t>
              </a:r>
            </a:p>
          </p:txBody>
        </p:sp>
        <p:sp>
          <p:nvSpPr>
            <p:cNvPr id="153" name="TextBox 15"/>
            <p:cNvSpPr txBox="1"/>
            <p:nvPr/>
          </p:nvSpPr>
          <p:spPr>
            <a:xfrm>
              <a:off x="4816348" y="3163751"/>
              <a:ext cx="4019881" cy="46166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CAPACITA’ DI </a:t>
              </a:r>
              <a:r>
                <a:rPr lang="it-IT" sz="2400" b="1" i="1" dirty="0">
                  <a:solidFill>
                    <a:schemeClr val="bg1"/>
                  </a:solidFill>
                  <a:cs typeface="Arial" panose="020B0604020202020204" pitchFamily="34" charset="0"/>
                </a:rPr>
                <a:t>PORTARE</a:t>
              </a:r>
            </a:p>
          </p:txBody>
        </p:sp>
      </p:grpSp>
      <p:sp>
        <p:nvSpPr>
          <p:cNvPr id="145" name="Rectangle 6"/>
          <p:cNvSpPr>
            <a:spLocks noChangeArrowheads="1"/>
          </p:cNvSpPr>
          <p:nvPr/>
        </p:nvSpPr>
        <p:spPr bwMode="auto">
          <a:xfrm>
            <a:off x="-18750" y="4949686"/>
            <a:ext cx="2880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it-IT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6" name="Rettangolo 155"/>
          <p:cNvSpPr/>
          <p:nvPr/>
        </p:nvSpPr>
        <p:spPr>
          <a:xfrm>
            <a:off x="155059" y="42578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55059" y="817196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PRINCIPI COSTRUTTIVI</a:t>
            </a:r>
            <a:endParaRPr lang="it-IT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83411" y="4025836"/>
            <a:ext cx="8721778" cy="1344840"/>
            <a:chOff x="94145" y="2660898"/>
            <a:chExt cx="8721778" cy="1344840"/>
          </a:xfrm>
        </p:grpSpPr>
        <p:sp>
          <p:nvSpPr>
            <p:cNvPr id="2" name="CasellaDiTesto 1"/>
            <p:cNvSpPr txBox="1"/>
            <p:nvPr/>
          </p:nvSpPr>
          <p:spPr>
            <a:xfrm>
              <a:off x="397226" y="2990075"/>
              <a:ext cx="8418697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Pongono in relazione diretta i materiali base e gli elementi costruttivi base con </a:t>
              </a:r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il comportamento ai fini della stabilità, 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senza un riferimento </a:t>
              </a:r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preciso 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alla forma degli elementi costruttivi o dell'edificio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94145" y="2660898"/>
              <a:ext cx="699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sp>
        <p:nvSpPr>
          <p:cNvPr id="25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63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244043"/>
            <a:ext cx="5150786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producono deformazioni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di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5692312"/>
            <a:ext cx="4526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COMPRESSIONE </a:t>
            </a:r>
            <a:endParaRPr lang="it-IT" altLang="it-IT" sz="2400" b="1" baseline="-25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644009" y="5692312"/>
            <a:ext cx="456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TRAZIONE</a:t>
            </a:r>
            <a:endParaRPr lang="it-IT" altLang="it-IT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3" y="742076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SEMPLICI</a:t>
            </a:r>
            <a:endParaRPr lang="it-IT" altLang="it-IT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595272" y="617663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c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6443061" y="615788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388484" y="1723259"/>
            <a:ext cx="8751723" cy="3751865"/>
            <a:chOff x="498238" y="1745512"/>
            <a:chExt cx="8751723" cy="3751865"/>
          </a:xfrm>
        </p:grpSpPr>
        <p:pic>
          <p:nvPicPr>
            <p:cNvPr id="20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892" y="1745512"/>
              <a:ext cx="1747180" cy="375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238" y="1778445"/>
              <a:ext cx="1656721" cy="3679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po 43"/>
            <p:cNvGrpSpPr/>
            <p:nvPr/>
          </p:nvGrpSpPr>
          <p:grpSpPr>
            <a:xfrm>
              <a:off x="2843808" y="1745512"/>
              <a:ext cx="1944216" cy="3598883"/>
              <a:chOff x="2843808" y="1745512"/>
              <a:chExt cx="1944216" cy="3598883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843808" y="2265276"/>
                <a:ext cx="792088" cy="2592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diritto 6"/>
              <p:cNvCxnSpPr>
                <a:stCxn id="2" idx="0"/>
                <a:endCxn id="2" idx="2"/>
              </p:cNvCxnSpPr>
              <p:nvPr/>
            </p:nvCxnSpPr>
            <p:spPr>
              <a:xfrm>
                <a:off x="3239852" y="2265276"/>
                <a:ext cx="0" cy="259228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>
                <a:endCxn id="2" idx="0"/>
              </p:cNvCxnSpPr>
              <p:nvPr/>
            </p:nvCxnSpPr>
            <p:spPr>
              <a:xfrm>
                <a:off x="3239852" y="1778445"/>
                <a:ext cx="0" cy="486831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/>
              <p:cNvCxnSpPr/>
              <p:nvPr/>
            </p:nvCxnSpPr>
            <p:spPr>
              <a:xfrm flipV="1">
                <a:off x="3239852" y="4881620"/>
                <a:ext cx="1" cy="462775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3319367" y="174551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C00000"/>
                    </a:solidFill>
                  </a:rPr>
                  <a:t>F</a:t>
                </a:r>
                <a:endParaRPr lang="it-IT" sz="20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2843808" y="3237384"/>
                <a:ext cx="1944216" cy="648072"/>
                <a:chOff x="2843808" y="3284984"/>
                <a:chExt cx="1944216" cy="648072"/>
              </a:xfrm>
            </p:grpSpPr>
            <p:cxnSp>
              <p:nvCxnSpPr>
                <p:cNvPr id="33" name="Connettore diritto 32"/>
                <p:cNvCxnSpPr/>
                <p:nvPr/>
              </p:nvCxnSpPr>
              <p:spPr>
                <a:xfrm>
                  <a:off x="2843808" y="3575842"/>
                  <a:ext cx="1944216" cy="11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e 29"/>
                <p:cNvSpPr/>
                <p:nvPr/>
              </p:nvSpPr>
              <p:spPr>
                <a:xfrm>
                  <a:off x="3851920" y="3284984"/>
                  <a:ext cx="675038" cy="64807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045423" y="3388100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 smtClean="0">
                      <a:solidFill>
                        <a:schemeClr val="bg1"/>
                      </a:solidFill>
                    </a:rPr>
                    <a:t>A</a:t>
                  </a:r>
                  <a:endParaRPr lang="it-IT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6" name="Rettangolo 45"/>
            <p:cNvSpPr/>
            <p:nvPr/>
          </p:nvSpPr>
          <p:spPr>
            <a:xfrm>
              <a:off x="7305745" y="2301962"/>
              <a:ext cx="792088" cy="2592288"/>
            </a:xfrm>
            <a:prstGeom prst="rect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diritto 46"/>
            <p:cNvCxnSpPr>
              <a:stCxn id="46" idx="0"/>
              <a:endCxn id="46" idx="2"/>
            </p:cNvCxnSpPr>
            <p:nvPr/>
          </p:nvCxnSpPr>
          <p:spPr>
            <a:xfrm>
              <a:off x="7701789" y="2301962"/>
              <a:ext cx="0" cy="25922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7701789" y="1778445"/>
              <a:ext cx="0" cy="486831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7701789" y="4915511"/>
              <a:ext cx="0" cy="542062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7781304" y="1782198"/>
              <a:ext cx="32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C00000"/>
                  </a:solidFill>
                </a:rPr>
                <a:t>F</a:t>
              </a:r>
              <a:endParaRPr lang="it-IT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7305745" y="3274070"/>
              <a:ext cx="1944216" cy="648072"/>
              <a:chOff x="2843808" y="3284984"/>
              <a:chExt cx="1944216" cy="648072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2843808" y="3575842"/>
                <a:ext cx="1944216" cy="1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e 52"/>
              <p:cNvSpPr/>
              <p:nvPr/>
            </p:nvSpPr>
            <p:spPr>
              <a:xfrm>
                <a:off x="3851920" y="3284984"/>
                <a:ext cx="675038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4045423" y="33881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chemeClr val="bg1"/>
                    </a:solidFill>
                  </a:rPr>
                  <a:t>A</a:t>
                </a:r>
                <a:endParaRPr lang="it-IT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5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" name="TextBox 12"/>
          <p:cNvSpPr txBox="1"/>
          <p:nvPr/>
        </p:nvSpPr>
        <p:spPr>
          <a:xfrm>
            <a:off x="1985817" y="1189157"/>
            <a:ext cx="5150786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ANGOLARI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378522" y="739680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C00000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/>
              <a:t>SOLLECITAZIONI ELEMENTARI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1459577" y="5221137"/>
            <a:ext cx="6365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TAGLIO </a:t>
            </a: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endParaRPr lang="it-IT" altLang="it-IT" sz="21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15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tende a far scorrere le parti l’una rispetto all’altra</a:t>
            </a:r>
          </a:p>
        </p:txBody>
      </p:sp>
      <p:sp>
        <p:nvSpPr>
          <p:cNvPr id="59" name="Rectangle 4"/>
          <p:cNvSpPr/>
          <p:nvPr/>
        </p:nvSpPr>
        <p:spPr>
          <a:xfrm>
            <a:off x="5761130" y="2428819"/>
            <a:ext cx="165618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47"/>
          <p:cNvGrpSpPr/>
          <p:nvPr/>
        </p:nvGrpSpPr>
        <p:grpSpPr>
          <a:xfrm>
            <a:off x="5761130" y="2428819"/>
            <a:ext cx="1656184" cy="1648117"/>
            <a:chOff x="7020272" y="2852936"/>
            <a:chExt cx="1656184" cy="1648117"/>
          </a:xfrm>
        </p:grpSpPr>
        <p:cxnSp>
          <p:nvCxnSpPr>
            <p:cNvPr id="61" name="Straight Connector 6"/>
            <p:cNvCxnSpPr/>
            <p:nvPr/>
          </p:nvCxnSpPr>
          <p:spPr>
            <a:xfrm>
              <a:off x="7020272" y="2852936"/>
              <a:ext cx="1656184" cy="1648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 flipH="1">
              <a:off x="7020272" y="3013085"/>
              <a:ext cx="1656184" cy="1352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10"/>
          <p:cNvCxnSpPr/>
          <p:nvPr/>
        </p:nvCxnSpPr>
        <p:spPr>
          <a:xfrm>
            <a:off x="7561330" y="2428818"/>
            <a:ext cx="0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/>
          <p:nvPr/>
        </p:nvCxnSpPr>
        <p:spPr>
          <a:xfrm flipV="1">
            <a:off x="5617114" y="2428819"/>
            <a:ext cx="0" cy="15121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8"/>
          <p:cNvGrpSpPr/>
          <p:nvPr/>
        </p:nvGrpSpPr>
        <p:grpSpPr>
          <a:xfrm>
            <a:off x="5724128" y="2284803"/>
            <a:ext cx="1732294" cy="1800200"/>
            <a:chOff x="6983270" y="2708920"/>
            <a:chExt cx="1732294" cy="1800200"/>
          </a:xfrm>
        </p:grpSpPr>
        <p:cxnSp>
          <p:nvCxnSpPr>
            <p:cNvPr id="66" name="Straight Arrow Connector 26"/>
            <p:cNvCxnSpPr/>
            <p:nvPr/>
          </p:nvCxnSpPr>
          <p:spPr>
            <a:xfrm flipH="1">
              <a:off x="6983270" y="2708920"/>
              <a:ext cx="16931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0"/>
            <p:cNvCxnSpPr/>
            <p:nvPr/>
          </p:nvCxnSpPr>
          <p:spPr>
            <a:xfrm>
              <a:off x="7020272" y="4509120"/>
              <a:ext cx="169529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1"/>
          <p:cNvGrpSpPr/>
          <p:nvPr/>
        </p:nvGrpSpPr>
        <p:grpSpPr>
          <a:xfrm>
            <a:off x="5761130" y="2440918"/>
            <a:ext cx="1656184" cy="1652153"/>
            <a:chOff x="7020272" y="2865035"/>
            <a:chExt cx="1656184" cy="1652153"/>
          </a:xfrm>
        </p:grpSpPr>
        <p:cxnSp>
          <p:nvCxnSpPr>
            <p:cNvPr id="69" name="Straight Connector 35"/>
            <p:cNvCxnSpPr/>
            <p:nvPr/>
          </p:nvCxnSpPr>
          <p:spPr>
            <a:xfrm>
              <a:off x="7020272" y="2865035"/>
              <a:ext cx="1656184" cy="139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6"/>
            <p:cNvCxnSpPr/>
            <p:nvPr/>
          </p:nvCxnSpPr>
          <p:spPr>
            <a:xfrm>
              <a:off x="7020272" y="4373171"/>
              <a:ext cx="1656184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8"/>
            <p:cNvCxnSpPr/>
            <p:nvPr/>
          </p:nvCxnSpPr>
          <p:spPr>
            <a:xfrm>
              <a:off x="8676456" y="4365103"/>
              <a:ext cx="0" cy="1440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2"/>
          <p:cNvGrpSpPr/>
          <p:nvPr/>
        </p:nvGrpSpPr>
        <p:grpSpPr>
          <a:xfrm>
            <a:off x="6101383" y="2744119"/>
            <a:ext cx="936219" cy="902166"/>
            <a:chOff x="7360525" y="3168236"/>
            <a:chExt cx="936219" cy="902166"/>
          </a:xfrm>
        </p:grpSpPr>
        <p:cxnSp>
          <p:nvCxnSpPr>
            <p:cNvPr id="73" name="Straight Arrow Connector 50"/>
            <p:cNvCxnSpPr/>
            <p:nvPr/>
          </p:nvCxnSpPr>
          <p:spPr>
            <a:xfrm flipV="1">
              <a:off x="7442479" y="3789181"/>
              <a:ext cx="288032" cy="2160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51"/>
            <p:cNvCxnSpPr/>
            <p:nvPr/>
          </p:nvCxnSpPr>
          <p:spPr>
            <a:xfrm flipH="1" flipV="1">
              <a:off x="7360525" y="3168236"/>
              <a:ext cx="288032" cy="3132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55"/>
            <p:cNvCxnSpPr/>
            <p:nvPr/>
          </p:nvCxnSpPr>
          <p:spPr>
            <a:xfrm flipH="1">
              <a:off x="7986108" y="3305794"/>
              <a:ext cx="310636" cy="2712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57"/>
            <p:cNvCxnSpPr/>
            <p:nvPr/>
          </p:nvCxnSpPr>
          <p:spPr>
            <a:xfrm>
              <a:off x="7986108" y="3802264"/>
              <a:ext cx="254590" cy="2681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1221118" y="5982889"/>
            <a:ext cx="7455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Effetto combinato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trazione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compressione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ortogonali tra di loro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agenti a 45° dall’asse dell’elemento</a:t>
            </a:r>
          </a:p>
        </p:txBody>
      </p:sp>
      <p:pic>
        <p:nvPicPr>
          <p:cNvPr id="30" name="Picture 2" descr="perito naval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9312" y="1559918"/>
            <a:ext cx="2030560" cy="388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00370" y="1339174"/>
            <a:ext cx="5150786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producono 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INCURVAMENTO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1278" y="4592030"/>
            <a:ext cx="4993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L’elemento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è soggetto ad una </a:t>
            </a:r>
            <a:r>
              <a:rPr lang="it-IT" alt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coppia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 forze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giacente in un piano ortogonale ai suoi infiniti piani longitudinali che </a:t>
            </a:r>
            <a:r>
              <a:rPr lang="it-IT" alt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subiscono,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TUTTI TRANNE </a:t>
            </a:r>
            <a:r>
              <a:rPr lang="it-IT" alt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UNO,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una variazione di lunghezza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373396" y="764704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C00000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/>
              <a:t>SOLLECITAZIONI </a:t>
            </a:r>
            <a:r>
              <a:rPr lang="it-IT" altLang="it-IT" sz="2400" dirty="0" smtClean="0"/>
              <a:t>COMPOSTE</a:t>
            </a:r>
            <a:endParaRPr lang="it-IT" altLang="it-IT" sz="2400" dirty="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-90558" y="6302747"/>
            <a:ext cx="4526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FLESSIONE </a:t>
            </a:r>
            <a:endParaRPr lang="it-IT" altLang="it-IT" sz="2400" b="1" baseline="-25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" name="Picture 2" descr="perito naval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392" y="1920242"/>
            <a:ext cx="2420293" cy="37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3707904" y="2420888"/>
            <a:ext cx="5111337" cy="1727511"/>
            <a:chOff x="3939365" y="2568624"/>
            <a:chExt cx="5111337" cy="172751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573708" y="3284984"/>
              <a:ext cx="3897939" cy="2766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it-IT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7"/>
            <p:cNvCxnSpPr>
              <a:cxnSpLocks noChangeShapeType="1"/>
              <a:stCxn id="25" idx="1"/>
              <a:endCxn id="25" idx="3"/>
            </p:cNvCxnSpPr>
            <p:nvPr/>
          </p:nvCxnSpPr>
          <p:spPr bwMode="auto">
            <a:xfrm>
              <a:off x="4573708" y="3423327"/>
              <a:ext cx="3897939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Curved Right Arrow 5"/>
            <p:cNvSpPr/>
            <p:nvPr/>
          </p:nvSpPr>
          <p:spPr>
            <a:xfrm rot="10800000" flipH="1">
              <a:off x="3939365" y="3094526"/>
              <a:ext cx="497035" cy="68415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Curved Right Arrow 26"/>
            <p:cNvSpPr/>
            <p:nvPr/>
          </p:nvSpPr>
          <p:spPr>
            <a:xfrm rot="10800000">
              <a:off x="8617734" y="3020057"/>
              <a:ext cx="432968" cy="68415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292080" y="3094526"/>
              <a:ext cx="936104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383433" y="3094526"/>
              <a:ext cx="92231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446513" y="3744391"/>
              <a:ext cx="936104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229653" y="3743606"/>
              <a:ext cx="92231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98404" y="2568624"/>
              <a:ext cx="1770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compressione</a:t>
              </a:r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98404" y="3896025"/>
              <a:ext cx="1770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trazione</a:t>
              </a:r>
              <a:endParaRPr lang="it-IT" sz="2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" name="Triangolo isoscele 2"/>
            <p:cNvSpPr/>
            <p:nvPr/>
          </p:nvSpPr>
          <p:spPr>
            <a:xfrm>
              <a:off x="4410126" y="3611503"/>
              <a:ext cx="363105" cy="33435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iangolo isoscele 32"/>
            <p:cNvSpPr/>
            <p:nvPr/>
          </p:nvSpPr>
          <p:spPr>
            <a:xfrm>
              <a:off x="8280903" y="3584949"/>
              <a:ext cx="363105" cy="33435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>
            <a:spLocks noChangeArrowheads="1"/>
          </p:cNvSpPr>
          <p:nvPr/>
        </p:nvSpPr>
        <p:spPr bwMode="auto">
          <a:xfrm>
            <a:off x="-108520" y="169555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COMPLESSI</a:t>
            </a:r>
          </a:p>
        </p:txBody>
      </p:sp>
      <p:sp>
        <p:nvSpPr>
          <p:cNvPr id="145" name="Rectangle 6"/>
          <p:cNvSpPr>
            <a:spLocks noChangeArrowheads="1"/>
          </p:cNvSpPr>
          <p:nvPr/>
        </p:nvSpPr>
        <p:spPr bwMode="auto">
          <a:xfrm>
            <a:off x="-18750" y="4949686"/>
            <a:ext cx="2880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it-IT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683568" y="3451634"/>
            <a:ext cx="8168068" cy="1138773"/>
            <a:chOff x="322980" y="5504068"/>
            <a:chExt cx="8168068" cy="1138773"/>
          </a:xfrm>
        </p:grpSpPr>
        <p:sp>
          <p:nvSpPr>
            <p:cNvPr id="146" name="Flowchart: Collate 13"/>
            <p:cNvSpPr/>
            <p:nvPr/>
          </p:nvSpPr>
          <p:spPr>
            <a:xfrm rot="5400000">
              <a:off x="3234076" y="5308951"/>
              <a:ext cx="478507" cy="1512168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" name="TextBox 16"/>
            <p:cNvSpPr txBox="1"/>
            <p:nvPr/>
          </p:nvSpPr>
          <p:spPr>
            <a:xfrm>
              <a:off x="322980" y="5504068"/>
              <a:ext cx="2090346" cy="11387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CAPACITA’ DI RESISTENZA </a:t>
              </a:r>
              <a:r>
                <a:rPr lang="it-IT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degli elementi</a:t>
              </a:r>
            </a:p>
          </p:txBody>
        </p:sp>
        <p:sp>
          <p:nvSpPr>
            <p:cNvPr id="155" name="TextBox 17"/>
            <p:cNvSpPr txBox="1"/>
            <p:nvPr/>
          </p:nvSpPr>
          <p:spPr>
            <a:xfrm>
              <a:off x="4487812" y="5842623"/>
              <a:ext cx="4003236" cy="46166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STABILITA’ DELL’INSIEME</a:t>
              </a:r>
              <a:endParaRPr lang="it-IT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6" name="Rettangolo 155"/>
          <p:cNvSpPr/>
          <p:nvPr/>
        </p:nvSpPr>
        <p:spPr>
          <a:xfrm>
            <a:off x="155059" y="42578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>
            <a:off x="155059" y="817196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PRINCIPI COSTRUTTIVI</a:t>
            </a:r>
            <a:endParaRPr lang="it-IT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421409" y="2499913"/>
            <a:ext cx="6102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danno origine ad un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modo per racchiudere uno spazio 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07037" y="5123697"/>
            <a:ext cx="8818005" cy="1334790"/>
            <a:chOff x="94145" y="5209553"/>
            <a:chExt cx="8818005" cy="1334790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493453" y="5528680"/>
              <a:ext cx="8418697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Pongono in relazione </a:t>
              </a:r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gli elementi costruttivi funzionali che danno origine ad un modo per racchiudere uno spazio, con i principi elementari, in funzione delle condizioni di vincolo che esistono tra gli elementi stessi</a:t>
              </a:r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94145" y="5209553"/>
              <a:ext cx="699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sp>
        <p:nvSpPr>
          <p:cNvPr id="25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0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PRINCIPI COSTRUTTIVI COMPLESSI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64088" y="4012219"/>
            <a:ext cx="3440715" cy="2806880"/>
            <a:chOff x="5364088" y="4077071"/>
            <a:chExt cx="3440715" cy="2806880"/>
          </a:xfrm>
        </p:grpSpPr>
        <p:sp>
          <p:nvSpPr>
            <p:cNvPr id="27" name="Rectangle 26"/>
            <p:cNvSpPr/>
            <p:nvPr/>
          </p:nvSpPr>
          <p:spPr>
            <a:xfrm>
              <a:off x="5364088" y="4707120"/>
              <a:ext cx="3440715" cy="2150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481540" y="4077071"/>
              <a:ext cx="3186339" cy="2806880"/>
              <a:chOff x="-263370" y="719484"/>
              <a:chExt cx="5146160" cy="453330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29995" y="719484"/>
                <a:ext cx="3768419" cy="1070520"/>
                <a:chOff x="229995" y="719484"/>
                <a:chExt cx="3768419" cy="1070520"/>
              </a:xfrm>
            </p:grpSpPr>
            <p:sp>
              <p:nvSpPr>
                <p:cNvPr id="62" name="Rectangle 2"/>
                <p:cNvSpPr>
                  <a:spLocks noChangeArrowheads="1"/>
                </p:cNvSpPr>
                <p:nvPr/>
              </p:nvSpPr>
              <p:spPr bwMode="auto">
                <a:xfrm>
                  <a:off x="229995" y="719484"/>
                  <a:ext cx="3768419" cy="646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20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PNEUMATICO</a:t>
                  </a:r>
                  <a:endParaRPr lang="it-IT" sz="270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3"/>
                <p:cNvSpPr>
                  <a:spLocks noChangeArrowheads="1"/>
                </p:cNvSpPr>
                <p:nvPr/>
              </p:nvSpPr>
              <p:spPr bwMode="auto">
                <a:xfrm>
                  <a:off x="880728" y="1268070"/>
                  <a:ext cx="2313751" cy="5219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5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1 ELEMENTO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-263370" y="1769218"/>
                <a:ext cx="5146160" cy="3483570"/>
                <a:chOff x="-254000" y="1412775"/>
                <a:chExt cx="5146160" cy="3483570"/>
              </a:xfrm>
            </p:grpSpPr>
            <p:pic>
              <p:nvPicPr>
                <p:cNvPr id="59" name="Picture 4" descr="fungo + pneu 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05006" y="1412775"/>
                  <a:ext cx="2598842" cy="2304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5" descr="fungo + pneu 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-254000" y="3665671"/>
                  <a:ext cx="2598841" cy="1098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5" descr="fungo + pneu 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293318" y="3665671"/>
                  <a:ext cx="2598842" cy="1230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" name="Group 10"/>
          <p:cNvGrpSpPr/>
          <p:nvPr/>
        </p:nvGrpSpPr>
        <p:grpSpPr>
          <a:xfrm>
            <a:off x="46641" y="3982019"/>
            <a:ext cx="4626759" cy="2487509"/>
            <a:chOff x="46641" y="3982019"/>
            <a:chExt cx="4626759" cy="2487509"/>
          </a:xfrm>
        </p:grpSpPr>
        <p:grpSp>
          <p:nvGrpSpPr>
            <p:cNvPr id="17" name="Group 16"/>
            <p:cNvGrpSpPr/>
            <p:nvPr/>
          </p:nvGrpSpPr>
          <p:grpSpPr>
            <a:xfrm>
              <a:off x="46641" y="4010529"/>
              <a:ext cx="2186045" cy="2370180"/>
              <a:chOff x="6029312" y="1253959"/>
              <a:chExt cx="3099941" cy="3361056"/>
            </a:xfrm>
          </p:grpSpPr>
          <p:pic>
            <p:nvPicPr>
              <p:cNvPr id="18" name="Picture 2" descr="fungo + pneu 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0145" y="2242775"/>
                <a:ext cx="2531705" cy="2372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6628879" y="1253959"/>
                <a:ext cx="1900808" cy="567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FUNGO</a:t>
                </a:r>
                <a:endParaRPr lang="it-IT" sz="20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6029312" y="1767607"/>
                <a:ext cx="3099941" cy="458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5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2 ELEMENTI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36053" y="3982019"/>
              <a:ext cx="2337347" cy="2487509"/>
              <a:chOff x="2221751" y="3891955"/>
              <a:chExt cx="2635571" cy="2804892"/>
            </a:xfrm>
          </p:grpSpPr>
          <p:sp>
            <p:nvSpPr>
              <p:cNvPr id="64" name="Rectangle 3"/>
              <p:cNvSpPr>
                <a:spLocks noChangeArrowheads="1"/>
              </p:cNvSpPr>
              <p:nvPr/>
            </p:nvSpPr>
            <p:spPr bwMode="auto">
              <a:xfrm>
                <a:off x="2296529" y="3891955"/>
                <a:ext cx="2543965" cy="45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TRIANGOLO</a:t>
                </a:r>
                <a:endParaRPr lang="it-IT" sz="27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3"/>
              <p:cNvSpPr>
                <a:spLocks noChangeArrowheads="1"/>
              </p:cNvSpPr>
              <p:nvPr/>
            </p:nvSpPr>
            <p:spPr bwMode="auto">
              <a:xfrm>
                <a:off x="2388572" y="4292498"/>
                <a:ext cx="2468750" cy="364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5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2 ELEMENTI</a:t>
                </a: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221751" y="4709572"/>
                <a:ext cx="2564644" cy="1987275"/>
                <a:chOff x="1464044" y="2629337"/>
                <a:chExt cx="2564644" cy="1987275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464044" y="2629337"/>
                  <a:ext cx="2564644" cy="1987275"/>
                  <a:chOff x="1416097" y="2111242"/>
                  <a:chExt cx="2564644" cy="1987275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1416097" y="2111242"/>
                    <a:ext cx="2564644" cy="1987275"/>
                    <a:chOff x="586561" y="3593457"/>
                    <a:chExt cx="3419525" cy="2649700"/>
                  </a:xfrm>
                </p:grpSpPr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586561" y="3593457"/>
                      <a:ext cx="3419525" cy="2649700"/>
                      <a:chOff x="586561" y="3593457"/>
                      <a:chExt cx="3419525" cy="2649700"/>
                    </a:xfrm>
                  </p:grpSpPr>
                  <p:pic>
                    <p:nvPicPr>
                      <p:cNvPr id="74" name="Picture 2" descr="triangolo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586561" y="3593457"/>
                        <a:ext cx="3419525" cy="26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3707142" y="3675409"/>
                        <a:ext cx="282960" cy="2938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350">
                          <a:solidFill>
                            <a:srgbClr val="00206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3851920" y="5431086"/>
                      <a:ext cx="138182" cy="3934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350">
                        <a:solidFill>
                          <a:srgbClr val="00206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655676" y="3811425"/>
                    <a:ext cx="2113559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1649824" y="4256768"/>
                  <a:ext cx="83621" cy="14118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780542" y="4256767"/>
                  <a:ext cx="90439" cy="14118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35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233932" y="1271929"/>
            <a:ext cx="8570871" cy="2445739"/>
            <a:chOff x="233932" y="1271929"/>
            <a:chExt cx="8570871" cy="2445739"/>
          </a:xfrm>
        </p:grpSpPr>
        <p:grpSp>
          <p:nvGrpSpPr>
            <p:cNvPr id="13" name="Group 12"/>
            <p:cNvGrpSpPr/>
            <p:nvPr/>
          </p:nvGrpSpPr>
          <p:grpSpPr>
            <a:xfrm>
              <a:off x="233932" y="1271929"/>
              <a:ext cx="8570871" cy="2445739"/>
              <a:chOff x="233932" y="1271929"/>
              <a:chExt cx="8570871" cy="244573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343068" y="2034403"/>
                <a:ext cx="19714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233932" y="1271929"/>
                <a:ext cx="8570871" cy="2445739"/>
                <a:chOff x="233932" y="1271929"/>
                <a:chExt cx="8570871" cy="244573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33932" y="1326231"/>
                  <a:ext cx="1938199" cy="2344765"/>
                  <a:chOff x="161563" y="1249130"/>
                  <a:chExt cx="2754253" cy="3331999"/>
                </a:xfrm>
              </p:grpSpPr>
              <p:sp>
                <p:nvSpPr>
                  <p:cNvPr id="37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37038" y="1249130"/>
                    <a:ext cx="2463438" cy="5685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it-IT" sz="20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TRILITE</a:t>
                    </a:r>
                    <a:endParaRPr lang="it-IT" sz="2700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61563" y="1762775"/>
                    <a:ext cx="2744053" cy="459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it-IT" sz="15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3 ELEMENTI</a:t>
                    </a: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171763" y="2257347"/>
                    <a:ext cx="2744053" cy="2323782"/>
                    <a:chOff x="685800" y="3639344"/>
                    <a:chExt cx="3048000" cy="2590800"/>
                  </a:xfrm>
                </p:grpSpPr>
                <p:pic>
                  <p:nvPicPr>
                    <p:cNvPr id="40" name="Picture 3" descr="trilit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4706144"/>
                      <a:ext cx="1676400" cy="15160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" y="4325144"/>
                      <a:ext cx="685800" cy="1905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42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8000" y="4325144"/>
                      <a:ext cx="685800" cy="1905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43" name="Rectangle 6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866900" y="2458244"/>
                      <a:ext cx="685800" cy="304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44" name="Rectangle 14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943100" y="3753644"/>
                      <a:ext cx="533400" cy="1676400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336053" y="1366625"/>
                  <a:ext cx="1972321" cy="2314000"/>
                  <a:chOff x="3315212" y="1273313"/>
                  <a:chExt cx="2829535" cy="3319715"/>
                </a:xfrm>
              </p:grpSpPr>
              <p:sp>
                <p:nvSpPr>
                  <p:cNvPr id="2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544333" y="1273313"/>
                    <a:ext cx="2425721" cy="5740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it-IT" sz="20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TELAIO</a:t>
                    </a:r>
                    <a:endParaRPr lang="it-IT" sz="2000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5212" y="1786958"/>
                    <a:ext cx="2813624" cy="4856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it-IT" sz="16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3</a:t>
                    </a:r>
                    <a:r>
                      <a:rPr lang="it-IT" sz="12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it-IT" sz="1500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ELEMENTI</a:t>
                    </a:r>
                  </a:p>
                </p:txBody>
              </p: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318962" y="2239330"/>
                    <a:ext cx="2825785" cy="2353698"/>
                    <a:chOff x="689308" y="3707534"/>
                    <a:chExt cx="3061175" cy="2607800"/>
                  </a:xfrm>
                </p:grpSpPr>
                <p:sp>
                  <p:nvSpPr>
                    <p:cNvPr id="35" name="Rectangle 8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2034904" y="2361938"/>
                      <a:ext cx="366403" cy="305759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30" name="Rectangle 2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143000" y="4016152"/>
                      <a:ext cx="2209800" cy="2362200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31" name="Rectangle 3"/>
                    <p:cNvSpPr>
                      <a:spLocks noChangeArrowheads="1"/>
                    </p:cNvSpPr>
                    <p:nvPr/>
                  </p:nvSpPr>
                  <p:spPr bwMode="auto">
                    <a:xfrm rot="8017899">
                      <a:off x="3149600" y="3873277"/>
                      <a:ext cx="304800" cy="609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32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9483" y="4022742"/>
                      <a:ext cx="381000" cy="228600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pic>
                  <p:nvPicPr>
                    <p:cNvPr id="33" name="Picture 6" descr="trilit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4778152"/>
                      <a:ext cx="1676400" cy="15160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4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864" y="4073938"/>
                      <a:ext cx="399195" cy="224139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36" name="Rectangle 15"/>
                    <p:cNvSpPr>
                      <a:spLocks noChangeArrowheads="1"/>
                    </p:cNvSpPr>
                    <p:nvPr/>
                  </p:nvSpPr>
                  <p:spPr bwMode="auto">
                    <a:xfrm rot="2415219">
                      <a:off x="914400" y="3939952"/>
                      <a:ext cx="228600" cy="609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350">
                        <a:solidFill>
                          <a:srgbClr val="002060"/>
                        </a:solidFill>
                        <a:cs typeface="Consolas" panose="020B0609020204030204" pitchFamily="49" charset="0"/>
                      </a:endParaRPr>
                    </a:p>
                  </p:txBody>
                </p:sp>
              </p:grpSp>
            </p:grpSp>
            <p:grpSp>
              <p:nvGrpSpPr>
                <p:cNvPr id="2" name="Group 1"/>
                <p:cNvGrpSpPr/>
                <p:nvPr/>
              </p:nvGrpSpPr>
              <p:grpSpPr>
                <a:xfrm>
                  <a:off x="4493405" y="1300160"/>
                  <a:ext cx="1890670" cy="2403076"/>
                  <a:chOff x="2116808" y="3893777"/>
                  <a:chExt cx="2217050" cy="2817910"/>
                </a:xfrm>
              </p:grpSpPr>
              <p:pic>
                <p:nvPicPr>
                  <p:cNvPr id="53" name="Picture 2" descr="arc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116808" y="4762725"/>
                    <a:ext cx="2172179" cy="1948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2124978" y="3893777"/>
                    <a:ext cx="2208880" cy="790918"/>
                    <a:chOff x="172658" y="1446737"/>
                    <a:chExt cx="2945173" cy="1054558"/>
                  </a:xfrm>
                </p:grpSpPr>
                <p:sp>
                  <p:nvSpPr>
                    <p:cNvPr id="54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188" y="1446737"/>
                      <a:ext cx="2339752" cy="625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ARCO</a:t>
                      </a:r>
                      <a:endParaRPr lang="it-IT" sz="2700" dirty="0">
                        <a:solidFill>
                          <a:srgbClr val="00206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5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658" y="1996026"/>
                      <a:ext cx="2945173" cy="505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it-IT" sz="1500" b="1" dirty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3 ELEMENTI</a:t>
                      </a:r>
                    </a:p>
                  </p:txBody>
                </p:sp>
              </p:grp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6548731" y="1271929"/>
                  <a:ext cx="2256072" cy="2445739"/>
                  <a:chOff x="4917618" y="3797515"/>
                  <a:chExt cx="2632330" cy="2853629"/>
                </a:xfrm>
              </p:grpSpPr>
              <p:pic>
                <p:nvPicPr>
                  <p:cNvPr id="49" name="Picture 3" descr="cavo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17618" y="4720768"/>
                    <a:ext cx="2632330" cy="1930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5194859" y="3797515"/>
                    <a:ext cx="2208880" cy="814976"/>
                    <a:chOff x="155372" y="701199"/>
                    <a:chExt cx="2945173" cy="1086633"/>
                  </a:xfrm>
                </p:grpSpPr>
                <p:sp>
                  <p:nvSpPr>
                    <p:cNvPr id="50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692" y="701199"/>
                      <a:ext cx="2339752" cy="622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CAVO</a:t>
                      </a:r>
                      <a:endParaRPr lang="it-IT" sz="2700" dirty="0">
                        <a:solidFill>
                          <a:srgbClr val="00206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372" y="1285084"/>
                      <a:ext cx="2945173" cy="5027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it-IT" sz="1500" b="1" dirty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3 ELEMENTI</a:t>
                      </a:r>
                    </a:p>
                  </p:txBody>
                </p:sp>
              </p:grpSp>
            </p:grp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2335228" y="2034405"/>
              <a:ext cx="826" cy="1631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12259" y="2034405"/>
              <a:ext cx="5727" cy="1638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35228" y="3665986"/>
              <a:ext cx="263875" cy="5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059736" y="3673178"/>
              <a:ext cx="2463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73839" y="738149"/>
            <a:ext cx="5596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COSTRUTTIVI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COMPLESSI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1080290" y="1245199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PRINCIPIO </a:t>
            </a:r>
            <a:r>
              <a:rPr lang="it-IT" sz="2700" b="1" dirty="0">
                <a:solidFill>
                  <a:srgbClr val="002060"/>
                </a:solidFill>
                <a:cs typeface="Arial" panose="020B0604020202020204" pitchFamily="34" charset="0"/>
              </a:rPr>
              <a:t>DEL TRILITE</a:t>
            </a:r>
            <a:endParaRPr lang="it-IT" sz="2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97360" y="2204864"/>
            <a:ext cx="7560840" cy="3429596"/>
            <a:chOff x="204056" y="1020772"/>
            <a:chExt cx="8735888" cy="3871474"/>
          </a:xfrm>
        </p:grpSpPr>
        <p:pic>
          <p:nvPicPr>
            <p:cNvPr id="97" name="Picture 3" descr="tril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15" y="3368247"/>
              <a:ext cx="1676401" cy="151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415416" y="2987246"/>
              <a:ext cx="6858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" name="Rectangle 5"/>
            <p:cNvSpPr>
              <a:spLocks noChangeArrowheads="1"/>
            </p:cNvSpPr>
            <p:nvPr/>
          </p:nvSpPr>
          <p:spPr bwMode="auto">
            <a:xfrm>
              <a:off x="2777615" y="2987246"/>
              <a:ext cx="6858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 rot="16200000">
              <a:off x="1596515" y="1120347"/>
              <a:ext cx="685800" cy="304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Rectangle 7"/>
            <p:cNvSpPr>
              <a:spLocks noChangeArrowheads="1"/>
            </p:cNvSpPr>
            <p:nvPr/>
          </p:nvSpPr>
          <p:spPr bwMode="auto">
            <a:xfrm>
              <a:off x="204056" y="1020772"/>
              <a:ext cx="8735888" cy="83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La matrice piana del </a:t>
              </a: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vano agibile è determinata da </a:t>
              </a:r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tre  elementi sovrapposti</a:t>
              </a: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, collegati da un vincolo di </a:t>
              </a:r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semplice appoggio </a:t>
              </a:r>
              <a:endParaRPr 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3158615" y="3364822"/>
              <a:ext cx="4572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>
              <a:off x="897637" y="4431623"/>
              <a:ext cx="4724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3082415" y="2606246"/>
              <a:ext cx="4648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" name="Rectangle 11"/>
            <p:cNvSpPr>
              <a:spLocks noChangeArrowheads="1"/>
            </p:cNvSpPr>
            <p:nvPr/>
          </p:nvSpPr>
          <p:spPr bwMode="auto">
            <a:xfrm>
              <a:off x="6435215" y="2149046"/>
              <a:ext cx="1694254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architrave</a:t>
              </a: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6587615" y="2907624"/>
              <a:ext cx="1505930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solidFill>
                    <a:srgbClr val="002060"/>
                  </a:solidFill>
                  <a:cs typeface="Arial" panose="020B0604020202020204" pitchFamily="34" charset="0"/>
                </a:rPr>
                <a:t>piedritto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4454015" y="3974424"/>
              <a:ext cx="1505930" cy="5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>
                  <a:solidFill>
                    <a:srgbClr val="002060"/>
                  </a:solidFill>
                  <a:cs typeface="Arial" panose="020B0604020202020204" pitchFamily="34" charset="0"/>
                </a:rPr>
                <a:t>piedritto</a:t>
              </a:r>
            </a:p>
          </p:txBody>
        </p:sp>
        <p:sp>
          <p:nvSpPr>
            <p:cNvPr id="108" name="Rectangle 14"/>
            <p:cNvSpPr>
              <a:spLocks noChangeArrowheads="1"/>
            </p:cNvSpPr>
            <p:nvPr/>
          </p:nvSpPr>
          <p:spPr bwMode="auto">
            <a:xfrm rot="16200000">
              <a:off x="1672714" y="2415746"/>
              <a:ext cx="533400" cy="167640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35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755576" y="3057199"/>
            <a:ext cx="3168352" cy="3528392"/>
            <a:chOff x="755576" y="3057199"/>
            <a:chExt cx="3168352" cy="352839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576" y="3057199"/>
              <a:ext cx="3165816" cy="3528392"/>
            </a:xfrm>
            <a:prstGeom prst="rect">
              <a:avLst/>
            </a:prstGeom>
          </p:spPr>
        </p:pic>
        <p:cxnSp>
          <p:nvCxnSpPr>
            <p:cNvPr id="5" name="Connettore diritto 4"/>
            <p:cNvCxnSpPr/>
            <p:nvPr/>
          </p:nvCxnSpPr>
          <p:spPr>
            <a:xfrm flipH="1">
              <a:off x="2051720" y="3609377"/>
              <a:ext cx="1872208" cy="104375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>
            <a:xfrm flipH="1">
              <a:off x="1259632" y="4299515"/>
              <a:ext cx="2614979" cy="14486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/>
            <p:cNvCxnSpPr/>
            <p:nvPr/>
          </p:nvCxnSpPr>
          <p:spPr>
            <a:xfrm flipH="1">
              <a:off x="2919187" y="5185824"/>
              <a:ext cx="908642" cy="7549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/>
            <p:cNvCxnSpPr/>
            <p:nvPr/>
          </p:nvCxnSpPr>
          <p:spPr>
            <a:xfrm flipH="1">
              <a:off x="3279660" y="5283060"/>
              <a:ext cx="488735" cy="8766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/>
            <p:cNvCxnSpPr/>
            <p:nvPr/>
          </p:nvCxnSpPr>
          <p:spPr>
            <a:xfrm flipH="1">
              <a:off x="1673843" y="4338020"/>
              <a:ext cx="2200768" cy="172796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olo 3"/>
          <p:cNvSpPr txBox="1">
            <a:spLocks/>
          </p:cNvSpPr>
          <p:nvPr/>
        </p:nvSpPr>
        <p:spPr>
          <a:xfrm>
            <a:off x="1087040" y="-1600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0749D-6865-47E9-BC0F-791834CF7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CFB55E-3DD6-450C-B3FF-776F5DBACDB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5B17D9-AF1A-4F89-A810-238E44E76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1146</Words>
  <Application>Microsoft Office PowerPoint</Application>
  <PresentationFormat>Presentazione su schermo (4:3)</PresentationFormat>
  <Paragraphs>206</Paragraphs>
  <Slides>22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Symbol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212</cp:revision>
  <dcterms:created xsi:type="dcterms:W3CDTF">2011-02-28T18:47:19Z</dcterms:created>
  <dcterms:modified xsi:type="dcterms:W3CDTF">2024-10-10T10:54:22Z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