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411" r:id="rId5"/>
    <p:sldId id="353" r:id="rId6"/>
    <p:sldId id="354" r:id="rId7"/>
    <p:sldId id="382" r:id="rId8"/>
    <p:sldId id="355" r:id="rId9"/>
    <p:sldId id="356" r:id="rId10"/>
    <p:sldId id="407" r:id="rId11"/>
    <p:sldId id="408" r:id="rId12"/>
    <p:sldId id="409" r:id="rId13"/>
    <p:sldId id="410" r:id="rId14"/>
    <p:sldId id="344" r:id="rId15"/>
    <p:sldId id="345" r:id="rId16"/>
    <p:sldId id="365" r:id="rId17"/>
    <p:sldId id="359" r:id="rId18"/>
    <p:sldId id="391" r:id="rId19"/>
    <p:sldId id="368" r:id="rId20"/>
    <p:sldId id="369" r:id="rId21"/>
    <p:sldId id="392" r:id="rId22"/>
    <p:sldId id="399" r:id="rId23"/>
    <p:sldId id="393" r:id="rId24"/>
    <p:sldId id="394" r:id="rId25"/>
    <p:sldId id="395" r:id="rId26"/>
    <p:sldId id="396" r:id="rId27"/>
    <p:sldId id="397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8C0"/>
    <a:srgbClr val="FFCC00"/>
    <a:srgbClr val="FF9900"/>
    <a:srgbClr val="001642"/>
    <a:srgbClr val="F13FF5"/>
    <a:srgbClr val="D7D200"/>
    <a:srgbClr val="FFFF00"/>
    <a:srgbClr val="339933"/>
    <a:srgbClr val="FF6600"/>
    <a:srgbClr val="A3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08944-6BB4-484C-8DC5-C5093133A2F5}" v="24" dt="2024-02-20T19:54:48.556"/>
    <p1510:client id="{F8EF1209-69C6-4442-85AF-B57A8F7D5C82}" v="2" dt="2024-02-20T20:00:20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 varScale="1">
        <p:scale>
          <a:sx n="151" d="100"/>
          <a:sy n="151" d="100"/>
        </p:scale>
        <p:origin x="457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OFOLO ILARIA" userId="3b094b60-c214-4504-8c18-1bd7e03e5e88" providerId="ADAL" clId="{F8EF1209-69C6-4442-85AF-B57A8F7D5C82}"/>
    <pc:docChg chg="custSel addSld modSld">
      <pc:chgData name="GAROFOLO ILARIA" userId="3b094b60-c214-4504-8c18-1bd7e03e5e88" providerId="ADAL" clId="{F8EF1209-69C6-4442-85AF-B57A8F7D5C82}" dt="2024-02-20T20:00:20.883" v="5"/>
      <pc:docMkLst>
        <pc:docMk/>
      </pc:docMkLst>
      <pc:sldChg chg="delSp add mod">
        <pc:chgData name="GAROFOLO ILARIA" userId="3b094b60-c214-4504-8c18-1bd7e03e5e88" providerId="ADAL" clId="{F8EF1209-69C6-4442-85AF-B57A8F7D5C82}" dt="2024-02-20T19:58:45.599" v="4" actId="478"/>
        <pc:sldMkLst>
          <pc:docMk/>
          <pc:sldMk cId="2511272757" sldId="275"/>
        </pc:sldMkLst>
        <pc:spChg chg="del">
          <ac:chgData name="GAROFOLO ILARIA" userId="3b094b60-c214-4504-8c18-1bd7e03e5e88" providerId="ADAL" clId="{F8EF1209-69C6-4442-85AF-B57A8F7D5C82}" dt="2024-02-20T19:58:45.599" v="4" actId="478"/>
          <ac:spMkLst>
            <pc:docMk/>
            <pc:sldMk cId="2511272757" sldId="275"/>
            <ac:spMk id="6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40.285" v="3" actId="478"/>
        <pc:sldMkLst>
          <pc:docMk/>
          <pc:sldMk cId="126421060" sldId="276"/>
        </pc:sldMkLst>
        <pc:spChg chg="del">
          <ac:chgData name="GAROFOLO ILARIA" userId="3b094b60-c214-4504-8c18-1bd7e03e5e88" providerId="ADAL" clId="{F8EF1209-69C6-4442-85AF-B57A8F7D5C82}" dt="2024-02-20T19:58:40.285" v="3" actId="478"/>
          <ac:spMkLst>
            <pc:docMk/>
            <pc:sldMk cId="126421060" sldId="276"/>
            <ac:spMk id="6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36.374" v="2" actId="478"/>
        <pc:sldMkLst>
          <pc:docMk/>
          <pc:sldMk cId="4095648563" sldId="277"/>
        </pc:sldMkLst>
        <pc:spChg chg="del">
          <ac:chgData name="GAROFOLO ILARIA" userId="3b094b60-c214-4504-8c18-1bd7e03e5e88" providerId="ADAL" clId="{F8EF1209-69C6-4442-85AF-B57A8F7D5C82}" dt="2024-02-20T19:58:36.374" v="2" actId="478"/>
          <ac:spMkLst>
            <pc:docMk/>
            <pc:sldMk cId="4095648563" sldId="277"/>
            <ac:spMk id="7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31.543" v="1" actId="478"/>
        <pc:sldMkLst>
          <pc:docMk/>
          <pc:sldMk cId="3664068500" sldId="278"/>
        </pc:sldMkLst>
        <pc:spChg chg="del">
          <ac:chgData name="GAROFOLO ILARIA" userId="3b094b60-c214-4504-8c18-1bd7e03e5e88" providerId="ADAL" clId="{F8EF1209-69C6-4442-85AF-B57A8F7D5C82}" dt="2024-02-20T19:58:31.543" v="1" actId="478"/>
          <ac:spMkLst>
            <pc:docMk/>
            <pc:sldMk cId="3664068500" sldId="278"/>
            <ac:spMk id="6" creationId="{00000000-0000-0000-0000-000000000000}"/>
          </ac:spMkLst>
        </pc:spChg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850121547" sldId="542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583741470" sldId="554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5052082" sldId="555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3296708692" sldId="556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717512186" sldId="559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326768971" sldId="5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10/10/2024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72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2556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575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043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4248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05258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4103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98339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82223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50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01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4485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5486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51080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06744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3566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4858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90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22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871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6460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9300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9325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7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41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9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33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3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7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55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40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601391" y="944167"/>
            <a:ext cx="5829300" cy="48696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2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Laboratorio Costruzione dell’Architettura 1</a:t>
            </a:r>
          </a:p>
          <a:p>
            <a:pPr>
              <a:defRPr/>
            </a:pPr>
            <a:r>
              <a:rPr lang="it-IT" sz="9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Corso di </a:t>
            </a:r>
            <a:r>
              <a:rPr lang="it-IT" sz="12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ELEMENTI COSTRUTTIVI</a:t>
            </a:r>
            <a:endParaRPr lang="it-IT" sz="1350" b="1" dirty="0">
              <a:solidFill>
                <a:schemeClr val="bg1">
                  <a:lumMod val="9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1" y="633489"/>
            <a:ext cx="8411795" cy="5586939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157280" y="6220428"/>
            <a:ext cx="6717522" cy="53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</a:t>
            </a:r>
            <a:r>
              <a:rPr lang="it-IT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COSTRUTTIVI_parte</a:t>
            </a:r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75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7235\Desktop\BCUP_10_02_13\DOCUMENTI BASE\IMMAGINI\FOTO CITTA'\CITTA' 1\LONDRA_08\P1010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3" y="737320"/>
            <a:ext cx="913108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18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TRIANGOLO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83569" y="2046526"/>
            <a:ext cx="8208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due elementi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giacitura inclinata e contrapposti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che determinano una configurazione a triangolo</a:t>
            </a:r>
            <a:endParaRPr 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0984" y="3861048"/>
            <a:ext cx="7412947" cy="2341575"/>
            <a:chOff x="1600200" y="3478746"/>
            <a:chExt cx="6140152" cy="1939529"/>
          </a:xfrm>
        </p:grpSpPr>
        <p:grpSp>
          <p:nvGrpSpPr>
            <p:cNvPr id="26" name="Group 25"/>
            <p:cNvGrpSpPr/>
            <p:nvPr/>
          </p:nvGrpSpPr>
          <p:grpSpPr>
            <a:xfrm>
              <a:off x="1600200" y="3478746"/>
              <a:ext cx="6140152" cy="1939529"/>
              <a:chOff x="1600200" y="3478746"/>
              <a:chExt cx="6140152" cy="1939529"/>
            </a:xfrm>
          </p:grpSpPr>
          <p:pic>
            <p:nvPicPr>
              <p:cNvPr id="29" name="Picture 2" descr="triangolo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478746"/>
                <a:ext cx="2514600" cy="193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5"/>
              <p:cNvSpPr>
                <a:spLocks noChangeShapeType="1"/>
              </p:cNvSpPr>
              <p:nvPr/>
            </p:nvSpPr>
            <p:spPr bwMode="auto">
              <a:xfrm>
                <a:off x="3543300" y="4678896"/>
                <a:ext cx="34290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6"/>
              <p:cNvSpPr>
                <a:spLocks noChangeShapeType="1"/>
              </p:cNvSpPr>
              <p:nvPr/>
            </p:nvSpPr>
            <p:spPr bwMode="auto">
              <a:xfrm>
                <a:off x="2686050" y="3935946"/>
                <a:ext cx="428625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5257800" y="3593046"/>
                <a:ext cx="2410544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  <p:sp>
            <p:nvSpPr>
              <p:cNvPr id="33" name="Rectangle 8"/>
              <p:cNvSpPr>
                <a:spLocks noChangeArrowheads="1"/>
              </p:cNvSpPr>
              <p:nvPr/>
            </p:nvSpPr>
            <p:spPr bwMode="auto">
              <a:xfrm>
                <a:off x="5257800" y="4335996"/>
                <a:ext cx="2482552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3923928" y="3478746"/>
              <a:ext cx="190872" cy="310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4000500" y="4869160"/>
              <a:ext cx="114300" cy="28803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17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05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82033" y="759492"/>
            <a:ext cx="7190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PRINCIPIO DEL TRIANGOLO INDEFORMABILE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76253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SOLLECITAZIONI NEI COMPONENTI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5820" y="3613122"/>
            <a:ext cx="315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CATENA    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trazione</a:t>
            </a:r>
            <a:r>
              <a:rPr lang="it-IT" dirty="0">
                <a:solidFill>
                  <a:srgbClr val="FF0000"/>
                </a:solidFill>
              </a:rPr>
              <a:t>	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5303" y="2185571"/>
            <a:ext cx="5184576" cy="2520280"/>
            <a:chOff x="2339752" y="2564904"/>
            <a:chExt cx="5184576" cy="2520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9752" y="2564904"/>
              <a:ext cx="5184576" cy="252028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2789" y="2572396"/>
              <a:ext cx="715050" cy="390124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1475656" y="3717032"/>
            <a:ext cx="3687107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3475060" y="4146094"/>
            <a:ext cx="1022398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ight Arrow 23"/>
          <p:cNvSpPr/>
          <p:nvPr/>
        </p:nvSpPr>
        <p:spPr>
          <a:xfrm flipH="1">
            <a:off x="1770120" y="4146094"/>
            <a:ext cx="989351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2600381" y="4683913"/>
            <a:ext cx="1214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catena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8755" y="1860523"/>
            <a:ext cx="9109424" cy="5001725"/>
            <a:chOff x="194033" y="1879498"/>
            <a:chExt cx="9109424" cy="5001725"/>
          </a:xfrm>
        </p:grpSpPr>
        <p:sp>
          <p:nvSpPr>
            <p:cNvPr id="3" name="TextBox 2"/>
            <p:cNvSpPr txBox="1"/>
            <p:nvPr/>
          </p:nvSpPr>
          <p:spPr>
            <a:xfrm>
              <a:off x="5877883" y="2583187"/>
              <a:ext cx="3425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PUNTONE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 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schiacciamento</a:t>
              </a:r>
              <a:endParaRPr lang="it-IT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4033" y="1879498"/>
              <a:ext cx="5605846" cy="5001725"/>
              <a:chOff x="6148775" y="2396553"/>
              <a:chExt cx="2986987" cy="295232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327450" y="2396553"/>
                <a:ext cx="2808312" cy="2952328"/>
                <a:chOff x="4946583" y="2579174"/>
                <a:chExt cx="2808312" cy="295232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4874575" y="2651182"/>
                  <a:ext cx="2952328" cy="2808312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5025726" y="2500033"/>
                  <a:ext cx="345769" cy="504056"/>
                </a:xfrm>
                <a:prstGeom prst="rect">
                  <a:avLst/>
                </a:prstGeom>
              </p:spPr>
            </p:pic>
          </p:grpSp>
          <p:sp>
            <p:nvSpPr>
              <p:cNvPr id="14" name="Oval 13"/>
              <p:cNvSpPr/>
              <p:nvPr/>
            </p:nvSpPr>
            <p:spPr>
              <a:xfrm>
                <a:off x="6148775" y="3047349"/>
                <a:ext cx="792088" cy="792088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891253" y="4406914"/>
            <a:ext cx="3425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PIEDRITTO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schiacciamento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ribaltamento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scorrimento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1043608" y="3861048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076056" y="3782461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04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IDATTICA\AT1\lezioni aa 02-03\TRILITE\immagini\trilite 34.jpg"/>
          <p:cNvPicPr>
            <a:picLocks noChangeAspect="1" noChangeArrowheads="1"/>
          </p:cNvPicPr>
          <p:nvPr/>
        </p:nvPicPr>
        <p:blipFill rotWithShape="1">
          <a:blip r:embed="rId3" cstate="print">
            <a:lum bright="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37320"/>
            <a:ext cx="9144000" cy="61206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18" name="Group 17"/>
          <p:cNvGrpSpPr/>
          <p:nvPr/>
        </p:nvGrpSpPr>
        <p:grpSpPr>
          <a:xfrm>
            <a:off x="0" y="664073"/>
            <a:ext cx="9279522" cy="6267174"/>
            <a:chOff x="6370" y="633599"/>
            <a:chExt cx="8936132" cy="6099839"/>
          </a:xfrm>
        </p:grpSpPr>
        <p:grpSp>
          <p:nvGrpSpPr>
            <p:cNvPr id="14" name="Group 13"/>
            <p:cNvGrpSpPr/>
            <p:nvPr/>
          </p:nvGrpSpPr>
          <p:grpSpPr>
            <a:xfrm>
              <a:off x="6370" y="633599"/>
              <a:ext cx="8936132" cy="6099839"/>
              <a:chOff x="120283" y="713683"/>
              <a:chExt cx="8936132" cy="609983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20283" y="2182613"/>
                <a:ext cx="8936132" cy="4630909"/>
                <a:chOff x="-102150" y="1871278"/>
                <a:chExt cx="8936132" cy="4630909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02150" y="1871278"/>
                  <a:ext cx="8909803" cy="150408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02150" y="5062027"/>
                  <a:ext cx="8916173" cy="1440160"/>
                </a:xfrm>
                <a:prstGeom prst="rect">
                  <a:avLst/>
                </a:prstGeom>
              </p:spPr>
            </p:pic>
            <p:grpSp>
              <p:nvGrpSpPr>
                <p:cNvPr id="8" name="Group 7"/>
                <p:cNvGrpSpPr/>
                <p:nvPr/>
              </p:nvGrpSpPr>
              <p:grpSpPr>
                <a:xfrm>
                  <a:off x="-82191" y="3193961"/>
                  <a:ext cx="8916173" cy="1946493"/>
                  <a:chOff x="371880" y="2476448"/>
                  <a:chExt cx="8916173" cy="1946493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1880" y="2487293"/>
                    <a:ext cx="8916173" cy="1935648"/>
                  </a:xfrm>
                  <a:prstGeom prst="rect">
                    <a:avLst/>
                  </a:prstGeom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692125" y="2487293"/>
                    <a:ext cx="136815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diagonale</a:t>
                    </a:r>
                    <a:endParaRPr lang="it-IT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6380522" y="2476448"/>
                    <a:ext cx="24482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corrente superiore</a:t>
                    </a:r>
                    <a:endParaRPr lang="it-IT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5552670" y="3883536"/>
                    <a:ext cx="262600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corrente inferiore</a:t>
                    </a:r>
                    <a:endParaRPr lang="it-IT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352756" y="3961645"/>
                    <a:ext cx="136815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montante</a:t>
                    </a:r>
                    <a:endParaRPr lang="it-IT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88777" y="713683"/>
                <a:ext cx="5966444" cy="1621909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6370" y="633599"/>
              <a:ext cx="1469286" cy="1508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40516" y="633599"/>
              <a:ext cx="1469286" cy="1498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26" y="753718"/>
            <a:ext cx="9164726" cy="6179338"/>
          </a:xfrm>
          <a:prstGeom prst="rect">
            <a:avLst/>
          </a:prstGeom>
        </p:spPr>
      </p:pic>
      <p:sp>
        <p:nvSpPr>
          <p:cNvPr id="20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0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916832"/>
            <a:ext cx="7923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La matrice piana del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vano agibile è determinata da un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elemento privo di rigidezza flessionale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appoggiato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su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due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piedritti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99592" y="3089276"/>
            <a:ext cx="6575661" cy="2422612"/>
            <a:chOff x="1657350" y="3707346"/>
            <a:chExt cx="5429250" cy="2000250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1657350" y="3707346"/>
              <a:ext cx="257175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" name="Picture 3" descr="cav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3707346"/>
              <a:ext cx="257175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4057650" y="4850346"/>
              <a:ext cx="3028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828800" y="5421846"/>
              <a:ext cx="36004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3086100" y="4164546"/>
              <a:ext cx="39433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457950" y="3821646"/>
              <a:ext cx="512208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cavo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6229350" y="4507446"/>
              <a:ext cx="841926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629150" y="5078946"/>
              <a:ext cx="1509024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60197" y="1852137"/>
            <a:ext cx="7608206" cy="4985916"/>
            <a:chOff x="-9723" y="1945166"/>
            <a:chExt cx="7478794" cy="4916301"/>
          </a:xfrm>
          <a:solidFill>
            <a:schemeClr val="bg1"/>
          </a:solidFill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723" y="1948633"/>
              <a:ext cx="3684626" cy="4912834"/>
            </a:xfrm>
            <a:prstGeom prst="rect">
              <a:avLst/>
            </a:prstGeom>
            <a:grpFill/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656" y="1945166"/>
              <a:ext cx="3677415" cy="4903220"/>
            </a:xfrm>
            <a:prstGeom prst="rect">
              <a:avLst/>
            </a:prstGeom>
            <a:grpFill/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8" y="1843921"/>
            <a:ext cx="3775697" cy="50058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561117"/>
            <a:ext cx="7045616" cy="4994408"/>
          </a:xfrm>
          <a:prstGeom prst="rect">
            <a:avLst/>
          </a:prstGeom>
        </p:spPr>
      </p:pic>
      <p:sp>
        <p:nvSpPr>
          <p:cNvPr id="26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8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564" y="1820199"/>
            <a:ext cx="6671894" cy="5003921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00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63688" y="73606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DEL PNEUMATICO</a:t>
            </a:r>
            <a:endParaRPr lang="it-IT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356439" y="1718559"/>
            <a:ext cx="828203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matrice piana del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vano agibile è determinata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unico elemento 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privo di rigidezza flessionale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sostenuto dalla pressione dell’aria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4220" y="2924944"/>
            <a:ext cx="7806171" cy="3576987"/>
            <a:chOff x="1062615" y="3013096"/>
            <a:chExt cx="7806171" cy="3576987"/>
          </a:xfrm>
        </p:grpSpPr>
        <p:pic>
          <p:nvPicPr>
            <p:cNvPr id="14" name="Picture 4" descr="fungo + pneu 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30" y="3016995"/>
              <a:ext cx="2107348" cy="210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97807" y="992093"/>
              <a:ext cx="1249976" cy="529198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062615" y="5436250"/>
              <a:ext cx="7806171" cy="1153833"/>
              <a:chOff x="474441" y="5343656"/>
              <a:chExt cx="7806171" cy="11538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4441" y="5343656"/>
                <a:ext cx="7806171" cy="1153833"/>
                <a:chOff x="474441" y="5301212"/>
                <a:chExt cx="7806171" cy="1153833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474441" y="5301212"/>
                  <a:ext cx="7806171" cy="1153833"/>
                  <a:chOff x="47135" y="5134330"/>
                  <a:chExt cx="7806171" cy="1153833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4766290" y="3201147"/>
                    <a:ext cx="1153833" cy="5020199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864059" y="4317407"/>
                    <a:ext cx="1152126" cy="278597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99592" y="6449909"/>
                  <a:ext cx="218318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3723218" y="6492790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084168" y="6488561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86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1063"/>
            <a:ext cx="9144000" cy="5976664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0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779595"/>
            <a:ext cx="8820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20737" y="3584018"/>
            <a:ext cx="3420939" cy="139236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FORMA TRIDIMENSIONALE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OGGETTO EDILIZIO  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666391" y="3573389"/>
            <a:ext cx="2881566" cy="171739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CAPACITA’ DI RESISTENZA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alle sollecitazioni 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interne ed esterne </a:t>
            </a:r>
          </a:p>
        </p:txBody>
      </p:sp>
      <p:sp>
        <p:nvSpPr>
          <p:cNvPr id="23" name="Flowchart: Collate 22"/>
          <p:cNvSpPr/>
          <p:nvPr/>
        </p:nvSpPr>
        <p:spPr>
          <a:xfrm rot="5400000">
            <a:off x="4536321" y="3629653"/>
            <a:ext cx="535424" cy="1301099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2396" y="1549369"/>
            <a:ext cx="8588371" cy="1175696"/>
            <a:chOff x="142396" y="1549369"/>
            <a:chExt cx="8588371" cy="1175696"/>
          </a:xfrm>
        </p:grpSpPr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448729" y="1844824"/>
              <a:ext cx="8282038" cy="88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colgono le </a:t>
              </a:r>
              <a:r>
                <a:rPr lang="it-IT" sz="2400" b="1" i="1" dirty="0">
                  <a:solidFill>
                    <a:srgbClr val="002060"/>
                  </a:solidFill>
                  <a:cs typeface="Arial" panose="020B0604020202020204" pitchFamily="34" charset="0"/>
                </a:rPr>
                <a:t>relazioni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in senso tridimensionale che intervengono tra le parti dell'apparecchiatura costruttiva, ai fini della fattibilità costruttiva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42396" y="1549369"/>
              <a:ext cx="756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sz="2000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sp>
        <p:nvSpPr>
          <p:cNvPr id="11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1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66782" y="3573016"/>
            <a:ext cx="601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TRASFERIMENTO DEI CARICHI</a:t>
            </a:r>
            <a:endParaRPr lang="it-IT" sz="3200" b="1" dirty="0">
              <a:solidFill>
                <a:srgbClr val="C00000"/>
              </a:solidFill>
            </a:endParaRPr>
          </a:p>
        </p:txBody>
      </p:sp>
      <p:grpSp>
        <p:nvGrpSpPr>
          <p:cNvPr id="81" name="Gruppo 80"/>
          <p:cNvGrpSpPr/>
          <p:nvPr/>
        </p:nvGrpSpPr>
        <p:grpSpPr>
          <a:xfrm>
            <a:off x="475742" y="4500359"/>
            <a:ext cx="8192516" cy="584775"/>
            <a:chOff x="615405" y="4500359"/>
            <a:chExt cx="8192516" cy="584775"/>
          </a:xfrm>
        </p:grpSpPr>
        <p:sp>
          <p:nvSpPr>
            <p:cNvPr id="67" name="CasellaDiTesto 66"/>
            <p:cNvSpPr txBox="1"/>
            <p:nvPr/>
          </p:nvSpPr>
          <p:spPr>
            <a:xfrm>
              <a:off x="5088607" y="4500359"/>
              <a:ext cx="3719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solidFill>
                    <a:srgbClr val="C00000"/>
                  </a:solidFill>
                </a:rPr>
                <a:t>PIANI</a:t>
              </a:r>
              <a:endParaRPr lang="it-IT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615405" y="4500359"/>
              <a:ext cx="3528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solidFill>
                    <a:srgbClr val="C00000"/>
                  </a:solidFill>
                </a:rPr>
                <a:t>LINEE E PUNTI</a:t>
              </a:r>
              <a:endParaRPr lang="it-IT" sz="3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781690" y="850088"/>
            <a:ext cx="5580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PRINCIPI COSTRUTTIVI</a:t>
            </a:r>
          </a:p>
        </p:txBody>
      </p:sp>
      <p:grpSp>
        <p:nvGrpSpPr>
          <p:cNvPr id="79" name="Gruppo 78"/>
          <p:cNvGrpSpPr/>
          <p:nvPr/>
        </p:nvGrpSpPr>
        <p:grpSpPr>
          <a:xfrm>
            <a:off x="559477" y="1641683"/>
            <a:ext cx="3456384" cy="1189579"/>
            <a:chOff x="398215" y="1640620"/>
            <a:chExt cx="3456384" cy="1189579"/>
          </a:xfrm>
        </p:grpSpPr>
        <p:sp>
          <p:nvSpPr>
            <p:cNvPr id="71" name="CasellaDiTesto 70"/>
            <p:cNvSpPr txBox="1"/>
            <p:nvPr/>
          </p:nvSpPr>
          <p:spPr>
            <a:xfrm>
              <a:off x="938275" y="1640620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3200" b="1">
                  <a:solidFill>
                    <a:srgbClr val="C00000"/>
                  </a:solidFill>
                </a:defRPr>
              </a:lvl1pPr>
            </a:lstStyle>
            <a:p>
              <a:r>
                <a:rPr lang="it-IT" sz="2800" b="0" dirty="0" smtClean="0"/>
                <a:t>in un piano</a:t>
              </a:r>
              <a:endParaRPr lang="it-IT" sz="2800" b="0" dirty="0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398215" y="2430089"/>
              <a:ext cx="345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2060"/>
                  </a:solidFill>
                </a:rPr>
                <a:t>Principi Costruttivi </a:t>
              </a:r>
              <a:r>
                <a:rPr lang="it-IT" sz="2000" b="1" dirty="0">
                  <a:solidFill>
                    <a:srgbClr val="002060"/>
                  </a:solidFill>
                </a:rPr>
                <a:t>C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omplessi</a:t>
              </a:r>
              <a:endParaRPr lang="it-IT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5086114" y="1641683"/>
            <a:ext cx="3456384" cy="1190642"/>
            <a:chOff x="5790674" y="1651672"/>
            <a:chExt cx="3456384" cy="1190642"/>
          </a:xfrm>
        </p:grpSpPr>
        <p:sp>
          <p:nvSpPr>
            <p:cNvPr id="70" name="CasellaDiTesto 69"/>
            <p:cNvSpPr txBox="1"/>
            <p:nvPr/>
          </p:nvSpPr>
          <p:spPr>
            <a:xfrm>
              <a:off x="6330734" y="1651672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3200" b="1">
                  <a:solidFill>
                    <a:srgbClr val="C00000"/>
                  </a:solidFill>
                </a:defRPr>
              </a:lvl1pPr>
            </a:lstStyle>
            <a:p>
              <a:r>
                <a:rPr lang="it-IT" sz="2800" b="0" dirty="0"/>
                <a:t>nello</a:t>
              </a:r>
              <a:r>
                <a:rPr lang="it-IT" dirty="0" smtClean="0"/>
                <a:t> </a:t>
              </a:r>
              <a:r>
                <a:rPr lang="it-IT" sz="2800" b="0" dirty="0"/>
                <a:t>spazio</a:t>
              </a: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5790674" y="2442204"/>
              <a:ext cx="345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2000" b="1">
                  <a:solidFill>
                    <a:srgbClr val="002060"/>
                  </a:solidFill>
                </a:defRPr>
              </a:lvl1pPr>
            </a:lstStyle>
            <a:p>
              <a:r>
                <a:rPr lang="it-IT" dirty="0"/>
                <a:t>Principi Geometrico Costruttivi</a:t>
              </a:r>
            </a:p>
          </p:txBody>
        </p:sp>
      </p:grpSp>
      <p:sp>
        <p:nvSpPr>
          <p:cNvPr id="82" name="CasellaDiTesto 81"/>
          <p:cNvSpPr txBox="1"/>
          <p:nvPr/>
        </p:nvSpPr>
        <p:spPr>
          <a:xfrm>
            <a:off x="5080409" y="5227647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s</a:t>
            </a:r>
            <a:r>
              <a:rPr lang="it-IT" dirty="0" smtClean="0"/>
              <a:t>catola rigida</a:t>
            </a:r>
            <a:endParaRPr lang="it-IT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511746" y="5227647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it-IT" dirty="0" smtClean="0"/>
              <a:t>scheletro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4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" grpId="0"/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97119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PRINCIPIO DELL’ARCO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867748"/>
            <a:ext cx="79231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La matrice piana del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vano agibile è determinata da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due piedritti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su cui appoggia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un insieme di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elementi –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 -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cui conformazione geometrica determina il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mutuo contrasto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che assicura la </a:t>
            </a:r>
            <a:r>
              <a:rPr 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stabilità. 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75656" y="3023594"/>
            <a:ext cx="6141771" cy="2493638"/>
            <a:chOff x="685800" y="3414936"/>
            <a:chExt cx="6944115" cy="2819400"/>
          </a:xfrm>
        </p:grpSpPr>
        <p:pic>
          <p:nvPicPr>
            <p:cNvPr id="34" name="Picture 2" descr="arc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491136"/>
              <a:ext cx="290353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3276600" y="5167536"/>
              <a:ext cx="4343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143000" y="5777136"/>
              <a:ext cx="4724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2514600" y="3872136"/>
              <a:ext cx="5029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6934199" y="3414936"/>
              <a:ext cx="673203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arco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6477001" y="4710336"/>
              <a:ext cx="1152914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648200" y="5319937"/>
              <a:ext cx="1676400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2995548"/>
            <a:ext cx="7570468" cy="3528392"/>
            <a:chOff x="1543273" y="2060848"/>
            <a:chExt cx="7570468" cy="3528392"/>
          </a:xfrm>
        </p:grpSpPr>
        <p:grpSp>
          <p:nvGrpSpPr>
            <p:cNvPr id="17" name="Group 16"/>
            <p:cNvGrpSpPr/>
            <p:nvPr/>
          </p:nvGrpSpPr>
          <p:grpSpPr>
            <a:xfrm>
              <a:off x="1547664" y="2060848"/>
              <a:ext cx="3825209" cy="3528392"/>
              <a:chOff x="1547664" y="2060848"/>
              <a:chExt cx="3825209" cy="352839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47664" y="2060848"/>
                <a:ext cx="3825209" cy="3528392"/>
                <a:chOff x="2839415" y="1556792"/>
                <a:chExt cx="3825209" cy="3528392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987824" y="1412776"/>
                  <a:ext cx="3528392" cy="3816424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680401" y="3804038"/>
                  <a:ext cx="720080" cy="402051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5908540" y="1520788"/>
                  <a:ext cx="720080" cy="79208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627784" y="4365104"/>
                  <a:ext cx="720080" cy="288032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671767" y="1744791"/>
                  <a:ext cx="1059770" cy="724472"/>
                </a:xfrm>
                <a:prstGeom prst="rect">
                  <a:avLst/>
                </a:prstGeom>
              </p:spPr>
            </p:pic>
          </p:grpSp>
          <p:sp>
            <p:nvSpPr>
              <p:cNvPr id="24" name="Oval 23"/>
              <p:cNvSpPr/>
              <p:nvPr/>
            </p:nvSpPr>
            <p:spPr>
              <a:xfrm>
                <a:off x="1773839" y="3062068"/>
                <a:ext cx="807086" cy="80708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427985" y="2166640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concio</a:t>
              </a:r>
              <a:endParaRPr lang="it-IT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43273" y="2579715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reni</a:t>
              </a:r>
              <a:endParaRPr lang="it-IT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619672" y="3573016"/>
              <a:ext cx="652465" cy="12241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396037" y="3519009"/>
              <a:ext cx="649760" cy="133214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45797" y="4619744"/>
              <a:ext cx="4067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Direzione della risultante dei carichi sulla sezione dei conci all’altezza delle reni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3249" y="1126790"/>
            <a:ext cx="8233347" cy="5212421"/>
            <a:chOff x="467975" y="1203508"/>
            <a:chExt cx="8233347" cy="5212421"/>
          </a:xfrm>
        </p:grpSpPr>
        <p:sp>
          <p:nvSpPr>
            <p:cNvPr id="3" name="TextBox 2"/>
            <p:cNvSpPr txBox="1"/>
            <p:nvPr/>
          </p:nvSpPr>
          <p:spPr>
            <a:xfrm>
              <a:off x="2568424" y="5892709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SCATOLARE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75" y="1203508"/>
              <a:ext cx="8233347" cy="466190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64738" y="1080851"/>
            <a:ext cx="8030371" cy="5838704"/>
            <a:chOff x="532468" y="1071514"/>
            <a:chExt cx="8030371" cy="5838704"/>
          </a:xfrm>
        </p:grpSpPr>
        <p:sp>
          <p:nvSpPr>
            <p:cNvPr id="24" name="TextBox 23"/>
            <p:cNvSpPr txBox="1"/>
            <p:nvPr/>
          </p:nvSpPr>
          <p:spPr>
            <a:xfrm>
              <a:off x="2531429" y="6386998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GLOBALE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468" y="1071514"/>
              <a:ext cx="8030371" cy="5237969"/>
            </a:xfrm>
            <a:prstGeom prst="rect">
              <a:avLst/>
            </a:prstGeom>
          </p:spPr>
        </p:pic>
      </p:grpSp>
      <p:sp>
        <p:nvSpPr>
          <p:cNvPr id="11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7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DEL COMFORT AMBIENTALE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1043608" y="1289683"/>
            <a:ext cx="766941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definiscono un </a:t>
            </a:r>
            <a:r>
              <a:rPr lang="it-IT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modo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garantire le esigenze di comfort interno all’organismo edilizio, rispetto alle condizioni ambientali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esterne e ai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relativi fenomeni, cui è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soggetto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542665" y="3140968"/>
            <a:ext cx="4058670" cy="830997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CONDIZIONI ACUSTICHE E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TERMO IGROMETRICHE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542665" y="4903784"/>
            <a:ext cx="4058669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PRECIPITAZIONI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ATMOSFERICHE</a:t>
            </a: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69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25063" y="1744767"/>
            <a:ext cx="3953579" cy="4927839"/>
            <a:chOff x="-839909" y="1655856"/>
            <a:chExt cx="3953579" cy="4927839"/>
          </a:xfrm>
        </p:grpSpPr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-839909" y="1655856"/>
              <a:ext cx="3953579" cy="4927839"/>
              <a:chOff x="-1275415" y="879604"/>
              <a:chExt cx="4938638" cy="5949280"/>
            </a:xfrm>
          </p:grpSpPr>
          <p:pic>
            <p:nvPicPr>
              <p:cNvPr id="8" name="Picture 2" descr="C:\Users\7235\Dropbox\sc2000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5415" y="879604"/>
                <a:ext cx="4938638" cy="59492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417650" y="1055004"/>
                <a:ext cx="265918" cy="362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334585" y="1036566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1" name="Rectangle 20"/>
              <p:cNvSpPr>
                <a:spLocks noChangeArrowheads="1"/>
              </p:cNvSpPr>
              <p:nvPr/>
            </p:nvSpPr>
            <p:spPr bwMode="auto">
              <a:xfrm>
                <a:off x="334585" y="3955808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803223" y="1699460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18562" y="4150437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DEL COMFORT AMBIENTALE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9430" y="1174748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CONDIZIONI ACUSTICHE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 TERMO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IGROMETRICHE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96177" y="3651463"/>
            <a:ext cx="4496009" cy="957334"/>
            <a:chOff x="4547966" y="3285142"/>
            <a:chExt cx="4496009" cy="957334"/>
          </a:xfrm>
        </p:grpSpPr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4547966" y="3285142"/>
              <a:ext cx="44960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it-IT" altLang="it-IT" sz="20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Proteggere da </a:t>
              </a: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sbalzi di temperatura</a:t>
              </a:r>
              <a:endParaRPr lang="it-IT" altLang="it-IT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4547966" y="3842366"/>
              <a:ext cx="34587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spcBef>
                  <a:spcPct val="0"/>
                </a:spcBef>
                <a:defRPr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>
                  <a:latin typeface="+mn-lt"/>
                </a:rPr>
                <a:t>Proteggere da </a:t>
              </a:r>
              <a:r>
                <a:rPr lang="it-IT" altLang="it-IT" dirty="0" smtClean="0">
                  <a:latin typeface="+mn-lt"/>
                </a:rPr>
                <a:t>rumori </a:t>
              </a:r>
              <a:r>
                <a:rPr lang="it-IT" altLang="it-IT" dirty="0">
                  <a:latin typeface="+mn-lt"/>
                </a:rPr>
                <a:t>aerei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5063" y="4099088"/>
            <a:ext cx="8844672" cy="2629044"/>
            <a:chOff x="325063" y="4099088"/>
            <a:chExt cx="8844672" cy="2629044"/>
          </a:xfrm>
        </p:grpSpPr>
        <p:grpSp>
          <p:nvGrpSpPr>
            <p:cNvPr id="6" name="Group 5"/>
            <p:cNvGrpSpPr/>
            <p:nvPr/>
          </p:nvGrpSpPr>
          <p:grpSpPr>
            <a:xfrm>
              <a:off x="325063" y="4099088"/>
              <a:ext cx="8844672" cy="2629044"/>
              <a:chOff x="137564" y="4130130"/>
              <a:chExt cx="8844672" cy="262904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7564" y="4130130"/>
                <a:ext cx="4002340" cy="2629044"/>
              </a:xfrm>
              <a:prstGeom prst="rect">
                <a:avLst/>
              </a:prstGeom>
            </p:spPr>
          </p:pic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4275785" y="6192314"/>
                <a:ext cx="4706451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altLang="it-IT" dirty="0">
                    <a:latin typeface="+mn-lt"/>
                  </a:rPr>
                  <a:t>PRINCIPIO </a:t>
                </a:r>
                <a:r>
                  <a:rPr lang="it-IT" altLang="it-IT" dirty="0" smtClean="0">
                    <a:latin typeface="+mn-lt"/>
                  </a:rPr>
                  <a:t>DEL CORPO </a:t>
                </a:r>
                <a:r>
                  <a:rPr lang="it-IT" altLang="it-IT" dirty="0">
                    <a:latin typeface="+mn-lt"/>
                  </a:rPr>
                  <a:t>MULTIPLO</a:t>
                </a:r>
              </a:p>
            </p:txBody>
          </p:sp>
        </p:grpSp>
        <p:pic>
          <p:nvPicPr>
            <p:cNvPr id="27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02276" y="4954446"/>
              <a:ext cx="1080120" cy="11521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9086" y="1676064"/>
            <a:ext cx="8961899" cy="2500237"/>
            <a:chOff x="319086" y="1676064"/>
            <a:chExt cx="8961899" cy="2500237"/>
          </a:xfrm>
        </p:grpSpPr>
        <p:grpSp>
          <p:nvGrpSpPr>
            <p:cNvPr id="5" name="Group 4"/>
            <p:cNvGrpSpPr/>
            <p:nvPr/>
          </p:nvGrpSpPr>
          <p:grpSpPr>
            <a:xfrm>
              <a:off x="319086" y="1676064"/>
              <a:ext cx="8961899" cy="2500237"/>
              <a:chOff x="59331" y="2066718"/>
              <a:chExt cx="8961899" cy="2500237"/>
            </a:xfrm>
          </p:grpSpPr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4275785" y="2070525"/>
                <a:ext cx="4745445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8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defRPr>
                </a:lvl1pPr>
              </a:lstStyle>
              <a:p>
                <a:r>
                  <a:rPr lang="it-IT" altLang="it-IT" sz="2100" dirty="0">
                    <a:latin typeface="+mn-lt"/>
                    <a:cs typeface="Arial" panose="020B0604020202020204" pitchFamily="34" charset="0"/>
                  </a:rPr>
                  <a:t>PRINCIPIO DEL CORPO UNICO</a:t>
                </a:r>
              </a:p>
            </p:txBody>
          </p:sp>
          <p:pic>
            <p:nvPicPr>
              <p:cNvPr id="23" name="Picture 5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331" y="2066718"/>
                <a:ext cx="4003365" cy="2500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21883" y="2162977"/>
              <a:ext cx="1152128" cy="11288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9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DEL COMFORT AMBIENTALE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6853" y="1122035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cap="all" dirty="0">
                <a:solidFill>
                  <a:srgbClr val="002060"/>
                </a:solidFill>
                <a:cs typeface="Arial" panose="020B0604020202020204" pitchFamily="34" charset="0"/>
              </a:rPr>
              <a:t>Proteggere da infiltrazioni di </a:t>
            </a:r>
            <a:r>
              <a:rPr lang="it-IT" altLang="it-IT" sz="2000" b="1" cap="all" dirty="0" smtClean="0">
                <a:solidFill>
                  <a:srgbClr val="002060"/>
                </a:solidFill>
                <a:cs typeface="Arial" panose="020B0604020202020204" pitchFamily="34" charset="0"/>
              </a:rPr>
              <a:t>acqua</a:t>
            </a:r>
            <a:endParaRPr lang="it-IT" sz="20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pic>
        <p:nvPicPr>
          <p:cNvPr id="29" name="Picture 2" descr="C:\Users\7235\Dropbox\cocop0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154" y="1636413"/>
            <a:ext cx="3305803" cy="49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975424" y="1666109"/>
            <a:ext cx="4992454" cy="1679239"/>
            <a:chOff x="3975424" y="1666109"/>
            <a:chExt cx="4992454" cy="1679239"/>
          </a:xfrm>
        </p:grpSpPr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3975424" y="1666109"/>
              <a:ext cx="4992454" cy="41549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DEL </a:t>
              </a:r>
              <a:r>
                <a:rPr lang="it-IT" altLang="it-IT" sz="2100" dirty="0" smtClean="0">
                  <a:latin typeface="+mn-lt"/>
                  <a:cs typeface="Arial" panose="020B0604020202020204" pitchFamily="34" charset="0"/>
                </a:rPr>
                <a:t>DEFLUSSO DIRETTO</a:t>
              </a:r>
              <a:endParaRPr lang="it-IT" altLang="it-IT" sz="2100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0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5424" y="2225571"/>
              <a:ext cx="1158338" cy="111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953462" y="4643064"/>
            <a:ext cx="4745445" cy="1961082"/>
            <a:chOff x="3953462" y="4643064"/>
            <a:chExt cx="4745445" cy="1961082"/>
          </a:xfrm>
        </p:grpSpPr>
        <p:pic>
          <p:nvPicPr>
            <p:cNvPr id="35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4395" y="4643064"/>
              <a:ext cx="1138961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0"/>
            <p:cNvSpPr txBox="1">
              <a:spLocks noChangeArrowheads="1"/>
            </p:cNvSpPr>
            <p:nvPr/>
          </p:nvSpPr>
          <p:spPr bwMode="auto">
            <a:xfrm>
              <a:off x="3953462" y="5865482"/>
              <a:ext cx="4745445" cy="73866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</a:t>
              </a:r>
              <a:r>
                <a:rPr lang="it-IT" altLang="it-IT" sz="2100" dirty="0" smtClean="0">
                  <a:latin typeface="+mn-lt"/>
                  <a:cs typeface="Arial" panose="020B0604020202020204" pitchFamily="34" charset="0"/>
                </a:rPr>
                <a:t>DELLA </a:t>
              </a:r>
            </a:p>
            <a:p>
              <a:pPr algn="l"/>
              <a:r>
                <a:rPr lang="it-IT" altLang="it-IT" sz="2100" dirty="0" smtClean="0">
                  <a:latin typeface="+mn-lt"/>
                  <a:cs typeface="Arial" panose="020B0604020202020204" pitchFamily="34" charset="0"/>
                </a:rPr>
                <a:t>RACCOLTA E SMALTIMENTO</a:t>
              </a:r>
              <a:endParaRPr lang="it-IT" altLang="it-IT" sz="2100" dirty="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53462" y="3573434"/>
            <a:ext cx="3528392" cy="927332"/>
            <a:chOff x="3953462" y="3573434"/>
            <a:chExt cx="3528392" cy="927332"/>
          </a:xfrm>
        </p:grpSpPr>
        <p:sp>
          <p:nvSpPr>
            <p:cNvPr id="2" name="TextBox 1"/>
            <p:cNvSpPr txBox="1"/>
            <p:nvPr/>
          </p:nvSpPr>
          <p:spPr>
            <a:xfrm>
              <a:off x="3953462" y="3573434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coperture a tetto</a:t>
              </a: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3462" y="4100656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coperture a terrazza</a:t>
              </a: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7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2" y="555674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DELLA PERCEZIONE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413257" y="1340768"/>
            <a:ext cx="831748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definiscono un </a:t>
            </a:r>
            <a:r>
              <a:rPr lang="it-IT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modo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di percepire l’organismo edilizio attraverso l’esaltazione della sua pura forma geometrica o della sua cifra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materica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41" y="980727"/>
            <a:ext cx="9124501" cy="5845982"/>
            <a:chOff x="19499" y="749512"/>
            <a:chExt cx="9124501" cy="5845982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9499" y="5764497"/>
              <a:ext cx="4714517" cy="8309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PRINCIPIO GEOMETRICO </a:t>
              </a:r>
            </a:p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colore, distribuzione </a:t>
              </a:r>
              <a:r>
                <a:rPr lang="it-IT" sz="2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volumi</a:t>
              </a:r>
              <a:endParaRPr lang="it-IT" sz="24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4746362" y="5753186"/>
              <a:ext cx="4397638" cy="8309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PRINCIPIO </a:t>
              </a:r>
              <a:r>
                <a:rPr lang="it-IT" sz="2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MATERICO </a:t>
              </a:r>
              <a:endParaRPr lang="it-IT" sz="2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materiale e </a:t>
              </a:r>
              <a:r>
                <a:rPr lang="it-IT" sz="2400" b="1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textures</a:t>
              </a:r>
              <a:endParaRPr lang="it-IT" sz="2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42998" y="749512"/>
              <a:ext cx="6858000" cy="5003673"/>
              <a:chOff x="0" y="186435"/>
              <a:chExt cx="9144000" cy="6671564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186435"/>
                <a:ext cx="4788024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Fungo 11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lum bright="12000" contras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88024" y="186435"/>
                <a:ext cx="4355976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0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83" y="747345"/>
            <a:ext cx="9165983" cy="61106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12" y="747345"/>
            <a:ext cx="8100392" cy="6075294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-72512" y="57261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it-IT" alt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Criteri per la resistenza degli archi</a:t>
            </a:r>
            <a:endParaRPr lang="it-IT" alt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9646" y="964700"/>
            <a:ext cx="8431454" cy="19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- considerata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possibilità di resistenza soltanto a sollecitazione di compressione, deve essere conformato in modo tale che in ogni sua sezione la risultante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dei carichi applicati cada entro il terzo medio della sezione (</a:t>
            </a:r>
            <a:r>
              <a:rPr lang="it-IT" alt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nocciolo 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centrale di </a:t>
            </a:r>
            <a:r>
              <a:rPr lang="it-IT" alt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inerzia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) e non si superi, in ogni sezione, il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carico di rottura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per  compressione</a:t>
            </a:r>
            <a:endParaRPr lang="it-IT" alt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504298" y="2825775"/>
            <a:ext cx="6357946" cy="4005064"/>
            <a:chOff x="-1254149" y="1472406"/>
            <a:chExt cx="6357946" cy="4005064"/>
          </a:xfrm>
        </p:grpSpPr>
        <p:grpSp>
          <p:nvGrpSpPr>
            <p:cNvPr id="41" name="Group 40"/>
            <p:cNvGrpSpPr/>
            <p:nvPr/>
          </p:nvGrpSpPr>
          <p:grpSpPr>
            <a:xfrm>
              <a:off x="-1254149" y="1472406"/>
              <a:ext cx="5990381" cy="4005064"/>
              <a:chOff x="1043608" y="2626347"/>
              <a:chExt cx="5990381" cy="400506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4" b="3403"/>
              <a:stretch/>
            </p:blipFill>
            <p:spPr>
              <a:xfrm>
                <a:off x="1043608" y="2626347"/>
                <a:ext cx="5990381" cy="4005064"/>
              </a:xfrm>
              <a:prstGeom prst="rect">
                <a:avLst/>
              </a:prstGeom>
            </p:spPr>
          </p:pic>
          <p:cxnSp>
            <p:nvCxnSpPr>
              <p:cNvPr id="3" name="Straight Connector 2"/>
              <p:cNvCxnSpPr/>
              <p:nvPr/>
            </p:nvCxnSpPr>
            <p:spPr>
              <a:xfrm>
                <a:off x="2000623" y="5024282"/>
                <a:ext cx="362316" cy="2173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768714" y="2995310"/>
                <a:ext cx="0" cy="36231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15109" y="3937333"/>
                <a:ext cx="217390" cy="28985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362451" y="3176468"/>
                <a:ext cx="174388" cy="32608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1259632" y="2751187"/>
              <a:ext cx="3844165" cy="1595315"/>
              <a:chOff x="6344655" y="5044819"/>
              <a:chExt cx="3844165" cy="159531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444208" y="5160147"/>
                <a:ext cx="3744612" cy="1479987"/>
                <a:chOff x="5531177" y="3903757"/>
                <a:chExt cx="3744612" cy="1479987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5531177" y="3903757"/>
                  <a:ext cx="1008112" cy="127247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6456812" y="4983634"/>
                  <a:ext cx="28189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curva delle pressioni</a:t>
                  </a:r>
                  <a:endParaRPr lang="it-IT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6344655" y="5044819"/>
                <a:ext cx="115328" cy="11532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65745" y="2988253"/>
            <a:ext cx="8315230" cy="3949518"/>
            <a:chOff x="452485" y="2836569"/>
            <a:chExt cx="8315230" cy="3949518"/>
          </a:xfrm>
        </p:grpSpPr>
        <p:grpSp>
          <p:nvGrpSpPr>
            <p:cNvPr id="48" name="Group 47"/>
            <p:cNvGrpSpPr/>
            <p:nvPr/>
          </p:nvGrpSpPr>
          <p:grpSpPr>
            <a:xfrm>
              <a:off x="452485" y="2836569"/>
              <a:ext cx="8315230" cy="3949518"/>
              <a:chOff x="414385" y="2795683"/>
              <a:chExt cx="8315230" cy="394951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385" y="2795683"/>
                <a:ext cx="8315230" cy="3579657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134389" y="6345091"/>
                <a:ext cx="4899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potenziali punti di rottura per trazione</a:t>
                </a:r>
                <a:endParaRPr lang="it-IT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009" y="4636955"/>
              <a:ext cx="2607807" cy="6500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0962" y="4654852"/>
              <a:ext cx="2547642" cy="46166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reni dell’arco</a:t>
              </a:r>
              <a:endPara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46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/>
              <a:t>   </a:t>
            </a:r>
            <a:endParaRPr lang="it-IT" altLang="it-IT" sz="24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 per la resistenza degli archi</a:t>
            </a:r>
            <a:endParaRPr lang="it-IT" alt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0520" y="1310897"/>
            <a:ext cx="8751068" cy="5538992"/>
            <a:chOff x="370520" y="1310897"/>
            <a:chExt cx="8751068" cy="5538992"/>
          </a:xfrm>
        </p:grpSpPr>
        <p:grpSp>
          <p:nvGrpSpPr>
            <p:cNvPr id="29" name="Group 28"/>
            <p:cNvGrpSpPr/>
            <p:nvPr/>
          </p:nvGrpSpPr>
          <p:grpSpPr>
            <a:xfrm>
              <a:off x="370520" y="1310897"/>
              <a:ext cx="8751068" cy="5538992"/>
              <a:chOff x="370520" y="1310897"/>
              <a:chExt cx="8751068" cy="5538992"/>
            </a:xfrm>
          </p:grpSpPr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370520" y="3204865"/>
                <a:ext cx="4539108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risultante dei carichi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trasmessi dall'arco </a:t>
                </a: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cade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entro </a:t>
                </a: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base di appoggio ( ovvero dentro l’inviluppo delle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tangenti esterne al perimetro di </a:t>
                </a: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base)  </a:t>
                </a:r>
                <a:endParaRPr lang="it-IT" altLang="it-IT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pressione unitaria massima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sia inferiore al carico di rottura a compressione </a:t>
                </a: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del materiale di cui il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piedritto è </a:t>
                </a: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costituito</a:t>
                </a:r>
                <a:endParaRPr lang="it-IT" altLang="it-IT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 è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garantita la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stabilità allo </a:t>
                </a:r>
                <a:r>
                  <a:rPr lang="it-IT" alt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scorrimento</a:t>
                </a:r>
                <a:endParaRPr lang="it-IT" altLang="it-IT" sz="20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991112" y="1310897"/>
                <a:ext cx="4130476" cy="5538992"/>
                <a:chOff x="4991112" y="1310897"/>
                <a:chExt cx="4130476" cy="5538992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413684" y="1310897"/>
                  <a:ext cx="3707904" cy="5538992"/>
                  <a:chOff x="776724" y="1244052"/>
                  <a:chExt cx="4134168" cy="5518545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776724" y="1244052"/>
                    <a:ext cx="4134168" cy="5518545"/>
                    <a:chOff x="2411760" y="818946"/>
                    <a:chExt cx="4423420" cy="5904657"/>
                  </a:xfrm>
                </p:grpSpPr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1671142" y="1559565"/>
                      <a:ext cx="5904656" cy="44234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4011401" y="3899824"/>
                      <a:ext cx="2736305" cy="291125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411760" y="1124744"/>
                      <a:ext cx="648071" cy="84889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203846" y="818946"/>
                      <a:ext cx="720081" cy="42510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681681" y="2227899"/>
                    <a:ext cx="672994" cy="48290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Down Arrow 5"/>
                <p:cNvSpPr/>
                <p:nvPr/>
              </p:nvSpPr>
              <p:spPr>
                <a:xfrm rot="2226704" flipH="1">
                  <a:off x="4991112" y="3106751"/>
                  <a:ext cx="1630610" cy="1222927"/>
                </a:xfrm>
                <a:prstGeom prst="downArrow">
                  <a:avLst/>
                </a:prstGeom>
                <a:solidFill>
                  <a:srgbClr val="C00000">
                    <a:alpha val="2900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 flipH="1" flipV="1">
                  <a:off x="5630242" y="3149614"/>
                  <a:ext cx="545115" cy="54602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6175357" y="3247266"/>
                  <a:ext cx="0" cy="979788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" name="Straight Connector 4"/>
            <p:cNvCxnSpPr>
              <a:stCxn id="13" idx="2"/>
            </p:cNvCxnSpPr>
            <p:nvPr/>
          </p:nvCxnSpPr>
          <p:spPr>
            <a:xfrm>
              <a:off x="5413684" y="2540739"/>
              <a:ext cx="1825316" cy="153965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1939" y="1312510"/>
            <a:ext cx="485013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- In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caso di sole sollecitazioni verticali il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piedritto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è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soggetto a compressione e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ad azioni orizzontali dovute alla spinta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dell'arco.</a:t>
            </a:r>
          </a:p>
          <a:p>
            <a:pPr>
              <a:spcBef>
                <a:spcPct val="50000"/>
              </a:spcBef>
            </a:pP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Il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piedritto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sarà in equilibrio se: </a:t>
            </a:r>
            <a:endParaRPr lang="it-IT" alt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2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67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/>
              <a:t>   </a:t>
            </a:r>
            <a:endParaRPr lang="it-IT" altLang="it-IT" sz="24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 per la resistenza degli archi</a:t>
            </a:r>
            <a:endParaRPr lang="it-IT" alt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6962" y="1427558"/>
            <a:ext cx="8849820" cy="4935816"/>
            <a:chOff x="305124" y="1457207"/>
            <a:chExt cx="8849820" cy="4935816"/>
          </a:xfrm>
        </p:grpSpPr>
        <p:grpSp>
          <p:nvGrpSpPr>
            <p:cNvPr id="19" name="Group 18"/>
            <p:cNvGrpSpPr/>
            <p:nvPr/>
          </p:nvGrpSpPr>
          <p:grpSpPr>
            <a:xfrm>
              <a:off x="685800" y="1457207"/>
              <a:ext cx="8469144" cy="4935816"/>
              <a:chOff x="358175" y="1282129"/>
              <a:chExt cx="9187613" cy="535454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8175" y="1751976"/>
                <a:ext cx="5257514" cy="23863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5686" y="1282129"/>
                <a:ext cx="3370102" cy="5354540"/>
              </a:xfrm>
              <a:prstGeom prst="rect">
                <a:avLst/>
              </a:prstGeom>
            </p:spPr>
          </p:pic>
        </p:grp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05124" y="4721625"/>
              <a:ext cx="51956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alt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  </a:t>
              </a:r>
              <a:r>
                <a:rPr lang="it-IT" altLang="it-IT" sz="28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Criterio delle resistenze ATTIVE</a:t>
              </a:r>
              <a:endPara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66" y="1154033"/>
            <a:ext cx="4038834" cy="5703967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3608319"/>
            <a:ext cx="5195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r>
              <a:rPr lang="it-IT" alt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Criterio delle resistenze PASSIVE</a:t>
            </a:r>
            <a:endParaRPr lang="it-IT" alt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420" y="1398091"/>
            <a:ext cx="3784680" cy="5215849"/>
          </a:xfrm>
          <a:prstGeom prst="rect">
            <a:avLst/>
          </a:prstGeom>
        </p:spPr>
      </p:pic>
      <p:sp>
        <p:nvSpPr>
          <p:cNvPr id="13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7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74" y="5292232"/>
            <a:ext cx="9036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FUNICOLARE DEI CARICHI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linea spezzata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(carichi puntiformi)   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curva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(carico uniformemente distribuito)</a:t>
            </a:r>
            <a:endParaRPr lang="it-IT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      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CATENARIA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751" y="1940321"/>
            <a:ext cx="9036496" cy="3384379"/>
            <a:chOff x="323527" y="2099637"/>
            <a:chExt cx="9036496" cy="33843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5535" y="2027629"/>
              <a:ext cx="3384378" cy="35283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63797" y="1087791"/>
              <a:ext cx="3384379" cy="5408072"/>
            </a:xfrm>
            <a:prstGeom prst="rect">
              <a:avLst/>
            </a:prstGeom>
          </p:spPr>
        </p:pic>
      </p:grpSp>
      <p:sp>
        <p:nvSpPr>
          <p:cNvPr id="10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50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COSTRUTTIVI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COMPLESSI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473" y="6165304"/>
            <a:ext cx="802846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sz="2000" dirty="0" smtClean="0">
                <a:cs typeface="Arial" panose="020B0604020202020204" pitchFamily="34" charset="0"/>
              </a:rPr>
              <a:t>	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schiacciamento, ribaltamento</a:t>
            </a:r>
            <a:endParaRPr lang="it-IT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759" y="2432798"/>
            <a:ext cx="8892480" cy="2928561"/>
            <a:chOff x="251520" y="3717031"/>
            <a:chExt cx="8892480" cy="29285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20" y="3717031"/>
              <a:ext cx="5990238" cy="29285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2282" y="4255042"/>
              <a:ext cx="2801718" cy="191026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57765" y="1732393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  <a:endParaRPr lang="it-IT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5606469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CAVO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resistenza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a trazione,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stabilizzazione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sul piano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58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7" y="836712"/>
            <a:ext cx="8028384" cy="6021288"/>
          </a:xfrm>
          <a:prstGeom prst="rect">
            <a:avLst/>
          </a:prstGeom>
        </p:spPr>
      </p:pic>
      <p:sp>
        <p:nvSpPr>
          <p:cNvPr id="4" name="Titolo 3"/>
          <p:cNvSpPr txBox="1">
            <a:spLocks/>
          </p:cNvSpPr>
          <p:nvPr/>
        </p:nvSpPr>
        <p:spPr>
          <a:xfrm>
            <a:off x="108704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3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02290f560fb1734b327c8052b2cd1ad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3bf229eed23e95a2e5a7260a53a382ee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70749D-6865-47E9-BC0F-791834CF7F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CFB55E-3DD6-450C-B3FF-776F5DBACDB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3077446-a7b8-4994-9298-7551826f19f8"/>
    <ds:schemaRef ds:uri="http://purl.org/dc/dcmitype/"/>
    <ds:schemaRef ds:uri="ce2ceee5-4e98-448d-bd69-9759c29185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35B17D9-AF1A-4F89-A810-238E44E76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704</Words>
  <Application>Microsoft Office PowerPoint</Application>
  <PresentationFormat>Presentazione su schermo (4:3)</PresentationFormat>
  <Paragraphs>159</Paragraphs>
  <Slides>24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Consolas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213</cp:revision>
  <dcterms:created xsi:type="dcterms:W3CDTF">2011-02-28T18:47:19Z</dcterms:created>
  <dcterms:modified xsi:type="dcterms:W3CDTF">2024-10-10T10:57:42Z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