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sldIdLst>
    <p:sldId id="308" r:id="rId5"/>
    <p:sldId id="305" r:id="rId6"/>
    <p:sldId id="562" r:id="rId7"/>
    <p:sldId id="337" r:id="rId8"/>
    <p:sldId id="624" r:id="rId9"/>
    <p:sldId id="339" r:id="rId10"/>
    <p:sldId id="563" r:id="rId11"/>
    <p:sldId id="564" r:id="rId12"/>
    <p:sldId id="349" r:id="rId13"/>
    <p:sldId id="340" r:id="rId14"/>
    <p:sldId id="628" r:id="rId15"/>
    <p:sldId id="629" r:id="rId16"/>
    <p:sldId id="630" r:id="rId17"/>
    <p:sldId id="631" r:id="rId18"/>
    <p:sldId id="632" r:id="rId19"/>
    <p:sldId id="341" r:id="rId20"/>
    <p:sldId id="347" r:id="rId21"/>
    <p:sldId id="566" r:id="rId22"/>
    <p:sldId id="342" r:id="rId23"/>
    <p:sldId id="350" r:id="rId24"/>
    <p:sldId id="351" r:id="rId25"/>
    <p:sldId id="352" r:id="rId26"/>
    <p:sldId id="565" r:id="rId27"/>
    <p:sldId id="559" r:id="rId28"/>
    <p:sldId id="561" r:id="rId29"/>
    <p:sldId id="626" r:id="rId30"/>
    <p:sldId id="627" r:id="rId31"/>
    <p:sldId id="635" r:id="rId32"/>
    <p:sldId id="633" r:id="rId33"/>
    <p:sldId id="634" r:id="rId34"/>
    <p:sldId id="636" r:id="rId35"/>
    <p:sldId id="637" r:id="rId36"/>
    <p:sldId id="639" r:id="rId37"/>
    <p:sldId id="640" r:id="rId38"/>
    <p:sldId id="641" r:id="rId39"/>
    <p:sldId id="642" r:id="rId40"/>
    <p:sldId id="643" r:id="rId41"/>
    <p:sldId id="644" r:id="rId42"/>
    <p:sldId id="645" r:id="rId43"/>
    <p:sldId id="646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8C0"/>
    <a:srgbClr val="FFCC00"/>
    <a:srgbClr val="FF9900"/>
    <a:srgbClr val="001642"/>
    <a:srgbClr val="F13FF5"/>
    <a:srgbClr val="D7D200"/>
    <a:srgbClr val="FFFF00"/>
    <a:srgbClr val="339933"/>
    <a:srgbClr val="FF6600"/>
    <a:srgbClr val="A3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08944-6BB4-484C-8DC5-C5093133A2F5}" v="24" dt="2024-02-20T19:54:48.556"/>
    <p1510:client id="{F8EF1209-69C6-4442-85AF-B57A8F7D5C82}" v="2" dt="2024-02-20T20:00:2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9" d="100"/>
          <a:sy n="79" d="100"/>
        </p:scale>
        <p:origin x="1498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1"/>
    </p:cViewPr>
  </p:sorter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F8EF1209-69C6-4442-85AF-B57A8F7D5C82}"/>
    <pc:docChg chg="custSel addSld modSld">
      <pc:chgData name="GAROFOLO ILARIA" userId="3b094b60-c214-4504-8c18-1bd7e03e5e88" providerId="ADAL" clId="{F8EF1209-69C6-4442-85AF-B57A8F7D5C82}" dt="2024-02-20T20:00:20.883" v="5"/>
      <pc:docMkLst>
        <pc:docMk/>
      </pc:docMkLst>
      <pc:sldChg chg="delSp add mod">
        <pc:chgData name="GAROFOLO ILARIA" userId="3b094b60-c214-4504-8c18-1bd7e03e5e88" providerId="ADAL" clId="{F8EF1209-69C6-4442-85AF-B57A8F7D5C82}" dt="2024-02-20T19:58:45.599" v="4" actId="478"/>
        <pc:sldMkLst>
          <pc:docMk/>
          <pc:sldMk cId="2511272757" sldId="275"/>
        </pc:sldMkLst>
        <pc:spChg chg="del">
          <ac:chgData name="GAROFOLO ILARIA" userId="3b094b60-c214-4504-8c18-1bd7e03e5e88" providerId="ADAL" clId="{F8EF1209-69C6-4442-85AF-B57A8F7D5C82}" dt="2024-02-20T19:58:45.599" v="4" actId="478"/>
          <ac:spMkLst>
            <pc:docMk/>
            <pc:sldMk cId="2511272757" sldId="275"/>
            <ac:spMk id="6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40.285" v="3" actId="478"/>
        <pc:sldMkLst>
          <pc:docMk/>
          <pc:sldMk cId="126421060" sldId="276"/>
        </pc:sldMkLst>
        <pc:spChg chg="del">
          <ac:chgData name="GAROFOLO ILARIA" userId="3b094b60-c214-4504-8c18-1bd7e03e5e88" providerId="ADAL" clId="{F8EF1209-69C6-4442-85AF-B57A8F7D5C82}" dt="2024-02-20T19:58:40.285" v="3" actId="478"/>
          <ac:spMkLst>
            <pc:docMk/>
            <pc:sldMk cId="126421060" sldId="276"/>
            <ac:spMk id="6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36.374" v="2" actId="478"/>
        <pc:sldMkLst>
          <pc:docMk/>
          <pc:sldMk cId="4095648563" sldId="277"/>
        </pc:sldMkLst>
        <pc:spChg chg="del">
          <ac:chgData name="GAROFOLO ILARIA" userId="3b094b60-c214-4504-8c18-1bd7e03e5e88" providerId="ADAL" clId="{F8EF1209-69C6-4442-85AF-B57A8F7D5C82}" dt="2024-02-20T19:58:36.374" v="2" actId="478"/>
          <ac:spMkLst>
            <pc:docMk/>
            <pc:sldMk cId="4095648563" sldId="277"/>
            <ac:spMk id="7" creationId="{00000000-0000-0000-0000-000000000000}"/>
          </ac:spMkLst>
        </pc:spChg>
      </pc:sldChg>
      <pc:sldChg chg="delSp add mod">
        <pc:chgData name="GAROFOLO ILARIA" userId="3b094b60-c214-4504-8c18-1bd7e03e5e88" providerId="ADAL" clId="{F8EF1209-69C6-4442-85AF-B57A8F7D5C82}" dt="2024-02-20T19:58:31.543" v="1" actId="478"/>
        <pc:sldMkLst>
          <pc:docMk/>
          <pc:sldMk cId="3664068500" sldId="278"/>
        </pc:sldMkLst>
        <pc:spChg chg="del">
          <ac:chgData name="GAROFOLO ILARIA" userId="3b094b60-c214-4504-8c18-1bd7e03e5e88" providerId="ADAL" clId="{F8EF1209-69C6-4442-85AF-B57A8F7D5C82}" dt="2024-02-20T19:58:31.543" v="1" actId="478"/>
          <ac:spMkLst>
            <pc:docMk/>
            <pc:sldMk cId="3664068500" sldId="278"/>
            <ac:spMk id="6" creationId="{00000000-0000-0000-0000-000000000000}"/>
          </ac:spMkLst>
        </pc:spChg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850121547" sldId="542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583741470" sldId="554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5052082" sldId="555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3296708692" sldId="556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717512186" sldId="559"/>
        </pc:sldMkLst>
      </pc:sldChg>
      <pc:sldChg chg="add">
        <pc:chgData name="GAROFOLO ILARIA" userId="3b094b60-c214-4504-8c18-1bd7e03e5e88" providerId="ADAL" clId="{F8EF1209-69C6-4442-85AF-B57A8F7D5C82}" dt="2024-02-20T20:00:20.883" v="5"/>
        <pc:sldMkLst>
          <pc:docMk/>
          <pc:sldMk cId="326768971" sldId="56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14/10/2024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Ascanio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Vitozzi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it-I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luglio 1596; Francesco Gallo, 1701 (mt 36 x 25 h 74)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9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8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894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12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57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8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952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880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40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6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4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6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765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329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61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4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25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44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903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06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6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711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18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41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90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453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58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91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2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1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3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9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6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13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5A63D-1AC9-4FA3-9DB4-68C43D896FB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2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7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4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2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33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2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1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2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5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A78C-02C6-4997-A306-D4397C6522D5}" type="datetimeFigureOut">
              <a:rPr lang="it-IT" smtClean="0"/>
              <a:t>14/10/2024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D5D2-0B22-4452-92BE-0BCFE9E93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4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41546" y="1196752"/>
            <a:ext cx="4230453" cy="5157192"/>
            <a:chOff x="2051719" y="713236"/>
            <a:chExt cx="5040560" cy="6144764"/>
          </a:xfrm>
        </p:grpSpPr>
        <p:pic>
          <p:nvPicPr>
            <p:cNvPr id="2050" name="Picture 2" descr="Lego Serious Play Lego Club Dunsborough Business, lego serious play, game,  business png | PNGEg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61" t="13440" r="29780" b="16001"/>
            <a:stretch/>
          </p:blipFill>
          <p:spPr bwMode="auto">
            <a:xfrm>
              <a:off x="2051719" y="713236"/>
              <a:ext cx="5040560" cy="306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1719" y="3833664"/>
              <a:ext cx="5040560" cy="3024336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4788024" y="3233201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CONCETTI  E NOZIONI </a:t>
            </a:r>
          </a:p>
          <a:p>
            <a:r>
              <a:rPr lang="it-IT" sz="3200" b="1" dirty="0" smtClean="0">
                <a:solidFill>
                  <a:srgbClr val="002060"/>
                </a:solidFill>
              </a:rPr>
              <a:t>DI BASE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</a:t>
            </a:r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CHIAVE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52022" y="5301208"/>
            <a:ext cx="73448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SFORZO</a:t>
            </a:r>
            <a:r>
              <a:rPr lang="it-IT" sz="2400" dirty="0"/>
              <a:t>  </a:t>
            </a:r>
            <a:r>
              <a:rPr lang="it-IT" sz="2400" dirty="0">
                <a:solidFill>
                  <a:srgbClr val="002060"/>
                </a:solidFill>
              </a:rPr>
              <a:t>-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forza per unità di superficie _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σ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l-GR" sz="4000" b="1" dirty="0">
                <a:solidFill>
                  <a:srgbClr val="002060"/>
                </a:solidFill>
                <a:cs typeface="Arial" panose="020B0604020202020204" pitchFamily="34" charset="0"/>
              </a:rPr>
              <a:t>τ</a:t>
            </a:r>
            <a:r>
              <a:rPr lang="it-IT" sz="4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756682" y="1730552"/>
            <a:ext cx="824295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solidFill>
                  <a:srgbClr val="002060"/>
                </a:solidFill>
                <a:latin typeface="+mn-lt"/>
              </a:rPr>
              <a:t>SOLLECITAZIONE (azione) </a:t>
            </a:r>
            <a:r>
              <a:rPr lang="it-IT" sz="1800" b="0" dirty="0">
                <a:solidFill>
                  <a:srgbClr val="002060"/>
                </a:solidFill>
                <a:latin typeface="+mn-lt"/>
              </a:rPr>
              <a:t>- </a:t>
            </a:r>
            <a:r>
              <a:rPr lang="it-IT" sz="2000" b="0" dirty="0">
                <a:solidFill>
                  <a:srgbClr val="002060"/>
                </a:solidFill>
                <a:latin typeface="+mn-lt"/>
              </a:rPr>
              <a:t>ogni causa o insieme di cause esterne, capaci di sollecitare un corpo (</a:t>
            </a:r>
            <a:r>
              <a:rPr lang="it-IT" sz="2000" b="0" i="1" dirty="0">
                <a:solidFill>
                  <a:srgbClr val="002060"/>
                </a:solidFill>
                <a:latin typeface="+mn-lt"/>
              </a:rPr>
              <a:t>indurre stati limite in una struttura_ NTC 2008</a:t>
            </a:r>
            <a:r>
              <a:rPr lang="it-IT" sz="2000" b="0" dirty="0">
                <a:solidFill>
                  <a:srgbClr val="002060"/>
                </a:solidFill>
                <a:latin typeface="+mn-lt"/>
              </a:rPr>
              <a:t>) </a:t>
            </a:r>
          </a:p>
          <a:p>
            <a:endParaRPr lang="it-IT" sz="2000" b="0" dirty="0">
              <a:solidFill>
                <a:srgbClr val="002060"/>
              </a:solidFill>
              <a:latin typeface="+mn-lt"/>
            </a:endParaRPr>
          </a:p>
          <a:p>
            <a:r>
              <a:rPr lang="it-IT" dirty="0">
                <a:solidFill>
                  <a:srgbClr val="002060"/>
                </a:solidFill>
                <a:latin typeface="+mn-lt"/>
              </a:rPr>
              <a:t>DEFORMAZIONE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800" b="0" dirty="0">
                <a:solidFill>
                  <a:srgbClr val="002060"/>
                </a:solidFill>
                <a:latin typeface="+mn-lt"/>
              </a:rPr>
              <a:t>- </a:t>
            </a:r>
            <a:r>
              <a:rPr lang="it-IT" sz="2000" b="0" dirty="0">
                <a:solidFill>
                  <a:srgbClr val="002060"/>
                </a:solidFill>
                <a:latin typeface="+mn-lt"/>
              </a:rPr>
              <a:t>è la variazione di forma dell’elemento causata dalle sollecitazioni esterne</a:t>
            </a:r>
            <a:endParaRPr lang="it-IT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25888" y="4212064"/>
            <a:ext cx="734481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783278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2997971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2829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+mn-lt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7704" y="89177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002060"/>
                </a:solidFill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738" y="1516382"/>
            <a:ext cx="734481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AZIONE  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ogni causa o insieme di cause capace di indurre stati limite in una struttura 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</a:rPr>
              <a:t>sforzo</a:t>
            </a:r>
            <a:r>
              <a:rPr lang="it-IT" sz="2400" dirty="0">
                <a:solidFill>
                  <a:schemeClr val="bg1">
                    <a:lumMod val="65000"/>
                  </a:schemeClr>
                </a:solidFill>
              </a:rPr>
              <a:t>  - inteso come forza per unità di superficie</a:t>
            </a:r>
            <a:endParaRPr lang="it-IT" sz="2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791" y="2902851"/>
            <a:ext cx="824295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120000"/>
              </a:lnSpc>
              <a:defRPr sz="2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>
                <a:latin typeface="+mn-lt"/>
              </a:rPr>
              <a:t>DEFORMAZIONE </a:t>
            </a:r>
            <a:r>
              <a:rPr lang="it-IT" sz="2000" b="0" dirty="0">
                <a:latin typeface="+mn-lt"/>
              </a:rPr>
              <a:t>- è la variazione di forma dell’elemento causata dalle sollecitazioni esterne</a:t>
            </a:r>
            <a:endParaRPr lang="it-IT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948" y="3924112"/>
            <a:ext cx="7344816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t-IT" sz="24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TENSIONI INTERNE </a:t>
            </a:r>
            <a:r>
              <a:rPr lang="it-IT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-  forze di reazione che nascono in ogni punto all’interno del materiale, tendenti ad opporsi alla deformazione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73345" y="5296795"/>
            <a:ext cx="7848873" cy="914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RIGIDEZZA FLESSIONALE</a:t>
            </a:r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- capacità che ha un corpo di opporsi alla deformazione elastica provocata da una forza applicata</a:t>
            </a:r>
            <a:endParaRPr lang="it-IT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7532" y="301142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07640" y="5353888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355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594008" y="1585348"/>
            <a:ext cx="8724624" cy="14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RIGIDEZZA FLESSIONALE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una proprietà dell’elemento</a:t>
            </a:r>
          </a:p>
          <a:p>
            <a:pPr marL="285750" indent="-285750"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è funzione della distribuzione della massa al suo interno (dipende dalla FORMA dell’elemento)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39552" y="3154847"/>
            <a:ext cx="8724624" cy="9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PRIVO DI RIGIDEZZA 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FLESSIONALE----</a:t>
            </a:r>
            <a:r>
              <a:rPr lang="it-IT" sz="2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sz="3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CAVO</a:t>
            </a:r>
            <a:endParaRPr 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non è in grado di opporre resistenza a compressione, ma resiste a trazione</a:t>
            </a:r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4126802"/>
            <a:ext cx="2901984" cy="271334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0528" y="307560"/>
            <a:ext cx="704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4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564" y="4857472"/>
            <a:ext cx="7848873" cy="494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NUMERO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concorrono a determinare lo schema del sistema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19" y="2223042"/>
            <a:ext cx="78488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SISTEMI MECCANICI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combinazione di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elementi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vincoli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. Possono essere ipostatici, isostatici, iperstatici se a secondo che i gradi di libertà siano maggiori, uguali o minori delle reazioni vincolari offerte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1575" y="1553620"/>
            <a:ext cx="7848873" cy="495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800" b="1" dirty="0">
                <a:solidFill>
                  <a:srgbClr val="C00000"/>
                </a:solidFill>
                <a:cs typeface="Arial" panose="020B0604020202020204" pitchFamily="34" charset="0"/>
              </a:rPr>
              <a:t>VINCOLO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qualsiasi condizione che limita il moto di un corpo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7564" y="5561910"/>
            <a:ext cx="7848873" cy="393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 ELEMENTO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(rigido o privo di rigidezza flessionale).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7564" y="6165304"/>
            <a:ext cx="7848873" cy="594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TIPO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DI</a:t>
            </a:r>
            <a:r>
              <a:rPr lang="it-IT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SOLLECITAZIONE</a:t>
            </a:r>
            <a:r>
              <a:rPr lang="it-IT" sz="1800" dirty="0">
                <a:solidFill>
                  <a:srgbClr val="002060"/>
                </a:solidFill>
                <a:cs typeface="Arial" panose="020B0604020202020204" pitchFamily="34" charset="0"/>
              </a:rPr>
              <a:t> prevalente (compressione, trazione, flessione), o il sistema di forze</a:t>
            </a:r>
          </a:p>
        </p:txBody>
      </p:sp>
      <p:sp>
        <p:nvSpPr>
          <p:cNvPr id="3" name="Down Arrow 2"/>
          <p:cNvSpPr/>
          <p:nvPr/>
        </p:nvSpPr>
        <p:spPr>
          <a:xfrm>
            <a:off x="4319972" y="3819730"/>
            <a:ext cx="504056" cy="85346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</p:spTree>
    <p:extLst>
      <p:ext uri="{BB962C8B-B14F-4D97-AF65-F5344CB8AC3E}">
        <p14:creationId xmlns:p14="http://schemas.microsoft.com/office/powerpoint/2010/main" val="2590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7" y="2676982"/>
            <a:ext cx="3037942" cy="41173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09284" y="2966483"/>
            <a:ext cx="1819309" cy="3136703"/>
            <a:chOff x="3409141" y="2144701"/>
            <a:chExt cx="1819309" cy="3136703"/>
          </a:xfrm>
        </p:grpSpPr>
        <p:sp>
          <p:nvSpPr>
            <p:cNvPr id="4" name="TextBox 3"/>
            <p:cNvSpPr txBox="1"/>
            <p:nvPr/>
          </p:nvSpPr>
          <p:spPr>
            <a:xfrm>
              <a:off x="3409141" y="2144701"/>
              <a:ext cx="1819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INCASTRO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9141" y="3435578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sz="2400" dirty="0">
                  <a:latin typeface="+mn-lt"/>
                </a:rPr>
                <a:t>CERNIERA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53188" y="4819739"/>
              <a:ext cx="167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CARRELLO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23061" y="3028038"/>
            <a:ext cx="2592288" cy="3044370"/>
            <a:chOff x="3941650" y="2175478"/>
            <a:chExt cx="2592288" cy="3044370"/>
          </a:xfrm>
        </p:grpSpPr>
        <p:sp>
          <p:nvSpPr>
            <p:cNvPr id="14" name="TextBox 13"/>
            <p:cNvSpPr txBox="1"/>
            <p:nvPr/>
          </p:nvSpPr>
          <p:spPr>
            <a:xfrm>
              <a:off x="3941650" y="2175478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0 gradi di libertà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1650" y="3466355"/>
              <a:ext cx="2438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latin typeface="+mn-lt"/>
                </a:rPr>
                <a:t>1 grado di libertà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7681" y="4819738"/>
              <a:ext cx="2160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2 gradi di libertà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2871" y="1382325"/>
            <a:ext cx="896448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La presenza di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vincoli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permette la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correlazione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degli elementi, consentendo o impedendo  movimenti (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gradi di libertà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attraverso l’azione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un insieme di forze dette </a:t>
            </a:r>
            <a:r>
              <a:rPr lang="it-IT" alt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reazioni vincolari,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 che agiscono sulle particelle del sistema  limitandone il moto</a:t>
            </a:r>
            <a:endParaRPr lang="it-IT" sz="2000" dirty="0">
              <a:cs typeface="Arial" panose="020B0604020202020204" pitchFamily="34" charset="0"/>
            </a:endParaRPr>
          </a:p>
        </p:txBody>
      </p:sp>
      <p:sp>
        <p:nvSpPr>
          <p:cNvPr id="18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</p:spTree>
    <p:extLst>
      <p:ext uri="{BB962C8B-B14F-4D97-AF65-F5344CB8AC3E}">
        <p14:creationId xmlns:p14="http://schemas.microsoft.com/office/powerpoint/2010/main" val="16228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" y="1593203"/>
            <a:ext cx="8802469" cy="5291795"/>
            <a:chOff x="1" y="1593203"/>
            <a:chExt cx="8802469" cy="52917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700807"/>
              <a:ext cx="3850776" cy="5184191"/>
            </a:xfrm>
            <a:prstGeom prst="rect">
              <a:avLst/>
            </a:prstGeom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4644008" y="1593203"/>
              <a:ext cx="41584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EQUILIBRIO DEL SISTEMA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722642" y="2604877"/>
            <a:ext cx="4001195" cy="371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Esterno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ancoraggi non devono cedere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=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2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Equilibrio Interno 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deve resistere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04417" y="69391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CONCETTI CHIAVE</a:t>
            </a:r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5661"/>
            <a:ext cx="9144000" cy="62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03648" y="985462"/>
            <a:ext cx="6400800" cy="507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AZIONI SULLE COSTRUZIONI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61868"/>
              </p:ext>
            </p:extLst>
          </p:nvPr>
        </p:nvGraphicFramePr>
        <p:xfrm>
          <a:off x="3428472" y="1385430"/>
          <a:ext cx="2351152" cy="259080"/>
        </p:xfrm>
        <a:graphic>
          <a:graphicData uri="http://schemas.openxmlformats.org/drawingml/2006/table">
            <a:tbl>
              <a:tblPr/>
              <a:tblGrid>
                <a:gridCol w="235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897"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 – DM 17 gennaio 2018, 2.5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Group 15"/>
          <p:cNvGrpSpPr/>
          <p:nvPr/>
        </p:nvGrpSpPr>
        <p:grpSpPr>
          <a:xfrm>
            <a:off x="459016" y="1689163"/>
            <a:ext cx="8290065" cy="1632021"/>
            <a:chOff x="448716" y="1367540"/>
            <a:chExt cx="8290065" cy="1632021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2771800" y="136754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MODO IN CUI SI ESERCITANO</a:t>
              </a:r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448716" y="1765547"/>
              <a:ext cx="8290065" cy="1234014"/>
              <a:chOff x="448716" y="1765547"/>
              <a:chExt cx="8290065" cy="1234014"/>
            </a:xfrm>
          </p:grpSpPr>
          <p:grpSp>
            <p:nvGrpSpPr>
              <p:cNvPr id="14" name="Group 1"/>
              <p:cNvGrpSpPr/>
              <p:nvPr/>
            </p:nvGrpSpPr>
            <p:grpSpPr>
              <a:xfrm>
                <a:off x="448716" y="1765547"/>
                <a:ext cx="8246568" cy="1200329"/>
                <a:chOff x="112068" y="1812590"/>
                <a:chExt cx="8224292" cy="1200329"/>
              </a:xfrm>
            </p:grpSpPr>
            <p:sp>
              <p:nvSpPr>
                <p:cNvPr id="19" name="CasellaDiTesto 18"/>
                <p:cNvSpPr txBox="1"/>
                <p:nvPr/>
              </p:nvSpPr>
              <p:spPr>
                <a:xfrm>
                  <a:off x="112068" y="1859982"/>
                  <a:ext cx="184969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DIRETTE</a:t>
                  </a:r>
                  <a:endParaRPr lang="it-IT" sz="1600" b="1" dirty="0">
                    <a:solidFill>
                      <a:srgbClr val="C00000"/>
                    </a:solidFill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concentrate distribuite</a:t>
                  </a:r>
                </a:p>
              </p:txBody>
            </p:sp>
            <p:sp>
              <p:nvSpPr>
                <p:cNvPr id="20" name="CasellaDiTesto 19"/>
                <p:cNvSpPr txBox="1"/>
                <p:nvPr/>
              </p:nvSpPr>
              <p:spPr>
                <a:xfrm>
                  <a:off x="2644318" y="1812590"/>
                  <a:ext cx="267128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INDIRETTE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variazioni temperatura 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deformazioni lente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cedimento di vincoli</a:t>
                  </a: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5528048" y="1859982"/>
                  <a:ext cx="280831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DEGRADO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endogeno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esogeno</a:t>
                  </a:r>
                </a:p>
              </p:txBody>
            </p:sp>
          </p:grpSp>
          <p:sp>
            <p:nvSpPr>
              <p:cNvPr id="18" name="Rectangle 5"/>
              <p:cNvSpPr/>
              <p:nvPr/>
            </p:nvSpPr>
            <p:spPr>
              <a:xfrm>
                <a:off x="457861" y="1765547"/>
                <a:ext cx="8280920" cy="12340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22" name="Group 35"/>
          <p:cNvGrpSpPr/>
          <p:nvPr/>
        </p:nvGrpSpPr>
        <p:grpSpPr>
          <a:xfrm>
            <a:off x="415424" y="4829896"/>
            <a:ext cx="8377248" cy="2215066"/>
            <a:chOff x="448716" y="4523643"/>
            <a:chExt cx="8377248" cy="221506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2192391" y="4523643"/>
              <a:ext cx="489654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VARIAZIONI DI INTENSITA’ NEL TEMPO</a:t>
              </a:r>
            </a:p>
          </p:txBody>
        </p:sp>
        <p:grpSp>
          <p:nvGrpSpPr>
            <p:cNvPr id="24" name="Group 31"/>
            <p:cNvGrpSpPr/>
            <p:nvPr/>
          </p:nvGrpSpPr>
          <p:grpSpPr>
            <a:xfrm>
              <a:off x="448716" y="4951652"/>
              <a:ext cx="8377248" cy="1787057"/>
              <a:chOff x="448716" y="4951652"/>
              <a:chExt cx="8377248" cy="1787057"/>
            </a:xfrm>
          </p:grpSpPr>
          <p:grpSp>
            <p:nvGrpSpPr>
              <p:cNvPr id="25" name="Group 30"/>
              <p:cNvGrpSpPr/>
              <p:nvPr/>
            </p:nvGrpSpPr>
            <p:grpSpPr>
              <a:xfrm>
                <a:off x="448716" y="5056907"/>
                <a:ext cx="8228922" cy="1477328"/>
                <a:chOff x="448716" y="5056907"/>
                <a:chExt cx="8228922" cy="1477328"/>
              </a:xfrm>
            </p:grpSpPr>
            <p:sp>
              <p:nvSpPr>
                <p:cNvPr id="27" name="CasellaDiTesto 26"/>
                <p:cNvSpPr txBox="1"/>
                <p:nvPr/>
              </p:nvSpPr>
              <p:spPr>
                <a:xfrm>
                  <a:off x="448716" y="5056907"/>
                  <a:ext cx="250548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PERMANENTI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proprio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peso sovrastrutture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spostamenti e deformazioni imposte</a:t>
                  </a:r>
                </a:p>
              </p:txBody>
            </p:sp>
            <p:sp>
              <p:nvSpPr>
                <p:cNvPr id="28" name="CasellaDiTesto 27"/>
                <p:cNvSpPr txBox="1"/>
                <p:nvPr/>
              </p:nvSpPr>
              <p:spPr>
                <a:xfrm>
                  <a:off x="5186146" y="5056907"/>
                  <a:ext cx="2051115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ECCEZIONALI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incendi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esplosioni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urti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impatti</a:t>
                  </a:r>
                </a:p>
              </p:txBody>
            </p:sp>
            <p:sp>
              <p:nvSpPr>
                <p:cNvPr id="29" name="CasellaDiTesto 28"/>
                <p:cNvSpPr txBox="1"/>
                <p:nvPr/>
              </p:nvSpPr>
              <p:spPr>
                <a:xfrm>
                  <a:off x="3079607" y="5072577"/>
                  <a:ext cx="19811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VARIABILI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lunga durata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di breve durata</a:t>
                  </a: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7362666" y="5056907"/>
                  <a:ext cx="13149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SISMICHE</a:t>
                  </a:r>
                </a:p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terremoti</a:t>
                  </a:r>
                </a:p>
              </p:txBody>
            </p:sp>
          </p:grpSp>
          <p:sp>
            <p:nvSpPr>
              <p:cNvPr id="26" name="Rectangle 23"/>
              <p:cNvSpPr/>
              <p:nvPr/>
            </p:nvSpPr>
            <p:spPr>
              <a:xfrm>
                <a:off x="545044" y="4951652"/>
                <a:ext cx="8280920" cy="17870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1" name="Group 34"/>
          <p:cNvGrpSpPr/>
          <p:nvPr/>
        </p:nvGrpSpPr>
        <p:grpSpPr>
          <a:xfrm>
            <a:off x="463588" y="3564003"/>
            <a:ext cx="8280920" cy="891912"/>
            <a:chOff x="467236" y="3070270"/>
            <a:chExt cx="8280920" cy="891912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2816641" y="3070270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it-IT" dirty="0">
                  <a:solidFill>
                    <a:srgbClr val="002060"/>
                  </a:solidFill>
                  <a:latin typeface="+mn-lt"/>
                </a:rPr>
                <a:t>RISPOSTA STRUTTURALE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467236" y="3462421"/>
              <a:ext cx="8280920" cy="499761"/>
              <a:chOff x="467236" y="3462421"/>
              <a:chExt cx="8280920" cy="499761"/>
            </a:xfrm>
          </p:grpSpPr>
          <p:grpSp>
            <p:nvGrpSpPr>
              <p:cNvPr id="34" name="Group 32"/>
              <p:cNvGrpSpPr/>
              <p:nvPr/>
            </p:nvGrpSpPr>
            <p:grpSpPr>
              <a:xfrm>
                <a:off x="652335" y="3516226"/>
                <a:ext cx="7563795" cy="369332"/>
                <a:chOff x="652335" y="3516226"/>
                <a:chExt cx="7563795" cy="369332"/>
              </a:xfrm>
            </p:grpSpPr>
            <p:sp>
              <p:nvSpPr>
                <p:cNvPr id="36" name="CasellaDiTesto 35"/>
                <p:cNvSpPr txBox="1"/>
                <p:nvPr/>
              </p:nvSpPr>
              <p:spPr>
                <a:xfrm>
                  <a:off x="652335" y="3516226"/>
                  <a:ext cx="15805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C00000"/>
                      </a:solidFill>
                      <a:cs typeface="Arial" panose="020B0604020202020204" pitchFamily="34" charset="0"/>
                    </a:rPr>
                    <a:t>STATICHE</a:t>
                  </a:r>
                </a:p>
              </p:txBody>
            </p:sp>
            <p:sp>
              <p:nvSpPr>
                <p:cNvPr id="37" name="CasellaDiTesto 36"/>
                <p:cNvSpPr txBox="1"/>
                <p:nvPr/>
              </p:nvSpPr>
              <p:spPr>
                <a:xfrm>
                  <a:off x="6491586" y="3516226"/>
                  <a:ext cx="17245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DINAMICHE</a:t>
                  </a:r>
                </a:p>
              </p:txBody>
            </p:sp>
            <p:sp>
              <p:nvSpPr>
                <p:cNvPr id="38" name="CasellaDiTesto 37"/>
                <p:cNvSpPr txBox="1"/>
                <p:nvPr/>
              </p:nvSpPr>
              <p:spPr>
                <a:xfrm>
                  <a:off x="3372798" y="3516226"/>
                  <a:ext cx="2602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algn="ctr">
                    <a:defRPr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</a:lstStyle>
                <a:p>
                  <a:r>
                    <a:rPr lang="it-IT" dirty="0">
                      <a:latin typeface="+mn-lt"/>
                    </a:rPr>
                    <a:t>PSEUDO STATICHE</a:t>
                  </a:r>
                </a:p>
              </p:txBody>
            </p:sp>
          </p:grpSp>
          <p:sp>
            <p:nvSpPr>
              <p:cNvPr id="35" name="Rectangle 29"/>
              <p:cNvSpPr/>
              <p:nvPr/>
            </p:nvSpPr>
            <p:spPr>
              <a:xfrm>
                <a:off x="467236" y="3462421"/>
                <a:ext cx="8280920" cy="4997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9" name="Rettangolo 38"/>
          <p:cNvSpPr/>
          <p:nvPr/>
        </p:nvSpPr>
        <p:spPr>
          <a:xfrm>
            <a:off x="357894" y="806538"/>
            <a:ext cx="7441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0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30897" y="11988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054716" y="465706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8613" y="1692577"/>
            <a:ext cx="5150786" cy="36933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producono deformazioni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LUNGHEZZA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3665" y="2060848"/>
            <a:ext cx="9271325" cy="4560198"/>
            <a:chOff x="-54786" y="1617951"/>
            <a:chExt cx="9271325" cy="4560198"/>
          </a:xfrm>
        </p:grpSpPr>
        <p:grpSp>
          <p:nvGrpSpPr>
            <p:cNvPr id="3" name="Group 2"/>
            <p:cNvGrpSpPr/>
            <p:nvPr/>
          </p:nvGrpSpPr>
          <p:grpSpPr>
            <a:xfrm>
              <a:off x="5125759" y="1617951"/>
              <a:ext cx="3726608" cy="3766493"/>
              <a:chOff x="5188015" y="1678731"/>
              <a:chExt cx="3726608" cy="376649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88015" y="1678731"/>
                <a:ext cx="3726608" cy="376649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38733" y="2996601"/>
                <a:ext cx="13006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TRAZIONE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53455" y="1617951"/>
              <a:ext cx="3110476" cy="3813417"/>
              <a:chOff x="4427984" y="980729"/>
              <a:chExt cx="4104456" cy="545318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7984" y="980729"/>
                <a:ext cx="4104456" cy="5453183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783478" y="2768683"/>
                <a:ext cx="2736304" cy="4291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350" b="1" dirty="0">
                    <a:solidFill>
                      <a:srgbClr val="C00000"/>
                    </a:solidFill>
                    <a:cs typeface="Consolas" panose="020B0609020204030204" pitchFamily="49" charset="0"/>
                  </a:rPr>
                  <a:t>COMPRESSIONE</a:t>
                </a:r>
                <a:endParaRPr lang="it-IT" sz="1500" b="1" dirty="0">
                  <a:solidFill>
                    <a:srgbClr val="C00000"/>
                  </a:solidFill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-54786" y="5531818"/>
              <a:ext cx="45269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COMPRESSIONE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endParaRPr lang="it-IT" altLang="it-IT" sz="21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avvicinare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4652885" y="5531818"/>
              <a:ext cx="45636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TRAZIONE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</a:t>
              </a:r>
              <a:r>
                <a:rPr lang="it-IT" altLang="it-IT" sz="2100" b="1" baseline="-25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ad </a:t>
              </a:r>
              <a:r>
                <a:rPr lang="it-IT" altLang="it-IT" sz="15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allontanare</a:t>
              </a: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le parti costituenti il materiale</a:t>
              </a:r>
            </a:p>
          </p:txBody>
        </p:sp>
      </p:grp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461317" y="1276657"/>
            <a:ext cx="6365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SOLLECITAZIONI ELEMENTARI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15616" y="3328845"/>
            <a:ext cx="0" cy="7069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15616" y="4133875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17932" y="5157192"/>
            <a:ext cx="0" cy="6053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968401" y="3453917"/>
            <a:ext cx="0" cy="6799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060375" y="62738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-816" y="5858956"/>
            <a:ext cx="4526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COMPRESSIONE </a:t>
            </a:r>
            <a:endParaRPr lang="it-IT" altLang="it-IT" sz="2400" b="1" baseline="-25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643193" y="5858956"/>
            <a:ext cx="4563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RESISTENZA A TRAZIONE</a:t>
            </a:r>
            <a:endParaRPr lang="it-IT" altLang="it-IT" sz="16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844616" y="1235228"/>
            <a:ext cx="7597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RESISTENZA ALLE SOLLECITAZIONI </a:t>
            </a:r>
            <a:r>
              <a:rPr lang="it-IT" alt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SEMPLICI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594456" y="6343277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c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6442245" y="6324527"/>
            <a:ext cx="133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2400" b="1" baseline="-25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t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= F/A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9" name="Gruppo 58"/>
          <p:cNvGrpSpPr/>
          <p:nvPr/>
        </p:nvGrpSpPr>
        <p:grpSpPr>
          <a:xfrm>
            <a:off x="387668" y="1889903"/>
            <a:ext cx="8751723" cy="3751865"/>
            <a:chOff x="498238" y="1745512"/>
            <a:chExt cx="8751723" cy="3751865"/>
          </a:xfrm>
        </p:grpSpPr>
        <p:pic>
          <p:nvPicPr>
            <p:cNvPr id="20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7892" y="1745512"/>
              <a:ext cx="1747180" cy="375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perito naval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238" y="1778445"/>
              <a:ext cx="1656721" cy="3679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po 43"/>
            <p:cNvGrpSpPr/>
            <p:nvPr/>
          </p:nvGrpSpPr>
          <p:grpSpPr>
            <a:xfrm>
              <a:off x="2843808" y="1745512"/>
              <a:ext cx="1944216" cy="3598883"/>
              <a:chOff x="2843808" y="1745512"/>
              <a:chExt cx="1944216" cy="3598883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2843808" y="2265276"/>
                <a:ext cx="792088" cy="25922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7" name="Connettore diritto 6"/>
              <p:cNvCxnSpPr>
                <a:stCxn id="2" idx="0"/>
                <a:endCxn id="2" idx="2"/>
              </p:cNvCxnSpPr>
              <p:nvPr/>
            </p:nvCxnSpPr>
            <p:spPr>
              <a:xfrm>
                <a:off x="3239852" y="2265276"/>
                <a:ext cx="0" cy="259228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/>
              <p:cNvCxnSpPr>
                <a:endCxn id="2" idx="0"/>
              </p:cNvCxnSpPr>
              <p:nvPr/>
            </p:nvCxnSpPr>
            <p:spPr>
              <a:xfrm>
                <a:off x="3239852" y="1778445"/>
                <a:ext cx="0" cy="486831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/>
              <p:cNvCxnSpPr/>
              <p:nvPr/>
            </p:nvCxnSpPr>
            <p:spPr>
              <a:xfrm flipV="1">
                <a:off x="3239852" y="4881620"/>
                <a:ext cx="1" cy="462775"/>
              </a:xfrm>
              <a:prstGeom prst="straightConnector1">
                <a:avLst/>
              </a:prstGeom>
              <a:ln w="57150">
                <a:solidFill>
                  <a:srgbClr val="C42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3319367" y="174551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C00000"/>
                    </a:solidFill>
                  </a:rPr>
                  <a:t>F</a:t>
                </a: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2843808" y="3237384"/>
                <a:ext cx="1944216" cy="648072"/>
                <a:chOff x="2843808" y="3284984"/>
                <a:chExt cx="1944216" cy="648072"/>
              </a:xfrm>
            </p:grpSpPr>
            <p:cxnSp>
              <p:nvCxnSpPr>
                <p:cNvPr id="33" name="Connettore diritto 32"/>
                <p:cNvCxnSpPr/>
                <p:nvPr/>
              </p:nvCxnSpPr>
              <p:spPr>
                <a:xfrm>
                  <a:off x="2843808" y="3575842"/>
                  <a:ext cx="1944216" cy="115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e 29"/>
                <p:cNvSpPr/>
                <p:nvPr/>
              </p:nvSpPr>
              <p:spPr>
                <a:xfrm>
                  <a:off x="3851920" y="3284984"/>
                  <a:ext cx="675038" cy="64807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4045423" y="3388100"/>
                  <a:ext cx="2880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</p:grpSp>
        </p:grpSp>
        <p:sp>
          <p:nvSpPr>
            <p:cNvPr id="46" name="Rettangolo 45"/>
            <p:cNvSpPr/>
            <p:nvPr/>
          </p:nvSpPr>
          <p:spPr>
            <a:xfrm>
              <a:off x="7305745" y="2301962"/>
              <a:ext cx="792088" cy="2592288"/>
            </a:xfrm>
            <a:prstGeom prst="rect">
              <a:avLst/>
            </a:prstGeom>
            <a:solidFill>
              <a:srgbClr val="CC00CC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7" name="Connettore diritto 46"/>
            <p:cNvCxnSpPr>
              <a:stCxn id="46" idx="0"/>
              <a:endCxn id="46" idx="2"/>
            </p:cNvCxnSpPr>
            <p:nvPr/>
          </p:nvCxnSpPr>
          <p:spPr>
            <a:xfrm>
              <a:off x="7701789" y="2301962"/>
              <a:ext cx="0" cy="2592288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7701789" y="1778445"/>
              <a:ext cx="0" cy="486831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7701789" y="4915511"/>
              <a:ext cx="0" cy="542062"/>
            </a:xfrm>
            <a:prstGeom prst="straightConnector1">
              <a:avLst/>
            </a:prstGeom>
            <a:ln w="57150">
              <a:solidFill>
                <a:srgbClr val="C42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/>
            <p:cNvSpPr txBox="1"/>
            <p:nvPr/>
          </p:nvSpPr>
          <p:spPr>
            <a:xfrm>
              <a:off x="7781304" y="1782198"/>
              <a:ext cx="3240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C00000"/>
                  </a:solidFill>
                </a:rPr>
                <a:t>F</a:t>
              </a:r>
            </a:p>
          </p:txBody>
        </p:sp>
        <p:grpSp>
          <p:nvGrpSpPr>
            <p:cNvPr id="51" name="Gruppo 50"/>
            <p:cNvGrpSpPr/>
            <p:nvPr/>
          </p:nvGrpSpPr>
          <p:grpSpPr>
            <a:xfrm>
              <a:off x="7305745" y="3274070"/>
              <a:ext cx="1944216" cy="648072"/>
              <a:chOff x="2843808" y="3284984"/>
              <a:chExt cx="1944216" cy="648072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2843808" y="3575842"/>
                <a:ext cx="1944216" cy="115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e 52"/>
              <p:cNvSpPr/>
              <p:nvPr/>
            </p:nvSpPr>
            <p:spPr>
              <a:xfrm>
                <a:off x="3851920" y="3284984"/>
                <a:ext cx="675038" cy="64807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4045423" y="33881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sp>
        <p:nvSpPr>
          <p:cNvPr id="3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060375" y="62738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1522670" y="1155469"/>
            <a:ext cx="6365377" cy="782477"/>
            <a:chOff x="1522670" y="1155469"/>
            <a:chExt cx="6365377" cy="782477"/>
          </a:xfrm>
        </p:grpSpPr>
        <p:sp>
          <p:nvSpPr>
            <p:cNvPr id="55" name="TextBox 12"/>
            <p:cNvSpPr txBox="1"/>
            <p:nvPr/>
          </p:nvSpPr>
          <p:spPr>
            <a:xfrm>
              <a:off x="2129966" y="1568614"/>
              <a:ext cx="5150786" cy="369332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>
                <a:defRPr/>
              </a:pPr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producono deformazioni </a:t>
              </a:r>
              <a:r>
                <a:rPr lang="it-IT" b="1" dirty="0">
                  <a:solidFill>
                    <a:srgbClr val="002060"/>
                  </a:solidFill>
                  <a:cs typeface="Arial" panose="020B0604020202020204" pitchFamily="34" charset="0"/>
                </a:rPr>
                <a:t>ANGOLARI</a:t>
              </a:r>
            </a:p>
          </p:txBody>
        </p:sp>
        <p:sp>
          <p:nvSpPr>
            <p:cNvPr id="56" name="TextBox 11"/>
            <p:cNvSpPr txBox="1">
              <a:spLocks noChangeArrowheads="1"/>
            </p:cNvSpPr>
            <p:nvPr/>
          </p:nvSpPr>
          <p:spPr bwMode="auto">
            <a:xfrm>
              <a:off x="1522670" y="1155469"/>
              <a:ext cx="6365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4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SOLLECITAZIONI ELEMENTARI</a:t>
              </a:r>
            </a:p>
          </p:txBody>
        </p:sp>
      </p:grpSp>
      <p:sp>
        <p:nvSpPr>
          <p:cNvPr id="59" name="Rectangle 4"/>
          <p:cNvSpPr/>
          <p:nvPr/>
        </p:nvSpPr>
        <p:spPr>
          <a:xfrm>
            <a:off x="6471278" y="2716425"/>
            <a:ext cx="165618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0" name="Group 47"/>
          <p:cNvGrpSpPr/>
          <p:nvPr/>
        </p:nvGrpSpPr>
        <p:grpSpPr>
          <a:xfrm>
            <a:off x="6471278" y="2716425"/>
            <a:ext cx="1656184" cy="1648117"/>
            <a:chOff x="7020272" y="2852936"/>
            <a:chExt cx="1656184" cy="1648117"/>
          </a:xfrm>
        </p:grpSpPr>
        <p:cxnSp>
          <p:nvCxnSpPr>
            <p:cNvPr id="61" name="Straight Connector 6"/>
            <p:cNvCxnSpPr/>
            <p:nvPr/>
          </p:nvCxnSpPr>
          <p:spPr>
            <a:xfrm>
              <a:off x="7020272" y="2852936"/>
              <a:ext cx="1656184" cy="1648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 flipH="1">
              <a:off x="7020272" y="3013085"/>
              <a:ext cx="1656184" cy="13520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10"/>
          <p:cNvCxnSpPr/>
          <p:nvPr/>
        </p:nvCxnSpPr>
        <p:spPr>
          <a:xfrm>
            <a:off x="8271478" y="2716424"/>
            <a:ext cx="0" cy="15121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/>
          <p:nvPr/>
        </p:nvCxnSpPr>
        <p:spPr>
          <a:xfrm flipV="1">
            <a:off x="6327262" y="2716425"/>
            <a:ext cx="0" cy="15121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8"/>
          <p:cNvGrpSpPr/>
          <p:nvPr/>
        </p:nvGrpSpPr>
        <p:grpSpPr>
          <a:xfrm>
            <a:off x="6434276" y="2572409"/>
            <a:ext cx="1732294" cy="1800200"/>
            <a:chOff x="6983270" y="2708920"/>
            <a:chExt cx="1732294" cy="1800200"/>
          </a:xfrm>
        </p:grpSpPr>
        <p:cxnSp>
          <p:nvCxnSpPr>
            <p:cNvPr id="66" name="Straight Arrow Connector 26"/>
            <p:cNvCxnSpPr/>
            <p:nvPr/>
          </p:nvCxnSpPr>
          <p:spPr>
            <a:xfrm flipH="1">
              <a:off x="6983270" y="2708920"/>
              <a:ext cx="1693186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30"/>
            <p:cNvCxnSpPr/>
            <p:nvPr/>
          </p:nvCxnSpPr>
          <p:spPr>
            <a:xfrm>
              <a:off x="7020272" y="4509120"/>
              <a:ext cx="169529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41"/>
          <p:cNvGrpSpPr/>
          <p:nvPr/>
        </p:nvGrpSpPr>
        <p:grpSpPr>
          <a:xfrm>
            <a:off x="6471278" y="2728524"/>
            <a:ext cx="1656184" cy="1652153"/>
            <a:chOff x="7020272" y="2865035"/>
            <a:chExt cx="1656184" cy="1652153"/>
          </a:xfrm>
        </p:grpSpPr>
        <p:cxnSp>
          <p:nvCxnSpPr>
            <p:cNvPr id="69" name="Straight Connector 35"/>
            <p:cNvCxnSpPr/>
            <p:nvPr/>
          </p:nvCxnSpPr>
          <p:spPr>
            <a:xfrm>
              <a:off x="7020272" y="2865035"/>
              <a:ext cx="1656184" cy="139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6"/>
            <p:cNvCxnSpPr/>
            <p:nvPr/>
          </p:nvCxnSpPr>
          <p:spPr>
            <a:xfrm>
              <a:off x="7020272" y="4373171"/>
              <a:ext cx="1656184" cy="144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8"/>
            <p:cNvCxnSpPr/>
            <p:nvPr/>
          </p:nvCxnSpPr>
          <p:spPr>
            <a:xfrm>
              <a:off x="8676456" y="4365103"/>
              <a:ext cx="0" cy="1440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2"/>
          <p:cNvGrpSpPr/>
          <p:nvPr/>
        </p:nvGrpSpPr>
        <p:grpSpPr>
          <a:xfrm>
            <a:off x="6811531" y="3031725"/>
            <a:ext cx="936219" cy="902166"/>
            <a:chOff x="7360525" y="3168236"/>
            <a:chExt cx="936219" cy="902166"/>
          </a:xfrm>
        </p:grpSpPr>
        <p:cxnSp>
          <p:nvCxnSpPr>
            <p:cNvPr id="73" name="Straight Arrow Connector 50"/>
            <p:cNvCxnSpPr/>
            <p:nvPr/>
          </p:nvCxnSpPr>
          <p:spPr>
            <a:xfrm flipV="1">
              <a:off x="7442479" y="3789181"/>
              <a:ext cx="288032" cy="21602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51"/>
            <p:cNvCxnSpPr/>
            <p:nvPr/>
          </p:nvCxnSpPr>
          <p:spPr>
            <a:xfrm flipH="1" flipV="1">
              <a:off x="7360525" y="3168236"/>
              <a:ext cx="288032" cy="3132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55"/>
            <p:cNvCxnSpPr/>
            <p:nvPr/>
          </p:nvCxnSpPr>
          <p:spPr>
            <a:xfrm flipH="1">
              <a:off x="7986108" y="3305794"/>
              <a:ext cx="310636" cy="2712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57"/>
            <p:cNvCxnSpPr/>
            <p:nvPr/>
          </p:nvCxnSpPr>
          <p:spPr>
            <a:xfrm>
              <a:off x="7986108" y="3802264"/>
              <a:ext cx="254590" cy="26813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139917" y="2302572"/>
            <a:ext cx="8491608" cy="4449893"/>
            <a:chOff x="139917" y="2302572"/>
            <a:chExt cx="8491608" cy="4449893"/>
          </a:xfrm>
        </p:grpSpPr>
        <p:sp>
          <p:nvSpPr>
            <p:cNvPr id="57" name="TextBox 12"/>
            <p:cNvSpPr txBox="1">
              <a:spLocks noChangeArrowheads="1"/>
            </p:cNvSpPr>
            <p:nvPr/>
          </p:nvSpPr>
          <p:spPr bwMode="auto">
            <a:xfrm>
              <a:off x="1414646" y="5405938"/>
              <a:ext cx="63653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TAGLIO </a:t>
              </a:r>
              <a:r>
                <a:rPr lang="it-IT" altLang="it-IT" sz="21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  <a:sym typeface="Symbol" panose="05050102010706020507" pitchFamily="18" charset="2"/>
                </a:rPr>
                <a:t></a:t>
              </a:r>
              <a:endPara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5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tende a far scorrere le parti l’una rispetto all’altra</a:t>
              </a:r>
            </a:p>
          </p:txBody>
        </p:sp>
        <p:pic>
          <p:nvPicPr>
            <p:cNvPr id="58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917" y="2302572"/>
              <a:ext cx="3260842" cy="2983669"/>
            </a:xfrm>
            <a:prstGeom prst="rect">
              <a:avLst/>
            </a:prstGeom>
          </p:spPr>
        </p:pic>
        <p:sp>
          <p:nvSpPr>
            <p:cNvPr id="77" name="TextBox 12"/>
            <p:cNvSpPr txBox="1">
              <a:spLocks noChangeArrowheads="1"/>
            </p:cNvSpPr>
            <p:nvPr/>
          </p:nvSpPr>
          <p:spPr bwMode="auto">
            <a:xfrm>
              <a:off x="1176187" y="6167690"/>
              <a:ext cx="74553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16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Effetto combinato di una </a:t>
              </a:r>
              <a:r>
                <a:rPr lang="it-IT" altLang="it-IT" sz="16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trazione</a:t>
              </a:r>
              <a:r>
                <a:rPr lang="it-IT" altLang="it-IT" sz="16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e di una </a:t>
              </a:r>
              <a:r>
                <a:rPr lang="it-IT" altLang="it-IT" sz="16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compressione</a:t>
              </a:r>
              <a:r>
                <a:rPr lang="it-IT" altLang="it-IT" sz="16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ortogonali tra di loro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6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 e agenti a 45° dall’asse dell’elemento</a:t>
              </a:r>
            </a:p>
          </p:txBody>
        </p:sp>
      </p:grpSp>
      <p:pic>
        <p:nvPicPr>
          <p:cNvPr id="27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6783" y="1845792"/>
            <a:ext cx="1901735" cy="3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60375" y="62738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802858" y="4901223"/>
            <a:ext cx="7986100" cy="1372411"/>
            <a:chOff x="1144097" y="2994302"/>
            <a:chExt cx="7986100" cy="1372411"/>
          </a:xfrm>
        </p:grpSpPr>
        <p:sp>
          <p:nvSpPr>
            <p:cNvPr id="6" name="TextBox 5"/>
            <p:cNvSpPr txBox="1"/>
            <p:nvPr/>
          </p:nvSpPr>
          <p:spPr>
            <a:xfrm>
              <a:off x="3297549" y="3205920"/>
              <a:ext cx="5832648" cy="9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Nozioni </a:t>
              </a: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di base: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conoscenze minime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affrontare la progettazione per la </a:t>
              </a:r>
              <a:r>
                <a:rPr lang="it-IT" sz="24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costruzione</a:t>
              </a:r>
              <a:endParaRPr lang="it-IT" sz="24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097" y="2994302"/>
              <a:ext cx="1372411" cy="1372411"/>
            </a:xfrm>
            <a:prstGeom prst="rect">
              <a:avLst/>
            </a:prstGeom>
          </p:spPr>
        </p:pic>
      </p:grpSp>
      <p:sp>
        <p:nvSpPr>
          <p:cNvPr id="13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23528" y="1196752"/>
            <a:ext cx="8467377" cy="1392369"/>
            <a:chOff x="425103" y="4726096"/>
            <a:chExt cx="8467377" cy="1392369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103" y="4726096"/>
              <a:ext cx="2331068" cy="1392369"/>
            </a:xfrm>
            <a:prstGeom prst="rect">
              <a:avLst/>
            </a:prstGeom>
          </p:spPr>
        </p:pic>
        <p:sp>
          <p:nvSpPr>
            <p:cNvPr id="10" name="TextBox 5"/>
            <p:cNvSpPr txBox="1"/>
            <p:nvPr/>
          </p:nvSpPr>
          <p:spPr>
            <a:xfrm>
              <a:off x="3059832" y="4726096"/>
              <a:ext cx="5832648" cy="139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Problematiche </a:t>
              </a: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progettuali: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temi più rilevanti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che investono la progettazione di un organismo edilizio per la sua realizzazione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49374" y="3034141"/>
            <a:ext cx="8241531" cy="1422062"/>
            <a:chOff x="765041" y="1412775"/>
            <a:chExt cx="8241531" cy="142206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41" y="1412775"/>
              <a:ext cx="1879377" cy="1422062"/>
            </a:xfrm>
            <a:prstGeom prst="rect">
              <a:avLst/>
            </a:prstGeom>
          </p:spPr>
        </p:pic>
        <p:sp>
          <p:nvSpPr>
            <p:cNvPr id="11" name="TextBox 5"/>
            <p:cNvSpPr txBox="1"/>
            <p:nvPr/>
          </p:nvSpPr>
          <p:spPr>
            <a:xfrm>
              <a:off x="3173924" y="1556791"/>
              <a:ext cx="5832648" cy="9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 smtClean="0">
                  <a:solidFill>
                    <a:srgbClr val="C00000"/>
                  </a:solidFill>
                  <a:cs typeface="Consolas" panose="020B0609020204030204" pitchFamily="49" charset="0"/>
                </a:rPr>
                <a:t>Concetti </a:t>
              </a:r>
              <a:r>
                <a:rPr lang="it-IT" sz="24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chiave: </a:t>
              </a:r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elementi fondamentali </a:t>
              </a:r>
              <a:r>
                <a:rPr lang="it-IT" sz="2400" dirty="0">
                  <a:solidFill>
                    <a:srgbClr val="002060"/>
                  </a:solidFill>
                  <a:cs typeface="Consolas" panose="020B0609020204030204" pitchFamily="49" charset="0"/>
                </a:rPr>
                <a:t>per capire come funzionano le </a:t>
              </a:r>
              <a:r>
                <a:rPr lang="it-IT" sz="2400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costruzioni</a:t>
              </a:r>
              <a:endParaRPr lang="it-IT" sz="2400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547664" y="1266477"/>
            <a:ext cx="6365377" cy="899693"/>
            <a:chOff x="1547664" y="1266477"/>
            <a:chExt cx="6365377" cy="899693"/>
          </a:xfrm>
        </p:grpSpPr>
        <p:sp>
          <p:nvSpPr>
            <p:cNvPr id="13" name="TextBox 12"/>
            <p:cNvSpPr txBox="1"/>
            <p:nvPr/>
          </p:nvSpPr>
          <p:spPr>
            <a:xfrm>
              <a:off x="2154959" y="1766060"/>
              <a:ext cx="5150786" cy="400110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ctr">
                <a:defRPr/>
              </a:pP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producono </a:t>
              </a:r>
              <a:r>
                <a:rPr 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INCURVAMENTO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1547664" y="1266477"/>
              <a:ext cx="63653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800" b="1" dirty="0">
                  <a:solidFill>
                    <a:srgbClr val="C00000"/>
                  </a:solidFill>
                  <a:latin typeface="+mn-lt"/>
                  <a:cs typeface="Arial" panose="020B0604020202020204" pitchFamily="34" charset="0"/>
                </a:rPr>
                <a:t>SOLLECITAZIONI ELEMENTARI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773" y="1641044"/>
            <a:ext cx="2602244" cy="3564566"/>
            <a:chOff x="-324544" y="1763371"/>
            <a:chExt cx="2878480" cy="327692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4544" y="1763371"/>
              <a:ext cx="2878480" cy="327692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3815" y="3764797"/>
              <a:ext cx="1210564" cy="2702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C00000"/>
                  </a:solidFill>
                  <a:cs typeface="Consolas" panose="020B0609020204030204" pitchFamily="49" charset="0"/>
                </a:rPr>
                <a:t>FLESSIONE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3939365" y="2568624"/>
            <a:ext cx="4993342" cy="3780970"/>
            <a:chOff x="3939365" y="2568624"/>
            <a:chExt cx="4993342" cy="3780970"/>
          </a:xfrm>
        </p:grpSpPr>
        <p:sp>
          <p:nvSpPr>
            <p:cNvPr id="2" name="Rectangle 1"/>
            <p:cNvSpPr/>
            <p:nvPr/>
          </p:nvSpPr>
          <p:spPr>
            <a:xfrm>
              <a:off x="3939365" y="4779934"/>
              <a:ext cx="499308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L’elemento è soggetto ad una </a:t>
              </a:r>
              <a:r>
                <a:rPr lang="it-IT" alt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coppia di forze </a:t>
              </a: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giacente in un piano ortogonale ai suoi infiniti piani </a:t>
              </a:r>
              <a:r>
                <a:rPr lang="it-IT" alt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longitudinali, di cui </a:t>
              </a:r>
              <a:r>
                <a:rPr lang="it-IT" altLang="it-IT" sz="2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TUTTI </a:t>
              </a:r>
              <a:r>
                <a:rPr lang="it-IT" altLang="it-IT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TRANNE </a:t>
              </a:r>
              <a:r>
                <a:rPr lang="it-IT" altLang="it-IT" sz="2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UNO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it-IT" alt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subiscono</a:t>
              </a:r>
              <a:r>
                <a:rPr lang="it-IT" altLang="it-IT" sz="2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it-IT" alt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una variazione di lunghezza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73708" y="3284984"/>
              <a:ext cx="3897939" cy="2766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it-IT" sz="135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7"/>
            <p:cNvCxnSpPr>
              <a:cxnSpLocks noChangeShapeType="1"/>
              <a:stCxn id="25" idx="1"/>
              <a:endCxn id="25" idx="3"/>
            </p:cNvCxnSpPr>
            <p:nvPr/>
          </p:nvCxnSpPr>
          <p:spPr bwMode="auto">
            <a:xfrm>
              <a:off x="4573708" y="3423327"/>
              <a:ext cx="3897939" cy="0"/>
            </a:xfrm>
            <a:prstGeom prst="lin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Curved Right Arrow 5"/>
            <p:cNvSpPr/>
            <p:nvPr/>
          </p:nvSpPr>
          <p:spPr>
            <a:xfrm rot="10800000" flipH="1">
              <a:off x="3939365" y="3094526"/>
              <a:ext cx="497035" cy="68415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Curved Right Arrow 26"/>
            <p:cNvSpPr/>
            <p:nvPr/>
          </p:nvSpPr>
          <p:spPr>
            <a:xfrm rot="10800000">
              <a:off x="8499739" y="3060880"/>
              <a:ext cx="432968" cy="68415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292080" y="3094526"/>
              <a:ext cx="93610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383433" y="3094526"/>
              <a:ext cx="922312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446513" y="3744391"/>
              <a:ext cx="936104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229653" y="3743606"/>
              <a:ext cx="922312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98404" y="2568624"/>
              <a:ext cx="177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compressione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98404" y="3896025"/>
              <a:ext cx="177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C00000"/>
                  </a:solidFill>
                  <a:cs typeface="Arial" panose="020B0604020202020204" pitchFamily="34" charset="0"/>
                </a:rPr>
                <a:t>trazione</a:t>
              </a:r>
            </a:p>
          </p:txBody>
        </p:sp>
      </p:grpSp>
      <p:pic>
        <p:nvPicPr>
          <p:cNvPr id="23" name="Picture 2" descr="perito naval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905429">
            <a:off x="978778" y="4148579"/>
            <a:ext cx="1998091" cy="30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060375" y="62738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0668" y="4653136"/>
            <a:ext cx="8999884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AD UNIFORME </a:t>
            </a:r>
            <a:r>
              <a:rPr lang="it-IT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</a:t>
            </a:r>
          </a:p>
          <a:p>
            <a:pPr algn="ctr">
              <a:defRPr/>
            </a:pPr>
            <a:r>
              <a:rPr lang="it-IT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ottimale dell’elemento: segue il diagramma dei momenti flettenti</a:t>
            </a:r>
          </a:p>
          <a:p>
            <a:pPr algn="ctr">
              <a:defRPr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materiale dove c’è più bisogno 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massimo  </a:t>
            </a:r>
            <a:r>
              <a:rPr lang="it-IT" sz="48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⁼</a:t>
            </a:r>
            <a:r>
              <a:rPr lang="it-IT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più grande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668" y="1139053"/>
            <a:ext cx="8062664" cy="10710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FLETTENTE 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entità dello sforzo che sollecita le singole sezioni</a:t>
            </a:r>
          </a:p>
          <a:p>
            <a:pPr algn="ctr">
              <a:defRPr/>
            </a:pPr>
            <a:endParaRPr lang="it-IT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isultato immagini per diagramma momenti flettenti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210115"/>
            <a:ext cx="287337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183" y="2211819"/>
            <a:ext cx="3007177" cy="2911304"/>
          </a:xfrm>
          <a:prstGeom prst="rect">
            <a:avLst/>
          </a:prstGeom>
        </p:spPr>
      </p:pic>
      <p:pic>
        <p:nvPicPr>
          <p:cNvPr id="32" name="Immagin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990279"/>
            <a:ext cx="9144001" cy="485308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1486" y="805191"/>
            <a:ext cx="1414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  <a:r>
              <a:rPr lang="it-IT" sz="7200" b="1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60375" y="627388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 rot="1033881">
            <a:off x="7196102" y="1751453"/>
            <a:ext cx="256003" cy="24710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7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40665" y="958785"/>
            <a:ext cx="806266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SOLLECITAZIONI COMPLESSE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212465" y="1624301"/>
            <a:ext cx="6840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PRESSOFLESSIONE</a:t>
            </a:r>
            <a:endParaRPr lang="it-IT" alt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dirty="0">
                <a:solidFill>
                  <a:srgbClr val="002060"/>
                </a:solidFill>
                <a:cs typeface="Arial" panose="020B0604020202020204" pitchFamily="34" charset="0"/>
              </a:rPr>
              <a:t>elementi soggetti a carichi assiali e con sezioni  contemporaneamente tese e compresse 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750342" y="2921632"/>
            <a:ext cx="5765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CARICO DI PUNTA = CARICO CRITICO</a:t>
            </a:r>
          </a:p>
          <a:p>
            <a:pPr algn="ctr" eaLnBrk="1" hangingPunct="1">
              <a:defRPr/>
            </a:pP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oltre cui si passa dalla compressione all’incurvamento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Eccentricità del carico</a:t>
            </a:r>
          </a:p>
          <a:p>
            <a:pPr marL="257175" indent="-257175" algn="ctr" eaLnBrk="1" hangingPunct="1">
              <a:buFont typeface="Wingdings" pitchFamily="2" charset="2"/>
              <a:buChar char="ü"/>
              <a:defRPr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Disomogeneità dei materiali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34634" y="5575637"/>
            <a:ext cx="88747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Forma ottimale dell’elemento: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uniforme resistenza,  a sezione cava e circolare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(con massa resistente disposta a distanza grande dall’asse longitudinale)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212465" y="4263065"/>
            <a:ext cx="6302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it-IT" altLang="it-IT" sz="20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Interessa gli elementi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SNELLI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soggetti a pressione assiale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pilastri, puntoni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6" y="1343198"/>
            <a:ext cx="2033972" cy="3929264"/>
          </a:xfrm>
          <a:prstGeom prst="rect">
            <a:avLst/>
          </a:prstGeom>
        </p:spPr>
      </p:pic>
      <p:sp>
        <p:nvSpPr>
          <p:cNvPr id="1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8" y="7438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60374" y="510977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"/>
          <a:stretch/>
        </p:blipFill>
        <p:spPr>
          <a:xfrm>
            <a:off x="0" y="996406"/>
            <a:ext cx="9213574" cy="58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74227" y="609329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MECCANISMI DI RESISTENZA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51" r="9050"/>
          <a:stretch/>
        </p:blipFill>
        <p:spPr>
          <a:xfrm rot="5400000">
            <a:off x="2041630" y="1129894"/>
            <a:ext cx="4948815" cy="5049881"/>
          </a:xfrm>
          <a:prstGeom prst="rect">
            <a:avLst/>
          </a:prstGeom>
        </p:spPr>
      </p:pic>
      <p:sp>
        <p:nvSpPr>
          <p:cNvPr id="8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60375" y="582623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95535" y="1977187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cs typeface="Arial" panose="020B0604020202020204" pitchFamily="34" charset="0"/>
              </a:rPr>
              <a:t>La trasmissione dei carichi in direzione ortogonale alla loro linea di azione determina la sollecitazione a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9024" y="5834736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Ricorso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</a:t>
            </a: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sulla composizione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di componenti capaci di resistere a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 e/o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sz="32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91963"/>
            <a:ext cx="8856984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it-IT" sz="2000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PROBLEMATICA PROGETTUALE</a:t>
            </a:r>
          </a:p>
          <a:p>
            <a:pPr algn="ctr">
              <a:lnSpc>
                <a:spcPct val="114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TRASMISSIONE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 TERRA DEI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CARICHI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CHE AGISCONO </a:t>
            </a:r>
          </a:p>
          <a:p>
            <a:pPr algn="ctr">
              <a:lnSpc>
                <a:spcPct val="114000"/>
              </a:lnSpc>
            </a:pP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SUL </a:t>
            </a: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PIANO ORIZZONTALE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19971" y="2996952"/>
            <a:ext cx="504056" cy="6899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49034" y="3731253"/>
            <a:ext cx="860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DISPOSITIVI </a:t>
            </a:r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PROGETTUALI PER OPPORSI ALLA DEFORMAZIONE</a:t>
            </a:r>
            <a:endParaRPr lang="it-IT" sz="2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9024" y="433418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Impiego di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materiali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resistenti a 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TRAZIONE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e 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COMPRESSIONE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9024" y="48074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Ricorso ad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apparecchiature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costruttive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 basate sull’impiego di componenti capaci di resistere a 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FLESSIONE</a:t>
            </a:r>
            <a:endParaRPr lang="it-IT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4" grpId="0" animBg="1"/>
      <p:bldP spid="5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355976" y="1968263"/>
            <a:ext cx="36723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PER MASSA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latin typeface="+mn-lt"/>
              </a:rPr>
              <a:t>rigidezza flessionale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flessione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4090385" y="3544658"/>
            <a:ext cx="440372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</a:rPr>
              <a:t>PER FORMA</a:t>
            </a: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</a:rPr>
              <a:t>Con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compressione</a:t>
            </a:r>
            <a:endParaRPr lang="it-IT" b="1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it-IT" b="1" dirty="0">
              <a:solidFill>
                <a:srgbClr val="002060"/>
              </a:solidFill>
              <a:latin typeface="+mn-lt"/>
            </a:endParaRPr>
          </a:p>
          <a:p>
            <a:pPr marL="342900" indent="-342900"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it-IT" dirty="0">
                <a:solidFill>
                  <a:srgbClr val="002060"/>
                </a:solidFill>
                <a:latin typeface="+mn-lt"/>
              </a:rPr>
              <a:t>senza rigidezza flessionale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trazione</a:t>
            </a:r>
            <a:endParaRPr lang="it-IT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4283968" y="5728349"/>
            <a:ext cx="4032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</a:rPr>
              <a:t>PER GEOMETRIA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dirty="0">
                <a:solidFill>
                  <a:srgbClr val="002060"/>
                </a:solidFill>
                <a:latin typeface="+mn-lt"/>
              </a:rPr>
              <a:t>massa trascurabile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</a:rPr>
              <a:t>compressione e trazione</a:t>
            </a:r>
          </a:p>
        </p:txBody>
      </p:sp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2087426" y="1135843"/>
            <a:ext cx="52958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MECCANISMI DI RESISTENZA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1556792"/>
            <a:ext cx="3861364" cy="3458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+mn-lt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6249" y="1826804"/>
            <a:ext cx="3863190" cy="5031512"/>
            <a:chOff x="334988" y="1755451"/>
            <a:chExt cx="3632514" cy="5085049"/>
          </a:xfrm>
        </p:grpSpPr>
        <p:pic>
          <p:nvPicPr>
            <p:cNvPr id="4111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4988" y="1755451"/>
              <a:ext cx="3632514" cy="1117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6" y="3140968"/>
              <a:ext cx="3600659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43" y="5129100"/>
              <a:ext cx="3600659" cy="17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1198989" y="2555141"/>
            <a:ext cx="1598709" cy="3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TRAVE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963901" y="6488297"/>
            <a:ext cx="2068885" cy="3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C00000"/>
                </a:solidFill>
                <a:latin typeface="+mn-lt"/>
              </a:rPr>
              <a:t>ASTE RETICOLARI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174955" y="4294060"/>
            <a:ext cx="1622743" cy="726617"/>
            <a:chOff x="1174955" y="4294060"/>
            <a:chExt cx="1622743" cy="726617"/>
          </a:xfrm>
        </p:grpSpPr>
        <p:sp>
          <p:nvSpPr>
            <p:cNvPr id="4109" name="TextBox 14"/>
            <p:cNvSpPr txBox="1">
              <a:spLocks noChangeArrowheads="1"/>
            </p:cNvSpPr>
            <p:nvPr/>
          </p:nvSpPr>
          <p:spPr bwMode="auto">
            <a:xfrm>
              <a:off x="1198989" y="4294060"/>
              <a:ext cx="1598709" cy="37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ARCO</a:t>
              </a:r>
            </a:p>
          </p:txBody>
        </p:sp>
        <p:sp>
          <p:nvSpPr>
            <p:cNvPr id="4107" name="TextBox 14"/>
            <p:cNvSpPr txBox="1">
              <a:spLocks noChangeArrowheads="1"/>
            </p:cNvSpPr>
            <p:nvPr/>
          </p:nvSpPr>
          <p:spPr bwMode="auto">
            <a:xfrm>
              <a:off x="1174955" y="4646012"/>
              <a:ext cx="1598709" cy="37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it-IT" altLang="it-IT" sz="2000" b="1" dirty="0">
                  <a:solidFill>
                    <a:srgbClr val="C00000"/>
                  </a:solidFill>
                  <a:latin typeface="+mn-lt"/>
                </a:rPr>
                <a:t>CAVO</a:t>
              </a:r>
            </a:p>
          </p:txBody>
        </p:sp>
      </p:grpSp>
      <p:sp>
        <p:nvSpPr>
          <p:cNvPr id="17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060375" y="657171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NOZIONI DI BASE</a:t>
            </a:r>
            <a:endParaRPr lang="it-IT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3082" grpId="0"/>
      <p:bldP spid="4104" grpId="0"/>
      <p:bldP spid="4108" grpId="0"/>
      <p:bldP spid="4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1223167" y="59896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1" name="Rectangle 8"/>
          <p:cNvSpPr>
            <a:spLocks noChangeArrowheads="1"/>
          </p:cNvSpPr>
          <p:nvPr/>
        </p:nvSpPr>
        <p:spPr bwMode="auto">
          <a:xfrm>
            <a:off x="176183" y="1534015"/>
            <a:ext cx="6912768" cy="24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MATERIALI E LORO PROPRIETA’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/>
            </a:r>
            <a:b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</a:br>
            <a:endParaRPr lang="it-IT" sz="900" dirty="0" smtClean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</a:pPr>
            <a:r>
              <a:rPr lang="it-IT" sz="2400" dirty="0" smtClean="0">
                <a:solidFill>
                  <a:srgbClr val="002060"/>
                </a:solidFill>
                <a:cs typeface="Consolas" panose="020B0609020204030204" pitchFamily="49" charset="0"/>
              </a:rPr>
              <a:t>origine </a:t>
            </a: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e classificazioni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chimiche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fisiche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caratteristiche meccaniche</a:t>
            </a:r>
            <a:endParaRPr lang="it-IT" sz="2800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185043" y="4096766"/>
            <a:ext cx="767633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it-IT" sz="2400" b="1" dirty="0">
                <a:solidFill>
                  <a:srgbClr val="002060"/>
                </a:solidFill>
                <a:cs typeface="Consolas" panose="020B0609020204030204" pitchFamily="49" charset="0"/>
              </a:rPr>
              <a:t>ELEMENTI COSTRUTTIVI E LORO FUNZIONE </a:t>
            </a:r>
          </a:p>
          <a:p>
            <a:endParaRPr lang="it-IT" sz="1100" dirty="0">
              <a:solidFill>
                <a:srgbClr val="002060"/>
              </a:solidFill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nomenclatura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realizzazione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cs typeface="Consolas" panose="020B0609020204030204" pitchFamily="49" charset="0"/>
              </a:rPr>
              <a:t>comportamento in opera</a:t>
            </a:r>
          </a:p>
        </p:txBody>
      </p:sp>
      <p:pic>
        <p:nvPicPr>
          <p:cNvPr id="6146" name="Picture 2" descr="Chi vuol giocare con i Lego? | magz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24822"/>
            <a:ext cx="3151260" cy="210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Immagine 8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691438"/>
            <a:ext cx="3240360" cy="2027049"/>
          </a:xfrm>
          <a:prstGeom prst="rect">
            <a:avLst/>
          </a:prstGeom>
        </p:spPr>
      </p:pic>
      <p:sp>
        <p:nvSpPr>
          <p:cNvPr id="10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8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07975" y="629532"/>
            <a:ext cx="8687085" cy="6047483"/>
            <a:chOff x="211657" y="745045"/>
            <a:chExt cx="8687085" cy="6047483"/>
          </a:xfrm>
        </p:grpSpPr>
        <p:grpSp>
          <p:nvGrpSpPr>
            <p:cNvPr id="23" name="Group 6"/>
            <p:cNvGrpSpPr/>
            <p:nvPr/>
          </p:nvGrpSpPr>
          <p:grpSpPr>
            <a:xfrm>
              <a:off x="211657" y="1445222"/>
              <a:ext cx="8687085" cy="5347306"/>
              <a:chOff x="-58401" y="1455175"/>
              <a:chExt cx="9225120" cy="5410182"/>
            </a:xfrm>
          </p:grpSpPr>
          <p:pic>
            <p:nvPicPr>
              <p:cNvPr id="24" name="Picture 2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365"/>
              <a:stretch/>
            </p:blipFill>
            <p:spPr>
              <a:xfrm rot="5400000">
                <a:off x="-960510" y="2364640"/>
                <a:ext cx="5402826" cy="3598607"/>
              </a:xfrm>
              <a:prstGeom prst="rect">
                <a:avLst/>
              </a:prstGeom>
            </p:spPr>
          </p:pic>
          <p:pic>
            <p:nvPicPr>
              <p:cNvPr id="25" name="Picture 3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2273708" y="2691582"/>
                <a:ext cx="5402827" cy="2930013"/>
              </a:xfrm>
              <a:prstGeom prst="rect">
                <a:avLst/>
              </a:prstGeom>
            </p:spPr>
          </p:pic>
          <p:pic>
            <p:nvPicPr>
              <p:cNvPr id="26" name="Picture 4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4974479" y="2665762"/>
                <a:ext cx="5395473" cy="2989007"/>
              </a:xfrm>
              <a:prstGeom prst="rect">
                <a:avLst/>
              </a:prstGeom>
            </p:spPr>
          </p:pic>
        </p:grpSp>
        <p:sp>
          <p:nvSpPr>
            <p:cNvPr id="4" name="CasellaDiTesto 3"/>
            <p:cNvSpPr txBox="1"/>
            <p:nvPr/>
          </p:nvSpPr>
          <p:spPr>
            <a:xfrm>
              <a:off x="2675482" y="745045"/>
              <a:ext cx="4176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 smtClean="0">
                  <a:solidFill>
                    <a:srgbClr val="002060"/>
                  </a:solidFill>
                </a:rPr>
                <a:t>Materiali e Architettura</a:t>
              </a:r>
              <a:endParaRPr lang="it-IT" sz="3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5815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61874" y="2859848"/>
            <a:ext cx="881458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1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Elemento </a:t>
            </a:r>
            <a:r>
              <a:rPr lang="it-IT" altLang="it-IT" sz="2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qualificante la costruibilità di un organismo edilizio sono </a:t>
            </a:r>
            <a:r>
              <a:rPr lang="it-IT" altLang="it-IT" sz="21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le</a:t>
            </a:r>
            <a:r>
              <a:rPr lang="it-IT" altLang="it-IT" sz="21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1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scelte tecniche</a:t>
            </a: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che non sono entità autosufficienti</a:t>
            </a:r>
            <a:r>
              <a:rPr lang="it-IT" altLang="it-IT" sz="2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 aprioristicamente definite  (come prodotti da «super market» da prelevare, da porre sul carrello-cestino e da impacchettare a formare casualmente il «menù» dell'operazione progetto-costruzione)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61874" y="1585909"/>
            <a:ext cx="881458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Compito del  progettista è saper vedere </a:t>
            </a:r>
            <a:r>
              <a:rPr lang="it-IT" altLang="it-IT" sz="21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la costruibilità </a:t>
            </a:r>
            <a:r>
              <a:rPr lang="it-IT" altLang="it-IT" sz="21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dell'oggetto, </a:t>
            </a:r>
            <a:r>
              <a:rPr lang="it-IT" altLang="it-IT" sz="21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attraverso una metodologia di lavoro  non  prefissabile a priori, ma che si costituisce di volta in volta in base agli obiettivi che si intendono  perseguire.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480933" y="80774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</a:rPr>
              <a:t>Materiali e Architettura</a:t>
            </a:r>
            <a:endParaRPr lang="it-IT" sz="3200" b="1" dirty="0">
              <a:solidFill>
                <a:srgbClr val="00206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-5669" y="4682538"/>
            <a:ext cx="9149669" cy="2177449"/>
            <a:chOff x="-5669" y="4682538"/>
            <a:chExt cx="9149669" cy="217744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669" y="4682538"/>
              <a:ext cx="3030588" cy="2175462"/>
            </a:xfrm>
            <a:prstGeom prst="rect">
              <a:avLst/>
            </a:prstGeom>
          </p:spPr>
        </p:pic>
        <p:pic>
          <p:nvPicPr>
            <p:cNvPr id="2050" name="Picture 2" descr="Petra Dura, Architettura e contorni: Cappella di Notre Dame Du Haut a  Ronchamp (1950-55) di Le Corbusier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919" y="4682538"/>
              <a:ext cx="2914650" cy="2177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9569" y="4684526"/>
              <a:ext cx="3204431" cy="2173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57994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1182787" y="810511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architettura</a:t>
            </a:r>
            <a:endParaRPr lang="it-IT" altLang="it-IT" b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580697" y="2819659"/>
            <a:ext cx="80412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MATERIALE</a:t>
            </a:r>
            <a:r>
              <a:rPr lang="it-IT" altLang="it-IT" sz="2800" b="1" dirty="0">
                <a:solidFill>
                  <a:prstClr val="white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it-IT" altLang="it-IT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ARCHITETTURA IN POTENZA</a:t>
            </a:r>
            <a:endParaRPr lang="it-IT" altLang="it-IT" sz="2800" b="1" i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materiale è un estremo nell’ambito  spazio-temporale in cui si muove il progettista</a:t>
            </a:r>
            <a:endParaRPr lang="it-IT" altLang="it-IT" sz="1600" b="1" i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8"/>
          <p:cNvSpPr txBox="1">
            <a:spLocks noChangeArrowheads="1"/>
          </p:cNvSpPr>
          <p:nvPr/>
        </p:nvSpPr>
        <p:spPr bwMode="auto">
          <a:xfrm>
            <a:off x="450956" y="3916566"/>
            <a:ext cx="8300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MATERIALE</a:t>
            </a:r>
            <a:r>
              <a:rPr lang="it-IT" altLang="it-IT" sz="2800" b="1" dirty="0">
                <a:solidFill>
                  <a:prstClr val="white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it-IT" altLang="it-IT" sz="2400" b="1" dirty="0">
                <a:solidFill>
                  <a:prstClr val="white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ESPERIENZA SPAZIALE </a:t>
            </a:r>
            <a:r>
              <a:rPr lang="it-IT" altLang="it-IT" sz="2000" b="1" i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DELL’ARCHITETTURA</a:t>
            </a:r>
            <a:endParaRPr lang="it-IT" altLang="it-IT" sz="2800" b="1" i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9"/>
          <p:cNvSpPr txBox="1">
            <a:spLocks noChangeArrowheads="1"/>
          </p:cNvSpPr>
          <p:nvPr/>
        </p:nvSpPr>
        <p:spPr bwMode="auto">
          <a:xfrm>
            <a:off x="94394" y="1722752"/>
            <a:ext cx="9013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MATERIALE</a:t>
            </a:r>
            <a:r>
              <a:rPr lang="it-IT" altLang="it-IT" sz="2800" b="1" dirty="0">
                <a:solidFill>
                  <a:prstClr val="white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it-IT" altLang="it-IT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ELEMENTO FONDAMENTALE PER LA COSTRUIBILITA’ DELL’IDEA</a:t>
            </a:r>
            <a:endParaRPr lang="it-IT" altLang="it-IT" sz="2800" b="1" i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 materiali sono il principio base della trasformazione dell’ambiente fisico</a:t>
            </a:r>
            <a:endParaRPr lang="it-IT" altLang="it-IT" sz="1600" b="1" i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8"/>
          <p:cNvSpPr txBox="1">
            <a:spLocks noChangeArrowheads="1"/>
          </p:cNvSpPr>
          <p:nvPr/>
        </p:nvSpPr>
        <p:spPr bwMode="auto">
          <a:xfrm>
            <a:off x="450956" y="4989987"/>
            <a:ext cx="83007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Fare </a:t>
            </a: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architettura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= esprimere la capacità di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far coincidere l’idea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che anima la concezione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con la sostanza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che rende possibile la sua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costruzione</a:t>
            </a:r>
          </a:p>
          <a:p>
            <a:pPr algn="ctr" defTabSz="685800">
              <a:spcBef>
                <a:spcPct val="0"/>
              </a:spcBef>
              <a:buNone/>
            </a:pPr>
            <a:endParaRPr lang="it-IT" altLang="it-IT" sz="20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Costruire</a:t>
            </a:r>
            <a:r>
              <a:rPr lang="it-IT" altLang="it-IT" sz="20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= rendere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indissolubile </a:t>
            </a:r>
            <a:r>
              <a:rPr lang="it-IT" altLang="it-IT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legame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un’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astratta con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quella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sostanza materiale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che 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 proporziona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costruzione</a:t>
            </a:r>
          </a:p>
        </p:txBody>
      </p:sp>
    </p:spTree>
    <p:extLst>
      <p:ext uri="{BB962C8B-B14F-4D97-AF65-F5344CB8AC3E}">
        <p14:creationId xmlns:p14="http://schemas.microsoft.com/office/powerpoint/2010/main" val="363464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ccia in giù 9"/>
          <p:cNvSpPr/>
          <p:nvPr/>
        </p:nvSpPr>
        <p:spPr>
          <a:xfrm rot="10800000">
            <a:off x="395531" y="1772815"/>
            <a:ext cx="233113" cy="4672328"/>
          </a:xfrm>
          <a:prstGeom prst="downArrow">
            <a:avLst/>
          </a:prstGeom>
          <a:solidFill>
            <a:srgbClr val="002060"/>
          </a:solidFill>
          <a:ln>
            <a:solidFill>
              <a:srgbClr val="001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755276" y="5939479"/>
            <a:ext cx="5312385" cy="704307"/>
            <a:chOff x="755276" y="5939479"/>
            <a:chExt cx="5312385" cy="704307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755276" y="6150702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MATERIE PRIME</a:t>
              </a:r>
            </a:p>
          </p:txBody>
        </p:sp>
        <p:grpSp>
          <p:nvGrpSpPr>
            <p:cNvPr id="117" name="Gruppo 116"/>
            <p:cNvGrpSpPr/>
            <p:nvPr/>
          </p:nvGrpSpPr>
          <p:grpSpPr>
            <a:xfrm>
              <a:off x="4934500" y="5939479"/>
              <a:ext cx="1133161" cy="704307"/>
              <a:chOff x="4924782" y="5367624"/>
              <a:chExt cx="2030926" cy="1127800"/>
            </a:xfrm>
          </p:grpSpPr>
          <p:sp>
            <p:nvSpPr>
              <p:cNvPr id="21" name="Ovale 20"/>
              <p:cNvSpPr/>
              <p:nvPr/>
            </p:nvSpPr>
            <p:spPr>
              <a:xfrm>
                <a:off x="5220072" y="5834182"/>
                <a:ext cx="144016" cy="1150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Ovale 21"/>
              <p:cNvSpPr/>
              <p:nvPr/>
            </p:nvSpPr>
            <p:spPr>
              <a:xfrm>
                <a:off x="5364088" y="5733256"/>
                <a:ext cx="144016" cy="11509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Ovale 22"/>
              <p:cNvSpPr/>
              <p:nvPr/>
            </p:nvSpPr>
            <p:spPr>
              <a:xfrm>
                <a:off x="5501232" y="5949280"/>
                <a:ext cx="144016" cy="1150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Ovale 23"/>
              <p:cNvSpPr/>
              <p:nvPr/>
            </p:nvSpPr>
            <p:spPr>
              <a:xfrm>
                <a:off x="5512632" y="5793053"/>
                <a:ext cx="144016" cy="115098"/>
              </a:xfrm>
              <a:prstGeom prst="ellipse">
                <a:avLst/>
              </a:prstGeom>
              <a:solidFill>
                <a:srgbClr val="4508C0"/>
              </a:solidFill>
              <a:ln>
                <a:solidFill>
                  <a:srgbClr val="45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5584640" y="5654335"/>
                <a:ext cx="144016" cy="1136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5278026" y="5558360"/>
                <a:ext cx="144294" cy="152881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Ovale 27"/>
              <p:cNvSpPr/>
              <p:nvPr/>
            </p:nvSpPr>
            <p:spPr>
              <a:xfrm>
                <a:off x="5398040" y="6055871"/>
                <a:ext cx="103192" cy="8958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5480372" y="5554188"/>
                <a:ext cx="144016" cy="1150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Ovale 37"/>
              <p:cNvSpPr/>
              <p:nvPr/>
            </p:nvSpPr>
            <p:spPr>
              <a:xfrm>
                <a:off x="5178336" y="5985826"/>
                <a:ext cx="145528" cy="136101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Ovale 39"/>
              <p:cNvSpPr/>
              <p:nvPr/>
            </p:nvSpPr>
            <p:spPr>
              <a:xfrm>
                <a:off x="5037478" y="5698081"/>
                <a:ext cx="145528" cy="13610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Ovale 41"/>
              <p:cNvSpPr/>
              <p:nvPr/>
            </p:nvSpPr>
            <p:spPr>
              <a:xfrm>
                <a:off x="5924556" y="5460474"/>
                <a:ext cx="145528" cy="136101"/>
              </a:xfrm>
              <a:prstGeom prst="ellipse">
                <a:avLst/>
              </a:prstGeom>
              <a:solidFill>
                <a:srgbClr val="4508C0"/>
              </a:solidFill>
              <a:ln>
                <a:solidFill>
                  <a:srgbClr val="45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Ovale 42"/>
              <p:cNvSpPr/>
              <p:nvPr/>
            </p:nvSpPr>
            <p:spPr>
              <a:xfrm>
                <a:off x="5028508" y="5496639"/>
                <a:ext cx="145528" cy="1361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Ovale 43"/>
              <p:cNvSpPr/>
              <p:nvPr/>
            </p:nvSpPr>
            <p:spPr>
              <a:xfrm>
                <a:off x="5439176" y="6195317"/>
                <a:ext cx="145528" cy="1361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Ovale 44"/>
              <p:cNvSpPr/>
              <p:nvPr/>
            </p:nvSpPr>
            <p:spPr>
              <a:xfrm>
                <a:off x="5252512" y="6202219"/>
                <a:ext cx="145528" cy="136101"/>
              </a:xfrm>
              <a:prstGeom prst="ellipse">
                <a:avLst/>
              </a:prstGeom>
              <a:solidFill>
                <a:srgbClr val="4508C0"/>
              </a:solidFill>
              <a:ln>
                <a:solidFill>
                  <a:srgbClr val="45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Ovale 45"/>
              <p:cNvSpPr/>
              <p:nvPr/>
            </p:nvSpPr>
            <p:spPr>
              <a:xfrm>
                <a:off x="5364088" y="5367624"/>
                <a:ext cx="145528" cy="1361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Ovale 46"/>
              <p:cNvSpPr/>
              <p:nvPr/>
            </p:nvSpPr>
            <p:spPr>
              <a:xfrm>
                <a:off x="5551624" y="6359323"/>
                <a:ext cx="145528" cy="1361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Ovale 57"/>
              <p:cNvSpPr/>
              <p:nvPr/>
            </p:nvSpPr>
            <p:spPr>
              <a:xfrm flipH="1">
                <a:off x="4949924" y="6140410"/>
                <a:ext cx="158572" cy="1411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Ovale 58"/>
              <p:cNvSpPr/>
              <p:nvPr/>
            </p:nvSpPr>
            <p:spPr>
              <a:xfrm flipH="1">
                <a:off x="4924782" y="5907721"/>
                <a:ext cx="143278" cy="13147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93" name="Gruppo 92"/>
              <p:cNvGrpSpPr/>
              <p:nvPr/>
            </p:nvGrpSpPr>
            <p:grpSpPr>
              <a:xfrm>
                <a:off x="5705752" y="5496639"/>
                <a:ext cx="586459" cy="950609"/>
                <a:chOff x="5705752" y="5496639"/>
                <a:chExt cx="586459" cy="950609"/>
              </a:xfrm>
            </p:grpSpPr>
            <p:sp>
              <p:nvSpPr>
                <p:cNvPr id="26" name="Ovale 25"/>
                <p:cNvSpPr/>
                <p:nvPr/>
              </p:nvSpPr>
              <p:spPr>
                <a:xfrm>
                  <a:off x="5710384" y="5854376"/>
                  <a:ext cx="144016" cy="115098"/>
                </a:xfrm>
                <a:prstGeom prst="ellipse">
                  <a:avLst/>
                </a:prstGeom>
                <a:solidFill>
                  <a:srgbClr val="F13FF5"/>
                </a:solidFill>
                <a:ln>
                  <a:solidFill>
                    <a:srgbClr val="F13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0" name="Ovale 29"/>
                <p:cNvSpPr/>
                <p:nvPr/>
              </p:nvSpPr>
              <p:spPr>
                <a:xfrm>
                  <a:off x="5766924" y="5696807"/>
                  <a:ext cx="144016" cy="1150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1" name="Ovale 30"/>
                <p:cNvSpPr/>
                <p:nvPr/>
              </p:nvSpPr>
              <p:spPr>
                <a:xfrm>
                  <a:off x="5991544" y="5908151"/>
                  <a:ext cx="144016" cy="11509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Ovale 31"/>
                <p:cNvSpPr/>
                <p:nvPr/>
              </p:nvSpPr>
              <p:spPr>
                <a:xfrm>
                  <a:off x="5705752" y="6064378"/>
                  <a:ext cx="144016" cy="11509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3" name="Ovale 32"/>
                <p:cNvSpPr/>
                <p:nvPr/>
              </p:nvSpPr>
              <p:spPr>
                <a:xfrm>
                  <a:off x="5719408" y="5496639"/>
                  <a:ext cx="144016" cy="11509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7" name="Ovale 36"/>
                <p:cNvSpPr/>
                <p:nvPr/>
              </p:nvSpPr>
              <p:spPr>
                <a:xfrm flipH="1">
                  <a:off x="5923148" y="5695301"/>
                  <a:ext cx="146936" cy="15305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1" name="Ovale 40"/>
                <p:cNvSpPr/>
                <p:nvPr/>
              </p:nvSpPr>
              <p:spPr>
                <a:xfrm>
                  <a:off x="5908760" y="6145458"/>
                  <a:ext cx="145528" cy="1361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Ovale 47"/>
                <p:cNvSpPr/>
                <p:nvPr/>
              </p:nvSpPr>
              <p:spPr>
                <a:xfrm>
                  <a:off x="5722920" y="6265857"/>
                  <a:ext cx="145528" cy="1361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" name="Ovale 59"/>
                <p:cNvSpPr/>
                <p:nvPr/>
              </p:nvSpPr>
              <p:spPr>
                <a:xfrm flipH="1">
                  <a:off x="6129057" y="5746166"/>
                  <a:ext cx="143278" cy="13147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" name="Ovale 60"/>
                <p:cNvSpPr/>
                <p:nvPr/>
              </p:nvSpPr>
              <p:spPr>
                <a:xfrm flipH="1">
                  <a:off x="6006664" y="6315770"/>
                  <a:ext cx="143278" cy="131478"/>
                </a:xfrm>
                <a:prstGeom prst="ellipse">
                  <a:avLst/>
                </a:prstGeom>
                <a:solidFill>
                  <a:srgbClr val="F13FF5"/>
                </a:solidFill>
                <a:ln>
                  <a:solidFill>
                    <a:srgbClr val="F13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Ovale 61"/>
                <p:cNvSpPr/>
                <p:nvPr/>
              </p:nvSpPr>
              <p:spPr>
                <a:xfrm flipH="1">
                  <a:off x="6148933" y="6058347"/>
                  <a:ext cx="143278" cy="1314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94" name="Gruppo 93"/>
              <p:cNvGrpSpPr/>
              <p:nvPr/>
            </p:nvGrpSpPr>
            <p:grpSpPr>
              <a:xfrm>
                <a:off x="6369249" y="5528524"/>
                <a:ext cx="586459" cy="950609"/>
                <a:chOff x="5705752" y="5496639"/>
                <a:chExt cx="586459" cy="950609"/>
              </a:xfrm>
            </p:grpSpPr>
            <p:sp>
              <p:nvSpPr>
                <p:cNvPr id="95" name="Ovale 94"/>
                <p:cNvSpPr/>
                <p:nvPr/>
              </p:nvSpPr>
              <p:spPr>
                <a:xfrm>
                  <a:off x="5710384" y="5854376"/>
                  <a:ext cx="144016" cy="115098"/>
                </a:xfrm>
                <a:prstGeom prst="ellipse">
                  <a:avLst/>
                </a:prstGeom>
                <a:solidFill>
                  <a:srgbClr val="F13FF5"/>
                </a:solidFill>
                <a:ln>
                  <a:solidFill>
                    <a:srgbClr val="F13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6" name="Ovale 95"/>
                <p:cNvSpPr/>
                <p:nvPr/>
              </p:nvSpPr>
              <p:spPr>
                <a:xfrm>
                  <a:off x="5766924" y="5696807"/>
                  <a:ext cx="144016" cy="11509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7" name="Ovale 96"/>
                <p:cNvSpPr/>
                <p:nvPr/>
              </p:nvSpPr>
              <p:spPr>
                <a:xfrm>
                  <a:off x="5991544" y="5908151"/>
                  <a:ext cx="144016" cy="11509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8" name="Ovale 97"/>
                <p:cNvSpPr/>
                <p:nvPr/>
              </p:nvSpPr>
              <p:spPr>
                <a:xfrm>
                  <a:off x="5705752" y="6064378"/>
                  <a:ext cx="144016" cy="11509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" name="Ovale 98"/>
                <p:cNvSpPr/>
                <p:nvPr/>
              </p:nvSpPr>
              <p:spPr>
                <a:xfrm>
                  <a:off x="5719408" y="5496639"/>
                  <a:ext cx="144016" cy="11509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0" name="Ovale 99"/>
                <p:cNvSpPr/>
                <p:nvPr/>
              </p:nvSpPr>
              <p:spPr>
                <a:xfrm flipH="1">
                  <a:off x="5923148" y="5695301"/>
                  <a:ext cx="146936" cy="15305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1" name="Ovale 100"/>
                <p:cNvSpPr/>
                <p:nvPr/>
              </p:nvSpPr>
              <p:spPr>
                <a:xfrm>
                  <a:off x="5908760" y="6145458"/>
                  <a:ext cx="145528" cy="13610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2" name="Ovale 101"/>
                <p:cNvSpPr/>
                <p:nvPr/>
              </p:nvSpPr>
              <p:spPr>
                <a:xfrm>
                  <a:off x="5722920" y="6265857"/>
                  <a:ext cx="145528" cy="1361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3" name="Ovale 102"/>
                <p:cNvSpPr/>
                <p:nvPr/>
              </p:nvSpPr>
              <p:spPr>
                <a:xfrm flipH="1">
                  <a:off x="6129057" y="5746166"/>
                  <a:ext cx="143278" cy="131478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4" name="Ovale 103"/>
                <p:cNvSpPr/>
                <p:nvPr/>
              </p:nvSpPr>
              <p:spPr>
                <a:xfrm flipH="1">
                  <a:off x="6006664" y="6315770"/>
                  <a:ext cx="143278" cy="131478"/>
                </a:xfrm>
                <a:prstGeom prst="ellipse">
                  <a:avLst/>
                </a:prstGeom>
                <a:solidFill>
                  <a:srgbClr val="F13FF5"/>
                </a:solidFill>
                <a:ln>
                  <a:solidFill>
                    <a:srgbClr val="F13F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05" name="Ovale 104"/>
                <p:cNvSpPr/>
                <p:nvPr/>
              </p:nvSpPr>
              <p:spPr>
                <a:xfrm flipH="1">
                  <a:off x="6148933" y="6058347"/>
                  <a:ext cx="143278" cy="1314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06" name="Ovale 105"/>
              <p:cNvSpPr/>
              <p:nvPr/>
            </p:nvSpPr>
            <p:spPr>
              <a:xfrm>
                <a:off x="6180504" y="5572705"/>
                <a:ext cx="144016" cy="1150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7" name="Ovale 106"/>
              <p:cNvSpPr/>
              <p:nvPr/>
            </p:nvSpPr>
            <p:spPr>
              <a:xfrm>
                <a:off x="6641600" y="5516088"/>
                <a:ext cx="145528" cy="1361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755276" y="5072092"/>
            <a:ext cx="5042527" cy="635077"/>
            <a:chOff x="755276" y="5072092"/>
            <a:chExt cx="5042527" cy="635077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755276" y="5337837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MATERIALI BASE</a:t>
              </a:r>
            </a:p>
          </p:txBody>
        </p:sp>
        <p:grpSp>
          <p:nvGrpSpPr>
            <p:cNvPr id="118" name="Gruppo 117"/>
            <p:cNvGrpSpPr/>
            <p:nvPr/>
          </p:nvGrpSpPr>
          <p:grpSpPr>
            <a:xfrm>
              <a:off x="4992374" y="5072092"/>
              <a:ext cx="805429" cy="580137"/>
              <a:chOff x="5020185" y="4214182"/>
              <a:chExt cx="1313268" cy="945925"/>
            </a:xfrm>
          </p:grpSpPr>
          <p:sp>
            <p:nvSpPr>
              <p:cNvPr id="49" name="Ovale 48"/>
              <p:cNvSpPr/>
              <p:nvPr/>
            </p:nvSpPr>
            <p:spPr>
              <a:xfrm>
                <a:off x="5020185" y="4615979"/>
                <a:ext cx="182594" cy="184666"/>
              </a:xfrm>
              <a:prstGeom prst="ellipse">
                <a:avLst/>
              </a:prstGeom>
              <a:solidFill>
                <a:srgbClr val="4508C0"/>
              </a:solidFill>
              <a:ln>
                <a:solidFill>
                  <a:srgbClr val="450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Ovale 49"/>
              <p:cNvSpPr/>
              <p:nvPr/>
            </p:nvSpPr>
            <p:spPr>
              <a:xfrm>
                <a:off x="5584640" y="4214182"/>
                <a:ext cx="182594" cy="1846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Ovale 50"/>
              <p:cNvSpPr/>
              <p:nvPr/>
            </p:nvSpPr>
            <p:spPr>
              <a:xfrm>
                <a:off x="5189878" y="4865986"/>
                <a:ext cx="174210" cy="1477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Ovale 51"/>
              <p:cNvSpPr/>
              <p:nvPr/>
            </p:nvSpPr>
            <p:spPr>
              <a:xfrm>
                <a:off x="5482626" y="4975441"/>
                <a:ext cx="182594" cy="1846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Ovale 52"/>
              <p:cNvSpPr/>
              <p:nvPr/>
            </p:nvSpPr>
            <p:spPr>
              <a:xfrm>
                <a:off x="5482626" y="4485229"/>
                <a:ext cx="182594" cy="18466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5189878" y="4865986"/>
                <a:ext cx="182594" cy="1846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5637359" y="4754838"/>
                <a:ext cx="182594" cy="18466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Ovale 55"/>
              <p:cNvSpPr/>
              <p:nvPr/>
            </p:nvSpPr>
            <p:spPr>
              <a:xfrm>
                <a:off x="5766924" y="4541186"/>
                <a:ext cx="182594" cy="1846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Ovale 56"/>
              <p:cNvSpPr/>
              <p:nvPr/>
            </p:nvSpPr>
            <p:spPr>
              <a:xfrm>
                <a:off x="5209697" y="4229426"/>
                <a:ext cx="182594" cy="184666"/>
              </a:xfrm>
              <a:prstGeom prst="ellipse">
                <a:avLst/>
              </a:prstGeom>
              <a:solidFill>
                <a:srgbClr val="F13FF5"/>
              </a:solidFill>
              <a:ln>
                <a:solidFill>
                  <a:srgbClr val="F13F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Ovale 62"/>
              <p:cNvSpPr/>
              <p:nvPr/>
            </p:nvSpPr>
            <p:spPr>
              <a:xfrm>
                <a:off x="5871694" y="4908497"/>
                <a:ext cx="182594" cy="18466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Ovale 107"/>
              <p:cNvSpPr/>
              <p:nvPr/>
            </p:nvSpPr>
            <p:spPr>
              <a:xfrm>
                <a:off x="6027994" y="4644774"/>
                <a:ext cx="182594" cy="184666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9" name="Ovale 108"/>
              <p:cNvSpPr/>
              <p:nvPr/>
            </p:nvSpPr>
            <p:spPr>
              <a:xfrm>
                <a:off x="5950982" y="4368786"/>
                <a:ext cx="182594" cy="184666"/>
              </a:xfrm>
              <a:prstGeom prst="ellipse">
                <a:avLst/>
              </a:prstGeom>
              <a:solidFill>
                <a:srgbClr val="339933"/>
              </a:solidFill>
              <a:ln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0" name="Ovale 109"/>
              <p:cNvSpPr/>
              <p:nvPr/>
            </p:nvSpPr>
            <p:spPr>
              <a:xfrm>
                <a:off x="6150859" y="4931650"/>
                <a:ext cx="182594" cy="184666"/>
              </a:xfrm>
              <a:prstGeom prst="ellipse">
                <a:avLst/>
              </a:prstGeom>
              <a:solidFill>
                <a:srgbClr val="A3C7E7"/>
              </a:solidFill>
              <a:ln>
                <a:solidFill>
                  <a:srgbClr val="A3C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Ovale 110"/>
              <p:cNvSpPr/>
              <p:nvPr/>
            </p:nvSpPr>
            <p:spPr>
              <a:xfrm>
                <a:off x="5285072" y="4596721"/>
                <a:ext cx="182594" cy="18466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755276" y="4131662"/>
            <a:ext cx="5716837" cy="756072"/>
            <a:chOff x="755276" y="4131662"/>
            <a:chExt cx="5716837" cy="756072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755276" y="4345580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ELEMENTI COSTRUTTIVI BASE</a:t>
              </a:r>
            </a:p>
          </p:txBody>
        </p:sp>
        <p:grpSp>
          <p:nvGrpSpPr>
            <p:cNvPr id="126" name="Gruppo 125"/>
            <p:cNvGrpSpPr/>
            <p:nvPr/>
          </p:nvGrpSpPr>
          <p:grpSpPr>
            <a:xfrm>
              <a:off x="4684105" y="4131662"/>
              <a:ext cx="1788008" cy="756072"/>
              <a:chOff x="4519950" y="3190288"/>
              <a:chExt cx="2199678" cy="930149"/>
            </a:xfrm>
          </p:grpSpPr>
          <p:sp>
            <p:nvSpPr>
              <p:cNvPr id="112" name="Rettangolo arrotondato 111"/>
              <p:cNvSpPr/>
              <p:nvPr/>
            </p:nvSpPr>
            <p:spPr>
              <a:xfrm>
                <a:off x="4950393" y="3613242"/>
                <a:ext cx="324231" cy="268057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Rettangolo arrotondato 112"/>
              <p:cNvSpPr/>
              <p:nvPr/>
            </p:nvSpPr>
            <p:spPr>
              <a:xfrm>
                <a:off x="5131674" y="3197400"/>
                <a:ext cx="180733" cy="18396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Rettangolo arrotondato 113"/>
              <p:cNvSpPr/>
              <p:nvPr/>
            </p:nvSpPr>
            <p:spPr>
              <a:xfrm>
                <a:off x="5472487" y="3852380"/>
                <a:ext cx="324231" cy="268057"/>
              </a:xfrm>
              <a:prstGeom prst="roundRect">
                <a:avLst/>
              </a:prstGeom>
              <a:solidFill>
                <a:srgbClr val="D7D200"/>
              </a:solidFill>
              <a:ln>
                <a:solidFill>
                  <a:srgbClr val="D7D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Rettangolo arrotondato 114"/>
              <p:cNvSpPr/>
              <p:nvPr/>
            </p:nvSpPr>
            <p:spPr>
              <a:xfrm>
                <a:off x="6179845" y="3742469"/>
                <a:ext cx="324231" cy="268057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Rettangolo arrotondato 115"/>
              <p:cNvSpPr/>
              <p:nvPr/>
            </p:nvSpPr>
            <p:spPr>
              <a:xfrm>
                <a:off x="5669735" y="3190288"/>
                <a:ext cx="324231" cy="268057"/>
              </a:xfrm>
              <a:prstGeom prst="roundRect">
                <a:avLst/>
              </a:prstGeom>
              <a:solidFill>
                <a:srgbClr val="339933"/>
              </a:solidFill>
              <a:ln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1" name="Connettore diritto 120"/>
              <p:cNvCxnSpPr/>
              <p:nvPr/>
            </p:nvCxnSpPr>
            <p:spPr>
              <a:xfrm flipV="1">
                <a:off x="5918796" y="3393087"/>
                <a:ext cx="318227" cy="437799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diritto 122"/>
              <p:cNvCxnSpPr/>
              <p:nvPr/>
            </p:nvCxnSpPr>
            <p:spPr>
              <a:xfrm>
                <a:off x="4519950" y="4018334"/>
                <a:ext cx="764648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Arco 123"/>
              <p:cNvSpPr/>
              <p:nvPr/>
            </p:nvSpPr>
            <p:spPr>
              <a:xfrm>
                <a:off x="6021471" y="3224683"/>
                <a:ext cx="698157" cy="695880"/>
              </a:xfrm>
              <a:prstGeom prst="arc">
                <a:avLst>
                  <a:gd name="adj1" fmla="val 15424457"/>
                  <a:gd name="adj2" fmla="val 0"/>
                </a:avLst>
              </a:prstGeom>
              <a:ln w="57150">
                <a:solidFill>
                  <a:srgbClr val="F13FF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Anello 124"/>
              <p:cNvSpPr/>
              <p:nvPr/>
            </p:nvSpPr>
            <p:spPr>
              <a:xfrm>
                <a:off x="5387018" y="3511192"/>
                <a:ext cx="236400" cy="237895"/>
              </a:xfrm>
              <a:prstGeom prst="donut">
                <a:avLst>
                  <a:gd name="adj" fmla="val 16362"/>
                </a:avLst>
              </a:prstGeom>
              <a:solidFill>
                <a:srgbClr val="00164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74" name="Picture 2" descr="I prezzi delle coperture per tetti: informazioni e consigl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708" y="1550976"/>
            <a:ext cx="2160540" cy="124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3">
            <a:extLst>
              <a:ext uri="{FF2B5EF4-FFF2-40B4-BE49-F238E27FC236}">
                <a16:creationId xmlns:a16="http://schemas.microsoft.com/office/drawing/2014/main" id="{E80E581B-DF41-3913-EFA5-B6E3D286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8640"/>
            <a:ext cx="7886700" cy="411956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dell’architettura_aa.2023-24</a:t>
            </a: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1223167" y="61450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</a:t>
            </a:r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CHIAVE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55276" y="1643986"/>
            <a:ext cx="3187985" cy="843389"/>
            <a:chOff x="769278" y="1616687"/>
            <a:chExt cx="3187985" cy="8433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769278" y="1616687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ELEMENTI DI FABBRICA</a:t>
              </a:r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788911" y="1998411"/>
              <a:ext cx="3168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 smtClean="0">
                  <a:solidFill>
                    <a:srgbClr val="0070C0"/>
                  </a:solidFill>
                </a:rPr>
                <a:t>Unità tecnologiche</a:t>
              </a:r>
              <a:endParaRPr lang="it-IT" sz="24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755276" y="2837540"/>
            <a:ext cx="5343699" cy="1132887"/>
            <a:chOff x="755276" y="2837540"/>
            <a:chExt cx="5343699" cy="1132887"/>
          </a:xfrm>
        </p:grpSpPr>
        <p:grpSp>
          <p:nvGrpSpPr>
            <p:cNvPr id="7" name="Gruppo 6"/>
            <p:cNvGrpSpPr/>
            <p:nvPr/>
          </p:nvGrpSpPr>
          <p:grpSpPr>
            <a:xfrm>
              <a:off x="755276" y="2837540"/>
              <a:ext cx="5343699" cy="1132887"/>
              <a:chOff x="755276" y="2837540"/>
              <a:chExt cx="5343699" cy="1132887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755276" y="3130836"/>
                <a:ext cx="4424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ELEMENTI COSTRUTTIVI FUNZIONALI</a:t>
                </a:r>
              </a:p>
            </p:txBody>
          </p:sp>
          <p:pic>
            <p:nvPicPr>
              <p:cNvPr id="147" name="Immagine 14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66088" y="2837540"/>
                <a:ext cx="1132887" cy="1132887"/>
              </a:xfrm>
              <a:prstGeom prst="rect">
                <a:avLst/>
              </a:prstGeom>
            </p:spPr>
          </p:pic>
        </p:grpSp>
        <p:sp>
          <p:nvSpPr>
            <p:cNvPr id="91" name="CasellaDiTesto 90"/>
            <p:cNvSpPr txBox="1"/>
            <p:nvPr/>
          </p:nvSpPr>
          <p:spPr>
            <a:xfrm>
              <a:off x="784096" y="3475239"/>
              <a:ext cx="44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 smtClean="0">
                  <a:solidFill>
                    <a:srgbClr val="0070C0"/>
                  </a:solidFill>
                </a:rPr>
                <a:t>Elementi tecnici</a:t>
              </a:r>
              <a:endParaRPr lang="it-IT" sz="2400" b="1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1" name="Gruppo 150"/>
          <p:cNvGrpSpPr/>
          <p:nvPr/>
        </p:nvGrpSpPr>
        <p:grpSpPr>
          <a:xfrm>
            <a:off x="4493989" y="1347544"/>
            <a:ext cx="4620518" cy="5476646"/>
            <a:chOff x="834817" y="313184"/>
            <a:chExt cx="4490030" cy="6117266"/>
          </a:xfrm>
        </p:grpSpPr>
        <p:sp>
          <p:nvSpPr>
            <p:cNvPr id="150" name="Rettangolo 149"/>
            <p:cNvSpPr/>
            <p:nvPr/>
          </p:nvSpPr>
          <p:spPr>
            <a:xfrm>
              <a:off x="834817" y="313184"/>
              <a:ext cx="4490030" cy="6117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226268" y="2766862"/>
              <a:ext cx="3168352" cy="87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C00000"/>
                  </a:solidFill>
                </a:rPr>
                <a:t>ELEMENTI DEL </a:t>
              </a:r>
              <a:endParaRPr lang="it-IT" sz="2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C00000"/>
                  </a:solidFill>
                </a:rPr>
                <a:t>SISTEMA TECNOLOGICO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9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178205" y="3789040"/>
            <a:ext cx="8740775" cy="2599844"/>
            <a:chOff x="178205" y="3576394"/>
            <a:chExt cx="8740775" cy="2599844"/>
          </a:xfrm>
        </p:grpSpPr>
        <p:sp>
          <p:nvSpPr>
            <p:cNvPr id="2" name="CasellaDiTesto 1"/>
            <p:cNvSpPr txBox="1"/>
            <p:nvPr/>
          </p:nvSpPr>
          <p:spPr>
            <a:xfrm>
              <a:off x="3635895" y="3576394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</a:rPr>
                <a:t>MATERIALE</a:t>
              </a: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178205" y="4059286"/>
              <a:ext cx="8740775" cy="2116952"/>
              <a:chOff x="201609" y="2023499"/>
              <a:chExt cx="8740775" cy="2116952"/>
            </a:xfrm>
          </p:grpSpPr>
          <p:sp>
            <p:nvSpPr>
              <p:cNvPr id="14" name="CasellaDiTesto 4"/>
              <p:cNvSpPr txBox="1">
                <a:spLocks noChangeArrowheads="1"/>
              </p:cNvSpPr>
              <p:nvPr/>
            </p:nvSpPr>
            <p:spPr bwMode="auto">
              <a:xfrm>
                <a:off x="2816221" y="2023499"/>
                <a:ext cx="351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b="1" kern="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MATERIA</a:t>
                </a:r>
              </a:p>
            </p:txBody>
          </p:sp>
          <p:grpSp>
            <p:nvGrpSpPr>
              <p:cNvPr id="15" name="Group 1"/>
              <p:cNvGrpSpPr>
                <a:grpSpLocks/>
              </p:cNvGrpSpPr>
              <p:nvPr/>
            </p:nvGrpSpPr>
            <p:grpSpPr bwMode="auto">
              <a:xfrm>
                <a:off x="201609" y="2411916"/>
                <a:ext cx="8740775" cy="1728535"/>
                <a:chOff x="244673" y="2146065"/>
                <a:chExt cx="11655381" cy="2304704"/>
              </a:xfrm>
            </p:grpSpPr>
            <p:sp>
              <p:nvSpPr>
                <p:cNvPr id="16" name="CasellaDiTesto 5"/>
                <p:cNvSpPr txBox="1">
                  <a:spLocks noChangeArrowheads="1"/>
                </p:cNvSpPr>
                <p:nvPr/>
              </p:nvSpPr>
              <p:spPr bwMode="auto">
                <a:xfrm>
                  <a:off x="244673" y="3096557"/>
                  <a:ext cx="11655381" cy="1354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defTabSz="685800" eaLnBrk="1" hangingPunct="1">
                    <a:defRPr/>
                  </a:pPr>
                  <a:r>
                    <a:rPr lang="it-IT" altLang="it-IT" sz="2000" b="1" i="1" kern="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</a:rPr>
                    <a:t>mater</a:t>
                  </a:r>
                </a:p>
                <a:p>
                  <a:pPr algn="ctr" defTabSz="685800" eaLnBrk="1" hangingPunct="1">
                    <a:defRPr/>
                  </a:pPr>
                  <a:r>
                    <a:rPr lang="it-IT" altLang="it-IT" sz="2000" kern="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</a:rPr>
                    <a:t>nell’accezione più generica, ciò che costituisce tutti i corpi, la sostanza fisica che, assumendo forme diverse nello spazio, può essere </a:t>
                  </a:r>
                  <a:r>
                    <a:rPr lang="it-IT" altLang="it-IT" sz="2000" b="1" kern="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</a:rPr>
                    <a:t>oggetto di esperienza sensibile</a:t>
                  </a:r>
                  <a:endParaRPr lang="it-IT" altLang="it-IT" sz="2000" b="1" i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7" name="Freccia in giù 7"/>
                <p:cNvSpPr/>
                <p:nvPr/>
              </p:nvSpPr>
              <p:spPr bwMode="auto">
                <a:xfrm>
                  <a:off x="5831043" y="2146065"/>
                  <a:ext cx="431838" cy="359832"/>
                </a:xfrm>
                <a:prstGeom prst="downArrow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1" hangingPunct="1">
                    <a:defRPr/>
                  </a:pPr>
                  <a:endParaRPr lang="it-IT" kern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" name="Freccia in giù 6"/>
              <p:cNvSpPr/>
              <p:nvPr/>
            </p:nvSpPr>
            <p:spPr>
              <a:xfrm>
                <a:off x="4391022" y="2625826"/>
                <a:ext cx="452839" cy="481374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</p:grpSp>
      </p:grpSp>
      <p:grpSp>
        <p:nvGrpSpPr>
          <p:cNvPr id="18" name="Gruppo 17"/>
          <p:cNvGrpSpPr/>
          <p:nvPr/>
        </p:nvGrpSpPr>
        <p:grpSpPr>
          <a:xfrm>
            <a:off x="178205" y="1248497"/>
            <a:ext cx="8740775" cy="2133768"/>
            <a:chOff x="163875" y="4928023"/>
            <a:chExt cx="8740775" cy="2133768"/>
          </a:xfrm>
        </p:grpSpPr>
        <p:sp>
          <p:nvSpPr>
            <p:cNvPr id="19" name="Freccia in giù 18"/>
            <p:cNvSpPr/>
            <p:nvPr/>
          </p:nvSpPr>
          <p:spPr>
            <a:xfrm>
              <a:off x="4414458" y="5578856"/>
              <a:ext cx="379093" cy="3873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4"/>
            <p:cNvSpPr txBox="1">
              <a:spLocks noChangeArrowheads="1"/>
            </p:cNvSpPr>
            <p:nvPr/>
          </p:nvSpPr>
          <p:spPr bwMode="auto">
            <a:xfrm>
              <a:off x="2848230" y="4928023"/>
              <a:ext cx="35115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2800" b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rPr>
                <a:t>CORPO RIGIDO</a:t>
              </a:r>
            </a:p>
          </p:txBody>
        </p:sp>
        <p:sp>
          <p:nvSpPr>
            <p:cNvPr id="21" name="CasellaDiTesto 5"/>
            <p:cNvSpPr txBox="1">
              <a:spLocks noChangeArrowheads="1"/>
            </p:cNvSpPr>
            <p:nvPr/>
          </p:nvSpPr>
          <p:spPr bwMode="auto">
            <a:xfrm>
              <a:off x="163875" y="5984573"/>
              <a:ext cx="874077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 eaLnBrk="1" hangingPunct="1">
                <a:defRPr/>
              </a:pPr>
              <a:r>
                <a:rPr lang="it-IT" altLang="it-IT" sz="2000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rPr>
                <a:t>nell’accezione più generica, ciò che è costituito da </a:t>
              </a:r>
              <a:r>
                <a:rPr lang="it-IT" altLang="it-IT" b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rPr>
                <a:t>materiale</a:t>
              </a:r>
              <a:r>
                <a:rPr lang="it-IT" altLang="it-IT" sz="2000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rPr>
                <a:t>, in cui si individua un centro di massa, con una propria estensione volumica  nel quale la distanza tra due punti qualsiasi rimane costante</a:t>
              </a:r>
              <a:endParaRPr lang="it-IT" altLang="it-IT" sz="2000" b="1" i="1" kern="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7" y="51177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8" name="CasellaDiTesto 8"/>
          <p:cNvSpPr txBox="1">
            <a:spLocks noChangeArrowheads="1"/>
          </p:cNvSpPr>
          <p:nvPr/>
        </p:nvSpPr>
        <p:spPr bwMode="auto">
          <a:xfrm>
            <a:off x="155575" y="4186788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MATERIALE = </a:t>
            </a:r>
            <a:r>
              <a:rPr lang="it-IT" altLang="it-IT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 PRIMA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ogni componente dell’ambiente naturale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atto a soddisfare i bisogni dell’uomo</a:t>
            </a:r>
            <a:endParaRPr lang="it-IT" altLang="it-IT" sz="2000" b="1" i="1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028"/>
          <p:cNvSpPr>
            <a:spLocks noChangeArrowheads="1"/>
          </p:cNvSpPr>
          <p:nvPr/>
        </p:nvSpPr>
        <p:spPr bwMode="auto">
          <a:xfrm>
            <a:off x="0" y="5667808"/>
            <a:ext cx="914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ctr" defTabSz="6858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Tutto può essere usato per ottenere </a:t>
            </a:r>
            <a:r>
              <a:rPr lang="it-IT" altLang="it-IT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specifiche </a:t>
            </a: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soluzioni costruttive  </a:t>
            </a:r>
          </a:p>
        </p:txBody>
      </p:sp>
      <p:sp>
        <p:nvSpPr>
          <p:cNvPr id="30" name="Rectangle 1028"/>
          <p:cNvSpPr>
            <a:spLocks noChangeArrowheads="1"/>
          </p:cNvSpPr>
          <p:nvPr/>
        </p:nvSpPr>
        <p:spPr bwMode="auto">
          <a:xfrm>
            <a:off x="395444" y="5092113"/>
            <a:ext cx="8664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ctr" defTabSz="685800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it-IT" altLang="it-IT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Non esiste un materiale principe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19" y="1230909"/>
            <a:ext cx="2610358" cy="261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7" y="51177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-2" y="1344414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8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MATERIE PRIME PER L’EDILIZIA</a:t>
            </a:r>
          </a:p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tutte le materie che danno origine ad un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materiale organizzato 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(MB,ECB)</a:t>
            </a: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7975" y="3160649"/>
            <a:ext cx="85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IN BASE ALLA PRODUZIONE</a:t>
            </a:r>
          </a:p>
        </p:txBody>
      </p:sp>
      <p:grpSp>
        <p:nvGrpSpPr>
          <p:cNvPr id="25" name="Group 3"/>
          <p:cNvGrpSpPr/>
          <p:nvPr/>
        </p:nvGrpSpPr>
        <p:grpSpPr>
          <a:xfrm>
            <a:off x="1001896" y="4149080"/>
            <a:ext cx="7140203" cy="707886"/>
            <a:chOff x="1119831" y="3214953"/>
            <a:chExt cx="9520270" cy="943848"/>
          </a:xfrm>
        </p:grpSpPr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1119831" y="3214953"/>
              <a:ext cx="2270891" cy="615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50000"/>
                </a:spcBef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NATURALI</a:t>
              </a: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438824" y="3214953"/>
              <a:ext cx="6201277" cy="9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50000"/>
                </a:spcBef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reperibili direttamente in natura 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nella loro costituzione fisica e chimica</a:t>
              </a:r>
            </a:p>
          </p:txBody>
        </p:sp>
        <p:sp>
          <p:nvSpPr>
            <p:cNvPr id="32" name="AutoShape 47"/>
            <p:cNvSpPr>
              <a:spLocks noChangeArrowheads="1"/>
            </p:cNvSpPr>
            <p:nvPr/>
          </p:nvSpPr>
          <p:spPr bwMode="auto">
            <a:xfrm>
              <a:off x="3521734" y="3291153"/>
              <a:ext cx="698735" cy="38100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endParaRPr lang="it-IT" altLang="it-IT" sz="160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1"/>
          <p:cNvGrpSpPr/>
          <p:nvPr/>
        </p:nvGrpSpPr>
        <p:grpSpPr>
          <a:xfrm>
            <a:off x="739870" y="5222701"/>
            <a:ext cx="7795268" cy="1061598"/>
            <a:chOff x="945147" y="4738953"/>
            <a:chExt cx="10393690" cy="1415464"/>
          </a:xfrm>
        </p:grpSpPr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945147" y="4738953"/>
              <a:ext cx="218718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ARTIFICIALI</a:t>
              </a: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4613508" y="4800200"/>
              <a:ext cx="6725329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50000"/>
                </a:spcBef>
                <a:buNone/>
              </a:pP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sono </a:t>
              </a:r>
              <a:r>
                <a:rPr lang="it-IT" altLang="it-IT" sz="20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ottenute con processi di trasformazione 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chimici da materiali anche con diversa aggregazione e costituzione fisico-chimica</a:t>
              </a:r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auto">
            <a:xfrm>
              <a:off x="3696417" y="4856229"/>
              <a:ext cx="698735" cy="381000"/>
            </a:xfrm>
            <a:prstGeom prst="rightArrow">
              <a:avLst>
                <a:gd name="adj1" fmla="val 50000"/>
                <a:gd name="adj2" fmla="val 4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spcBef>
                  <a:spcPct val="0"/>
                </a:spcBef>
              </a:pPr>
              <a:endParaRPr lang="it-IT" altLang="it-IT" sz="160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Rettangolo 36"/>
          <p:cNvSpPr/>
          <p:nvPr/>
        </p:nvSpPr>
        <p:spPr>
          <a:xfrm>
            <a:off x="155575" y="1366684"/>
            <a:ext cx="756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it-IT" altLang="it-IT" sz="2000" b="1" dirty="0" err="1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def</a:t>
            </a:r>
            <a:r>
              <a:rPr lang="it-IT" altLang="it-IT" sz="2000" b="1" dirty="0">
                <a:solidFill>
                  <a:srgbClr val="C00000"/>
                </a:solidFill>
                <a:ea typeface="Consolas" panose="020B0609020204030204" pitchFamily="49" charset="0"/>
                <a:cs typeface="Arial" panose="020B060402020202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939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MATERIE PRIME PER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L’EDILIZIA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7975" y="1636823"/>
            <a:ext cx="85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IN BASE ALLA </a:t>
            </a: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STRUTTURA</a:t>
            </a:r>
            <a:endParaRPr lang="it-IT" altLang="it-IT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38198" y="2355250"/>
            <a:ext cx="8481169" cy="2328409"/>
            <a:chOff x="338198" y="2355250"/>
            <a:chExt cx="8481169" cy="2328409"/>
          </a:xfrm>
        </p:grpSpPr>
        <p:sp>
          <p:nvSpPr>
            <p:cNvPr id="16" name="TextBox 1"/>
            <p:cNvSpPr txBox="1">
              <a:spLocks noChangeArrowheads="1"/>
            </p:cNvSpPr>
            <p:nvPr/>
          </p:nvSpPr>
          <p:spPr bwMode="auto">
            <a:xfrm>
              <a:off x="338198" y="2355250"/>
              <a:ext cx="84811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METALLI</a:t>
              </a: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		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struttura cristallina, legami prevalentemente </a:t>
              </a:r>
              <a:r>
                <a:rPr lang="it-IT" altLang="it-IT" sz="2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metallici</a:t>
              </a: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6096" y="3013254"/>
              <a:ext cx="1367677" cy="1180836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3266" y="2834441"/>
              <a:ext cx="1895516" cy="1849218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156228" y="4800364"/>
            <a:ext cx="9064402" cy="2029355"/>
            <a:chOff x="156228" y="4800364"/>
            <a:chExt cx="9064402" cy="2029355"/>
          </a:xfrm>
        </p:grpSpPr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156228" y="4800364"/>
              <a:ext cx="90644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2800" b="1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POLIMERI</a:t>
              </a: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	</a:t>
              </a:r>
              <a:r>
                <a:rPr lang="it-IT" altLang="it-IT" sz="2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struttura 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complessa non cristallina, legami covalenti e </a:t>
              </a:r>
              <a:r>
                <a:rPr lang="it-IT" altLang="it-IT" sz="2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secondari</a:t>
              </a:r>
              <a:endPara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843771" y="5279555"/>
              <a:ext cx="7671578" cy="1550164"/>
              <a:chOff x="971600" y="5279555"/>
              <a:chExt cx="7671578" cy="1550164"/>
            </a:xfrm>
          </p:grpSpPr>
          <p:pic>
            <p:nvPicPr>
              <p:cNvPr id="2052" name="Picture 4" descr="Polimero ramificato Immagini Vettoriali Stock - Alamy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1600" y="5539860"/>
                <a:ext cx="3923928" cy="1032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Polimero ramificato Immagini Vettoriali Stock - Alamy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48559" y="5279555"/>
                <a:ext cx="4094619" cy="1550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282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MATERIE PRIME PER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L’EDILIZIA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7975" y="1636823"/>
            <a:ext cx="85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IN BASE ALLA </a:t>
            </a: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STRUTTURA</a:t>
            </a:r>
            <a:endParaRPr lang="it-IT" altLang="it-IT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51002" y="5877272"/>
            <a:ext cx="8481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CERAMICI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it-IT" altLang="it-IT" sz="2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struttura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cristallina, amorfa, mista, legami ionici e covalenti</a:t>
            </a:r>
            <a:endParaRPr lang="it-IT" altLang="it-IT" sz="1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24966" y="2449916"/>
            <a:ext cx="9005304" cy="3015489"/>
            <a:chOff x="324966" y="2449916"/>
            <a:chExt cx="9005304" cy="3015489"/>
          </a:xfrm>
        </p:grpSpPr>
        <p:sp>
          <p:nvSpPr>
            <p:cNvPr id="18" name="TextBox 1"/>
            <p:cNvSpPr txBox="1">
              <a:spLocks noChangeArrowheads="1"/>
            </p:cNvSpPr>
            <p:nvPr/>
          </p:nvSpPr>
          <p:spPr bwMode="auto">
            <a:xfrm>
              <a:off x="324966" y="2449916"/>
              <a:ext cx="90053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it-IT" altLang="it-IT" sz="2800" b="1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COMPOSITI </a:t>
              </a:r>
              <a:r>
                <a:rPr lang="it-IT" altLang="it-IT" sz="2400" b="1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	</a:t>
              </a:r>
              <a:r>
                <a:rPr lang="it-IT" altLang="it-IT" sz="2000" dirty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costituiti da più materiali appartenenti anche a classi </a:t>
              </a:r>
              <a:r>
                <a:rPr lang="it-IT" altLang="it-IT" sz="2000" dirty="0" smtClean="0">
                  <a:solidFill>
                    <a:srgbClr val="002060"/>
                  </a:solidFill>
                  <a:latin typeface="+mn-lt"/>
                  <a:cs typeface="Arial" panose="020B0604020202020204" pitchFamily="34" charset="0"/>
                </a:rPr>
                <a:t>diverse</a:t>
              </a:r>
              <a:endPara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1611566" y="2986654"/>
              <a:ext cx="5960040" cy="2478751"/>
              <a:chOff x="1276256" y="2821726"/>
              <a:chExt cx="6032048" cy="2508699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47664" y="2976663"/>
                <a:ext cx="5616624" cy="2210925"/>
              </a:xfrm>
              <a:prstGeom prst="rect">
                <a:avLst/>
              </a:prstGeom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1331640" y="2895727"/>
                <a:ext cx="432048" cy="173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1276256" y="5014356"/>
                <a:ext cx="432048" cy="173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6804248" y="4869160"/>
                <a:ext cx="504056" cy="4612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6732240" y="2821726"/>
                <a:ext cx="576064" cy="3376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9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MATERIE PRIME PER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L’EDILIZIA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307975" y="1636823"/>
            <a:ext cx="8567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IN BASE ALLA </a:t>
            </a: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NATURA</a:t>
            </a:r>
            <a:endParaRPr lang="it-IT" altLang="it-IT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4" name="Gruppo 13"/>
          <p:cNvGrpSpPr/>
          <p:nvPr/>
        </p:nvGrpSpPr>
        <p:grpSpPr>
          <a:xfrm>
            <a:off x="82105" y="2273688"/>
            <a:ext cx="8979783" cy="2342232"/>
            <a:chOff x="82105" y="2273688"/>
            <a:chExt cx="8979783" cy="2342232"/>
          </a:xfrm>
        </p:grpSpPr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1583357" y="2273688"/>
              <a:ext cx="7453138" cy="461665"/>
              <a:chOff x="556327" y="2399707"/>
              <a:chExt cx="8518079" cy="615602"/>
            </a:xfrm>
          </p:grpSpPr>
          <p:sp>
            <p:nvSpPr>
              <p:cNvPr id="30" name="Rectangle 44"/>
              <p:cNvSpPr>
                <a:spLocks noChangeArrowheads="1"/>
              </p:cNvSpPr>
              <p:nvPr/>
            </p:nvSpPr>
            <p:spPr bwMode="auto">
              <a:xfrm>
                <a:off x="3149033" y="2399734"/>
                <a:ext cx="5925373" cy="533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r>
                  <a:rPr lang="it-IT" sz="20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origine </a:t>
                </a:r>
                <a:r>
                  <a:rPr lang="it-IT" sz="2000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BIOLOGICA (animale, vegetale)</a:t>
                </a:r>
                <a:endParaRPr lang="it-IT" sz="200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1"/>
              <p:cNvSpPr txBox="1">
                <a:spLocks noChangeArrowheads="1"/>
              </p:cNvSpPr>
              <p:nvPr/>
            </p:nvSpPr>
            <p:spPr bwMode="auto">
              <a:xfrm>
                <a:off x="556327" y="2399707"/>
                <a:ext cx="2263073" cy="615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None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+mn-lt"/>
                    <a:cs typeface="Arial" panose="020B0604020202020204" pitchFamily="34" charset="0"/>
                  </a:rPr>
                  <a:t>ORGANICI</a:t>
                </a:r>
              </a:p>
            </p:txBody>
          </p:sp>
        </p:grpSp>
        <p:grpSp>
          <p:nvGrpSpPr>
            <p:cNvPr id="7" name="Gruppo 6"/>
            <p:cNvGrpSpPr/>
            <p:nvPr/>
          </p:nvGrpSpPr>
          <p:grpSpPr>
            <a:xfrm>
              <a:off x="82105" y="2735353"/>
              <a:ext cx="8979783" cy="1880567"/>
              <a:chOff x="56713" y="3246043"/>
              <a:chExt cx="8979783" cy="1880567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713" y="3267247"/>
                <a:ext cx="3219143" cy="1859363"/>
              </a:xfrm>
              <a:prstGeom prst="rect">
                <a:avLst/>
              </a:prstGeom>
            </p:spPr>
          </p:pic>
          <p:pic>
            <p:nvPicPr>
              <p:cNvPr id="4" name="Immagine 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4568" y="3246043"/>
                <a:ext cx="2730934" cy="1861828"/>
              </a:xfrm>
              <a:prstGeom prst="rect">
                <a:avLst/>
              </a:prstGeom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84214" y="3264782"/>
                <a:ext cx="2852282" cy="1861828"/>
              </a:xfrm>
              <a:prstGeom prst="rect">
                <a:avLst/>
              </a:prstGeom>
            </p:spPr>
          </p:pic>
        </p:grpSp>
      </p:grpSp>
      <p:grpSp>
        <p:nvGrpSpPr>
          <p:cNvPr id="15" name="Gruppo 14"/>
          <p:cNvGrpSpPr/>
          <p:nvPr/>
        </p:nvGrpSpPr>
        <p:grpSpPr>
          <a:xfrm>
            <a:off x="1764531" y="4750769"/>
            <a:ext cx="5614931" cy="2068075"/>
            <a:chOff x="1764531" y="4750769"/>
            <a:chExt cx="5614931" cy="2068075"/>
          </a:xfrm>
        </p:grpSpPr>
        <p:grpSp>
          <p:nvGrpSpPr>
            <p:cNvPr id="34" name="Group 6"/>
            <p:cNvGrpSpPr>
              <a:grpSpLocks/>
            </p:cNvGrpSpPr>
            <p:nvPr/>
          </p:nvGrpSpPr>
          <p:grpSpPr bwMode="auto">
            <a:xfrm>
              <a:off x="1764531" y="4750769"/>
              <a:ext cx="5614931" cy="461665"/>
              <a:chOff x="443126" y="3280628"/>
              <a:chExt cx="5767174" cy="615602"/>
            </a:xfrm>
          </p:grpSpPr>
          <p:sp>
            <p:nvSpPr>
              <p:cNvPr id="35" name="TextBox 11"/>
              <p:cNvSpPr txBox="1">
                <a:spLocks noChangeArrowheads="1"/>
              </p:cNvSpPr>
              <p:nvPr/>
            </p:nvSpPr>
            <p:spPr bwMode="auto">
              <a:xfrm>
                <a:off x="443126" y="3280628"/>
                <a:ext cx="2512640" cy="615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None/>
                </a:pPr>
                <a:r>
                  <a:rPr lang="it-IT" altLang="it-IT" sz="2400" b="1" dirty="0">
                    <a:solidFill>
                      <a:srgbClr val="002060"/>
                    </a:solidFill>
                    <a:latin typeface="+mn-lt"/>
                    <a:cs typeface="Arial" panose="020B0604020202020204" pitchFamily="34" charset="0"/>
                  </a:rPr>
                  <a:t>INORGANICI</a:t>
                </a:r>
              </a:p>
            </p:txBody>
          </p: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2885828" y="3280628"/>
                <a:ext cx="3324472" cy="615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685800">
                  <a:spcBef>
                    <a:spcPct val="0"/>
                  </a:spcBef>
                  <a:buNone/>
                </a:pPr>
                <a:r>
                  <a:rPr lang="it-IT" altLang="it-IT" sz="2400" dirty="0">
                    <a:solidFill>
                      <a:srgbClr val="002060"/>
                    </a:solidFill>
                    <a:latin typeface="+mn-lt"/>
                    <a:cs typeface="Arial" panose="020B0604020202020204" pitchFamily="34" charset="0"/>
                  </a:rPr>
                  <a:t>a base minerale</a:t>
                </a:r>
              </a:p>
            </p:txBody>
          </p:sp>
        </p:grpSp>
        <p:pic>
          <p:nvPicPr>
            <p:cNvPr id="3076" name="Picture 4" descr="MATERIALI LA MATERIALI LAPIDE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5172491"/>
              <a:ext cx="1646352" cy="164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488" y="5212434"/>
              <a:ext cx="1572664" cy="1572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85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MATERIE PRIME PER </a:t>
            </a:r>
            <a:r>
              <a:rPr lang="it-IT" altLang="it-IT" sz="24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L’EDILIZIA</a:t>
            </a:r>
            <a:endParaRPr lang="it-IT" altLang="it-IT" sz="24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0" y="1636823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CLASSIFICAZIONE IN BASE ALLA </a:t>
            </a: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COMPOSIZIONE CHIMICA</a:t>
            </a:r>
            <a:endParaRPr lang="it-IT" altLang="it-IT" sz="28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307975" y="2689057"/>
            <a:ext cx="8659171" cy="9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ELEMENTI</a:t>
            </a:r>
            <a:r>
              <a:rPr lang="it-IT" altLang="it-IT" sz="2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 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sostanze semplici non divisibili</a:t>
            </a:r>
            <a:r>
              <a:rPr lang="it-IT" altLang="it-IT" sz="2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       </a:t>
            </a:r>
            <a:endParaRPr lang="it-IT" altLang="it-IT" sz="2800" dirty="0" smtClean="0">
              <a:solidFill>
                <a:srgbClr val="002060"/>
              </a:solidFill>
              <a:latin typeface="+mn-lt"/>
              <a:cs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	</a:t>
            </a:r>
            <a:r>
              <a:rPr lang="it-IT" altLang="it-IT" sz="2800" b="1" dirty="0" smtClean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						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METALLI - NON </a:t>
            </a:r>
            <a:r>
              <a:rPr lang="it-IT" altLang="it-IT" sz="24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METALLI</a:t>
            </a:r>
            <a:endParaRPr lang="it-IT" altLang="it-IT" sz="2000" b="1" dirty="0">
              <a:solidFill>
                <a:srgbClr val="002060"/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275611" y="4104871"/>
            <a:ext cx="869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COMPOSITI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combinazione chimica con rapporto costante di due o più elementi</a:t>
            </a:r>
            <a:endParaRPr lang="it-IT" altLang="it-IT" sz="1600" dirty="0">
              <a:solidFill>
                <a:srgbClr val="002060"/>
              </a:solidFill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275611" y="5157192"/>
            <a:ext cx="869153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MISCELE  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combinazione meccanica in qualsiasi proporzione variabile di due o </a:t>
            </a: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              </a:t>
            </a:r>
            <a:r>
              <a:rPr lang="it-IT" altLang="it-IT" sz="1800" dirty="0" smtClean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               più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sostanze pure (elementi o compositi</a:t>
            </a:r>
            <a:r>
              <a:rPr lang="it-IT" altLang="it-IT" sz="1800" dirty="0" smtClean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)</a:t>
            </a:r>
          </a:p>
          <a:p>
            <a:pPr defTabSz="685800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cs typeface="Consolas" panose="020B0609020204030204" pitchFamily="49" charset="0"/>
              </a:rPr>
              <a:t>							OMOGENEE,ETEROGENEE</a:t>
            </a:r>
            <a:endParaRPr lang="it-IT" altLang="it-IT" sz="2400" b="1" dirty="0">
              <a:solidFill>
                <a:srgbClr val="002060"/>
              </a:solidFill>
              <a:latin typeface="+mn-lt"/>
              <a:cs typeface="Consolas" panose="020B0609020204030204" pitchFamily="49" charset="0"/>
            </a:endParaRPr>
          </a:p>
          <a:p>
            <a:pPr defTabSz="685800">
              <a:spcBef>
                <a:spcPct val="0"/>
              </a:spcBef>
              <a:buNone/>
            </a:pPr>
            <a:endParaRPr lang="it-IT" altLang="it-IT" sz="1600" b="1" dirty="0">
              <a:solidFill>
                <a:srgbClr val="002060"/>
              </a:solidFill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2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CAPACITA’ DI PRESTAZIONE </a:t>
            </a: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extBox 1"/>
          <p:cNvSpPr txBox="1"/>
          <p:nvPr/>
        </p:nvSpPr>
        <p:spPr>
          <a:xfrm>
            <a:off x="1303370" y="1507615"/>
            <a:ext cx="661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 rapporto 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303370" y="2616591"/>
            <a:ext cx="6617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LAVORABILITA’</a:t>
            </a:r>
          </a:p>
          <a:p>
            <a:pPr algn="ctr" defTabSz="342900"/>
            <a:endParaRPr lang="it-IT" sz="2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342900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ESIGENZE DI SICUREZZA</a:t>
            </a:r>
          </a:p>
          <a:p>
            <a:pPr algn="ctr" defTabSz="342900"/>
            <a:endParaRPr lang="it-IT" sz="2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342900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ESIGENZE DI DURABILITA’</a:t>
            </a:r>
          </a:p>
          <a:p>
            <a:pPr algn="ctr" defTabSz="342900"/>
            <a:endParaRPr lang="it-IT" sz="2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342900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ESIGENZE DI COMFORT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CAPACITA’ DI PRESTAZIONE </a:t>
            </a: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TextBox 3"/>
          <p:cNvSpPr txBox="1"/>
          <p:nvPr/>
        </p:nvSpPr>
        <p:spPr>
          <a:xfrm>
            <a:off x="763159" y="5198200"/>
            <a:ext cx="7536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 defTabSz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Attitudine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 taglio, perforazione, curvatura</a:t>
            </a:r>
          </a:p>
          <a:p>
            <a:pPr marL="257175" indent="-257175" algn="ctr" defTabSz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Attitudine a subire trattamenti superficiali</a:t>
            </a:r>
          </a:p>
          <a:p>
            <a:pPr marL="257175" indent="-257175" algn="ctr" defTabSz="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Attitudine alle unioni con altri materiali (compatibilità meccanica)</a:t>
            </a:r>
          </a:p>
          <a:p>
            <a:pPr algn="ctr" defTabSz="342900"/>
            <a:endParaRPr lang="it-IT" sz="2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84818" y="1633539"/>
            <a:ext cx="8057840" cy="769441"/>
            <a:chOff x="384818" y="1633539"/>
            <a:chExt cx="8057840" cy="769441"/>
          </a:xfrm>
        </p:grpSpPr>
        <p:sp>
          <p:nvSpPr>
            <p:cNvPr id="9" name="TextBox 1"/>
            <p:cNvSpPr txBox="1"/>
            <p:nvPr/>
          </p:nvSpPr>
          <p:spPr>
            <a:xfrm>
              <a:off x="763159" y="1633539"/>
              <a:ext cx="7679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it-IT" sz="24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LAVORABILITA</a:t>
              </a:r>
              <a:r>
                <a:rPr 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’</a:t>
              </a:r>
            </a:p>
            <a:p>
              <a:pPr algn="ctr" defTabSz="342900"/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capacità di sottostare a deformazioni plastiche senza giungere a </a:t>
              </a:r>
              <a:r>
                <a:rPr lang="it-IT" sz="2000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rottura</a:t>
              </a:r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84818" y="1645649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628649" y="2517181"/>
            <a:ext cx="803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DIPENDE 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DALLE CARATTERISTICHE FISICO-CHIMICHE </a:t>
            </a:r>
            <a:endParaRPr lang="it-IT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460204" y="2928644"/>
            <a:ext cx="8262765" cy="2062103"/>
            <a:chOff x="384818" y="2615650"/>
            <a:chExt cx="8262765" cy="2062103"/>
          </a:xfrm>
        </p:grpSpPr>
        <p:sp>
          <p:nvSpPr>
            <p:cNvPr id="19" name="TextBox 1"/>
            <p:cNvSpPr txBox="1"/>
            <p:nvPr/>
          </p:nvSpPr>
          <p:spPr>
            <a:xfrm>
              <a:off x="612775" y="2615650"/>
              <a:ext cx="803480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defTabSz="342900"/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MALLEABILITA</a:t>
              </a:r>
              <a:r>
                <a:rPr 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’</a:t>
              </a:r>
            </a:p>
            <a:p>
              <a:pPr algn="ctr" defTabSz="342900"/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capacità di subire deformazioni prevalentemente da sforzi di compressione</a:t>
              </a:r>
            </a:p>
            <a:p>
              <a:pPr algn="ctr" defTabSz="342900"/>
              <a:endParaRPr lang="it-IT" sz="2000" dirty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 algn="ctr" defTabSz="342900"/>
              <a:r>
                <a:rPr lang="it-IT" sz="24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DUTTILITA’</a:t>
              </a:r>
            </a:p>
            <a:p>
              <a:pPr algn="ctr" defTabSz="342900"/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capacità di subire deformazioni prevalentemente da sforzi di trazione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384818" y="2963973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384818" y="3926439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CAPACITA’ DI PRESTAZIONE </a:t>
            </a: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Box 1"/>
          <p:cNvSpPr txBox="1"/>
          <p:nvPr/>
        </p:nvSpPr>
        <p:spPr>
          <a:xfrm>
            <a:off x="-106477" y="1574333"/>
            <a:ext cx="9505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SICUREZZA</a:t>
            </a:r>
          </a:p>
          <a:p>
            <a:pPr algn="ctr" defTabSz="342900"/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di garantire la resistenza meccanica e d’uso, </a:t>
            </a:r>
            <a:endParaRPr lang="it-IT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342900"/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in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determinate condizioni di impiego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28649" y="2616591"/>
            <a:ext cx="80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b="1" dirty="0">
                <a:solidFill>
                  <a:srgbClr val="002060"/>
                </a:solidFill>
                <a:cs typeface="Arial" panose="020B0604020202020204" pitchFamily="34" charset="0"/>
              </a:rPr>
              <a:t>DIPENDONO DALLE CARATTERISTICHE MECCANICHE E DAI TRATTAMENTI NELLE LAVORAZIONI DI TRASFORMAZIONE 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55576" y="4365104"/>
            <a:ext cx="8034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RESISTENZA </a:t>
            </a:r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ALLE TEMPERATURE DI UTILIZZO, AGLI SBALZI TERMICI, ALL’AZIONE DELLA LUCE E DEL </a:t>
            </a: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VENTO</a:t>
            </a:r>
            <a:endParaRPr lang="it-IT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64573" y="3353091"/>
            <a:ext cx="716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RESISTENZA A COMPRESSIONE/TRAZIONE/FLESSIONE/TAGLIO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88837" y="5357412"/>
            <a:ext cx="640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RESISTENZA AL FUOCO</a:t>
            </a:r>
          </a:p>
          <a:p>
            <a:pPr algn="ctr" defTabSz="342900"/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Reazione al fuoco, resistenza al fuoco e infiammabilità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811918" y="6062845"/>
            <a:ext cx="770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algn="ctr" defTabSz="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Migliorabili attraverso lavorazioni secondarie o trattamenti fisico chimici</a:t>
            </a:r>
          </a:p>
        </p:txBody>
      </p:sp>
    </p:spTree>
    <p:extLst>
      <p:ext uri="{BB962C8B-B14F-4D97-AF65-F5344CB8AC3E}">
        <p14:creationId xmlns:p14="http://schemas.microsoft.com/office/powerpoint/2010/main" val="31283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4" grpId="0"/>
      <p:bldP spid="6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CAPACITA’ DI PRESTAZIONE </a:t>
            </a: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Box 1"/>
          <p:cNvSpPr txBox="1"/>
          <p:nvPr/>
        </p:nvSpPr>
        <p:spPr>
          <a:xfrm>
            <a:off x="-106477" y="1574333"/>
            <a:ext cx="9505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DURABILITA’</a:t>
            </a:r>
          </a:p>
          <a:p>
            <a:pPr algn="ctr" defTabSz="342900"/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di garantire il mantenimento del tempo dei livelli di prestazione </a:t>
            </a:r>
          </a:p>
          <a:p>
            <a:pPr algn="ctr" defTabSz="342900"/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assegnati in fase di progetto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28649" y="2696985"/>
            <a:ext cx="803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b="1" dirty="0">
                <a:solidFill>
                  <a:srgbClr val="002060"/>
                </a:solidFill>
                <a:cs typeface="Consolas" panose="020B0609020204030204" pitchFamily="49" charset="0"/>
              </a:rPr>
              <a:t>DIPENDONO DALLE CARATTERISTICHE FISICHE E CHIMICHE E DALLE CONDIZIONI AMBIENTALI CUI SONO SOGGETTI</a:t>
            </a:r>
            <a:endParaRPr lang="it-IT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55576" y="4609837"/>
            <a:ext cx="8034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RESISTENZA ALL’AZIONE DEGLI AGENTI PATOGENI DI ORIGINE ORGANICA  E ANIMALE (funghi, muffe, insetti)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10108" y="3488491"/>
            <a:ext cx="716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RESISTENZA ALLE TEMPERATURE DI UTILIZZO, AGLI SBALZI TERMICI, ALL’AZIONE DELLA LUCE E DEL VENTO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-24758" y="5642091"/>
            <a:ext cx="923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it-IT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57175" indent="-257175" algn="ctr" defTabSz="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060"/>
                </a:solidFill>
                <a:cs typeface="Consolas" panose="020B0609020204030204" pitchFamily="49" charset="0"/>
              </a:rPr>
              <a:t>Migliorabili attraverso trattamenti superficiali </a:t>
            </a:r>
            <a:r>
              <a:rPr lang="it-IT" dirty="0" smtClean="0">
                <a:solidFill>
                  <a:srgbClr val="002060"/>
                </a:solidFill>
                <a:cs typeface="Consolas" panose="020B0609020204030204" pitchFamily="49" charset="0"/>
              </a:rPr>
              <a:t> (</a:t>
            </a:r>
            <a:r>
              <a:rPr lang="it-IT" dirty="0" err="1">
                <a:solidFill>
                  <a:srgbClr val="002060"/>
                </a:solidFill>
                <a:cs typeface="Consolas" panose="020B0609020204030204" pitchFamily="49" charset="0"/>
              </a:rPr>
              <a:t>coating</a:t>
            </a:r>
            <a:r>
              <a:rPr lang="it-IT" dirty="0">
                <a:solidFill>
                  <a:srgbClr val="002060"/>
                </a:solidFill>
                <a:cs typeface="Consolas" panose="020B0609020204030204" pitchFamily="49" charset="0"/>
              </a:rPr>
              <a:t>, film protettivi)</a:t>
            </a:r>
          </a:p>
        </p:txBody>
      </p:sp>
    </p:spTree>
    <p:extLst>
      <p:ext uri="{BB962C8B-B14F-4D97-AF65-F5344CB8AC3E}">
        <p14:creationId xmlns:p14="http://schemas.microsoft.com/office/powerpoint/2010/main" val="3877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49770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</a:t>
            </a:r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CHIAVE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15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17190" y="1418082"/>
            <a:ext cx="7931275" cy="2345926"/>
            <a:chOff x="745265" y="1573287"/>
            <a:chExt cx="8003283" cy="234592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45265" y="2484640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400" b="1">
                  <a:solidFill>
                    <a:srgbClr val="C00000"/>
                  </a:solidFill>
                </a:defRPr>
              </a:lvl1pPr>
            </a:lstStyle>
            <a:p>
              <a:pPr algn="r"/>
              <a:r>
                <a:rPr lang="it-IT" sz="2800" dirty="0"/>
                <a:t>CORPI</a:t>
              </a:r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1510" y="1573287"/>
              <a:ext cx="1275476" cy="2345926"/>
            </a:xfrm>
            <a:prstGeom prst="rect">
              <a:avLst/>
            </a:prstGeom>
          </p:spPr>
        </p:pic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4169723" y="2251034"/>
              <a:ext cx="4578825" cy="1108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0000" bIns="90000" anchor="ctr"/>
            <a:lstStyle/>
            <a:p>
              <a:pPr algn="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SOLLECITAZIONE-DEFORMAZIONE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TENSIONE INTERNA-SFORZO</a:t>
              </a:r>
            </a:p>
            <a:p>
              <a:pPr algn="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RIGIDEZZA FLESSIONALE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-94049" y="4290276"/>
            <a:ext cx="8842514" cy="1837861"/>
            <a:chOff x="-94049" y="4290276"/>
            <a:chExt cx="8842514" cy="1837861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24129" y="4503093"/>
              <a:ext cx="3024336" cy="134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VINCOLO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  <a:p>
              <a:pPr algn="r"/>
              <a:r>
                <a:rPr lang="it-IT" sz="2400" b="1" dirty="0">
                  <a:solidFill>
                    <a:srgbClr val="002060"/>
                  </a:solidFill>
                  <a:cs typeface="Consolas" panose="020B0609020204030204" pitchFamily="49" charset="0"/>
                </a:rPr>
                <a:t>SISTEMA MECCANICO</a:t>
              </a:r>
            </a:p>
            <a:p>
              <a:pPr algn="r"/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EQUILIBRIO</a:t>
              </a:r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-94049" y="4699981"/>
              <a:ext cx="2689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400" b="1">
                  <a:solidFill>
                    <a:srgbClr val="C00000"/>
                  </a:solidFill>
                </a:defRPr>
              </a:lvl1pPr>
            </a:lstStyle>
            <a:p>
              <a:pPr algn="r"/>
              <a:r>
                <a:rPr lang="it-IT" sz="2800" dirty="0"/>
                <a:t>COMBINAZIONE </a:t>
              </a:r>
            </a:p>
            <a:p>
              <a:pPr algn="r"/>
              <a:r>
                <a:rPr lang="it-IT" sz="2800" dirty="0"/>
                <a:t>DI CORPI</a:t>
              </a: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2552" y="4290276"/>
              <a:ext cx="2880320" cy="1837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93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24834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223166" y="54221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NOZIONI 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587" y="1157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spcBef>
                <a:spcPct val="50000"/>
              </a:spcBef>
              <a:buNone/>
            </a:pPr>
            <a:r>
              <a:rPr lang="it-IT" alt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MATERIALI E CAPACITA’ DI PRESTAZIONE </a:t>
            </a:r>
          </a:p>
        </p:txBody>
      </p:sp>
      <p:sp>
        <p:nvSpPr>
          <p:cNvPr id="5" name="AutoShape 2" descr="Progetti in paglia per un'edilizia più sostenibi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Box 1"/>
          <p:cNvSpPr txBox="1"/>
          <p:nvPr/>
        </p:nvSpPr>
        <p:spPr>
          <a:xfrm>
            <a:off x="587366" y="1563250"/>
            <a:ext cx="8008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COMFORT</a:t>
            </a:r>
          </a:p>
          <a:p>
            <a:pPr algn="ctr" defTabSz="342900"/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capacità di garantire il mantenimento del tempo dei livelli di prestazione assegnati in fase di progetto per il conseguimento </a:t>
            </a:r>
            <a:endParaRPr lang="it-IT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342900"/>
            <a:r>
              <a:rPr lang="it-IT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del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benessere ambientale e la fruizione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74182" y="3261225"/>
            <a:ext cx="80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b="1" dirty="0">
                <a:solidFill>
                  <a:srgbClr val="002060"/>
                </a:solidFill>
                <a:cs typeface="Consolas" panose="020B0609020204030204" pitchFamily="49" charset="0"/>
              </a:rPr>
              <a:t>DIPENDONO DALLE CARATTERISTICHE FISICHE E DALLE CONDIZIONI D’USO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-413991" y="4767176"/>
            <a:ext cx="10011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COMPORTAMENTO IN PRESENZA DI </a:t>
            </a:r>
            <a:r>
              <a:rPr lang="it-IT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LIQUIDI</a:t>
            </a:r>
          </a:p>
          <a:p>
            <a:pPr algn="ctr" defTabSz="342900"/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(imbibizione, resistenza alla diffusione del vapore, permeabilità all’acqua</a:t>
            </a:r>
            <a:r>
              <a:rPr lang="it-IT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10108" y="3854068"/>
            <a:ext cx="7162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it-IT" sz="2400" b="1" dirty="0">
                <a:solidFill>
                  <a:srgbClr val="002060"/>
                </a:solidFill>
                <a:cs typeface="Arial" panose="020B0604020202020204" pitchFamily="34" charset="0"/>
              </a:rPr>
              <a:t>GARANZIA DI TENUTA AI FLUIDI E AL CALORE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-44348" y="5988060"/>
            <a:ext cx="923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 defTabSz="34290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Migliorabili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attraverso </a:t>
            </a: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trattamenti</a:t>
            </a:r>
          </a:p>
          <a:p>
            <a:pPr marL="257175" indent="-257175" algn="ctr" defTabSz="34290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Migliorabili con </a:t>
            </a:r>
            <a:r>
              <a:rPr lang="it-IT" dirty="0" smtClean="0">
                <a:solidFill>
                  <a:srgbClr val="002060"/>
                </a:solidFill>
                <a:cs typeface="Arial" panose="020B0604020202020204" pitchFamily="34" charset="0"/>
              </a:rPr>
              <a:t>combinazione </a:t>
            </a:r>
            <a:r>
              <a:rPr lang="it-IT" dirty="0">
                <a:solidFill>
                  <a:srgbClr val="002060"/>
                </a:solidFill>
                <a:cs typeface="Arial" panose="020B0604020202020204" pitchFamily="34" charset="0"/>
              </a:rPr>
              <a:t>di materiali</a:t>
            </a:r>
          </a:p>
        </p:txBody>
      </p:sp>
    </p:spTree>
    <p:extLst>
      <p:ext uri="{BB962C8B-B14F-4D97-AF65-F5344CB8AC3E}">
        <p14:creationId xmlns:p14="http://schemas.microsoft.com/office/powerpoint/2010/main" val="16035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714345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NOZIONI </a:t>
            </a:r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DI 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801707" y="4306456"/>
            <a:ext cx="8199971" cy="2331850"/>
            <a:chOff x="692509" y="1547232"/>
            <a:chExt cx="8199971" cy="233185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20072" y="1897962"/>
              <a:ext cx="3672408" cy="166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Proprietà fisiche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Proprietà chimiche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Proprietà meccaniche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Lavorabilità</a:t>
              </a: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692509" y="2253952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000" b="1" dirty="0">
                  <a:solidFill>
                    <a:srgbClr val="C00000"/>
                  </a:solidFill>
                </a:rPr>
                <a:t>MATERIALI</a:t>
              </a:r>
            </a:p>
          </p:txBody>
        </p: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2552" y="1547232"/>
              <a:ext cx="2331850" cy="2331850"/>
            </a:xfrm>
            <a:prstGeom prst="rect">
              <a:avLst/>
            </a:prstGeom>
          </p:spPr>
        </p:pic>
      </p:grpSp>
      <p:sp>
        <p:nvSpPr>
          <p:cNvPr id="15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11560" y="165033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0396" y="1736988"/>
            <a:ext cx="8991282" cy="2677656"/>
            <a:chOff x="-98802" y="4165986"/>
            <a:chExt cx="8991282" cy="2677656"/>
          </a:xfrm>
        </p:grpSpPr>
        <p:sp>
          <p:nvSpPr>
            <p:cNvPr id="4" name="Rettangolo 3"/>
            <p:cNvSpPr/>
            <p:nvPr/>
          </p:nvSpPr>
          <p:spPr>
            <a:xfrm>
              <a:off x="5220072" y="4165986"/>
              <a:ext cx="367240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Corpo rigido – corpo elastico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Azioni sulle costruzioni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Sollecitazioni elementari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Sollecitazioni composte</a:t>
              </a:r>
            </a:p>
            <a:p>
              <a:r>
                <a:rPr lang="it-IT" sz="2400" b="1" dirty="0" smtClean="0">
                  <a:solidFill>
                    <a:srgbClr val="002060"/>
                  </a:solidFill>
                  <a:cs typeface="Consolas" panose="020B0609020204030204" pitchFamily="49" charset="0"/>
                </a:rPr>
                <a:t>Meccanismi di resistenza</a:t>
              </a:r>
            </a:p>
            <a:p>
              <a:endParaRPr lang="it-IT" sz="2400" b="1" dirty="0">
                <a:solidFill>
                  <a:srgbClr val="002060"/>
                </a:solidFill>
                <a:cs typeface="Consolas" panose="020B0609020204030204" pitchFamily="49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-98802" y="4226986"/>
              <a:ext cx="268939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2400" b="1">
                  <a:solidFill>
                    <a:srgbClr val="C00000"/>
                  </a:solidFill>
                </a:defRPr>
              </a:lvl1pPr>
            </a:lstStyle>
            <a:p>
              <a:pPr algn="r"/>
              <a:r>
                <a:rPr lang="it-IT" sz="2000" dirty="0" smtClean="0"/>
                <a:t>ELEMENTI COSTRUTTIVI  </a:t>
              </a:r>
            </a:p>
            <a:p>
              <a:pPr algn="r"/>
              <a:r>
                <a:rPr lang="it-IT" sz="2000" dirty="0" smtClean="0"/>
                <a:t>E LA LORO COMBINAZIONE IN SISTEMI</a:t>
              </a:r>
              <a:endParaRPr lang="it-IT" sz="2000" dirty="0"/>
            </a:p>
          </p:txBody>
        </p:sp>
        <p:pic>
          <p:nvPicPr>
            <p:cNvPr id="12" name="Picture 2" descr="PROGETTAZIONE STRUTTURALE - STRUTTURA MULTIPIANO ACCIAIO - Petri -  Pollastrini &amp; C. - Studio Tecnico Associat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552" y="4293096"/>
              <a:ext cx="2331850" cy="175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96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616628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</a:t>
            </a:r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CHIAVE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sp>
        <p:nvSpPr>
          <p:cNvPr id="20" name="CasellaDiTesto 4"/>
          <p:cNvSpPr txBox="1">
            <a:spLocks noChangeArrowheads="1"/>
          </p:cNvSpPr>
          <p:nvPr/>
        </p:nvSpPr>
        <p:spPr bwMode="auto">
          <a:xfrm>
            <a:off x="2791937" y="1673111"/>
            <a:ext cx="351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 eaLnBrk="1" hangingPunct="1">
              <a:defRPr/>
            </a:pPr>
            <a:r>
              <a:rPr lang="it-IT" altLang="it-IT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CORPO RIGIDO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15616" y="2272066"/>
            <a:ext cx="750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È un sistema di punti materiali in cui, sotto l’azione di forze esterne,  le distanze relative tra i punti </a:t>
            </a:r>
            <a:r>
              <a:rPr lang="it-IT" sz="2000" b="1" dirty="0">
                <a:solidFill>
                  <a:srgbClr val="002060"/>
                </a:solidFill>
              </a:rPr>
              <a:t>non cambiano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115616" y="3117242"/>
            <a:ext cx="3384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La definizione di </a:t>
            </a:r>
            <a:r>
              <a:rPr lang="it-IT" sz="2000" b="1" dirty="0">
                <a:solidFill>
                  <a:srgbClr val="002060"/>
                </a:solidFill>
              </a:rPr>
              <a:t>corpo rigido </a:t>
            </a:r>
            <a:r>
              <a:rPr lang="it-IT" sz="2000" dirty="0">
                <a:solidFill>
                  <a:srgbClr val="002060"/>
                </a:solidFill>
              </a:rPr>
              <a:t>si riferisce ad un </a:t>
            </a:r>
            <a:r>
              <a:rPr lang="it-IT" sz="2000" b="1" dirty="0">
                <a:solidFill>
                  <a:srgbClr val="002060"/>
                </a:solidFill>
              </a:rPr>
              <a:t>solido ideale</a:t>
            </a: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r>
              <a:rPr lang="it-IT" sz="2000" dirty="0">
                <a:solidFill>
                  <a:srgbClr val="002060"/>
                </a:solidFill>
              </a:rPr>
              <a:t>Nella realtà, tutti i corpi si </a:t>
            </a:r>
            <a:r>
              <a:rPr lang="it-IT" sz="2000" b="1" dirty="0">
                <a:solidFill>
                  <a:srgbClr val="002060"/>
                </a:solidFill>
              </a:rPr>
              <a:t>deformano</a:t>
            </a:r>
            <a:r>
              <a:rPr lang="it-IT" sz="2000" dirty="0">
                <a:solidFill>
                  <a:srgbClr val="002060"/>
                </a:solidFill>
              </a:rPr>
              <a:t>, in funzione del materiale di cui sono fatti (</a:t>
            </a:r>
            <a:r>
              <a:rPr lang="it-IT" sz="2000" b="1" dirty="0">
                <a:solidFill>
                  <a:srgbClr val="002060"/>
                </a:solidFill>
              </a:rPr>
              <a:t>modulo di elasticità</a:t>
            </a:r>
            <a:r>
              <a:rPr lang="it-IT" sz="2000" dirty="0">
                <a:solidFill>
                  <a:srgbClr val="002060"/>
                </a:solidFill>
              </a:rPr>
              <a:t>) 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712" y="3003546"/>
            <a:ext cx="3869515" cy="3854454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1115615" y="2962124"/>
            <a:ext cx="7308712" cy="3898107"/>
            <a:chOff x="1115615" y="2962124"/>
            <a:chExt cx="7308712" cy="3898107"/>
          </a:xfrm>
        </p:grpSpPr>
        <p:grpSp>
          <p:nvGrpSpPr>
            <p:cNvPr id="8" name="Gruppo 7"/>
            <p:cNvGrpSpPr/>
            <p:nvPr/>
          </p:nvGrpSpPr>
          <p:grpSpPr>
            <a:xfrm>
              <a:off x="4540611" y="2962124"/>
              <a:ext cx="3883716" cy="3898107"/>
              <a:chOff x="4571998" y="2966421"/>
              <a:chExt cx="3883716" cy="3898107"/>
            </a:xfrm>
          </p:grpSpPr>
          <p:pic>
            <p:nvPicPr>
              <p:cNvPr id="10242" name="Picture 2" descr="TECI: WRPC15K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152" y="2966421"/>
                <a:ext cx="1301775" cy="1355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5" descr="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8" y="4246649"/>
                <a:ext cx="3883716" cy="2617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ttangolo 8"/>
            <p:cNvSpPr/>
            <p:nvPr/>
          </p:nvSpPr>
          <p:spPr>
            <a:xfrm>
              <a:off x="1115615" y="5501301"/>
              <a:ext cx="338437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</a:rPr>
                <a:t>ma anche della loro </a:t>
              </a:r>
              <a:r>
                <a:rPr lang="it-IT" b="1" dirty="0">
                  <a:solidFill>
                    <a:srgbClr val="002060"/>
                  </a:solidFill>
                </a:rPr>
                <a:t>massa</a:t>
              </a:r>
              <a:r>
                <a:rPr lang="it-IT" dirty="0">
                  <a:solidFill>
                    <a:srgbClr val="002060"/>
                  </a:solidFill>
                </a:rPr>
                <a:t> e della sua </a:t>
              </a:r>
              <a:r>
                <a:rPr lang="it-IT" b="1" dirty="0">
                  <a:solidFill>
                    <a:srgbClr val="002060"/>
                  </a:solidFill>
                </a:rPr>
                <a:t>distribuzione in rapporto al volume</a:t>
              </a:r>
            </a:p>
          </p:txBody>
        </p:sp>
      </p:grpSp>
      <p:sp>
        <p:nvSpPr>
          <p:cNvPr id="16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46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ndividuare i concetti chi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685802" y="124221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it-IT" dirty="0"/>
              <a:t>CORPO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3167" y="532881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NOZIONI DI </a:t>
            </a:r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BASE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51520" y="1663967"/>
            <a:ext cx="8740775" cy="1988608"/>
            <a:chOff x="251520" y="1663967"/>
            <a:chExt cx="8740775" cy="1988608"/>
          </a:xfrm>
        </p:grpSpPr>
        <p:grpSp>
          <p:nvGrpSpPr>
            <p:cNvPr id="18" name="Gruppo 17"/>
            <p:cNvGrpSpPr/>
            <p:nvPr/>
          </p:nvGrpSpPr>
          <p:grpSpPr>
            <a:xfrm>
              <a:off x="251520" y="1663967"/>
              <a:ext cx="8740775" cy="1988608"/>
              <a:chOff x="197028" y="4928023"/>
              <a:chExt cx="8740775" cy="1988608"/>
            </a:xfrm>
          </p:grpSpPr>
          <p:sp>
            <p:nvSpPr>
              <p:cNvPr id="19" name="Freccia in giù 18"/>
              <p:cNvSpPr/>
              <p:nvPr/>
            </p:nvSpPr>
            <p:spPr>
              <a:xfrm>
                <a:off x="4377868" y="5368709"/>
                <a:ext cx="379093" cy="48312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20" name="CasellaDiTesto 4"/>
              <p:cNvSpPr txBox="1">
                <a:spLocks noChangeArrowheads="1"/>
              </p:cNvSpPr>
              <p:nvPr/>
            </p:nvSpPr>
            <p:spPr bwMode="auto">
              <a:xfrm>
                <a:off x="2848230" y="4928023"/>
                <a:ext cx="351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CORPO RIGIDO</a:t>
                </a:r>
              </a:p>
            </p:txBody>
          </p:sp>
          <p:sp>
            <p:nvSpPr>
              <p:cNvPr id="21" name="CasellaDiTesto 5"/>
              <p:cNvSpPr txBox="1">
                <a:spLocks noChangeArrowheads="1"/>
              </p:cNvSpPr>
              <p:nvPr/>
            </p:nvSpPr>
            <p:spPr bwMode="auto">
              <a:xfrm>
                <a:off x="197028" y="5900968"/>
                <a:ext cx="8740775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nell’accezione più generica, ciò che è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costituito da materiale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in cui si individua un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centro di massa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con una propria </a:t>
                </a:r>
                <a:r>
                  <a:rPr lang="it-IT" altLang="it-IT" sz="2000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estensione volumica 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nel quale la distanza tra due punti qualsiasi rimane costante</a:t>
                </a:r>
                <a:endParaRPr lang="it-IT" altLang="it-IT" sz="2000" b="1" i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" name="Rettangolo 3"/>
            <p:cNvSpPr/>
            <p:nvPr/>
          </p:nvSpPr>
          <p:spPr>
            <a:xfrm>
              <a:off x="307975" y="2188063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1467667" y="1718006"/>
            <a:ext cx="6381659" cy="3144123"/>
            <a:chOff x="-2062985" y="817726"/>
            <a:chExt cx="7157286" cy="3446737"/>
          </a:xfrm>
        </p:grpSpPr>
        <p:grpSp>
          <p:nvGrpSpPr>
            <p:cNvPr id="23" name="Group 1"/>
            <p:cNvGrpSpPr/>
            <p:nvPr/>
          </p:nvGrpSpPr>
          <p:grpSpPr>
            <a:xfrm>
              <a:off x="-2062985" y="817726"/>
              <a:ext cx="7157286" cy="3355231"/>
              <a:chOff x="-1752856" y="-187268"/>
              <a:chExt cx="7142709" cy="3348398"/>
            </a:xfrm>
          </p:grpSpPr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752856" y="-187268"/>
                <a:ext cx="5476875" cy="3343275"/>
              </a:xfrm>
              <a:prstGeom prst="rect">
                <a:avLst/>
              </a:prstGeom>
            </p:spPr>
          </p:pic>
          <p:sp>
            <p:nvSpPr>
              <p:cNvPr id="26" name="TextBox 9"/>
              <p:cNvSpPr txBox="1"/>
              <p:nvPr/>
            </p:nvSpPr>
            <p:spPr>
              <a:xfrm>
                <a:off x="3133184" y="2790747"/>
                <a:ext cx="2256669" cy="3703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 </a:t>
                </a:r>
                <a:r>
                  <a:rPr lang="it-IT" sz="1600" b="1" i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tensio</a:t>
                </a:r>
                <a:r>
                  <a:rPr lang="it-IT" sz="16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sic vis</a:t>
                </a:r>
              </a:p>
            </p:txBody>
          </p:sp>
        </p:grpSp>
        <p:sp>
          <p:nvSpPr>
            <p:cNvPr id="24" name="Rectangle 2"/>
            <p:cNvSpPr/>
            <p:nvPr/>
          </p:nvSpPr>
          <p:spPr>
            <a:xfrm>
              <a:off x="3172367" y="4160190"/>
              <a:ext cx="1366019" cy="104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290255" y="808994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endParaRPr lang="it-IT" sz="72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201610" y="4822713"/>
            <a:ext cx="8740775" cy="1680831"/>
            <a:chOff x="251520" y="1663967"/>
            <a:chExt cx="8740775" cy="1680831"/>
          </a:xfrm>
        </p:grpSpPr>
        <p:grpSp>
          <p:nvGrpSpPr>
            <p:cNvPr id="27" name="Gruppo 26"/>
            <p:cNvGrpSpPr/>
            <p:nvPr/>
          </p:nvGrpSpPr>
          <p:grpSpPr>
            <a:xfrm>
              <a:off x="251520" y="1663967"/>
              <a:ext cx="8740775" cy="1680831"/>
              <a:chOff x="197028" y="4928023"/>
              <a:chExt cx="8740775" cy="1680831"/>
            </a:xfrm>
          </p:grpSpPr>
          <p:sp>
            <p:nvSpPr>
              <p:cNvPr id="31" name="Freccia in giù 30"/>
              <p:cNvSpPr/>
              <p:nvPr/>
            </p:nvSpPr>
            <p:spPr>
              <a:xfrm>
                <a:off x="4377868" y="5368709"/>
                <a:ext cx="379093" cy="483123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/>
              </a:p>
            </p:txBody>
          </p:sp>
          <p:sp>
            <p:nvSpPr>
              <p:cNvPr id="32" name="CasellaDiTesto 4"/>
              <p:cNvSpPr txBox="1">
                <a:spLocks noChangeArrowheads="1"/>
              </p:cNvSpPr>
              <p:nvPr/>
            </p:nvSpPr>
            <p:spPr bwMode="auto">
              <a:xfrm>
                <a:off x="2848230" y="4928023"/>
                <a:ext cx="35115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b="1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CORPO </a:t>
                </a:r>
                <a:r>
                  <a:rPr lang="it-IT" altLang="it-IT" b="1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ELASTICO</a:t>
                </a:r>
                <a:endParaRPr lang="it-IT" altLang="it-IT" b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33" name="CasellaDiTesto 5"/>
              <p:cNvSpPr txBox="1">
                <a:spLocks noChangeArrowheads="1"/>
              </p:cNvSpPr>
              <p:nvPr/>
            </p:nvSpPr>
            <p:spPr bwMode="auto">
              <a:xfrm>
                <a:off x="197028" y="5900968"/>
                <a:ext cx="874077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685800" eaLnBrk="1" hangingPunct="1">
                  <a:defRPr/>
                </a:pPr>
                <a:r>
                  <a:rPr lang="it-IT" altLang="it-IT" sz="2000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corpo che sottoposto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a un’azione </a:t>
                </a:r>
                <a:r>
                  <a:rPr lang="it-IT" altLang="it-IT" sz="2000" b="1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si deforma</a:t>
                </a:r>
                <a:r>
                  <a:rPr lang="it-IT" altLang="it-IT" sz="2000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, ma che tende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a riacquistare la </a:t>
                </a:r>
                <a:r>
                  <a:rPr lang="it-IT" altLang="it-IT" sz="2000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sua </a:t>
                </a:r>
                <a:r>
                  <a:rPr lang="it-IT" altLang="it-IT" sz="2000" kern="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configurazione originaria quando tale azione </a:t>
                </a:r>
                <a:r>
                  <a:rPr lang="it-IT" altLang="it-IT" sz="2000" kern="0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</a:rPr>
                  <a:t>cessa</a:t>
                </a:r>
                <a:endParaRPr lang="it-IT" altLang="it-IT" sz="2000" b="1" i="1" kern="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30" name="Rettangolo 29"/>
            <p:cNvSpPr/>
            <p:nvPr/>
          </p:nvSpPr>
          <p:spPr>
            <a:xfrm>
              <a:off x="307975" y="2188063"/>
              <a:ext cx="7566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[</a:t>
              </a:r>
              <a:r>
                <a:rPr lang="it-IT" altLang="it-IT" sz="2000" b="1" dirty="0" err="1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def</a:t>
              </a:r>
              <a:r>
                <a:rPr lang="it-IT" altLang="it-IT" sz="2000" b="1" dirty="0">
                  <a:solidFill>
                    <a:srgbClr val="C00000"/>
                  </a:solidFill>
                  <a:ea typeface="Consolas" panose="020B0609020204030204" pitchFamily="49" charset="0"/>
                  <a:cs typeface="Arial" panose="020B0604020202020204" pitchFamily="34" charset="0"/>
                </a:rPr>
                <a:t>]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8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7217" y="1551259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ctr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ogni corpo soggetto ad un’azione si DEFORMA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97361" y="2434136"/>
            <a:ext cx="8136396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elastica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senza deformazione permanente</a:t>
            </a:r>
          </a:p>
          <a:p>
            <a:pPr algn="ctr" eaLnBrk="1" hangingPunct="1"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Fase plastica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Symbol"/>
              </a:rPr>
              <a:t>– deformazione permanente</a:t>
            </a:r>
          </a:p>
          <a:p>
            <a:pPr algn="ctr" eaLnBrk="1" hangingPunct="1">
              <a:defRPr/>
            </a:pPr>
            <a:endParaRPr lang="it-IT" sz="150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87217" y="1113042"/>
            <a:ext cx="6156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SOLLECITAZIONE</a:t>
            </a: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DEFORMAZIONE</a:t>
            </a:r>
            <a:r>
              <a:rPr lang="it-IT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27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7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47601" y="2981550"/>
            <a:ext cx="3327516" cy="428634"/>
            <a:chOff x="-277639" y="3113702"/>
            <a:chExt cx="3327516" cy="428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it-IT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oMath>
                    </m:oMathPara>
                  </a14:m>
                  <a:endParaRPr lang="it-IT" sz="2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113702"/>
                  <a:ext cx="107016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-277639" y="3173004"/>
              <a:ext cx="279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deformazione unitaria</a:t>
              </a:r>
            </a:p>
          </p:txBody>
        </p:sp>
      </p:grp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13112" y="1943048"/>
            <a:ext cx="61566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Clr>
                <a:srgbClr val="C00000"/>
              </a:buClr>
              <a:buSzPct val="150000"/>
              <a:buFont typeface="Calibri" panose="020F0502020204030204" pitchFamily="34" charset="0"/>
              <a:buChar char="→"/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 non esiste il corpo perfettamente RIGIDO</a:t>
            </a:r>
          </a:p>
          <a:p>
            <a:pPr eaLnBrk="1" hangingPunct="1">
              <a:lnSpc>
                <a:spcPct val="120000"/>
              </a:lnSpc>
              <a:defRPr/>
            </a:pPr>
            <a:endParaRPr lang="it-IT" sz="1050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Symbol"/>
            </a:endParaRPr>
          </a:p>
        </p:txBody>
      </p:sp>
      <p:pic>
        <p:nvPicPr>
          <p:cNvPr id="21" name="Picture 3" descr="foto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7" y="3752162"/>
            <a:ext cx="5598369" cy="31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o 43"/>
          <p:cNvGrpSpPr/>
          <p:nvPr/>
        </p:nvGrpSpPr>
        <p:grpSpPr>
          <a:xfrm>
            <a:off x="1453569" y="6040806"/>
            <a:ext cx="2612665" cy="681831"/>
            <a:chOff x="1453569" y="6040806"/>
            <a:chExt cx="2612665" cy="681831"/>
          </a:xfrm>
        </p:grpSpPr>
        <p:sp>
          <p:nvSpPr>
            <p:cNvPr id="22" name="Freeform 4"/>
            <p:cNvSpPr>
              <a:spLocks/>
            </p:cNvSpPr>
            <p:nvPr/>
          </p:nvSpPr>
          <p:spPr bwMode="auto">
            <a:xfrm>
              <a:off x="1453569" y="6448150"/>
              <a:ext cx="847314" cy="274487"/>
            </a:xfrm>
            <a:custGeom>
              <a:avLst/>
              <a:gdLst>
                <a:gd name="T0" fmla="*/ 9 w 611"/>
                <a:gd name="T1" fmla="*/ 112 h 219"/>
                <a:gd name="T2" fmla="*/ 14 w 611"/>
                <a:gd name="T3" fmla="*/ 197 h 219"/>
                <a:gd name="T4" fmla="*/ 62 w 611"/>
                <a:gd name="T5" fmla="*/ 208 h 219"/>
                <a:gd name="T6" fmla="*/ 105 w 611"/>
                <a:gd name="T7" fmla="*/ 219 h 219"/>
                <a:gd name="T8" fmla="*/ 355 w 611"/>
                <a:gd name="T9" fmla="*/ 181 h 219"/>
                <a:gd name="T10" fmla="*/ 430 w 611"/>
                <a:gd name="T11" fmla="*/ 149 h 219"/>
                <a:gd name="T12" fmla="*/ 462 w 611"/>
                <a:gd name="T13" fmla="*/ 139 h 219"/>
                <a:gd name="T14" fmla="*/ 526 w 611"/>
                <a:gd name="T15" fmla="*/ 101 h 219"/>
                <a:gd name="T16" fmla="*/ 585 w 611"/>
                <a:gd name="T17" fmla="*/ 48 h 219"/>
                <a:gd name="T18" fmla="*/ 611 w 611"/>
                <a:gd name="T1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1" h="219">
                  <a:moveTo>
                    <a:pt x="9" y="112"/>
                  </a:moveTo>
                  <a:cubicBezTo>
                    <a:pt x="6" y="128"/>
                    <a:pt x="0" y="190"/>
                    <a:pt x="14" y="197"/>
                  </a:cubicBezTo>
                  <a:cubicBezTo>
                    <a:pt x="29" y="204"/>
                    <a:pt x="46" y="204"/>
                    <a:pt x="62" y="208"/>
                  </a:cubicBezTo>
                  <a:cubicBezTo>
                    <a:pt x="76" y="211"/>
                    <a:pt x="105" y="219"/>
                    <a:pt x="105" y="219"/>
                  </a:cubicBezTo>
                  <a:cubicBezTo>
                    <a:pt x="182" y="215"/>
                    <a:pt x="281" y="217"/>
                    <a:pt x="355" y="181"/>
                  </a:cubicBezTo>
                  <a:cubicBezTo>
                    <a:pt x="381" y="168"/>
                    <a:pt x="403" y="158"/>
                    <a:pt x="430" y="149"/>
                  </a:cubicBezTo>
                  <a:cubicBezTo>
                    <a:pt x="441" y="145"/>
                    <a:pt x="462" y="139"/>
                    <a:pt x="462" y="139"/>
                  </a:cubicBezTo>
                  <a:cubicBezTo>
                    <a:pt x="476" y="118"/>
                    <a:pt x="502" y="110"/>
                    <a:pt x="526" y="101"/>
                  </a:cubicBezTo>
                  <a:cubicBezTo>
                    <a:pt x="541" y="80"/>
                    <a:pt x="564" y="63"/>
                    <a:pt x="585" y="48"/>
                  </a:cubicBezTo>
                  <a:cubicBezTo>
                    <a:pt x="593" y="23"/>
                    <a:pt x="611" y="27"/>
                    <a:pt x="611" y="0"/>
                  </a:cubicBez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3232788" y="6040806"/>
              <a:ext cx="833446" cy="307074"/>
            </a:xfrm>
            <a:custGeom>
              <a:avLst/>
              <a:gdLst>
                <a:gd name="T0" fmla="*/ 0 w 601"/>
                <a:gd name="T1" fmla="*/ 245 h 245"/>
                <a:gd name="T2" fmla="*/ 32 w 601"/>
                <a:gd name="T3" fmla="*/ 208 h 245"/>
                <a:gd name="T4" fmla="*/ 91 w 601"/>
                <a:gd name="T5" fmla="*/ 165 h 245"/>
                <a:gd name="T6" fmla="*/ 118 w 601"/>
                <a:gd name="T7" fmla="*/ 144 h 245"/>
                <a:gd name="T8" fmla="*/ 128 w 601"/>
                <a:gd name="T9" fmla="*/ 128 h 245"/>
                <a:gd name="T10" fmla="*/ 176 w 601"/>
                <a:gd name="T11" fmla="*/ 101 h 245"/>
                <a:gd name="T12" fmla="*/ 240 w 601"/>
                <a:gd name="T13" fmla="*/ 64 h 245"/>
                <a:gd name="T14" fmla="*/ 336 w 601"/>
                <a:gd name="T15" fmla="*/ 10 h 245"/>
                <a:gd name="T16" fmla="*/ 374 w 601"/>
                <a:gd name="T17" fmla="*/ 5 h 245"/>
                <a:gd name="T18" fmla="*/ 395 w 601"/>
                <a:gd name="T19" fmla="*/ 0 h 245"/>
                <a:gd name="T20" fmla="*/ 566 w 601"/>
                <a:gd name="T21" fmla="*/ 85 h 245"/>
                <a:gd name="T22" fmla="*/ 555 w 601"/>
                <a:gd name="T23" fmla="*/ 20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1" h="245">
                  <a:moveTo>
                    <a:pt x="0" y="245"/>
                  </a:moveTo>
                  <a:cubicBezTo>
                    <a:pt x="8" y="224"/>
                    <a:pt x="10" y="215"/>
                    <a:pt x="32" y="208"/>
                  </a:cubicBezTo>
                  <a:cubicBezTo>
                    <a:pt x="49" y="196"/>
                    <a:pt x="72" y="171"/>
                    <a:pt x="91" y="165"/>
                  </a:cubicBezTo>
                  <a:cubicBezTo>
                    <a:pt x="125" y="116"/>
                    <a:pt x="79" y="176"/>
                    <a:pt x="118" y="144"/>
                  </a:cubicBezTo>
                  <a:cubicBezTo>
                    <a:pt x="123" y="140"/>
                    <a:pt x="123" y="132"/>
                    <a:pt x="128" y="128"/>
                  </a:cubicBezTo>
                  <a:cubicBezTo>
                    <a:pt x="151" y="107"/>
                    <a:pt x="153" y="108"/>
                    <a:pt x="176" y="101"/>
                  </a:cubicBezTo>
                  <a:cubicBezTo>
                    <a:pt x="197" y="86"/>
                    <a:pt x="218" y="79"/>
                    <a:pt x="240" y="64"/>
                  </a:cubicBezTo>
                  <a:cubicBezTo>
                    <a:pt x="268" y="45"/>
                    <a:pt x="302" y="17"/>
                    <a:pt x="336" y="10"/>
                  </a:cubicBezTo>
                  <a:cubicBezTo>
                    <a:pt x="349" y="7"/>
                    <a:pt x="361" y="7"/>
                    <a:pt x="374" y="5"/>
                  </a:cubicBezTo>
                  <a:cubicBezTo>
                    <a:pt x="381" y="4"/>
                    <a:pt x="388" y="2"/>
                    <a:pt x="395" y="0"/>
                  </a:cubicBezTo>
                  <a:cubicBezTo>
                    <a:pt x="478" y="4"/>
                    <a:pt x="534" y="0"/>
                    <a:pt x="566" y="85"/>
                  </a:cubicBezTo>
                  <a:cubicBezTo>
                    <a:pt x="560" y="210"/>
                    <a:pt x="601" y="208"/>
                    <a:pt x="555" y="20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1834930" y="5060675"/>
            <a:ext cx="1823595" cy="1421316"/>
            <a:chOff x="1834930" y="5060675"/>
            <a:chExt cx="1823595" cy="1421316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1834930" y="5060675"/>
              <a:ext cx="1508800" cy="1421316"/>
              <a:chOff x="1429" y="1117"/>
              <a:chExt cx="1088" cy="1134"/>
            </a:xfrm>
          </p:grpSpPr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 flipH="1">
                <a:off x="1429" y="1706"/>
                <a:ext cx="680" cy="545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 flipV="1">
                <a:off x="2109" y="1117"/>
                <a:ext cx="408" cy="589"/>
              </a:xfrm>
              <a:prstGeom prst="line">
                <a:avLst/>
              </a:prstGeom>
              <a:noFill/>
              <a:ln w="38100">
                <a:solidFill>
                  <a:srgbClr val="CC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3281325" y="5628449"/>
              <a:ext cx="377200" cy="34091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840334" y="5969364"/>
              <a:ext cx="440991" cy="39857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" name="TextBox 13"/>
          <p:cNvSpPr txBox="1"/>
          <p:nvPr/>
        </p:nvSpPr>
        <p:spPr>
          <a:xfrm>
            <a:off x="4743393" y="6194343"/>
            <a:ext cx="476883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DEFORMAZIONE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freccia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f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), </a:t>
            </a:r>
            <a:r>
              <a:rPr lang="el-GR" sz="2000" b="1" dirty="0">
                <a:solidFill>
                  <a:srgbClr val="002060"/>
                </a:solidFill>
                <a:cs typeface="Arial" panose="020B0604020202020204" pitchFamily="34" charset="0"/>
              </a:rPr>
              <a:t>ε</a:t>
            </a:r>
            <a:endParaRPr lang="it-IT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5724128" y="5050707"/>
            <a:ext cx="39953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REAZIONI VINCOLARI 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-  R</a:t>
            </a:r>
          </a:p>
        </p:txBody>
      </p:sp>
      <p:sp>
        <p:nvSpPr>
          <p:cNvPr id="42" name="TextBox 14"/>
          <p:cNvSpPr txBox="1"/>
          <p:nvPr/>
        </p:nvSpPr>
        <p:spPr>
          <a:xfrm>
            <a:off x="4743393" y="3823324"/>
            <a:ext cx="4429554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C00000"/>
                </a:solidFill>
                <a:cs typeface="Arial" panose="020B0604020202020204" pitchFamily="34" charset="0"/>
              </a:rPr>
              <a:t>AZIONE ESTERNA 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-  peso proprio (</a:t>
            </a:r>
            <a:r>
              <a:rPr lang="it-IT" sz="2000" b="1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it-IT" sz="2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024156" y="509474"/>
            <a:ext cx="66976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</a:t>
            </a:r>
            <a:r>
              <a:rPr lang="it-IT" sz="3200" b="1" dirty="0" smtClean="0">
                <a:solidFill>
                  <a:srgbClr val="002060"/>
                </a:solidFill>
                <a:cs typeface="Consolas" panose="020B0609020204030204" pitchFamily="49" charset="0"/>
              </a:rPr>
              <a:t>CHIAVE</a:t>
            </a:r>
            <a:endParaRPr lang="it-IT" sz="4000" b="1" dirty="0">
              <a:solidFill>
                <a:srgbClr val="00206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9" grpId="0"/>
      <p:bldP spid="30" grpId="0"/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60377" y="715923"/>
            <a:ext cx="5023247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3200" b="1" dirty="0">
                <a:solidFill>
                  <a:srgbClr val="002060"/>
                </a:solidFill>
                <a:cs typeface="Consolas" panose="020B0609020204030204" pitchFamily="49" charset="0"/>
              </a:rPr>
              <a:t>CONCETTI CHIAVE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22480" y="1442215"/>
            <a:ext cx="5021519" cy="2413097"/>
            <a:chOff x="4122480" y="1442215"/>
            <a:chExt cx="5021519" cy="2413097"/>
          </a:xfrm>
        </p:grpSpPr>
        <p:sp>
          <p:nvSpPr>
            <p:cNvPr id="14" name="TextBox 13"/>
            <p:cNvSpPr txBox="1"/>
            <p:nvPr/>
          </p:nvSpPr>
          <p:spPr>
            <a:xfrm>
              <a:off x="4122480" y="2950449"/>
              <a:ext cx="4769999" cy="90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t-IT" sz="24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DEFORMAZIONE </a:t>
              </a:r>
              <a:r>
                <a:rPr lang="it-IT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-  variazione di forma del corpo e delle sue sezioni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22480" y="1442215"/>
              <a:ext cx="5021519" cy="1141442"/>
              <a:chOff x="4122480" y="1442215"/>
              <a:chExt cx="5021519" cy="114144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122480" y="1442215"/>
                <a:ext cx="5021519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AZIONE ESTERNA </a:t>
                </a:r>
                <a:r>
                  <a:rPr lang="it-IT" sz="20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-  sollecitazione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22481" y="2048126"/>
                <a:ext cx="3995382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it-IT" sz="2400" b="1" dirty="0">
                    <a:solidFill>
                      <a:schemeClr val="bg1">
                        <a:lumMod val="75000"/>
                      </a:schemeClr>
                    </a:solidFill>
                    <a:cs typeface="Arial" panose="020B0604020202020204" pitchFamily="34" charset="0"/>
                  </a:rPr>
                  <a:t>REAZIONI VINCOLARI </a:t>
                </a:r>
                <a:r>
                  <a:rPr lang="it-IT" sz="2000" dirty="0">
                    <a:solidFill>
                      <a:schemeClr val="bg1">
                        <a:lumMod val="75000"/>
                      </a:schemeClr>
                    </a:solidFill>
                    <a:cs typeface="Arial" panose="020B0604020202020204" pitchFamily="34" charset="0"/>
                  </a:rPr>
                  <a:t>-  R</a:t>
                </a:r>
              </a:p>
            </p:txBody>
          </p:sp>
        </p:grpSp>
      </p:grpSp>
      <p:grpSp>
        <p:nvGrpSpPr>
          <p:cNvPr id="2" name="Gruppo 1"/>
          <p:cNvGrpSpPr/>
          <p:nvPr/>
        </p:nvGrpSpPr>
        <p:grpSpPr>
          <a:xfrm>
            <a:off x="4072242" y="4518569"/>
            <a:ext cx="4392488" cy="2086530"/>
            <a:chOff x="4792322" y="4771470"/>
            <a:chExt cx="4392488" cy="2086530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4792322" y="6211669"/>
              <a:ext cx="43924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it-IT" altLang="it-IT" b="1" dirty="0">
                  <a:solidFill>
                    <a:srgbClr val="C00000"/>
                  </a:solidFill>
                  <a:cs typeface="Arial" panose="020B0604020202020204" pitchFamily="34" charset="0"/>
                </a:rPr>
                <a:t>DIAGRAMMA DELLE TENSIONI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(risposta della sezione)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4792322" y="4771470"/>
              <a:ext cx="439248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20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SOLLECITAZIONI APPLICATE SU AREA </a:t>
              </a:r>
              <a:r>
                <a:rPr lang="it-IT" altLang="it-IT" dirty="0">
                  <a:solidFill>
                    <a:srgbClr val="002060"/>
                  </a:solidFill>
                  <a:cs typeface="Arial" panose="020B0604020202020204" pitchFamily="34" charset="0"/>
                </a:rPr>
                <a:t>(forza applicata su ogni sezione del componente)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08139" y="1255278"/>
            <a:ext cx="492443" cy="2416602"/>
          </a:xfrm>
          <a:prstGeom prst="rect">
            <a:avLst/>
          </a:prstGeom>
          <a:solidFill>
            <a:srgbClr val="0070C0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ESTERNO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179512" y="4005064"/>
            <a:ext cx="8712967" cy="0"/>
          </a:xfrm>
          <a:prstGeom prst="line">
            <a:avLst/>
          </a:prstGeom>
          <a:ln w="57150">
            <a:solidFill>
              <a:srgbClr val="4508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oria della trav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406" y="1877695"/>
            <a:ext cx="27622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o 26"/>
          <p:cNvGrpSpPr/>
          <p:nvPr/>
        </p:nvGrpSpPr>
        <p:grpSpPr>
          <a:xfrm>
            <a:off x="305157" y="4196242"/>
            <a:ext cx="3602113" cy="2416602"/>
            <a:chOff x="305157" y="4196242"/>
            <a:chExt cx="3602113" cy="241660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305157" y="4196242"/>
              <a:ext cx="492443" cy="2416602"/>
            </a:xfrm>
            <a:prstGeom prst="rect">
              <a:avLst/>
            </a:prstGeom>
            <a:solidFill>
              <a:srgbClr val="0070C0"/>
            </a:solidFill>
          </p:spPr>
          <p:txBody>
            <a:bodyPr vert="vert270" wrap="square" rtlCol="0" anchor="ctr" anchorCtr="1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INTERNO</a:t>
              </a: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692" y="4627483"/>
              <a:ext cx="3085578" cy="1796801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4072242" y="4224149"/>
            <a:ext cx="4841301" cy="2558610"/>
            <a:chOff x="4072242" y="4224149"/>
            <a:chExt cx="4841301" cy="2558610"/>
          </a:xfrm>
        </p:grpSpPr>
        <p:sp>
          <p:nvSpPr>
            <p:cNvPr id="10" name="Rettangolo arrotondato 9"/>
            <p:cNvSpPr/>
            <p:nvPr/>
          </p:nvSpPr>
          <p:spPr>
            <a:xfrm>
              <a:off x="4072242" y="4224149"/>
              <a:ext cx="4519414" cy="2558610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circolare a sinistra 25"/>
            <p:cNvSpPr/>
            <p:nvPr/>
          </p:nvSpPr>
          <p:spPr>
            <a:xfrm>
              <a:off x="8269769" y="4741670"/>
              <a:ext cx="643774" cy="1729699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 descr="Analisi delle sollecitazioni momento flettente taglio sforzo norma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75" y="4100042"/>
            <a:ext cx="3176892" cy="26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olo 3">
            <a:extLst>
              <a:ext uri="{FF2B5EF4-FFF2-40B4-BE49-F238E27FC236}">
                <a16:creationId xmlns:a16="http://schemas.microsoft.com/office/drawing/2014/main" id="{27423AAE-E14D-1909-1E66-D8BEDFB08C07}"/>
              </a:ext>
            </a:extLst>
          </p:cNvPr>
          <p:cNvSpPr txBox="1">
            <a:spLocks/>
          </p:cNvSpPr>
          <p:nvPr/>
        </p:nvSpPr>
        <p:spPr>
          <a:xfrm>
            <a:off x="628649" y="188640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dirty="0">
                <a:solidFill>
                  <a:srgbClr val="C00000"/>
                </a:solidFill>
                <a:latin typeface="+mn-lt"/>
              </a:rPr>
              <a:t>Laboratorio di progettazione tecnologica </a:t>
            </a:r>
            <a:r>
              <a:rPr lang="it-IT" sz="1800" b="1" dirty="0" smtClean="0">
                <a:solidFill>
                  <a:srgbClr val="C00000"/>
                </a:solidFill>
                <a:latin typeface="+mn-lt"/>
              </a:rPr>
              <a:t>dell’architettura_aa.2024-25</a:t>
            </a:r>
            <a:endParaRPr lang="it-IT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6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02290f560fb1734b327c8052b2cd1ade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3bf229eed23e95a2e5a7260a53a382ee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25884-0E6F-4F8A-BAEE-C6BA1B5DA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A3D8C-91F0-4A70-A487-48B2345804D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3077446-a7b8-4994-9298-7551826f19f8"/>
    <ds:schemaRef ds:uri="ce2ceee5-4e98-448d-bd69-9759c29185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30D9EA-3427-4583-800E-936DCB73D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2300</Words>
  <Application>Microsoft Office PowerPoint</Application>
  <PresentationFormat>Presentazione su schermo (4:3)</PresentationFormat>
  <Paragraphs>451</Paragraphs>
  <Slides>40</Slides>
  <Notes>36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Consolas</vt:lpstr>
      <vt:lpstr>Symbol</vt:lpstr>
      <vt:lpstr>Wingdings</vt:lpstr>
      <vt:lpstr>1_Tema di Office</vt:lpstr>
      <vt:lpstr>Equation</vt:lpstr>
      <vt:lpstr>Presentazione standard di PowerPoint</vt:lpstr>
      <vt:lpstr>Presentazione standard di PowerPoint</vt:lpstr>
      <vt:lpstr>Laboratorio di progettazione tecnologica dell’architettura_aa.2023-24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221</cp:revision>
  <dcterms:created xsi:type="dcterms:W3CDTF">2011-02-28T18:47:19Z</dcterms:created>
  <dcterms:modified xsi:type="dcterms:W3CDTF">2024-10-14T12:16:28Z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