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8"/>
  </p:notesMasterIdLst>
  <p:sldIdLst>
    <p:sldId id="458" r:id="rId2"/>
    <p:sldId id="457" r:id="rId3"/>
    <p:sldId id="268" r:id="rId4"/>
    <p:sldId id="269" r:id="rId5"/>
    <p:sldId id="271" r:id="rId6"/>
    <p:sldId id="464" r:id="rId7"/>
    <p:sldId id="288" r:id="rId8"/>
    <p:sldId id="270" r:id="rId9"/>
    <p:sldId id="272" r:id="rId10"/>
    <p:sldId id="273" r:id="rId11"/>
    <p:sldId id="287" r:id="rId12"/>
    <p:sldId id="451" r:id="rId13"/>
    <p:sldId id="452" r:id="rId14"/>
    <p:sldId id="453" r:id="rId15"/>
    <p:sldId id="454" r:id="rId16"/>
    <p:sldId id="459" r:id="rId17"/>
    <p:sldId id="278" r:id="rId18"/>
    <p:sldId id="460" r:id="rId19"/>
    <p:sldId id="282" r:id="rId20"/>
    <p:sldId id="456" r:id="rId21"/>
    <p:sldId id="283" r:id="rId22"/>
    <p:sldId id="284" r:id="rId23"/>
    <p:sldId id="461" r:id="rId24"/>
    <p:sldId id="286" r:id="rId25"/>
    <p:sldId id="462" r:id="rId26"/>
    <p:sldId id="463" r:id="rId27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66" autoAdjust="0"/>
    <p:restoredTop sz="94648"/>
  </p:normalViewPr>
  <p:slideViewPr>
    <p:cSldViewPr>
      <p:cViewPr varScale="1">
        <p:scale>
          <a:sx n="117" d="100"/>
          <a:sy n="117" d="100"/>
        </p:scale>
        <p:origin x="352" y="16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70" d="100"/>
        <a:sy n="170" d="100"/>
      </p:scale>
      <p:origin x="0" y="-14776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3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4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62275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dt"/>
          </p:nvPr>
        </p:nvSpPr>
        <p:spPr bwMode="auto">
          <a:xfrm>
            <a:off x="3884613" y="0"/>
            <a:ext cx="2962275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2057" name="Rectangle 9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2475" cy="3419475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8" name="Rectangle 10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76875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/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ftr"/>
          </p:nvPr>
        </p:nvSpPr>
        <p:spPr bwMode="auto">
          <a:xfrm>
            <a:off x="0" y="8685213"/>
            <a:ext cx="2962275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62275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fld id="{7E69E979-30AB-4ABD-9957-F012B1B879A9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A28D457-9ABC-411A-85B9-A8FABF63348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CB50F940-0E9C-46D3-A43A-E23AC8337FF9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3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33793" name="Rectangle 1">
            <a:extLst>
              <a:ext uri="{FF2B5EF4-FFF2-40B4-BE49-F238E27FC236}">
                <a16:creationId xmlns:a16="http://schemas.microsoft.com/office/drawing/2014/main" id="{B121A931-5706-4060-B543-5667AFB9A8A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52AF9320-37CF-4A42-8636-407AC3F3040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069877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89EAA2E-A527-41DD-A3D2-FAF4ED9DE68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C8B568F6-0113-46B6-A2F1-4E39702BB84C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13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47105" name="Rectangle 1">
            <a:extLst>
              <a:ext uri="{FF2B5EF4-FFF2-40B4-BE49-F238E27FC236}">
                <a16:creationId xmlns:a16="http://schemas.microsoft.com/office/drawing/2014/main" id="{37E5BA31-C8EB-47D4-ACDF-FDEF5CBBE77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98400CA6-B587-4234-AB03-EEA6AAAE773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745220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34331E6-E9F0-4003-AF04-18CAC81D306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84A1A4B0-C73F-4B2A-B129-A0BC584163BE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14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49153" name="Rectangle 1">
            <a:extLst>
              <a:ext uri="{FF2B5EF4-FFF2-40B4-BE49-F238E27FC236}">
                <a16:creationId xmlns:a16="http://schemas.microsoft.com/office/drawing/2014/main" id="{1791AF32-966D-444E-B378-171A9C00BB5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9E3F88AC-F081-4ACB-89D1-8EF0FD85FAD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576186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3DE89DB-3ADF-4F43-9D58-2F938D9FEC7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7EE476E5-FCCE-4CFB-8B7C-3196B0AE78C6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15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48129" name="Rectangle 1">
            <a:extLst>
              <a:ext uri="{FF2B5EF4-FFF2-40B4-BE49-F238E27FC236}">
                <a16:creationId xmlns:a16="http://schemas.microsoft.com/office/drawing/2014/main" id="{8FF082F3-0E4A-4ABB-8C17-93582BA480F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0" name="Rectangle 2">
            <a:extLst>
              <a:ext uri="{FF2B5EF4-FFF2-40B4-BE49-F238E27FC236}">
                <a16:creationId xmlns:a16="http://schemas.microsoft.com/office/drawing/2014/main" id="{1FD85650-D6E6-460A-9202-286B1A5B33B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287957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EB85EF6-3B77-4516-A02B-F25BCB9BBDC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B80F4DF9-E3CF-4319-BE1F-599400E6885F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17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50177" name="Rectangle 1">
            <a:extLst>
              <a:ext uri="{FF2B5EF4-FFF2-40B4-BE49-F238E27FC236}">
                <a16:creationId xmlns:a16="http://schemas.microsoft.com/office/drawing/2014/main" id="{CD021237-975D-42CC-9158-8DA0A4D645E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78" name="Rectangle 2">
            <a:extLst>
              <a:ext uri="{FF2B5EF4-FFF2-40B4-BE49-F238E27FC236}">
                <a16:creationId xmlns:a16="http://schemas.microsoft.com/office/drawing/2014/main" id="{796ECA5F-5716-46F2-AE09-6E67BBE91FB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954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E93A600-A154-42F0-9711-6BA85CBF543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171DEE2F-F16C-47FE-89DC-B47E65AEF023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19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54273" name="Rectangle 1">
            <a:extLst>
              <a:ext uri="{FF2B5EF4-FFF2-40B4-BE49-F238E27FC236}">
                <a16:creationId xmlns:a16="http://schemas.microsoft.com/office/drawing/2014/main" id="{D6CCF010-6B23-42BF-80D7-370267F2ED7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4" name="Rectangle 2">
            <a:extLst>
              <a:ext uri="{FF2B5EF4-FFF2-40B4-BE49-F238E27FC236}">
                <a16:creationId xmlns:a16="http://schemas.microsoft.com/office/drawing/2014/main" id="{E1E92DD2-0867-45CA-9F4F-51C62AED7B7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197471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95C142E-490B-42DA-A217-D3C7FFD5208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A4240BA8-E755-44CF-BB11-C640C787F09C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20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53249" name="Rectangle 1">
            <a:extLst>
              <a:ext uri="{FF2B5EF4-FFF2-40B4-BE49-F238E27FC236}">
                <a16:creationId xmlns:a16="http://schemas.microsoft.com/office/drawing/2014/main" id="{2C0593EF-655B-4B64-9800-1097614B4DC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F310F440-1C1D-45EF-A75D-CC301296646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294727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EC7FFBB-E3CC-4EB4-996C-C5C96E650CF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045596CF-8D87-4C2F-BECB-11318970EDE8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21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55297" name="Rectangle 1">
            <a:extLst>
              <a:ext uri="{FF2B5EF4-FFF2-40B4-BE49-F238E27FC236}">
                <a16:creationId xmlns:a16="http://schemas.microsoft.com/office/drawing/2014/main" id="{620E3582-9E93-4BC2-A25B-B68C942AAD3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BAE0E163-FBE3-4B33-BABC-59C39FF3469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133811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53DB659-6095-44CC-A017-65F5DA8CAF5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45F82CA9-22B8-4E25-BDD1-39800A6B002C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22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56321" name="Rectangle 1">
            <a:extLst>
              <a:ext uri="{FF2B5EF4-FFF2-40B4-BE49-F238E27FC236}">
                <a16:creationId xmlns:a16="http://schemas.microsoft.com/office/drawing/2014/main" id="{270D653C-3E66-4912-889D-8106174C210E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2" name="Rectangle 2">
            <a:extLst>
              <a:ext uri="{FF2B5EF4-FFF2-40B4-BE49-F238E27FC236}">
                <a16:creationId xmlns:a16="http://schemas.microsoft.com/office/drawing/2014/main" id="{4338D273-96D2-4CF2-B129-70B64FEBA89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294757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E0FD605-6841-41F0-998C-129662C8D95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1B12A5F1-E055-4548-8DFE-AE244D5591B4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24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58369" name="Rectangle 1">
            <a:extLst>
              <a:ext uri="{FF2B5EF4-FFF2-40B4-BE49-F238E27FC236}">
                <a16:creationId xmlns:a16="http://schemas.microsoft.com/office/drawing/2014/main" id="{E459C5DA-CF93-42BC-8A32-D0BC72D7CA8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0" name="Rectangle 2">
            <a:extLst>
              <a:ext uri="{FF2B5EF4-FFF2-40B4-BE49-F238E27FC236}">
                <a16:creationId xmlns:a16="http://schemas.microsoft.com/office/drawing/2014/main" id="{DC1C2B87-C3B0-4258-B984-E4F054F688E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49570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F18263B-7A8D-4DA8-8B28-C2C0E2CBB13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8BE12C57-C43E-4BCA-9FA7-F7739EFFAE6E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4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34817" name="Rectangle 1">
            <a:extLst>
              <a:ext uri="{FF2B5EF4-FFF2-40B4-BE49-F238E27FC236}">
                <a16:creationId xmlns:a16="http://schemas.microsoft.com/office/drawing/2014/main" id="{CA500CDB-7B86-4746-8C91-A2822A43E8E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66EC7FEA-5E68-4267-8B6B-BA68AB7CF68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442801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E6A846C-B945-4442-9997-2FF0548CC74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D90F2974-A49C-444F-8EFC-FB5018CEC043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5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36865" name="Rectangle 1">
            <a:extLst>
              <a:ext uri="{FF2B5EF4-FFF2-40B4-BE49-F238E27FC236}">
                <a16:creationId xmlns:a16="http://schemas.microsoft.com/office/drawing/2014/main" id="{E658C51C-56A2-4F4B-94FA-FFC576BE498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3B611EA2-DA41-4ED7-B36C-0861A53F5B0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54885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B501FD8-CEE7-E94C-86C5-A751A289CF4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84A7563-0F6D-5241-8F78-F0F35E33616D}" type="slidenum">
              <a:rPr lang="it-IT" altLang="it-IT"/>
              <a:pPr/>
              <a:t>6</a:t>
            </a:fld>
            <a:endParaRPr lang="it-IT" altLang="it-IT"/>
          </a:p>
        </p:txBody>
      </p:sp>
      <p:sp>
        <p:nvSpPr>
          <p:cNvPr id="62465" name="Text Box 1">
            <a:extLst>
              <a:ext uri="{FF2B5EF4-FFF2-40B4-BE49-F238E27FC236}">
                <a16:creationId xmlns:a16="http://schemas.microsoft.com/office/drawing/2014/main" id="{F24799CF-32F6-F345-95C6-96414BDB48B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6" name="Text Box 2">
            <a:extLst>
              <a:ext uri="{FF2B5EF4-FFF2-40B4-BE49-F238E27FC236}">
                <a16:creationId xmlns:a16="http://schemas.microsoft.com/office/drawing/2014/main" id="{6598861E-895C-234B-88F1-402BBA9F0E3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3346280-E90B-4292-9475-67C63544C2F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F90FD8D2-1614-4C2A-B79D-79F8806CED24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8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35841" name="Rectangle 1">
            <a:extLst>
              <a:ext uri="{FF2B5EF4-FFF2-40B4-BE49-F238E27FC236}">
                <a16:creationId xmlns:a16="http://schemas.microsoft.com/office/drawing/2014/main" id="{C3E10822-78D8-4ABA-957A-7C1CAF551BAE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A9D53AFE-6C94-4A69-A2FC-08319FBA24B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215564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2497598-9172-48E6-84BC-6425AF44C98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3A472BB8-C4CE-43EC-A856-6963F08035C1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9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44033" name="Rectangle 1">
            <a:extLst>
              <a:ext uri="{FF2B5EF4-FFF2-40B4-BE49-F238E27FC236}">
                <a16:creationId xmlns:a16="http://schemas.microsoft.com/office/drawing/2014/main" id="{6B9F5606-78D1-4F66-97A5-A813ECFF6F8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ADB2107A-F92B-451C-B35B-4DAFE621666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905187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ED2F489-4871-4F9B-8B66-D9E93CFD05F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0E4D3297-3556-4077-BD8F-C8FCEE258A24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10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45057" name="Rectangle 1">
            <a:extLst>
              <a:ext uri="{FF2B5EF4-FFF2-40B4-BE49-F238E27FC236}">
                <a16:creationId xmlns:a16="http://schemas.microsoft.com/office/drawing/2014/main" id="{141A910E-4859-498F-BEF3-A06E9930CDE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033CDC49-1BA9-422E-BE72-98DDF70857A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407726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B7DDDFA-37BF-40DB-AFA5-1B2EF2E5171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77CC7A09-C257-47A0-8A2F-5734433B0B38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11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59393" name="Rectangle 1">
            <a:extLst>
              <a:ext uri="{FF2B5EF4-FFF2-40B4-BE49-F238E27FC236}">
                <a16:creationId xmlns:a16="http://schemas.microsoft.com/office/drawing/2014/main" id="{3D4A0814-3B58-47A2-B4D1-890B1DDE15F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4" name="Rectangle 2">
            <a:extLst>
              <a:ext uri="{FF2B5EF4-FFF2-40B4-BE49-F238E27FC236}">
                <a16:creationId xmlns:a16="http://schemas.microsoft.com/office/drawing/2014/main" id="{726998D9-4EB9-44BC-A64A-99C3CF6FF01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283567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AE478AF-13F0-4C8F-AA08-E29A1F9B339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D0B26B77-AD1E-41D9-B837-F1B803C323AC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12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46081" name="Rectangle 1">
            <a:extLst>
              <a:ext uri="{FF2B5EF4-FFF2-40B4-BE49-F238E27FC236}">
                <a16:creationId xmlns:a16="http://schemas.microsoft.com/office/drawing/2014/main" id="{93B863C5-C60E-4061-96DB-FC7F8F12C97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2" name="Rectangle 2">
            <a:extLst>
              <a:ext uri="{FF2B5EF4-FFF2-40B4-BE49-F238E27FC236}">
                <a16:creationId xmlns:a16="http://schemas.microsoft.com/office/drawing/2014/main" id="{5BD29867-4962-47F5-BD62-48562D5BD9B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06571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3754B5E-C0C6-47A8-A9E1-9B97E5488FF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71560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E9F5800-BBB1-48B7-A974-7F0E90193D3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46954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3050" y="128588"/>
            <a:ext cx="2054225" cy="598805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3450" cy="5988050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2CC8B1E-F9EF-4566-A08D-F2AC00F9350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27978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0075" cy="142557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>
          <a:xfrm>
            <a:off x="457200" y="6245225"/>
            <a:ext cx="2124075" cy="466725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>
          <a:xfrm>
            <a:off x="3124200" y="6245225"/>
            <a:ext cx="2886075" cy="466725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>
          <a:xfrm>
            <a:off x="6553200" y="6245225"/>
            <a:ext cx="2124075" cy="466725"/>
          </a:xfrm>
        </p:spPr>
        <p:txBody>
          <a:bodyPr/>
          <a:lstStyle>
            <a:lvl1pPr>
              <a:defRPr/>
            </a:lvl1pPr>
          </a:lstStyle>
          <a:p>
            <a:fld id="{E6AD76AF-1BC8-4C30-B125-4090D7CDC59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02364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olo, testo e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0075" cy="142557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3838" cy="45164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immagine online 3"/>
          <p:cNvSpPr>
            <a:spLocks noGrp="1"/>
          </p:cNvSpPr>
          <p:nvPr>
            <p:ph type="clipArt" sz="half" idx="2"/>
          </p:nvPr>
        </p:nvSpPr>
        <p:spPr>
          <a:xfrm>
            <a:off x="4643438" y="1600200"/>
            <a:ext cx="4033837" cy="4516438"/>
          </a:xfrm>
        </p:spPr>
        <p:txBody>
          <a:bodyPr/>
          <a:lstStyle/>
          <a:p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>
          <a:xfrm>
            <a:off x="457200" y="6245225"/>
            <a:ext cx="2124075" cy="466725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>
          <a:xfrm>
            <a:off x="3124200" y="6245225"/>
            <a:ext cx="2886075" cy="466725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>
          <a:xfrm>
            <a:off x="6553200" y="6245225"/>
            <a:ext cx="2124075" cy="466725"/>
          </a:xfrm>
        </p:spPr>
        <p:txBody>
          <a:bodyPr/>
          <a:lstStyle>
            <a:lvl1pPr>
              <a:defRPr/>
            </a:lvl1pPr>
          </a:lstStyle>
          <a:p>
            <a:fld id="{F140C81E-BD35-4E30-8071-0A651CC81CF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540594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3A9FE6-43E3-46B3-B169-67A7141A4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74638"/>
            <a:ext cx="8228013" cy="1141412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2802D88-A61C-4FC4-8BE1-E1E50E545A54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1" y="1600202"/>
            <a:ext cx="4037013" cy="452437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DC935A5-A153-42E6-B6CD-70D288953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6613" y="1600202"/>
            <a:ext cx="4038600" cy="452437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6A1F17B-2C53-4BC3-BF83-830567EA98E7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457201" y="6245227"/>
            <a:ext cx="2132013" cy="474663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6E93517-FD29-4170-ADF9-643E056F73B8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3124201" y="6245227"/>
            <a:ext cx="2894013" cy="474663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BDDC5B7-D46D-4CD2-8CCC-BD928066ED35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553201" y="6245227"/>
            <a:ext cx="2132013" cy="474663"/>
          </a:xfrm>
        </p:spPr>
        <p:txBody>
          <a:bodyPr/>
          <a:lstStyle>
            <a:lvl1pPr>
              <a:defRPr/>
            </a:lvl1pPr>
          </a:lstStyle>
          <a:p>
            <a:fld id="{7A9B9D1B-5073-4215-9C33-DD118491BE4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43774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1DDF19E-F15F-4758-9571-B3A3D204A80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90100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8671DAF-FE88-4C34-AFF0-9D406F61C50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20796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3838" cy="45164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3438" y="1600200"/>
            <a:ext cx="4033837" cy="45164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0585461-AE17-4D5B-B793-6621A632E1C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18364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8B0D1E9-33AE-4614-974E-C78ADA33CE5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84326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BCBEBA1-3773-4F65-A94C-7ECC4339C48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35632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CD0DDE2-4BEF-43E7-A1C2-C08FEE75DB6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98355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4FA5227-DE4D-44A5-B59B-436043E0837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93703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80AAD7C-0E2D-4DC1-A86A-619BAA46E1C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49373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0075" cy="142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0075" cy="451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12407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8607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2407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fld id="{E2D9E5C3-4DAB-404E-8164-690152257671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76" r:id="rId14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CCFFFF"/>
          </a:solidFill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FFFF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FFFF"/>
          </a:solidFill>
          <a:latin typeface="Arial" panose="020B0604020202020204" pitchFamily="34" charset="0"/>
          <a:cs typeface="Arial" panose="020B0604020202020204" pitchFamily="34" charset="0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FFFF"/>
          </a:solidFill>
          <a:latin typeface="Arial" panose="020B0604020202020204" pitchFamily="34" charset="0"/>
          <a:cs typeface="Arial" panose="020B0604020202020204" pitchFamily="34" charset="0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FFFF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FFFF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FFFF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FFFF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FFFF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911CE08-92BD-8744-9845-B3808007D0D3}"/>
              </a:ext>
            </a:extLst>
          </p:cNvPr>
          <p:cNvSpPr txBox="1"/>
          <p:nvPr/>
        </p:nvSpPr>
        <p:spPr>
          <a:xfrm>
            <a:off x="1835696" y="2132856"/>
            <a:ext cx="558678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CENNI  DI  ISTOLOGIA </a:t>
            </a:r>
          </a:p>
          <a:p>
            <a:pPr algn="ctr"/>
            <a:r>
              <a:rPr lang="it-IT" sz="36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DEL </a:t>
            </a:r>
          </a:p>
          <a:p>
            <a:pPr algn="ctr"/>
            <a:r>
              <a:rPr lang="it-IT" sz="36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TESSUTO MUSCOLARE</a:t>
            </a:r>
          </a:p>
        </p:txBody>
      </p:sp>
    </p:spTree>
    <p:extLst>
      <p:ext uri="{BB962C8B-B14F-4D97-AF65-F5344CB8AC3E}">
        <p14:creationId xmlns:p14="http://schemas.microsoft.com/office/powerpoint/2010/main" val="5124143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>
            <a:extLst>
              <a:ext uri="{FF2B5EF4-FFF2-40B4-BE49-F238E27FC236}">
                <a16:creationId xmlns:a16="http://schemas.microsoft.com/office/drawing/2014/main" id="{00295083-CEAE-4A53-80F7-5D2DCF5A3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280" y="515119"/>
            <a:ext cx="5929720" cy="615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38" name="Text Box 2">
            <a:extLst>
              <a:ext uri="{FF2B5EF4-FFF2-40B4-BE49-F238E27FC236}">
                <a16:creationId xmlns:a16="http://schemas.microsoft.com/office/drawing/2014/main" id="{3F54C600-39A8-4A8B-8910-38475BC27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91" y="1434325"/>
            <a:ext cx="3240359" cy="3187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7500" tIns="35100" rIns="67500" bIns="351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sz="1350" dirty="0">
                <a:latin typeface="Arial Black" panose="020B0A04020102020204" pitchFamily="34" charset="0"/>
                <a:cs typeface="Arial" panose="020B0604020202020204" pitchFamily="34" charset="0"/>
              </a:rPr>
              <a:t>ORGANIZZAZIONE GERARCHICA</a:t>
            </a:r>
          </a:p>
          <a:p>
            <a:pPr algn="ctr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350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sz="1350" dirty="0">
                <a:latin typeface="Arial Black" panose="020B0A04020102020204" pitchFamily="34" charset="0"/>
                <a:cs typeface="Arial" panose="020B0604020202020204" pitchFamily="34" charset="0"/>
              </a:rPr>
              <a:t>Muscolo Scheletrico</a:t>
            </a:r>
          </a:p>
          <a:p>
            <a:pPr algn="ctr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sz="1350" dirty="0">
                <a:latin typeface="Arial Black" panose="020B0A04020102020204" pitchFamily="34" charset="0"/>
                <a:cs typeface="Arial" panose="020B0604020202020204" pitchFamily="34" charset="0"/>
              </a:rPr>
              <a:t>(avvolto da </a:t>
            </a:r>
            <a:r>
              <a:rPr lang="it-IT" altLang="it-IT" sz="1350" dirty="0" err="1">
                <a:latin typeface="Arial Black" panose="020B0A04020102020204" pitchFamily="34" charset="0"/>
                <a:cs typeface="Arial" panose="020B0604020202020204" pitchFamily="34" charset="0"/>
              </a:rPr>
              <a:t>Epimisio</a:t>
            </a:r>
            <a:r>
              <a:rPr lang="it-IT" altLang="it-IT" sz="1350" dirty="0">
                <a:latin typeface="Arial Black" panose="020B0A04020102020204" pitchFamily="34" charset="0"/>
                <a:cs typeface="Arial" panose="020B0604020202020204" pitchFamily="34" charset="0"/>
              </a:rPr>
              <a:t>)</a:t>
            </a:r>
          </a:p>
          <a:p>
            <a:pPr algn="ctr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350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350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sz="1350" dirty="0">
                <a:latin typeface="Arial Black" panose="020B0A04020102020204" pitchFamily="34" charset="0"/>
                <a:cs typeface="Arial" panose="020B0604020202020204" pitchFamily="34" charset="0"/>
              </a:rPr>
              <a:t>Fascio di Fibre</a:t>
            </a:r>
          </a:p>
          <a:p>
            <a:pPr algn="ctr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sz="1350" dirty="0">
                <a:latin typeface="Arial Black" panose="020B0A04020102020204" pitchFamily="34" charset="0"/>
                <a:cs typeface="Arial" panose="020B0604020202020204" pitchFamily="34" charset="0"/>
              </a:rPr>
              <a:t>(avvolto da Perimisio)</a:t>
            </a:r>
          </a:p>
          <a:p>
            <a:pPr algn="ctr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350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350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350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sz="1350" dirty="0">
                <a:latin typeface="Arial Black" panose="020B0A04020102020204" pitchFamily="34" charset="0"/>
                <a:cs typeface="Arial" panose="020B0604020202020204" pitchFamily="34" charset="0"/>
              </a:rPr>
              <a:t>Fibra Muscolare</a:t>
            </a:r>
          </a:p>
          <a:p>
            <a:pPr algn="ctr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sz="1350" dirty="0">
                <a:latin typeface="Arial Black" panose="020B0A04020102020204" pitchFamily="34" charset="0"/>
                <a:cs typeface="Arial" panose="020B0604020202020204" pitchFamily="34" charset="0"/>
              </a:rPr>
              <a:t>(avvolta da Endomisio, ossia Lamina Basale e Fibre Reticolari)</a:t>
            </a:r>
          </a:p>
        </p:txBody>
      </p:sp>
      <p:sp>
        <p:nvSpPr>
          <p:cNvPr id="14339" name="AutoShape 3">
            <a:extLst>
              <a:ext uri="{FF2B5EF4-FFF2-40B4-BE49-F238E27FC236}">
                <a16:creationId xmlns:a16="http://schemas.microsoft.com/office/drawing/2014/main" id="{70ED0268-925F-4E2F-8041-9CDAFBC322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1762" y="2348880"/>
            <a:ext cx="325040" cy="32385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 sz="135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4340" name="AutoShape 4">
            <a:extLst>
              <a:ext uri="{FF2B5EF4-FFF2-40B4-BE49-F238E27FC236}">
                <a16:creationId xmlns:a16="http://schemas.microsoft.com/office/drawing/2014/main" id="{FF3335F9-8C06-4B7A-AFB7-E4BEA6AAE3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4650" y="3267075"/>
            <a:ext cx="325040" cy="32385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 sz="135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8242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>
            <a:extLst>
              <a:ext uri="{FF2B5EF4-FFF2-40B4-BE49-F238E27FC236}">
                <a16:creationId xmlns:a16="http://schemas.microsoft.com/office/drawing/2014/main" id="{CA558088-8A5E-4A3D-90FB-1113B0BA2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857250"/>
            <a:ext cx="3375422" cy="2263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4" name="Picture 2">
            <a:extLst>
              <a:ext uri="{FF2B5EF4-FFF2-40B4-BE49-F238E27FC236}">
                <a16:creationId xmlns:a16="http://schemas.microsoft.com/office/drawing/2014/main" id="{03A95764-7BE3-4EEF-B701-3736475B7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57250"/>
            <a:ext cx="3429000" cy="226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5" name="Picture 3">
            <a:extLst>
              <a:ext uri="{FF2B5EF4-FFF2-40B4-BE49-F238E27FC236}">
                <a16:creationId xmlns:a16="http://schemas.microsoft.com/office/drawing/2014/main" id="{3040585D-2370-4F32-AE90-69240B045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784998"/>
            <a:ext cx="3320654" cy="2215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6" name="Picture 4">
            <a:extLst>
              <a:ext uri="{FF2B5EF4-FFF2-40B4-BE49-F238E27FC236}">
                <a16:creationId xmlns:a16="http://schemas.microsoft.com/office/drawing/2014/main" id="{2B4EF1C6-8A1B-4328-83DD-5315AE636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67137"/>
            <a:ext cx="3429000" cy="223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77" name="Text Box 5">
            <a:extLst>
              <a:ext uri="{FF2B5EF4-FFF2-40B4-BE49-F238E27FC236}">
                <a16:creationId xmlns:a16="http://schemas.microsoft.com/office/drawing/2014/main" id="{C6778A0C-B343-4C71-A947-226BD8C95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5439" y="3105150"/>
            <a:ext cx="5331010" cy="624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>
                <a:latin typeface="Arial Black" panose="020B0A04020102020204" pitchFamily="34" charset="0"/>
                <a:cs typeface="Arial" panose="020B0604020202020204" pitchFamily="34" charset="0"/>
              </a:rPr>
              <a:t>MICROGRAFIE di TESSUTO MUSCOLARE </a:t>
            </a:r>
          </a:p>
          <a:p>
            <a:pPr algn="ctr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>
                <a:latin typeface="Arial Black" panose="020B0A04020102020204" pitchFamily="34" charset="0"/>
                <a:cs typeface="Arial" panose="020B0604020202020204" pitchFamily="34" charset="0"/>
              </a:rPr>
              <a:t>STRIATO SCHELETRICO</a:t>
            </a:r>
          </a:p>
        </p:txBody>
      </p:sp>
    </p:spTree>
    <p:extLst>
      <p:ext uri="{BB962C8B-B14F-4D97-AF65-F5344CB8AC3E}">
        <p14:creationId xmlns:p14="http://schemas.microsoft.com/office/powerpoint/2010/main" val="27995128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>
            <a:extLst>
              <a:ext uri="{FF2B5EF4-FFF2-40B4-BE49-F238E27FC236}">
                <a16:creationId xmlns:a16="http://schemas.microsoft.com/office/drawing/2014/main" id="{7909F4C9-8591-4147-ABB9-DEDACD80D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" t="57629" r="20546" b="10387"/>
          <a:stretch>
            <a:fillRect/>
          </a:stretch>
        </p:blipFill>
        <p:spPr bwMode="auto">
          <a:xfrm>
            <a:off x="-8913" y="2418860"/>
            <a:ext cx="9113550" cy="4439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 l="7146" t="57629" r="20546" b="1038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2" name="Text Box 2">
            <a:extLst>
              <a:ext uri="{FF2B5EF4-FFF2-40B4-BE49-F238E27FC236}">
                <a16:creationId xmlns:a16="http://schemas.microsoft.com/office/drawing/2014/main" id="{434349C5-A119-42A3-AC62-10150B8BD7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99" y="432258"/>
            <a:ext cx="7029400" cy="2009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7500" tIns="35100" rIns="67500" bIns="351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dirty="0">
                <a:latin typeface="Arial Black" panose="020B0A04020102020204" pitchFamily="34" charset="0"/>
                <a:cs typeface="Arial" panose="020B0604020202020204" pitchFamily="34" charset="0"/>
              </a:rPr>
              <a:t>CARATTERISTICHE MORFOLOGICHE PECULIARI </a:t>
            </a:r>
          </a:p>
          <a:p>
            <a:pPr algn="ctr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dirty="0">
                <a:latin typeface="Arial Black" panose="020B0A04020102020204" pitchFamily="34" charset="0"/>
                <a:cs typeface="Arial" panose="020B0604020202020204" pitchFamily="34" charset="0"/>
              </a:rPr>
              <a:t>DELLA FIBRA MUSCOLARE STRIATA</a:t>
            </a:r>
          </a:p>
          <a:p>
            <a:pPr algn="ctr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500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</a:pPr>
            <a:r>
              <a:rPr lang="it-IT" altLang="it-IT" sz="1500" dirty="0">
                <a:cs typeface="Arial" panose="020B0604020202020204" pitchFamily="34" charset="0"/>
              </a:rPr>
              <a:t>MIOFIBRILLE con Filamenti Sottili (ACTINA) e </a:t>
            </a: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sz="1500" dirty="0">
                <a:cs typeface="Arial" panose="020B0604020202020204" pitchFamily="34" charset="0"/>
              </a:rPr>
              <a:t>                               Filamenti Spessi (MIOSINA)</a:t>
            </a: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</a:pPr>
            <a:r>
              <a:rPr lang="it-IT" altLang="it-IT" sz="1500" dirty="0">
                <a:cs typeface="Arial" panose="020B0604020202020204" pitchFamily="34" charset="0"/>
              </a:rPr>
              <a:t>RETICOLO SARCOPLASMATICO</a:t>
            </a: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</a:pPr>
            <a:r>
              <a:rPr lang="it-IT" altLang="it-IT" sz="1500" dirty="0">
                <a:cs typeface="Arial" panose="020B0604020202020204" pitchFamily="34" charset="0"/>
              </a:rPr>
              <a:t>SISTEMA TUBULI TRASVERSI (a T)         </a:t>
            </a:r>
            <a:r>
              <a:rPr lang="it-IT" altLang="it-IT" sz="1500" b="1" dirty="0">
                <a:cs typeface="Arial" panose="020B0604020202020204" pitchFamily="34" charset="0"/>
              </a:rPr>
              <a:t>TRIADE</a:t>
            </a: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</a:pPr>
            <a:r>
              <a:rPr lang="it-IT" altLang="it-IT" sz="1500" dirty="0">
                <a:cs typeface="Arial" panose="020B0604020202020204" pitchFamily="34" charset="0"/>
              </a:rPr>
              <a:t>CISTERNE TERMINALI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E34ED354-E683-4565-A4C4-B8D8D4AF38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584" y="1670697"/>
            <a:ext cx="4591050" cy="702469"/>
          </a:xfrm>
          <a:prstGeom prst="rect">
            <a:avLst/>
          </a:prstGeom>
          <a:noFill/>
          <a:ln w="5076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 sz="135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5364" name="Line 4">
            <a:extLst>
              <a:ext uri="{FF2B5EF4-FFF2-40B4-BE49-F238E27FC236}">
                <a16:creationId xmlns:a16="http://schemas.microsoft.com/office/drawing/2014/main" id="{0BE89560-0322-475E-A00A-648C24BA00E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35064" y="1758062"/>
            <a:ext cx="485775" cy="161925"/>
          </a:xfrm>
          <a:prstGeom prst="line">
            <a:avLst/>
          </a:prstGeom>
          <a:noFill/>
          <a:ln w="57240" cap="sq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 sz="135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5365" name="Line 5">
            <a:extLst>
              <a:ext uri="{FF2B5EF4-FFF2-40B4-BE49-F238E27FC236}">
                <a16:creationId xmlns:a16="http://schemas.microsoft.com/office/drawing/2014/main" id="{13D77D33-D130-4FB9-9692-A50CAEF701F9}"/>
              </a:ext>
            </a:extLst>
          </p:cNvPr>
          <p:cNvSpPr>
            <a:spLocks noChangeShapeType="1"/>
          </p:cNvSpPr>
          <p:nvPr/>
        </p:nvSpPr>
        <p:spPr bwMode="auto">
          <a:xfrm>
            <a:off x="4377952" y="2035664"/>
            <a:ext cx="216694" cy="1190"/>
          </a:xfrm>
          <a:prstGeom prst="line">
            <a:avLst/>
          </a:prstGeom>
          <a:noFill/>
          <a:ln w="38160" cap="sq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 sz="135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5366" name="Line 6">
            <a:extLst>
              <a:ext uri="{FF2B5EF4-FFF2-40B4-BE49-F238E27FC236}">
                <a16:creationId xmlns:a16="http://schemas.microsoft.com/office/drawing/2014/main" id="{92F0C004-65F9-4820-BD20-6AF8607FE95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69010" y="2233493"/>
            <a:ext cx="434578" cy="108347"/>
          </a:xfrm>
          <a:prstGeom prst="line">
            <a:avLst/>
          </a:prstGeom>
          <a:noFill/>
          <a:ln w="57240" cap="sq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 sz="135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9679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>
            <a:extLst>
              <a:ext uri="{FF2B5EF4-FFF2-40B4-BE49-F238E27FC236}">
                <a16:creationId xmlns:a16="http://schemas.microsoft.com/office/drawing/2014/main" id="{6B4321E0-2D8B-439B-80D3-3F26EA04E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" t="65474" r="55769" b="16560"/>
          <a:stretch>
            <a:fillRect/>
          </a:stretch>
        </p:blipFill>
        <p:spPr bwMode="auto">
          <a:xfrm>
            <a:off x="3726631" y="3933057"/>
            <a:ext cx="5417369" cy="2890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 l="7146" t="65474" r="55769" b="1656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6" name="Picture 2">
            <a:extLst>
              <a:ext uri="{FF2B5EF4-FFF2-40B4-BE49-F238E27FC236}">
                <a16:creationId xmlns:a16="http://schemas.microsoft.com/office/drawing/2014/main" id="{5981CEE5-6745-46AC-B411-76445758A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62375" cy="4162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7" name="Text Box 3">
            <a:extLst>
              <a:ext uri="{FF2B5EF4-FFF2-40B4-BE49-F238E27FC236}">
                <a16:creationId xmlns:a16="http://schemas.microsoft.com/office/drawing/2014/main" id="{15E20BB9-B02F-44B1-B46A-9C7318537A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6002" y="627526"/>
            <a:ext cx="4238625" cy="3302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5100" rIns="67500" bIns="351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sz="2400" b="1" dirty="0">
                <a:cs typeface="Arial" panose="020B0604020202020204" pitchFamily="34" charset="0"/>
              </a:rPr>
              <a:t>La striatura visibile al microscopio ottico (bande chiare e bande scure) deriva dalla disposizione ordinata dei miofilamenti nell’ ambito delle miofibrille che presentano un regolare allineamento</a:t>
            </a: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5181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B2E42E5-7ABE-E14D-BED9-D3440A3B8A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593"/>
            <a:ext cx="2104742" cy="278092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0B28796-63BF-DC4E-BC80-C1835A40D9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3" t="35826" r="23796" b="35859"/>
          <a:stretch/>
        </p:blipFill>
        <p:spPr>
          <a:xfrm>
            <a:off x="1545771" y="2420888"/>
            <a:ext cx="7598229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0532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>
            <a:extLst>
              <a:ext uri="{FF2B5EF4-FFF2-40B4-BE49-F238E27FC236}">
                <a16:creationId xmlns:a16="http://schemas.microsoft.com/office/drawing/2014/main" id="{0D590046-3271-49F6-981B-A0662E6349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504" y="404664"/>
            <a:ext cx="9036496" cy="857250"/>
          </a:xfrm>
          <a:ln/>
        </p:spPr>
        <p:txBody>
          <a:bodyPr>
            <a:noAutofit/>
          </a:bodyPr>
          <a:lstStyle/>
          <a:p>
            <a:pPr>
              <a:buClrTx/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ORGANIZZAZIONE DELLA STRIATURA TRASVERSALE </a:t>
            </a:r>
            <a:b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nel Tessuto Muscolare Striato</a:t>
            </a:r>
            <a:b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(Scheletrico e Cardiaco “di Lavoro”)</a:t>
            </a:r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6AA9F973-6302-4F53-B155-04E2B031863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33264" y="1844824"/>
            <a:ext cx="8784976" cy="4464496"/>
          </a:xfrm>
          <a:ln/>
        </p:spPr>
        <p:txBody>
          <a:bodyPr/>
          <a:lstStyle/>
          <a:p>
            <a:pPr marL="255985" indent="-255985">
              <a:lnSpc>
                <a:spcPct val="8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it-IT" altLang="it-IT" sz="2400" dirty="0">
                <a:solidFill>
                  <a:schemeClr val="tx1"/>
                </a:solidFill>
                <a:latin typeface="Chalkboard SE" panose="03050602040202020205" pitchFamily="66" charset="77"/>
              </a:rPr>
              <a:t>BANDA A (scura), detta Anisotropa al Microscopio Polarizzatore (Miofilamenti SOTTILI e SPESSI)</a:t>
            </a:r>
          </a:p>
          <a:p>
            <a:pPr marL="255985" indent="-254794">
              <a:lnSpc>
                <a:spcPct val="80000"/>
              </a:lnSpc>
              <a:spcBef>
                <a:spcPts val="450"/>
              </a:spcBef>
              <a:buClrTx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endParaRPr lang="it-IT" altLang="it-IT" sz="2400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pPr marL="255985" indent="-255985">
              <a:lnSpc>
                <a:spcPct val="8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it-IT" altLang="it-IT" sz="2400" dirty="0">
                <a:solidFill>
                  <a:schemeClr val="tx1"/>
                </a:solidFill>
                <a:latin typeface="Chalkboard SE" panose="03050602040202020205" pitchFamily="66" charset="77"/>
              </a:rPr>
              <a:t>BANDA I (chiara), detta Isotropa al Microscopio Polarizzatore (Miofilamenti SOTTILI)</a:t>
            </a:r>
          </a:p>
          <a:p>
            <a:pPr marL="255985" indent="-254794">
              <a:lnSpc>
                <a:spcPct val="80000"/>
              </a:lnSpc>
              <a:spcBef>
                <a:spcPts val="450"/>
              </a:spcBef>
              <a:buClrTx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endParaRPr lang="it-IT" altLang="it-IT" sz="2400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pPr marL="255985" indent="-255985">
              <a:lnSpc>
                <a:spcPct val="8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it-IT" altLang="it-IT" sz="2400" dirty="0">
                <a:solidFill>
                  <a:schemeClr val="tx1"/>
                </a:solidFill>
                <a:latin typeface="Chalkboard SE" panose="03050602040202020205" pitchFamily="66" charset="77"/>
              </a:rPr>
              <a:t>LINEA </a:t>
            </a:r>
            <a:r>
              <a:rPr lang="it-IT" altLang="it-IT" sz="2400" dirty="0" err="1">
                <a:solidFill>
                  <a:schemeClr val="tx1"/>
                </a:solidFill>
                <a:latin typeface="Chalkboard SE" panose="03050602040202020205" pitchFamily="66" charset="77"/>
              </a:rPr>
              <a:t>Z</a:t>
            </a:r>
            <a:r>
              <a:rPr lang="it-IT" altLang="it-IT" sz="2400" dirty="0">
                <a:solidFill>
                  <a:schemeClr val="tx1"/>
                </a:solidFill>
                <a:latin typeface="Chalkboard SE" panose="03050602040202020205" pitchFamily="66" charset="77"/>
              </a:rPr>
              <a:t> (scura, inclusa nella Banda I, vi inseriscono Miofilamenti SOTTILI), apprezzabile al TEM. Tra due Linee </a:t>
            </a:r>
            <a:r>
              <a:rPr lang="it-IT" altLang="it-IT" sz="2400" dirty="0" err="1">
                <a:solidFill>
                  <a:schemeClr val="tx1"/>
                </a:solidFill>
                <a:latin typeface="Chalkboard SE" panose="03050602040202020205" pitchFamily="66" charset="77"/>
              </a:rPr>
              <a:t>Z</a:t>
            </a:r>
            <a:r>
              <a:rPr lang="it-IT" altLang="it-IT" sz="2400" dirty="0">
                <a:solidFill>
                  <a:schemeClr val="tx1"/>
                </a:solidFill>
                <a:latin typeface="Chalkboard SE" panose="03050602040202020205" pitchFamily="66" charset="77"/>
              </a:rPr>
              <a:t> si delimita il SARCOMERO (la minima UNITA’ CONTRATTILE)</a:t>
            </a:r>
          </a:p>
          <a:p>
            <a:pPr marL="255985" indent="-254794">
              <a:lnSpc>
                <a:spcPct val="80000"/>
              </a:lnSpc>
              <a:spcBef>
                <a:spcPts val="450"/>
              </a:spcBef>
              <a:buClrTx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endParaRPr lang="it-IT" altLang="it-IT" sz="2400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pPr marL="255985" indent="-255985">
              <a:lnSpc>
                <a:spcPct val="8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it-IT" altLang="it-IT" sz="2400" dirty="0">
                <a:solidFill>
                  <a:schemeClr val="tx1"/>
                </a:solidFill>
                <a:latin typeface="Chalkboard SE" panose="03050602040202020205" pitchFamily="66" charset="77"/>
              </a:rPr>
              <a:t>Nell’ ambito della Banda A, al TEM è riscontrabile la BANDA H (più chiara, Miofilamenti SPESSI), suddivisa a metà dalla LINEA  M (interconnessione tra Miofilamenti Spessi e Sottili) </a:t>
            </a:r>
          </a:p>
        </p:txBody>
      </p:sp>
    </p:spTree>
    <p:extLst>
      <p:ext uri="{BB962C8B-B14F-4D97-AF65-F5344CB8AC3E}">
        <p14:creationId xmlns:p14="http://schemas.microsoft.com/office/powerpoint/2010/main" val="2833465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DC09D9D-6D39-E245-8342-0F413CFA95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6" t="5686" r="6012" b="7885"/>
          <a:stretch/>
        </p:blipFill>
        <p:spPr>
          <a:xfrm>
            <a:off x="14080" y="116632"/>
            <a:ext cx="9022416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5009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>
            <a:extLst>
              <a:ext uri="{FF2B5EF4-FFF2-40B4-BE49-F238E27FC236}">
                <a16:creationId xmlns:a16="http://schemas.microsoft.com/office/drawing/2014/main" id="{61C43F9A-937D-457B-8445-3377C15799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38289" y="0"/>
            <a:ext cx="6172200" cy="857250"/>
          </a:xfrm>
          <a:ln/>
        </p:spPr>
        <p:txBody>
          <a:bodyPr/>
          <a:lstStyle/>
          <a:p>
            <a:pPr>
              <a:buClrTx/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Arial Black" panose="020B0A04020102020204" pitchFamily="34" charset="0"/>
              </a:rPr>
              <a:t>MIOFIBRILLE</a:t>
            </a:r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FBB7E1F4-B2E3-4D09-8EBC-95EF3C36A3A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79512" y="620688"/>
            <a:ext cx="4444877" cy="4662165"/>
          </a:xfrm>
          <a:ln/>
        </p:spPr>
        <p:txBody>
          <a:bodyPr/>
          <a:lstStyle/>
          <a:p>
            <a:pPr marL="255985" indent="-255985"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it-IT" altLang="it-IT" sz="1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Decorrono longitudinalmente nella fibra (o nella fibrocellula cardiaca):</a:t>
            </a:r>
          </a:p>
          <a:p>
            <a:pPr marL="255985" indent="-254794">
              <a:spcBef>
                <a:spcPts val="375"/>
              </a:spcBef>
              <a:buClrTx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endParaRPr lang="it-IT" altLang="it-IT" sz="18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 marL="255985" indent="-255985"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it-IT" altLang="it-IT" sz="18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MIOFILAMENTI SPESSI</a:t>
            </a:r>
            <a:r>
              <a:rPr lang="it-IT" altLang="it-IT" sz="1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(MIOSINA, larghezza 15 nm): occupano la Banda A</a:t>
            </a:r>
          </a:p>
          <a:p>
            <a:pPr marL="255985" indent="-255985"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it-IT" altLang="it-IT" sz="18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MIOFILAMENTI SOTTILI</a:t>
            </a:r>
            <a:r>
              <a:rPr lang="it-IT" altLang="it-IT" sz="1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(ACTINA, TROPONINA e TROPOMIOSINA, larghezza 8 nm): si inseriscono alla Linea </a:t>
            </a:r>
            <a:r>
              <a:rPr lang="it-IT" altLang="it-IT" sz="1800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Z</a:t>
            </a:r>
            <a:endParaRPr lang="it-IT" altLang="it-IT" sz="18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 marL="255985" indent="-254794">
              <a:spcBef>
                <a:spcPts val="375"/>
              </a:spcBef>
              <a:buClrTx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endParaRPr lang="it-IT" altLang="it-IT" sz="18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 marL="255985" indent="-255985"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it-IT" altLang="it-IT" sz="1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I due tipi di miofilamenti, che decorrono tra loro paralleli, si interconnettono entro la Banda A, dove ciascun filamento spesso è </a:t>
            </a:r>
            <a:r>
              <a:rPr lang="it-IT" altLang="it-IT" sz="20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circondato da 6 filamenti sottili, disposti ai vertici di un esagono </a:t>
            </a:r>
          </a:p>
        </p:txBody>
      </p:sp>
      <p:pic>
        <p:nvPicPr>
          <p:cNvPr id="19459" name="Picture 3">
            <a:extLst>
              <a:ext uri="{FF2B5EF4-FFF2-40B4-BE49-F238E27FC236}">
                <a16:creationId xmlns:a16="http://schemas.microsoft.com/office/drawing/2014/main" id="{112D687D-B2BE-4EA4-9130-EB87C6A4A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4" t="2580" r="9225" b="55257"/>
          <a:stretch>
            <a:fillRect/>
          </a:stretch>
        </p:blipFill>
        <p:spPr bwMode="auto">
          <a:xfrm>
            <a:off x="4518422" y="2294335"/>
            <a:ext cx="3348038" cy="287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6000"/>
                  </a:blip>
                  <a:srcRect l="7594" t="2580" r="9225" b="5525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60" name="Rectangle 4">
            <a:extLst>
              <a:ext uri="{FF2B5EF4-FFF2-40B4-BE49-F238E27FC236}">
                <a16:creationId xmlns:a16="http://schemas.microsoft.com/office/drawing/2014/main" id="{CE398C14-B877-4875-B860-6D951B8FE6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0414" y="4400550"/>
            <a:ext cx="756047" cy="757238"/>
          </a:xfrm>
          <a:prstGeom prst="rect">
            <a:avLst/>
          </a:prstGeom>
          <a:noFill/>
          <a:ln w="255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 sz="135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9461" name="Rectangle 5">
            <a:extLst>
              <a:ext uri="{FF2B5EF4-FFF2-40B4-BE49-F238E27FC236}">
                <a16:creationId xmlns:a16="http://schemas.microsoft.com/office/drawing/2014/main" id="{E97B6FF9-A17C-4C0B-881D-0C70C025B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0141" y="2619375"/>
            <a:ext cx="594122" cy="21550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 sz="135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9462" name="Rectangle 6">
            <a:extLst>
              <a:ext uri="{FF2B5EF4-FFF2-40B4-BE49-F238E27FC236}">
                <a16:creationId xmlns:a16="http://schemas.microsoft.com/office/drawing/2014/main" id="{6F5B079A-052D-455F-8D82-107C4D80F2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7842" y="2619375"/>
            <a:ext cx="325040" cy="21550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 sz="135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9852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FFD42501-9C7E-5742-BF62-EDA0416256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8" t="6226" r="5971" b="5268"/>
          <a:stretch/>
        </p:blipFill>
        <p:spPr>
          <a:xfrm>
            <a:off x="179512" y="0"/>
            <a:ext cx="8931150" cy="675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4395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>
            <a:extLst>
              <a:ext uri="{FF2B5EF4-FFF2-40B4-BE49-F238E27FC236}">
                <a16:creationId xmlns:a16="http://schemas.microsoft.com/office/drawing/2014/main" id="{AE0E79D2-C6F0-4A53-92BE-0348AAB7BA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5393" y="2580460"/>
            <a:ext cx="1700343" cy="857250"/>
          </a:xfrm>
          <a:ln/>
        </p:spPr>
        <p:txBody>
          <a:bodyPr>
            <a:noAutofit/>
          </a:bodyPr>
          <a:lstStyle/>
          <a:p>
            <a:pPr>
              <a:buClrTx/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it-IT" altLang="it-IT" sz="1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La contrazione muscolare prevede lo scorrimento reciproco dei miofilamenti sottili di </a:t>
            </a:r>
            <a:r>
              <a:rPr lang="it-IT" altLang="it-IT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F</a:t>
            </a:r>
            <a:r>
              <a:rPr lang="it-IT" altLang="it-IT" sz="1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-actina su quelli spessi di miosina. In questo modo il sarcomero si accorcia, la banda I  si riduce, mentre la banda A rimane inalterata</a:t>
            </a:r>
          </a:p>
        </p:txBody>
      </p:sp>
      <p:pic>
        <p:nvPicPr>
          <p:cNvPr id="23554" name="Picture 2">
            <a:extLst>
              <a:ext uri="{FF2B5EF4-FFF2-40B4-BE49-F238E27FC236}">
                <a16:creationId xmlns:a16="http://schemas.microsoft.com/office/drawing/2014/main" id="{39313CBB-4DBA-4B78-8FCB-6E957C664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2" b="50615"/>
          <a:stretch>
            <a:fillRect/>
          </a:stretch>
        </p:blipFill>
        <p:spPr bwMode="auto">
          <a:xfrm>
            <a:off x="2411760" y="33818"/>
            <a:ext cx="6696044" cy="2743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6000"/>
                  </a:blip>
                  <a:srcRect t="20482" b="5061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5" name="Picture 3">
            <a:extLst>
              <a:ext uri="{FF2B5EF4-FFF2-40B4-BE49-F238E27FC236}">
                <a16:creationId xmlns:a16="http://schemas.microsoft.com/office/drawing/2014/main" id="{5A2C98DB-6055-4345-935A-600702C50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67" b="9616"/>
          <a:stretch>
            <a:fillRect/>
          </a:stretch>
        </p:blipFill>
        <p:spPr bwMode="auto">
          <a:xfrm>
            <a:off x="2360550" y="3141204"/>
            <a:ext cx="6747254" cy="2664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 t="65067" b="961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6" name="Text Box 4">
            <a:extLst>
              <a:ext uri="{FF2B5EF4-FFF2-40B4-BE49-F238E27FC236}">
                <a16:creationId xmlns:a16="http://schemas.microsoft.com/office/drawing/2014/main" id="{F697D228-8088-44D3-BB4C-27535FB6E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0432" y="1308545"/>
            <a:ext cx="553099" cy="209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sz="900" b="1" dirty="0">
                <a:cs typeface="Arial" panose="020B0604020202020204" pitchFamily="34" charset="0"/>
              </a:rPr>
              <a:t>Banda I</a:t>
            </a:r>
          </a:p>
        </p:txBody>
      </p:sp>
      <p:sp>
        <p:nvSpPr>
          <p:cNvPr id="23557" name="Text Box 5">
            <a:extLst>
              <a:ext uri="{FF2B5EF4-FFF2-40B4-BE49-F238E27FC236}">
                <a16:creationId xmlns:a16="http://schemas.microsoft.com/office/drawing/2014/main" id="{41998095-72C2-4741-86E6-7143061FA6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7670" y="1510411"/>
            <a:ext cx="553099" cy="209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sz="900" b="1" dirty="0">
                <a:cs typeface="Arial" panose="020B0604020202020204" pitchFamily="34" charset="0"/>
              </a:rPr>
              <a:t>Banda I</a:t>
            </a:r>
          </a:p>
        </p:txBody>
      </p:sp>
      <p:sp>
        <p:nvSpPr>
          <p:cNvPr id="23558" name="Text Box 6">
            <a:extLst>
              <a:ext uri="{FF2B5EF4-FFF2-40B4-BE49-F238E27FC236}">
                <a16:creationId xmlns:a16="http://schemas.microsoft.com/office/drawing/2014/main" id="{F206D036-9EC3-4186-9E3F-5E1A8E7599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5568" y="4224068"/>
            <a:ext cx="553099" cy="209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sz="900" b="1" dirty="0">
                <a:cs typeface="Arial" panose="020B0604020202020204" pitchFamily="34" charset="0"/>
              </a:rPr>
              <a:t>Banda I</a:t>
            </a:r>
          </a:p>
        </p:txBody>
      </p:sp>
      <p:sp>
        <p:nvSpPr>
          <p:cNvPr id="23559" name="Text Box 7">
            <a:extLst>
              <a:ext uri="{FF2B5EF4-FFF2-40B4-BE49-F238E27FC236}">
                <a16:creationId xmlns:a16="http://schemas.microsoft.com/office/drawing/2014/main" id="{891391AD-B1B3-4C8F-BE85-C72BF62C6E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1120" y="4257325"/>
            <a:ext cx="688752" cy="209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7500" tIns="35100" rIns="67500" bIns="351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sz="900" b="1" dirty="0">
                <a:cs typeface="Arial" panose="020B0604020202020204" pitchFamily="34" charset="0"/>
              </a:rPr>
              <a:t>Banda I</a:t>
            </a:r>
          </a:p>
        </p:txBody>
      </p:sp>
    </p:spTree>
    <p:extLst>
      <p:ext uri="{BB962C8B-B14F-4D97-AF65-F5344CB8AC3E}">
        <p14:creationId xmlns:p14="http://schemas.microsoft.com/office/powerpoint/2010/main" val="13837337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3C359969-7432-D741-9640-1B5E1CD0FE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2" t="4697" r="5813" b="4870"/>
          <a:stretch/>
        </p:blipFill>
        <p:spPr>
          <a:xfrm>
            <a:off x="1475656" y="-1"/>
            <a:ext cx="6552728" cy="678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2026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>
            <a:extLst>
              <a:ext uri="{FF2B5EF4-FFF2-40B4-BE49-F238E27FC236}">
                <a16:creationId xmlns:a16="http://schemas.microsoft.com/office/drawing/2014/main" id="{8EAB6133-06FC-4927-A0BC-940FDB180F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338" y="260648"/>
            <a:ext cx="8964488" cy="857250"/>
          </a:xfrm>
          <a:ln/>
        </p:spPr>
        <p:txBody>
          <a:bodyPr>
            <a:noAutofit/>
          </a:bodyPr>
          <a:lstStyle/>
          <a:p>
            <a:pPr>
              <a:buClrTx/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it-IT" altLang="it-IT" sz="2400" b="1" dirty="0">
                <a:solidFill>
                  <a:schemeClr val="tx1"/>
                </a:solidFill>
                <a:latin typeface="Arial Black" panose="020B0A04020102020204" pitchFamily="34" charset="0"/>
              </a:rPr>
              <a:t>RETICOLO SARCOPLASMATICO e SISTEMA DEI TUBULI TRASVERSI (Tubuli a “T”) e CISTERNA TERMINALE (TRIADE</a:t>
            </a:r>
            <a:r>
              <a:rPr lang="it-IT" altLang="it-IT" sz="2800" b="1" dirty="0">
                <a:solidFill>
                  <a:schemeClr val="tx1"/>
                </a:solidFill>
                <a:latin typeface="Arial Black" panose="020B0A04020102020204" pitchFamily="34" charset="0"/>
              </a:rPr>
              <a:t>) </a:t>
            </a:r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F53EC156-064E-49A1-A013-B39413D96B6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23528" y="1268760"/>
            <a:ext cx="5256583" cy="5256583"/>
          </a:xfrm>
          <a:ln/>
        </p:spPr>
        <p:txBody>
          <a:bodyPr/>
          <a:lstStyle/>
          <a:p>
            <a:pPr marL="255985" indent="-255985">
              <a:lnSpc>
                <a:spcPct val="80000"/>
              </a:lnSpc>
              <a:spcBef>
                <a:spcPts val="338"/>
              </a:spcBef>
              <a:buFont typeface="Arial" panose="020B0604020202020204" pitchFamily="34" charset="0"/>
              <a:buChar char="•"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it-IT" altLang="it-IT" sz="1800" dirty="0">
                <a:solidFill>
                  <a:schemeClr val="tx1"/>
                </a:solidFill>
              </a:rPr>
              <a:t>Il </a:t>
            </a:r>
            <a:r>
              <a:rPr lang="it-IT" altLang="it-IT" sz="1800" b="1" dirty="0">
                <a:solidFill>
                  <a:schemeClr val="tx1"/>
                </a:solidFill>
              </a:rPr>
              <a:t>Reticolo </a:t>
            </a:r>
            <a:r>
              <a:rPr lang="it-IT" altLang="it-IT" sz="1800" b="1" dirty="0" err="1">
                <a:solidFill>
                  <a:schemeClr val="tx1"/>
                </a:solidFill>
              </a:rPr>
              <a:t>Sarcoplasmico</a:t>
            </a:r>
            <a:r>
              <a:rPr lang="it-IT" altLang="it-IT" sz="1800" dirty="0">
                <a:solidFill>
                  <a:schemeClr val="tx1"/>
                </a:solidFill>
              </a:rPr>
              <a:t> è coinvolto nella liberazione di Cationi </a:t>
            </a:r>
            <a:r>
              <a:rPr lang="it-IT" altLang="it-IT" sz="1800" b="1" dirty="0">
                <a:solidFill>
                  <a:schemeClr val="tx1"/>
                </a:solidFill>
              </a:rPr>
              <a:t>Ca</a:t>
            </a:r>
            <a:r>
              <a:rPr lang="it-IT" altLang="it-IT" sz="1800" b="1" baseline="40000" dirty="0">
                <a:solidFill>
                  <a:schemeClr val="tx1"/>
                </a:solidFill>
              </a:rPr>
              <a:t>2+   </a:t>
            </a:r>
          </a:p>
          <a:p>
            <a:pPr marL="255985" indent="-254794">
              <a:lnSpc>
                <a:spcPct val="80000"/>
              </a:lnSpc>
              <a:spcBef>
                <a:spcPts val="338"/>
              </a:spcBef>
              <a:buClrTx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it-IT" altLang="it-IT" sz="1800" b="1" baseline="40000" dirty="0">
                <a:solidFill>
                  <a:schemeClr val="tx1"/>
                </a:solidFill>
              </a:rPr>
              <a:t> </a:t>
            </a:r>
          </a:p>
          <a:p>
            <a:pPr marL="255985" indent="-255985">
              <a:lnSpc>
                <a:spcPct val="80000"/>
              </a:lnSpc>
              <a:spcBef>
                <a:spcPts val="338"/>
              </a:spcBef>
              <a:buFont typeface="Arial" panose="020B0604020202020204" pitchFamily="34" charset="0"/>
              <a:buChar char="•"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it-IT" altLang="it-IT" sz="1800" dirty="0">
                <a:solidFill>
                  <a:schemeClr val="tx1"/>
                </a:solidFill>
              </a:rPr>
              <a:t>Per garantire la liberazione di Cationi </a:t>
            </a:r>
            <a:r>
              <a:rPr lang="it-IT" altLang="it-IT" sz="1800" b="1" dirty="0">
                <a:solidFill>
                  <a:schemeClr val="tx1"/>
                </a:solidFill>
              </a:rPr>
              <a:t>Ca</a:t>
            </a:r>
            <a:r>
              <a:rPr lang="it-IT" altLang="it-IT" sz="1800" b="1" baseline="40000" dirty="0">
                <a:solidFill>
                  <a:schemeClr val="tx1"/>
                </a:solidFill>
              </a:rPr>
              <a:t>2+ </a:t>
            </a:r>
            <a:r>
              <a:rPr lang="it-IT" altLang="it-IT" sz="1800" dirty="0">
                <a:solidFill>
                  <a:schemeClr val="tx1"/>
                </a:solidFill>
              </a:rPr>
              <a:t>particolarmente nelle fibre muscolari più grandi sono coinvolti i </a:t>
            </a:r>
            <a:r>
              <a:rPr lang="it-IT" altLang="it-IT" sz="1800" b="1" dirty="0">
                <a:solidFill>
                  <a:schemeClr val="tx1"/>
                </a:solidFill>
              </a:rPr>
              <a:t>Tubuli a T</a:t>
            </a:r>
            <a:r>
              <a:rPr lang="it-IT" altLang="it-IT" sz="1800" dirty="0">
                <a:solidFill>
                  <a:schemeClr val="tx1"/>
                </a:solidFill>
              </a:rPr>
              <a:t> che formano una fitta rete anastomizzata (ossia intrecciata), che si diparte da invaginazioni del Sarcolemma, e </a:t>
            </a:r>
            <a:r>
              <a:rPr lang="it-IT" altLang="it-IT" sz="1800" b="1" dirty="0">
                <a:solidFill>
                  <a:schemeClr val="tx1"/>
                </a:solidFill>
              </a:rPr>
              <a:t>trasmettono alle diverse regioni del Sarcoplasma la depolarizzazione indotta dal neuromediatore Acetilcolina</a:t>
            </a:r>
            <a:r>
              <a:rPr lang="it-IT" altLang="it-IT" sz="1800" dirty="0">
                <a:solidFill>
                  <a:schemeClr val="tx1"/>
                </a:solidFill>
              </a:rPr>
              <a:t> a livello della Placca Motrice.</a:t>
            </a:r>
          </a:p>
          <a:p>
            <a:pPr marL="255985" indent="-254794">
              <a:lnSpc>
                <a:spcPct val="80000"/>
              </a:lnSpc>
              <a:spcBef>
                <a:spcPts val="338"/>
              </a:spcBef>
              <a:buClrTx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endParaRPr lang="it-IT" altLang="it-IT" sz="1800" b="1" dirty="0">
              <a:solidFill>
                <a:schemeClr val="tx1"/>
              </a:solidFill>
            </a:endParaRPr>
          </a:p>
          <a:p>
            <a:pPr marL="255985" indent="-255985">
              <a:lnSpc>
                <a:spcPct val="80000"/>
              </a:lnSpc>
              <a:spcBef>
                <a:spcPts val="338"/>
              </a:spcBef>
              <a:buFont typeface="Arial" panose="020B0604020202020204" pitchFamily="34" charset="0"/>
              <a:buChar char="•"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it-IT" altLang="it-IT" sz="1800" dirty="0">
                <a:solidFill>
                  <a:schemeClr val="tx1"/>
                </a:solidFill>
              </a:rPr>
              <a:t>Le </a:t>
            </a:r>
            <a:r>
              <a:rPr lang="it-IT" altLang="it-IT" sz="1800" b="1" dirty="0">
                <a:solidFill>
                  <a:schemeClr val="tx1"/>
                </a:solidFill>
              </a:rPr>
              <a:t>Cisterne Terminali</a:t>
            </a:r>
            <a:r>
              <a:rPr lang="it-IT" altLang="it-IT" sz="1800" dirty="0">
                <a:solidFill>
                  <a:schemeClr val="tx1"/>
                </a:solidFill>
              </a:rPr>
              <a:t> sono espansioni del Reticolo </a:t>
            </a:r>
            <a:r>
              <a:rPr lang="it-IT" altLang="it-IT" sz="1800" dirty="0" err="1">
                <a:solidFill>
                  <a:schemeClr val="tx1"/>
                </a:solidFill>
              </a:rPr>
              <a:t>Sarcoplasmico</a:t>
            </a:r>
            <a:r>
              <a:rPr lang="it-IT" altLang="it-IT" sz="1800" dirty="0">
                <a:solidFill>
                  <a:schemeClr val="tx1"/>
                </a:solidFill>
              </a:rPr>
              <a:t> in prossimità del Tubulo a T</a:t>
            </a:r>
          </a:p>
          <a:p>
            <a:pPr marL="255985" indent="-254794">
              <a:lnSpc>
                <a:spcPct val="80000"/>
              </a:lnSpc>
              <a:spcBef>
                <a:spcPts val="338"/>
              </a:spcBef>
              <a:buClrTx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endParaRPr lang="it-IT" altLang="it-IT" sz="1800" dirty="0">
              <a:solidFill>
                <a:schemeClr val="tx1"/>
              </a:solidFill>
            </a:endParaRPr>
          </a:p>
          <a:p>
            <a:pPr marL="255985" indent="-255985">
              <a:lnSpc>
                <a:spcPct val="80000"/>
              </a:lnSpc>
              <a:spcBef>
                <a:spcPts val="338"/>
              </a:spcBef>
              <a:buFont typeface="Arial" panose="020B0604020202020204" pitchFamily="34" charset="0"/>
              <a:buChar char="•"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it-IT" altLang="it-IT" sz="1800" dirty="0">
                <a:solidFill>
                  <a:schemeClr val="tx1"/>
                </a:solidFill>
              </a:rPr>
              <a:t>Questo Sistema globalmente gestisce la </a:t>
            </a:r>
            <a:r>
              <a:rPr lang="it-IT" altLang="it-IT" sz="1800" b="1" dirty="0">
                <a:solidFill>
                  <a:schemeClr val="tx1"/>
                </a:solidFill>
              </a:rPr>
              <a:t>LIBERAZIONE</a:t>
            </a:r>
            <a:r>
              <a:rPr lang="it-IT" altLang="it-IT" sz="1800" dirty="0">
                <a:solidFill>
                  <a:schemeClr val="tx1"/>
                </a:solidFill>
              </a:rPr>
              <a:t> di </a:t>
            </a:r>
            <a:r>
              <a:rPr lang="it-IT" altLang="it-IT" sz="1800" b="1" dirty="0">
                <a:solidFill>
                  <a:schemeClr val="tx1"/>
                </a:solidFill>
              </a:rPr>
              <a:t>Ca</a:t>
            </a:r>
            <a:r>
              <a:rPr lang="it-IT" altLang="it-IT" sz="1800" b="1" baseline="40000" dirty="0">
                <a:solidFill>
                  <a:schemeClr val="tx1"/>
                </a:solidFill>
              </a:rPr>
              <a:t>2+</a:t>
            </a:r>
            <a:r>
              <a:rPr lang="it-IT" altLang="it-IT" sz="1800" dirty="0">
                <a:solidFill>
                  <a:schemeClr val="tx1"/>
                </a:solidFill>
              </a:rPr>
              <a:t> per la </a:t>
            </a:r>
            <a:r>
              <a:rPr lang="it-IT" altLang="it-IT" sz="1800" b="1" dirty="0">
                <a:solidFill>
                  <a:schemeClr val="tx1"/>
                </a:solidFill>
              </a:rPr>
              <a:t>CONTRAZIONE</a:t>
            </a:r>
            <a:r>
              <a:rPr lang="it-IT" altLang="it-IT" sz="1800" dirty="0">
                <a:solidFill>
                  <a:schemeClr val="tx1"/>
                </a:solidFill>
              </a:rPr>
              <a:t> e il suo </a:t>
            </a:r>
            <a:r>
              <a:rPr lang="it-IT" altLang="it-IT" sz="1800" b="1" dirty="0">
                <a:solidFill>
                  <a:schemeClr val="tx1"/>
                </a:solidFill>
              </a:rPr>
              <a:t>RECUPERO</a:t>
            </a:r>
            <a:r>
              <a:rPr lang="it-IT" altLang="it-IT" sz="1800" dirty="0">
                <a:solidFill>
                  <a:schemeClr val="tx1"/>
                </a:solidFill>
              </a:rPr>
              <a:t> nel Reticolo </a:t>
            </a:r>
            <a:r>
              <a:rPr lang="it-IT" altLang="it-IT" sz="1800" dirty="0" err="1">
                <a:solidFill>
                  <a:schemeClr val="tx1"/>
                </a:solidFill>
              </a:rPr>
              <a:t>Sarcoplasmico</a:t>
            </a:r>
            <a:r>
              <a:rPr lang="it-IT" altLang="it-IT" sz="1800" dirty="0">
                <a:solidFill>
                  <a:schemeClr val="tx1"/>
                </a:solidFill>
              </a:rPr>
              <a:t> al termine della contrazione stessa.    </a:t>
            </a:r>
            <a:r>
              <a:rPr lang="it-IT" altLang="it-IT" sz="1800" b="1" dirty="0">
                <a:solidFill>
                  <a:schemeClr val="tx1"/>
                </a:solidFill>
              </a:rPr>
              <a:t>    </a:t>
            </a:r>
            <a:r>
              <a:rPr lang="it-IT" altLang="it-IT" sz="1800" b="1" baseline="40000" dirty="0">
                <a:solidFill>
                  <a:schemeClr val="tx1"/>
                </a:solidFill>
              </a:rPr>
              <a:t>   </a:t>
            </a:r>
          </a:p>
          <a:p>
            <a:pPr marL="255985" indent="-255985">
              <a:lnSpc>
                <a:spcPct val="80000"/>
              </a:lnSpc>
              <a:spcBef>
                <a:spcPts val="338"/>
              </a:spcBef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endParaRPr lang="it-IT" altLang="it-IT" sz="1350" b="1" baseline="40000" dirty="0"/>
          </a:p>
          <a:p>
            <a:pPr marL="255985" indent="-255985">
              <a:lnSpc>
                <a:spcPct val="80000"/>
              </a:lnSpc>
              <a:spcBef>
                <a:spcPts val="338"/>
              </a:spcBef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endParaRPr lang="it-IT" altLang="it-IT" sz="1350" b="1" baseline="40000" dirty="0"/>
          </a:p>
        </p:txBody>
      </p:sp>
      <p:pic>
        <p:nvPicPr>
          <p:cNvPr id="22531" name="Picture 3">
            <a:extLst>
              <a:ext uri="{FF2B5EF4-FFF2-40B4-BE49-F238E27FC236}">
                <a16:creationId xmlns:a16="http://schemas.microsoft.com/office/drawing/2014/main" id="{75A1875E-4113-4CB8-B32E-31C416326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297" y="2060848"/>
            <a:ext cx="3643703" cy="4677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71161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>
            <a:extLst>
              <a:ext uri="{FF2B5EF4-FFF2-40B4-BE49-F238E27FC236}">
                <a16:creationId xmlns:a16="http://schemas.microsoft.com/office/drawing/2014/main" id="{6DFC7DE1-2EE5-4333-87AA-437CE38FB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713" y="264881"/>
            <a:ext cx="3105150" cy="2149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578" name="Picture 2">
            <a:extLst>
              <a:ext uri="{FF2B5EF4-FFF2-40B4-BE49-F238E27FC236}">
                <a16:creationId xmlns:a16="http://schemas.microsoft.com/office/drawing/2014/main" id="{C2CB1A4C-9A4E-46FC-B377-E994B1E51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59" y="2584496"/>
            <a:ext cx="4608345" cy="3580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579" name="Picture 3">
            <a:extLst>
              <a:ext uri="{FF2B5EF4-FFF2-40B4-BE49-F238E27FC236}">
                <a16:creationId xmlns:a16="http://schemas.microsoft.com/office/drawing/2014/main" id="{8E98077B-93A1-4409-8C71-C20B44898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565" y="2708920"/>
            <a:ext cx="3657867" cy="3764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80" name="Text Box 4">
            <a:extLst>
              <a:ext uri="{FF2B5EF4-FFF2-40B4-BE49-F238E27FC236}">
                <a16:creationId xmlns:a16="http://schemas.microsoft.com/office/drawing/2014/main" id="{55D04A2B-7743-4611-9B99-6B3272270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4" y="188639"/>
            <a:ext cx="3816424" cy="2225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7500" tIns="35100" rIns="67500" bIns="351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sz="2000" dirty="0">
                <a:latin typeface="Arial Black" panose="020B0A04020102020204" pitchFamily="34" charset="0"/>
                <a:cs typeface="Arial" panose="020B0604020202020204" pitchFamily="34" charset="0"/>
              </a:rPr>
              <a:t>MECCANISMO DI GENERAZIONE</a:t>
            </a:r>
          </a:p>
          <a:p>
            <a:pPr algn="ctr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sz="2000" dirty="0">
                <a:latin typeface="Arial Black" panose="020B0A04020102020204" pitchFamily="34" charset="0"/>
                <a:cs typeface="Arial" panose="020B0604020202020204" pitchFamily="34" charset="0"/>
              </a:rPr>
              <a:t>DELL’ IMPULSO NELLA FIBRA MUSCOLARE:</a:t>
            </a:r>
          </a:p>
          <a:p>
            <a:pPr algn="ctr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sz="2000" dirty="0">
                <a:latin typeface="Arial Black" panose="020B0A04020102020204" pitchFamily="34" charset="0"/>
                <a:cs typeface="Arial" panose="020B0604020202020204" pitchFamily="34" charset="0"/>
              </a:rPr>
              <a:t>INNERVAZIONE MOTRICE SOMATICA </a:t>
            </a:r>
          </a:p>
          <a:p>
            <a:pPr algn="ctr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sz="2000" dirty="0">
                <a:latin typeface="Arial Black" panose="020B0A04020102020204" pitchFamily="34" charset="0"/>
                <a:cs typeface="Arial" panose="020B0604020202020204" pitchFamily="34" charset="0"/>
              </a:rPr>
              <a:t>e PLACCA MOTRICE</a:t>
            </a:r>
          </a:p>
        </p:txBody>
      </p:sp>
    </p:spTree>
    <p:extLst>
      <p:ext uri="{BB962C8B-B14F-4D97-AF65-F5344CB8AC3E}">
        <p14:creationId xmlns:p14="http://schemas.microsoft.com/office/powerpoint/2010/main" val="25989922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>
            <a:extLst>
              <a:ext uri="{FF2B5EF4-FFF2-40B4-BE49-F238E27FC236}">
                <a16:creationId xmlns:a16="http://schemas.microsoft.com/office/drawing/2014/main" id="{AC7804EA-E483-47B4-9E8C-CB80347E4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4" y="1124744"/>
            <a:ext cx="9065749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02" name="Rectangle 2">
            <a:extLst>
              <a:ext uri="{FF2B5EF4-FFF2-40B4-BE49-F238E27FC236}">
                <a16:creationId xmlns:a16="http://schemas.microsoft.com/office/drawing/2014/main" id="{F716A787-22A9-4278-BA5D-C1BDAF30CB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53170" y="0"/>
            <a:ext cx="6172200" cy="857250"/>
          </a:xfrm>
          <a:ln/>
        </p:spPr>
        <p:txBody>
          <a:bodyPr/>
          <a:lstStyle/>
          <a:p>
            <a:pPr>
              <a:buClrTx/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it-IT" altLang="it-IT" sz="24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MIOFILAMENTI e </a:t>
            </a:r>
            <a:br>
              <a:rPr lang="it-IT" altLang="it-IT" sz="24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4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RECIPROCO SCORRIMENTO</a:t>
            </a:r>
          </a:p>
        </p:txBody>
      </p:sp>
    </p:spTree>
    <p:extLst>
      <p:ext uri="{BB962C8B-B14F-4D97-AF65-F5344CB8AC3E}">
        <p14:creationId xmlns:p14="http://schemas.microsoft.com/office/powerpoint/2010/main" val="22273386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99C8579-042B-AB41-99C7-F60057BFD1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" t="4028" r="8047" b="3774"/>
          <a:stretch/>
        </p:blipFill>
        <p:spPr>
          <a:xfrm>
            <a:off x="2411760" y="0"/>
            <a:ext cx="4786019" cy="681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0205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>
            <a:extLst>
              <a:ext uri="{FF2B5EF4-FFF2-40B4-BE49-F238E27FC236}">
                <a16:creationId xmlns:a16="http://schemas.microsoft.com/office/drawing/2014/main" id="{87A5D8D4-A880-4D0F-9F53-4FB9BA7968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92502" y="229793"/>
            <a:ext cx="6874521" cy="857250"/>
          </a:xfrm>
          <a:ln/>
        </p:spPr>
        <p:txBody>
          <a:bodyPr/>
          <a:lstStyle/>
          <a:p>
            <a:pPr>
              <a:buClrTx/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MIOGLOBINA e ETEROGENEITA’ delle FIBRE MUSCOLARI</a:t>
            </a:r>
          </a:p>
        </p:txBody>
      </p:sp>
      <p:sp>
        <p:nvSpPr>
          <p:cNvPr id="27651" name="Text Box 3">
            <a:extLst>
              <a:ext uri="{FF2B5EF4-FFF2-40B4-BE49-F238E27FC236}">
                <a16:creationId xmlns:a16="http://schemas.microsoft.com/office/drawing/2014/main" id="{ACCE37D3-3F8A-4816-8755-6B2DAA085E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2828608"/>
            <a:ext cx="7529239" cy="154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7500" tIns="35100" rIns="67500" bIns="351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sz="2400" dirty="0">
                <a:cs typeface="Arial" panose="020B0604020202020204" pitchFamily="34" charset="0"/>
              </a:rPr>
              <a:t>Le </a:t>
            </a:r>
            <a:r>
              <a:rPr lang="it-IT" altLang="it-IT" sz="2400" b="1" dirty="0">
                <a:cs typeface="Arial" panose="020B0604020202020204" pitchFamily="34" charset="0"/>
              </a:rPr>
              <a:t>FIBRE RAPIDE</a:t>
            </a:r>
            <a:r>
              <a:rPr lang="it-IT" altLang="it-IT" sz="2400" dirty="0">
                <a:cs typeface="Arial" panose="020B0604020202020204" pitchFamily="34" charset="0"/>
              </a:rPr>
              <a:t> </a:t>
            </a:r>
            <a:r>
              <a:rPr lang="it-IT" altLang="it-IT" sz="2400" dirty="0"/>
              <a:t>hanno diametro maggiore</a:t>
            </a:r>
            <a:r>
              <a:rPr lang="it-IT" altLang="it-IT" sz="2400" dirty="0">
                <a:cs typeface="Arial" panose="020B0604020202020204" pitchFamily="34" charset="0"/>
              </a:rPr>
              <a:t> e sono definite </a:t>
            </a:r>
            <a:r>
              <a:rPr lang="it-IT" altLang="it-IT" sz="2400" b="1" dirty="0">
                <a:cs typeface="Arial" panose="020B0604020202020204" pitchFamily="34" charset="0"/>
              </a:rPr>
              <a:t>BIANCHE,</a:t>
            </a:r>
            <a:r>
              <a:rPr lang="it-IT" altLang="it-IT" sz="2400" dirty="0">
                <a:cs typeface="Arial" panose="020B0604020202020204" pitchFamily="34" charset="0"/>
              </a:rPr>
              <a:t> perché </a:t>
            </a:r>
          </a:p>
          <a:p>
            <a:pPr algn="ctr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sz="2400" dirty="0">
                <a:cs typeface="Arial" panose="020B0604020202020204" pitchFamily="34" charset="0"/>
              </a:rPr>
              <a:t>hanno </a:t>
            </a:r>
            <a:r>
              <a:rPr lang="it-IT" altLang="it-IT" sz="2400" b="1" u="sng" dirty="0">
                <a:cs typeface="Arial" panose="020B0604020202020204" pitchFamily="34" charset="0"/>
              </a:rPr>
              <a:t>scarsa mioglobina</a:t>
            </a:r>
            <a:r>
              <a:rPr lang="it-IT" altLang="it-IT" sz="2400" dirty="0">
                <a:cs typeface="Arial" panose="020B0604020202020204" pitchFamily="34" charset="0"/>
              </a:rPr>
              <a:t>. si contraggono con forza e</a:t>
            </a:r>
          </a:p>
          <a:p>
            <a:pPr algn="ctr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sz="2400" dirty="0">
                <a:cs typeface="Arial" panose="020B0604020202020204" pitchFamily="34" charset="0"/>
              </a:rPr>
              <a:t>per tempi brevi</a:t>
            </a:r>
          </a:p>
        </p:txBody>
      </p:sp>
      <p:sp>
        <p:nvSpPr>
          <p:cNvPr id="27652" name="Text Box 4">
            <a:extLst>
              <a:ext uri="{FF2B5EF4-FFF2-40B4-BE49-F238E27FC236}">
                <a16:creationId xmlns:a16="http://schemas.microsoft.com/office/drawing/2014/main" id="{2766A6D7-2144-4021-B1A1-0CAD43C435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4581128"/>
            <a:ext cx="7643495" cy="154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7500" tIns="35100" rIns="67500" bIns="351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sz="2400" dirty="0">
                <a:cs typeface="Arial" panose="020B0604020202020204" pitchFamily="34" charset="0"/>
              </a:rPr>
              <a:t>Le </a:t>
            </a:r>
            <a:r>
              <a:rPr lang="it-IT" altLang="it-IT" sz="2400" b="1" dirty="0">
                <a:cs typeface="Arial" panose="020B0604020202020204" pitchFamily="34" charset="0"/>
              </a:rPr>
              <a:t>FIBRE LENTE</a:t>
            </a:r>
            <a:r>
              <a:rPr lang="it-IT" altLang="it-IT" sz="2400" dirty="0">
                <a:cs typeface="Arial" panose="020B0604020202020204" pitchFamily="34" charset="0"/>
              </a:rPr>
              <a:t> </a:t>
            </a:r>
            <a:r>
              <a:rPr lang="it-IT" altLang="it-IT" sz="2400" dirty="0"/>
              <a:t>hanno diametro minore</a:t>
            </a:r>
            <a:r>
              <a:rPr lang="it-IT" altLang="it-IT" sz="2400" dirty="0">
                <a:cs typeface="Arial" panose="020B0604020202020204" pitchFamily="34" charset="0"/>
              </a:rPr>
              <a:t> e sono definite </a:t>
            </a:r>
            <a:r>
              <a:rPr lang="it-IT" altLang="it-IT" sz="2400" b="1" dirty="0">
                <a:cs typeface="Arial" panose="020B0604020202020204" pitchFamily="34" charset="0"/>
              </a:rPr>
              <a:t>ROSSE </a:t>
            </a:r>
            <a:r>
              <a:rPr lang="it-IT" altLang="it-IT" sz="2400" dirty="0">
                <a:cs typeface="Arial" panose="020B0604020202020204" pitchFamily="34" charset="0"/>
              </a:rPr>
              <a:t>perché hanno </a:t>
            </a:r>
            <a:r>
              <a:rPr lang="it-IT" altLang="it-IT" sz="2400" b="1" dirty="0">
                <a:cs typeface="Arial" panose="020B0604020202020204" pitchFamily="34" charset="0"/>
              </a:rPr>
              <a:t>molta mioglobina</a:t>
            </a:r>
            <a:r>
              <a:rPr lang="it-IT" altLang="it-IT" sz="2400" dirty="0">
                <a:cs typeface="Arial" panose="020B0604020202020204" pitchFamily="34" charset="0"/>
              </a:rPr>
              <a:t>, sono in grado di contrarsi per un tempo più lungo delle precedenti</a:t>
            </a:r>
          </a:p>
        </p:txBody>
      </p:sp>
      <p:sp>
        <p:nvSpPr>
          <p:cNvPr id="27653" name="Text Box 5">
            <a:extLst>
              <a:ext uri="{FF2B5EF4-FFF2-40B4-BE49-F238E27FC236}">
                <a16:creationId xmlns:a16="http://schemas.microsoft.com/office/drawing/2014/main" id="{2C750026-C5D0-4636-8B8D-DD34767F80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2503" y="1445420"/>
            <a:ext cx="6908498" cy="1425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7500" tIns="35100" rIns="67500" bIns="351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sz="2200" dirty="0">
                <a:cs typeface="Arial" panose="020B0604020202020204" pitchFamily="34" charset="0"/>
              </a:rPr>
              <a:t>Nel Sarcoplasma sono presenti: </a:t>
            </a: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sz="2200" dirty="0">
                <a:cs typeface="Arial" panose="020B0604020202020204" pitchFamily="34" charset="0"/>
              </a:rPr>
              <a:t>-</a:t>
            </a:r>
            <a:r>
              <a:rPr lang="it-IT" altLang="it-IT" sz="2200" b="1" dirty="0">
                <a:cs typeface="Arial" panose="020B0604020202020204" pitchFamily="34" charset="0"/>
              </a:rPr>
              <a:t>GLICOGENO</a:t>
            </a:r>
            <a:r>
              <a:rPr lang="it-IT" altLang="it-IT" sz="2200" dirty="0">
                <a:cs typeface="Arial" panose="020B0604020202020204" pitchFamily="34" charset="0"/>
              </a:rPr>
              <a:t>, come riserva metabolica;</a:t>
            </a: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sz="2200" dirty="0">
                <a:cs typeface="Arial" panose="020B0604020202020204" pitchFamily="34" charset="0"/>
              </a:rPr>
              <a:t>- </a:t>
            </a:r>
            <a:r>
              <a:rPr lang="it-IT" altLang="it-IT" sz="2200" b="1" dirty="0">
                <a:cs typeface="Arial" panose="020B0604020202020204" pitchFamily="34" charset="0"/>
              </a:rPr>
              <a:t>MIOGLOBINA</a:t>
            </a:r>
            <a:r>
              <a:rPr lang="it-IT" altLang="it-IT" sz="2200" dirty="0">
                <a:cs typeface="Arial" panose="020B0604020202020204" pitchFamily="34" charset="0"/>
              </a:rPr>
              <a:t>: proteina simile all’ Emoglobina che lega O</a:t>
            </a:r>
            <a:r>
              <a:rPr lang="it-IT" altLang="it-IT" sz="2200" baseline="-25000" dirty="0">
                <a:cs typeface="Arial" panose="020B0604020202020204" pitchFamily="34" charset="0"/>
              </a:rPr>
              <a:t>2</a:t>
            </a:r>
            <a:r>
              <a:rPr lang="it-IT" altLang="it-IT" sz="2200" dirty="0"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374291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3D38EEC-26E6-C44B-8120-CFABC54D45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" t="5612" r="5607" b="5710"/>
          <a:stretch/>
        </p:blipFill>
        <p:spPr>
          <a:xfrm>
            <a:off x="395536" y="45375"/>
            <a:ext cx="8640960" cy="669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1330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B5EE3B5-40BA-8E46-8271-6CFF1EA2F7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4" t="4017" r="3718" b="5798"/>
          <a:stretch/>
        </p:blipFill>
        <p:spPr>
          <a:xfrm>
            <a:off x="1115616" y="0"/>
            <a:ext cx="7776864" cy="682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690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>
            <a:extLst>
              <a:ext uri="{FF2B5EF4-FFF2-40B4-BE49-F238E27FC236}">
                <a16:creationId xmlns:a16="http://schemas.microsoft.com/office/drawing/2014/main" id="{B8FAD8CC-BFEA-43E4-B579-BC746A37C4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86157" y="476672"/>
            <a:ext cx="5829300" cy="1102520"/>
          </a:xfrm>
          <a:ln/>
        </p:spPr>
        <p:txBody>
          <a:bodyPr/>
          <a:lstStyle/>
          <a:p>
            <a:pPr>
              <a:buClrTx/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it-IT" altLang="it-IT" sz="24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TESSUTO MUSCOLARE</a:t>
            </a:r>
          </a:p>
        </p:txBody>
      </p:sp>
      <p:sp>
        <p:nvSpPr>
          <p:cNvPr id="3074" name="Text Box 2">
            <a:extLst>
              <a:ext uri="{FF2B5EF4-FFF2-40B4-BE49-F238E27FC236}">
                <a16:creationId xmlns:a16="http://schemas.microsoft.com/office/drawing/2014/main" id="{6FC25B68-7B5B-484B-85DA-7BA976B22B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576" y="2996952"/>
            <a:ext cx="7632848" cy="1732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7500" tIns="35100" rIns="67500" bIns="351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dirty="0">
              <a:cs typeface="Arial" panose="020B0604020202020204" pitchFamily="34" charset="0"/>
            </a:endParaRPr>
          </a:p>
          <a:p>
            <a:pPr algn="just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dirty="0">
                <a:cs typeface="Arial" panose="020B0604020202020204" pitchFamily="34" charset="0"/>
              </a:rPr>
              <a:t>Le </a:t>
            </a:r>
            <a:r>
              <a:rPr lang="it-IT" altLang="it-IT" b="1" dirty="0">
                <a:cs typeface="Arial" panose="020B0604020202020204" pitchFamily="34" charset="0"/>
              </a:rPr>
              <a:t>CELLULE MUSCOLARI</a:t>
            </a:r>
            <a:r>
              <a:rPr lang="it-IT" altLang="it-IT" dirty="0">
                <a:cs typeface="Arial" panose="020B0604020202020204" pitchFamily="34" charset="0"/>
              </a:rPr>
              <a:t> possono essere </a:t>
            </a:r>
            <a:r>
              <a:rPr lang="it-IT" altLang="it-IT" b="1" dirty="0">
                <a:cs typeface="Arial" panose="020B0604020202020204" pitchFamily="34" charset="0"/>
              </a:rPr>
              <a:t>STRIATE</a:t>
            </a:r>
            <a:r>
              <a:rPr lang="it-IT" altLang="it-IT" dirty="0">
                <a:cs typeface="Arial" panose="020B0604020202020204" pitchFamily="34" charset="0"/>
              </a:rPr>
              <a:t> o </a:t>
            </a:r>
            <a:r>
              <a:rPr lang="it-IT" altLang="it-IT" b="1" dirty="0">
                <a:cs typeface="Arial" panose="020B0604020202020204" pitchFamily="34" charset="0"/>
              </a:rPr>
              <a:t>LISCE</a:t>
            </a:r>
            <a:r>
              <a:rPr lang="it-IT" altLang="it-IT" dirty="0">
                <a:cs typeface="Arial" panose="020B0604020202020204" pitchFamily="34" charset="0"/>
              </a:rPr>
              <a:t> a seconda della presenza o assenza, di </a:t>
            </a:r>
            <a:r>
              <a:rPr lang="it-IT" altLang="it-IT" b="1" dirty="0">
                <a:cs typeface="Arial" panose="020B0604020202020204" pitchFamily="34" charset="0"/>
              </a:rPr>
              <a:t>MIOFILAMENTI</a:t>
            </a:r>
            <a:r>
              <a:rPr lang="it-IT" altLang="it-IT" dirty="0">
                <a:cs typeface="Arial" panose="020B0604020202020204" pitchFamily="34" charset="0"/>
              </a:rPr>
              <a:t> nel loro citoplasma disposti in maniera ordinata e ripetuta da formare un’ alternanza di </a:t>
            </a:r>
            <a:r>
              <a:rPr lang="it-IT" altLang="it-IT" b="1" dirty="0">
                <a:cs typeface="Arial" panose="020B0604020202020204" pitchFamily="34" charset="0"/>
              </a:rPr>
              <a:t>BANDE CHIARE e BANDE SCURE</a:t>
            </a:r>
            <a:r>
              <a:rPr lang="it-IT" altLang="it-IT" dirty="0">
                <a:cs typeface="Arial" panose="020B0604020202020204" pitchFamily="34" charset="0"/>
              </a:rPr>
              <a:t>, meglio apprezzabili con il microscopio a </a:t>
            </a:r>
            <a:r>
              <a:rPr lang="it-IT" altLang="it-IT" b="1" dirty="0">
                <a:cs typeface="Arial" panose="020B0604020202020204" pitchFamily="34" charset="0"/>
              </a:rPr>
              <a:t>Luce Polarizzata</a:t>
            </a:r>
            <a:r>
              <a:rPr lang="it-IT" altLang="it-IT" dirty="0">
                <a:cs typeface="Arial" panose="020B0604020202020204" pitchFamily="34" charset="0"/>
              </a:rPr>
              <a:t> (Polarizzatore).</a:t>
            </a:r>
          </a:p>
        </p:txBody>
      </p:sp>
      <p:sp>
        <p:nvSpPr>
          <p:cNvPr id="3075" name="Text Box 3">
            <a:extLst>
              <a:ext uri="{FF2B5EF4-FFF2-40B4-BE49-F238E27FC236}">
                <a16:creationId xmlns:a16="http://schemas.microsoft.com/office/drawing/2014/main" id="{87A95947-23D1-46AC-B8CA-F07CCA5386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632" y="1412775"/>
            <a:ext cx="7056784" cy="1455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7500" tIns="35100" rIns="67500" bIns="351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dirty="0">
                <a:cs typeface="Arial" panose="020B0604020202020204" pitchFamily="34" charset="0"/>
              </a:rPr>
              <a:t>È un tessuto di derivazione </a:t>
            </a:r>
            <a:r>
              <a:rPr lang="it-IT" altLang="it-IT" b="1" dirty="0">
                <a:cs typeface="Arial" panose="020B0604020202020204" pitchFamily="34" charset="0"/>
              </a:rPr>
              <a:t>MESODERMICA</a:t>
            </a:r>
            <a:r>
              <a:rPr lang="it-IT" altLang="it-IT" dirty="0">
                <a:cs typeface="Arial" panose="020B0604020202020204" pitchFamily="34" charset="0"/>
              </a:rPr>
              <a:t>, le cui </a:t>
            </a: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dirty="0">
                <a:cs typeface="Arial" panose="020B0604020202020204" pitchFamily="34" charset="0"/>
              </a:rPr>
              <a:t>proprietà peculiari del tessuto muscolare sono:</a:t>
            </a: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dirty="0">
              <a:cs typeface="Arial" panose="020B0604020202020204" pitchFamily="34" charset="0"/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it-IT" altLang="it-IT" dirty="0">
                <a:cs typeface="Arial" panose="020B0604020202020204" pitchFamily="34" charset="0"/>
              </a:rPr>
              <a:t> </a:t>
            </a:r>
            <a:r>
              <a:rPr lang="it-IT" altLang="it-IT" b="1" dirty="0">
                <a:cs typeface="Arial" panose="020B0604020202020204" pitchFamily="34" charset="0"/>
              </a:rPr>
              <a:t>ECCITABILITÀ </a:t>
            </a: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it-IT" altLang="it-IT" b="1" dirty="0">
                <a:cs typeface="Arial" panose="020B0604020202020204" pitchFamily="34" charset="0"/>
              </a:rPr>
              <a:t> CONTRATTILITÀ</a:t>
            </a:r>
          </a:p>
        </p:txBody>
      </p:sp>
    </p:spTree>
    <p:extLst>
      <p:ext uri="{BB962C8B-B14F-4D97-AF65-F5344CB8AC3E}">
        <p14:creationId xmlns:p14="http://schemas.microsoft.com/office/powerpoint/2010/main" val="37898846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extLst>
              <a:ext uri="{FF2B5EF4-FFF2-40B4-BE49-F238E27FC236}">
                <a16:creationId xmlns:a16="http://schemas.microsoft.com/office/drawing/2014/main" id="{2A6772FB-860F-41EA-A94D-2BF222EA13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47664" y="692696"/>
            <a:ext cx="6172200" cy="857250"/>
          </a:xfrm>
          <a:ln/>
        </p:spPr>
        <p:txBody>
          <a:bodyPr/>
          <a:lstStyle/>
          <a:p>
            <a:pPr>
              <a:buClrTx/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it-IT" altLang="it-IT" sz="2400" dirty="0">
                <a:solidFill>
                  <a:schemeClr val="tx1"/>
                </a:solidFill>
                <a:latin typeface="Arial Black" panose="020B0A04020102020204" pitchFamily="34" charset="0"/>
              </a:rPr>
              <a:t>TERMINOLOGIA SPECIFICA </a:t>
            </a:r>
            <a:br>
              <a:rPr lang="it-IT" altLang="it-IT" sz="24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it-IT" altLang="it-IT" sz="2400" dirty="0">
                <a:solidFill>
                  <a:schemeClr val="tx1"/>
                </a:solidFill>
                <a:latin typeface="Arial Black" panose="020B0A04020102020204" pitchFamily="34" charset="0"/>
              </a:rPr>
              <a:t>relativa al Tessuto Muscolare</a:t>
            </a:r>
          </a:p>
        </p:txBody>
      </p:sp>
      <p:sp>
        <p:nvSpPr>
          <p:cNvPr id="4098" name="Rectangle 2">
            <a:extLst>
              <a:ext uri="{FF2B5EF4-FFF2-40B4-BE49-F238E27FC236}">
                <a16:creationId xmlns:a16="http://schemas.microsoft.com/office/drawing/2014/main" id="{42F16C24-CDDD-4954-ABEF-7FE531EFA65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43608" y="2057400"/>
            <a:ext cx="6840760" cy="3603847"/>
          </a:xfrm>
          <a:ln/>
        </p:spPr>
        <p:txBody>
          <a:bodyPr/>
          <a:lstStyle/>
          <a:p>
            <a:pPr marL="255985" indent="-255985">
              <a:spcBef>
                <a:spcPts val="525"/>
              </a:spcBef>
              <a:buFont typeface="Arial Black" panose="020B0A04020102020204" pitchFamily="34" charset="0"/>
              <a:buChar char="•"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it-IT" altLang="it-IT" sz="21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SARCOPLASMA = Citoplasma</a:t>
            </a:r>
          </a:p>
          <a:p>
            <a:pPr marL="255985" indent="-254794">
              <a:spcBef>
                <a:spcPts val="525"/>
              </a:spcBef>
              <a:buClrTx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endParaRPr lang="it-IT" altLang="it-IT" sz="21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 marL="255985" indent="-255985">
              <a:spcBef>
                <a:spcPts val="525"/>
              </a:spcBef>
              <a:buFont typeface="Arial Black" panose="020B0A04020102020204" pitchFamily="34" charset="0"/>
              <a:buChar char="•"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it-IT" altLang="it-IT" sz="21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SARCOLEMMA = Plasmalemma </a:t>
            </a:r>
          </a:p>
          <a:p>
            <a:pPr marL="255985" indent="-254794">
              <a:spcBef>
                <a:spcPts val="525"/>
              </a:spcBef>
              <a:buClrTx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it-IT" altLang="it-IT" sz="21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 (ossia Membrana Plasmatica)</a:t>
            </a:r>
          </a:p>
          <a:p>
            <a:pPr marL="255985" indent="-254794">
              <a:spcBef>
                <a:spcPts val="525"/>
              </a:spcBef>
              <a:buClrTx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endParaRPr lang="it-IT" altLang="it-IT" sz="21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 marL="255985" indent="-255985">
              <a:spcBef>
                <a:spcPts val="525"/>
              </a:spcBef>
              <a:buFont typeface="Arial Black" panose="020B0A04020102020204" pitchFamily="34" charset="0"/>
              <a:buChar char="•"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it-IT" altLang="it-IT" sz="21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RETICOLO SARCOPLASMICO (Sarcoplasmatico) = Reticolo Endoplasmico Lisc</a:t>
            </a:r>
            <a:r>
              <a:rPr lang="it-IT" altLang="it-IT" sz="2100" dirty="0">
                <a:solidFill>
                  <a:schemeClr val="tx1"/>
                </a:solidFill>
                <a:latin typeface="Arial Black" panose="020B0A04020102020204" pitchFamily="34" charset="0"/>
              </a:rPr>
              <a:t>io</a:t>
            </a:r>
          </a:p>
        </p:txBody>
      </p:sp>
    </p:spTree>
    <p:extLst>
      <p:ext uri="{BB962C8B-B14F-4D97-AF65-F5344CB8AC3E}">
        <p14:creationId xmlns:p14="http://schemas.microsoft.com/office/powerpoint/2010/main" val="26023031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>
            <a:extLst>
              <a:ext uri="{FF2B5EF4-FFF2-40B4-BE49-F238E27FC236}">
                <a16:creationId xmlns:a16="http://schemas.microsoft.com/office/drawing/2014/main" id="{77B2178A-DD25-428D-9E35-4171E7E72A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85900" y="476672"/>
            <a:ext cx="6172200" cy="857250"/>
          </a:xfrm>
          <a:ln/>
        </p:spPr>
        <p:txBody>
          <a:bodyPr/>
          <a:lstStyle/>
          <a:p>
            <a:pPr>
              <a:buClrTx/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MUSCOLATURA  LISCIA</a:t>
            </a:r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80C18D13-747E-4857-A132-BCEB46559A3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99592" y="1484784"/>
            <a:ext cx="7920880" cy="4896544"/>
          </a:xfrm>
          <a:ln/>
        </p:spPr>
        <p:txBody>
          <a:bodyPr/>
          <a:lstStyle/>
          <a:p>
            <a:pPr marL="255985" indent="-255985">
              <a:spcBef>
                <a:spcPts val="525"/>
              </a:spcBef>
              <a:buFont typeface="Arial Unicode MS" pitchFamily="32" charset="0"/>
              <a:buChar char="•"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Arial Unicode MS" pitchFamily="32" charset="0"/>
              </a:rPr>
              <a:t>È responsabile di movimenti involontari, essendo innervata dal Sistema Nervoso Autonomo</a:t>
            </a:r>
          </a:p>
          <a:p>
            <a:pPr marL="255985" indent="-254794">
              <a:spcBef>
                <a:spcPts val="525"/>
              </a:spcBef>
              <a:buClrTx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endParaRPr lang="it-IT" altLang="it-IT" sz="2800" b="1" dirty="0">
              <a:solidFill>
                <a:schemeClr val="tx1"/>
              </a:solidFill>
              <a:latin typeface="Arial Unicode MS" pitchFamily="32" charset="0"/>
            </a:endParaRPr>
          </a:p>
          <a:p>
            <a:pPr marL="255985" indent="-255985">
              <a:spcBef>
                <a:spcPts val="525"/>
              </a:spcBef>
              <a:buFont typeface="Arial Unicode MS" pitchFamily="32" charset="0"/>
              <a:buChar char="•"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Arial Unicode MS" pitchFamily="32" charset="0"/>
              </a:rPr>
              <a:t>Costituisce la tonaca media dei vasi e la tonaca muscolare della maggior parte degli organi cavi ed è presente in forma di FIBROCELLULE</a:t>
            </a:r>
          </a:p>
        </p:txBody>
      </p:sp>
    </p:spTree>
    <p:extLst>
      <p:ext uri="{BB962C8B-B14F-4D97-AF65-F5344CB8AC3E}">
        <p14:creationId xmlns:p14="http://schemas.microsoft.com/office/powerpoint/2010/main" val="17339796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>
            <a:extLst>
              <a:ext uri="{FF2B5EF4-FFF2-40B4-BE49-F238E27FC236}">
                <a16:creationId xmlns:a16="http://schemas.microsoft.com/office/drawing/2014/main" id="{99D4BA60-0733-B344-A640-F5015EBA5A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561975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604020202020204" pitchFamily="34" charset="0"/>
              </a:rPr>
              <a:t>TESSUTO MUSCOLARE LISCIO</a:t>
            </a:r>
          </a:p>
        </p:txBody>
      </p:sp>
      <p:sp>
        <p:nvSpPr>
          <p:cNvPr id="31746" name="Text Box 2">
            <a:extLst>
              <a:ext uri="{FF2B5EF4-FFF2-40B4-BE49-F238E27FC236}">
                <a16:creationId xmlns:a16="http://schemas.microsoft.com/office/drawing/2014/main" id="{B36A0A9B-B3C4-C141-8227-C2BE65016C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188913"/>
            <a:ext cx="5040313" cy="6804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endParaRPr lang="it-IT" altLang="it-IT" dirty="0"/>
          </a:p>
          <a:p>
            <a:pPr algn="ctr">
              <a:buClrTx/>
              <a:buFontTx/>
              <a:buNone/>
            </a:pPr>
            <a:r>
              <a:rPr lang="it-IT" altLang="it-IT" sz="1900" dirty="0"/>
              <a:t>Va a costituire le </a:t>
            </a:r>
            <a:r>
              <a:rPr lang="it-IT" altLang="it-IT" sz="1900" b="1" dirty="0"/>
              <a:t>TONACHE MUSCOLARI</a:t>
            </a:r>
            <a:r>
              <a:rPr lang="it-IT" altLang="it-IT" sz="1900" dirty="0"/>
              <a:t> di quasi tutti  i visceri. </a:t>
            </a:r>
          </a:p>
          <a:p>
            <a:pPr algn="ctr">
              <a:buClrTx/>
              <a:buFontTx/>
              <a:buNone/>
            </a:pPr>
            <a:endParaRPr lang="it-IT" altLang="it-IT" sz="1900" dirty="0"/>
          </a:p>
          <a:p>
            <a:pPr algn="ctr">
              <a:buClrTx/>
              <a:buFontTx/>
              <a:buNone/>
            </a:pPr>
            <a:r>
              <a:rPr lang="it-IT" altLang="it-IT" sz="1900" dirty="0"/>
              <a:t>E’ costituito da cellule mononucleate che non presentano striature e di dimensioni variabili da 10 a 500 </a:t>
            </a:r>
            <a:r>
              <a:rPr lang="it-IT" altLang="it-IT" sz="1900" dirty="0">
                <a:latin typeface="Symbol" pitchFamily="2" charset="2"/>
              </a:rPr>
              <a:t></a:t>
            </a:r>
            <a:r>
              <a:rPr lang="it-IT" altLang="it-IT" sz="1900" dirty="0"/>
              <a:t>m.</a:t>
            </a:r>
          </a:p>
          <a:p>
            <a:pPr>
              <a:buClrTx/>
              <a:buFontTx/>
              <a:buNone/>
            </a:pPr>
            <a:endParaRPr lang="it-IT" altLang="it-IT" sz="1900" dirty="0"/>
          </a:p>
          <a:p>
            <a:pPr algn="ctr">
              <a:buClrTx/>
              <a:buFontTx/>
              <a:buNone/>
            </a:pPr>
            <a:r>
              <a:rPr lang="it-IT" altLang="it-IT" sz="1900" dirty="0"/>
              <a:t>Hanno forma allungata, fusata, con un singolo nucleo centrale.</a:t>
            </a:r>
          </a:p>
          <a:p>
            <a:pPr>
              <a:buClrTx/>
              <a:buFontTx/>
              <a:buNone/>
            </a:pPr>
            <a:endParaRPr lang="it-IT" altLang="it-IT" sz="1900" dirty="0"/>
          </a:p>
          <a:p>
            <a:pPr algn="ctr">
              <a:buClrTx/>
              <a:buFontTx/>
              <a:buNone/>
            </a:pPr>
            <a:r>
              <a:rPr lang="it-IT" altLang="it-IT" sz="1900" dirty="0"/>
              <a:t>Non si riconoscono sarcomeri. I miofilamenti  si intersecano per tutto il citoplasma e si ancorano ai cosiddetti corpi densi localizzati o in rapporto con il sarcolemma o all’ interno del  sarcoplasma.</a:t>
            </a:r>
          </a:p>
          <a:p>
            <a:pPr algn="ctr">
              <a:buClrTx/>
              <a:buFontTx/>
              <a:buNone/>
            </a:pPr>
            <a:endParaRPr lang="it-IT" altLang="it-IT" sz="1900" dirty="0"/>
          </a:p>
          <a:p>
            <a:pPr algn="ctr">
              <a:buClrTx/>
              <a:buFontTx/>
              <a:buNone/>
            </a:pPr>
            <a:r>
              <a:rPr lang="it-IT" altLang="it-IT" sz="1900" dirty="0"/>
              <a:t>Si contrae in maniera lenta e ritmica.</a:t>
            </a:r>
          </a:p>
          <a:p>
            <a:pPr algn="ctr">
              <a:buClrTx/>
              <a:buFontTx/>
              <a:buNone/>
            </a:pPr>
            <a:endParaRPr lang="it-IT" altLang="it-IT" sz="1900" dirty="0"/>
          </a:p>
          <a:p>
            <a:pPr algn="ctr">
              <a:buClrTx/>
              <a:buFontTx/>
              <a:buNone/>
            </a:pPr>
            <a:r>
              <a:rPr lang="it-IT" altLang="it-IT" sz="1900" dirty="0"/>
              <a:t>Le cellule sono accoppiate funzionalmente come quelle cardiache attraverso specifici dispositivi giunzionali</a:t>
            </a:r>
            <a:r>
              <a:rPr lang="it-IT" altLang="it-IT" sz="1900" b="1" dirty="0"/>
              <a:t>.</a:t>
            </a:r>
            <a:endParaRPr lang="it-IT" altLang="it-IT" sz="1900" dirty="0"/>
          </a:p>
          <a:p>
            <a:pPr>
              <a:buClrTx/>
              <a:buFontTx/>
              <a:buNone/>
            </a:pPr>
            <a:endParaRPr lang="it-IT" altLang="it-IT" sz="1900" dirty="0"/>
          </a:p>
        </p:txBody>
      </p:sp>
      <p:pic>
        <p:nvPicPr>
          <p:cNvPr id="31747" name="Picture 3">
            <a:extLst>
              <a:ext uri="{FF2B5EF4-FFF2-40B4-BE49-F238E27FC236}">
                <a16:creationId xmlns:a16="http://schemas.microsoft.com/office/drawing/2014/main" id="{B187CDC7-E6F6-6446-8653-472F20846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713"/>
            <a:ext cx="3529013" cy="294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48" name="Picture 4">
            <a:extLst>
              <a:ext uri="{FF2B5EF4-FFF2-40B4-BE49-F238E27FC236}">
                <a16:creationId xmlns:a16="http://schemas.microsoft.com/office/drawing/2014/main" id="{25C0AC0E-E149-D046-81F5-0BA9D7F7F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0438"/>
            <a:ext cx="2700338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49" name="Picture 5">
            <a:extLst>
              <a:ext uri="{FF2B5EF4-FFF2-40B4-BE49-F238E27FC236}">
                <a16:creationId xmlns:a16="http://schemas.microsoft.com/office/drawing/2014/main" id="{21B2FDAE-0B0D-1644-9BD4-4A7E13600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797425"/>
            <a:ext cx="2024062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B774B223-0D76-7F43-B7AA-AA9EDD899C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24" t="5355" r="8824" b="22884"/>
          <a:stretch/>
        </p:blipFill>
        <p:spPr>
          <a:xfrm>
            <a:off x="755576" y="138111"/>
            <a:ext cx="5616624" cy="671988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075E67B-39B8-914B-8F3D-797ECFDDCD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24" t="82412" r="45588" b="6877"/>
          <a:stretch/>
        </p:blipFill>
        <p:spPr>
          <a:xfrm>
            <a:off x="6660232" y="5877272"/>
            <a:ext cx="2232248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9382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>
            <a:extLst>
              <a:ext uri="{FF2B5EF4-FFF2-40B4-BE49-F238E27FC236}">
                <a16:creationId xmlns:a16="http://schemas.microsoft.com/office/drawing/2014/main" id="{879E5AB2-E6A6-4AC6-907F-82A1D4D158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85900" y="476672"/>
            <a:ext cx="6172200" cy="857250"/>
          </a:xfrm>
          <a:ln/>
        </p:spPr>
        <p:txBody>
          <a:bodyPr/>
          <a:lstStyle/>
          <a:p>
            <a:pPr>
              <a:buClrTx/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it-IT" altLang="it-IT" sz="24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MUSCOLATURA STRIATA</a:t>
            </a:r>
            <a:r>
              <a:rPr lang="it-IT" altLang="it-IT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AD46C37F-E43C-4DE2-87FD-C9607297D70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27584" y="1484784"/>
            <a:ext cx="7488832" cy="4464496"/>
          </a:xfrm>
          <a:ln/>
        </p:spPr>
        <p:txBody>
          <a:bodyPr>
            <a:normAutofit/>
          </a:bodyPr>
          <a:lstStyle/>
          <a:p>
            <a:pPr indent="-255985">
              <a:spcBef>
                <a:spcPts val="525"/>
              </a:spcBef>
              <a:buClrTx/>
              <a:tabLst>
                <a:tab pos="684610" algn="l"/>
                <a:tab pos="1370410" algn="l"/>
                <a:tab pos="2056210" algn="l"/>
                <a:tab pos="2742010" algn="l"/>
                <a:tab pos="3427810" algn="l"/>
                <a:tab pos="4113610" algn="l"/>
                <a:tab pos="4799410" algn="l"/>
                <a:tab pos="5485210" algn="l"/>
                <a:tab pos="6171010" algn="l"/>
                <a:tab pos="6856810" algn="l"/>
                <a:tab pos="7542610" algn="l"/>
              </a:tabLst>
            </a:pPr>
            <a:r>
              <a:rPr lang="it-IT" altLang="it-IT" sz="2100" dirty="0">
                <a:solidFill>
                  <a:schemeClr val="tx1"/>
                </a:solidFill>
              </a:rPr>
              <a:t>Il tessuto muscolare striato comprende:</a:t>
            </a:r>
          </a:p>
          <a:p>
            <a:pPr indent="-255985">
              <a:spcBef>
                <a:spcPts val="525"/>
              </a:spcBef>
              <a:buClrTx/>
              <a:tabLst>
                <a:tab pos="684610" algn="l"/>
                <a:tab pos="1370410" algn="l"/>
                <a:tab pos="2056210" algn="l"/>
                <a:tab pos="2742010" algn="l"/>
                <a:tab pos="3427810" algn="l"/>
                <a:tab pos="4113610" algn="l"/>
                <a:tab pos="4799410" algn="l"/>
                <a:tab pos="5485210" algn="l"/>
                <a:tab pos="6171010" algn="l"/>
                <a:tab pos="6856810" algn="l"/>
                <a:tab pos="7542610" algn="l"/>
              </a:tabLst>
            </a:pPr>
            <a:endParaRPr lang="it-IT" altLang="it-IT" sz="2100" dirty="0">
              <a:solidFill>
                <a:schemeClr val="tx1"/>
              </a:solidFill>
            </a:endParaRPr>
          </a:p>
          <a:p>
            <a:pPr marL="255985" indent="-254794">
              <a:spcBef>
                <a:spcPts val="450"/>
              </a:spcBef>
              <a:buFont typeface="Arial" panose="020B0604020202020204" pitchFamily="34" charset="0"/>
              <a:buChar char="•"/>
              <a:tabLst>
                <a:tab pos="684610" algn="l"/>
                <a:tab pos="1370410" algn="l"/>
                <a:tab pos="2056210" algn="l"/>
                <a:tab pos="2742010" algn="l"/>
                <a:tab pos="3427810" algn="l"/>
                <a:tab pos="4113610" algn="l"/>
                <a:tab pos="4799410" algn="l"/>
                <a:tab pos="5485210" algn="l"/>
                <a:tab pos="6171010" algn="l"/>
                <a:tab pos="6856810" algn="l"/>
                <a:tab pos="7542610" algn="l"/>
              </a:tabLst>
            </a:pPr>
            <a:r>
              <a:rPr lang="it-IT" altLang="it-IT" sz="2100" b="1" dirty="0">
                <a:solidFill>
                  <a:schemeClr val="tx1"/>
                </a:solidFill>
              </a:rPr>
              <a:t>Tessuto Muscolare Striato Scheletrico</a:t>
            </a:r>
            <a:r>
              <a:rPr lang="it-IT" altLang="it-IT" sz="1800" dirty="0">
                <a:solidFill>
                  <a:schemeClr val="tx1"/>
                </a:solidFill>
              </a:rPr>
              <a:t>: va a costituire Organi Pieni definiti </a:t>
            </a:r>
            <a:r>
              <a:rPr lang="it-IT" altLang="it-IT" sz="1800" b="1" dirty="0">
                <a:solidFill>
                  <a:schemeClr val="tx1"/>
                </a:solidFill>
              </a:rPr>
              <a:t>MUSCOLI STRIATI SCHELETRICI</a:t>
            </a:r>
            <a:r>
              <a:rPr lang="it-IT" altLang="it-IT" sz="1800" dirty="0">
                <a:solidFill>
                  <a:schemeClr val="tx1"/>
                </a:solidFill>
              </a:rPr>
              <a:t>, ossia la muscolatura cosiddetta (in maniera NON precisa) “volontaria”, controllata cioè dalla sezione “somatica” del sistema nervoso</a:t>
            </a:r>
          </a:p>
          <a:p>
            <a:pPr marL="255985" indent="-254794">
              <a:spcBef>
                <a:spcPts val="450"/>
              </a:spcBef>
              <a:tabLst>
                <a:tab pos="684610" algn="l"/>
                <a:tab pos="1370410" algn="l"/>
                <a:tab pos="2056210" algn="l"/>
                <a:tab pos="2742010" algn="l"/>
                <a:tab pos="3427810" algn="l"/>
                <a:tab pos="4113610" algn="l"/>
                <a:tab pos="4799410" algn="l"/>
                <a:tab pos="5485210" algn="l"/>
                <a:tab pos="6171010" algn="l"/>
                <a:tab pos="6856810" algn="l"/>
                <a:tab pos="7542610" algn="l"/>
              </a:tabLst>
            </a:pPr>
            <a:endParaRPr lang="it-IT" altLang="it-IT" sz="1800" dirty="0">
              <a:solidFill>
                <a:schemeClr val="tx1"/>
              </a:solidFill>
            </a:endParaRPr>
          </a:p>
          <a:p>
            <a:pPr marL="255985" indent="-254794">
              <a:spcBef>
                <a:spcPts val="450"/>
              </a:spcBef>
              <a:buFont typeface="Arial" panose="020B0604020202020204" pitchFamily="34" charset="0"/>
              <a:buChar char="•"/>
              <a:tabLst>
                <a:tab pos="684610" algn="l"/>
                <a:tab pos="1370410" algn="l"/>
                <a:tab pos="2056210" algn="l"/>
                <a:tab pos="2742010" algn="l"/>
                <a:tab pos="3427810" algn="l"/>
                <a:tab pos="4113610" algn="l"/>
                <a:tab pos="4799410" algn="l"/>
                <a:tab pos="5485210" algn="l"/>
                <a:tab pos="6171010" algn="l"/>
                <a:tab pos="6856810" algn="l"/>
                <a:tab pos="7542610" algn="l"/>
              </a:tabLst>
            </a:pPr>
            <a:r>
              <a:rPr lang="it-IT" altLang="it-IT" sz="2100" b="1" dirty="0">
                <a:solidFill>
                  <a:schemeClr val="tx1"/>
                </a:solidFill>
              </a:rPr>
              <a:t>Tessuto Muscolare Striato Cardiaco </a:t>
            </a:r>
            <a:r>
              <a:rPr lang="it-IT" altLang="it-IT" sz="1800" dirty="0">
                <a:solidFill>
                  <a:schemeClr val="tx1"/>
                </a:solidFill>
              </a:rPr>
              <a:t>che costituisce la muscolatura  del miocardio, ossia la tonaca media del </a:t>
            </a:r>
            <a:r>
              <a:rPr lang="it-IT" altLang="it-IT" sz="1800" dirty="0" err="1">
                <a:solidFill>
                  <a:schemeClr val="tx1"/>
                </a:solidFill>
              </a:rPr>
              <a:t>cuore,che</a:t>
            </a:r>
            <a:r>
              <a:rPr lang="it-IT" altLang="it-IT" sz="1800" dirty="0">
                <a:solidFill>
                  <a:schemeClr val="tx1"/>
                </a:solidFill>
              </a:rPr>
              <a:t> è in grado di compiere movimenti involontari con una stimolazione “intrinseca” allo stesso miocardio (tramite il Tessuto di Conduzione o Miocardio Specifico), regolata dal Sistema Nervoso Autonomo.</a:t>
            </a:r>
          </a:p>
        </p:txBody>
      </p:sp>
    </p:spTree>
    <p:extLst>
      <p:ext uri="{BB962C8B-B14F-4D97-AF65-F5344CB8AC3E}">
        <p14:creationId xmlns:p14="http://schemas.microsoft.com/office/powerpoint/2010/main" val="39772947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>
            <a:extLst>
              <a:ext uri="{FF2B5EF4-FFF2-40B4-BE49-F238E27FC236}">
                <a16:creationId xmlns:a16="http://schemas.microsoft.com/office/drawing/2014/main" id="{8DE76ED8-5E35-4E54-9143-30F31AF9F9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512" y="6395"/>
            <a:ext cx="8964488" cy="857251"/>
          </a:xfrm>
          <a:ln/>
        </p:spPr>
        <p:txBody>
          <a:bodyPr/>
          <a:lstStyle/>
          <a:p>
            <a:pPr>
              <a:buClrTx/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TESSUTO MUSCOLARE </a:t>
            </a:r>
            <a:b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</a:b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STRIATO SCHELETRICO</a:t>
            </a:r>
          </a:p>
        </p:txBody>
      </p:sp>
      <p:sp>
        <p:nvSpPr>
          <p:cNvPr id="13314" name="Rectangle 2">
            <a:extLst>
              <a:ext uri="{FF2B5EF4-FFF2-40B4-BE49-F238E27FC236}">
                <a16:creationId xmlns:a16="http://schemas.microsoft.com/office/drawing/2014/main" id="{8848F01C-8BC7-431F-83F8-DA08FAB772A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9512" y="836712"/>
            <a:ext cx="2870597" cy="4861322"/>
          </a:xfrm>
          <a:ln/>
        </p:spPr>
        <p:txBody>
          <a:bodyPr/>
          <a:lstStyle/>
          <a:p>
            <a:pPr marL="255985" indent="-255985"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it-IT" altLang="it-IT" sz="1800" dirty="0">
                <a:solidFill>
                  <a:schemeClr val="tx1"/>
                </a:solidFill>
              </a:rPr>
              <a:t>Costituisce la muscolatura del Sistema Locomotore. È presente, inoltre, nella laringe, nella faringe, nella lingua e nel terzo superiore (porzione superiore) dell’esofago.</a:t>
            </a:r>
          </a:p>
          <a:p>
            <a:pPr marL="255985" indent="-255985"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it-IT" altLang="it-IT" sz="1800" dirty="0">
                <a:solidFill>
                  <a:schemeClr val="tx1"/>
                </a:solidFill>
              </a:rPr>
              <a:t>Le cellule sono allungate (fino a 30 cm), di diametro compreso tra 10 e 100 </a:t>
            </a:r>
            <a:r>
              <a:rPr lang="it-IT" altLang="it-IT" sz="1800" dirty="0">
                <a:solidFill>
                  <a:schemeClr val="tx1"/>
                </a:solidFill>
                <a:latin typeface="Symbol" panose="05050102010706020507" pitchFamily="18" charset="2"/>
              </a:rPr>
              <a:t></a:t>
            </a:r>
            <a:r>
              <a:rPr lang="it-IT" altLang="it-IT" sz="1800" dirty="0">
                <a:solidFill>
                  <a:schemeClr val="tx1"/>
                </a:solidFill>
              </a:rPr>
              <a:t>m, sono denominate </a:t>
            </a:r>
            <a:r>
              <a:rPr lang="it-IT" altLang="it-IT" sz="1800" b="1" dirty="0">
                <a:solidFill>
                  <a:schemeClr val="tx1"/>
                </a:solidFill>
              </a:rPr>
              <a:t>FIBRE MUSCOLARI </a:t>
            </a:r>
            <a:r>
              <a:rPr lang="it-IT" altLang="it-IT" sz="1800" b="1" dirty="0" err="1">
                <a:solidFill>
                  <a:schemeClr val="tx1"/>
                </a:solidFill>
              </a:rPr>
              <a:t>SCHELETRICHE,e</a:t>
            </a:r>
            <a:r>
              <a:rPr lang="it-IT" altLang="it-IT" sz="1800" b="1" dirty="0">
                <a:solidFill>
                  <a:schemeClr val="tx1"/>
                </a:solidFill>
              </a:rPr>
              <a:t> sono plurinucleate</a:t>
            </a:r>
          </a:p>
          <a:p>
            <a:pPr marL="255985" indent="-255985"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it-IT" altLang="it-IT" sz="1800" dirty="0">
                <a:solidFill>
                  <a:schemeClr val="tx1"/>
                </a:solidFill>
              </a:rPr>
              <a:t>È definito un </a:t>
            </a:r>
            <a:r>
              <a:rPr lang="it-IT" altLang="it-IT" sz="1800" b="1" dirty="0">
                <a:solidFill>
                  <a:schemeClr val="tx1"/>
                </a:solidFill>
              </a:rPr>
              <a:t>SINCIZIO PLURINUCLEATO</a:t>
            </a:r>
            <a:r>
              <a:rPr lang="it-IT" altLang="it-IT" sz="1800" dirty="0">
                <a:solidFill>
                  <a:schemeClr val="tx1"/>
                </a:solidFill>
              </a:rPr>
              <a:t> derivante dalla fusione di cellule progenitrici definite </a:t>
            </a:r>
            <a:r>
              <a:rPr lang="it-IT" altLang="it-IT" sz="1800" b="1" dirty="0">
                <a:solidFill>
                  <a:schemeClr val="tx1"/>
                </a:solidFill>
              </a:rPr>
              <a:t>MIOBLASTI</a:t>
            </a:r>
          </a:p>
        </p:txBody>
      </p:sp>
      <p:pic>
        <p:nvPicPr>
          <p:cNvPr id="13315" name="Picture 3">
            <a:extLst>
              <a:ext uri="{FF2B5EF4-FFF2-40B4-BE49-F238E27FC236}">
                <a16:creationId xmlns:a16="http://schemas.microsoft.com/office/drawing/2014/main" id="{3B2EE06B-3649-4CC3-985A-15C5BD64F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24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058"/>
          <a:stretch>
            <a:fillRect/>
          </a:stretch>
        </p:blipFill>
        <p:spPr bwMode="auto">
          <a:xfrm>
            <a:off x="3218549" y="1916832"/>
            <a:ext cx="5729810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4000" contrast="18000"/>
                  </a:blip>
                  <a:srcRect b="4405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46780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12589</TotalTime>
  <Words>1007</Words>
  <Application>Microsoft Macintosh PowerPoint</Application>
  <PresentationFormat>Presentazione su schermo (4:3)</PresentationFormat>
  <Paragraphs>128</Paragraphs>
  <Slides>26</Slides>
  <Notes>18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35" baseType="lpstr">
      <vt:lpstr>Arial Unicode MS</vt:lpstr>
      <vt:lpstr>Arial</vt:lpstr>
      <vt:lpstr>Arial Black</vt:lpstr>
      <vt:lpstr>Chalkboard SE</vt:lpstr>
      <vt:lpstr>Copperplate Gothic Bold</vt:lpstr>
      <vt:lpstr>Gurmukhi MN</vt:lpstr>
      <vt:lpstr>Symbol</vt:lpstr>
      <vt:lpstr>Times New Roman</vt:lpstr>
      <vt:lpstr>Tema di Office</vt:lpstr>
      <vt:lpstr>Presentazione standard di PowerPoint</vt:lpstr>
      <vt:lpstr>Presentazione standard di PowerPoint</vt:lpstr>
      <vt:lpstr>TESSUTO MUSCOLARE</vt:lpstr>
      <vt:lpstr>TERMINOLOGIA SPECIFICA  relativa al Tessuto Muscolare</vt:lpstr>
      <vt:lpstr>MUSCOLATURA  LISCIA</vt:lpstr>
      <vt:lpstr>TESSUTO MUSCOLARE LISCIO</vt:lpstr>
      <vt:lpstr>Presentazione standard di PowerPoint</vt:lpstr>
      <vt:lpstr>MUSCOLATURA STRIATA </vt:lpstr>
      <vt:lpstr>TESSUTO MUSCOLARE  STRIATO SCHELETRICO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ORGANIZZAZIONE DELLA STRIATURA TRASVERSALE  nel Tessuto Muscolare Striato (Scheletrico e Cardiaco “di Lavoro”)</vt:lpstr>
      <vt:lpstr>Presentazione standard di PowerPoint</vt:lpstr>
      <vt:lpstr>MIOFIBRILLE</vt:lpstr>
      <vt:lpstr>Presentazione standard di PowerPoint</vt:lpstr>
      <vt:lpstr>La contrazione muscolare prevede lo scorrimento reciproco dei miofilamenti sottili di F-actina su quelli spessi di miosina. In questo modo il sarcomero si accorcia, la banda I  si riduce, mentre la banda A rimane inalterata</vt:lpstr>
      <vt:lpstr>RETICOLO SARCOPLASMATICO e SISTEMA DEI TUBULI TRASVERSI (Tubuli a “T”) e CISTERNA TERMINALE (TRIADE) </vt:lpstr>
      <vt:lpstr>Presentazione standard di PowerPoint</vt:lpstr>
      <vt:lpstr>MIOFILAMENTI e  RECIPROCO SCORRIMENTO</vt:lpstr>
      <vt:lpstr>Presentazione standard di PowerPoint</vt:lpstr>
      <vt:lpstr>MIOGLOBINA e ETEROGENEITA’ delle FIBRE MUSCOLARI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VITTORIO GRILL_2</dc:creator>
  <cp:lastModifiedBy>Utente di Microsoft Office</cp:lastModifiedBy>
  <cp:revision>116</cp:revision>
  <cp:lastPrinted>1601-01-01T00:00:00Z</cp:lastPrinted>
  <dcterms:created xsi:type="dcterms:W3CDTF">2008-09-22T07:50:01Z</dcterms:created>
  <dcterms:modified xsi:type="dcterms:W3CDTF">2023-10-11T16:02:56Z</dcterms:modified>
</cp:coreProperties>
</file>