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7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3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6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9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2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8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1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4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7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0.w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3.w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6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9.w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2.w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7.w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0.w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3.w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6.w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9.w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2.w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5.w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8.wmf"/></Relationships>
</file>

<file path=ppt/drawings/_rels/vmlDrawing4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1.wmf"/></Relationships>
</file>

<file path=ppt/drawings/_rels/vmlDrawing4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7.wmf"/></Relationships>
</file>

<file path=ppt/drawings/_rels/vmlDrawing5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0.wmf"/></Relationships>
</file>

<file path=ppt/drawings/_rels/vmlDrawing5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3.wmf"/></Relationships>
</file>

<file path=ppt/drawings/_rels/vmlDrawing5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6.wmf"/></Relationships>
</file>

<file path=ppt/drawings/_rels/vmlDrawing5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9.wmf"/></Relationships>
</file>

<file path=ppt/drawings/_rels/vmlDrawing5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2.wmf"/></Relationships>
</file>

<file path=ppt/drawings/_rels/vmlDrawing5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6460-214A-43EE-B674-64EF42973AD8}" type="datetimeFigureOut">
              <a:rPr lang="it-IT" smtClean="0"/>
              <a:t>15/10/2024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55C4-2BAB-4181-B34C-B25D589AA0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8551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6460-214A-43EE-B674-64EF42973AD8}" type="datetimeFigureOut">
              <a:rPr lang="it-IT" smtClean="0"/>
              <a:t>15/10/2024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55C4-2BAB-4181-B34C-B25D589AA0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9093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6460-214A-43EE-B674-64EF42973AD8}" type="datetimeFigureOut">
              <a:rPr lang="it-IT" smtClean="0"/>
              <a:t>15/10/2024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55C4-2BAB-4181-B34C-B25D589AA0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3872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6460-214A-43EE-B674-64EF42973AD8}" type="datetimeFigureOut">
              <a:rPr lang="it-IT" smtClean="0"/>
              <a:t>15/10/2024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55C4-2BAB-4181-B34C-B25D589AA0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7771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6460-214A-43EE-B674-64EF42973AD8}" type="datetimeFigureOut">
              <a:rPr lang="it-IT" smtClean="0"/>
              <a:t>15/10/2024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55C4-2BAB-4181-B34C-B25D589AA0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4637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6460-214A-43EE-B674-64EF42973AD8}" type="datetimeFigureOut">
              <a:rPr lang="it-IT" smtClean="0"/>
              <a:t>15/10/2024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55C4-2BAB-4181-B34C-B25D589AA0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241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6460-214A-43EE-B674-64EF42973AD8}" type="datetimeFigureOut">
              <a:rPr lang="it-IT" smtClean="0"/>
              <a:t>15/10/2024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55C4-2BAB-4181-B34C-B25D589AA0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2614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6460-214A-43EE-B674-64EF42973AD8}" type="datetimeFigureOut">
              <a:rPr lang="it-IT" smtClean="0"/>
              <a:t>15/10/2024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55C4-2BAB-4181-B34C-B25D589AA0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476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6460-214A-43EE-B674-64EF42973AD8}" type="datetimeFigureOut">
              <a:rPr lang="it-IT" smtClean="0"/>
              <a:t>15/10/2024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55C4-2BAB-4181-B34C-B25D589AA0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830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6460-214A-43EE-B674-64EF42973AD8}" type="datetimeFigureOut">
              <a:rPr lang="it-IT" smtClean="0"/>
              <a:t>15/10/2024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55C4-2BAB-4181-B34C-B25D589AA0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143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6460-214A-43EE-B674-64EF42973AD8}" type="datetimeFigureOut">
              <a:rPr lang="it-IT" smtClean="0"/>
              <a:t>15/10/2024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55C4-2BAB-4181-B34C-B25D589AA0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860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26460-214A-43EE-B674-64EF42973AD8}" type="datetimeFigureOut">
              <a:rPr lang="it-IT" smtClean="0"/>
              <a:t>15/10/2024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655C4-2BAB-4181-B34C-B25D589AA0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470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3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3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3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4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4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4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5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5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hyperlink" Target="file:///C:\Documents%20and%20Settings\fornasiero\Desktop\lezioni\raswin.exe" TargetMode="Externa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5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0.png"/><Relationship Id="rId5" Type="http://schemas.openxmlformats.org/officeDocument/2006/relationships/image" Target="../media/image58.wmf"/><Relationship Id="rId4" Type="http://schemas.openxmlformats.org/officeDocument/2006/relationships/oleObject" Target="../embeddings/oleObject20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63.png"/><Relationship Id="rId5" Type="http://schemas.openxmlformats.org/officeDocument/2006/relationships/image" Target="../media/image61.wmf"/><Relationship Id="rId4" Type="http://schemas.openxmlformats.org/officeDocument/2006/relationships/oleObject" Target="../embeddings/oleObject2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64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6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67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6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70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7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73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7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76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7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79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8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82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8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87.png"/><Relationship Id="rId5" Type="http://schemas.openxmlformats.org/officeDocument/2006/relationships/image" Target="../media/image85.wmf"/><Relationship Id="rId4" Type="http://schemas.openxmlformats.org/officeDocument/2006/relationships/oleObject" Target="../embeddings/oleObject29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88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9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93.png"/><Relationship Id="rId5" Type="http://schemas.openxmlformats.org/officeDocument/2006/relationships/image" Target="../media/image91.wmf"/><Relationship Id="rId4" Type="http://schemas.openxmlformats.org/officeDocument/2006/relationships/oleObject" Target="../embeddings/oleObject31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96.png"/><Relationship Id="rId5" Type="http://schemas.openxmlformats.org/officeDocument/2006/relationships/image" Target="../media/image94.wmf"/><Relationship Id="rId4" Type="http://schemas.openxmlformats.org/officeDocument/2006/relationships/oleObject" Target="../embeddings/oleObject32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97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99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100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10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105.png"/><Relationship Id="rId5" Type="http://schemas.openxmlformats.org/officeDocument/2006/relationships/image" Target="../media/image103.wmf"/><Relationship Id="rId4" Type="http://schemas.openxmlformats.org/officeDocument/2006/relationships/oleObject" Target="../embeddings/oleObject35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108.png"/><Relationship Id="rId5" Type="http://schemas.openxmlformats.org/officeDocument/2006/relationships/image" Target="../media/image106.wmf"/><Relationship Id="rId4" Type="http://schemas.openxmlformats.org/officeDocument/2006/relationships/oleObject" Target="../embeddings/oleObject36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Relationship Id="rId6" Type="http://schemas.openxmlformats.org/officeDocument/2006/relationships/image" Target="../media/image109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111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114.png"/><Relationship Id="rId5" Type="http://schemas.openxmlformats.org/officeDocument/2006/relationships/image" Target="../media/image112.wmf"/><Relationship Id="rId4" Type="http://schemas.openxmlformats.org/officeDocument/2006/relationships/oleObject" Target="../embeddings/oleObject3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9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9.vml"/><Relationship Id="rId5" Type="http://schemas.openxmlformats.org/officeDocument/2006/relationships/image" Target="../media/image115.wmf"/><Relationship Id="rId4" Type="http://schemas.openxmlformats.org/officeDocument/2006/relationships/oleObject" Target="../embeddings/oleObject39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0.vml"/><Relationship Id="rId6" Type="http://schemas.openxmlformats.org/officeDocument/2006/relationships/image" Target="../media/image117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119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1.vml"/><Relationship Id="rId6" Type="http://schemas.openxmlformats.org/officeDocument/2006/relationships/image" Target="../media/image120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12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2.vml"/><Relationship Id="rId6" Type="http://schemas.openxmlformats.org/officeDocument/2006/relationships/image" Target="../media/image125.png"/><Relationship Id="rId5" Type="http://schemas.openxmlformats.org/officeDocument/2006/relationships/image" Target="../media/image123.wmf"/><Relationship Id="rId4" Type="http://schemas.openxmlformats.org/officeDocument/2006/relationships/oleObject" Target="../embeddings/oleObject42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3.vml"/><Relationship Id="rId6" Type="http://schemas.openxmlformats.org/officeDocument/2006/relationships/image" Target="../media/image126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128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4.vml"/><Relationship Id="rId6" Type="http://schemas.openxmlformats.org/officeDocument/2006/relationships/image" Target="../media/image131.png"/><Relationship Id="rId5" Type="http://schemas.openxmlformats.org/officeDocument/2006/relationships/image" Target="../media/image129.wmf"/><Relationship Id="rId4" Type="http://schemas.openxmlformats.org/officeDocument/2006/relationships/oleObject" Target="../embeddings/oleObject44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5.vml"/><Relationship Id="rId6" Type="http://schemas.openxmlformats.org/officeDocument/2006/relationships/image" Target="../media/image134.png"/><Relationship Id="rId5" Type="http://schemas.openxmlformats.org/officeDocument/2006/relationships/image" Target="../media/image132.wmf"/><Relationship Id="rId4" Type="http://schemas.openxmlformats.org/officeDocument/2006/relationships/oleObject" Target="../embeddings/oleObject45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6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6.vml"/><Relationship Id="rId6" Type="http://schemas.openxmlformats.org/officeDocument/2006/relationships/image" Target="../media/image137.png"/><Relationship Id="rId5" Type="http://schemas.openxmlformats.org/officeDocument/2006/relationships/image" Target="../media/image135.wmf"/><Relationship Id="rId4" Type="http://schemas.openxmlformats.org/officeDocument/2006/relationships/oleObject" Target="../embeddings/oleObject46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9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7.vml"/><Relationship Id="rId6" Type="http://schemas.openxmlformats.org/officeDocument/2006/relationships/image" Target="../media/image140.png"/><Relationship Id="rId5" Type="http://schemas.openxmlformats.org/officeDocument/2006/relationships/image" Target="../media/image138.wmf"/><Relationship Id="rId4" Type="http://schemas.openxmlformats.org/officeDocument/2006/relationships/oleObject" Target="../embeddings/oleObject47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8.vml"/><Relationship Id="rId6" Type="http://schemas.openxmlformats.org/officeDocument/2006/relationships/image" Target="../media/image141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14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2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9.vml"/><Relationship Id="rId6" Type="http://schemas.openxmlformats.org/officeDocument/2006/relationships/image" Target="../media/image146.png"/><Relationship Id="rId5" Type="http://schemas.openxmlformats.org/officeDocument/2006/relationships/image" Target="../media/image144.wmf"/><Relationship Id="rId4" Type="http://schemas.openxmlformats.org/officeDocument/2006/relationships/oleObject" Target="../embeddings/oleObject49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0.vml"/><Relationship Id="rId6" Type="http://schemas.openxmlformats.org/officeDocument/2006/relationships/image" Target="../media/image149.png"/><Relationship Id="rId5" Type="http://schemas.openxmlformats.org/officeDocument/2006/relationships/image" Target="../media/image147.wmf"/><Relationship Id="rId4" Type="http://schemas.openxmlformats.org/officeDocument/2006/relationships/oleObject" Target="../embeddings/oleObject50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1.vml"/><Relationship Id="rId6" Type="http://schemas.openxmlformats.org/officeDocument/2006/relationships/image" Target="../media/image150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152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2.vml"/><Relationship Id="rId6" Type="http://schemas.openxmlformats.org/officeDocument/2006/relationships/image" Target="../media/image155.png"/><Relationship Id="rId5" Type="http://schemas.openxmlformats.org/officeDocument/2006/relationships/image" Target="../media/image153.wmf"/><Relationship Id="rId4" Type="http://schemas.openxmlformats.org/officeDocument/2006/relationships/oleObject" Target="../embeddings/oleObject52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3.vml"/><Relationship Id="rId6" Type="http://schemas.openxmlformats.org/officeDocument/2006/relationships/image" Target="../media/image158.png"/><Relationship Id="rId5" Type="http://schemas.openxmlformats.org/officeDocument/2006/relationships/image" Target="../media/image156.wmf"/><Relationship Id="rId4" Type="http://schemas.openxmlformats.org/officeDocument/2006/relationships/oleObject" Target="../embeddings/oleObject53.bin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4.vml"/><Relationship Id="rId6" Type="http://schemas.openxmlformats.org/officeDocument/2006/relationships/image" Target="../media/image159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161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5.vml"/><Relationship Id="rId6" Type="http://schemas.openxmlformats.org/officeDocument/2006/relationships/image" Target="../media/image162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164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6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6.vml"/><Relationship Id="rId6" Type="http://schemas.openxmlformats.org/officeDocument/2006/relationships/image" Target="../media/image165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16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png"/><Relationship Id="rId5" Type="http://schemas.openxmlformats.org/officeDocument/2006/relationships/image" Target="../media/image22.w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Esempi di geometria di molecole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0441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trigonale planare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3 </a:t>
            </a:r>
            <a:r>
              <a:rPr lang="it-IT" altLang="it-IT" sz="2000">
                <a:solidFill>
                  <a:srgbClr val="FF6600"/>
                </a:solidFill>
              </a:rPr>
              <a:t>SO</a:t>
            </a:r>
            <a:r>
              <a:rPr lang="it-IT" altLang="it-IT" sz="2000" baseline="-25000">
                <a:solidFill>
                  <a:srgbClr val="FF6600"/>
                </a:solidFill>
              </a:rPr>
              <a:t>3</a:t>
            </a:r>
            <a:r>
              <a:rPr lang="en-US" altLang="it-IT" sz="2000">
                <a:solidFill>
                  <a:srgbClr val="0066FF"/>
                </a:solidFill>
              </a:rPr>
              <a:t> </a:t>
            </a:r>
            <a:br>
              <a:rPr lang="en-US" altLang="it-IT" sz="2000">
                <a:solidFill>
                  <a:srgbClr val="0066FF"/>
                </a:solidFill>
              </a:rPr>
            </a:br>
            <a:r>
              <a:rPr lang="en-US" altLang="it-IT" smtClean="0"/>
              <a:t> 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334000" y="2438400"/>
            <a:ext cx="5334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S 1s</a:t>
            </a:r>
            <a:r>
              <a:rPr lang="it-IT" altLang="it-IT" sz="2400" baseline="30000"/>
              <a:t>2</a:t>
            </a:r>
            <a:r>
              <a:rPr lang="it-IT" altLang="it-IT" sz="2400"/>
              <a:t> 2s</a:t>
            </a:r>
            <a:r>
              <a:rPr lang="it-IT" altLang="it-IT" sz="2400" baseline="30000"/>
              <a:t>2 </a:t>
            </a:r>
            <a:r>
              <a:rPr lang="it-IT" altLang="it-IT" sz="2400"/>
              <a:t>2p</a:t>
            </a:r>
            <a:r>
              <a:rPr lang="it-IT" altLang="it-IT" sz="2400" baseline="30000"/>
              <a:t>6 </a:t>
            </a:r>
            <a:r>
              <a:rPr lang="it-IT" altLang="it-IT" sz="2400"/>
              <a:t>3s</a:t>
            </a:r>
            <a:r>
              <a:rPr lang="it-IT" altLang="it-IT" sz="2400" baseline="30000"/>
              <a:t>2 </a:t>
            </a:r>
            <a:r>
              <a:rPr lang="it-IT" altLang="it-IT" sz="2400"/>
              <a:t>3p</a:t>
            </a:r>
            <a:r>
              <a:rPr lang="it-IT" altLang="it-IT" sz="2400" baseline="30000"/>
              <a:t>4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 e</a:t>
            </a:r>
            <a:r>
              <a:rPr lang="it-IT" altLang="it-IT" sz="2400" baseline="30000"/>
              <a:t>-</a:t>
            </a:r>
            <a:r>
              <a:rPr lang="it-IT" altLang="it-IT" sz="2400"/>
              <a:t> (S) + 6 e</a:t>
            </a:r>
            <a:r>
              <a:rPr lang="it-IT" altLang="it-IT" sz="2400" baseline="30000"/>
              <a:t>-</a:t>
            </a:r>
            <a:r>
              <a:rPr lang="it-IT" altLang="it-IT" sz="2400"/>
              <a:t> (3 O) – 6 e</a:t>
            </a:r>
            <a:r>
              <a:rPr lang="it-IT" altLang="it-IT" sz="2400" baseline="30000"/>
              <a:t>-</a:t>
            </a:r>
            <a:r>
              <a:rPr lang="it-IT" altLang="it-IT" sz="2400"/>
              <a:t> (3 legami 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 = 3 coppie = AX3 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2400" baseline="300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1525588" y="24923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1518" name="Rectangle 26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21519" name="Group 36"/>
          <p:cNvGrpSpPr>
            <a:grpSpLocks/>
          </p:cNvGrpSpPr>
          <p:nvPr/>
        </p:nvGrpSpPr>
        <p:grpSpPr bwMode="auto">
          <a:xfrm>
            <a:off x="3962401" y="4953000"/>
            <a:ext cx="5794375" cy="1473200"/>
            <a:chOff x="-3" y="-3"/>
            <a:chExt cx="3650" cy="928"/>
          </a:xfrm>
        </p:grpSpPr>
        <p:grpSp>
          <p:nvGrpSpPr>
            <p:cNvPr id="21523" name="Group 34"/>
            <p:cNvGrpSpPr>
              <a:grpSpLocks/>
            </p:cNvGrpSpPr>
            <p:nvPr/>
          </p:nvGrpSpPr>
          <p:grpSpPr bwMode="auto">
            <a:xfrm>
              <a:off x="0" y="0"/>
              <a:ext cx="3644" cy="922"/>
              <a:chOff x="0" y="0"/>
              <a:chExt cx="3644" cy="922"/>
            </a:xfrm>
          </p:grpSpPr>
          <p:grpSp>
            <p:nvGrpSpPr>
              <p:cNvPr id="21525" name="Group 31"/>
              <p:cNvGrpSpPr>
                <a:grpSpLocks/>
              </p:cNvGrpSpPr>
              <p:nvPr/>
            </p:nvGrpSpPr>
            <p:grpSpPr bwMode="auto">
              <a:xfrm>
                <a:off x="0" y="0"/>
                <a:ext cx="1468" cy="922"/>
                <a:chOff x="0" y="0"/>
                <a:chExt cx="1468" cy="922"/>
              </a:xfrm>
            </p:grpSpPr>
            <p:sp>
              <p:nvSpPr>
                <p:cNvPr id="21529" name="Rectangle 2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468" cy="9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6600" b="1"/>
                    <a:t> </a:t>
                  </a:r>
                  <a:r>
                    <a:rPr lang="en-US" altLang="it-IT" sz="2400" b="1"/>
                    <a:t>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21530" name="Rectangle 3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468" cy="9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21526" name="Group 33"/>
              <p:cNvGrpSpPr>
                <a:grpSpLocks/>
              </p:cNvGrpSpPr>
              <p:nvPr/>
            </p:nvGrpSpPr>
            <p:grpSpPr bwMode="auto">
              <a:xfrm>
                <a:off x="1468" y="0"/>
                <a:ext cx="2176" cy="922"/>
                <a:chOff x="1468" y="0"/>
                <a:chExt cx="2176" cy="922"/>
              </a:xfrm>
            </p:grpSpPr>
            <p:sp>
              <p:nvSpPr>
                <p:cNvPr id="21527" name="Rectangle 29"/>
                <p:cNvSpPr>
                  <a:spLocks noChangeArrowheads="1"/>
                </p:cNvSpPr>
                <p:nvPr/>
              </p:nvSpPr>
              <p:spPr bwMode="auto">
                <a:xfrm>
                  <a:off x="1468" y="0"/>
                  <a:ext cx="2176" cy="9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it-IT" altLang="it-IT" sz="1800" b="1"/>
                    <a:t>Fase gassosa</a:t>
                  </a:r>
                  <a:r>
                    <a:rPr lang="en-US" altLang="it-IT" sz="1800" b="1"/>
                    <a:t> :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d(S-O) = 0,143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120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21528" name="Rectangle 32"/>
                <p:cNvSpPr>
                  <a:spLocks noChangeArrowheads="1"/>
                </p:cNvSpPr>
                <p:nvPr/>
              </p:nvSpPr>
              <p:spPr bwMode="auto">
                <a:xfrm>
                  <a:off x="1468" y="0"/>
                  <a:ext cx="2176" cy="9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21524" name="Rectangle 35"/>
            <p:cNvSpPr>
              <a:spLocks noChangeArrowheads="1"/>
            </p:cNvSpPr>
            <p:nvPr/>
          </p:nvSpPr>
          <p:spPr bwMode="auto">
            <a:xfrm>
              <a:off x="-3" y="-3"/>
              <a:ext cx="3650" cy="928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21520" name="Picture 28" descr="http://www.faidherbe.org/site/cours/dupuis/images4/so3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1" y="4953000"/>
            <a:ext cx="12684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1" name="Picture 37" descr="C:\Documents and Settings\fornasiero\Documenti\Immagini\so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76400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350" name="Object 38"/>
          <p:cNvGraphicFramePr>
            <a:graphicFrameLocks noChangeAspect="1"/>
          </p:cNvGraphicFramePr>
          <p:nvPr/>
        </p:nvGraphicFramePr>
        <p:xfrm>
          <a:off x="5715001" y="5791201"/>
          <a:ext cx="485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Pacchetto" r:id="rId5" imgW="486383" imgH="486383" progId="Package">
                  <p:embed/>
                </p:oleObj>
              </mc:Choice>
              <mc:Fallback>
                <p:oleObj name="Pacchetto" r:id="rId5" imgW="486383" imgH="486383" progId="Package">
                  <p:embed/>
                  <p:pic>
                    <p:nvPicPr>
                      <p:cNvPr id="1335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1" y="5791201"/>
                        <a:ext cx="4857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467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133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trigonale planare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3 </a:t>
            </a:r>
            <a:r>
              <a:rPr lang="it-IT" altLang="it-IT" sz="2000">
                <a:solidFill>
                  <a:srgbClr val="FF6600"/>
                </a:solidFill>
              </a:rPr>
              <a:t>HCHO</a:t>
            </a:r>
            <a:r>
              <a:rPr lang="en-US" altLang="it-IT" sz="2000">
                <a:solidFill>
                  <a:srgbClr val="0066FF"/>
                </a:solidFill>
              </a:rPr>
              <a:t> </a:t>
            </a:r>
            <a:br>
              <a:rPr lang="en-US" altLang="it-IT" sz="2000">
                <a:solidFill>
                  <a:srgbClr val="0066FF"/>
                </a:solidFill>
              </a:rPr>
            </a:br>
            <a:r>
              <a:rPr lang="en-US" altLang="it-IT" smtClean="0"/>
              <a:t> 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334000" y="2438400"/>
            <a:ext cx="5334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C 1s</a:t>
            </a:r>
            <a:r>
              <a:rPr lang="it-IT" altLang="it-IT" sz="2400" baseline="30000"/>
              <a:t>2</a:t>
            </a:r>
            <a:r>
              <a:rPr lang="it-IT" altLang="it-IT" sz="2400"/>
              <a:t> 2s</a:t>
            </a:r>
            <a:r>
              <a:rPr lang="it-IT" altLang="it-IT" sz="2400" baseline="30000"/>
              <a:t>2 </a:t>
            </a:r>
            <a:r>
              <a:rPr lang="it-IT" altLang="it-IT" sz="2400"/>
              <a:t>2p</a:t>
            </a:r>
            <a:r>
              <a:rPr lang="it-IT" altLang="it-IT" sz="2400" baseline="30000"/>
              <a:t>2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4e</a:t>
            </a:r>
            <a:r>
              <a:rPr lang="it-IT" altLang="it-IT" sz="2400" baseline="30000"/>
              <a:t>-</a:t>
            </a:r>
            <a:r>
              <a:rPr lang="it-IT" altLang="it-IT" sz="2400"/>
              <a:t> (C) + 2e</a:t>
            </a:r>
            <a:r>
              <a:rPr lang="it-IT" altLang="it-IT" sz="2400" baseline="30000"/>
              <a:t>-</a:t>
            </a:r>
            <a:r>
              <a:rPr lang="it-IT" altLang="it-IT" sz="2400"/>
              <a:t> (2 H) + 2e</a:t>
            </a:r>
            <a:r>
              <a:rPr lang="it-IT" altLang="it-IT" sz="2400" baseline="30000"/>
              <a:t>-</a:t>
            </a:r>
            <a:r>
              <a:rPr lang="it-IT" altLang="it-IT" sz="2400"/>
              <a:t> (O) - 2e</a:t>
            </a:r>
            <a:r>
              <a:rPr lang="it-IT" altLang="it-IT" sz="2400" baseline="30000"/>
              <a:t>-</a:t>
            </a:r>
            <a:r>
              <a:rPr lang="it-IT" altLang="it-IT" sz="2400"/>
              <a:t> (1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 = 3 coppie = AX3 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2400" baseline="300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1525588" y="24923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2543" name="Rectangle 27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22544" name="Group 37"/>
          <p:cNvGrpSpPr>
            <a:grpSpLocks/>
          </p:cNvGrpSpPr>
          <p:nvPr/>
        </p:nvGrpSpPr>
        <p:grpSpPr bwMode="auto">
          <a:xfrm>
            <a:off x="3657601" y="5181600"/>
            <a:ext cx="5794375" cy="1441450"/>
            <a:chOff x="-3" y="-3"/>
            <a:chExt cx="3650" cy="908"/>
          </a:xfrm>
        </p:grpSpPr>
        <p:grpSp>
          <p:nvGrpSpPr>
            <p:cNvPr id="22548" name="Group 35"/>
            <p:cNvGrpSpPr>
              <a:grpSpLocks/>
            </p:cNvGrpSpPr>
            <p:nvPr/>
          </p:nvGrpSpPr>
          <p:grpSpPr bwMode="auto">
            <a:xfrm>
              <a:off x="0" y="0"/>
              <a:ext cx="3644" cy="902"/>
              <a:chOff x="0" y="0"/>
              <a:chExt cx="3644" cy="902"/>
            </a:xfrm>
          </p:grpSpPr>
          <p:grpSp>
            <p:nvGrpSpPr>
              <p:cNvPr id="22550" name="Group 32"/>
              <p:cNvGrpSpPr>
                <a:grpSpLocks/>
              </p:cNvGrpSpPr>
              <p:nvPr/>
            </p:nvGrpSpPr>
            <p:grpSpPr bwMode="auto">
              <a:xfrm>
                <a:off x="0" y="0"/>
                <a:ext cx="1922" cy="902"/>
                <a:chOff x="0" y="0"/>
                <a:chExt cx="1922" cy="902"/>
              </a:xfrm>
            </p:grpSpPr>
            <p:sp>
              <p:nvSpPr>
                <p:cNvPr id="22554" name="Rectangle 2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22" cy="9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6400" b="1"/>
                    <a:t> </a:t>
                  </a:r>
                  <a:r>
                    <a:rPr lang="en-US" altLang="it-IT" sz="2400" b="1"/>
                    <a:t>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22555" name="Rectangle 3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22" cy="90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22551" name="Group 34"/>
              <p:cNvGrpSpPr>
                <a:grpSpLocks/>
              </p:cNvGrpSpPr>
              <p:nvPr/>
            </p:nvGrpSpPr>
            <p:grpSpPr bwMode="auto">
              <a:xfrm>
                <a:off x="1922" y="0"/>
                <a:ext cx="1722" cy="902"/>
                <a:chOff x="1922" y="0"/>
                <a:chExt cx="1722" cy="902"/>
              </a:xfrm>
            </p:grpSpPr>
            <p:sp>
              <p:nvSpPr>
                <p:cNvPr id="22552" name="Rectangle 30"/>
                <p:cNvSpPr>
                  <a:spLocks noChangeArrowheads="1"/>
                </p:cNvSpPr>
                <p:nvPr/>
              </p:nvSpPr>
              <p:spPr bwMode="auto">
                <a:xfrm>
                  <a:off x="1922" y="0"/>
                  <a:ext cx="1722" cy="9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d(C-H) = 0,112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d(C-O) = 0,121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116,5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22553" name="Rectangle 33"/>
                <p:cNvSpPr>
                  <a:spLocks noChangeArrowheads="1"/>
                </p:cNvSpPr>
                <p:nvPr/>
              </p:nvSpPr>
              <p:spPr bwMode="auto">
                <a:xfrm>
                  <a:off x="1922" y="0"/>
                  <a:ext cx="1722" cy="90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22549" name="Rectangle 36"/>
            <p:cNvSpPr>
              <a:spLocks noChangeArrowheads="1"/>
            </p:cNvSpPr>
            <p:nvPr/>
          </p:nvSpPr>
          <p:spPr bwMode="auto">
            <a:xfrm>
              <a:off x="-3" y="-3"/>
              <a:ext cx="3650" cy="908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22545" name="Picture 29" descr="http://www.faidherbe.org/site/cours/dupuis/images4/coh2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1" y="5257800"/>
            <a:ext cx="982663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6" name="Picture 38" descr="C:\Documents and Settings\fornasiero\Documenti\Immagini\coh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133600"/>
            <a:ext cx="2362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375" name="Object 39"/>
          <p:cNvGraphicFramePr>
            <a:graphicFrameLocks noChangeAspect="1"/>
          </p:cNvGraphicFramePr>
          <p:nvPr/>
        </p:nvGraphicFramePr>
        <p:xfrm>
          <a:off x="5943600" y="5943601"/>
          <a:ext cx="5715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Pacchetto" r:id="rId5" imgW="573932" imgH="486383" progId="Package">
                  <p:embed/>
                </p:oleObj>
              </mc:Choice>
              <mc:Fallback>
                <p:oleObj name="Pacchetto" r:id="rId5" imgW="573932" imgH="486383" progId="Package">
                  <p:embed/>
                  <p:pic>
                    <p:nvPicPr>
                      <p:cNvPr id="14375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943601"/>
                        <a:ext cx="5715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083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1437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trigonale planare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3 </a:t>
            </a:r>
            <a:r>
              <a:rPr lang="it-IT" altLang="it-IT" sz="2000">
                <a:solidFill>
                  <a:srgbClr val="FF6600"/>
                </a:solidFill>
              </a:rPr>
              <a:t>COCl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r>
              <a:rPr lang="en-US" altLang="it-IT" sz="2000">
                <a:solidFill>
                  <a:srgbClr val="0066FF"/>
                </a:solidFill>
              </a:rPr>
              <a:t> </a:t>
            </a:r>
            <a:br>
              <a:rPr lang="en-US" altLang="it-IT" sz="2000">
                <a:solidFill>
                  <a:srgbClr val="0066FF"/>
                </a:solidFill>
              </a:rPr>
            </a:br>
            <a:r>
              <a:rPr lang="en-US" altLang="it-IT" smtClean="0"/>
              <a:t> 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5334000" y="2438400"/>
            <a:ext cx="5334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C 1s</a:t>
            </a:r>
            <a:r>
              <a:rPr lang="it-IT" altLang="it-IT" sz="2400" baseline="30000"/>
              <a:t>2</a:t>
            </a:r>
            <a:r>
              <a:rPr lang="it-IT" altLang="it-IT" sz="2400"/>
              <a:t> 2s</a:t>
            </a:r>
            <a:r>
              <a:rPr lang="it-IT" altLang="it-IT" sz="2400" baseline="30000"/>
              <a:t>2 </a:t>
            </a:r>
            <a:r>
              <a:rPr lang="it-IT" altLang="it-IT" sz="2400"/>
              <a:t>2p</a:t>
            </a:r>
            <a:r>
              <a:rPr lang="it-IT" altLang="it-IT" sz="2400" baseline="30000"/>
              <a:t>2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4e</a:t>
            </a:r>
            <a:r>
              <a:rPr lang="it-IT" altLang="it-IT" sz="2400" baseline="30000"/>
              <a:t>-</a:t>
            </a:r>
            <a:r>
              <a:rPr lang="it-IT" altLang="it-IT" sz="2400"/>
              <a:t> (C) + 2e</a:t>
            </a:r>
            <a:r>
              <a:rPr lang="it-IT" altLang="it-IT" sz="2400" baseline="30000"/>
              <a:t>-</a:t>
            </a:r>
            <a:r>
              <a:rPr lang="it-IT" altLang="it-IT" sz="2400"/>
              <a:t> (2 Cl) + 2e</a:t>
            </a:r>
            <a:r>
              <a:rPr lang="it-IT" altLang="it-IT" sz="2400" baseline="30000"/>
              <a:t>-</a:t>
            </a:r>
            <a:r>
              <a:rPr lang="it-IT" altLang="it-IT" sz="2400"/>
              <a:t> (O) - 2e</a:t>
            </a:r>
            <a:r>
              <a:rPr lang="it-IT" altLang="it-IT" sz="2400" baseline="30000"/>
              <a:t>-</a:t>
            </a:r>
            <a:r>
              <a:rPr lang="it-IT" altLang="it-IT" sz="2400"/>
              <a:t> (1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 = 3 coppie = AX3 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2400" baseline="300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1525588" y="24923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3568" name="Rectangle 28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23569" name="Group 38"/>
          <p:cNvGrpSpPr>
            <a:grpSpLocks/>
          </p:cNvGrpSpPr>
          <p:nvPr/>
        </p:nvGrpSpPr>
        <p:grpSpPr bwMode="auto">
          <a:xfrm>
            <a:off x="3732214" y="5054600"/>
            <a:ext cx="5794375" cy="1473200"/>
            <a:chOff x="-3" y="-3"/>
            <a:chExt cx="3650" cy="928"/>
          </a:xfrm>
        </p:grpSpPr>
        <p:grpSp>
          <p:nvGrpSpPr>
            <p:cNvPr id="23573" name="Group 36"/>
            <p:cNvGrpSpPr>
              <a:grpSpLocks/>
            </p:cNvGrpSpPr>
            <p:nvPr/>
          </p:nvGrpSpPr>
          <p:grpSpPr bwMode="auto">
            <a:xfrm>
              <a:off x="0" y="0"/>
              <a:ext cx="3644" cy="922"/>
              <a:chOff x="0" y="0"/>
              <a:chExt cx="3644" cy="922"/>
            </a:xfrm>
          </p:grpSpPr>
          <p:grpSp>
            <p:nvGrpSpPr>
              <p:cNvPr id="23575" name="Group 33"/>
              <p:cNvGrpSpPr>
                <a:grpSpLocks/>
              </p:cNvGrpSpPr>
              <p:nvPr/>
            </p:nvGrpSpPr>
            <p:grpSpPr bwMode="auto">
              <a:xfrm>
                <a:off x="0" y="0"/>
                <a:ext cx="2000" cy="922"/>
                <a:chOff x="0" y="0"/>
                <a:chExt cx="2000" cy="922"/>
              </a:xfrm>
            </p:grpSpPr>
            <p:sp>
              <p:nvSpPr>
                <p:cNvPr id="23579" name="Rectangle 2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0" cy="9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6600" b="1"/>
                    <a:t> </a:t>
                  </a:r>
                  <a:r>
                    <a:rPr lang="en-US" altLang="it-IT" sz="2400" b="1"/>
                    <a:t> 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23580" name="Rectangle 3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0" cy="9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23576" name="Group 35"/>
              <p:cNvGrpSpPr>
                <a:grpSpLocks/>
              </p:cNvGrpSpPr>
              <p:nvPr/>
            </p:nvGrpSpPr>
            <p:grpSpPr bwMode="auto">
              <a:xfrm>
                <a:off x="2000" y="0"/>
                <a:ext cx="1644" cy="922"/>
                <a:chOff x="2000" y="0"/>
                <a:chExt cx="1644" cy="922"/>
              </a:xfrm>
            </p:grpSpPr>
            <p:sp>
              <p:nvSpPr>
                <p:cNvPr id="23577" name="Rectangle 31"/>
                <p:cNvSpPr>
                  <a:spLocks noChangeArrowheads="1"/>
                </p:cNvSpPr>
                <p:nvPr/>
              </p:nvSpPr>
              <p:spPr bwMode="auto">
                <a:xfrm>
                  <a:off x="2000" y="0"/>
                  <a:ext cx="1644" cy="9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d(C-Cl) = 0,174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d(C-O) = 0,117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113,2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23578" name="Rectangle 34"/>
                <p:cNvSpPr>
                  <a:spLocks noChangeArrowheads="1"/>
                </p:cNvSpPr>
                <p:nvPr/>
              </p:nvSpPr>
              <p:spPr bwMode="auto">
                <a:xfrm>
                  <a:off x="2000" y="0"/>
                  <a:ext cx="1644" cy="9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23574" name="Rectangle 37"/>
            <p:cNvSpPr>
              <a:spLocks noChangeArrowheads="1"/>
            </p:cNvSpPr>
            <p:nvPr/>
          </p:nvSpPr>
          <p:spPr bwMode="auto">
            <a:xfrm>
              <a:off x="-3" y="-3"/>
              <a:ext cx="3650" cy="928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23570" name="Picture 30" descr="http://www.faidherbe.org/site/cours/dupuis/images4/cocl2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181600"/>
            <a:ext cx="1219200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71" name="Picture 39" descr="C:\Documents and Settings\fornasiero\Documenti\Immagini\cocl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76400"/>
            <a:ext cx="29527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400" name="Object 40"/>
          <p:cNvGraphicFramePr>
            <a:graphicFrameLocks noChangeAspect="1"/>
          </p:cNvGraphicFramePr>
          <p:nvPr/>
        </p:nvGraphicFramePr>
        <p:xfrm>
          <a:off x="6172200" y="5943601"/>
          <a:ext cx="5715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Pacchetto" r:id="rId5" imgW="573932" imgH="486383" progId="Package">
                  <p:embed/>
                </p:oleObj>
              </mc:Choice>
              <mc:Fallback>
                <p:oleObj name="Pacchetto" r:id="rId5" imgW="573932" imgH="486383" progId="Package">
                  <p:embed/>
                  <p:pic>
                    <p:nvPicPr>
                      <p:cNvPr id="1540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943601"/>
                        <a:ext cx="5715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6231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154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trigonale planare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3 </a:t>
            </a:r>
            <a:r>
              <a:rPr lang="it-IT" altLang="it-IT" sz="2000">
                <a:solidFill>
                  <a:srgbClr val="FF6600"/>
                </a:solidFill>
              </a:rPr>
              <a:t>C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r>
              <a:rPr lang="it-IT" altLang="it-IT" sz="2000">
                <a:solidFill>
                  <a:srgbClr val="FF6600"/>
                </a:solidFill>
              </a:rPr>
              <a:t>H</a:t>
            </a:r>
            <a:r>
              <a:rPr lang="it-IT" altLang="it-IT" sz="2000" baseline="-25000">
                <a:solidFill>
                  <a:srgbClr val="FF6600"/>
                </a:solidFill>
              </a:rPr>
              <a:t>4</a:t>
            </a:r>
            <a:r>
              <a:rPr lang="en-US" altLang="it-IT" sz="2000">
                <a:solidFill>
                  <a:srgbClr val="0066FF"/>
                </a:solidFill>
              </a:rPr>
              <a:t> </a:t>
            </a:r>
            <a:br>
              <a:rPr lang="en-US" altLang="it-IT" sz="2000">
                <a:solidFill>
                  <a:srgbClr val="0066FF"/>
                </a:solidFill>
              </a:rPr>
            </a:br>
            <a:r>
              <a:rPr lang="en-US" altLang="it-IT" smtClean="0"/>
              <a:t> 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334000" y="2438400"/>
            <a:ext cx="5334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C 1s</a:t>
            </a:r>
            <a:r>
              <a:rPr lang="it-IT" altLang="it-IT" sz="2400" baseline="30000"/>
              <a:t>2</a:t>
            </a:r>
            <a:r>
              <a:rPr lang="it-IT" altLang="it-IT" sz="2400"/>
              <a:t> 2s</a:t>
            </a:r>
            <a:r>
              <a:rPr lang="it-IT" altLang="it-IT" sz="2400" baseline="30000"/>
              <a:t>2 </a:t>
            </a:r>
            <a:r>
              <a:rPr lang="it-IT" altLang="it-IT" sz="2400"/>
              <a:t>2p</a:t>
            </a:r>
            <a:r>
              <a:rPr lang="it-IT" altLang="it-IT" sz="2400" baseline="30000"/>
              <a:t>2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4e</a:t>
            </a:r>
            <a:r>
              <a:rPr lang="it-IT" altLang="it-IT" sz="2400" baseline="30000"/>
              <a:t>-</a:t>
            </a:r>
            <a:r>
              <a:rPr lang="it-IT" altLang="it-IT" sz="2400"/>
              <a:t> (C) + 2e</a:t>
            </a:r>
            <a:r>
              <a:rPr lang="it-IT" altLang="it-IT" sz="2400" baseline="30000"/>
              <a:t>-</a:t>
            </a:r>
            <a:r>
              <a:rPr lang="it-IT" altLang="it-IT" sz="2400"/>
              <a:t> (2 H) + 2e</a:t>
            </a:r>
            <a:r>
              <a:rPr lang="it-IT" altLang="it-IT" sz="2400" baseline="30000"/>
              <a:t>-</a:t>
            </a:r>
            <a:r>
              <a:rPr lang="it-IT" altLang="it-IT" sz="2400"/>
              <a:t> (C) - 2e</a:t>
            </a:r>
            <a:r>
              <a:rPr lang="it-IT" altLang="it-IT" sz="2400" baseline="30000"/>
              <a:t>-</a:t>
            </a:r>
            <a:r>
              <a:rPr lang="it-IT" altLang="it-IT" sz="2400"/>
              <a:t> (1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 = 3 coppie = AX3 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2400" baseline="300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1525588" y="24923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4593" name="Rectangle 29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24594" name="Group 39"/>
          <p:cNvGrpSpPr>
            <a:grpSpLocks/>
          </p:cNvGrpSpPr>
          <p:nvPr/>
        </p:nvGrpSpPr>
        <p:grpSpPr bwMode="auto">
          <a:xfrm>
            <a:off x="3581401" y="5029200"/>
            <a:ext cx="5794375" cy="1517650"/>
            <a:chOff x="-3" y="-3"/>
            <a:chExt cx="3650" cy="956"/>
          </a:xfrm>
        </p:grpSpPr>
        <p:grpSp>
          <p:nvGrpSpPr>
            <p:cNvPr id="24598" name="Group 37"/>
            <p:cNvGrpSpPr>
              <a:grpSpLocks/>
            </p:cNvGrpSpPr>
            <p:nvPr/>
          </p:nvGrpSpPr>
          <p:grpSpPr bwMode="auto">
            <a:xfrm>
              <a:off x="0" y="0"/>
              <a:ext cx="3644" cy="950"/>
              <a:chOff x="0" y="0"/>
              <a:chExt cx="3644" cy="950"/>
            </a:xfrm>
          </p:grpSpPr>
          <p:grpSp>
            <p:nvGrpSpPr>
              <p:cNvPr id="24600" name="Group 34"/>
              <p:cNvGrpSpPr>
                <a:grpSpLocks/>
              </p:cNvGrpSpPr>
              <p:nvPr/>
            </p:nvGrpSpPr>
            <p:grpSpPr bwMode="auto">
              <a:xfrm>
                <a:off x="0" y="0"/>
                <a:ext cx="2069" cy="950"/>
                <a:chOff x="0" y="0"/>
                <a:chExt cx="2069" cy="950"/>
              </a:xfrm>
            </p:grpSpPr>
            <p:sp>
              <p:nvSpPr>
                <p:cNvPr id="24604" name="Rectangle 3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69" cy="9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6900" b="1"/>
                    <a:t> </a:t>
                  </a:r>
                  <a:r>
                    <a:rPr lang="en-US" altLang="it-IT" sz="2400" b="1"/>
                    <a:t>  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24605" name="Rectangle 3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69" cy="95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24601" name="Group 36"/>
              <p:cNvGrpSpPr>
                <a:grpSpLocks/>
              </p:cNvGrpSpPr>
              <p:nvPr/>
            </p:nvGrpSpPr>
            <p:grpSpPr bwMode="auto">
              <a:xfrm>
                <a:off x="2069" y="0"/>
                <a:ext cx="1575" cy="950"/>
                <a:chOff x="2069" y="0"/>
                <a:chExt cx="1575" cy="950"/>
              </a:xfrm>
            </p:grpSpPr>
            <p:sp>
              <p:nvSpPr>
                <p:cNvPr id="24602" name="Rectangle 32"/>
                <p:cNvSpPr>
                  <a:spLocks noChangeArrowheads="1"/>
                </p:cNvSpPr>
                <p:nvPr/>
              </p:nvSpPr>
              <p:spPr bwMode="auto">
                <a:xfrm>
                  <a:off x="2069" y="0"/>
                  <a:ext cx="1575" cy="9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d(C-H) = 0,110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d(C-C) = 0,134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118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2400"/>
                </a:p>
              </p:txBody>
            </p:sp>
            <p:sp>
              <p:nvSpPr>
                <p:cNvPr id="24603" name="Rectangle 35"/>
                <p:cNvSpPr>
                  <a:spLocks noChangeArrowheads="1"/>
                </p:cNvSpPr>
                <p:nvPr/>
              </p:nvSpPr>
              <p:spPr bwMode="auto">
                <a:xfrm>
                  <a:off x="2069" y="0"/>
                  <a:ext cx="1575" cy="95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24599" name="Rectangle 38"/>
            <p:cNvSpPr>
              <a:spLocks noChangeArrowheads="1"/>
            </p:cNvSpPr>
            <p:nvPr/>
          </p:nvSpPr>
          <p:spPr bwMode="auto">
            <a:xfrm>
              <a:off x="-3" y="-3"/>
              <a:ext cx="3650" cy="95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24595" name="Picture 31" descr="http://www.faidherbe.org/site/cours/dupuis/images4/c2h4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1" y="5105401"/>
            <a:ext cx="1516063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96" name="Picture 40" descr="C:\Documents and Settings\fornasiero\Documenti\Immagini\c2h4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943100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425" name="Object 41"/>
          <p:cNvGraphicFramePr>
            <a:graphicFrameLocks noChangeAspect="1"/>
          </p:cNvGraphicFramePr>
          <p:nvPr/>
        </p:nvGraphicFramePr>
        <p:xfrm>
          <a:off x="6172200" y="5943601"/>
          <a:ext cx="5715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Pacchetto" r:id="rId5" imgW="573932" imgH="486383" progId="Package">
                  <p:embed/>
                </p:oleObj>
              </mc:Choice>
              <mc:Fallback>
                <p:oleObj name="Pacchetto" r:id="rId5" imgW="573932" imgH="486383" progId="Package">
                  <p:embed/>
                  <p:pic>
                    <p:nvPicPr>
                      <p:cNvPr id="16425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943601"/>
                        <a:ext cx="5715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6308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6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164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trigonale planare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3 </a:t>
            </a:r>
            <a:r>
              <a:rPr lang="it-IT" altLang="it-IT" sz="2000">
                <a:solidFill>
                  <a:srgbClr val="FF6600"/>
                </a:solidFill>
              </a:rPr>
              <a:t>C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r>
              <a:rPr lang="it-IT" altLang="it-IT" sz="2000">
                <a:solidFill>
                  <a:srgbClr val="FF6600"/>
                </a:solidFill>
              </a:rPr>
              <a:t>H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r>
              <a:rPr lang="it-IT" altLang="it-IT" sz="2000">
                <a:solidFill>
                  <a:srgbClr val="FF6600"/>
                </a:solidFill>
              </a:rPr>
              <a:t>F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r>
              <a:rPr lang="en-US" altLang="it-IT" sz="2000">
                <a:solidFill>
                  <a:srgbClr val="0066FF"/>
                </a:solidFill>
              </a:rPr>
              <a:t/>
            </a:r>
            <a:br>
              <a:rPr lang="en-US" altLang="it-IT" sz="2000">
                <a:solidFill>
                  <a:srgbClr val="0066FF"/>
                </a:solidFill>
              </a:rPr>
            </a:br>
            <a:r>
              <a:rPr lang="en-US" altLang="it-IT" smtClean="0"/>
              <a:t> 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5334000" y="1676400"/>
            <a:ext cx="5334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C 1s</a:t>
            </a:r>
            <a:r>
              <a:rPr lang="it-IT" altLang="it-IT" sz="2400" baseline="30000"/>
              <a:t>2</a:t>
            </a:r>
            <a:r>
              <a:rPr lang="it-IT" altLang="it-IT" sz="2400"/>
              <a:t> 2s</a:t>
            </a:r>
            <a:r>
              <a:rPr lang="it-IT" altLang="it-IT" sz="2400" baseline="30000"/>
              <a:t>2 </a:t>
            </a:r>
            <a:r>
              <a:rPr lang="it-IT" altLang="it-IT" sz="2400"/>
              <a:t>2p</a:t>
            </a:r>
            <a:r>
              <a:rPr lang="it-IT" altLang="it-IT" sz="2400" baseline="30000"/>
              <a:t>2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4e</a:t>
            </a:r>
            <a:r>
              <a:rPr lang="it-IT" altLang="it-IT" sz="2400" baseline="30000"/>
              <a:t>-</a:t>
            </a:r>
            <a:r>
              <a:rPr lang="it-IT" altLang="it-IT" sz="2400"/>
              <a:t> (C) + 2e</a:t>
            </a:r>
            <a:r>
              <a:rPr lang="it-IT" altLang="it-IT" sz="2400" baseline="30000"/>
              <a:t>-</a:t>
            </a:r>
            <a:r>
              <a:rPr lang="it-IT" altLang="it-IT" sz="2400"/>
              <a:t> (2 H) + 2e</a:t>
            </a:r>
            <a:r>
              <a:rPr lang="it-IT" altLang="it-IT" sz="2400" baseline="30000"/>
              <a:t>-</a:t>
            </a:r>
            <a:r>
              <a:rPr lang="it-IT" altLang="it-IT" sz="2400"/>
              <a:t> (C) - 2e</a:t>
            </a:r>
            <a:r>
              <a:rPr lang="it-IT" altLang="it-IT" sz="2400" baseline="30000"/>
              <a:t>-</a:t>
            </a:r>
            <a:r>
              <a:rPr lang="it-IT" altLang="it-IT" sz="2400"/>
              <a:t> (1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 = 3 coppie = AX3 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4e</a:t>
            </a:r>
            <a:r>
              <a:rPr lang="it-IT" altLang="it-IT" sz="2400" baseline="30000"/>
              <a:t>-</a:t>
            </a:r>
            <a:r>
              <a:rPr lang="it-IT" altLang="it-IT" sz="2400"/>
              <a:t> (C) + 2e</a:t>
            </a:r>
            <a:r>
              <a:rPr lang="it-IT" altLang="it-IT" sz="2400" baseline="30000"/>
              <a:t>-</a:t>
            </a:r>
            <a:r>
              <a:rPr lang="it-IT" altLang="it-IT" sz="2400"/>
              <a:t> (2 F) + 2e</a:t>
            </a:r>
            <a:r>
              <a:rPr lang="it-IT" altLang="it-IT" sz="2400" baseline="30000"/>
              <a:t>-</a:t>
            </a:r>
            <a:r>
              <a:rPr lang="it-IT" altLang="it-IT" sz="2400"/>
              <a:t> (C) - 2e</a:t>
            </a:r>
            <a:r>
              <a:rPr lang="it-IT" altLang="it-IT" sz="2400" baseline="30000"/>
              <a:t>-</a:t>
            </a:r>
            <a:r>
              <a:rPr lang="it-IT" altLang="it-IT" sz="2400"/>
              <a:t> (1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</a:t>
            </a:r>
            <a:endParaRPr lang="it-IT" altLang="it-IT" sz="2400" baseline="300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 = 3 coppie = AX3 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525588" y="24923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5618" name="Rectangle 30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25619" name="Group 40"/>
          <p:cNvGrpSpPr>
            <a:grpSpLocks/>
          </p:cNvGrpSpPr>
          <p:nvPr/>
        </p:nvGrpSpPr>
        <p:grpSpPr bwMode="auto">
          <a:xfrm>
            <a:off x="4191001" y="4876800"/>
            <a:ext cx="5794375" cy="1549400"/>
            <a:chOff x="-3" y="-3"/>
            <a:chExt cx="3650" cy="976"/>
          </a:xfrm>
        </p:grpSpPr>
        <p:grpSp>
          <p:nvGrpSpPr>
            <p:cNvPr id="25623" name="Group 38"/>
            <p:cNvGrpSpPr>
              <a:grpSpLocks/>
            </p:cNvGrpSpPr>
            <p:nvPr/>
          </p:nvGrpSpPr>
          <p:grpSpPr bwMode="auto">
            <a:xfrm>
              <a:off x="0" y="0"/>
              <a:ext cx="3644" cy="970"/>
              <a:chOff x="0" y="0"/>
              <a:chExt cx="3644" cy="970"/>
            </a:xfrm>
          </p:grpSpPr>
          <p:grpSp>
            <p:nvGrpSpPr>
              <p:cNvPr id="25625" name="Group 35"/>
              <p:cNvGrpSpPr>
                <a:grpSpLocks/>
              </p:cNvGrpSpPr>
              <p:nvPr/>
            </p:nvGrpSpPr>
            <p:grpSpPr bwMode="auto">
              <a:xfrm>
                <a:off x="0" y="0"/>
                <a:ext cx="2030" cy="970"/>
                <a:chOff x="0" y="0"/>
                <a:chExt cx="2030" cy="970"/>
              </a:xfrm>
            </p:grpSpPr>
            <p:sp>
              <p:nvSpPr>
                <p:cNvPr id="25629" name="Rectangle 3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30" cy="97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7100" b="1"/>
                    <a:t> </a:t>
                  </a:r>
                  <a:r>
                    <a:rPr lang="en-US" altLang="it-IT" sz="2400" b="1"/>
                    <a:t> 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25630" name="Rectangle 3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30" cy="97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25626" name="Group 37"/>
              <p:cNvGrpSpPr>
                <a:grpSpLocks/>
              </p:cNvGrpSpPr>
              <p:nvPr/>
            </p:nvGrpSpPr>
            <p:grpSpPr bwMode="auto">
              <a:xfrm>
                <a:off x="2030" y="0"/>
                <a:ext cx="1614" cy="970"/>
                <a:chOff x="2030" y="0"/>
                <a:chExt cx="1614" cy="970"/>
              </a:xfrm>
            </p:grpSpPr>
            <p:sp>
              <p:nvSpPr>
                <p:cNvPr id="25627" name="Rectangle 33"/>
                <p:cNvSpPr>
                  <a:spLocks noChangeArrowheads="1"/>
                </p:cNvSpPr>
                <p:nvPr/>
              </p:nvSpPr>
              <p:spPr bwMode="auto">
                <a:xfrm>
                  <a:off x="2030" y="0"/>
                  <a:ext cx="1614" cy="97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d(C-H) = 0,110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d(C-C) = 0,134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d(C-F) = 0,135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(</a:t>
                  </a:r>
                  <a:r>
                    <a:rPr lang="en-US" altLang="it-IT" sz="1800" b="1"/>
                    <a:t>FCF</a:t>
                  </a:r>
                  <a:r>
                    <a:rPr lang="en-US" altLang="it-IT" sz="1800" b="1">
                      <a:latin typeface="Symbol" panose="05050102010706020507" pitchFamily="18" charset="2"/>
                    </a:rPr>
                    <a:t>) = 109,3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25628" name="Rectangle 36"/>
                <p:cNvSpPr>
                  <a:spLocks noChangeArrowheads="1"/>
                </p:cNvSpPr>
                <p:nvPr/>
              </p:nvSpPr>
              <p:spPr bwMode="auto">
                <a:xfrm>
                  <a:off x="2030" y="0"/>
                  <a:ext cx="1614" cy="97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25624" name="Rectangle 39"/>
            <p:cNvSpPr>
              <a:spLocks noChangeArrowheads="1"/>
            </p:cNvSpPr>
            <p:nvPr/>
          </p:nvSpPr>
          <p:spPr bwMode="auto">
            <a:xfrm>
              <a:off x="-3" y="-3"/>
              <a:ext cx="3650" cy="97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25620" name="Picture 32" descr="http://www.faidherbe.org/site/cours/dupuis/images4/c2h2f2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953000"/>
            <a:ext cx="1074738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21" name="Picture 41" descr="C:\Documents and Settings\fornasiero\Documenti\Immagini\c2h2f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76400"/>
            <a:ext cx="264795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450" name="Object 42"/>
          <p:cNvGraphicFramePr>
            <a:graphicFrameLocks noChangeAspect="1"/>
          </p:cNvGraphicFramePr>
          <p:nvPr/>
        </p:nvGraphicFramePr>
        <p:xfrm>
          <a:off x="6553200" y="5791201"/>
          <a:ext cx="6858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Pacchetto" r:id="rId5" imgW="690664" imgH="486383" progId="Package">
                  <p:embed/>
                </p:oleObj>
              </mc:Choice>
              <mc:Fallback>
                <p:oleObj name="Pacchetto" r:id="rId5" imgW="690664" imgH="486383" progId="Package">
                  <p:embed/>
                  <p:pic>
                    <p:nvPicPr>
                      <p:cNvPr id="1745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5791201"/>
                        <a:ext cx="6858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587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1" dur="1" fill="hold"/>
                                        <p:tgtEl>
                                          <p:spTgt spid="174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trigonale planare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3 </a:t>
            </a:r>
            <a:r>
              <a:rPr lang="it-IT" altLang="it-IT" sz="2000">
                <a:solidFill>
                  <a:srgbClr val="FF6600"/>
                </a:solidFill>
              </a:rPr>
              <a:t>CO</a:t>
            </a:r>
            <a:r>
              <a:rPr lang="it-IT" altLang="it-IT" sz="2000" baseline="-25000">
                <a:solidFill>
                  <a:srgbClr val="FF6600"/>
                </a:solidFill>
              </a:rPr>
              <a:t>3</a:t>
            </a:r>
            <a:r>
              <a:rPr lang="it-IT" altLang="it-IT" sz="2000" baseline="30000">
                <a:solidFill>
                  <a:srgbClr val="FF6600"/>
                </a:solidFill>
              </a:rPr>
              <a:t>2-</a:t>
            </a:r>
            <a:r>
              <a:rPr lang="en-US" altLang="it-IT" sz="2000">
                <a:solidFill>
                  <a:srgbClr val="0066FF"/>
                </a:solidFill>
              </a:rPr>
              <a:t/>
            </a:r>
            <a:br>
              <a:rPr lang="en-US" altLang="it-IT" sz="2000">
                <a:solidFill>
                  <a:srgbClr val="0066FF"/>
                </a:solidFill>
              </a:rPr>
            </a:br>
            <a:r>
              <a:rPr lang="en-US" altLang="it-IT" smtClean="0"/>
              <a:t> 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5334000" y="1676400"/>
            <a:ext cx="533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C 1s</a:t>
            </a:r>
            <a:r>
              <a:rPr lang="it-IT" altLang="it-IT" sz="2400" baseline="30000"/>
              <a:t>2</a:t>
            </a:r>
            <a:r>
              <a:rPr lang="it-IT" altLang="it-IT" sz="2400"/>
              <a:t> 2s</a:t>
            </a:r>
            <a:r>
              <a:rPr lang="it-IT" altLang="it-IT" sz="2400" baseline="30000"/>
              <a:t>2 </a:t>
            </a:r>
            <a:r>
              <a:rPr lang="it-IT" altLang="it-IT" sz="2400"/>
              <a:t>2p</a:t>
            </a:r>
            <a:r>
              <a:rPr lang="it-IT" altLang="it-IT" sz="2400" baseline="30000"/>
              <a:t>2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4e</a:t>
            </a:r>
            <a:r>
              <a:rPr lang="it-IT" altLang="it-IT" sz="2400" baseline="30000"/>
              <a:t>-</a:t>
            </a:r>
            <a:r>
              <a:rPr lang="it-IT" altLang="it-IT" sz="2400"/>
              <a:t> (C) + 2e</a:t>
            </a:r>
            <a:r>
              <a:rPr lang="it-IT" altLang="it-IT" sz="2400" baseline="30000"/>
              <a:t>-</a:t>
            </a:r>
            <a:r>
              <a:rPr lang="it-IT" altLang="it-IT" sz="2400"/>
              <a:t> (2O</a:t>
            </a:r>
            <a:r>
              <a:rPr lang="it-IT" altLang="it-IT" sz="2400" baseline="30000"/>
              <a:t>-</a:t>
            </a:r>
            <a:r>
              <a:rPr lang="it-IT" altLang="it-IT" sz="2400"/>
              <a:t>) + 2e</a:t>
            </a:r>
            <a:r>
              <a:rPr lang="it-IT" altLang="it-IT" sz="2400" baseline="30000"/>
              <a:t>-</a:t>
            </a:r>
            <a:r>
              <a:rPr lang="it-IT" altLang="it-IT" sz="2400"/>
              <a:t> (O) - 2e</a:t>
            </a:r>
            <a:r>
              <a:rPr lang="it-IT" altLang="it-IT" sz="2400" baseline="30000"/>
              <a:t>-</a:t>
            </a:r>
            <a:r>
              <a:rPr lang="it-IT" altLang="it-IT" sz="2400"/>
              <a:t> (1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 = 3 coppie = AX3 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6632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6633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6634" name="Rectangle 11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6635" name="Rectangle 12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6636" name="Rectangle 13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6637" name="Rectangle 14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6638" name="Rectangle 15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6639" name="Rectangle 16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6640" name="Rectangle 17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6641" name="Rectangle 18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6642" name="Rectangle 30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26643" name="Group 40"/>
          <p:cNvGrpSpPr>
            <a:grpSpLocks/>
          </p:cNvGrpSpPr>
          <p:nvPr/>
        </p:nvGrpSpPr>
        <p:grpSpPr bwMode="auto">
          <a:xfrm>
            <a:off x="3200401" y="4648201"/>
            <a:ext cx="5794375" cy="1579563"/>
            <a:chOff x="-3" y="-3"/>
            <a:chExt cx="3650" cy="995"/>
          </a:xfrm>
        </p:grpSpPr>
        <p:grpSp>
          <p:nvGrpSpPr>
            <p:cNvPr id="26647" name="Group 38"/>
            <p:cNvGrpSpPr>
              <a:grpSpLocks/>
            </p:cNvGrpSpPr>
            <p:nvPr/>
          </p:nvGrpSpPr>
          <p:grpSpPr bwMode="auto">
            <a:xfrm>
              <a:off x="0" y="0"/>
              <a:ext cx="3644" cy="989"/>
              <a:chOff x="0" y="0"/>
              <a:chExt cx="3644" cy="989"/>
            </a:xfrm>
          </p:grpSpPr>
          <p:grpSp>
            <p:nvGrpSpPr>
              <p:cNvPr id="26649" name="Group 35"/>
              <p:cNvGrpSpPr>
                <a:grpSpLocks/>
              </p:cNvGrpSpPr>
              <p:nvPr/>
            </p:nvGrpSpPr>
            <p:grpSpPr bwMode="auto">
              <a:xfrm>
                <a:off x="0" y="0"/>
                <a:ext cx="1988" cy="989"/>
                <a:chOff x="0" y="0"/>
                <a:chExt cx="1988" cy="989"/>
              </a:xfrm>
            </p:grpSpPr>
            <p:sp>
              <p:nvSpPr>
                <p:cNvPr id="26653" name="Rectangle 3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88" cy="98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7300" b="1"/>
                    <a:t> </a:t>
                  </a:r>
                  <a:r>
                    <a:rPr lang="en-US" altLang="it-IT" sz="2400" b="1"/>
                    <a:t>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26654" name="Rectangle 3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88" cy="98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26650" name="Group 37"/>
              <p:cNvGrpSpPr>
                <a:grpSpLocks/>
              </p:cNvGrpSpPr>
              <p:nvPr/>
            </p:nvGrpSpPr>
            <p:grpSpPr bwMode="auto">
              <a:xfrm>
                <a:off x="1988" y="0"/>
                <a:ext cx="1656" cy="989"/>
                <a:chOff x="1988" y="0"/>
                <a:chExt cx="1656" cy="989"/>
              </a:xfrm>
            </p:grpSpPr>
            <p:sp>
              <p:nvSpPr>
                <p:cNvPr id="26651" name="Rectangle 33"/>
                <p:cNvSpPr>
                  <a:spLocks noChangeArrowheads="1"/>
                </p:cNvSpPr>
                <p:nvPr/>
              </p:nvSpPr>
              <p:spPr bwMode="auto">
                <a:xfrm>
                  <a:off x="1988" y="0"/>
                  <a:ext cx="1656" cy="98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d(C-O) = 0,129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120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26652" name="Rectangle 36"/>
                <p:cNvSpPr>
                  <a:spLocks noChangeArrowheads="1"/>
                </p:cNvSpPr>
                <p:nvPr/>
              </p:nvSpPr>
              <p:spPr bwMode="auto">
                <a:xfrm>
                  <a:off x="1988" y="0"/>
                  <a:ext cx="1656" cy="98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26648" name="Rectangle 39"/>
            <p:cNvSpPr>
              <a:spLocks noChangeArrowheads="1"/>
            </p:cNvSpPr>
            <p:nvPr/>
          </p:nvSpPr>
          <p:spPr bwMode="auto">
            <a:xfrm>
              <a:off x="-3" y="-3"/>
              <a:ext cx="3650" cy="995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26644" name="Picture 32" descr="http://www.faidherbe.org/site/cours/dupuis/images4/co32m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1" y="4800601"/>
            <a:ext cx="1050925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5" name="Picture 41" descr="C:\Documents and Settings\fornasiero\Documenti\Immagini\co32m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371600"/>
            <a:ext cx="272415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474" name="Object 42"/>
          <p:cNvGraphicFramePr>
            <a:graphicFrameLocks noChangeAspect="1"/>
          </p:cNvGraphicFramePr>
          <p:nvPr/>
        </p:nvGraphicFramePr>
        <p:xfrm>
          <a:off x="5638800" y="5638801"/>
          <a:ext cx="6667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Pacchetto" r:id="rId5" imgW="671209" imgH="486383" progId="Package">
                  <p:embed/>
                </p:oleObj>
              </mc:Choice>
              <mc:Fallback>
                <p:oleObj name="Pacchetto" r:id="rId5" imgW="671209" imgH="486383" progId="Package">
                  <p:embed/>
                  <p:pic>
                    <p:nvPicPr>
                      <p:cNvPr id="18474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638801"/>
                        <a:ext cx="66675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372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8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184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angolata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2E </a:t>
            </a:r>
            <a:r>
              <a:rPr lang="it-IT" altLang="it-IT" sz="2000">
                <a:solidFill>
                  <a:srgbClr val="FF6600"/>
                </a:solidFill>
              </a:rPr>
              <a:t>SnCl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r>
              <a:rPr lang="en-US" altLang="it-IT" sz="2000">
                <a:solidFill>
                  <a:srgbClr val="0066FF"/>
                </a:solidFill>
              </a:rPr>
              <a:t/>
            </a:r>
            <a:br>
              <a:rPr lang="en-US" altLang="it-IT" sz="2000">
                <a:solidFill>
                  <a:srgbClr val="0066FF"/>
                </a:solidFill>
              </a:rPr>
            </a:br>
            <a:r>
              <a:rPr lang="en-US" altLang="it-IT" smtClean="0"/>
              <a:t> 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5334000" y="1676400"/>
            <a:ext cx="533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Sn [Kr]  4d</a:t>
            </a:r>
            <a:r>
              <a:rPr lang="it-IT" altLang="it-IT" sz="2400" baseline="30000"/>
              <a:t>10</a:t>
            </a:r>
            <a:r>
              <a:rPr lang="it-IT" altLang="it-IT" sz="2400"/>
              <a:t> 5s</a:t>
            </a:r>
            <a:r>
              <a:rPr lang="it-IT" altLang="it-IT" sz="2400" baseline="30000"/>
              <a:t>2</a:t>
            </a:r>
            <a:r>
              <a:rPr lang="it-IT" altLang="it-IT" sz="2400"/>
              <a:t> 5p</a:t>
            </a:r>
            <a:r>
              <a:rPr lang="it-IT" altLang="it-IT" sz="2400" baseline="30000"/>
              <a:t>2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4e</a:t>
            </a:r>
            <a:r>
              <a:rPr lang="it-IT" altLang="it-IT" sz="2400" baseline="30000"/>
              <a:t>-</a:t>
            </a:r>
            <a:r>
              <a:rPr lang="it-IT" altLang="it-IT" sz="2400"/>
              <a:t> (Sn) + 2e</a:t>
            </a:r>
            <a:r>
              <a:rPr lang="it-IT" altLang="it-IT" sz="2400" baseline="30000"/>
              <a:t>-</a:t>
            </a:r>
            <a:r>
              <a:rPr lang="it-IT" altLang="it-IT" sz="2400"/>
              <a:t> (2Cl)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 = 3 coppie ma 2 legami= AX2E 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7667" name="Rectangle 31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27668" name="Group 41"/>
          <p:cNvGrpSpPr>
            <a:grpSpLocks/>
          </p:cNvGrpSpPr>
          <p:nvPr/>
        </p:nvGrpSpPr>
        <p:grpSpPr bwMode="auto">
          <a:xfrm>
            <a:off x="3962401" y="5029201"/>
            <a:ext cx="5794375" cy="1381125"/>
            <a:chOff x="-3" y="-3"/>
            <a:chExt cx="3650" cy="870"/>
          </a:xfrm>
        </p:grpSpPr>
        <p:grpSp>
          <p:nvGrpSpPr>
            <p:cNvPr id="27672" name="Group 39"/>
            <p:cNvGrpSpPr>
              <a:grpSpLocks/>
            </p:cNvGrpSpPr>
            <p:nvPr/>
          </p:nvGrpSpPr>
          <p:grpSpPr bwMode="auto">
            <a:xfrm>
              <a:off x="0" y="0"/>
              <a:ext cx="3644" cy="864"/>
              <a:chOff x="0" y="0"/>
              <a:chExt cx="3644" cy="864"/>
            </a:xfrm>
          </p:grpSpPr>
          <p:grpSp>
            <p:nvGrpSpPr>
              <p:cNvPr id="27674" name="Group 36"/>
              <p:cNvGrpSpPr>
                <a:grpSpLocks/>
              </p:cNvGrpSpPr>
              <p:nvPr/>
            </p:nvGrpSpPr>
            <p:grpSpPr bwMode="auto">
              <a:xfrm>
                <a:off x="0" y="0"/>
                <a:ext cx="1859" cy="864"/>
                <a:chOff x="0" y="0"/>
                <a:chExt cx="1859" cy="864"/>
              </a:xfrm>
            </p:grpSpPr>
            <p:sp>
              <p:nvSpPr>
                <p:cNvPr id="27678" name="Rectangle 3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859" cy="8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6000" b="1"/>
                    <a:t> </a:t>
                  </a:r>
                  <a:r>
                    <a:rPr lang="en-US" altLang="it-IT" sz="2400" b="1"/>
                    <a:t>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27679" name="Rectangle 3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859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27675" name="Group 38"/>
              <p:cNvGrpSpPr>
                <a:grpSpLocks/>
              </p:cNvGrpSpPr>
              <p:nvPr/>
            </p:nvGrpSpPr>
            <p:grpSpPr bwMode="auto">
              <a:xfrm>
                <a:off x="1859" y="0"/>
                <a:ext cx="1785" cy="864"/>
                <a:chOff x="1859" y="0"/>
                <a:chExt cx="1785" cy="864"/>
              </a:xfrm>
            </p:grpSpPr>
            <p:sp>
              <p:nvSpPr>
                <p:cNvPr id="27676" name="Rectangle 34"/>
                <p:cNvSpPr>
                  <a:spLocks noChangeArrowheads="1"/>
                </p:cNvSpPr>
                <p:nvPr/>
              </p:nvSpPr>
              <p:spPr bwMode="auto">
                <a:xfrm>
                  <a:off x="1859" y="0"/>
                  <a:ext cx="1785" cy="8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d(Sn- Cl) = 0,242 nm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95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27677" name="Rectangle 37"/>
                <p:cNvSpPr>
                  <a:spLocks noChangeArrowheads="1"/>
                </p:cNvSpPr>
                <p:nvPr/>
              </p:nvSpPr>
              <p:spPr bwMode="auto">
                <a:xfrm>
                  <a:off x="1859" y="0"/>
                  <a:ext cx="1785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27673" name="Rectangle 40"/>
            <p:cNvSpPr>
              <a:spLocks noChangeArrowheads="1"/>
            </p:cNvSpPr>
            <p:nvPr/>
          </p:nvSpPr>
          <p:spPr bwMode="auto">
            <a:xfrm>
              <a:off x="-3" y="-3"/>
              <a:ext cx="3650" cy="870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27669" name="Picture 33" descr="http://www.faidherbe.org/site/cours/dupuis/images4/sncl2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1" y="5181600"/>
            <a:ext cx="98266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0" name="Picture 42" descr="C:\Documents and Settings\fornasiero\Documenti\Immagini\sncl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371600"/>
            <a:ext cx="3105150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9499" name="Object 43"/>
          <p:cNvGraphicFramePr>
            <a:graphicFrameLocks noChangeAspect="1"/>
          </p:cNvGraphicFramePr>
          <p:nvPr/>
        </p:nvGraphicFramePr>
        <p:xfrm>
          <a:off x="6096000" y="5715001"/>
          <a:ext cx="5715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Pacchetto" r:id="rId5" imgW="573932" imgH="486383" progId="Package">
                  <p:embed/>
                </p:oleObj>
              </mc:Choice>
              <mc:Fallback>
                <p:oleObj name="Pacchetto" r:id="rId5" imgW="573932" imgH="486383" progId="Package">
                  <p:embed/>
                  <p:pic>
                    <p:nvPicPr>
                      <p:cNvPr id="19499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715001"/>
                        <a:ext cx="5715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754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194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angolata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2E </a:t>
            </a:r>
            <a:r>
              <a:rPr lang="it-IT" altLang="it-IT" sz="2000">
                <a:solidFill>
                  <a:srgbClr val="FF6600"/>
                </a:solidFill>
              </a:rPr>
              <a:t>SO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r>
              <a:rPr lang="en-US" altLang="it-IT" sz="2000">
                <a:solidFill>
                  <a:srgbClr val="0066FF"/>
                </a:solidFill>
              </a:rPr>
              <a:t/>
            </a:r>
            <a:br>
              <a:rPr lang="en-US" altLang="it-IT" sz="2000">
                <a:solidFill>
                  <a:srgbClr val="0066FF"/>
                </a:solidFill>
              </a:rPr>
            </a:br>
            <a:r>
              <a:rPr lang="en-US" altLang="it-IT" smtClean="0"/>
              <a:t> 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5334000" y="1676400"/>
            <a:ext cx="533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S [Ne]  3s</a:t>
            </a:r>
            <a:r>
              <a:rPr lang="it-IT" altLang="it-IT" sz="2400" baseline="30000"/>
              <a:t>2</a:t>
            </a:r>
            <a:r>
              <a:rPr lang="it-IT" altLang="it-IT" sz="2400"/>
              <a:t> 3p</a:t>
            </a:r>
            <a:r>
              <a:rPr lang="it-IT" altLang="it-IT" sz="2400" baseline="30000"/>
              <a:t>4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6e</a:t>
            </a:r>
            <a:r>
              <a:rPr lang="it-IT" altLang="it-IT" sz="2400" baseline="30000"/>
              <a:t>-</a:t>
            </a:r>
            <a:r>
              <a:rPr lang="it-IT" altLang="it-IT" sz="2400"/>
              <a:t> (S) + 4e</a:t>
            </a:r>
            <a:r>
              <a:rPr lang="it-IT" altLang="it-IT" sz="2400" baseline="30000"/>
              <a:t>-</a:t>
            </a:r>
            <a:r>
              <a:rPr lang="it-IT" altLang="it-IT" sz="2400"/>
              <a:t> (2O) - 4e</a:t>
            </a:r>
            <a:r>
              <a:rPr lang="it-IT" altLang="it-IT" sz="2400" baseline="30000"/>
              <a:t>-</a:t>
            </a:r>
            <a:r>
              <a:rPr lang="it-IT" altLang="it-IT" sz="2400"/>
              <a:t> (2 legami 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 = 3 coppie ma 2 legami= AX2E 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8692" name="Rectangle 32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28693" name="Group 42"/>
          <p:cNvGrpSpPr>
            <a:grpSpLocks/>
          </p:cNvGrpSpPr>
          <p:nvPr/>
        </p:nvGrpSpPr>
        <p:grpSpPr bwMode="auto">
          <a:xfrm>
            <a:off x="3886201" y="5105400"/>
            <a:ext cx="5794375" cy="1258888"/>
            <a:chOff x="-3" y="-3"/>
            <a:chExt cx="3650" cy="793"/>
          </a:xfrm>
        </p:grpSpPr>
        <p:grpSp>
          <p:nvGrpSpPr>
            <p:cNvPr id="28697" name="Group 40"/>
            <p:cNvGrpSpPr>
              <a:grpSpLocks/>
            </p:cNvGrpSpPr>
            <p:nvPr/>
          </p:nvGrpSpPr>
          <p:grpSpPr bwMode="auto">
            <a:xfrm>
              <a:off x="0" y="0"/>
              <a:ext cx="3644" cy="787"/>
              <a:chOff x="0" y="0"/>
              <a:chExt cx="3644" cy="787"/>
            </a:xfrm>
          </p:grpSpPr>
          <p:grpSp>
            <p:nvGrpSpPr>
              <p:cNvPr id="28699" name="Group 37"/>
              <p:cNvGrpSpPr>
                <a:grpSpLocks/>
              </p:cNvGrpSpPr>
              <p:nvPr/>
            </p:nvGrpSpPr>
            <p:grpSpPr bwMode="auto">
              <a:xfrm>
                <a:off x="0" y="0"/>
                <a:ext cx="2010" cy="787"/>
                <a:chOff x="0" y="0"/>
                <a:chExt cx="2010" cy="787"/>
              </a:xfrm>
            </p:grpSpPr>
            <p:sp>
              <p:nvSpPr>
                <p:cNvPr id="28703" name="Rectangle 3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10" cy="7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5200" b="1"/>
                    <a:t> </a:t>
                  </a:r>
                  <a:r>
                    <a:rPr lang="en-US" altLang="it-IT" sz="2400" b="1"/>
                    <a:t> 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28704" name="Rectangle 3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10" cy="78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28700" name="Group 39"/>
              <p:cNvGrpSpPr>
                <a:grpSpLocks/>
              </p:cNvGrpSpPr>
              <p:nvPr/>
            </p:nvGrpSpPr>
            <p:grpSpPr bwMode="auto">
              <a:xfrm>
                <a:off x="2010" y="0"/>
                <a:ext cx="1634" cy="787"/>
                <a:chOff x="2010" y="0"/>
                <a:chExt cx="1634" cy="787"/>
              </a:xfrm>
            </p:grpSpPr>
            <p:sp>
              <p:nvSpPr>
                <p:cNvPr id="28701" name="Rectangle 35"/>
                <p:cNvSpPr>
                  <a:spLocks noChangeArrowheads="1"/>
                </p:cNvSpPr>
                <p:nvPr/>
              </p:nvSpPr>
              <p:spPr bwMode="auto">
                <a:xfrm>
                  <a:off x="2010" y="0"/>
                  <a:ext cx="1634" cy="7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d(S-O) = 0,143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119,5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28702" name="Rectangle 38"/>
                <p:cNvSpPr>
                  <a:spLocks noChangeArrowheads="1"/>
                </p:cNvSpPr>
                <p:nvPr/>
              </p:nvSpPr>
              <p:spPr bwMode="auto">
                <a:xfrm>
                  <a:off x="2010" y="0"/>
                  <a:ext cx="1634" cy="78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28698" name="Rectangle 41"/>
            <p:cNvSpPr>
              <a:spLocks noChangeArrowheads="1"/>
            </p:cNvSpPr>
            <p:nvPr/>
          </p:nvSpPr>
          <p:spPr bwMode="auto">
            <a:xfrm>
              <a:off x="-3" y="-3"/>
              <a:ext cx="3650" cy="793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28694" name="Picture 34" descr="http://www.faidherbe.org/site/cours/dupuis/images4/so2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257801"/>
            <a:ext cx="1074738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5" name="Picture 43" descr="C:\Documents and Settings\fornasiero\Documenti\Immagini\so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447800"/>
            <a:ext cx="264795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524" name="Object 44"/>
          <p:cNvGraphicFramePr>
            <a:graphicFrameLocks noChangeAspect="1"/>
          </p:cNvGraphicFramePr>
          <p:nvPr/>
        </p:nvGraphicFramePr>
        <p:xfrm>
          <a:off x="6400801" y="5715001"/>
          <a:ext cx="485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Pacchetto" r:id="rId5" imgW="486383" imgH="486383" progId="Package">
                  <p:embed/>
                </p:oleObj>
              </mc:Choice>
              <mc:Fallback>
                <p:oleObj name="Pacchetto" r:id="rId5" imgW="486383" imgH="486383" progId="Package">
                  <p:embed/>
                  <p:pic>
                    <p:nvPicPr>
                      <p:cNvPr id="20524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1" y="5715001"/>
                        <a:ext cx="4857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001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205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angolata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2E </a:t>
            </a:r>
            <a:r>
              <a:rPr lang="it-IT" altLang="it-IT" sz="2000">
                <a:solidFill>
                  <a:srgbClr val="FF6600"/>
                </a:solidFill>
              </a:rPr>
              <a:t>O</a:t>
            </a:r>
            <a:r>
              <a:rPr lang="it-IT" altLang="it-IT" sz="2000" baseline="-25000">
                <a:solidFill>
                  <a:srgbClr val="FF6600"/>
                </a:solidFill>
              </a:rPr>
              <a:t>3</a:t>
            </a:r>
            <a:r>
              <a:rPr lang="en-US" altLang="it-IT" sz="2000">
                <a:solidFill>
                  <a:srgbClr val="0066FF"/>
                </a:solidFill>
              </a:rPr>
              <a:t/>
            </a:r>
            <a:br>
              <a:rPr lang="en-US" altLang="it-IT" sz="2000">
                <a:solidFill>
                  <a:srgbClr val="0066FF"/>
                </a:solidFill>
              </a:rPr>
            </a:br>
            <a:r>
              <a:rPr lang="en-US" altLang="it-IT" smtClean="0"/>
              <a:t> 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648200" y="1676400"/>
            <a:ext cx="601980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O [He]  2s</a:t>
            </a:r>
            <a:r>
              <a:rPr lang="it-IT" altLang="it-IT" sz="2400" baseline="30000"/>
              <a:t>2</a:t>
            </a:r>
            <a:r>
              <a:rPr lang="it-IT" altLang="it-IT" sz="2400"/>
              <a:t> 2p</a:t>
            </a:r>
            <a:r>
              <a:rPr lang="it-IT" altLang="it-IT" sz="2400" baseline="30000"/>
              <a:t>4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6e</a:t>
            </a:r>
            <a:r>
              <a:rPr lang="it-IT" altLang="it-IT" sz="2400" baseline="30000"/>
              <a:t>-</a:t>
            </a:r>
            <a:r>
              <a:rPr lang="it-IT" altLang="it-IT" sz="2400"/>
              <a:t> (O) + 2e</a:t>
            </a:r>
            <a:r>
              <a:rPr lang="it-IT" altLang="it-IT" sz="2400" baseline="30000"/>
              <a:t>-</a:t>
            </a:r>
            <a:r>
              <a:rPr lang="it-IT" altLang="it-IT" sz="2400"/>
              <a:t> (O) - 2e</a:t>
            </a:r>
            <a:r>
              <a:rPr lang="it-IT" altLang="it-IT" sz="2400" baseline="30000"/>
              <a:t>-</a:t>
            </a:r>
            <a:r>
              <a:rPr lang="it-IT" altLang="it-IT" sz="2400"/>
              <a:t> (1 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 + 1e</a:t>
            </a:r>
            <a:r>
              <a:rPr lang="it-IT" altLang="it-IT" sz="2400" baseline="30000"/>
              <a:t>-</a:t>
            </a:r>
            <a:r>
              <a:rPr lang="it-IT" altLang="it-IT" sz="2400"/>
              <a:t> (O</a:t>
            </a:r>
            <a:r>
              <a:rPr lang="it-IT" altLang="it-IT" sz="2400" baseline="30000"/>
              <a:t>-</a:t>
            </a:r>
            <a:r>
              <a:rPr lang="it-IT" altLang="it-IT" sz="2400"/>
              <a:t>) - 1e</a:t>
            </a:r>
            <a:r>
              <a:rPr lang="it-IT" altLang="it-IT" sz="2400" baseline="30000"/>
              <a:t>- </a:t>
            </a:r>
            <a:r>
              <a:rPr lang="it-IT" altLang="it-IT" sz="2400"/>
              <a:t>(+)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24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 = 3 coppie ma 2 legami= AX2E 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9717" name="Rectangle 33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29718" name="Group 43"/>
          <p:cNvGrpSpPr>
            <a:grpSpLocks/>
          </p:cNvGrpSpPr>
          <p:nvPr/>
        </p:nvGrpSpPr>
        <p:grpSpPr bwMode="auto">
          <a:xfrm>
            <a:off x="3886201" y="5029200"/>
            <a:ext cx="5794375" cy="1244600"/>
            <a:chOff x="-3" y="-3"/>
            <a:chExt cx="3650" cy="784"/>
          </a:xfrm>
        </p:grpSpPr>
        <p:grpSp>
          <p:nvGrpSpPr>
            <p:cNvPr id="29722" name="Group 41"/>
            <p:cNvGrpSpPr>
              <a:grpSpLocks/>
            </p:cNvGrpSpPr>
            <p:nvPr/>
          </p:nvGrpSpPr>
          <p:grpSpPr bwMode="auto">
            <a:xfrm>
              <a:off x="0" y="0"/>
              <a:ext cx="3644" cy="778"/>
              <a:chOff x="0" y="0"/>
              <a:chExt cx="3644" cy="778"/>
            </a:xfrm>
          </p:grpSpPr>
          <p:grpSp>
            <p:nvGrpSpPr>
              <p:cNvPr id="29724" name="Group 38"/>
              <p:cNvGrpSpPr>
                <a:grpSpLocks/>
              </p:cNvGrpSpPr>
              <p:nvPr/>
            </p:nvGrpSpPr>
            <p:grpSpPr bwMode="auto">
              <a:xfrm>
                <a:off x="0" y="0"/>
                <a:ext cx="1940" cy="778"/>
                <a:chOff x="0" y="0"/>
                <a:chExt cx="1940" cy="778"/>
              </a:xfrm>
            </p:grpSpPr>
            <p:sp>
              <p:nvSpPr>
                <p:cNvPr id="29728" name="Rectangle 3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40" cy="77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5100" b="1"/>
                    <a:t> </a:t>
                  </a:r>
                  <a:r>
                    <a:rPr lang="en-US" altLang="it-IT" sz="2400" b="1"/>
                    <a:t>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29729" name="Rectangle 3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40" cy="77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29725" name="Group 40"/>
              <p:cNvGrpSpPr>
                <a:grpSpLocks/>
              </p:cNvGrpSpPr>
              <p:nvPr/>
            </p:nvGrpSpPr>
            <p:grpSpPr bwMode="auto">
              <a:xfrm>
                <a:off x="1940" y="0"/>
                <a:ext cx="1704" cy="778"/>
                <a:chOff x="1940" y="0"/>
                <a:chExt cx="1704" cy="778"/>
              </a:xfrm>
            </p:grpSpPr>
            <p:sp>
              <p:nvSpPr>
                <p:cNvPr id="29726" name="Rectangle 36"/>
                <p:cNvSpPr>
                  <a:spLocks noChangeArrowheads="1"/>
                </p:cNvSpPr>
                <p:nvPr/>
              </p:nvSpPr>
              <p:spPr bwMode="auto">
                <a:xfrm>
                  <a:off x="1940" y="0"/>
                  <a:ext cx="1704" cy="77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d(O-O) = 0,128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116,8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2400"/>
                </a:p>
              </p:txBody>
            </p:sp>
            <p:sp>
              <p:nvSpPr>
                <p:cNvPr id="29727" name="Rectangle 39"/>
                <p:cNvSpPr>
                  <a:spLocks noChangeArrowheads="1"/>
                </p:cNvSpPr>
                <p:nvPr/>
              </p:nvSpPr>
              <p:spPr bwMode="auto">
                <a:xfrm>
                  <a:off x="1940" y="0"/>
                  <a:ext cx="1704" cy="77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29723" name="Rectangle 42"/>
            <p:cNvSpPr>
              <a:spLocks noChangeArrowheads="1"/>
            </p:cNvSpPr>
            <p:nvPr/>
          </p:nvSpPr>
          <p:spPr bwMode="auto">
            <a:xfrm>
              <a:off x="-3" y="-3"/>
              <a:ext cx="3650" cy="784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29719" name="Picture 35" descr="http://www.faidherbe.org/site/cours/dupuis/images4/o3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181601"/>
            <a:ext cx="11430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20" name="Picture 44" descr="C:\Documents and Settings\fornasiero\Documenti\Immagini\o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885950"/>
            <a:ext cx="25908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1549" name="Object 45"/>
          <p:cNvGraphicFramePr>
            <a:graphicFrameLocks noChangeAspect="1"/>
          </p:cNvGraphicFramePr>
          <p:nvPr/>
        </p:nvGraphicFramePr>
        <p:xfrm>
          <a:off x="6172200" y="5562601"/>
          <a:ext cx="4381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Pacchetto" r:id="rId5" imgW="437745" imgH="486383" progId="Package">
                  <p:embed/>
                </p:oleObj>
              </mc:Choice>
              <mc:Fallback>
                <p:oleObj name="Pacchetto" r:id="rId5" imgW="437745" imgH="486383" progId="Package">
                  <p:embed/>
                  <p:pic>
                    <p:nvPicPr>
                      <p:cNvPr id="21549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562601"/>
                        <a:ext cx="43815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468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215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angolata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2E </a:t>
            </a:r>
            <a:r>
              <a:rPr lang="it-IT" altLang="it-IT" sz="2000">
                <a:solidFill>
                  <a:srgbClr val="FF6600"/>
                </a:solidFill>
              </a:rPr>
              <a:t>NSF</a:t>
            </a:r>
            <a:r>
              <a:rPr lang="en-US" altLang="it-IT" smtClean="0"/>
              <a:t> 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4648200" y="1676400"/>
            <a:ext cx="601980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S [Ne]  3s</a:t>
            </a:r>
            <a:r>
              <a:rPr lang="it-IT" altLang="it-IT" sz="2400" baseline="30000"/>
              <a:t>2</a:t>
            </a:r>
            <a:r>
              <a:rPr lang="it-IT" altLang="it-IT" sz="2400"/>
              <a:t> 3p</a:t>
            </a:r>
            <a:r>
              <a:rPr lang="it-IT" altLang="it-IT" sz="2400" baseline="30000"/>
              <a:t>4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6e</a:t>
            </a:r>
            <a:r>
              <a:rPr lang="it-IT" altLang="it-IT" sz="2400" baseline="30000"/>
              <a:t>-</a:t>
            </a:r>
            <a:r>
              <a:rPr lang="it-IT" altLang="it-IT" sz="2400"/>
              <a:t> (S) + 1e</a:t>
            </a:r>
            <a:r>
              <a:rPr lang="it-IT" altLang="it-IT" sz="2400" baseline="30000"/>
              <a:t>-</a:t>
            </a:r>
            <a:r>
              <a:rPr lang="it-IT" altLang="it-IT" sz="2400"/>
              <a:t> (F) + 3e</a:t>
            </a:r>
            <a:r>
              <a:rPr lang="it-IT" altLang="it-IT" sz="2400" baseline="30000"/>
              <a:t>-</a:t>
            </a:r>
            <a:r>
              <a:rPr lang="it-IT" altLang="it-IT" sz="2400"/>
              <a:t> (N) - 4e</a:t>
            </a:r>
            <a:r>
              <a:rPr lang="it-IT" altLang="it-IT" sz="2400" baseline="30000"/>
              <a:t>-</a:t>
            </a:r>
            <a:r>
              <a:rPr lang="it-IT" altLang="it-IT" sz="2400"/>
              <a:t> (2 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24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 = 3 coppie ma 2 legami= AX2E 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0742" name="Rectangle 34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30743" name="Group 44"/>
          <p:cNvGrpSpPr>
            <a:grpSpLocks/>
          </p:cNvGrpSpPr>
          <p:nvPr/>
        </p:nvGrpSpPr>
        <p:grpSpPr bwMode="auto">
          <a:xfrm>
            <a:off x="3733801" y="5181600"/>
            <a:ext cx="5794375" cy="1136650"/>
            <a:chOff x="-3" y="-3"/>
            <a:chExt cx="3650" cy="716"/>
          </a:xfrm>
        </p:grpSpPr>
        <p:grpSp>
          <p:nvGrpSpPr>
            <p:cNvPr id="30747" name="Group 42"/>
            <p:cNvGrpSpPr>
              <a:grpSpLocks/>
            </p:cNvGrpSpPr>
            <p:nvPr/>
          </p:nvGrpSpPr>
          <p:grpSpPr bwMode="auto">
            <a:xfrm>
              <a:off x="0" y="0"/>
              <a:ext cx="3644" cy="710"/>
              <a:chOff x="0" y="0"/>
              <a:chExt cx="3644" cy="710"/>
            </a:xfrm>
          </p:grpSpPr>
          <p:grpSp>
            <p:nvGrpSpPr>
              <p:cNvPr id="30749" name="Group 39"/>
              <p:cNvGrpSpPr>
                <a:grpSpLocks/>
              </p:cNvGrpSpPr>
              <p:nvPr/>
            </p:nvGrpSpPr>
            <p:grpSpPr bwMode="auto">
              <a:xfrm>
                <a:off x="0" y="0"/>
                <a:ext cx="1951" cy="710"/>
                <a:chOff x="0" y="0"/>
                <a:chExt cx="1951" cy="710"/>
              </a:xfrm>
            </p:grpSpPr>
            <p:sp>
              <p:nvSpPr>
                <p:cNvPr id="30753" name="Rectangle 3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51" cy="7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4400" b="1"/>
                    <a:t> </a:t>
                  </a:r>
                  <a:r>
                    <a:rPr lang="en-US" altLang="it-IT" sz="2400" b="1"/>
                    <a:t>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30754" name="Rectangle 3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51" cy="71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30750" name="Group 41"/>
              <p:cNvGrpSpPr>
                <a:grpSpLocks/>
              </p:cNvGrpSpPr>
              <p:nvPr/>
            </p:nvGrpSpPr>
            <p:grpSpPr bwMode="auto">
              <a:xfrm>
                <a:off x="1951" y="0"/>
                <a:ext cx="1693" cy="710"/>
                <a:chOff x="1951" y="0"/>
                <a:chExt cx="1693" cy="710"/>
              </a:xfrm>
            </p:grpSpPr>
            <p:sp>
              <p:nvSpPr>
                <p:cNvPr id="30751" name="Rectangle 37"/>
                <p:cNvSpPr>
                  <a:spLocks noChangeArrowheads="1"/>
                </p:cNvSpPr>
                <p:nvPr/>
              </p:nvSpPr>
              <p:spPr bwMode="auto">
                <a:xfrm>
                  <a:off x="1951" y="0"/>
                  <a:ext cx="1693" cy="7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d(S-N) = 0,145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d(S-F) = 0,164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116,5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30752" name="Rectangle 40"/>
                <p:cNvSpPr>
                  <a:spLocks noChangeArrowheads="1"/>
                </p:cNvSpPr>
                <p:nvPr/>
              </p:nvSpPr>
              <p:spPr bwMode="auto">
                <a:xfrm>
                  <a:off x="1951" y="0"/>
                  <a:ext cx="1693" cy="71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30748" name="Rectangle 43"/>
            <p:cNvSpPr>
              <a:spLocks noChangeArrowheads="1"/>
            </p:cNvSpPr>
            <p:nvPr/>
          </p:nvSpPr>
          <p:spPr bwMode="auto">
            <a:xfrm>
              <a:off x="-3" y="-3"/>
              <a:ext cx="3650" cy="71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30744" name="Picture 36" descr="http://www.faidherbe.org/site/cours/dupuis/images4/nsf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334001"/>
            <a:ext cx="12192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5" name="Picture 45" descr="C:\Documents and Settings\fornasiero\Documenti\Immagini\nsf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098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2574" name="Object 46"/>
          <p:cNvGraphicFramePr>
            <a:graphicFrameLocks noChangeAspect="1"/>
          </p:cNvGraphicFramePr>
          <p:nvPr/>
        </p:nvGraphicFramePr>
        <p:xfrm>
          <a:off x="5867400" y="5715001"/>
          <a:ext cx="4572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Pacchetto" r:id="rId5" imgW="457200" imgH="486383" progId="Package">
                  <p:embed/>
                </p:oleObj>
              </mc:Choice>
              <mc:Fallback>
                <p:oleObj name="Pacchetto" r:id="rId5" imgW="457200" imgH="486383" progId="Package">
                  <p:embed/>
                  <p:pic>
                    <p:nvPicPr>
                      <p:cNvPr id="22574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5715001"/>
                        <a:ext cx="4572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310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2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225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Lineare</a:t>
            </a:r>
            <a:r>
              <a:rPr lang="en-US" altLang="it-IT" sz="2000">
                <a:solidFill>
                  <a:srgbClr val="0066FF"/>
                </a:solidFill>
              </a:rPr>
              <a:t> AX2</a:t>
            </a:r>
            <a:r>
              <a:rPr lang="it-IT" altLang="it-IT" sz="2000">
                <a:solidFill>
                  <a:srgbClr val="0066FF"/>
                </a:solidFill>
              </a:rPr>
              <a:t> </a:t>
            </a:r>
            <a:r>
              <a:rPr lang="it-IT" altLang="it-IT" sz="2000">
                <a:solidFill>
                  <a:srgbClr val="FF6600"/>
                </a:solidFill>
              </a:rPr>
              <a:t>BeCl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r>
              <a:rPr lang="en-US" altLang="it-IT" sz="2000">
                <a:solidFill>
                  <a:srgbClr val="FF6600"/>
                </a:solidFill>
              </a:rPr>
              <a:t/>
            </a:r>
            <a:br>
              <a:rPr lang="en-US" altLang="it-IT" sz="2000">
                <a:solidFill>
                  <a:srgbClr val="FF6600"/>
                </a:solidFill>
              </a:rPr>
            </a:br>
            <a:r>
              <a:rPr lang="en-US" altLang="it-IT" sz="2000">
                <a:solidFill>
                  <a:srgbClr val="0066FF"/>
                </a:solidFill>
              </a:rPr>
              <a:t> </a:t>
            </a:r>
            <a:br>
              <a:rPr lang="en-US" altLang="it-IT" sz="2000">
                <a:solidFill>
                  <a:srgbClr val="0066FF"/>
                </a:solidFill>
              </a:rPr>
            </a:br>
            <a:r>
              <a:rPr lang="en-US" altLang="it-IT" smtClean="0"/>
              <a:t> 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3511550" y="5019676"/>
            <a:ext cx="5784850" cy="1076325"/>
            <a:chOff x="-3" y="-3"/>
            <a:chExt cx="3644" cy="678"/>
          </a:xfrm>
        </p:grpSpPr>
        <p:grpSp>
          <p:nvGrpSpPr>
            <p:cNvPr id="13322" name="Group 5"/>
            <p:cNvGrpSpPr>
              <a:grpSpLocks/>
            </p:cNvGrpSpPr>
            <p:nvPr/>
          </p:nvGrpSpPr>
          <p:grpSpPr bwMode="auto">
            <a:xfrm>
              <a:off x="0" y="0"/>
              <a:ext cx="3638" cy="672"/>
              <a:chOff x="0" y="0"/>
              <a:chExt cx="3638" cy="672"/>
            </a:xfrm>
          </p:grpSpPr>
          <p:grpSp>
            <p:nvGrpSpPr>
              <p:cNvPr id="13324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1912" cy="672"/>
                <a:chOff x="0" y="0"/>
                <a:chExt cx="1912" cy="672"/>
              </a:xfrm>
            </p:grpSpPr>
            <p:sp>
              <p:nvSpPr>
                <p:cNvPr id="13328" name="Rectangle 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12" cy="6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4000" b="1"/>
                    <a:t> </a:t>
                  </a:r>
                  <a:r>
                    <a:rPr lang="en-US" altLang="it-IT" sz="2400" b="1"/>
                    <a:t> 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13329" name="Rectangle 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12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13325" name="Group 9"/>
              <p:cNvGrpSpPr>
                <a:grpSpLocks/>
              </p:cNvGrpSpPr>
              <p:nvPr/>
            </p:nvGrpSpPr>
            <p:grpSpPr bwMode="auto">
              <a:xfrm>
                <a:off x="1912" y="0"/>
                <a:ext cx="1726" cy="672"/>
                <a:chOff x="1912" y="0"/>
                <a:chExt cx="1726" cy="672"/>
              </a:xfrm>
            </p:grpSpPr>
            <p:sp>
              <p:nvSpPr>
                <p:cNvPr id="13326" name="Rectangle 10"/>
                <p:cNvSpPr>
                  <a:spLocks noChangeArrowheads="1"/>
                </p:cNvSpPr>
                <p:nvPr/>
              </p:nvSpPr>
              <p:spPr bwMode="auto">
                <a:xfrm>
                  <a:off x="1912" y="0"/>
                  <a:ext cx="1726" cy="6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d(Be-Cl) = 0,117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180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13327" name="Rectangle 11"/>
                <p:cNvSpPr>
                  <a:spLocks noChangeArrowheads="1"/>
                </p:cNvSpPr>
                <p:nvPr/>
              </p:nvSpPr>
              <p:spPr bwMode="auto">
                <a:xfrm>
                  <a:off x="1912" y="0"/>
                  <a:ext cx="1726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13323" name="Rectangle 12"/>
            <p:cNvSpPr>
              <a:spLocks noChangeArrowheads="1"/>
            </p:cNvSpPr>
            <p:nvPr/>
          </p:nvSpPr>
          <p:spPr bwMode="auto">
            <a:xfrm>
              <a:off x="-3" y="-3"/>
              <a:ext cx="3644" cy="678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13317" name="Picture 13" descr="http://www.faidherbe.org/site/cours/dupuis/images4/becl2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070476"/>
            <a:ext cx="1392238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Rectangle 1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pic>
        <p:nvPicPr>
          <p:cNvPr id="13319" name="Picture 15" descr="C:\Documents and Settings\fornasiero\Documenti\Immagini\becl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676400"/>
            <a:ext cx="249555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88" name="Object 16">
            <a:hlinkClick r:id="rId5" action="ppaction://program"/>
          </p:cNvPr>
          <p:cNvGraphicFramePr>
            <a:graphicFrameLocks noChangeAspect="1"/>
          </p:cNvGraphicFramePr>
          <p:nvPr/>
        </p:nvGraphicFramePr>
        <p:xfrm>
          <a:off x="5867400" y="5562601"/>
          <a:ext cx="5715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Pacchetto" r:id="rId6" imgW="573932" imgH="486383" progId="Package">
                  <p:embed/>
                </p:oleObj>
              </mc:Choice>
              <mc:Fallback>
                <p:oleObj name="Pacchetto" r:id="rId6" imgW="573932" imgH="486383" progId="Package">
                  <p:embed/>
                  <p:pic>
                    <p:nvPicPr>
                      <p:cNvPr id="3088" name="Object 16">
                        <a:hlinkClick r:id="rId5" action="ppaction://program"/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5562601"/>
                        <a:ext cx="5715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Text Box 17"/>
          <p:cNvSpPr txBox="1">
            <a:spLocks noChangeArrowheads="1"/>
          </p:cNvSpPr>
          <p:nvPr/>
        </p:nvSpPr>
        <p:spPr bwMode="auto">
          <a:xfrm>
            <a:off x="6172200" y="2438400"/>
            <a:ext cx="3886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Be 1s</a:t>
            </a:r>
            <a:r>
              <a:rPr lang="it-IT" altLang="it-IT" sz="2400" baseline="30000"/>
              <a:t>2</a:t>
            </a:r>
            <a:r>
              <a:rPr lang="it-IT" altLang="it-IT" sz="2400"/>
              <a:t> 2s</a:t>
            </a:r>
            <a:r>
              <a:rPr lang="it-IT" altLang="it-IT" sz="2400" baseline="30000"/>
              <a:t>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2e</a:t>
            </a:r>
            <a:r>
              <a:rPr lang="it-IT" altLang="it-IT" sz="2400" baseline="30000"/>
              <a:t>-</a:t>
            </a:r>
            <a:r>
              <a:rPr lang="it-IT" altLang="it-IT" sz="2400"/>
              <a:t> (Be) + 2e</a:t>
            </a:r>
            <a:r>
              <a:rPr lang="it-IT" altLang="it-IT" sz="2400" baseline="30000"/>
              <a:t>-</a:t>
            </a:r>
            <a:r>
              <a:rPr lang="it-IT" altLang="it-IT" sz="2400"/>
              <a:t> (2 legami </a:t>
            </a:r>
            <a:r>
              <a:rPr lang="it-IT" altLang="it-IT" sz="2400">
                <a:latin typeface="Symbol" panose="05050102010706020507" pitchFamily="18" charset="2"/>
              </a:rPr>
              <a:t>s</a:t>
            </a:r>
            <a:r>
              <a:rPr lang="it-IT" altLang="it-IT" sz="2400"/>
              <a:t>)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4 = 2 coppie = AX2</a:t>
            </a:r>
            <a:endParaRPr lang="it-IT" altLang="it-IT" sz="2400" baseline="300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</p:spTree>
    <p:extLst>
      <p:ext uri="{BB962C8B-B14F-4D97-AF65-F5344CB8AC3E}">
        <p14:creationId xmlns:p14="http://schemas.microsoft.com/office/powerpoint/2010/main" val="1024028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30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tetraedrica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4 </a:t>
            </a:r>
            <a:r>
              <a:rPr lang="it-IT" altLang="it-IT" sz="2000">
                <a:solidFill>
                  <a:srgbClr val="FF6600"/>
                </a:solidFill>
              </a:rPr>
              <a:t>CH</a:t>
            </a:r>
            <a:r>
              <a:rPr lang="it-IT" altLang="it-IT" sz="2000" baseline="-25000">
                <a:solidFill>
                  <a:srgbClr val="FF6600"/>
                </a:solidFill>
              </a:rPr>
              <a:t>4</a:t>
            </a:r>
            <a:r>
              <a:rPr lang="en-US" altLang="it-IT" smtClean="0"/>
              <a:t> 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4648200" y="1676400"/>
            <a:ext cx="60198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C 1s</a:t>
            </a:r>
            <a:r>
              <a:rPr lang="it-IT" altLang="it-IT" sz="2400" baseline="30000"/>
              <a:t>2</a:t>
            </a:r>
            <a:r>
              <a:rPr lang="it-IT" altLang="it-IT" sz="2400"/>
              <a:t> 2s</a:t>
            </a:r>
            <a:r>
              <a:rPr lang="it-IT" altLang="it-IT" sz="2400" baseline="30000"/>
              <a:t>2 </a:t>
            </a:r>
            <a:r>
              <a:rPr lang="it-IT" altLang="it-IT" sz="2400"/>
              <a:t>2p</a:t>
            </a:r>
            <a:r>
              <a:rPr lang="it-IT" altLang="it-IT" sz="2400" baseline="30000"/>
              <a:t>2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4e</a:t>
            </a:r>
            <a:r>
              <a:rPr lang="it-IT" altLang="it-IT" sz="2400" baseline="30000"/>
              <a:t>-</a:t>
            </a:r>
            <a:r>
              <a:rPr lang="it-IT" altLang="it-IT" sz="2400"/>
              <a:t> (C) + 4e</a:t>
            </a:r>
            <a:r>
              <a:rPr lang="it-IT" altLang="it-IT" sz="2400" baseline="30000"/>
              <a:t>-</a:t>
            </a:r>
            <a:r>
              <a:rPr lang="it-IT" altLang="it-IT" sz="2400"/>
              <a:t> (4 H)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8 = 4 coppie , 4 legami= AX4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1767" name="Rectangle 3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31768" name="Group 45"/>
          <p:cNvGrpSpPr>
            <a:grpSpLocks/>
          </p:cNvGrpSpPr>
          <p:nvPr/>
        </p:nvGrpSpPr>
        <p:grpSpPr bwMode="auto">
          <a:xfrm>
            <a:off x="3733801" y="4876800"/>
            <a:ext cx="5794375" cy="1639888"/>
            <a:chOff x="-3" y="-3"/>
            <a:chExt cx="3650" cy="1033"/>
          </a:xfrm>
        </p:grpSpPr>
        <p:grpSp>
          <p:nvGrpSpPr>
            <p:cNvPr id="31772" name="Group 43"/>
            <p:cNvGrpSpPr>
              <a:grpSpLocks/>
            </p:cNvGrpSpPr>
            <p:nvPr/>
          </p:nvGrpSpPr>
          <p:grpSpPr bwMode="auto">
            <a:xfrm>
              <a:off x="0" y="0"/>
              <a:ext cx="3644" cy="1027"/>
              <a:chOff x="0" y="0"/>
              <a:chExt cx="3644" cy="1027"/>
            </a:xfrm>
          </p:grpSpPr>
          <p:grpSp>
            <p:nvGrpSpPr>
              <p:cNvPr id="31774" name="Group 40"/>
              <p:cNvGrpSpPr>
                <a:grpSpLocks/>
              </p:cNvGrpSpPr>
              <p:nvPr/>
            </p:nvGrpSpPr>
            <p:grpSpPr bwMode="auto">
              <a:xfrm>
                <a:off x="0" y="0"/>
                <a:ext cx="1903" cy="1027"/>
                <a:chOff x="0" y="0"/>
                <a:chExt cx="1903" cy="1027"/>
              </a:xfrm>
            </p:grpSpPr>
            <p:sp>
              <p:nvSpPr>
                <p:cNvPr id="31778" name="Rectangle 3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03" cy="10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7700" b="1"/>
                    <a:t> </a:t>
                  </a:r>
                  <a:r>
                    <a:rPr lang="en-US" altLang="it-IT" sz="2400" b="1"/>
                    <a:t>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31779" name="Rectangle 3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03" cy="10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31775" name="Group 42"/>
              <p:cNvGrpSpPr>
                <a:grpSpLocks/>
              </p:cNvGrpSpPr>
              <p:nvPr/>
            </p:nvGrpSpPr>
            <p:grpSpPr bwMode="auto">
              <a:xfrm>
                <a:off x="1903" y="0"/>
                <a:ext cx="1741" cy="1027"/>
                <a:chOff x="1903" y="0"/>
                <a:chExt cx="1741" cy="1027"/>
              </a:xfrm>
            </p:grpSpPr>
            <p:sp>
              <p:nvSpPr>
                <p:cNvPr id="31776" name="Rectangle 38"/>
                <p:cNvSpPr>
                  <a:spLocks noChangeArrowheads="1"/>
                </p:cNvSpPr>
                <p:nvPr/>
              </p:nvSpPr>
              <p:spPr bwMode="auto">
                <a:xfrm>
                  <a:off x="1903" y="0"/>
                  <a:ext cx="1741" cy="10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d(C-H) = 0,1094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109,5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31777" name="Rectangle 41"/>
                <p:cNvSpPr>
                  <a:spLocks noChangeArrowheads="1"/>
                </p:cNvSpPr>
                <p:nvPr/>
              </p:nvSpPr>
              <p:spPr bwMode="auto">
                <a:xfrm>
                  <a:off x="1903" y="0"/>
                  <a:ext cx="1741" cy="10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31773" name="Rectangle 44"/>
            <p:cNvSpPr>
              <a:spLocks noChangeArrowheads="1"/>
            </p:cNvSpPr>
            <p:nvPr/>
          </p:nvSpPr>
          <p:spPr bwMode="auto">
            <a:xfrm>
              <a:off x="-3" y="-3"/>
              <a:ext cx="3650" cy="1033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31769" name="Picture 37" descr="http://www.faidherbe.org/site/cours/dupuis/images4/ch4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5029201"/>
            <a:ext cx="960438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70" name="Picture 46" descr="C:\Documents and Settings\fornasiero\Documenti\Immagini\ch4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8669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599" name="Object 47"/>
          <p:cNvGraphicFramePr>
            <a:graphicFrameLocks noChangeAspect="1"/>
          </p:cNvGraphicFramePr>
          <p:nvPr/>
        </p:nvGraphicFramePr>
        <p:xfrm>
          <a:off x="6096000" y="5791201"/>
          <a:ext cx="4953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Pacchetto" r:id="rId5" imgW="496111" imgH="486383" progId="Package">
                  <p:embed/>
                </p:oleObj>
              </mc:Choice>
              <mc:Fallback>
                <p:oleObj name="Pacchetto" r:id="rId5" imgW="496111" imgH="486383" progId="Package">
                  <p:embed/>
                  <p:pic>
                    <p:nvPicPr>
                      <p:cNvPr id="23599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791201"/>
                        <a:ext cx="4953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330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3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235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tetraedrica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4 </a:t>
            </a:r>
            <a:r>
              <a:rPr lang="it-IT" altLang="it-IT" sz="2000">
                <a:solidFill>
                  <a:srgbClr val="FF6600"/>
                </a:solidFill>
              </a:rPr>
              <a:t>SiF</a:t>
            </a:r>
            <a:r>
              <a:rPr lang="it-IT" altLang="it-IT" sz="2000" baseline="-25000">
                <a:solidFill>
                  <a:srgbClr val="FF6600"/>
                </a:solidFill>
              </a:rPr>
              <a:t>4</a:t>
            </a:r>
            <a:r>
              <a:rPr lang="en-US" altLang="it-IT" smtClean="0"/>
              <a:t> 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4648200" y="1676400"/>
            <a:ext cx="60198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Si  [Ne]  3s</a:t>
            </a:r>
            <a:r>
              <a:rPr lang="it-IT" altLang="it-IT" sz="2400" baseline="30000"/>
              <a:t>2</a:t>
            </a:r>
            <a:r>
              <a:rPr lang="it-IT" altLang="it-IT" sz="2400"/>
              <a:t> 3p</a:t>
            </a:r>
            <a:r>
              <a:rPr lang="it-IT" altLang="it-IT" sz="2400" baseline="30000"/>
              <a:t>2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4e</a:t>
            </a:r>
            <a:r>
              <a:rPr lang="it-IT" altLang="it-IT" sz="2400" baseline="30000"/>
              <a:t>-</a:t>
            </a:r>
            <a:r>
              <a:rPr lang="it-IT" altLang="it-IT" sz="2400"/>
              <a:t> (Si) + 4e</a:t>
            </a:r>
            <a:r>
              <a:rPr lang="it-IT" altLang="it-IT" sz="2400" baseline="30000"/>
              <a:t>-</a:t>
            </a:r>
            <a:r>
              <a:rPr lang="it-IT" altLang="it-IT" sz="2400"/>
              <a:t> (4 F)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8 = 4 coppie , 4 legami= AX4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2789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2790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2791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2792" name="Rectangle 36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32793" name="Group 46"/>
          <p:cNvGrpSpPr>
            <a:grpSpLocks/>
          </p:cNvGrpSpPr>
          <p:nvPr/>
        </p:nvGrpSpPr>
        <p:grpSpPr bwMode="auto">
          <a:xfrm>
            <a:off x="4191001" y="4800600"/>
            <a:ext cx="5794375" cy="1593850"/>
            <a:chOff x="-3" y="-3"/>
            <a:chExt cx="3650" cy="1004"/>
          </a:xfrm>
        </p:grpSpPr>
        <p:grpSp>
          <p:nvGrpSpPr>
            <p:cNvPr id="32797" name="Group 44"/>
            <p:cNvGrpSpPr>
              <a:grpSpLocks/>
            </p:cNvGrpSpPr>
            <p:nvPr/>
          </p:nvGrpSpPr>
          <p:grpSpPr bwMode="auto">
            <a:xfrm>
              <a:off x="0" y="0"/>
              <a:ext cx="3644" cy="998"/>
              <a:chOff x="0" y="0"/>
              <a:chExt cx="3644" cy="998"/>
            </a:xfrm>
          </p:grpSpPr>
          <p:grpSp>
            <p:nvGrpSpPr>
              <p:cNvPr id="32799" name="Group 41"/>
              <p:cNvGrpSpPr>
                <a:grpSpLocks/>
              </p:cNvGrpSpPr>
              <p:nvPr/>
            </p:nvGrpSpPr>
            <p:grpSpPr bwMode="auto">
              <a:xfrm>
                <a:off x="0" y="0"/>
                <a:ext cx="1996" cy="998"/>
                <a:chOff x="0" y="0"/>
                <a:chExt cx="1996" cy="998"/>
              </a:xfrm>
            </p:grpSpPr>
            <p:sp>
              <p:nvSpPr>
                <p:cNvPr id="32803" name="Rectangle 3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96" cy="9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7400" b="1"/>
                    <a:t> </a:t>
                  </a:r>
                  <a:r>
                    <a:rPr lang="en-US" altLang="it-IT" sz="2400" b="1"/>
                    <a:t>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32804" name="Rectangle 4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96" cy="99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32800" name="Group 43"/>
              <p:cNvGrpSpPr>
                <a:grpSpLocks/>
              </p:cNvGrpSpPr>
              <p:nvPr/>
            </p:nvGrpSpPr>
            <p:grpSpPr bwMode="auto">
              <a:xfrm>
                <a:off x="1996" y="0"/>
                <a:ext cx="1648" cy="998"/>
                <a:chOff x="1996" y="0"/>
                <a:chExt cx="1648" cy="998"/>
              </a:xfrm>
            </p:grpSpPr>
            <p:sp>
              <p:nvSpPr>
                <p:cNvPr id="32801" name="Rectangle 39"/>
                <p:cNvSpPr>
                  <a:spLocks noChangeArrowheads="1"/>
                </p:cNvSpPr>
                <p:nvPr/>
              </p:nvSpPr>
              <p:spPr bwMode="auto">
                <a:xfrm>
                  <a:off x="1996" y="0"/>
                  <a:ext cx="1648" cy="9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d(Si-F) = 0,154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(</a:t>
                  </a:r>
                  <a:r>
                    <a:rPr lang="en-US" altLang="it-IT" sz="1800" b="1"/>
                    <a:t>FSiF</a:t>
                  </a:r>
                  <a:r>
                    <a:rPr lang="en-US" altLang="it-IT" sz="1800" b="1">
                      <a:latin typeface="Symbol" panose="05050102010706020507" pitchFamily="18" charset="2"/>
                    </a:rPr>
                    <a:t>) = 109,5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2400"/>
                </a:p>
              </p:txBody>
            </p:sp>
            <p:sp>
              <p:nvSpPr>
                <p:cNvPr id="32802" name="Rectangle 42"/>
                <p:cNvSpPr>
                  <a:spLocks noChangeArrowheads="1"/>
                </p:cNvSpPr>
                <p:nvPr/>
              </p:nvSpPr>
              <p:spPr bwMode="auto">
                <a:xfrm>
                  <a:off x="1996" y="0"/>
                  <a:ext cx="1648" cy="99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32798" name="Rectangle 45"/>
            <p:cNvSpPr>
              <a:spLocks noChangeArrowheads="1"/>
            </p:cNvSpPr>
            <p:nvPr/>
          </p:nvSpPr>
          <p:spPr bwMode="auto">
            <a:xfrm>
              <a:off x="-3" y="-3"/>
              <a:ext cx="3650" cy="1004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32794" name="Picture 38" descr="http://www.faidherbe.org/site/cours/dupuis/images4/sif4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876800"/>
            <a:ext cx="1017588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4623" name="Object 47"/>
          <p:cNvGraphicFramePr>
            <a:graphicFrameLocks noChangeAspect="1"/>
          </p:cNvGraphicFramePr>
          <p:nvPr/>
        </p:nvGraphicFramePr>
        <p:xfrm>
          <a:off x="6400801" y="5715001"/>
          <a:ext cx="485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Pacchetto" r:id="rId4" imgW="486383" imgH="486383" progId="Package">
                  <p:embed/>
                </p:oleObj>
              </mc:Choice>
              <mc:Fallback>
                <p:oleObj name="Pacchetto" r:id="rId4" imgW="486383" imgH="486383" progId="Package">
                  <p:embed/>
                  <p:pic>
                    <p:nvPicPr>
                      <p:cNvPr id="24623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1" y="5715001"/>
                        <a:ext cx="4857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796" name="Picture 48" descr="C:\Documents and Settings\fornasiero\Documenti\Immagini\sif4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24000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013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4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246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tetraedrica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4 </a:t>
            </a:r>
            <a:r>
              <a:rPr lang="it-IT" altLang="it-IT" sz="2000">
                <a:solidFill>
                  <a:srgbClr val="FF6600"/>
                </a:solidFill>
              </a:rPr>
              <a:t>NH</a:t>
            </a:r>
            <a:r>
              <a:rPr lang="it-IT" altLang="it-IT" sz="2000" baseline="-25000">
                <a:solidFill>
                  <a:srgbClr val="FF6600"/>
                </a:solidFill>
              </a:rPr>
              <a:t>4</a:t>
            </a:r>
            <a:r>
              <a:rPr lang="it-IT" altLang="it-IT" sz="2000" baseline="30000">
                <a:solidFill>
                  <a:srgbClr val="FF6600"/>
                </a:solidFill>
              </a:rPr>
              <a:t>+</a:t>
            </a:r>
            <a:r>
              <a:rPr lang="en-US" altLang="it-IT" smtClean="0"/>
              <a:t> 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4648200" y="1676400"/>
            <a:ext cx="60198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N  [He]  2s</a:t>
            </a:r>
            <a:r>
              <a:rPr lang="it-IT" altLang="it-IT" sz="2400" baseline="30000"/>
              <a:t>2</a:t>
            </a:r>
            <a:r>
              <a:rPr lang="it-IT" altLang="it-IT" sz="2400"/>
              <a:t> 2p</a:t>
            </a:r>
            <a:r>
              <a:rPr lang="it-IT" altLang="it-IT" sz="2400" baseline="30000"/>
              <a:t>3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5e</a:t>
            </a:r>
            <a:r>
              <a:rPr lang="it-IT" altLang="it-IT" sz="2400" baseline="30000"/>
              <a:t>-</a:t>
            </a:r>
            <a:r>
              <a:rPr lang="it-IT" altLang="it-IT" sz="2400"/>
              <a:t> (N) + 4e</a:t>
            </a:r>
            <a:r>
              <a:rPr lang="it-IT" altLang="it-IT" sz="2400" baseline="30000"/>
              <a:t>-</a:t>
            </a:r>
            <a:r>
              <a:rPr lang="it-IT" altLang="it-IT" sz="2400"/>
              <a:t> (4 H) –1e</a:t>
            </a:r>
            <a:r>
              <a:rPr lang="it-IT" altLang="it-IT" sz="2400" baseline="30000"/>
              <a:t>-</a:t>
            </a:r>
            <a:r>
              <a:rPr lang="it-IT" altLang="it-IT" sz="2400"/>
              <a:t> (+)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8 = 4 coppie , 4 legami= AX4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3817" name="Rectangle 37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33818" name="Group 47"/>
          <p:cNvGrpSpPr>
            <a:grpSpLocks/>
          </p:cNvGrpSpPr>
          <p:nvPr/>
        </p:nvGrpSpPr>
        <p:grpSpPr bwMode="auto">
          <a:xfrm>
            <a:off x="4114801" y="4800600"/>
            <a:ext cx="5794375" cy="1639888"/>
            <a:chOff x="-3" y="-3"/>
            <a:chExt cx="3650" cy="1033"/>
          </a:xfrm>
        </p:grpSpPr>
        <p:grpSp>
          <p:nvGrpSpPr>
            <p:cNvPr id="33822" name="Group 45"/>
            <p:cNvGrpSpPr>
              <a:grpSpLocks/>
            </p:cNvGrpSpPr>
            <p:nvPr/>
          </p:nvGrpSpPr>
          <p:grpSpPr bwMode="auto">
            <a:xfrm>
              <a:off x="0" y="0"/>
              <a:ext cx="3644" cy="1027"/>
              <a:chOff x="0" y="0"/>
              <a:chExt cx="3644" cy="1027"/>
            </a:xfrm>
          </p:grpSpPr>
          <p:grpSp>
            <p:nvGrpSpPr>
              <p:cNvPr id="33824" name="Group 42"/>
              <p:cNvGrpSpPr>
                <a:grpSpLocks/>
              </p:cNvGrpSpPr>
              <p:nvPr/>
            </p:nvGrpSpPr>
            <p:grpSpPr bwMode="auto">
              <a:xfrm>
                <a:off x="0" y="0"/>
                <a:ext cx="2019" cy="1027"/>
                <a:chOff x="0" y="0"/>
                <a:chExt cx="2019" cy="1027"/>
              </a:xfrm>
            </p:grpSpPr>
            <p:sp>
              <p:nvSpPr>
                <p:cNvPr id="33828" name="Rectangle 3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19" cy="10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7700" b="1"/>
                    <a:t> </a:t>
                  </a:r>
                  <a:r>
                    <a:rPr lang="en-US" altLang="it-IT" sz="2400" b="1"/>
                    <a:t>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33829" name="Rectangle 4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19" cy="10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33825" name="Group 44"/>
              <p:cNvGrpSpPr>
                <a:grpSpLocks/>
              </p:cNvGrpSpPr>
              <p:nvPr/>
            </p:nvGrpSpPr>
            <p:grpSpPr bwMode="auto">
              <a:xfrm>
                <a:off x="2019" y="0"/>
                <a:ext cx="1625" cy="1027"/>
                <a:chOff x="2019" y="0"/>
                <a:chExt cx="1625" cy="1027"/>
              </a:xfrm>
            </p:grpSpPr>
            <p:sp>
              <p:nvSpPr>
                <p:cNvPr id="33826" name="Rectangle 40"/>
                <p:cNvSpPr>
                  <a:spLocks noChangeArrowheads="1"/>
                </p:cNvSpPr>
                <p:nvPr/>
              </p:nvSpPr>
              <p:spPr bwMode="auto">
                <a:xfrm>
                  <a:off x="2019" y="0"/>
                  <a:ext cx="1625" cy="10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d(N-H) = 0,103 nm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109,5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33827" name="Rectangle 43"/>
                <p:cNvSpPr>
                  <a:spLocks noChangeArrowheads="1"/>
                </p:cNvSpPr>
                <p:nvPr/>
              </p:nvSpPr>
              <p:spPr bwMode="auto">
                <a:xfrm>
                  <a:off x="2019" y="0"/>
                  <a:ext cx="1625" cy="10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33823" name="Rectangle 46"/>
            <p:cNvSpPr>
              <a:spLocks noChangeArrowheads="1"/>
            </p:cNvSpPr>
            <p:nvPr/>
          </p:nvSpPr>
          <p:spPr bwMode="auto">
            <a:xfrm>
              <a:off x="-3" y="-3"/>
              <a:ext cx="3650" cy="1033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33819" name="Picture 39" descr="http://www.faidherbe.org/site/cours/dupuis/images4/nh4p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1" y="4953001"/>
            <a:ext cx="1050925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5648" name="Object 48"/>
          <p:cNvGraphicFramePr>
            <a:graphicFrameLocks noChangeAspect="1"/>
          </p:cNvGraphicFramePr>
          <p:nvPr/>
        </p:nvGraphicFramePr>
        <p:xfrm>
          <a:off x="6477000" y="5715001"/>
          <a:ext cx="5715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Pacchetto" r:id="rId4" imgW="573932" imgH="486383" progId="Package">
                  <p:embed/>
                </p:oleObj>
              </mc:Choice>
              <mc:Fallback>
                <p:oleObj name="Pacchetto" r:id="rId4" imgW="573932" imgH="486383" progId="Package">
                  <p:embed/>
                  <p:pic>
                    <p:nvPicPr>
                      <p:cNvPr id="25648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5715001"/>
                        <a:ext cx="5715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821" name="Picture 49" descr="C:\Documents and Settings\fornasiero\Documenti\Immagini\nh4p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905000"/>
            <a:ext cx="241935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057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256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tetraedrica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4 </a:t>
            </a:r>
            <a:r>
              <a:rPr lang="it-IT" altLang="it-IT" sz="2000">
                <a:solidFill>
                  <a:srgbClr val="FF6600"/>
                </a:solidFill>
              </a:rPr>
              <a:t>SO</a:t>
            </a:r>
            <a:r>
              <a:rPr lang="it-IT" altLang="it-IT" sz="2000" baseline="-25000">
                <a:solidFill>
                  <a:srgbClr val="FF6600"/>
                </a:solidFill>
              </a:rPr>
              <a:t>4</a:t>
            </a:r>
            <a:r>
              <a:rPr lang="it-IT" altLang="it-IT" sz="2000" baseline="30000">
                <a:solidFill>
                  <a:srgbClr val="FF6600"/>
                </a:solidFill>
              </a:rPr>
              <a:t>2-</a:t>
            </a:r>
            <a:r>
              <a:rPr lang="en-US" altLang="it-IT" smtClean="0"/>
              <a:t> 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4648200" y="1676400"/>
            <a:ext cx="60198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S  [Ne]  3s</a:t>
            </a:r>
            <a:r>
              <a:rPr lang="it-IT" altLang="it-IT" sz="2400" baseline="30000"/>
              <a:t>2</a:t>
            </a:r>
            <a:r>
              <a:rPr lang="it-IT" altLang="it-IT" sz="2400"/>
              <a:t> 3p</a:t>
            </a:r>
            <a:r>
              <a:rPr lang="it-IT" altLang="it-IT" sz="2400" baseline="30000"/>
              <a:t>4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6e</a:t>
            </a:r>
            <a:r>
              <a:rPr lang="it-IT" altLang="it-IT" sz="2400" baseline="30000"/>
              <a:t>-</a:t>
            </a:r>
            <a:r>
              <a:rPr lang="it-IT" altLang="it-IT" sz="2400"/>
              <a:t> (S) + 2e</a:t>
            </a:r>
            <a:r>
              <a:rPr lang="it-IT" altLang="it-IT" sz="2400" baseline="30000"/>
              <a:t>-</a:t>
            </a:r>
            <a:r>
              <a:rPr lang="it-IT" altLang="it-IT" sz="2400"/>
              <a:t> (2 O</a:t>
            </a:r>
            <a:r>
              <a:rPr lang="it-IT" altLang="it-IT" sz="2400" baseline="30000"/>
              <a:t>-</a:t>
            </a:r>
            <a:r>
              <a:rPr lang="it-IT" altLang="it-IT" sz="2400"/>
              <a:t>) + 4e</a:t>
            </a:r>
            <a:r>
              <a:rPr lang="it-IT" altLang="it-IT" sz="2400" baseline="30000"/>
              <a:t>-</a:t>
            </a:r>
            <a:r>
              <a:rPr lang="it-IT" altLang="it-IT" sz="2400"/>
              <a:t> (2 O) - 4e</a:t>
            </a:r>
            <a:r>
              <a:rPr lang="it-IT" altLang="it-IT" sz="2400" baseline="30000"/>
              <a:t>-</a:t>
            </a:r>
            <a:r>
              <a:rPr lang="it-IT" altLang="it-IT" sz="2400"/>
              <a:t> (2 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8 = 4 coppie , 4 legami= AX4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4829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4831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4835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4836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4841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4842" name="Rectangle 38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34843" name="Group 48"/>
          <p:cNvGrpSpPr>
            <a:grpSpLocks/>
          </p:cNvGrpSpPr>
          <p:nvPr/>
        </p:nvGrpSpPr>
        <p:grpSpPr bwMode="auto">
          <a:xfrm>
            <a:off x="4191001" y="4800600"/>
            <a:ext cx="5794375" cy="1625600"/>
            <a:chOff x="-3" y="-3"/>
            <a:chExt cx="3650" cy="1024"/>
          </a:xfrm>
        </p:grpSpPr>
        <p:grpSp>
          <p:nvGrpSpPr>
            <p:cNvPr id="34847" name="Group 46"/>
            <p:cNvGrpSpPr>
              <a:grpSpLocks/>
            </p:cNvGrpSpPr>
            <p:nvPr/>
          </p:nvGrpSpPr>
          <p:grpSpPr bwMode="auto">
            <a:xfrm>
              <a:off x="0" y="0"/>
              <a:ext cx="3644" cy="1018"/>
              <a:chOff x="0" y="0"/>
              <a:chExt cx="3644" cy="1018"/>
            </a:xfrm>
          </p:grpSpPr>
          <p:grpSp>
            <p:nvGrpSpPr>
              <p:cNvPr id="34849" name="Group 43"/>
              <p:cNvGrpSpPr>
                <a:grpSpLocks/>
              </p:cNvGrpSpPr>
              <p:nvPr/>
            </p:nvGrpSpPr>
            <p:grpSpPr bwMode="auto">
              <a:xfrm>
                <a:off x="0" y="0"/>
                <a:ext cx="2079" cy="1018"/>
                <a:chOff x="0" y="0"/>
                <a:chExt cx="2079" cy="1018"/>
              </a:xfrm>
            </p:grpSpPr>
            <p:sp>
              <p:nvSpPr>
                <p:cNvPr id="34853" name="Rectangle 3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79" cy="10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7600" b="1"/>
                    <a:t> </a:t>
                  </a:r>
                  <a:r>
                    <a:rPr lang="en-US" altLang="it-IT" sz="2400" b="1"/>
                    <a:t> 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34854" name="Rectangle 4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79" cy="10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34850" name="Group 45"/>
              <p:cNvGrpSpPr>
                <a:grpSpLocks/>
              </p:cNvGrpSpPr>
              <p:nvPr/>
            </p:nvGrpSpPr>
            <p:grpSpPr bwMode="auto">
              <a:xfrm>
                <a:off x="2079" y="0"/>
                <a:ext cx="1565" cy="1018"/>
                <a:chOff x="2079" y="0"/>
                <a:chExt cx="1565" cy="1018"/>
              </a:xfrm>
            </p:grpSpPr>
            <p:sp>
              <p:nvSpPr>
                <p:cNvPr id="34851" name="Rectangle 41"/>
                <p:cNvSpPr>
                  <a:spLocks noChangeArrowheads="1"/>
                </p:cNvSpPr>
                <p:nvPr/>
              </p:nvSpPr>
              <p:spPr bwMode="auto">
                <a:xfrm>
                  <a:off x="2079" y="0"/>
                  <a:ext cx="1565" cy="10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d(S-O) = 0,150 nm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109 °</a:t>
                  </a:r>
                  <a:r>
                    <a:rPr lang="en-US" altLang="it-IT" sz="1000" b="1">
                      <a:latin typeface="Symbol" panose="05050102010706020507" pitchFamily="18" charset="2"/>
                    </a:rPr>
                    <a:t>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2400"/>
                </a:p>
              </p:txBody>
            </p:sp>
            <p:sp>
              <p:nvSpPr>
                <p:cNvPr id="34852" name="Rectangle 44"/>
                <p:cNvSpPr>
                  <a:spLocks noChangeArrowheads="1"/>
                </p:cNvSpPr>
                <p:nvPr/>
              </p:nvSpPr>
              <p:spPr bwMode="auto">
                <a:xfrm>
                  <a:off x="2079" y="0"/>
                  <a:ext cx="1565" cy="10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34848" name="Rectangle 47"/>
            <p:cNvSpPr>
              <a:spLocks noChangeArrowheads="1"/>
            </p:cNvSpPr>
            <p:nvPr/>
          </p:nvSpPr>
          <p:spPr bwMode="auto">
            <a:xfrm>
              <a:off x="-3" y="-3"/>
              <a:ext cx="3650" cy="1024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34844" name="Picture 40" descr="http://www.faidherbe.org/site/cours/dupuis/images4/so42m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1" y="4953001"/>
            <a:ext cx="1108075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5" name="Picture 49" descr="C:\Documents and Settings\fornasiero\Documenti\Immagini\so42m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9070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6674" name="Object 50"/>
          <p:cNvGraphicFramePr>
            <a:graphicFrameLocks noChangeAspect="1"/>
          </p:cNvGraphicFramePr>
          <p:nvPr/>
        </p:nvGraphicFramePr>
        <p:xfrm>
          <a:off x="6477000" y="5638801"/>
          <a:ext cx="6477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Pacchetto" r:id="rId5" imgW="651753" imgH="486383" progId="Package">
                  <p:embed/>
                </p:oleObj>
              </mc:Choice>
              <mc:Fallback>
                <p:oleObj name="Pacchetto" r:id="rId5" imgW="651753" imgH="486383" progId="Package">
                  <p:embed/>
                  <p:pic>
                    <p:nvPicPr>
                      <p:cNvPr id="26674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5638801"/>
                        <a:ext cx="6477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96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266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tetraedrica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4 </a:t>
            </a:r>
            <a:r>
              <a:rPr lang="it-IT" altLang="it-IT" sz="2000">
                <a:solidFill>
                  <a:srgbClr val="FF6600"/>
                </a:solidFill>
              </a:rPr>
              <a:t>S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r>
              <a:rPr lang="it-IT" altLang="it-IT" sz="2000">
                <a:solidFill>
                  <a:srgbClr val="FF6600"/>
                </a:solidFill>
              </a:rPr>
              <a:t>O</a:t>
            </a:r>
            <a:r>
              <a:rPr lang="it-IT" altLang="it-IT" sz="2000" baseline="-25000">
                <a:solidFill>
                  <a:srgbClr val="FF6600"/>
                </a:solidFill>
              </a:rPr>
              <a:t>3</a:t>
            </a:r>
            <a:r>
              <a:rPr lang="it-IT" altLang="it-IT" sz="2000" baseline="30000">
                <a:solidFill>
                  <a:srgbClr val="FF6600"/>
                </a:solidFill>
              </a:rPr>
              <a:t>2-</a:t>
            </a:r>
            <a:r>
              <a:rPr lang="en-US" altLang="it-IT" smtClean="0"/>
              <a:t> 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S  [Ne]  3s</a:t>
            </a:r>
            <a:r>
              <a:rPr lang="it-IT" altLang="it-IT" sz="2400" baseline="30000"/>
              <a:t>2</a:t>
            </a:r>
            <a:r>
              <a:rPr lang="it-IT" altLang="it-IT" sz="2400"/>
              <a:t> 3p</a:t>
            </a:r>
            <a:r>
              <a:rPr lang="it-IT" altLang="it-IT" sz="2400" baseline="30000"/>
              <a:t>4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6e</a:t>
            </a:r>
            <a:r>
              <a:rPr lang="it-IT" altLang="it-IT" sz="2400" baseline="30000"/>
              <a:t>-</a:t>
            </a:r>
            <a:r>
              <a:rPr lang="it-IT" altLang="it-IT" sz="2400"/>
              <a:t> (S) + 1e</a:t>
            </a:r>
            <a:r>
              <a:rPr lang="it-IT" altLang="it-IT" sz="2400" baseline="30000"/>
              <a:t>-</a:t>
            </a:r>
            <a:r>
              <a:rPr lang="it-IT" altLang="it-IT" sz="2400"/>
              <a:t> (O</a:t>
            </a:r>
            <a:r>
              <a:rPr lang="it-IT" altLang="it-IT" sz="2400" baseline="30000"/>
              <a:t>-</a:t>
            </a:r>
            <a:r>
              <a:rPr lang="it-IT" altLang="it-IT" sz="2400"/>
              <a:t>) + 1e</a:t>
            </a:r>
            <a:r>
              <a:rPr lang="it-IT" altLang="it-IT" sz="2400" baseline="30000"/>
              <a:t>-</a:t>
            </a:r>
            <a:r>
              <a:rPr lang="it-IT" altLang="it-IT" sz="2400"/>
              <a:t> (S</a:t>
            </a:r>
            <a:r>
              <a:rPr lang="it-IT" altLang="it-IT" sz="2400" baseline="30000"/>
              <a:t>-</a:t>
            </a:r>
            <a:r>
              <a:rPr lang="it-IT" altLang="it-IT" sz="2400"/>
              <a:t>) + 4e</a:t>
            </a:r>
            <a:r>
              <a:rPr lang="it-IT" altLang="it-IT" sz="2400" baseline="30000"/>
              <a:t>-</a:t>
            </a:r>
            <a:r>
              <a:rPr lang="it-IT" altLang="it-IT" sz="2400"/>
              <a:t> (2 O) - 4e</a:t>
            </a:r>
            <a:r>
              <a:rPr lang="it-IT" altLang="it-IT" sz="2400" baseline="30000"/>
              <a:t>-</a:t>
            </a:r>
            <a:r>
              <a:rPr lang="it-IT" altLang="it-IT" sz="2400"/>
              <a:t> (2 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8 = 4 coppie , 4 legami= AX4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5857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5860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5863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5866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5867" name="Rectangle 39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5868" name="Rectangle 50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35869" name="Group 60"/>
          <p:cNvGrpSpPr>
            <a:grpSpLocks/>
          </p:cNvGrpSpPr>
          <p:nvPr/>
        </p:nvGrpSpPr>
        <p:grpSpPr bwMode="auto">
          <a:xfrm>
            <a:off x="3657601" y="4724400"/>
            <a:ext cx="5794375" cy="1593850"/>
            <a:chOff x="-3" y="-3"/>
            <a:chExt cx="3650" cy="1004"/>
          </a:xfrm>
        </p:grpSpPr>
        <p:grpSp>
          <p:nvGrpSpPr>
            <p:cNvPr id="35873" name="Group 58"/>
            <p:cNvGrpSpPr>
              <a:grpSpLocks/>
            </p:cNvGrpSpPr>
            <p:nvPr/>
          </p:nvGrpSpPr>
          <p:grpSpPr bwMode="auto">
            <a:xfrm>
              <a:off x="0" y="0"/>
              <a:ext cx="3644" cy="998"/>
              <a:chOff x="0" y="0"/>
              <a:chExt cx="3644" cy="998"/>
            </a:xfrm>
          </p:grpSpPr>
          <p:grpSp>
            <p:nvGrpSpPr>
              <p:cNvPr id="35875" name="Group 55"/>
              <p:cNvGrpSpPr>
                <a:grpSpLocks/>
              </p:cNvGrpSpPr>
              <p:nvPr/>
            </p:nvGrpSpPr>
            <p:grpSpPr bwMode="auto">
              <a:xfrm>
                <a:off x="0" y="0"/>
                <a:ext cx="1806" cy="998"/>
                <a:chOff x="0" y="0"/>
                <a:chExt cx="1806" cy="998"/>
              </a:xfrm>
            </p:grpSpPr>
            <p:sp>
              <p:nvSpPr>
                <p:cNvPr id="35879" name="Rectangle 5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806" cy="9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7400" b="1"/>
                    <a:t> </a:t>
                  </a:r>
                  <a:r>
                    <a:rPr lang="en-US" altLang="it-IT" sz="2400" b="1"/>
                    <a:t>  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35880" name="Rectangle 5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806" cy="99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35876" name="Group 57"/>
              <p:cNvGrpSpPr>
                <a:grpSpLocks/>
              </p:cNvGrpSpPr>
              <p:nvPr/>
            </p:nvGrpSpPr>
            <p:grpSpPr bwMode="auto">
              <a:xfrm>
                <a:off x="1806" y="0"/>
                <a:ext cx="1838" cy="998"/>
                <a:chOff x="1806" y="0"/>
                <a:chExt cx="1838" cy="998"/>
              </a:xfrm>
            </p:grpSpPr>
            <p:sp>
              <p:nvSpPr>
                <p:cNvPr id="35877" name="Rectangle 53"/>
                <p:cNvSpPr>
                  <a:spLocks noChangeArrowheads="1"/>
                </p:cNvSpPr>
                <p:nvPr/>
              </p:nvSpPr>
              <p:spPr bwMode="auto">
                <a:xfrm>
                  <a:off x="1806" y="0"/>
                  <a:ext cx="1838" cy="9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d(S-O) = 0,150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d(S-S) = 0,201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109 ° (</a:t>
                  </a:r>
                  <a:r>
                    <a:rPr lang="it-IT" altLang="it-IT" sz="1800" b="1"/>
                    <a:t>valore stimato</a:t>
                  </a:r>
                  <a:r>
                    <a:rPr lang="en-US" altLang="it-IT" sz="1800" b="1">
                      <a:latin typeface="Symbol" panose="05050102010706020507" pitchFamily="18" charset="2"/>
                    </a:rPr>
                    <a:t>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35878" name="Rectangle 56"/>
                <p:cNvSpPr>
                  <a:spLocks noChangeArrowheads="1"/>
                </p:cNvSpPr>
                <p:nvPr/>
              </p:nvSpPr>
              <p:spPr bwMode="auto">
                <a:xfrm>
                  <a:off x="1806" y="0"/>
                  <a:ext cx="1838" cy="99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35874" name="Rectangle 59"/>
            <p:cNvSpPr>
              <a:spLocks noChangeArrowheads="1"/>
            </p:cNvSpPr>
            <p:nvPr/>
          </p:nvSpPr>
          <p:spPr bwMode="auto">
            <a:xfrm>
              <a:off x="-3" y="-3"/>
              <a:ext cx="3650" cy="1004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35870" name="Picture 52" descr="http://www.faidherbe.org/site/cours/dupuis/images4/s2o32m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876800"/>
            <a:ext cx="11430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71" name="Picture 61" descr="C:\Documents and Settings\fornasiero\Documenti\Immagini\s2o32m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752600"/>
            <a:ext cx="201930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7710" name="Object 62"/>
          <p:cNvGraphicFramePr>
            <a:graphicFrameLocks noChangeAspect="1"/>
          </p:cNvGraphicFramePr>
          <p:nvPr/>
        </p:nvGraphicFramePr>
        <p:xfrm>
          <a:off x="5715001" y="5715001"/>
          <a:ext cx="6762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Pacchetto" r:id="rId5" imgW="680936" imgH="486383" progId="Package">
                  <p:embed/>
                </p:oleObj>
              </mc:Choice>
              <mc:Fallback>
                <p:oleObj name="Pacchetto" r:id="rId5" imgW="680936" imgH="486383" progId="Package">
                  <p:embed/>
                  <p:pic>
                    <p:nvPicPr>
                      <p:cNvPr id="2771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1" y="5715001"/>
                        <a:ext cx="6762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671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7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277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tetraedrica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4 </a:t>
            </a:r>
            <a:r>
              <a:rPr lang="it-IT" altLang="it-IT" sz="2000">
                <a:solidFill>
                  <a:srgbClr val="FF6600"/>
                </a:solidFill>
              </a:rPr>
              <a:t>POCl</a:t>
            </a:r>
            <a:r>
              <a:rPr lang="it-IT" altLang="it-IT" sz="2000" baseline="-25000">
                <a:solidFill>
                  <a:srgbClr val="FF6600"/>
                </a:solidFill>
              </a:rPr>
              <a:t>3</a:t>
            </a:r>
            <a:r>
              <a:rPr lang="en-US" altLang="it-IT" smtClean="0"/>
              <a:t> 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P  [Ne]  3s</a:t>
            </a:r>
            <a:r>
              <a:rPr lang="it-IT" altLang="it-IT" sz="2400" baseline="30000"/>
              <a:t>2</a:t>
            </a:r>
            <a:r>
              <a:rPr lang="it-IT" altLang="it-IT" sz="2400"/>
              <a:t> 3p</a:t>
            </a:r>
            <a:r>
              <a:rPr lang="it-IT" altLang="it-IT" sz="2400" baseline="30000"/>
              <a:t>3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5e</a:t>
            </a:r>
            <a:r>
              <a:rPr lang="it-IT" altLang="it-IT" sz="2400" baseline="30000"/>
              <a:t>-</a:t>
            </a:r>
            <a:r>
              <a:rPr lang="it-IT" altLang="it-IT" sz="2400"/>
              <a:t> (P) + 3e</a:t>
            </a:r>
            <a:r>
              <a:rPr lang="it-IT" altLang="it-IT" sz="2400" baseline="30000"/>
              <a:t>-</a:t>
            </a:r>
            <a:r>
              <a:rPr lang="it-IT" altLang="it-IT" sz="2400"/>
              <a:t> (Cl) + 2e</a:t>
            </a:r>
            <a:r>
              <a:rPr lang="it-IT" altLang="it-IT" sz="2400" baseline="30000"/>
              <a:t>-</a:t>
            </a:r>
            <a:r>
              <a:rPr lang="it-IT" altLang="it-IT" sz="2400"/>
              <a:t> (O) - 2e</a:t>
            </a:r>
            <a:r>
              <a:rPr lang="it-IT" altLang="it-IT" sz="2400" baseline="30000"/>
              <a:t>-</a:t>
            </a:r>
            <a:r>
              <a:rPr lang="it-IT" altLang="it-IT" sz="2400"/>
              <a:t> (1 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8 = 4 coppie , 4 legami= AX4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81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87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90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6893" name="Rectangle 41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36894" name="Group 51"/>
          <p:cNvGrpSpPr>
            <a:grpSpLocks/>
          </p:cNvGrpSpPr>
          <p:nvPr/>
        </p:nvGrpSpPr>
        <p:grpSpPr bwMode="auto">
          <a:xfrm>
            <a:off x="3962401" y="4876800"/>
            <a:ext cx="5794375" cy="1639888"/>
            <a:chOff x="-3" y="-3"/>
            <a:chExt cx="3650" cy="1033"/>
          </a:xfrm>
        </p:grpSpPr>
        <p:grpSp>
          <p:nvGrpSpPr>
            <p:cNvPr id="36898" name="Group 49"/>
            <p:cNvGrpSpPr>
              <a:grpSpLocks/>
            </p:cNvGrpSpPr>
            <p:nvPr/>
          </p:nvGrpSpPr>
          <p:grpSpPr bwMode="auto">
            <a:xfrm>
              <a:off x="0" y="0"/>
              <a:ext cx="3644" cy="1027"/>
              <a:chOff x="0" y="0"/>
              <a:chExt cx="3644" cy="1027"/>
            </a:xfrm>
          </p:grpSpPr>
          <p:grpSp>
            <p:nvGrpSpPr>
              <p:cNvPr id="36900" name="Group 46"/>
              <p:cNvGrpSpPr>
                <a:grpSpLocks/>
              </p:cNvGrpSpPr>
              <p:nvPr/>
            </p:nvGrpSpPr>
            <p:grpSpPr bwMode="auto">
              <a:xfrm>
                <a:off x="0" y="0"/>
                <a:ext cx="1898" cy="1027"/>
                <a:chOff x="0" y="0"/>
                <a:chExt cx="1898" cy="1027"/>
              </a:xfrm>
            </p:grpSpPr>
            <p:sp>
              <p:nvSpPr>
                <p:cNvPr id="36904" name="Rectangle 4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898" cy="10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7700" b="1"/>
                    <a:t> </a:t>
                  </a:r>
                  <a:r>
                    <a:rPr lang="en-US" altLang="it-IT" sz="2400" b="1"/>
                    <a:t>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36905" name="Rectangle 4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898" cy="10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36901" name="Group 48"/>
              <p:cNvGrpSpPr>
                <a:grpSpLocks/>
              </p:cNvGrpSpPr>
              <p:nvPr/>
            </p:nvGrpSpPr>
            <p:grpSpPr bwMode="auto">
              <a:xfrm>
                <a:off x="1898" y="0"/>
                <a:ext cx="1746" cy="1027"/>
                <a:chOff x="1898" y="0"/>
                <a:chExt cx="1746" cy="1027"/>
              </a:xfrm>
            </p:grpSpPr>
            <p:sp>
              <p:nvSpPr>
                <p:cNvPr id="36902" name="Rectangle 44"/>
                <p:cNvSpPr>
                  <a:spLocks noChangeArrowheads="1"/>
                </p:cNvSpPr>
                <p:nvPr/>
              </p:nvSpPr>
              <p:spPr bwMode="auto">
                <a:xfrm>
                  <a:off x="1898" y="0"/>
                  <a:ext cx="1746" cy="10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d(P-Cl) = 0,199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d(P-O) = 0,145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(</a:t>
                  </a:r>
                  <a:r>
                    <a:rPr lang="en-US" altLang="it-IT" sz="1800" b="1"/>
                    <a:t>ClPCl</a:t>
                  </a:r>
                  <a:r>
                    <a:rPr lang="en-US" altLang="it-IT" sz="1800" b="1">
                      <a:latin typeface="Symbol" panose="05050102010706020507" pitchFamily="18" charset="2"/>
                    </a:rPr>
                    <a:t>) = 103,5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2400"/>
                </a:p>
              </p:txBody>
            </p:sp>
            <p:sp>
              <p:nvSpPr>
                <p:cNvPr id="36903" name="Rectangle 47"/>
                <p:cNvSpPr>
                  <a:spLocks noChangeArrowheads="1"/>
                </p:cNvSpPr>
                <p:nvPr/>
              </p:nvSpPr>
              <p:spPr bwMode="auto">
                <a:xfrm>
                  <a:off x="1898" y="0"/>
                  <a:ext cx="1746" cy="10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36899" name="Rectangle 50"/>
            <p:cNvSpPr>
              <a:spLocks noChangeArrowheads="1"/>
            </p:cNvSpPr>
            <p:nvPr/>
          </p:nvSpPr>
          <p:spPr bwMode="auto">
            <a:xfrm>
              <a:off x="-3" y="-3"/>
              <a:ext cx="3650" cy="1033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36895" name="Picture 43" descr="http://www.faidherbe.org/site/cours/dupuis/images4/pocl3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5029201"/>
            <a:ext cx="982663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96" name="Picture 52" descr="C:\Documents and Settings\fornasiero\Documenti\Immagini\pocl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038350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8725" name="Object 53"/>
          <p:cNvGraphicFramePr>
            <a:graphicFrameLocks noChangeAspect="1"/>
          </p:cNvGraphicFramePr>
          <p:nvPr/>
        </p:nvGraphicFramePr>
        <p:xfrm>
          <a:off x="6172200" y="5943601"/>
          <a:ext cx="5715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Pacchetto" r:id="rId5" imgW="573932" imgH="486383" progId="Package">
                  <p:embed/>
                </p:oleObj>
              </mc:Choice>
              <mc:Fallback>
                <p:oleObj name="Pacchetto" r:id="rId5" imgW="573932" imgH="486383" progId="Package">
                  <p:embed/>
                  <p:pic>
                    <p:nvPicPr>
                      <p:cNvPr id="28725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943601"/>
                        <a:ext cx="5715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349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287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tetraedrica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4 </a:t>
            </a:r>
            <a:r>
              <a:rPr lang="it-IT" altLang="it-IT" sz="2000">
                <a:solidFill>
                  <a:srgbClr val="FF6600"/>
                </a:solidFill>
              </a:rPr>
              <a:t>POF</a:t>
            </a:r>
            <a:r>
              <a:rPr lang="it-IT" altLang="it-IT" sz="2000" baseline="-25000">
                <a:solidFill>
                  <a:srgbClr val="FF6600"/>
                </a:solidFill>
              </a:rPr>
              <a:t>3</a:t>
            </a:r>
            <a:r>
              <a:rPr lang="en-US" altLang="it-IT" smtClean="0"/>
              <a:t> 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P  [Ne]  3s</a:t>
            </a:r>
            <a:r>
              <a:rPr lang="it-IT" altLang="it-IT" sz="2400" baseline="30000"/>
              <a:t>2</a:t>
            </a:r>
            <a:r>
              <a:rPr lang="it-IT" altLang="it-IT" sz="2400"/>
              <a:t> 3p</a:t>
            </a:r>
            <a:r>
              <a:rPr lang="it-IT" altLang="it-IT" sz="2400" baseline="30000"/>
              <a:t>3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5e</a:t>
            </a:r>
            <a:r>
              <a:rPr lang="it-IT" altLang="it-IT" sz="2400" baseline="30000"/>
              <a:t>-</a:t>
            </a:r>
            <a:r>
              <a:rPr lang="it-IT" altLang="it-IT" sz="2400"/>
              <a:t> (P) + 3e</a:t>
            </a:r>
            <a:r>
              <a:rPr lang="it-IT" altLang="it-IT" sz="2400" baseline="30000"/>
              <a:t>-</a:t>
            </a:r>
            <a:r>
              <a:rPr lang="it-IT" altLang="it-IT" sz="2400"/>
              <a:t> (F) + 2e</a:t>
            </a:r>
            <a:r>
              <a:rPr lang="it-IT" altLang="it-IT" sz="2400" baseline="30000"/>
              <a:t>-</a:t>
            </a:r>
            <a:r>
              <a:rPr lang="it-IT" altLang="it-IT" sz="2400"/>
              <a:t> (O) - 2e</a:t>
            </a:r>
            <a:r>
              <a:rPr lang="it-IT" altLang="it-IT" sz="2400" baseline="30000"/>
              <a:t>-</a:t>
            </a:r>
            <a:r>
              <a:rPr lang="it-IT" altLang="it-IT" sz="2400"/>
              <a:t> (1 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8 = 4 coppie , 4 legami= AX4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905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911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914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917" name="Rectangle 29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7918" name="Rectangle 42"/>
          <p:cNvSpPr>
            <a:spLocks noChangeArrowheads="1"/>
          </p:cNvSpPr>
          <p:nvPr/>
        </p:nvSpPr>
        <p:spPr bwMode="auto">
          <a:xfrm>
            <a:off x="1524000" y="26289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37919" name="Group 52"/>
          <p:cNvGrpSpPr>
            <a:grpSpLocks/>
          </p:cNvGrpSpPr>
          <p:nvPr/>
        </p:nvGrpSpPr>
        <p:grpSpPr bwMode="auto">
          <a:xfrm>
            <a:off x="3962401" y="4876801"/>
            <a:ext cx="5794375" cy="1609725"/>
            <a:chOff x="-3" y="-3"/>
            <a:chExt cx="3650" cy="1014"/>
          </a:xfrm>
        </p:grpSpPr>
        <p:grpSp>
          <p:nvGrpSpPr>
            <p:cNvPr id="37923" name="Group 50"/>
            <p:cNvGrpSpPr>
              <a:grpSpLocks/>
            </p:cNvGrpSpPr>
            <p:nvPr/>
          </p:nvGrpSpPr>
          <p:grpSpPr bwMode="auto">
            <a:xfrm>
              <a:off x="0" y="0"/>
              <a:ext cx="3644" cy="1008"/>
              <a:chOff x="0" y="0"/>
              <a:chExt cx="3644" cy="1008"/>
            </a:xfrm>
          </p:grpSpPr>
          <p:grpSp>
            <p:nvGrpSpPr>
              <p:cNvPr id="37925" name="Group 47"/>
              <p:cNvGrpSpPr>
                <a:grpSpLocks/>
              </p:cNvGrpSpPr>
              <p:nvPr/>
            </p:nvGrpSpPr>
            <p:grpSpPr bwMode="auto">
              <a:xfrm>
                <a:off x="0" y="0"/>
                <a:ext cx="2018" cy="1008"/>
                <a:chOff x="0" y="0"/>
                <a:chExt cx="2018" cy="1008"/>
              </a:xfrm>
            </p:grpSpPr>
            <p:sp>
              <p:nvSpPr>
                <p:cNvPr id="37929" name="Rectangle 4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18" cy="10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7500" b="1"/>
                    <a:t> </a:t>
                  </a:r>
                  <a:r>
                    <a:rPr lang="en-US" altLang="it-IT" sz="2400" b="1"/>
                    <a:t>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37930" name="Rectangle 4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18" cy="100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37926" name="Group 49"/>
              <p:cNvGrpSpPr>
                <a:grpSpLocks/>
              </p:cNvGrpSpPr>
              <p:nvPr/>
            </p:nvGrpSpPr>
            <p:grpSpPr bwMode="auto">
              <a:xfrm>
                <a:off x="2018" y="0"/>
                <a:ext cx="1626" cy="1008"/>
                <a:chOff x="2018" y="0"/>
                <a:chExt cx="1626" cy="1008"/>
              </a:xfrm>
            </p:grpSpPr>
            <p:sp>
              <p:nvSpPr>
                <p:cNvPr id="37927" name="Rectangle 45"/>
                <p:cNvSpPr>
                  <a:spLocks noChangeArrowheads="1"/>
                </p:cNvSpPr>
                <p:nvPr/>
              </p:nvSpPr>
              <p:spPr bwMode="auto">
                <a:xfrm>
                  <a:off x="2018" y="0"/>
                  <a:ext cx="1626" cy="10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d(P-F) = 0,154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d(P-O) =0,145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(</a:t>
                  </a:r>
                  <a:r>
                    <a:rPr lang="en-US" altLang="it-IT" sz="1800" b="1"/>
                    <a:t>FPF</a:t>
                  </a:r>
                  <a:r>
                    <a:rPr lang="en-US" altLang="it-IT" sz="1800" b="1">
                      <a:latin typeface="Symbol" panose="05050102010706020507" pitchFamily="18" charset="2"/>
                    </a:rPr>
                    <a:t>) = 102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37928" name="Rectangle 48"/>
                <p:cNvSpPr>
                  <a:spLocks noChangeArrowheads="1"/>
                </p:cNvSpPr>
                <p:nvPr/>
              </p:nvSpPr>
              <p:spPr bwMode="auto">
                <a:xfrm>
                  <a:off x="2018" y="0"/>
                  <a:ext cx="1626" cy="100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37924" name="Rectangle 51"/>
            <p:cNvSpPr>
              <a:spLocks noChangeArrowheads="1"/>
            </p:cNvSpPr>
            <p:nvPr/>
          </p:nvSpPr>
          <p:spPr bwMode="auto">
            <a:xfrm>
              <a:off x="-3" y="-3"/>
              <a:ext cx="3650" cy="1014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37920" name="Picture 44" descr="http://www.faidherbe.org/site/cours/dupuis/images4/pof3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1" y="4953000"/>
            <a:ext cx="10064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21" name="Picture 53" descr="C:\Documents and Settings\fornasiero\Documenti\Immagini\pof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362200"/>
            <a:ext cx="1981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9750" name="Object 54"/>
          <p:cNvGraphicFramePr>
            <a:graphicFrameLocks noChangeAspect="1"/>
          </p:cNvGraphicFramePr>
          <p:nvPr/>
        </p:nvGraphicFramePr>
        <p:xfrm>
          <a:off x="6324600" y="5791201"/>
          <a:ext cx="5334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Pacchetto" r:id="rId5" imgW="535021" imgH="486383" progId="Package">
                  <p:embed/>
                </p:oleObj>
              </mc:Choice>
              <mc:Fallback>
                <p:oleObj name="Pacchetto" r:id="rId5" imgW="535021" imgH="486383" progId="Package">
                  <p:embed/>
                  <p:pic>
                    <p:nvPicPr>
                      <p:cNvPr id="2975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5791201"/>
                        <a:ext cx="5334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068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297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tetraedrica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4 </a:t>
            </a:r>
            <a:r>
              <a:rPr lang="it-IT" altLang="it-IT" sz="2000">
                <a:solidFill>
                  <a:srgbClr val="FF6600"/>
                </a:solidFill>
              </a:rPr>
              <a:t>NSF</a:t>
            </a:r>
            <a:r>
              <a:rPr lang="it-IT" altLang="it-IT" sz="2000" baseline="-25000">
                <a:solidFill>
                  <a:srgbClr val="FF6600"/>
                </a:solidFill>
              </a:rPr>
              <a:t>3</a:t>
            </a:r>
            <a:r>
              <a:rPr lang="en-US" altLang="it-IT" smtClean="0"/>
              <a:t> 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S  [Ne]  3s</a:t>
            </a:r>
            <a:r>
              <a:rPr lang="it-IT" altLang="it-IT" sz="2400" baseline="30000"/>
              <a:t>2</a:t>
            </a:r>
            <a:r>
              <a:rPr lang="it-IT" altLang="it-IT" sz="2400"/>
              <a:t> 3p</a:t>
            </a:r>
            <a:r>
              <a:rPr lang="it-IT" altLang="it-IT" sz="2400" baseline="30000"/>
              <a:t>4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6e</a:t>
            </a:r>
            <a:r>
              <a:rPr lang="it-IT" altLang="it-IT" sz="2400" baseline="30000"/>
              <a:t>-</a:t>
            </a:r>
            <a:r>
              <a:rPr lang="it-IT" altLang="it-IT" sz="2400"/>
              <a:t> (S) + 3e</a:t>
            </a:r>
            <a:r>
              <a:rPr lang="it-IT" altLang="it-IT" sz="2400" baseline="30000"/>
              <a:t>-</a:t>
            </a:r>
            <a:r>
              <a:rPr lang="it-IT" altLang="it-IT" sz="2400"/>
              <a:t> (F) + 3e</a:t>
            </a:r>
            <a:r>
              <a:rPr lang="it-IT" altLang="it-IT" sz="2400" baseline="30000"/>
              <a:t>-</a:t>
            </a:r>
            <a:r>
              <a:rPr lang="it-IT" altLang="it-IT" sz="2400"/>
              <a:t> (N) - 4e</a:t>
            </a:r>
            <a:r>
              <a:rPr lang="it-IT" altLang="it-IT" sz="2400" baseline="30000"/>
              <a:t>-</a:t>
            </a:r>
            <a:r>
              <a:rPr lang="it-IT" altLang="it-IT" sz="2400"/>
              <a:t> (2 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8 = 4 coppie , 4 legami= AX4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27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28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29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31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33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35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36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37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38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39" name="Rectangle 27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40" name="Rectangle 28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8941" name="Rectangle 29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38942" name="Group 53"/>
          <p:cNvGrpSpPr>
            <a:grpSpLocks/>
          </p:cNvGrpSpPr>
          <p:nvPr/>
        </p:nvGrpSpPr>
        <p:grpSpPr bwMode="auto">
          <a:xfrm>
            <a:off x="3810001" y="4648200"/>
            <a:ext cx="5794375" cy="1625600"/>
            <a:chOff x="-3" y="-3"/>
            <a:chExt cx="3650" cy="1024"/>
          </a:xfrm>
        </p:grpSpPr>
        <p:grpSp>
          <p:nvGrpSpPr>
            <p:cNvPr id="38946" name="Group 51"/>
            <p:cNvGrpSpPr>
              <a:grpSpLocks/>
            </p:cNvGrpSpPr>
            <p:nvPr/>
          </p:nvGrpSpPr>
          <p:grpSpPr bwMode="auto">
            <a:xfrm>
              <a:off x="0" y="0"/>
              <a:ext cx="3644" cy="1018"/>
              <a:chOff x="0" y="0"/>
              <a:chExt cx="3644" cy="1018"/>
            </a:xfrm>
          </p:grpSpPr>
          <p:grpSp>
            <p:nvGrpSpPr>
              <p:cNvPr id="38948" name="Group 48"/>
              <p:cNvGrpSpPr>
                <a:grpSpLocks/>
              </p:cNvGrpSpPr>
              <p:nvPr/>
            </p:nvGrpSpPr>
            <p:grpSpPr bwMode="auto">
              <a:xfrm>
                <a:off x="0" y="0"/>
                <a:ext cx="2064" cy="1018"/>
                <a:chOff x="0" y="0"/>
                <a:chExt cx="2064" cy="1018"/>
              </a:xfrm>
            </p:grpSpPr>
            <p:sp>
              <p:nvSpPr>
                <p:cNvPr id="38952" name="Rectangle 4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64" cy="10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7600" b="1"/>
                    <a:t> </a:t>
                  </a:r>
                  <a:r>
                    <a:rPr lang="en-US" altLang="it-IT" sz="2400" b="1"/>
                    <a:t>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38953" name="Rectangle 4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64" cy="10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38949" name="Group 50"/>
              <p:cNvGrpSpPr>
                <a:grpSpLocks/>
              </p:cNvGrpSpPr>
              <p:nvPr/>
            </p:nvGrpSpPr>
            <p:grpSpPr bwMode="auto">
              <a:xfrm>
                <a:off x="2064" y="0"/>
                <a:ext cx="1580" cy="1018"/>
                <a:chOff x="2064" y="0"/>
                <a:chExt cx="1580" cy="1018"/>
              </a:xfrm>
            </p:grpSpPr>
            <p:sp>
              <p:nvSpPr>
                <p:cNvPr id="38950" name="Rectangle 46"/>
                <p:cNvSpPr>
                  <a:spLocks noChangeArrowheads="1"/>
                </p:cNvSpPr>
                <p:nvPr/>
              </p:nvSpPr>
              <p:spPr bwMode="auto">
                <a:xfrm>
                  <a:off x="2064" y="0"/>
                  <a:ext cx="1580" cy="10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d(S-N) = 0,14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d(S-F) = 0,16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a(</a:t>
                  </a:r>
                  <a:r>
                    <a:rPr lang="en-US" altLang="it-IT" sz="1800" b="1"/>
                    <a:t>FSF</a:t>
                  </a:r>
                  <a:r>
                    <a:rPr lang="en-US" altLang="it-IT" sz="1800" b="1">
                      <a:latin typeface="Symbol" panose="05050102010706020507" pitchFamily="18" charset="2"/>
                    </a:rPr>
                    <a:t>) = 98 °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38951" name="Rectangle 49"/>
                <p:cNvSpPr>
                  <a:spLocks noChangeArrowheads="1"/>
                </p:cNvSpPr>
                <p:nvPr/>
              </p:nvSpPr>
              <p:spPr bwMode="auto">
                <a:xfrm>
                  <a:off x="2064" y="0"/>
                  <a:ext cx="1580" cy="10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38947" name="Rectangle 52"/>
            <p:cNvSpPr>
              <a:spLocks noChangeArrowheads="1"/>
            </p:cNvSpPr>
            <p:nvPr/>
          </p:nvSpPr>
          <p:spPr bwMode="auto">
            <a:xfrm>
              <a:off x="-3" y="-3"/>
              <a:ext cx="3650" cy="1024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38943" name="Picture 45" descr="http://www.faidherbe.org/site/cours/dupuis/images4/nsf3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1" y="4800601"/>
            <a:ext cx="1063625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44" name="Picture 54" descr="C:\Documents and Settings\fornasiero\Documenti\Immagini\nsf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17170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775" name="Object 55"/>
          <p:cNvGraphicFramePr>
            <a:graphicFrameLocks noChangeAspect="1"/>
          </p:cNvGraphicFramePr>
          <p:nvPr/>
        </p:nvGraphicFramePr>
        <p:xfrm>
          <a:off x="6248400" y="5486401"/>
          <a:ext cx="5334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Pacchetto" r:id="rId5" imgW="535021" imgH="486383" progId="Package">
                  <p:embed/>
                </p:oleObj>
              </mc:Choice>
              <mc:Fallback>
                <p:oleObj name="Pacchetto" r:id="rId5" imgW="535021" imgH="486383" progId="Package">
                  <p:embed/>
                  <p:pic>
                    <p:nvPicPr>
                      <p:cNvPr id="30775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486401"/>
                        <a:ext cx="5334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490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0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3077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piramide trigonale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3E </a:t>
            </a:r>
            <a:r>
              <a:rPr lang="it-IT" altLang="it-IT" sz="2000">
                <a:solidFill>
                  <a:srgbClr val="FF6600"/>
                </a:solidFill>
              </a:rPr>
              <a:t>NH</a:t>
            </a:r>
            <a:r>
              <a:rPr lang="it-IT" altLang="it-IT" sz="2000" baseline="-25000">
                <a:solidFill>
                  <a:srgbClr val="FF6600"/>
                </a:solidFill>
              </a:rPr>
              <a:t>3</a:t>
            </a:r>
            <a:r>
              <a:rPr lang="en-US" altLang="it-IT" smtClean="0"/>
              <a:t> 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N  [He]  2s</a:t>
            </a:r>
            <a:r>
              <a:rPr lang="it-IT" altLang="it-IT" sz="2400" baseline="30000"/>
              <a:t>2</a:t>
            </a:r>
            <a:r>
              <a:rPr lang="it-IT" altLang="it-IT" sz="2400"/>
              <a:t> 2p</a:t>
            </a:r>
            <a:r>
              <a:rPr lang="it-IT" altLang="it-IT" sz="2400" baseline="30000"/>
              <a:t>3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5e</a:t>
            </a:r>
            <a:r>
              <a:rPr lang="it-IT" altLang="it-IT" sz="2400" baseline="30000"/>
              <a:t>-</a:t>
            </a:r>
            <a:r>
              <a:rPr lang="it-IT" altLang="it-IT" sz="2400"/>
              <a:t> (N) + 3e</a:t>
            </a:r>
            <a:r>
              <a:rPr lang="it-IT" altLang="it-IT" sz="2400" baseline="30000"/>
              <a:t>-</a:t>
            </a:r>
            <a:r>
              <a:rPr lang="it-IT" altLang="it-IT" sz="2400"/>
              <a:t> (H)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8 = 4 coppie , 3 legami= AX3E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49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50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51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52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53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54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55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56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57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58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59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60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61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62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63" name="Rectangle 27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64" name="Rectangle 28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65" name="Rectangle 29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9966" name="Rectangle 42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39967" name="Group 52"/>
          <p:cNvGrpSpPr>
            <a:grpSpLocks/>
          </p:cNvGrpSpPr>
          <p:nvPr/>
        </p:nvGrpSpPr>
        <p:grpSpPr bwMode="auto">
          <a:xfrm>
            <a:off x="3733801" y="4876800"/>
            <a:ext cx="5794375" cy="1517650"/>
            <a:chOff x="-3" y="-3"/>
            <a:chExt cx="3650" cy="956"/>
          </a:xfrm>
        </p:grpSpPr>
        <p:grpSp>
          <p:nvGrpSpPr>
            <p:cNvPr id="39971" name="Group 50"/>
            <p:cNvGrpSpPr>
              <a:grpSpLocks/>
            </p:cNvGrpSpPr>
            <p:nvPr/>
          </p:nvGrpSpPr>
          <p:grpSpPr bwMode="auto">
            <a:xfrm>
              <a:off x="0" y="0"/>
              <a:ext cx="3644" cy="950"/>
              <a:chOff x="0" y="0"/>
              <a:chExt cx="3644" cy="950"/>
            </a:xfrm>
          </p:grpSpPr>
          <p:grpSp>
            <p:nvGrpSpPr>
              <p:cNvPr id="39973" name="Group 47"/>
              <p:cNvGrpSpPr>
                <a:grpSpLocks/>
              </p:cNvGrpSpPr>
              <p:nvPr/>
            </p:nvGrpSpPr>
            <p:grpSpPr bwMode="auto">
              <a:xfrm>
                <a:off x="0" y="0"/>
                <a:ext cx="1881" cy="950"/>
                <a:chOff x="0" y="0"/>
                <a:chExt cx="1881" cy="950"/>
              </a:xfrm>
            </p:grpSpPr>
            <p:sp>
              <p:nvSpPr>
                <p:cNvPr id="39977" name="Rectangle 4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881" cy="9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6900" b="1"/>
                    <a:t> </a:t>
                  </a:r>
                  <a:r>
                    <a:rPr lang="en-US" altLang="it-IT" sz="2400" b="1"/>
                    <a:t>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39978" name="Rectangle 4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881" cy="95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39974" name="Group 49"/>
              <p:cNvGrpSpPr>
                <a:grpSpLocks/>
              </p:cNvGrpSpPr>
              <p:nvPr/>
            </p:nvGrpSpPr>
            <p:grpSpPr bwMode="auto">
              <a:xfrm>
                <a:off x="1881" y="0"/>
                <a:ext cx="1763" cy="950"/>
                <a:chOff x="1881" y="0"/>
                <a:chExt cx="1763" cy="950"/>
              </a:xfrm>
            </p:grpSpPr>
            <p:sp>
              <p:nvSpPr>
                <p:cNvPr id="39975" name="Rectangle 45"/>
                <p:cNvSpPr>
                  <a:spLocks noChangeArrowheads="1"/>
                </p:cNvSpPr>
                <p:nvPr/>
              </p:nvSpPr>
              <p:spPr bwMode="auto">
                <a:xfrm>
                  <a:off x="1881" y="0"/>
                  <a:ext cx="1763" cy="9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d(N-H) = 0,102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107,8°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39976" name="Rectangle 48"/>
                <p:cNvSpPr>
                  <a:spLocks noChangeArrowheads="1"/>
                </p:cNvSpPr>
                <p:nvPr/>
              </p:nvSpPr>
              <p:spPr bwMode="auto">
                <a:xfrm>
                  <a:off x="1881" y="0"/>
                  <a:ext cx="1763" cy="95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39972" name="Rectangle 51"/>
            <p:cNvSpPr>
              <a:spLocks noChangeArrowheads="1"/>
            </p:cNvSpPr>
            <p:nvPr/>
          </p:nvSpPr>
          <p:spPr bwMode="auto">
            <a:xfrm>
              <a:off x="-3" y="-3"/>
              <a:ext cx="3650" cy="95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39968" name="Picture 44" descr="http://www.faidherbe.org/site/cours/dupuis/images4/nh3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1" y="5029201"/>
            <a:ext cx="89217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69" name="Picture 53" descr="C:\Documents and Settings\fornasiero\Documenti\Immagini\nh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981200"/>
            <a:ext cx="196215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1798" name="Object 54"/>
          <p:cNvGraphicFramePr>
            <a:graphicFrameLocks noChangeAspect="1"/>
          </p:cNvGraphicFramePr>
          <p:nvPr/>
        </p:nvGraphicFramePr>
        <p:xfrm>
          <a:off x="5867400" y="5791201"/>
          <a:ext cx="4953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0" name="Pacchetto" r:id="rId5" imgW="496111" imgH="486383" progId="Package">
                  <p:embed/>
                </p:oleObj>
              </mc:Choice>
              <mc:Fallback>
                <p:oleObj name="Pacchetto" r:id="rId5" imgW="496111" imgH="486383" progId="Package">
                  <p:embed/>
                  <p:pic>
                    <p:nvPicPr>
                      <p:cNvPr id="31798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5791201"/>
                        <a:ext cx="4953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286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3179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piramide trigonale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3E </a:t>
            </a:r>
            <a:r>
              <a:rPr lang="it-IT" altLang="it-IT" sz="2000">
                <a:solidFill>
                  <a:srgbClr val="FF6600"/>
                </a:solidFill>
              </a:rPr>
              <a:t>PH</a:t>
            </a:r>
            <a:r>
              <a:rPr lang="it-IT" altLang="it-IT" sz="2000" baseline="-25000">
                <a:solidFill>
                  <a:srgbClr val="FF6600"/>
                </a:solidFill>
              </a:rPr>
              <a:t>3</a:t>
            </a:r>
            <a:r>
              <a:rPr lang="en-US" altLang="it-IT" smtClean="0"/>
              <a:t> 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P  [Ne]  3s</a:t>
            </a:r>
            <a:r>
              <a:rPr lang="it-IT" altLang="it-IT" sz="2400" baseline="30000"/>
              <a:t>2</a:t>
            </a:r>
            <a:r>
              <a:rPr lang="it-IT" altLang="it-IT" sz="2400"/>
              <a:t> 3p</a:t>
            </a:r>
            <a:r>
              <a:rPr lang="it-IT" altLang="it-IT" sz="2400" baseline="30000"/>
              <a:t>3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5e</a:t>
            </a:r>
            <a:r>
              <a:rPr lang="it-IT" altLang="it-IT" sz="2400" baseline="30000"/>
              <a:t>-</a:t>
            </a:r>
            <a:r>
              <a:rPr lang="it-IT" altLang="it-IT" sz="2400"/>
              <a:t> (P) + 3e</a:t>
            </a:r>
            <a:r>
              <a:rPr lang="it-IT" altLang="it-IT" sz="2400" baseline="30000"/>
              <a:t>-</a:t>
            </a:r>
            <a:r>
              <a:rPr lang="it-IT" altLang="it-IT" sz="2400"/>
              <a:t> (H)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8 = 4 coppie , 3 legami= AX3E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78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79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80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81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83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84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85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86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87" name="Rectangle 27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88" name="Rectangle 28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89" name="Rectangle 29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90" name="Rectangle 3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0991" name="Rectangle 43"/>
          <p:cNvSpPr>
            <a:spLocks noChangeArrowheads="1"/>
          </p:cNvSpPr>
          <p:nvPr/>
        </p:nvSpPr>
        <p:spPr bwMode="auto">
          <a:xfrm>
            <a:off x="1219200" y="4876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40992" name="Group 53"/>
          <p:cNvGrpSpPr>
            <a:grpSpLocks/>
          </p:cNvGrpSpPr>
          <p:nvPr/>
        </p:nvGrpSpPr>
        <p:grpSpPr bwMode="auto">
          <a:xfrm>
            <a:off x="3810001" y="4800600"/>
            <a:ext cx="5794375" cy="1517650"/>
            <a:chOff x="-3" y="-3"/>
            <a:chExt cx="3650" cy="956"/>
          </a:xfrm>
        </p:grpSpPr>
        <p:grpSp>
          <p:nvGrpSpPr>
            <p:cNvPr id="40996" name="Group 51"/>
            <p:cNvGrpSpPr>
              <a:grpSpLocks/>
            </p:cNvGrpSpPr>
            <p:nvPr/>
          </p:nvGrpSpPr>
          <p:grpSpPr bwMode="auto">
            <a:xfrm>
              <a:off x="0" y="0"/>
              <a:ext cx="3644" cy="950"/>
              <a:chOff x="0" y="0"/>
              <a:chExt cx="3644" cy="950"/>
            </a:xfrm>
          </p:grpSpPr>
          <p:grpSp>
            <p:nvGrpSpPr>
              <p:cNvPr id="40998" name="Group 48"/>
              <p:cNvGrpSpPr>
                <a:grpSpLocks/>
              </p:cNvGrpSpPr>
              <p:nvPr/>
            </p:nvGrpSpPr>
            <p:grpSpPr bwMode="auto">
              <a:xfrm>
                <a:off x="0" y="0"/>
                <a:ext cx="1991" cy="950"/>
                <a:chOff x="0" y="0"/>
                <a:chExt cx="1991" cy="950"/>
              </a:xfrm>
            </p:grpSpPr>
            <p:sp>
              <p:nvSpPr>
                <p:cNvPr id="41002" name="Rectangle 4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91" cy="9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6900" b="1"/>
                    <a:t> </a:t>
                  </a:r>
                  <a:r>
                    <a:rPr lang="en-US" altLang="it-IT" sz="2400" b="1"/>
                    <a:t>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41003" name="Rectangle 4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91" cy="95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40999" name="Group 50"/>
              <p:cNvGrpSpPr>
                <a:grpSpLocks/>
              </p:cNvGrpSpPr>
              <p:nvPr/>
            </p:nvGrpSpPr>
            <p:grpSpPr bwMode="auto">
              <a:xfrm>
                <a:off x="1991" y="0"/>
                <a:ext cx="1653" cy="950"/>
                <a:chOff x="1991" y="0"/>
                <a:chExt cx="1653" cy="950"/>
              </a:xfrm>
            </p:grpSpPr>
            <p:sp>
              <p:nvSpPr>
                <p:cNvPr id="41000" name="Rectangle 46"/>
                <p:cNvSpPr>
                  <a:spLocks noChangeArrowheads="1"/>
                </p:cNvSpPr>
                <p:nvPr/>
              </p:nvSpPr>
              <p:spPr bwMode="auto">
                <a:xfrm>
                  <a:off x="1991" y="0"/>
                  <a:ext cx="1653" cy="9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d(P-H) = 0,144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93,3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41001" name="Rectangle 49"/>
                <p:cNvSpPr>
                  <a:spLocks noChangeArrowheads="1"/>
                </p:cNvSpPr>
                <p:nvPr/>
              </p:nvSpPr>
              <p:spPr bwMode="auto">
                <a:xfrm>
                  <a:off x="1991" y="0"/>
                  <a:ext cx="1653" cy="95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40997" name="Rectangle 52"/>
            <p:cNvSpPr>
              <a:spLocks noChangeArrowheads="1"/>
            </p:cNvSpPr>
            <p:nvPr/>
          </p:nvSpPr>
          <p:spPr bwMode="auto">
            <a:xfrm>
              <a:off x="-3" y="-3"/>
              <a:ext cx="3650" cy="95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40993" name="Picture 45" descr="http://www.faidherbe.org/site/cours/dupuis/images4/ph3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953001"/>
            <a:ext cx="1017588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4" name="Picture 54" descr="C:\Documents and Settings\fornasiero\Documenti\Immagini\ph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981200"/>
            <a:ext cx="234315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2823" name="Object 55"/>
          <p:cNvGraphicFramePr>
            <a:graphicFrameLocks noChangeAspect="1"/>
          </p:cNvGraphicFramePr>
          <p:nvPr/>
        </p:nvGraphicFramePr>
        <p:xfrm>
          <a:off x="6019801" y="5638801"/>
          <a:ext cx="485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Pacchetto" r:id="rId5" imgW="486383" imgH="486383" progId="Package">
                  <p:embed/>
                </p:oleObj>
              </mc:Choice>
              <mc:Fallback>
                <p:oleObj name="Pacchetto" r:id="rId5" imgW="486383" imgH="486383" progId="Package">
                  <p:embed/>
                  <p:pic>
                    <p:nvPicPr>
                      <p:cNvPr id="32823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1" y="5638801"/>
                        <a:ext cx="4857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272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2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328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Lineare</a:t>
            </a:r>
            <a:r>
              <a:rPr lang="en-US" altLang="it-IT" sz="2000">
                <a:solidFill>
                  <a:srgbClr val="0066FF"/>
                </a:solidFill>
              </a:rPr>
              <a:t> AX2</a:t>
            </a:r>
            <a:r>
              <a:rPr lang="it-IT" altLang="it-IT" sz="2000">
                <a:solidFill>
                  <a:srgbClr val="0066FF"/>
                </a:solidFill>
              </a:rPr>
              <a:t> </a:t>
            </a:r>
            <a:r>
              <a:rPr lang="it-IT" altLang="it-IT" sz="2000">
                <a:solidFill>
                  <a:srgbClr val="FF6600"/>
                </a:solidFill>
              </a:rPr>
              <a:t>CO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r>
              <a:rPr lang="en-US" altLang="it-IT" sz="2000">
                <a:solidFill>
                  <a:srgbClr val="FF6600"/>
                </a:solidFill>
              </a:rPr>
              <a:t/>
            </a:r>
            <a:br>
              <a:rPr lang="en-US" altLang="it-IT" sz="2000">
                <a:solidFill>
                  <a:srgbClr val="FF6600"/>
                </a:solidFill>
              </a:rPr>
            </a:br>
            <a:r>
              <a:rPr lang="en-US" altLang="it-IT" sz="2000">
                <a:solidFill>
                  <a:srgbClr val="0066FF"/>
                </a:solidFill>
              </a:rPr>
              <a:t> </a:t>
            </a:r>
            <a:br>
              <a:rPr lang="en-US" altLang="it-IT" sz="2000">
                <a:solidFill>
                  <a:srgbClr val="0066FF"/>
                </a:solidFill>
              </a:rPr>
            </a:br>
            <a:r>
              <a:rPr lang="en-US" altLang="it-IT" smtClean="0"/>
              <a:t> 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4340" name="Rectangle 1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4341" name="Text Box 17"/>
          <p:cNvSpPr txBox="1">
            <a:spLocks noChangeArrowheads="1"/>
          </p:cNvSpPr>
          <p:nvPr/>
        </p:nvSpPr>
        <p:spPr bwMode="auto">
          <a:xfrm>
            <a:off x="5334000" y="2438400"/>
            <a:ext cx="5334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C 1s</a:t>
            </a:r>
            <a:r>
              <a:rPr lang="it-IT" altLang="it-IT" sz="2400" baseline="30000"/>
              <a:t>2</a:t>
            </a:r>
            <a:r>
              <a:rPr lang="it-IT" altLang="it-IT" sz="2400"/>
              <a:t> 2s</a:t>
            </a:r>
            <a:r>
              <a:rPr lang="it-IT" altLang="it-IT" sz="2400" baseline="30000"/>
              <a:t>2 </a:t>
            </a:r>
            <a:r>
              <a:rPr lang="it-IT" altLang="it-IT" sz="2400"/>
              <a:t>2p</a:t>
            </a:r>
            <a:r>
              <a:rPr lang="it-IT" altLang="it-IT" sz="2400" baseline="30000"/>
              <a:t>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4e</a:t>
            </a:r>
            <a:r>
              <a:rPr lang="it-IT" altLang="it-IT" sz="2400" baseline="30000"/>
              <a:t>- </a:t>
            </a:r>
            <a:r>
              <a:rPr lang="it-IT" altLang="it-IT" sz="2400"/>
              <a:t>+</a:t>
            </a:r>
            <a:r>
              <a:rPr lang="it-IT" altLang="it-IT" sz="2400" baseline="30000"/>
              <a:t> </a:t>
            </a:r>
            <a:r>
              <a:rPr lang="it-IT" altLang="it-IT" sz="2400"/>
              <a:t>4 e</a:t>
            </a:r>
            <a:r>
              <a:rPr lang="it-IT" altLang="it-IT" sz="2400" baseline="30000"/>
              <a:t>-</a:t>
            </a:r>
            <a:r>
              <a:rPr lang="it-IT" altLang="it-IT" sz="2400"/>
              <a:t> (2 O) – 4 e</a:t>
            </a:r>
            <a:r>
              <a:rPr lang="it-IT" altLang="it-IT" sz="2400" baseline="30000"/>
              <a:t>-</a:t>
            </a:r>
            <a:r>
              <a:rPr lang="it-IT" altLang="it-IT" sz="2400"/>
              <a:t> (2 legami 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4 = 2 coppie = AX2 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2400" baseline="300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14342" name="Rectangle 18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14343" name="Group 28"/>
          <p:cNvGrpSpPr>
            <a:grpSpLocks/>
          </p:cNvGrpSpPr>
          <p:nvPr/>
        </p:nvGrpSpPr>
        <p:grpSpPr bwMode="auto">
          <a:xfrm>
            <a:off x="3886201" y="5181601"/>
            <a:ext cx="5794375" cy="1076325"/>
            <a:chOff x="-3" y="-3"/>
            <a:chExt cx="3650" cy="678"/>
          </a:xfrm>
        </p:grpSpPr>
        <p:grpSp>
          <p:nvGrpSpPr>
            <p:cNvPr id="14347" name="Group 26"/>
            <p:cNvGrpSpPr>
              <a:grpSpLocks/>
            </p:cNvGrpSpPr>
            <p:nvPr/>
          </p:nvGrpSpPr>
          <p:grpSpPr bwMode="auto">
            <a:xfrm>
              <a:off x="0" y="0"/>
              <a:ext cx="3644" cy="672"/>
              <a:chOff x="0" y="0"/>
              <a:chExt cx="3644" cy="672"/>
            </a:xfrm>
          </p:grpSpPr>
          <p:grpSp>
            <p:nvGrpSpPr>
              <p:cNvPr id="14349" name="Group 23"/>
              <p:cNvGrpSpPr>
                <a:grpSpLocks/>
              </p:cNvGrpSpPr>
              <p:nvPr/>
            </p:nvGrpSpPr>
            <p:grpSpPr bwMode="auto">
              <a:xfrm>
                <a:off x="0" y="0"/>
                <a:ext cx="1922" cy="672"/>
                <a:chOff x="0" y="0"/>
                <a:chExt cx="1922" cy="672"/>
              </a:xfrm>
            </p:grpSpPr>
            <p:sp>
              <p:nvSpPr>
                <p:cNvPr id="14353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22" cy="6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4000" b="1"/>
                    <a:t> </a:t>
                  </a:r>
                  <a:r>
                    <a:rPr lang="en-US" altLang="it-IT" sz="2400" b="1"/>
                    <a:t>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14354" name="Rectangle 2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22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14350" name="Group 25"/>
              <p:cNvGrpSpPr>
                <a:grpSpLocks/>
              </p:cNvGrpSpPr>
              <p:nvPr/>
            </p:nvGrpSpPr>
            <p:grpSpPr bwMode="auto">
              <a:xfrm>
                <a:off x="1922" y="0"/>
                <a:ext cx="1722" cy="672"/>
                <a:chOff x="1922" y="0"/>
                <a:chExt cx="1722" cy="672"/>
              </a:xfrm>
            </p:grpSpPr>
            <p:sp>
              <p:nvSpPr>
                <p:cNvPr id="14351" name="Rectangle 21"/>
                <p:cNvSpPr>
                  <a:spLocks noChangeArrowheads="1"/>
                </p:cNvSpPr>
                <p:nvPr/>
              </p:nvSpPr>
              <p:spPr bwMode="auto">
                <a:xfrm>
                  <a:off x="1922" y="0"/>
                  <a:ext cx="1722" cy="6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d(C-O) = 0,116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180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14352" name="Rectangle 24"/>
                <p:cNvSpPr>
                  <a:spLocks noChangeArrowheads="1"/>
                </p:cNvSpPr>
                <p:nvPr/>
              </p:nvSpPr>
              <p:spPr bwMode="auto">
                <a:xfrm>
                  <a:off x="1922" y="0"/>
                  <a:ext cx="1722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14348" name="Rectangle 27"/>
            <p:cNvSpPr>
              <a:spLocks noChangeArrowheads="1"/>
            </p:cNvSpPr>
            <p:nvPr/>
          </p:nvSpPr>
          <p:spPr bwMode="auto">
            <a:xfrm>
              <a:off x="-3" y="-3"/>
              <a:ext cx="3650" cy="678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14344" name="Picture 20" descr="http://www.faidherbe.org/site/cours/dupuis/images4/co2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257800"/>
            <a:ext cx="12954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173" name="Object 29"/>
          <p:cNvGraphicFramePr>
            <a:graphicFrameLocks noChangeAspect="1"/>
          </p:cNvGraphicFramePr>
          <p:nvPr/>
        </p:nvGraphicFramePr>
        <p:xfrm>
          <a:off x="6248400" y="5715001"/>
          <a:ext cx="4953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Pacchetto" r:id="rId4" imgW="496111" imgH="486383" progId="Package">
                  <p:embed/>
                </p:oleObj>
              </mc:Choice>
              <mc:Fallback>
                <p:oleObj name="Pacchetto" r:id="rId4" imgW="496111" imgH="486383" progId="Package">
                  <p:embed/>
                  <p:pic>
                    <p:nvPicPr>
                      <p:cNvPr id="6173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715001"/>
                        <a:ext cx="4953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46" name="Picture 30" descr="C:\Documents and Settings\fornasiero\Documenti\Immagini\co2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866900"/>
            <a:ext cx="2362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897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61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piramide trigonale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3E </a:t>
            </a:r>
            <a:r>
              <a:rPr lang="it-IT" altLang="it-IT" sz="2000">
                <a:solidFill>
                  <a:srgbClr val="FF6600"/>
                </a:solidFill>
              </a:rPr>
              <a:t>AsH</a:t>
            </a:r>
            <a:r>
              <a:rPr lang="it-IT" altLang="it-IT" sz="2000" baseline="-25000">
                <a:solidFill>
                  <a:srgbClr val="FF6600"/>
                </a:solidFill>
              </a:rPr>
              <a:t>3</a:t>
            </a:r>
            <a:r>
              <a:rPr lang="en-US" altLang="it-IT" smtClean="0"/>
              <a:t> 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As  [Ar] 3d</a:t>
            </a:r>
            <a:r>
              <a:rPr lang="it-IT" altLang="it-IT" sz="2400" baseline="30000"/>
              <a:t>10</a:t>
            </a:r>
            <a:r>
              <a:rPr lang="it-IT" altLang="it-IT" sz="2400"/>
              <a:t> 4s</a:t>
            </a:r>
            <a:r>
              <a:rPr lang="it-IT" altLang="it-IT" sz="2400" baseline="30000"/>
              <a:t>2</a:t>
            </a:r>
            <a:r>
              <a:rPr lang="it-IT" altLang="it-IT" sz="2400"/>
              <a:t> 4p</a:t>
            </a:r>
            <a:r>
              <a:rPr lang="it-IT" altLang="it-IT" sz="2400" baseline="30000"/>
              <a:t>3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5e</a:t>
            </a:r>
            <a:r>
              <a:rPr lang="it-IT" altLang="it-IT" sz="2400" baseline="30000"/>
              <a:t>-</a:t>
            </a:r>
            <a:r>
              <a:rPr lang="it-IT" altLang="it-IT" sz="2400"/>
              <a:t> (As) + 3e</a:t>
            </a:r>
            <a:r>
              <a:rPr lang="it-IT" altLang="it-IT" sz="2400" baseline="30000"/>
              <a:t>-</a:t>
            </a:r>
            <a:r>
              <a:rPr lang="it-IT" altLang="it-IT" sz="2400"/>
              <a:t> (H)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8 = 4 coppie , 3 legami= AX3E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2010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2013" name="Rectangle 29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2014" name="Rectangle 3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2015" name="Rectangle 31"/>
          <p:cNvSpPr>
            <a:spLocks noChangeArrowheads="1"/>
          </p:cNvSpPr>
          <p:nvPr/>
        </p:nvSpPr>
        <p:spPr bwMode="auto">
          <a:xfrm>
            <a:off x="1219200" y="4876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2016" name="Rectangle 44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42017" name="Group 54"/>
          <p:cNvGrpSpPr>
            <a:grpSpLocks/>
          </p:cNvGrpSpPr>
          <p:nvPr/>
        </p:nvGrpSpPr>
        <p:grpSpPr bwMode="auto">
          <a:xfrm>
            <a:off x="3962401" y="4876801"/>
            <a:ext cx="5794375" cy="1457325"/>
            <a:chOff x="-3" y="-3"/>
            <a:chExt cx="3650" cy="918"/>
          </a:xfrm>
        </p:grpSpPr>
        <p:grpSp>
          <p:nvGrpSpPr>
            <p:cNvPr id="42021" name="Group 52"/>
            <p:cNvGrpSpPr>
              <a:grpSpLocks/>
            </p:cNvGrpSpPr>
            <p:nvPr/>
          </p:nvGrpSpPr>
          <p:grpSpPr bwMode="auto">
            <a:xfrm>
              <a:off x="0" y="0"/>
              <a:ext cx="3644" cy="912"/>
              <a:chOff x="0" y="0"/>
              <a:chExt cx="3644" cy="912"/>
            </a:xfrm>
          </p:grpSpPr>
          <p:grpSp>
            <p:nvGrpSpPr>
              <p:cNvPr id="42023" name="Group 49"/>
              <p:cNvGrpSpPr>
                <a:grpSpLocks/>
              </p:cNvGrpSpPr>
              <p:nvPr/>
            </p:nvGrpSpPr>
            <p:grpSpPr bwMode="auto">
              <a:xfrm>
                <a:off x="0" y="0"/>
                <a:ext cx="1937" cy="912"/>
                <a:chOff x="0" y="0"/>
                <a:chExt cx="1937" cy="912"/>
              </a:xfrm>
            </p:grpSpPr>
            <p:sp>
              <p:nvSpPr>
                <p:cNvPr id="42027" name="Rectangle 4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37" cy="9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6500" b="1"/>
                    <a:t> </a:t>
                  </a:r>
                  <a:r>
                    <a:rPr lang="en-US" altLang="it-IT" sz="2400" b="1"/>
                    <a:t>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42028" name="Rectangle 4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37" cy="91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42024" name="Group 51"/>
              <p:cNvGrpSpPr>
                <a:grpSpLocks/>
              </p:cNvGrpSpPr>
              <p:nvPr/>
            </p:nvGrpSpPr>
            <p:grpSpPr bwMode="auto">
              <a:xfrm>
                <a:off x="1937" y="0"/>
                <a:ext cx="1707" cy="912"/>
                <a:chOff x="1937" y="0"/>
                <a:chExt cx="1707" cy="912"/>
              </a:xfrm>
            </p:grpSpPr>
            <p:sp>
              <p:nvSpPr>
                <p:cNvPr id="42025" name="Rectangle 47"/>
                <p:cNvSpPr>
                  <a:spLocks noChangeArrowheads="1"/>
                </p:cNvSpPr>
                <p:nvPr/>
              </p:nvSpPr>
              <p:spPr bwMode="auto">
                <a:xfrm>
                  <a:off x="1937" y="0"/>
                  <a:ext cx="1707" cy="9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d(As-H) = 0,144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91,8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42026" name="Rectangle 50"/>
                <p:cNvSpPr>
                  <a:spLocks noChangeArrowheads="1"/>
                </p:cNvSpPr>
                <p:nvPr/>
              </p:nvSpPr>
              <p:spPr bwMode="auto">
                <a:xfrm>
                  <a:off x="1937" y="0"/>
                  <a:ext cx="1707" cy="91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42022" name="Rectangle 53"/>
            <p:cNvSpPr>
              <a:spLocks noChangeArrowheads="1"/>
            </p:cNvSpPr>
            <p:nvPr/>
          </p:nvSpPr>
          <p:spPr bwMode="auto">
            <a:xfrm>
              <a:off x="-3" y="-3"/>
              <a:ext cx="3650" cy="918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42018" name="Picture 46" descr="http://www.faidherbe.org/site/cours/dupuis/images4/ash3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953001"/>
            <a:ext cx="102870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3847" name="Object 55"/>
          <p:cNvGraphicFramePr>
            <a:graphicFrameLocks noChangeAspect="1"/>
          </p:cNvGraphicFramePr>
          <p:nvPr/>
        </p:nvGraphicFramePr>
        <p:xfrm>
          <a:off x="6019800" y="5638801"/>
          <a:ext cx="5524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" name="Pacchetto" r:id="rId4" imgW="554477" imgH="486383" progId="Package">
                  <p:embed/>
                </p:oleObj>
              </mc:Choice>
              <mc:Fallback>
                <p:oleObj name="Pacchetto" r:id="rId4" imgW="554477" imgH="486383" progId="Package">
                  <p:embed/>
                  <p:pic>
                    <p:nvPicPr>
                      <p:cNvPr id="33847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638801"/>
                        <a:ext cx="55245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2020" name="Picture 56" descr="C:\Documents and Settings\fornasiero\Documenti\Immagini\ash3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744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3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338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piramide trigonale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3E </a:t>
            </a:r>
            <a:r>
              <a:rPr lang="it-IT" altLang="it-IT" sz="2000">
                <a:solidFill>
                  <a:srgbClr val="FF6600"/>
                </a:solidFill>
              </a:rPr>
              <a:t>PF</a:t>
            </a:r>
            <a:r>
              <a:rPr lang="it-IT" altLang="it-IT" sz="2000" baseline="-25000">
                <a:solidFill>
                  <a:srgbClr val="FF6600"/>
                </a:solidFill>
              </a:rPr>
              <a:t>3</a:t>
            </a:r>
            <a:r>
              <a:rPr lang="en-US" altLang="it-IT" smtClean="0"/>
              <a:t> 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P  [Ne] 3s</a:t>
            </a:r>
            <a:r>
              <a:rPr lang="it-IT" altLang="it-IT" sz="2400" baseline="30000"/>
              <a:t>2</a:t>
            </a:r>
            <a:r>
              <a:rPr lang="it-IT" altLang="it-IT" sz="2400"/>
              <a:t> 3p</a:t>
            </a:r>
            <a:r>
              <a:rPr lang="it-IT" altLang="it-IT" sz="2400" baseline="30000"/>
              <a:t>3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5e</a:t>
            </a:r>
            <a:r>
              <a:rPr lang="it-IT" altLang="it-IT" sz="2400" baseline="30000"/>
              <a:t>-</a:t>
            </a:r>
            <a:r>
              <a:rPr lang="it-IT" altLang="it-IT" sz="2400"/>
              <a:t> (P) + 3e</a:t>
            </a:r>
            <a:r>
              <a:rPr lang="it-IT" altLang="it-IT" sz="2400" baseline="30000"/>
              <a:t>-</a:t>
            </a:r>
            <a:r>
              <a:rPr lang="it-IT" altLang="it-IT" sz="2400"/>
              <a:t> (F)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8 = 4 coppie , 3 legami= AX3E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21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23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24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25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27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28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29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30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31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32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33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34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35" name="Rectangle 27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36" name="Rectangle 28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37" name="Rectangle 29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38" name="Rectangle 3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39" name="Rectangle 31"/>
          <p:cNvSpPr>
            <a:spLocks noChangeArrowheads="1"/>
          </p:cNvSpPr>
          <p:nvPr/>
        </p:nvSpPr>
        <p:spPr bwMode="auto">
          <a:xfrm>
            <a:off x="1219200" y="4876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40" name="Rectangle 32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41" name="Rectangle 4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3042" name="Rectangle 59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43043" name="Group 69"/>
          <p:cNvGrpSpPr>
            <a:grpSpLocks/>
          </p:cNvGrpSpPr>
          <p:nvPr/>
        </p:nvGrpSpPr>
        <p:grpSpPr bwMode="auto">
          <a:xfrm>
            <a:off x="3581401" y="4800600"/>
            <a:ext cx="5794375" cy="1517650"/>
            <a:chOff x="-3" y="-3"/>
            <a:chExt cx="3650" cy="956"/>
          </a:xfrm>
        </p:grpSpPr>
        <p:grpSp>
          <p:nvGrpSpPr>
            <p:cNvPr id="43047" name="Group 67"/>
            <p:cNvGrpSpPr>
              <a:grpSpLocks/>
            </p:cNvGrpSpPr>
            <p:nvPr/>
          </p:nvGrpSpPr>
          <p:grpSpPr bwMode="auto">
            <a:xfrm>
              <a:off x="0" y="0"/>
              <a:ext cx="3644" cy="950"/>
              <a:chOff x="0" y="0"/>
              <a:chExt cx="3644" cy="950"/>
            </a:xfrm>
          </p:grpSpPr>
          <p:grpSp>
            <p:nvGrpSpPr>
              <p:cNvPr id="43049" name="Group 64"/>
              <p:cNvGrpSpPr>
                <a:grpSpLocks/>
              </p:cNvGrpSpPr>
              <p:nvPr/>
            </p:nvGrpSpPr>
            <p:grpSpPr bwMode="auto">
              <a:xfrm>
                <a:off x="0" y="0"/>
                <a:ext cx="2006" cy="950"/>
                <a:chOff x="0" y="0"/>
                <a:chExt cx="2006" cy="950"/>
              </a:xfrm>
            </p:grpSpPr>
            <p:sp>
              <p:nvSpPr>
                <p:cNvPr id="43053" name="Rectangle 6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6" cy="9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6900" b="1"/>
                    <a:t> </a:t>
                  </a:r>
                  <a:r>
                    <a:rPr lang="en-US" altLang="it-IT" sz="2400" b="1"/>
                    <a:t>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43054" name="Rectangle 6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6" cy="95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43050" name="Group 66"/>
              <p:cNvGrpSpPr>
                <a:grpSpLocks/>
              </p:cNvGrpSpPr>
              <p:nvPr/>
            </p:nvGrpSpPr>
            <p:grpSpPr bwMode="auto">
              <a:xfrm>
                <a:off x="2006" y="0"/>
                <a:ext cx="1638" cy="950"/>
                <a:chOff x="2006" y="0"/>
                <a:chExt cx="1638" cy="950"/>
              </a:xfrm>
            </p:grpSpPr>
            <p:sp>
              <p:nvSpPr>
                <p:cNvPr id="43051" name="Rectangle 62"/>
                <p:cNvSpPr>
                  <a:spLocks noChangeArrowheads="1"/>
                </p:cNvSpPr>
                <p:nvPr/>
              </p:nvSpPr>
              <p:spPr bwMode="auto">
                <a:xfrm>
                  <a:off x="2006" y="0"/>
                  <a:ext cx="1638" cy="9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d(P-F) = 0,157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97,8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43052" name="Rectangle 65"/>
                <p:cNvSpPr>
                  <a:spLocks noChangeArrowheads="1"/>
                </p:cNvSpPr>
                <p:nvPr/>
              </p:nvSpPr>
              <p:spPr bwMode="auto">
                <a:xfrm>
                  <a:off x="2006" y="0"/>
                  <a:ext cx="1638" cy="95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43048" name="Rectangle 68"/>
            <p:cNvSpPr>
              <a:spLocks noChangeArrowheads="1"/>
            </p:cNvSpPr>
            <p:nvPr/>
          </p:nvSpPr>
          <p:spPr bwMode="auto">
            <a:xfrm>
              <a:off x="-3" y="-3"/>
              <a:ext cx="3650" cy="95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43044" name="Picture 61" descr="http://www.faidherbe.org/site/cours/dupuis/images4/pf3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876801"/>
            <a:ext cx="1017588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45" name="Picture 70" descr="C:\Documents and Settings\fornasiero\Documenti\Immagini\pf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860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4887" name="Object 71"/>
          <p:cNvGraphicFramePr>
            <a:graphicFrameLocks noChangeAspect="1"/>
          </p:cNvGraphicFramePr>
          <p:nvPr/>
        </p:nvGraphicFramePr>
        <p:xfrm>
          <a:off x="6019800" y="5715001"/>
          <a:ext cx="4572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" name="Pacchetto" r:id="rId5" imgW="457200" imgH="486383" progId="Package">
                  <p:embed/>
                </p:oleObj>
              </mc:Choice>
              <mc:Fallback>
                <p:oleObj name="Pacchetto" r:id="rId5" imgW="457200" imgH="486383" progId="Package">
                  <p:embed/>
                  <p:pic>
                    <p:nvPicPr>
                      <p:cNvPr id="34887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715001"/>
                        <a:ext cx="4572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123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4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348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piramide trigonale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3E </a:t>
            </a:r>
            <a:r>
              <a:rPr lang="it-IT" altLang="it-IT" sz="2000">
                <a:solidFill>
                  <a:srgbClr val="FF6600"/>
                </a:solidFill>
              </a:rPr>
              <a:t>PCl</a:t>
            </a:r>
            <a:r>
              <a:rPr lang="it-IT" altLang="it-IT" sz="2000" baseline="-25000">
                <a:solidFill>
                  <a:srgbClr val="FF6600"/>
                </a:solidFill>
              </a:rPr>
              <a:t>3</a:t>
            </a:r>
            <a:r>
              <a:rPr lang="en-US" altLang="it-IT" smtClean="0"/>
              <a:t> 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P  [Ne] 3s</a:t>
            </a:r>
            <a:r>
              <a:rPr lang="it-IT" altLang="it-IT" sz="2400" baseline="30000"/>
              <a:t>2</a:t>
            </a:r>
            <a:r>
              <a:rPr lang="it-IT" altLang="it-IT" sz="2400"/>
              <a:t> 3p</a:t>
            </a:r>
            <a:r>
              <a:rPr lang="it-IT" altLang="it-IT" sz="2400" baseline="30000"/>
              <a:t>3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5e</a:t>
            </a:r>
            <a:r>
              <a:rPr lang="it-IT" altLang="it-IT" sz="2400" baseline="30000"/>
              <a:t>-</a:t>
            </a:r>
            <a:r>
              <a:rPr lang="it-IT" altLang="it-IT" sz="2400"/>
              <a:t> (P) + 3e</a:t>
            </a:r>
            <a:r>
              <a:rPr lang="it-IT" altLang="it-IT" sz="2400" baseline="30000"/>
              <a:t>-</a:t>
            </a:r>
            <a:r>
              <a:rPr lang="it-IT" altLang="it-IT" sz="2400"/>
              <a:t> (Cl)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8 = 4 coppie , 3 legami= AX3E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48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49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50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51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52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53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54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55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56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57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58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59" name="Rectangle 27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60" name="Rectangle 28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61" name="Rectangle 29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62" name="Rectangle 3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63" name="Rectangle 31"/>
          <p:cNvSpPr>
            <a:spLocks noChangeArrowheads="1"/>
          </p:cNvSpPr>
          <p:nvPr/>
        </p:nvSpPr>
        <p:spPr bwMode="auto">
          <a:xfrm>
            <a:off x="1219200" y="4876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64" name="Rectangle 32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65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66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4067" name="Rectangle 47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44068" name="Group 57"/>
          <p:cNvGrpSpPr>
            <a:grpSpLocks/>
          </p:cNvGrpSpPr>
          <p:nvPr/>
        </p:nvGrpSpPr>
        <p:grpSpPr bwMode="auto">
          <a:xfrm>
            <a:off x="3657601" y="4876800"/>
            <a:ext cx="5794375" cy="1517650"/>
            <a:chOff x="-3" y="-3"/>
            <a:chExt cx="3650" cy="956"/>
          </a:xfrm>
        </p:grpSpPr>
        <p:grpSp>
          <p:nvGrpSpPr>
            <p:cNvPr id="44072" name="Group 55"/>
            <p:cNvGrpSpPr>
              <a:grpSpLocks/>
            </p:cNvGrpSpPr>
            <p:nvPr/>
          </p:nvGrpSpPr>
          <p:grpSpPr bwMode="auto">
            <a:xfrm>
              <a:off x="0" y="0"/>
              <a:ext cx="3644" cy="950"/>
              <a:chOff x="0" y="0"/>
              <a:chExt cx="3644" cy="950"/>
            </a:xfrm>
          </p:grpSpPr>
          <p:grpSp>
            <p:nvGrpSpPr>
              <p:cNvPr id="44074" name="Group 52"/>
              <p:cNvGrpSpPr>
                <a:grpSpLocks/>
              </p:cNvGrpSpPr>
              <p:nvPr/>
            </p:nvGrpSpPr>
            <p:grpSpPr bwMode="auto">
              <a:xfrm>
                <a:off x="0" y="0"/>
                <a:ext cx="1970" cy="950"/>
                <a:chOff x="0" y="0"/>
                <a:chExt cx="1970" cy="950"/>
              </a:xfrm>
            </p:grpSpPr>
            <p:sp>
              <p:nvSpPr>
                <p:cNvPr id="44078" name="Rectangle 4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70" cy="9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6900" b="1"/>
                    <a:t> </a:t>
                  </a:r>
                  <a:r>
                    <a:rPr lang="en-US" altLang="it-IT" sz="2400" b="1"/>
                    <a:t>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44079" name="Rectangle 5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70" cy="95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44075" name="Group 54"/>
              <p:cNvGrpSpPr>
                <a:grpSpLocks/>
              </p:cNvGrpSpPr>
              <p:nvPr/>
            </p:nvGrpSpPr>
            <p:grpSpPr bwMode="auto">
              <a:xfrm>
                <a:off x="1970" y="0"/>
                <a:ext cx="1674" cy="950"/>
                <a:chOff x="1970" y="0"/>
                <a:chExt cx="1674" cy="950"/>
              </a:xfrm>
            </p:grpSpPr>
            <p:sp>
              <p:nvSpPr>
                <p:cNvPr id="44076" name="Rectangle 50"/>
                <p:cNvSpPr>
                  <a:spLocks noChangeArrowheads="1"/>
                </p:cNvSpPr>
                <p:nvPr/>
              </p:nvSpPr>
              <p:spPr bwMode="auto">
                <a:xfrm>
                  <a:off x="1970" y="0"/>
                  <a:ext cx="1674" cy="9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d(P-Cl) = 0,204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100,1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44077" name="Rectangle 53"/>
                <p:cNvSpPr>
                  <a:spLocks noChangeArrowheads="1"/>
                </p:cNvSpPr>
                <p:nvPr/>
              </p:nvSpPr>
              <p:spPr bwMode="auto">
                <a:xfrm>
                  <a:off x="1970" y="0"/>
                  <a:ext cx="1674" cy="95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44073" name="Rectangle 56"/>
            <p:cNvSpPr>
              <a:spLocks noChangeArrowheads="1"/>
            </p:cNvSpPr>
            <p:nvPr/>
          </p:nvSpPr>
          <p:spPr bwMode="auto">
            <a:xfrm>
              <a:off x="-3" y="-3"/>
              <a:ext cx="3650" cy="95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44069" name="Picture 49" descr="http://www.faidherbe.org/site/cours/dupuis/images4/pcl3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953001"/>
            <a:ext cx="10287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5899" name="Object 59"/>
          <p:cNvGraphicFramePr>
            <a:graphicFrameLocks noChangeAspect="1"/>
          </p:cNvGraphicFramePr>
          <p:nvPr/>
        </p:nvGraphicFramePr>
        <p:xfrm>
          <a:off x="6096000" y="5638801"/>
          <a:ext cx="4953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6" name="Pacchetto" r:id="rId4" imgW="496111" imgH="486383" progId="Package">
                  <p:embed/>
                </p:oleObj>
              </mc:Choice>
              <mc:Fallback>
                <p:oleObj name="Pacchetto" r:id="rId4" imgW="496111" imgH="486383" progId="Package">
                  <p:embed/>
                  <p:pic>
                    <p:nvPicPr>
                      <p:cNvPr id="35899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638801"/>
                        <a:ext cx="4953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4071" name="Picture 6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9" t="16328" r="16289" b="16328"/>
          <a:stretch>
            <a:fillRect/>
          </a:stretch>
        </p:blipFill>
        <p:spPr bwMode="auto">
          <a:xfrm>
            <a:off x="1828800" y="2209800"/>
            <a:ext cx="1925638" cy="19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433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5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358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piramide trigonale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3E </a:t>
            </a:r>
            <a:r>
              <a:rPr lang="it-IT" altLang="it-IT" sz="2000">
                <a:solidFill>
                  <a:srgbClr val="FF6600"/>
                </a:solidFill>
              </a:rPr>
              <a:t>PBr</a:t>
            </a:r>
            <a:r>
              <a:rPr lang="it-IT" altLang="it-IT" sz="2000" baseline="-25000">
                <a:solidFill>
                  <a:srgbClr val="FF6600"/>
                </a:solidFill>
              </a:rPr>
              <a:t>3</a:t>
            </a:r>
            <a:r>
              <a:rPr lang="en-US" altLang="it-IT" smtClean="0"/>
              <a:t> 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P  [Ne] 3s</a:t>
            </a:r>
            <a:r>
              <a:rPr lang="it-IT" altLang="it-IT" sz="2400" baseline="30000"/>
              <a:t>2</a:t>
            </a:r>
            <a:r>
              <a:rPr lang="it-IT" altLang="it-IT" sz="2400"/>
              <a:t> 3p</a:t>
            </a:r>
            <a:r>
              <a:rPr lang="it-IT" altLang="it-IT" sz="2400" baseline="30000"/>
              <a:t>3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5e</a:t>
            </a:r>
            <a:r>
              <a:rPr lang="it-IT" altLang="it-IT" sz="2400" baseline="30000"/>
              <a:t>-</a:t>
            </a:r>
            <a:r>
              <a:rPr lang="it-IT" altLang="it-IT" sz="2400"/>
              <a:t> (P) + 3e</a:t>
            </a:r>
            <a:r>
              <a:rPr lang="it-IT" altLang="it-IT" sz="2400" baseline="30000"/>
              <a:t>-</a:t>
            </a:r>
            <a:r>
              <a:rPr lang="it-IT" altLang="it-IT" sz="2400"/>
              <a:t> (Br)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8 = 4 coppie , 3 legami= AX3E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71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77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78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81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82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85" name="Rectangle 29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86" name="Rectangle 3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87" name="Rectangle 31"/>
          <p:cNvSpPr>
            <a:spLocks noChangeArrowheads="1"/>
          </p:cNvSpPr>
          <p:nvPr/>
        </p:nvSpPr>
        <p:spPr bwMode="auto">
          <a:xfrm>
            <a:off x="1219200" y="4876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88" name="Rectangle 32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89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90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91" name="Rectangle 3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5092" name="Rectangle 48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45093" name="Group 58"/>
          <p:cNvGrpSpPr>
            <a:grpSpLocks/>
          </p:cNvGrpSpPr>
          <p:nvPr/>
        </p:nvGrpSpPr>
        <p:grpSpPr bwMode="auto">
          <a:xfrm>
            <a:off x="4038601" y="4724400"/>
            <a:ext cx="5794375" cy="1517650"/>
            <a:chOff x="-3" y="-3"/>
            <a:chExt cx="3650" cy="956"/>
          </a:xfrm>
        </p:grpSpPr>
        <p:grpSp>
          <p:nvGrpSpPr>
            <p:cNvPr id="45097" name="Group 56"/>
            <p:cNvGrpSpPr>
              <a:grpSpLocks/>
            </p:cNvGrpSpPr>
            <p:nvPr/>
          </p:nvGrpSpPr>
          <p:grpSpPr bwMode="auto">
            <a:xfrm>
              <a:off x="0" y="0"/>
              <a:ext cx="3644" cy="950"/>
              <a:chOff x="0" y="0"/>
              <a:chExt cx="3644" cy="950"/>
            </a:xfrm>
          </p:grpSpPr>
          <p:grpSp>
            <p:nvGrpSpPr>
              <p:cNvPr id="45099" name="Group 53"/>
              <p:cNvGrpSpPr>
                <a:grpSpLocks/>
              </p:cNvGrpSpPr>
              <p:nvPr/>
            </p:nvGrpSpPr>
            <p:grpSpPr bwMode="auto">
              <a:xfrm>
                <a:off x="0" y="0"/>
                <a:ext cx="1960" cy="950"/>
                <a:chOff x="0" y="0"/>
                <a:chExt cx="1960" cy="950"/>
              </a:xfrm>
            </p:grpSpPr>
            <p:sp>
              <p:nvSpPr>
                <p:cNvPr id="45103" name="Rectangle 4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60" cy="9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6900" b="1"/>
                    <a:t> </a:t>
                  </a:r>
                  <a:r>
                    <a:rPr lang="en-US" altLang="it-IT" sz="2400" b="1"/>
                    <a:t>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45104" name="Rectangle 5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60" cy="95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45100" name="Group 55"/>
              <p:cNvGrpSpPr>
                <a:grpSpLocks/>
              </p:cNvGrpSpPr>
              <p:nvPr/>
            </p:nvGrpSpPr>
            <p:grpSpPr bwMode="auto">
              <a:xfrm>
                <a:off x="1960" y="0"/>
                <a:ext cx="1684" cy="950"/>
                <a:chOff x="1960" y="0"/>
                <a:chExt cx="1684" cy="950"/>
              </a:xfrm>
            </p:grpSpPr>
            <p:sp>
              <p:nvSpPr>
                <p:cNvPr id="45101" name="Rectangle 51"/>
                <p:cNvSpPr>
                  <a:spLocks noChangeArrowheads="1"/>
                </p:cNvSpPr>
                <p:nvPr/>
              </p:nvSpPr>
              <p:spPr bwMode="auto">
                <a:xfrm>
                  <a:off x="1960" y="0"/>
                  <a:ext cx="1684" cy="9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d(P-Br) = 0,218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101,5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45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1960" y="0"/>
                  <a:ext cx="1684" cy="95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45098" name="Rectangle 57"/>
            <p:cNvSpPr>
              <a:spLocks noChangeArrowheads="1"/>
            </p:cNvSpPr>
            <p:nvPr/>
          </p:nvSpPr>
          <p:spPr bwMode="auto">
            <a:xfrm>
              <a:off x="-3" y="-3"/>
              <a:ext cx="3650" cy="95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45094" name="Picture 50" descr="http://www.faidherbe.org/site/cours/dupuis/images4/pbr3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4876801"/>
            <a:ext cx="1039813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6923" name="Object 59"/>
          <p:cNvGraphicFramePr>
            <a:graphicFrameLocks noChangeAspect="1"/>
          </p:cNvGraphicFramePr>
          <p:nvPr/>
        </p:nvGraphicFramePr>
        <p:xfrm>
          <a:off x="6248400" y="5562601"/>
          <a:ext cx="5334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0" name="Pacchetto" r:id="rId4" imgW="535021" imgH="486383" progId="Package">
                  <p:embed/>
                </p:oleObj>
              </mc:Choice>
              <mc:Fallback>
                <p:oleObj name="Pacchetto" r:id="rId4" imgW="535021" imgH="486383" progId="Package">
                  <p:embed/>
                  <p:pic>
                    <p:nvPicPr>
                      <p:cNvPr id="36923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562601"/>
                        <a:ext cx="5334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5096" name="Picture 60" descr="C:\Documents and Settings\fornasiero\Documenti\Immagini\pbr3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13360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9196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6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369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piramide trigonale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3E </a:t>
            </a:r>
            <a:r>
              <a:rPr lang="it-IT" altLang="it-IT" sz="2000">
                <a:solidFill>
                  <a:srgbClr val="FF6600"/>
                </a:solidFill>
              </a:rPr>
              <a:t>PI</a:t>
            </a:r>
            <a:r>
              <a:rPr lang="it-IT" altLang="it-IT" sz="2000" baseline="-25000">
                <a:solidFill>
                  <a:srgbClr val="FF6600"/>
                </a:solidFill>
              </a:rPr>
              <a:t>3</a:t>
            </a:r>
            <a:r>
              <a:rPr lang="en-US" altLang="it-IT" smtClean="0"/>
              <a:t> 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P  [Ne] 3s</a:t>
            </a:r>
            <a:r>
              <a:rPr lang="it-IT" altLang="it-IT" sz="2400" baseline="30000"/>
              <a:t>2</a:t>
            </a:r>
            <a:r>
              <a:rPr lang="it-IT" altLang="it-IT" sz="2400"/>
              <a:t> 3p</a:t>
            </a:r>
            <a:r>
              <a:rPr lang="it-IT" altLang="it-IT" sz="2400" baseline="30000"/>
              <a:t>3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5e</a:t>
            </a:r>
            <a:r>
              <a:rPr lang="it-IT" altLang="it-IT" sz="2400" baseline="30000"/>
              <a:t>-</a:t>
            </a:r>
            <a:r>
              <a:rPr lang="it-IT" altLang="it-IT" sz="2400"/>
              <a:t> (P) + 3e</a:t>
            </a:r>
            <a:r>
              <a:rPr lang="it-IT" altLang="it-IT" sz="2400" baseline="30000"/>
              <a:t>-</a:t>
            </a:r>
            <a:r>
              <a:rPr lang="it-IT" altLang="it-IT" sz="2400"/>
              <a:t> (I)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8 = 4 coppie , 3 legami= AX3E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095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098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099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105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106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108" name="Rectangle 28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109" name="Rectangle 29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110" name="Rectangle 3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111" name="Rectangle 31"/>
          <p:cNvSpPr>
            <a:spLocks noChangeArrowheads="1"/>
          </p:cNvSpPr>
          <p:nvPr/>
        </p:nvSpPr>
        <p:spPr bwMode="auto">
          <a:xfrm>
            <a:off x="1219200" y="4876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112" name="Rectangle 32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113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114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115" name="Rectangle 3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116" name="Rectangle 3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6117" name="Rectangle 49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46118" name="Group 59"/>
          <p:cNvGrpSpPr>
            <a:grpSpLocks/>
          </p:cNvGrpSpPr>
          <p:nvPr/>
        </p:nvGrpSpPr>
        <p:grpSpPr bwMode="auto">
          <a:xfrm>
            <a:off x="3733801" y="4876800"/>
            <a:ext cx="5794375" cy="1473200"/>
            <a:chOff x="-3" y="-3"/>
            <a:chExt cx="3650" cy="928"/>
          </a:xfrm>
        </p:grpSpPr>
        <p:grpSp>
          <p:nvGrpSpPr>
            <p:cNvPr id="46122" name="Group 57"/>
            <p:cNvGrpSpPr>
              <a:grpSpLocks/>
            </p:cNvGrpSpPr>
            <p:nvPr/>
          </p:nvGrpSpPr>
          <p:grpSpPr bwMode="auto">
            <a:xfrm>
              <a:off x="0" y="0"/>
              <a:ext cx="3644" cy="922"/>
              <a:chOff x="0" y="0"/>
              <a:chExt cx="3644" cy="922"/>
            </a:xfrm>
          </p:grpSpPr>
          <p:grpSp>
            <p:nvGrpSpPr>
              <p:cNvPr id="46124" name="Group 54"/>
              <p:cNvGrpSpPr>
                <a:grpSpLocks/>
              </p:cNvGrpSpPr>
              <p:nvPr/>
            </p:nvGrpSpPr>
            <p:grpSpPr bwMode="auto">
              <a:xfrm>
                <a:off x="0" y="0"/>
                <a:ext cx="1922" cy="922"/>
                <a:chOff x="0" y="0"/>
                <a:chExt cx="1922" cy="922"/>
              </a:xfrm>
            </p:grpSpPr>
            <p:sp>
              <p:nvSpPr>
                <p:cNvPr id="46128" name="Rectangle 5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22" cy="9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6600" b="1"/>
                    <a:t> </a:t>
                  </a:r>
                  <a:r>
                    <a:rPr lang="en-US" altLang="it-IT" sz="2400" b="1"/>
                    <a:t>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46129" name="Rectangle 5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22" cy="9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46125" name="Group 56"/>
              <p:cNvGrpSpPr>
                <a:grpSpLocks/>
              </p:cNvGrpSpPr>
              <p:nvPr/>
            </p:nvGrpSpPr>
            <p:grpSpPr bwMode="auto">
              <a:xfrm>
                <a:off x="1922" y="0"/>
                <a:ext cx="1722" cy="922"/>
                <a:chOff x="1922" y="0"/>
                <a:chExt cx="1722" cy="922"/>
              </a:xfrm>
            </p:grpSpPr>
            <p:sp>
              <p:nvSpPr>
                <p:cNvPr id="46126" name="Rectangle 52"/>
                <p:cNvSpPr>
                  <a:spLocks noChangeArrowheads="1"/>
                </p:cNvSpPr>
                <p:nvPr/>
              </p:nvSpPr>
              <p:spPr bwMode="auto">
                <a:xfrm>
                  <a:off x="1922" y="0"/>
                  <a:ext cx="1722" cy="9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d(P-I) = 0,243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102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46127" name="Rectangle 55"/>
                <p:cNvSpPr>
                  <a:spLocks noChangeArrowheads="1"/>
                </p:cNvSpPr>
                <p:nvPr/>
              </p:nvSpPr>
              <p:spPr bwMode="auto">
                <a:xfrm>
                  <a:off x="1922" y="0"/>
                  <a:ext cx="1722" cy="9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46123" name="Rectangle 58"/>
            <p:cNvSpPr>
              <a:spLocks noChangeArrowheads="1"/>
            </p:cNvSpPr>
            <p:nvPr/>
          </p:nvSpPr>
          <p:spPr bwMode="auto">
            <a:xfrm>
              <a:off x="-3" y="-3"/>
              <a:ext cx="3650" cy="928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46119" name="Picture 51" descr="http://www.faidherbe.org/site/cours/dupuis/images4/pi3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029201"/>
            <a:ext cx="903288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20" name="Picture 60" descr="C:\Documents and Settings\fornasiero\Documenti\Immagini\pi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9812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7949" name="Object 61"/>
          <p:cNvGraphicFramePr>
            <a:graphicFrameLocks noChangeAspect="1"/>
          </p:cNvGraphicFramePr>
          <p:nvPr/>
        </p:nvGraphicFramePr>
        <p:xfrm>
          <a:off x="6096000" y="5715001"/>
          <a:ext cx="4381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4" name="Pacchetto" r:id="rId5" imgW="437745" imgH="486383" progId="Package">
                  <p:embed/>
                </p:oleObj>
              </mc:Choice>
              <mc:Fallback>
                <p:oleObj name="Pacchetto" r:id="rId5" imgW="437745" imgH="486383" progId="Package">
                  <p:embed/>
                  <p:pic>
                    <p:nvPicPr>
                      <p:cNvPr id="37949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715001"/>
                        <a:ext cx="43815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6823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7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379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piramide trigonale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3E </a:t>
            </a:r>
            <a:r>
              <a:rPr lang="it-IT" altLang="it-IT" sz="2000">
                <a:solidFill>
                  <a:srgbClr val="FF6600"/>
                </a:solidFill>
              </a:rPr>
              <a:t>H</a:t>
            </a:r>
            <a:r>
              <a:rPr lang="it-IT" altLang="it-IT" sz="2000" baseline="-25000">
                <a:solidFill>
                  <a:srgbClr val="FF6600"/>
                </a:solidFill>
              </a:rPr>
              <a:t>3</a:t>
            </a:r>
            <a:r>
              <a:rPr lang="it-IT" altLang="it-IT" sz="2000">
                <a:solidFill>
                  <a:srgbClr val="FF6600"/>
                </a:solidFill>
              </a:rPr>
              <a:t>O</a:t>
            </a:r>
            <a:r>
              <a:rPr lang="it-IT" altLang="it-IT" sz="2000" baseline="30000">
                <a:solidFill>
                  <a:srgbClr val="FF6600"/>
                </a:solidFill>
              </a:rPr>
              <a:t>+</a:t>
            </a:r>
            <a:r>
              <a:rPr lang="en-US" altLang="it-IT" smtClean="0"/>
              <a:t> 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O  [He] 2s</a:t>
            </a:r>
            <a:r>
              <a:rPr lang="it-IT" altLang="it-IT" sz="2400" baseline="30000"/>
              <a:t>2</a:t>
            </a:r>
            <a:r>
              <a:rPr lang="it-IT" altLang="it-IT" sz="2400"/>
              <a:t> 2p</a:t>
            </a:r>
            <a:r>
              <a:rPr lang="it-IT" altLang="it-IT" sz="2400" baseline="30000"/>
              <a:t>4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6e</a:t>
            </a:r>
            <a:r>
              <a:rPr lang="it-IT" altLang="it-IT" sz="2400" baseline="30000"/>
              <a:t>-</a:t>
            </a:r>
            <a:r>
              <a:rPr lang="it-IT" altLang="it-IT" sz="2400"/>
              <a:t> (O) + 3e</a:t>
            </a:r>
            <a:r>
              <a:rPr lang="it-IT" altLang="it-IT" sz="2400" baseline="30000"/>
              <a:t>-</a:t>
            </a:r>
            <a:r>
              <a:rPr lang="it-IT" altLang="it-IT" sz="2400"/>
              <a:t> (H) - 1e</a:t>
            </a:r>
            <a:r>
              <a:rPr lang="it-IT" altLang="it-IT" sz="2400" baseline="30000"/>
              <a:t>-</a:t>
            </a:r>
            <a:r>
              <a:rPr lang="it-IT" altLang="it-IT" sz="2400"/>
              <a:t> (+)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8 = 4 coppie , 3 legami= AX3E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17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20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23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24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25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26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27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28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29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30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31" name="Rectangle 27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32" name="Rectangle 28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33" name="Rectangle 29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34" name="Rectangle 3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35" name="Rectangle 31"/>
          <p:cNvSpPr>
            <a:spLocks noChangeArrowheads="1"/>
          </p:cNvSpPr>
          <p:nvPr/>
        </p:nvSpPr>
        <p:spPr bwMode="auto">
          <a:xfrm>
            <a:off x="1219200" y="4876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36" name="Rectangle 32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37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38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39" name="Rectangle 3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40" name="Rectangle 3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7141" name="Rectangle 37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pic>
        <p:nvPicPr>
          <p:cNvPr id="47142" name="Picture 50" descr="C:\Documents and Settings\fornasiero\Documenti\Immagini\h3op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75260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43" name="Rectangle 51"/>
          <p:cNvSpPr>
            <a:spLocks noChangeArrowheads="1"/>
          </p:cNvSpPr>
          <p:nvPr/>
        </p:nvSpPr>
        <p:spPr bwMode="auto">
          <a:xfrm>
            <a:off x="1752600" y="4572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47144" name="Group 61"/>
          <p:cNvGrpSpPr>
            <a:grpSpLocks/>
          </p:cNvGrpSpPr>
          <p:nvPr/>
        </p:nvGrpSpPr>
        <p:grpSpPr bwMode="auto">
          <a:xfrm>
            <a:off x="3429001" y="4419600"/>
            <a:ext cx="5794375" cy="1517650"/>
            <a:chOff x="-3" y="-3"/>
            <a:chExt cx="3650" cy="956"/>
          </a:xfrm>
        </p:grpSpPr>
        <p:grpSp>
          <p:nvGrpSpPr>
            <p:cNvPr id="47147" name="Group 59"/>
            <p:cNvGrpSpPr>
              <a:grpSpLocks/>
            </p:cNvGrpSpPr>
            <p:nvPr/>
          </p:nvGrpSpPr>
          <p:grpSpPr bwMode="auto">
            <a:xfrm>
              <a:off x="0" y="0"/>
              <a:ext cx="3644" cy="950"/>
              <a:chOff x="0" y="0"/>
              <a:chExt cx="3644" cy="950"/>
            </a:xfrm>
          </p:grpSpPr>
          <p:grpSp>
            <p:nvGrpSpPr>
              <p:cNvPr id="47149" name="Group 56"/>
              <p:cNvGrpSpPr>
                <a:grpSpLocks/>
              </p:cNvGrpSpPr>
              <p:nvPr/>
            </p:nvGrpSpPr>
            <p:grpSpPr bwMode="auto">
              <a:xfrm>
                <a:off x="0" y="0"/>
                <a:ext cx="1438" cy="950"/>
                <a:chOff x="0" y="0"/>
                <a:chExt cx="1438" cy="950"/>
              </a:xfrm>
            </p:grpSpPr>
            <p:sp>
              <p:nvSpPr>
                <p:cNvPr id="47153" name="Rectangle 5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438" cy="9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6900" b="1"/>
                    <a:t> </a:t>
                  </a:r>
                  <a:r>
                    <a:rPr lang="en-US" altLang="it-IT" sz="2400" b="1"/>
                    <a:t>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47154" name="Rectangle 5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438" cy="95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47150" name="Group 58"/>
              <p:cNvGrpSpPr>
                <a:grpSpLocks/>
              </p:cNvGrpSpPr>
              <p:nvPr/>
            </p:nvGrpSpPr>
            <p:grpSpPr bwMode="auto">
              <a:xfrm>
                <a:off x="1438" y="0"/>
                <a:ext cx="2206" cy="950"/>
                <a:chOff x="1438" y="0"/>
                <a:chExt cx="2206" cy="950"/>
              </a:xfrm>
            </p:grpSpPr>
            <p:sp>
              <p:nvSpPr>
                <p:cNvPr id="47151" name="Rectangle 54"/>
                <p:cNvSpPr>
                  <a:spLocks noChangeArrowheads="1"/>
                </p:cNvSpPr>
                <p:nvPr/>
              </p:nvSpPr>
              <p:spPr bwMode="auto">
                <a:xfrm>
                  <a:off x="1438" y="0"/>
                  <a:ext cx="2206" cy="9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 </a:t>
                  </a:r>
                  <a:r>
                    <a:rPr lang="it-IT" altLang="it-IT" sz="1800" b="1"/>
                    <a:t>Valori ottenuti con Cl</a:t>
                  </a:r>
                  <a:r>
                    <a:rPr lang="it-IT" altLang="it-IT" sz="1800" b="1" baseline="30000"/>
                    <a:t>-</a:t>
                  </a:r>
                  <a:r>
                    <a:rPr lang="it-IT" altLang="it-IT" sz="1800" b="1"/>
                    <a:t> come controione</a:t>
                  </a:r>
                  <a:endParaRPr lang="en-US" altLang="it-IT" sz="1800" b="1"/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d(O-H) = 0,096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117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47152" name="Rectangle 57"/>
                <p:cNvSpPr>
                  <a:spLocks noChangeArrowheads="1"/>
                </p:cNvSpPr>
                <p:nvPr/>
              </p:nvSpPr>
              <p:spPr bwMode="auto">
                <a:xfrm>
                  <a:off x="1438" y="0"/>
                  <a:ext cx="2206" cy="95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47148" name="Rectangle 60"/>
            <p:cNvSpPr>
              <a:spLocks noChangeArrowheads="1"/>
            </p:cNvSpPr>
            <p:nvPr/>
          </p:nvSpPr>
          <p:spPr bwMode="auto">
            <a:xfrm>
              <a:off x="-3" y="-3"/>
              <a:ext cx="3650" cy="95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47145" name="Picture 53" descr="http://www.faidherbe.org/site/cours/dupuis/images4/h3opd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1" y="4572001"/>
            <a:ext cx="100647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8974" name="Object 62"/>
          <p:cNvGraphicFramePr>
            <a:graphicFrameLocks noChangeAspect="1"/>
          </p:cNvGraphicFramePr>
          <p:nvPr/>
        </p:nvGraphicFramePr>
        <p:xfrm>
          <a:off x="4953000" y="5257801"/>
          <a:ext cx="5715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8" name="Pacchetto" r:id="rId5" imgW="573932" imgH="486383" progId="Package">
                  <p:embed/>
                </p:oleObj>
              </mc:Choice>
              <mc:Fallback>
                <p:oleObj name="Pacchetto" r:id="rId5" imgW="573932" imgH="486383" progId="Package">
                  <p:embed/>
                  <p:pic>
                    <p:nvPicPr>
                      <p:cNvPr id="38974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257801"/>
                        <a:ext cx="5715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936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8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389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angolata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2E2 </a:t>
            </a:r>
            <a:r>
              <a:rPr lang="it-IT" altLang="it-IT" sz="2000">
                <a:solidFill>
                  <a:srgbClr val="FF6600"/>
                </a:solidFill>
              </a:rPr>
              <a:t>H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r>
              <a:rPr lang="it-IT" altLang="it-IT" sz="2000">
                <a:solidFill>
                  <a:srgbClr val="FF6600"/>
                </a:solidFill>
              </a:rPr>
              <a:t>O</a:t>
            </a:r>
            <a:r>
              <a:rPr lang="en-US" altLang="it-IT" smtClean="0"/>
              <a:t> 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O  [He] 2s</a:t>
            </a:r>
            <a:r>
              <a:rPr lang="it-IT" altLang="it-IT" sz="2400" baseline="30000"/>
              <a:t>2</a:t>
            </a:r>
            <a:r>
              <a:rPr lang="it-IT" altLang="it-IT" sz="2400"/>
              <a:t> 2p</a:t>
            </a:r>
            <a:r>
              <a:rPr lang="it-IT" altLang="it-IT" sz="2400" baseline="30000"/>
              <a:t>4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6e</a:t>
            </a:r>
            <a:r>
              <a:rPr lang="it-IT" altLang="it-IT" sz="2400" baseline="30000"/>
              <a:t>-</a:t>
            </a:r>
            <a:r>
              <a:rPr lang="it-IT" altLang="it-IT" sz="2400"/>
              <a:t> (O) + 2e</a:t>
            </a:r>
            <a:r>
              <a:rPr lang="it-IT" altLang="it-IT" sz="2400" baseline="30000"/>
              <a:t>-</a:t>
            </a:r>
            <a:r>
              <a:rPr lang="it-IT" altLang="it-IT" sz="2400"/>
              <a:t> (H)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8 = 4 coppie , 2 legami= AX2E2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42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43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44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45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46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47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48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49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50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52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53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54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55" name="Rectangle 27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56" name="Rectangle 28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57" name="Rectangle 29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58" name="Rectangle 3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59" name="Rectangle 31"/>
          <p:cNvSpPr>
            <a:spLocks noChangeArrowheads="1"/>
          </p:cNvSpPr>
          <p:nvPr/>
        </p:nvSpPr>
        <p:spPr bwMode="auto">
          <a:xfrm>
            <a:off x="1219200" y="4876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60" name="Rectangle 32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61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62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63" name="Rectangle 3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64" name="Rectangle 3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65" name="Rectangle 37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66" name="Rectangle 39"/>
          <p:cNvSpPr>
            <a:spLocks noChangeArrowheads="1"/>
          </p:cNvSpPr>
          <p:nvPr/>
        </p:nvSpPr>
        <p:spPr bwMode="auto">
          <a:xfrm>
            <a:off x="1752600" y="4572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8167" name="Rectangle 51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48168" name="Group 61"/>
          <p:cNvGrpSpPr>
            <a:grpSpLocks/>
          </p:cNvGrpSpPr>
          <p:nvPr/>
        </p:nvGrpSpPr>
        <p:grpSpPr bwMode="auto">
          <a:xfrm>
            <a:off x="3505201" y="4724400"/>
            <a:ext cx="5794375" cy="1517650"/>
            <a:chOff x="-3" y="-3"/>
            <a:chExt cx="3650" cy="956"/>
          </a:xfrm>
        </p:grpSpPr>
        <p:grpSp>
          <p:nvGrpSpPr>
            <p:cNvPr id="48172" name="Group 59"/>
            <p:cNvGrpSpPr>
              <a:grpSpLocks/>
            </p:cNvGrpSpPr>
            <p:nvPr/>
          </p:nvGrpSpPr>
          <p:grpSpPr bwMode="auto">
            <a:xfrm>
              <a:off x="0" y="0"/>
              <a:ext cx="3644" cy="950"/>
              <a:chOff x="0" y="0"/>
              <a:chExt cx="3644" cy="950"/>
            </a:xfrm>
          </p:grpSpPr>
          <p:grpSp>
            <p:nvGrpSpPr>
              <p:cNvPr id="48174" name="Group 56"/>
              <p:cNvGrpSpPr>
                <a:grpSpLocks/>
              </p:cNvGrpSpPr>
              <p:nvPr/>
            </p:nvGrpSpPr>
            <p:grpSpPr bwMode="auto">
              <a:xfrm>
                <a:off x="0" y="0"/>
                <a:ext cx="2021" cy="950"/>
                <a:chOff x="0" y="0"/>
                <a:chExt cx="2021" cy="950"/>
              </a:xfrm>
            </p:grpSpPr>
            <p:sp>
              <p:nvSpPr>
                <p:cNvPr id="48178" name="Rectangle 5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21" cy="9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6900" b="1"/>
                    <a:t> </a:t>
                  </a:r>
                  <a:r>
                    <a:rPr lang="en-US" altLang="it-IT" sz="2400" b="1"/>
                    <a:t> 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48179" name="Rectangle 5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21" cy="95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48175" name="Group 58"/>
              <p:cNvGrpSpPr>
                <a:grpSpLocks/>
              </p:cNvGrpSpPr>
              <p:nvPr/>
            </p:nvGrpSpPr>
            <p:grpSpPr bwMode="auto">
              <a:xfrm>
                <a:off x="2021" y="0"/>
                <a:ext cx="1623" cy="950"/>
                <a:chOff x="2021" y="0"/>
                <a:chExt cx="1623" cy="950"/>
              </a:xfrm>
            </p:grpSpPr>
            <p:sp>
              <p:nvSpPr>
                <p:cNvPr id="48176" name="Rectangle 54"/>
                <p:cNvSpPr>
                  <a:spLocks noChangeArrowheads="1"/>
                </p:cNvSpPr>
                <p:nvPr/>
              </p:nvSpPr>
              <p:spPr bwMode="auto">
                <a:xfrm>
                  <a:off x="2021" y="0"/>
                  <a:ext cx="1623" cy="9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d(O-H) = 0,096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104,5°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48177" name="Rectangle 57"/>
                <p:cNvSpPr>
                  <a:spLocks noChangeArrowheads="1"/>
                </p:cNvSpPr>
                <p:nvPr/>
              </p:nvSpPr>
              <p:spPr bwMode="auto">
                <a:xfrm>
                  <a:off x="2021" y="0"/>
                  <a:ext cx="1623" cy="95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48173" name="Rectangle 60"/>
            <p:cNvSpPr>
              <a:spLocks noChangeArrowheads="1"/>
            </p:cNvSpPr>
            <p:nvPr/>
          </p:nvSpPr>
          <p:spPr bwMode="auto">
            <a:xfrm>
              <a:off x="-3" y="-3"/>
              <a:ext cx="3650" cy="95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48169" name="Picture 53" descr="http://www.faidherbe.org/site/cours/dupuis/images4/h2o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876801"/>
            <a:ext cx="1074738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9998" name="Object 62"/>
          <p:cNvGraphicFramePr>
            <a:graphicFrameLocks noChangeAspect="1"/>
          </p:cNvGraphicFramePr>
          <p:nvPr/>
        </p:nvGraphicFramePr>
        <p:xfrm>
          <a:off x="6019800" y="5562601"/>
          <a:ext cx="4953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2" name="Pacchetto" r:id="rId4" imgW="496111" imgH="486383" progId="Package">
                  <p:embed/>
                </p:oleObj>
              </mc:Choice>
              <mc:Fallback>
                <p:oleObj name="Pacchetto" r:id="rId4" imgW="496111" imgH="486383" progId="Package">
                  <p:embed/>
                  <p:pic>
                    <p:nvPicPr>
                      <p:cNvPr id="39998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562601"/>
                        <a:ext cx="4953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8171" name="Picture 63" descr="C:\Documents and Settings\fornasiero\Documenti\Immagini\h2o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057400"/>
            <a:ext cx="14859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612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9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3999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angolata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2E2 </a:t>
            </a:r>
            <a:r>
              <a:rPr lang="it-IT" altLang="it-IT" sz="2000">
                <a:solidFill>
                  <a:srgbClr val="FF6600"/>
                </a:solidFill>
              </a:rPr>
              <a:t>H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r>
              <a:rPr lang="it-IT" altLang="it-IT" sz="2000">
                <a:solidFill>
                  <a:srgbClr val="FF6600"/>
                </a:solidFill>
              </a:rPr>
              <a:t>S</a:t>
            </a:r>
            <a:r>
              <a:rPr lang="en-US" altLang="it-IT" smtClean="0"/>
              <a:t> 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S  [Ne] 3s</a:t>
            </a:r>
            <a:r>
              <a:rPr lang="it-IT" altLang="it-IT" sz="2400" baseline="30000"/>
              <a:t>2</a:t>
            </a:r>
            <a:r>
              <a:rPr lang="it-IT" altLang="it-IT" sz="2400"/>
              <a:t> 3p</a:t>
            </a:r>
            <a:r>
              <a:rPr lang="it-IT" altLang="it-IT" sz="2400" baseline="30000"/>
              <a:t>4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6e</a:t>
            </a:r>
            <a:r>
              <a:rPr lang="it-IT" altLang="it-IT" sz="2400" baseline="30000"/>
              <a:t>-</a:t>
            </a:r>
            <a:r>
              <a:rPr lang="it-IT" altLang="it-IT" sz="2400"/>
              <a:t> (S) + 2e</a:t>
            </a:r>
            <a:r>
              <a:rPr lang="it-IT" altLang="it-IT" sz="2400" baseline="30000"/>
              <a:t>-</a:t>
            </a:r>
            <a:r>
              <a:rPr lang="it-IT" altLang="it-IT" sz="2400"/>
              <a:t> (H)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8 = 4 coppie , 2 legami= AX2E2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65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68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69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70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71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72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73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74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75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76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77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78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79" name="Rectangle 27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80" name="Rectangle 28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81" name="Rectangle 29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82" name="Rectangle 3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83" name="Rectangle 31"/>
          <p:cNvSpPr>
            <a:spLocks noChangeArrowheads="1"/>
          </p:cNvSpPr>
          <p:nvPr/>
        </p:nvSpPr>
        <p:spPr bwMode="auto">
          <a:xfrm>
            <a:off x="1219200" y="4876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84" name="Rectangle 32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85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86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87" name="Rectangle 3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88" name="Rectangle 3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89" name="Rectangle 37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90" name="Rectangle 38"/>
          <p:cNvSpPr>
            <a:spLocks noChangeArrowheads="1"/>
          </p:cNvSpPr>
          <p:nvPr/>
        </p:nvSpPr>
        <p:spPr bwMode="auto">
          <a:xfrm>
            <a:off x="1752600" y="4572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91" name="Rectangle 39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49192" name="Rectangle 52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49193" name="Group 62"/>
          <p:cNvGrpSpPr>
            <a:grpSpLocks/>
          </p:cNvGrpSpPr>
          <p:nvPr/>
        </p:nvGrpSpPr>
        <p:grpSpPr bwMode="auto">
          <a:xfrm>
            <a:off x="3124201" y="4724400"/>
            <a:ext cx="5794375" cy="1517650"/>
            <a:chOff x="-3" y="-3"/>
            <a:chExt cx="3650" cy="956"/>
          </a:xfrm>
        </p:grpSpPr>
        <p:grpSp>
          <p:nvGrpSpPr>
            <p:cNvPr id="49197" name="Group 60"/>
            <p:cNvGrpSpPr>
              <a:grpSpLocks/>
            </p:cNvGrpSpPr>
            <p:nvPr/>
          </p:nvGrpSpPr>
          <p:grpSpPr bwMode="auto">
            <a:xfrm>
              <a:off x="0" y="0"/>
              <a:ext cx="3644" cy="950"/>
              <a:chOff x="0" y="0"/>
              <a:chExt cx="3644" cy="950"/>
            </a:xfrm>
          </p:grpSpPr>
          <p:grpSp>
            <p:nvGrpSpPr>
              <p:cNvPr id="49199" name="Group 57"/>
              <p:cNvGrpSpPr>
                <a:grpSpLocks/>
              </p:cNvGrpSpPr>
              <p:nvPr/>
            </p:nvGrpSpPr>
            <p:grpSpPr bwMode="auto">
              <a:xfrm>
                <a:off x="0" y="0"/>
                <a:ext cx="2085" cy="950"/>
                <a:chOff x="0" y="0"/>
                <a:chExt cx="2085" cy="950"/>
              </a:xfrm>
            </p:grpSpPr>
            <p:sp>
              <p:nvSpPr>
                <p:cNvPr id="49203" name="Rectangle 5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85" cy="9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6900" b="1"/>
                    <a:t> </a:t>
                  </a:r>
                  <a:r>
                    <a:rPr lang="en-US" altLang="it-IT" sz="2400" b="1"/>
                    <a:t>  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49204" name="Rectangle 5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85" cy="95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49200" name="Group 59"/>
              <p:cNvGrpSpPr>
                <a:grpSpLocks/>
              </p:cNvGrpSpPr>
              <p:nvPr/>
            </p:nvGrpSpPr>
            <p:grpSpPr bwMode="auto">
              <a:xfrm>
                <a:off x="2085" y="0"/>
                <a:ext cx="1559" cy="950"/>
                <a:chOff x="2085" y="0"/>
                <a:chExt cx="1559" cy="950"/>
              </a:xfrm>
            </p:grpSpPr>
            <p:sp>
              <p:nvSpPr>
                <p:cNvPr id="49201" name="Rectangle 55"/>
                <p:cNvSpPr>
                  <a:spLocks noChangeArrowheads="1"/>
                </p:cNvSpPr>
                <p:nvPr/>
              </p:nvSpPr>
              <p:spPr bwMode="auto">
                <a:xfrm>
                  <a:off x="2085" y="0"/>
                  <a:ext cx="1559" cy="9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d(S-H) = 0,135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93,3°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49202" name="Rectangle 58"/>
                <p:cNvSpPr>
                  <a:spLocks noChangeArrowheads="1"/>
                </p:cNvSpPr>
                <p:nvPr/>
              </p:nvSpPr>
              <p:spPr bwMode="auto">
                <a:xfrm>
                  <a:off x="2085" y="0"/>
                  <a:ext cx="1559" cy="95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49198" name="Rectangle 61"/>
            <p:cNvSpPr>
              <a:spLocks noChangeArrowheads="1"/>
            </p:cNvSpPr>
            <p:nvPr/>
          </p:nvSpPr>
          <p:spPr bwMode="auto">
            <a:xfrm>
              <a:off x="-3" y="-3"/>
              <a:ext cx="3650" cy="95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49194" name="Picture 54" descr="http://www.faidherbe.org/site/cours/dupuis/images4/h2s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1" y="4876801"/>
            <a:ext cx="1154113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1023" name="Object 63"/>
          <p:cNvGraphicFramePr>
            <a:graphicFrameLocks noChangeAspect="1"/>
          </p:cNvGraphicFramePr>
          <p:nvPr/>
        </p:nvGraphicFramePr>
        <p:xfrm>
          <a:off x="5715001" y="5486401"/>
          <a:ext cx="485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6" name="Pacchetto" r:id="rId4" imgW="486383" imgH="486383" progId="Package">
                  <p:embed/>
                </p:oleObj>
              </mc:Choice>
              <mc:Fallback>
                <p:oleObj name="Pacchetto" r:id="rId4" imgW="486383" imgH="486383" progId="Package">
                  <p:embed/>
                  <p:pic>
                    <p:nvPicPr>
                      <p:cNvPr id="41023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1" y="5486401"/>
                        <a:ext cx="4857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9196" name="Picture 64" descr="C:\Documents and Settings\fornasiero\Documenti\Immagini\h2s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905000"/>
            <a:ext cx="17907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6932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1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410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angolata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2E2 </a:t>
            </a:r>
            <a:r>
              <a:rPr lang="it-IT" altLang="it-IT" sz="2000">
                <a:solidFill>
                  <a:srgbClr val="FF6600"/>
                </a:solidFill>
              </a:rPr>
              <a:t>NH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r>
              <a:rPr lang="it-IT" altLang="it-IT" sz="2000" baseline="30000">
                <a:solidFill>
                  <a:srgbClr val="FF6600"/>
                </a:solidFill>
              </a:rPr>
              <a:t>-</a:t>
            </a:r>
            <a:r>
              <a:rPr lang="en-US" altLang="it-IT" smtClean="0"/>
              <a:t> 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N  [He] 2s</a:t>
            </a:r>
            <a:r>
              <a:rPr lang="it-IT" altLang="it-IT" sz="2400" baseline="30000"/>
              <a:t>2</a:t>
            </a:r>
            <a:r>
              <a:rPr lang="it-IT" altLang="it-IT" sz="2400"/>
              <a:t> 2p</a:t>
            </a:r>
            <a:r>
              <a:rPr lang="it-IT" altLang="it-IT" sz="2400" baseline="30000"/>
              <a:t>3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5e</a:t>
            </a:r>
            <a:r>
              <a:rPr lang="it-IT" altLang="it-IT" sz="2400" baseline="30000"/>
              <a:t>-</a:t>
            </a:r>
            <a:r>
              <a:rPr lang="it-IT" altLang="it-IT" sz="2400"/>
              <a:t> (N) + 2e</a:t>
            </a:r>
            <a:r>
              <a:rPr lang="it-IT" altLang="it-IT" sz="2400" baseline="30000"/>
              <a:t>-</a:t>
            </a:r>
            <a:r>
              <a:rPr lang="it-IT" altLang="it-IT" sz="2400"/>
              <a:t> (H) + 1e</a:t>
            </a:r>
            <a:r>
              <a:rPr lang="it-IT" altLang="it-IT" sz="2400" baseline="30000"/>
              <a:t>-</a:t>
            </a:r>
            <a:r>
              <a:rPr lang="it-IT" altLang="it-IT" sz="2400"/>
              <a:t> (-)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8 = 4 coppie , 2 legami= AX2E2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189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194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195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196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198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199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200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201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202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203" name="Rectangle 27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204" name="Rectangle 28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205" name="Rectangle 29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206" name="Rectangle 3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207" name="Rectangle 31"/>
          <p:cNvSpPr>
            <a:spLocks noChangeArrowheads="1"/>
          </p:cNvSpPr>
          <p:nvPr/>
        </p:nvSpPr>
        <p:spPr bwMode="auto">
          <a:xfrm>
            <a:off x="1219200" y="4876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208" name="Rectangle 32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209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210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211" name="Rectangle 3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212" name="Rectangle 3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213" name="Rectangle 37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214" name="Rectangle 38"/>
          <p:cNvSpPr>
            <a:spLocks noChangeArrowheads="1"/>
          </p:cNvSpPr>
          <p:nvPr/>
        </p:nvSpPr>
        <p:spPr bwMode="auto">
          <a:xfrm>
            <a:off x="1752600" y="4572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215" name="Rectangle 39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216" name="Rectangle 4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0217" name="Rectangle 5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50218" name="Group 63"/>
          <p:cNvGrpSpPr>
            <a:grpSpLocks/>
          </p:cNvGrpSpPr>
          <p:nvPr/>
        </p:nvGrpSpPr>
        <p:grpSpPr bwMode="auto">
          <a:xfrm>
            <a:off x="3733801" y="4724400"/>
            <a:ext cx="5794375" cy="1473200"/>
            <a:chOff x="-3" y="-3"/>
            <a:chExt cx="3650" cy="928"/>
          </a:xfrm>
        </p:grpSpPr>
        <p:grpSp>
          <p:nvGrpSpPr>
            <p:cNvPr id="50222" name="Group 61"/>
            <p:cNvGrpSpPr>
              <a:grpSpLocks/>
            </p:cNvGrpSpPr>
            <p:nvPr/>
          </p:nvGrpSpPr>
          <p:grpSpPr bwMode="auto">
            <a:xfrm>
              <a:off x="0" y="0"/>
              <a:ext cx="3644" cy="922"/>
              <a:chOff x="0" y="0"/>
              <a:chExt cx="3644" cy="922"/>
            </a:xfrm>
          </p:grpSpPr>
          <p:grpSp>
            <p:nvGrpSpPr>
              <p:cNvPr id="50224" name="Group 58"/>
              <p:cNvGrpSpPr>
                <a:grpSpLocks/>
              </p:cNvGrpSpPr>
              <p:nvPr/>
            </p:nvGrpSpPr>
            <p:grpSpPr bwMode="auto">
              <a:xfrm>
                <a:off x="0" y="0"/>
                <a:ext cx="1926" cy="922"/>
                <a:chOff x="0" y="0"/>
                <a:chExt cx="1926" cy="922"/>
              </a:xfrm>
            </p:grpSpPr>
            <p:sp>
              <p:nvSpPr>
                <p:cNvPr id="50228" name="Rectangle 5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26" cy="9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6600" b="1"/>
                    <a:t> </a:t>
                  </a:r>
                  <a:r>
                    <a:rPr lang="en-US" altLang="it-IT" sz="2400" b="1"/>
                    <a:t>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50229" name="Rectangle 5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26" cy="9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50225" name="Group 60"/>
              <p:cNvGrpSpPr>
                <a:grpSpLocks/>
              </p:cNvGrpSpPr>
              <p:nvPr/>
            </p:nvGrpSpPr>
            <p:grpSpPr bwMode="auto">
              <a:xfrm>
                <a:off x="1926" y="0"/>
                <a:ext cx="1718" cy="922"/>
                <a:chOff x="1926" y="0"/>
                <a:chExt cx="1718" cy="922"/>
              </a:xfrm>
            </p:grpSpPr>
            <p:sp>
              <p:nvSpPr>
                <p:cNvPr id="50226" name="Rectangle 56"/>
                <p:cNvSpPr>
                  <a:spLocks noChangeArrowheads="1"/>
                </p:cNvSpPr>
                <p:nvPr/>
              </p:nvSpPr>
              <p:spPr bwMode="auto">
                <a:xfrm>
                  <a:off x="1926" y="0"/>
                  <a:ext cx="1718" cy="9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d(N-H) = 0,103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104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50227" name="Rectangle 59"/>
                <p:cNvSpPr>
                  <a:spLocks noChangeArrowheads="1"/>
                </p:cNvSpPr>
                <p:nvPr/>
              </p:nvSpPr>
              <p:spPr bwMode="auto">
                <a:xfrm>
                  <a:off x="1926" y="0"/>
                  <a:ext cx="1718" cy="9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50223" name="Rectangle 62"/>
            <p:cNvSpPr>
              <a:spLocks noChangeArrowheads="1"/>
            </p:cNvSpPr>
            <p:nvPr/>
          </p:nvSpPr>
          <p:spPr bwMode="auto">
            <a:xfrm>
              <a:off x="-3" y="-3"/>
              <a:ext cx="3650" cy="928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50219" name="Picture 55" descr="http://www.faidherbe.org/site/cours/dupuis/images4/nh2m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800601"/>
            <a:ext cx="960438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20" name="Picture 65" descr="C:\Documents and Settings\fornasiero\Documenti\Immagini\nh2m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057400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2050" name="Object 66"/>
          <p:cNvGraphicFramePr>
            <a:graphicFrameLocks noChangeAspect="1"/>
          </p:cNvGraphicFramePr>
          <p:nvPr/>
        </p:nvGraphicFramePr>
        <p:xfrm>
          <a:off x="5791200" y="5410201"/>
          <a:ext cx="5905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0" name="Pacchetto" r:id="rId5" imgW="593387" imgH="486383" progId="Package">
                  <p:embed/>
                </p:oleObj>
              </mc:Choice>
              <mc:Fallback>
                <p:oleObj name="Pacchetto" r:id="rId5" imgW="593387" imgH="486383" progId="Package">
                  <p:embed/>
                  <p:pic>
                    <p:nvPicPr>
                      <p:cNvPr id="4205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5410201"/>
                        <a:ext cx="59055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1276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420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angolata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2E2 </a:t>
            </a:r>
            <a:r>
              <a:rPr lang="it-IT" altLang="it-IT" sz="2000">
                <a:solidFill>
                  <a:srgbClr val="FF6600"/>
                </a:solidFill>
              </a:rPr>
              <a:t>Cl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r>
              <a:rPr lang="it-IT" altLang="it-IT" sz="2000">
                <a:solidFill>
                  <a:srgbClr val="FF6600"/>
                </a:solidFill>
              </a:rPr>
              <a:t>O</a:t>
            </a:r>
            <a:r>
              <a:rPr lang="en-US" altLang="it-IT" smtClean="0"/>
              <a:t> 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O  [He] 2s</a:t>
            </a:r>
            <a:r>
              <a:rPr lang="it-IT" altLang="it-IT" sz="2400" baseline="30000"/>
              <a:t>2</a:t>
            </a:r>
            <a:r>
              <a:rPr lang="it-IT" altLang="it-IT" sz="2400"/>
              <a:t> 2p</a:t>
            </a:r>
            <a:r>
              <a:rPr lang="it-IT" altLang="it-IT" sz="2400" baseline="30000"/>
              <a:t>4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6e</a:t>
            </a:r>
            <a:r>
              <a:rPr lang="it-IT" altLang="it-IT" sz="2400" baseline="30000"/>
              <a:t>-</a:t>
            </a:r>
            <a:r>
              <a:rPr lang="it-IT" altLang="it-IT" sz="2400"/>
              <a:t> (O) + 2e</a:t>
            </a:r>
            <a:r>
              <a:rPr lang="it-IT" altLang="it-IT" sz="2400" baseline="30000"/>
              <a:t>-</a:t>
            </a:r>
            <a:r>
              <a:rPr lang="it-IT" altLang="it-IT" sz="2400"/>
              <a:t> (Cl)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8 = 4 coppie , 2 legami= AX2E2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11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14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15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16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18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19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20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21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22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23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24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25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26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27" name="Rectangle 27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28" name="Rectangle 28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29" name="Rectangle 29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30" name="Rectangle 3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31" name="Rectangle 31"/>
          <p:cNvSpPr>
            <a:spLocks noChangeArrowheads="1"/>
          </p:cNvSpPr>
          <p:nvPr/>
        </p:nvSpPr>
        <p:spPr bwMode="auto">
          <a:xfrm>
            <a:off x="1219200" y="4876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32" name="Rectangle 32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33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34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35" name="Rectangle 3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36" name="Rectangle 3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37" name="Rectangle 37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38" name="Rectangle 38"/>
          <p:cNvSpPr>
            <a:spLocks noChangeArrowheads="1"/>
          </p:cNvSpPr>
          <p:nvPr/>
        </p:nvSpPr>
        <p:spPr bwMode="auto">
          <a:xfrm>
            <a:off x="1752600" y="4572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39" name="Rectangle 39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40" name="Rectangle 4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41" name="Rectangle 41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1242" name="Rectangle 54"/>
          <p:cNvSpPr>
            <a:spLocks noChangeArrowheads="1"/>
          </p:cNvSpPr>
          <p:nvPr/>
        </p:nvSpPr>
        <p:spPr bwMode="auto">
          <a:xfrm>
            <a:off x="1524000" y="26908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51243" name="Group 64"/>
          <p:cNvGrpSpPr>
            <a:grpSpLocks/>
          </p:cNvGrpSpPr>
          <p:nvPr/>
        </p:nvGrpSpPr>
        <p:grpSpPr bwMode="auto">
          <a:xfrm>
            <a:off x="3962401" y="4876800"/>
            <a:ext cx="5794375" cy="1487488"/>
            <a:chOff x="-3" y="-3"/>
            <a:chExt cx="3650" cy="937"/>
          </a:xfrm>
        </p:grpSpPr>
        <p:grpSp>
          <p:nvGrpSpPr>
            <p:cNvPr id="51247" name="Group 62"/>
            <p:cNvGrpSpPr>
              <a:grpSpLocks/>
            </p:cNvGrpSpPr>
            <p:nvPr/>
          </p:nvGrpSpPr>
          <p:grpSpPr bwMode="auto">
            <a:xfrm>
              <a:off x="0" y="0"/>
              <a:ext cx="3644" cy="931"/>
              <a:chOff x="0" y="0"/>
              <a:chExt cx="3644" cy="931"/>
            </a:xfrm>
          </p:grpSpPr>
          <p:grpSp>
            <p:nvGrpSpPr>
              <p:cNvPr id="51249" name="Group 59"/>
              <p:cNvGrpSpPr>
                <a:grpSpLocks/>
              </p:cNvGrpSpPr>
              <p:nvPr/>
            </p:nvGrpSpPr>
            <p:grpSpPr bwMode="auto">
              <a:xfrm>
                <a:off x="0" y="0"/>
                <a:ext cx="1974" cy="931"/>
                <a:chOff x="0" y="0"/>
                <a:chExt cx="1974" cy="931"/>
              </a:xfrm>
            </p:grpSpPr>
            <p:sp>
              <p:nvSpPr>
                <p:cNvPr id="51253" name="Rectangle 5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74" cy="9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6700" b="1"/>
                    <a:t> </a:t>
                  </a:r>
                  <a:r>
                    <a:rPr lang="en-US" altLang="it-IT" sz="2400" b="1"/>
                    <a:t>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51254" name="Rectangle 5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74" cy="93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51250" name="Group 61"/>
              <p:cNvGrpSpPr>
                <a:grpSpLocks/>
              </p:cNvGrpSpPr>
              <p:nvPr/>
            </p:nvGrpSpPr>
            <p:grpSpPr bwMode="auto">
              <a:xfrm>
                <a:off x="1974" y="0"/>
                <a:ext cx="1670" cy="931"/>
                <a:chOff x="1974" y="0"/>
                <a:chExt cx="1670" cy="931"/>
              </a:xfrm>
            </p:grpSpPr>
            <p:sp>
              <p:nvSpPr>
                <p:cNvPr id="51251" name="Rectangle 57"/>
                <p:cNvSpPr>
                  <a:spLocks noChangeArrowheads="1"/>
                </p:cNvSpPr>
                <p:nvPr/>
              </p:nvSpPr>
              <p:spPr bwMode="auto">
                <a:xfrm>
                  <a:off x="1974" y="0"/>
                  <a:ext cx="1670" cy="9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d(O-Cl) = 0,170 nm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110,9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51252" name="Rectangle 60"/>
                <p:cNvSpPr>
                  <a:spLocks noChangeArrowheads="1"/>
                </p:cNvSpPr>
                <p:nvPr/>
              </p:nvSpPr>
              <p:spPr bwMode="auto">
                <a:xfrm>
                  <a:off x="1974" y="0"/>
                  <a:ext cx="1670" cy="93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51248" name="Rectangle 63"/>
            <p:cNvSpPr>
              <a:spLocks noChangeArrowheads="1"/>
            </p:cNvSpPr>
            <p:nvPr/>
          </p:nvSpPr>
          <p:spPr bwMode="auto">
            <a:xfrm>
              <a:off x="-3" y="-3"/>
              <a:ext cx="3650" cy="937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51244" name="Picture 56" descr="http://www.faidherbe.org/site/cours/dupuis/images4/cl2o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1" y="5029201"/>
            <a:ext cx="1063625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3073" name="Object 65"/>
          <p:cNvGraphicFramePr>
            <a:graphicFrameLocks noChangeAspect="1"/>
          </p:cNvGraphicFramePr>
          <p:nvPr/>
        </p:nvGraphicFramePr>
        <p:xfrm>
          <a:off x="6248401" y="5638801"/>
          <a:ext cx="5238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4" name="Pacchetto" r:id="rId4" imgW="525294" imgH="486383" progId="Package">
                  <p:embed/>
                </p:oleObj>
              </mc:Choice>
              <mc:Fallback>
                <p:oleObj name="Pacchetto" r:id="rId4" imgW="525294" imgH="486383" progId="Package">
                  <p:embed/>
                  <p:pic>
                    <p:nvPicPr>
                      <p:cNvPr id="43073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1" y="5638801"/>
                        <a:ext cx="5238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46" name="Picture 66" descr="C:\Documents and Settings\fornasiero\Documenti\Immagini\cl2o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4384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0306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430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Lineare</a:t>
            </a:r>
            <a:r>
              <a:rPr lang="en-US" altLang="it-IT" sz="2000">
                <a:solidFill>
                  <a:srgbClr val="0066FF"/>
                </a:solidFill>
              </a:rPr>
              <a:t> AX2</a:t>
            </a:r>
            <a:r>
              <a:rPr lang="it-IT" altLang="it-IT" sz="2000">
                <a:solidFill>
                  <a:srgbClr val="0066FF"/>
                </a:solidFill>
              </a:rPr>
              <a:t> </a:t>
            </a:r>
            <a:r>
              <a:rPr lang="it-IT" altLang="it-IT" sz="2000">
                <a:solidFill>
                  <a:srgbClr val="FF6600"/>
                </a:solidFill>
              </a:rPr>
              <a:t>CS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r>
              <a:rPr lang="en-US" altLang="it-IT" sz="2000">
                <a:solidFill>
                  <a:srgbClr val="FF6600"/>
                </a:solidFill>
              </a:rPr>
              <a:t/>
            </a:r>
            <a:br>
              <a:rPr lang="en-US" altLang="it-IT" sz="2000">
                <a:solidFill>
                  <a:srgbClr val="FF6600"/>
                </a:solidFill>
              </a:rPr>
            </a:br>
            <a:r>
              <a:rPr lang="en-US" altLang="it-IT" sz="2000">
                <a:solidFill>
                  <a:srgbClr val="0066FF"/>
                </a:solidFill>
              </a:rPr>
              <a:t> </a:t>
            </a:r>
            <a:br>
              <a:rPr lang="en-US" altLang="it-IT" sz="2000">
                <a:solidFill>
                  <a:srgbClr val="0066FF"/>
                </a:solidFill>
              </a:rPr>
            </a:br>
            <a:r>
              <a:rPr lang="en-US" altLang="it-IT" smtClean="0"/>
              <a:t> 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5334000" y="2438400"/>
            <a:ext cx="5334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C 1s</a:t>
            </a:r>
            <a:r>
              <a:rPr lang="it-IT" altLang="it-IT" sz="2400" baseline="30000"/>
              <a:t>2</a:t>
            </a:r>
            <a:r>
              <a:rPr lang="it-IT" altLang="it-IT" sz="2400"/>
              <a:t> 2s</a:t>
            </a:r>
            <a:r>
              <a:rPr lang="it-IT" altLang="it-IT" sz="2400" baseline="30000"/>
              <a:t>2 </a:t>
            </a:r>
            <a:r>
              <a:rPr lang="it-IT" altLang="it-IT" sz="2400"/>
              <a:t>2p</a:t>
            </a:r>
            <a:r>
              <a:rPr lang="it-IT" altLang="it-IT" sz="2400" baseline="30000"/>
              <a:t>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4 e</a:t>
            </a:r>
            <a:r>
              <a:rPr lang="it-IT" altLang="it-IT" sz="2400" baseline="30000"/>
              <a:t>- </a:t>
            </a:r>
            <a:r>
              <a:rPr lang="it-IT" altLang="it-IT" sz="2400"/>
              <a:t>+ 4 e</a:t>
            </a:r>
            <a:r>
              <a:rPr lang="it-IT" altLang="it-IT" sz="2400" baseline="30000"/>
              <a:t>-</a:t>
            </a:r>
            <a:r>
              <a:rPr lang="it-IT" altLang="it-IT" sz="2400"/>
              <a:t> (2 S) – 4 e</a:t>
            </a:r>
            <a:r>
              <a:rPr lang="it-IT" altLang="it-IT" sz="2400" baseline="30000"/>
              <a:t>-</a:t>
            </a:r>
            <a:r>
              <a:rPr lang="it-IT" altLang="it-IT" sz="2400"/>
              <a:t> (2 legami 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4 = 2 coppie = AX2 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2400" baseline="300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5367" name="Rectangle 19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15368" name="Group 29"/>
          <p:cNvGrpSpPr>
            <a:grpSpLocks/>
          </p:cNvGrpSpPr>
          <p:nvPr/>
        </p:nvGrpSpPr>
        <p:grpSpPr bwMode="auto">
          <a:xfrm>
            <a:off x="3657601" y="5181601"/>
            <a:ext cx="5794375" cy="1076325"/>
            <a:chOff x="-3" y="-3"/>
            <a:chExt cx="3650" cy="678"/>
          </a:xfrm>
        </p:grpSpPr>
        <p:grpSp>
          <p:nvGrpSpPr>
            <p:cNvPr id="15372" name="Group 27"/>
            <p:cNvGrpSpPr>
              <a:grpSpLocks/>
            </p:cNvGrpSpPr>
            <p:nvPr/>
          </p:nvGrpSpPr>
          <p:grpSpPr bwMode="auto">
            <a:xfrm>
              <a:off x="0" y="0"/>
              <a:ext cx="3644" cy="672"/>
              <a:chOff x="0" y="0"/>
              <a:chExt cx="3644" cy="672"/>
            </a:xfrm>
          </p:grpSpPr>
          <p:grpSp>
            <p:nvGrpSpPr>
              <p:cNvPr id="15374" name="Group 24"/>
              <p:cNvGrpSpPr>
                <a:grpSpLocks/>
              </p:cNvGrpSpPr>
              <p:nvPr/>
            </p:nvGrpSpPr>
            <p:grpSpPr bwMode="auto">
              <a:xfrm>
                <a:off x="0" y="0"/>
                <a:ext cx="1943" cy="672"/>
                <a:chOff x="0" y="0"/>
                <a:chExt cx="1943" cy="672"/>
              </a:xfrm>
            </p:grpSpPr>
            <p:sp>
              <p:nvSpPr>
                <p:cNvPr id="15378" name="Rectangle 2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43" cy="6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4000" b="1"/>
                    <a:t> </a:t>
                  </a:r>
                  <a:r>
                    <a:rPr lang="en-US" altLang="it-IT" sz="2400" b="1"/>
                    <a:t>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15379" name="Rectangle 2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43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15375" name="Group 26"/>
              <p:cNvGrpSpPr>
                <a:grpSpLocks/>
              </p:cNvGrpSpPr>
              <p:nvPr/>
            </p:nvGrpSpPr>
            <p:grpSpPr bwMode="auto">
              <a:xfrm>
                <a:off x="1943" y="0"/>
                <a:ext cx="1701" cy="672"/>
                <a:chOff x="1943" y="0"/>
                <a:chExt cx="1701" cy="672"/>
              </a:xfrm>
            </p:grpSpPr>
            <p:sp>
              <p:nvSpPr>
                <p:cNvPr id="15376" name="Rectangle 22"/>
                <p:cNvSpPr>
                  <a:spLocks noChangeArrowheads="1"/>
                </p:cNvSpPr>
                <p:nvPr/>
              </p:nvSpPr>
              <p:spPr bwMode="auto">
                <a:xfrm>
                  <a:off x="1943" y="0"/>
                  <a:ext cx="1701" cy="6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d(C-S) = 0,155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180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15377" name="Rectangle 25"/>
                <p:cNvSpPr>
                  <a:spLocks noChangeArrowheads="1"/>
                </p:cNvSpPr>
                <p:nvPr/>
              </p:nvSpPr>
              <p:spPr bwMode="auto">
                <a:xfrm>
                  <a:off x="1943" y="0"/>
                  <a:ext cx="1701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15373" name="Rectangle 28"/>
            <p:cNvSpPr>
              <a:spLocks noChangeArrowheads="1"/>
            </p:cNvSpPr>
            <p:nvPr/>
          </p:nvSpPr>
          <p:spPr bwMode="auto">
            <a:xfrm>
              <a:off x="-3" y="-3"/>
              <a:ext cx="3650" cy="678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15369" name="Picture 21" descr="http://www.faidherbe.org/site/cours/dupuis/images4/cs2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1" y="5257800"/>
            <a:ext cx="135572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0" name="Picture 30" descr="C:\Documents and Settings\fornasiero\Documenti\Immagini\cs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90700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199" name="Object 31"/>
          <p:cNvGraphicFramePr>
            <a:graphicFrameLocks noChangeAspect="1"/>
          </p:cNvGraphicFramePr>
          <p:nvPr/>
        </p:nvGraphicFramePr>
        <p:xfrm>
          <a:off x="6019801" y="5715001"/>
          <a:ext cx="485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Pacchetto" r:id="rId5" imgW="486383" imgH="486383" progId="Package">
                  <p:embed/>
                </p:oleObj>
              </mc:Choice>
              <mc:Fallback>
                <p:oleObj name="Pacchetto" r:id="rId5" imgW="486383" imgH="486383" progId="Package">
                  <p:embed/>
                  <p:pic>
                    <p:nvPicPr>
                      <p:cNvPr id="7199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1" y="5715001"/>
                        <a:ext cx="4857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006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71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angolata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2E2 </a:t>
            </a:r>
            <a:r>
              <a:rPr lang="it-IT" altLang="it-IT" sz="2000">
                <a:solidFill>
                  <a:srgbClr val="FF6600"/>
                </a:solidFill>
              </a:rPr>
              <a:t>OF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r>
              <a:rPr lang="en-US" altLang="it-IT" smtClean="0"/>
              <a:t> 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O  [He] 2s</a:t>
            </a:r>
            <a:r>
              <a:rPr lang="it-IT" altLang="it-IT" sz="2400" baseline="30000"/>
              <a:t>2</a:t>
            </a:r>
            <a:r>
              <a:rPr lang="it-IT" altLang="it-IT" sz="2400"/>
              <a:t> 2p</a:t>
            </a:r>
            <a:r>
              <a:rPr lang="it-IT" altLang="it-IT" sz="2400" baseline="30000"/>
              <a:t>4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6e</a:t>
            </a:r>
            <a:r>
              <a:rPr lang="it-IT" altLang="it-IT" sz="2400" baseline="30000"/>
              <a:t>-</a:t>
            </a:r>
            <a:r>
              <a:rPr lang="it-IT" altLang="it-IT" sz="2400"/>
              <a:t> (O) + 2e</a:t>
            </a:r>
            <a:r>
              <a:rPr lang="it-IT" altLang="it-IT" sz="2400" baseline="30000"/>
              <a:t>-</a:t>
            </a:r>
            <a:r>
              <a:rPr lang="it-IT" altLang="it-IT" sz="2400"/>
              <a:t> (F)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8 = 4 coppie , 2 legami= AX2E2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38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39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40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41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42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43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44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45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46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47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48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49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50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51" name="Rectangle 27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52" name="Rectangle 28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53" name="Rectangle 29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54" name="Rectangle 3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55" name="Rectangle 31"/>
          <p:cNvSpPr>
            <a:spLocks noChangeArrowheads="1"/>
          </p:cNvSpPr>
          <p:nvPr/>
        </p:nvSpPr>
        <p:spPr bwMode="auto">
          <a:xfrm>
            <a:off x="1219200" y="4876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56" name="Rectangle 32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57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58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59" name="Rectangle 3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60" name="Rectangle 3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61" name="Rectangle 37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62" name="Rectangle 38"/>
          <p:cNvSpPr>
            <a:spLocks noChangeArrowheads="1"/>
          </p:cNvSpPr>
          <p:nvPr/>
        </p:nvSpPr>
        <p:spPr bwMode="auto">
          <a:xfrm>
            <a:off x="1752600" y="4572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63" name="Rectangle 39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64" name="Rectangle 4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65" name="Rectangle 41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66" name="Rectangle 42"/>
          <p:cNvSpPr>
            <a:spLocks noChangeArrowheads="1"/>
          </p:cNvSpPr>
          <p:nvPr/>
        </p:nvSpPr>
        <p:spPr bwMode="auto">
          <a:xfrm>
            <a:off x="1524000" y="26908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2267" name="Rectangle 55"/>
          <p:cNvSpPr>
            <a:spLocks noChangeArrowheads="1"/>
          </p:cNvSpPr>
          <p:nvPr/>
        </p:nvSpPr>
        <p:spPr bwMode="auto">
          <a:xfrm>
            <a:off x="1524000" y="27670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52268" name="Group 65"/>
          <p:cNvGrpSpPr>
            <a:grpSpLocks/>
          </p:cNvGrpSpPr>
          <p:nvPr/>
        </p:nvGrpSpPr>
        <p:grpSpPr bwMode="auto">
          <a:xfrm>
            <a:off x="3581401" y="5029200"/>
            <a:ext cx="5794375" cy="1335088"/>
            <a:chOff x="-3" y="-3"/>
            <a:chExt cx="3650" cy="841"/>
          </a:xfrm>
        </p:grpSpPr>
        <p:grpSp>
          <p:nvGrpSpPr>
            <p:cNvPr id="52271" name="Group 63"/>
            <p:cNvGrpSpPr>
              <a:grpSpLocks/>
            </p:cNvGrpSpPr>
            <p:nvPr/>
          </p:nvGrpSpPr>
          <p:grpSpPr bwMode="auto">
            <a:xfrm>
              <a:off x="0" y="0"/>
              <a:ext cx="3644" cy="835"/>
              <a:chOff x="0" y="0"/>
              <a:chExt cx="3644" cy="835"/>
            </a:xfrm>
          </p:grpSpPr>
          <p:grpSp>
            <p:nvGrpSpPr>
              <p:cNvPr id="52273" name="Group 60"/>
              <p:cNvGrpSpPr>
                <a:grpSpLocks/>
              </p:cNvGrpSpPr>
              <p:nvPr/>
            </p:nvGrpSpPr>
            <p:grpSpPr bwMode="auto">
              <a:xfrm>
                <a:off x="0" y="0"/>
                <a:ext cx="1941" cy="835"/>
                <a:chOff x="0" y="0"/>
                <a:chExt cx="1941" cy="835"/>
              </a:xfrm>
            </p:grpSpPr>
            <p:sp>
              <p:nvSpPr>
                <p:cNvPr id="52277" name="Rectangle 5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41" cy="8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5700" b="1"/>
                    <a:t> </a:t>
                  </a:r>
                  <a:r>
                    <a:rPr lang="en-US" altLang="it-IT" sz="2400" b="1"/>
                    <a:t>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52278" name="Rectangle 5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41" cy="83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52274" name="Group 62"/>
              <p:cNvGrpSpPr>
                <a:grpSpLocks/>
              </p:cNvGrpSpPr>
              <p:nvPr/>
            </p:nvGrpSpPr>
            <p:grpSpPr bwMode="auto">
              <a:xfrm>
                <a:off x="1941" y="0"/>
                <a:ext cx="1703" cy="835"/>
                <a:chOff x="1941" y="0"/>
                <a:chExt cx="1703" cy="835"/>
              </a:xfrm>
            </p:grpSpPr>
            <p:sp>
              <p:nvSpPr>
                <p:cNvPr id="52275" name="Rectangle 58"/>
                <p:cNvSpPr>
                  <a:spLocks noChangeArrowheads="1"/>
                </p:cNvSpPr>
                <p:nvPr/>
              </p:nvSpPr>
              <p:spPr bwMode="auto">
                <a:xfrm>
                  <a:off x="1941" y="0"/>
                  <a:ext cx="1703" cy="8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d(O-F) = 0,140 nm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103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52276" name="Rectangle 61"/>
                <p:cNvSpPr>
                  <a:spLocks noChangeArrowheads="1"/>
                </p:cNvSpPr>
                <p:nvPr/>
              </p:nvSpPr>
              <p:spPr bwMode="auto">
                <a:xfrm>
                  <a:off x="1941" y="0"/>
                  <a:ext cx="1703" cy="83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52272" name="Rectangle 64"/>
            <p:cNvSpPr>
              <a:spLocks noChangeArrowheads="1"/>
            </p:cNvSpPr>
            <p:nvPr/>
          </p:nvSpPr>
          <p:spPr bwMode="auto">
            <a:xfrm>
              <a:off x="-3" y="-3"/>
              <a:ext cx="3650" cy="841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52269" name="Picture 66" descr="C:\Documents and Settings\fornasiero\Documenti\Immagini\of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050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4099" name="Object 67"/>
          <p:cNvGraphicFramePr>
            <a:graphicFrameLocks noChangeAspect="1"/>
          </p:cNvGraphicFramePr>
          <p:nvPr/>
        </p:nvGraphicFramePr>
        <p:xfrm>
          <a:off x="6019801" y="5791201"/>
          <a:ext cx="485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38" name="Pacchetto" r:id="rId4" imgW="486383" imgH="486383" progId="Package">
                  <p:embed/>
                </p:oleObj>
              </mc:Choice>
              <mc:Fallback>
                <p:oleObj name="Pacchetto" r:id="rId4" imgW="486383" imgH="486383" progId="Package">
                  <p:embed/>
                  <p:pic>
                    <p:nvPicPr>
                      <p:cNvPr id="44099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1" y="5791201"/>
                        <a:ext cx="4857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3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440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bipiramide a base trigonale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5 </a:t>
            </a:r>
            <a:r>
              <a:rPr lang="it-IT" altLang="it-IT" sz="2000">
                <a:solidFill>
                  <a:srgbClr val="FF6600"/>
                </a:solidFill>
              </a:rPr>
              <a:t>PCl</a:t>
            </a:r>
            <a:r>
              <a:rPr lang="it-IT" altLang="it-IT" sz="2000" baseline="-25000">
                <a:solidFill>
                  <a:srgbClr val="FF6600"/>
                </a:solidFill>
              </a:rPr>
              <a:t>5</a:t>
            </a:r>
            <a:r>
              <a:rPr lang="en-US" altLang="it-IT" smtClean="0"/>
              <a:t> 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P  [Ne] 3s</a:t>
            </a:r>
            <a:r>
              <a:rPr lang="it-IT" altLang="it-IT" sz="2400" baseline="30000"/>
              <a:t>2</a:t>
            </a:r>
            <a:r>
              <a:rPr lang="it-IT" altLang="it-IT" sz="2400"/>
              <a:t> 3p</a:t>
            </a:r>
            <a:r>
              <a:rPr lang="it-IT" altLang="it-IT" sz="2400" baseline="30000"/>
              <a:t>3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5e</a:t>
            </a:r>
            <a:r>
              <a:rPr lang="it-IT" altLang="it-IT" sz="2400" baseline="30000"/>
              <a:t>-</a:t>
            </a:r>
            <a:r>
              <a:rPr lang="it-IT" altLang="it-IT" sz="2400"/>
              <a:t> (P) + 5e</a:t>
            </a:r>
            <a:r>
              <a:rPr lang="it-IT" altLang="it-IT" sz="2400" baseline="30000"/>
              <a:t>-</a:t>
            </a:r>
            <a:r>
              <a:rPr lang="it-IT" altLang="it-IT" sz="2400"/>
              <a:t> (Cl)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10 = 5 coppie , 5 legami= AX5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58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59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60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61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62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63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64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65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66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67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68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69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70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71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72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73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74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75" name="Rectangle 27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76" name="Rectangle 28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77" name="Rectangle 29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78" name="Rectangle 3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79" name="Rectangle 31"/>
          <p:cNvSpPr>
            <a:spLocks noChangeArrowheads="1"/>
          </p:cNvSpPr>
          <p:nvPr/>
        </p:nvSpPr>
        <p:spPr bwMode="auto">
          <a:xfrm>
            <a:off x="1219200" y="4876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80" name="Rectangle 32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81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82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83" name="Rectangle 3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84" name="Rectangle 3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85" name="Rectangle 37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86" name="Rectangle 38"/>
          <p:cNvSpPr>
            <a:spLocks noChangeArrowheads="1"/>
          </p:cNvSpPr>
          <p:nvPr/>
        </p:nvSpPr>
        <p:spPr bwMode="auto">
          <a:xfrm>
            <a:off x="1752600" y="4572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87" name="Rectangle 39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88" name="Rectangle 4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89" name="Rectangle 41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90" name="Rectangle 42"/>
          <p:cNvSpPr>
            <a:spLocks noChangeArrowheads="1"/>
          </p:cNvSpPr>
          <p:nvPr/>
        </p:nvSpPr>
        <p:spPr bwMode="auto">
          <a:xfrm>
            <a:off x="1524000" y="26908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91" name="Rectangle 43"/>
          <p:cNvSpPr>
            <a:spLocks noChangeArrowheads="1"/>
          </p:cNvSpPr>
          <p:nvPr/>
        </p:nvSpPr>
        <p:spPr bwMode="auto">
          <a:xfrm>
            <a:off x="1524000" y="27670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3292" name="Rectangle 56"/>
          <p:cNvSpPr>
            <a:spLocks noChangeArrowheads="1"/>
          </p:cNvSpPr>
          <p:nvPr/>
        </p:nvSpPr>
        <p:spPr bwMode="auto">
          <a:xfrm>
            <a:off x="1524000" y="25828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53293" name="Group 66"/>
          <p:cNvGrpSpPr>
            <a:grpSpLocks/>
          </p:cNvGrpSpPr>
          <p:nvPr/>
        </p:nvGrpSpPr>
        <p:grpSpPr bwMode="auto">
          <a:xfrm>
            <a:off x="3962401" y="4572000"/>
            <a:ext cx="5794375" cy="1701800"/>
            <a:chOff x="-3" y="-3"/>
            <a:chExt cx="3650" cy="1072"/>
          </a:xfrm>
        </p:grpSpPr>
        <p:grpSp>
          <p:nvGrpSpPr>
            <p:cNvPr id="53297" name="Group 64"/>
            <p:cNvGrpSpPr>
              <a:grpSpLocks/>
            </p:cNvGrpSpPr>
            <p:nvPr/>
          </p:nvGrpSpPr>
          <p:grpSpPr bwMode="auto">
            <a:xfrm>
              <a:off x="0" y="0"/>
              <a:ext cx="3644" cy="1066"/>
              <a:chOff x="0" y="0"/>
              <a:chExt cx="3644" cy="1066"/>
            </a:xfrm>
          </p:grpSpPr>
          <p:grpSp>
            <p:nvGrpSpPr>
              <p:cNvPr id="53299" name="Group 61"/>
              <p:cNvGrpSpPr>
                <a:grpSpLocks/>
              </p:cNvGrpSpPr>
              <p:nvPr/>
            </p:nvGrpSpPr>
            <p:grpSpPr bwMode="auto">
              <a:xfrm>
                <a:off x="0" y="0"/>
                <a:ext cx="1572" cy="1066"/>
                <a:chOff x="0" y="0"/>
                <a:chExt cx="1572" cy="1066"/>
              </a:xfrm>
            </p:grpSpPr>
            <p:sp>
              <p:nvSpPr>
                <p:cNvPr id="53303" name="Rectangle 5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572" cy="10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8100" b="1"/>
                    <a:t> </a:t>
                  </a:r>
                  <a:r>
                    <a:rPr lang="en-US" altLang="it-IT" sz="2400" b="1"/>
                    <a:t>  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53304" name="Rectangle 6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572" cy="106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53300" name="Group 63"/>
              <p:cNvGrpSpPr>
                <a:grpSpLocks/>
              </p:cNvGrpSpPr>
              <p:nvPr/>
            </p:nvGrpSpPr>
            <p:grpSpPr bwMode="auto">
              <a:xfrm>
                <a:off x="1572" y="0"/>
                <a:ext cx="2072" cy="1066"/>
                <a:chOff x="1572" y="0"/>
                <a:chExt cx="2072" cy="1066"/>
              </a:xfrm>
            </p:grpSpPr>
            <p:sp>
              <p:nvSpPr>
                <p:cNvPr id="53301" name="Rectangle 59"/>
                <p:cNvSpPr>
                  <a:spLocks noChangeArrowheads="1"/>
                </p:cNvSpPr>
                <p:nvPr/>
              </p:nvSpPr>
              <p:spPr bwMode="auto">
                <a:xfrm>
                  <a:off x="1572" y="0"/>
                  <a:ext cx="2072" cy="10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d(P-Cl</a:t>
                  </a:r>
                  <a:r>
                    <a:rPr lang="en-US" altLang="it-IT" sz="1800" b="1" baseline="-30000"/>
                    <a:t>éq</a:t>
                  </a:r>
                  <a:r>
                    <a:rPr lang="en-US" altLang="it-IT" sz="1800" b="1"/>
                    <a:t>) = 0,202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d(P-Cl</a:t>
                  </a:r>
                  <a:r>
                    <a:rPr lang="en-US" altLang="it-IT" sz="1800" b="1" baseline="-30000"/>
                    <a:t>ax</a:t>
                  </a:r>
                  <a:r>
                    <a:rPr lang="en-US" altLang="it-IT" sz="1800" b="1"/>
                    <a:t>) = 0,214 nm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a(</a:t>
                  </a:r>
                  <a:r>
                    <a:rPr lang="en-US" altLang="it-IT" sz="1800" b="1"/>
                    <a:t>ClPCl</a:t>
                  </a:r>
                  <a:r>
                    <a:rPr lang="en-US" altLang="it-IT" sz="1800" b="1">
                      <a:latin typeface="Symbol" panose="05050102010706020507" pitchFamily="18" charset="2"/>
                    </a:rPr>
                    <a:t>) = 90 ° ; a (</a:t>
                  </a:r>
                  <a:r>
                    <a:rPr lang="en-US" altLang="it-IT" sz="1800" b="1"/>
                    <a:t>ClPCl</a:t>
                  </a:r>
                  <a:r>
                    <a:rPr lang="en-US" altLang="it-IT" sz="1800" b="1">
                      <a:latin typeface="Symbol" panose="05050102010706020507" pitchFamily="18" charset="2"/>
                    </a:rPr>
                    <a:t>) = 120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53302" name="Rectangle 62"/>
                <p:cNvSpPr>
                  <a:spLocks noChangeArrowheads="1"/>
                </p:cNvSpPr>
                <p:nvPr/>
              </p:nvSpPr>
              <p:spPr bwMode="auto">
                <a:xfrm>
                  <a:off x="1572" y="0"/>
                  <a:ext cx="2072" cy="106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53298" name="Rectangle 65"/>
            <p:cNvSpPr>
              <a:spLocks noChangeArrowheads="1"/>
            </p:cNvSpPr>
            <p:nvPr/>
          </p:nvSpPr>
          <p:spPr bwMode="auto">
            <a:xfrm>
              <a:off x="-3" y="-3"/>
              <a:ext cx="3650" cy="1072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53294" name="Picture 58" descr="http://www.faidherbe.org/site/cours/dupuis/images4/pcl5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648201"/>
            <a:ext cx="120015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95" name="Picture 67" descr="C:\Documents and Settings\fornasiero\Documenti\Immagini\pcl5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0574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5124" name="Object 68"/>
          <p:cNvGraphicFramePr>
            <a:graphicFrameLocks noChangeAspect="1"/>
          </p:cNvGraphicFramePr>
          <p:nvPr/>
        </p:nvGraphicFramePr>
        <p:xfrm>
          <a:off x="5791200" y="5562601"/>
          <a:ext cx="4953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2" name="Pacchetto" r:id="rId5" imgW="496111" imgH="486383" progId="Package">
                  <p:embed/>
                </p:oleObj>
              </mc:Choice>
              <mc:Fallback>
                <p:oleObj name="Pacchetto" r:id="rId5" imgW="496111" imgH="486383" progId="Package">
                  <p:embed/>
                  <p:pic>
                    <p:nvPicPr>
                      <p:cNvPr id="45124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5562601"/>
                        <a:ext cx="4953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0251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451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bipiramide a base trigonale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5 </a:t>
            </a:r>
            <a:r>
              <a:rPr lang="it-IT" altLang="it-IT" sz="2000">
                <a:solidFill>
                  <a:srgbClr val="FF6600"/>
                </a:solidFill>
              </a:rPr>
              <a:t>PF</a:t>
            </a:r>
            <a:r>
              <a:rPr lang="it-IT" altLang="it-IT" sz="2000" baseline="-25000">
                <a:solidFill>
                  <a:srgbClr val="FF6600"/>
                </a:solidFill>
              </a:rPr>
              <a:t>3</a:t>
            </a:r>
            <a:r>
              <a:rPr lang="it-IT" altLang="it-IT" sz="2000">
                <a:solidFill>
                  <a:srgbClr val="FF6600"/>
                </a:solidFill>
              </a:rPr>
              <a:t>Cl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r>
              <a:rPr lang="en-US" altLang="it-IT" smtClean="0"/>
              <a:t> 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P  [Ne] 3s</a:t>
            </a:r>
            <a:r>
              <a:rPr lang="it-IT" altLang="it-IT" sz="2400" baseline="30000"/>
              <a:t>2</a:t>
            </a:r>
            <a:r>
              <a:rPr lang="it-IT" altLang="it-IT" sz="2400"/>
              <a:t> 3p</a:t>
            </a:r>
            <a:r>
              <a:rPr lang="it-IT" altLang="it-IT" sz="2400" baseline="30000"/>
              <a:t>3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5e</a:t>
            </a:r>
            <a:r>
              <a:rPr lang="it-IT" altLang="it-IT" sz="2400" baseline="30000"/>
              <a:t>-</a:t>
            </a:r>
            <a:r>
              <a:rPr lang="it-IT" altLang="it-IT" sz="2400"/>
              <a:t> (P) + 3e</a:t>
            </a:r>
            <a:r>
              <a:rPr lang="it-IT" altLang="it-IT" sz="2400" baseline="30000"/>
              <a:t>-</a:t>
            </a:r>
            <a:r>
              <a:rPr lang="it-IT" altLang="it-IT" sz="2400"/>
              <a:t> (F) + 2e</a:t>
            </a:r>
            <a:r>
              <a:rPr lang="it-IT" altLang="it-IT" sz="2400" baseline="30000"/>
              <a:t>-</a:t>
            </a:r>
            <a:r>
              <a:rPr lang="it-IT" altLang="it-IT" sz="2400"/>
              <a:t> (Cl)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10 = 5 coppie , 5 legami= AX5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287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288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289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290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291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292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294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295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296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297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298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299" name="Rectangle 27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300" name="Rectangle 28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301" name="Rectangle 29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302" name="Rectangle 3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303" name="Rectangle 31"/>
          <p:cNvSpPr>
            <a:spLocks noChangeArrowheads="1"/>
          </p:cNvSpPr>
          <p:nvPr/>
        </p:nvSpPr>
        <p:spPr bwMode="auto">
          <a:xfrm>
            <a:off x="1219200" y="4876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304" name="Rectangle 32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305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306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307" name="Rectangle 3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308" name="Rectangle 3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309" name="Rectangle 37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310" name="Rectangle 38"/>
          <p:cNvSpPr>
            <a:spLocks noChangeArrowheads="1"/>
          </p:cNvSpPr>
          <p:nvPr/>
        </p:nvSpPr>
        <p:spPr bwMode="auto">
          <a:xfrm>
            <a:off x="1752600" y="4572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311" name="Rectangle 39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312" name="Rectangle 4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313" name="Rectangle 41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314" name="Rectangle 42"/>
          <p:cNvSpPr>
            <a:spLocks noChangeArrowheads="1"/>
          </p:cNvSpPr>
          <p:nvPr/>
        </p:nvSpPr>
        <p:spPr bwMode="auto">
          <a:xfrm>
            <a:off x="1524000" y="26908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315" name="Rectangle 43"/>
          <p:cNvSpPr>
            <a:spLocks noChangeArrowheads="1"/>
          </p:cNvSpPr>
          <p:nvPr/>
        </p:nvSpPr>
        <p:spPr bwMode="auto">
          <a:xfrm>
            <a:off x="1524000" y="27670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316" name="Rectangle 44"/>
          <p:cNvSpPr>
            <a:spLocks noChangeArrowheads="1"/>
          </p:cNvSpPr>
          <p:nvPr/>
        </p:nvSpPr>
        <p:spPr bwMode="auto">
          <a:xfrm>
            <a:off x="1524000" y="25828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4317" name="Rectangle 57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54318" name="Group 67"/>
          <p:cNvGrpSpPr>
            <a:grpSpLocks/>
          </p:cNvGrpSpPr>
          <p:nvPr/>
        </p:nvGrpSpPr>
        <p:grpSpPr bwMode="auto">
          <a:xfrm>
            <a:off x="3962401" y="4800600"/>
            <a:ext cx="5794375" cy="1670050"/>
            <a:chOff x="-3" y="-3"/>
            <a:chExt cx="3650" cy="1052"/>
          </a:xfrm>
        </p:grpSpPr>
        <p:grpSp>
          <p:nvGrpSpPr>
            <p:cNvPr id="54322" name="Group 65"/>
            <p:cNvGrpSpPr>
              <a:grpSpLocks/>
            </p:cNvGrpSpPr>
            <p:nvPr/>
          </p:nvGrpSpPr>
          <p:grpSpPr bwMode="auto">
            <a:xfrm>
              <a:off x="0" y="0"/>
              <a:ext cx="3644" cy="1046"/>
              <a:chOff x="0" y="0"/>
              <a:chExt cx="3644" cy="1046"/>
            </a:xfrm>
          </p:grpSpPr>
          <p:grpSp>
            <p:nvGrpSpPr>
              <p:cNvPr id="54324" name="Group 62"/>
              <p:cNvGrpSpPr>
                <a:grpSpLocks/>
              </p:cNvGrpSpPr>
              <p:nvPr/>
            </p:nvGrpSpPr>
            <p:grpSpPr bwMode="auto">
              <a:xfrm>
                <a:off x="0" y="0"/>
                <a:ext cx="1561" cy="1046"/>
                <a:chOff x="0" y="0"/>
                <a:chExt cx="1561" cy="1046"/>
              </a:xfrm>
            </p:grpSpPr>
            <p:sp>
              <p:nvSpPr>
                <p:cNvPr id="54328" name="Rectangle 5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561" cy="10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7900" b="1"/>
                    <a:t> </a:t>
                  </a:r>
                  <a:r>
                    <a:rPr lang="en-US" altLang="it-IT" sz="2400" b="1"/>
                    <a:t>  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54329" name="Rectangle 6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561" cy="10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54325" name="Group 64"/>
              <p:cNvGrpSpPr>
                <a:grpSpLocks/>
              </p:cNvGrpSpPr>
              <p:nvPr/>
            </p:nvGrpSpPr>
            <p:grpSpPr bwMode="auto">
              <a:xfrm>
                <a:off x="1561" y="0"/>
                <a:ext cx="2083" cy="1046"/>
                <a:chOff x="1561" y="0"/>
                <a:chExt cx="2083" cy="1046"/>
              </a:xfrm>
            </p:grpSpPr>
            <p:sp>
              <p:nvSpPr>
                <p:cNvPr id="54326" name="Rectangle 60"/>
                <p:cNvSpPr>
                  <a:spLocks noChangeArrowheads="1"/>
                </p:cNvSpPr>
                <p:nvPr/>
              </p:nvSpPr>
              <p:spPr bwMode="auto">
                <a:xfrm>
                  <a:off x="1561" y="0"/>
                  <a:ext cx="2083" cy="10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d(P-Cl</a:t>
                  </a:r>
                  <a:r>
                    <a:rPr lang="it-IT" altLang="it-IT" sz="1800" b="1" baseline="-30000"/>
                    <a:t>stim</a:t>
                  </a:r>
                  <a:r>
                    <a:rPr lang="en-US" altLang="it-IT" sz="1800" b="1"/>
                    <a:t>) = 0,2 nm ; d(P-F) = 0,15 nm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a(</a:t>
                  </a:r>
                  <a:r>
                    <a:rPr lang="en-US" altLang="it-IT" sz="1800" b="1"/>
                    <a:t>FPF</a:t>
                  </a:r>
                  <a:r>
                    <a:rPr lang="en-US" altLang="it-IT" sz="1800" b="1">
                      <a:latin typeface="Symbol" panose="05050102010706020507" pitchFamily="18" charset="2"/>
                    </a:rPr>
                    <a:t>) = 90° ; a (</a:t>
                  </a:r>
                  <a:r>
                    <a:rPr lang="en-US" altLang="it-IT" sz="1800" b="1"/>
                    <a:t>ClPCl</a:t>
                  </a:r>
                  <a:r>
                    <a:rPr lang="en-US" altLang="it-IT" sz="1800" b="1">
                      <a:latin typeface="Symbol" panose="05050102010706020507" pitchFamily="18" charset="2"/>
                    </a:rPr>
                    <a:t>) = 120°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(</a:t>
                  </a:r>
                  <a:r>
                    <a:rPr lang="it-IT" altLang="it-IT" sz="1800" b="1"/>
                    <a:t>valore stimato</a:t>
                  </a:r>
                  <a:r>
                    <a:rPr lang="en-US" altLang="it-IT" sz="1800" b="1">
                      <a:latin typeface="Symbol" panose="05050102010706020507" pitchFamily="18" charset="2"/>
                    </a:rPr>
                    <a:t>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54327" name="Rectangle 63"/>
                <p:cNvSpPr>
                  <a:spLocks noChangeArrowheads="1"/>
                </p:cNvSpPr>
                <p:nvPr/>
              </p:nvSpPr>
              <p:spPr bwMode="auto">
                <a:xfrm>
                  <a:off x="1561" y="0"/>
                  <a:ext cx="2083" cy="10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54323" name="Rectangle 66"/>
            <p:cNvSpPr>
              <a:spLocks noChangeArrowheads="1"/>
            </p:cNvSpPr>
            <p:nvPr/>
          </p:nvSpPr>
          <p:spPr bwMode="auto">
            <a:xfrm>
              <a:off x="-3" y="-3"/>
              <a:ext cx="3650" cy="1052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54319" name="Picture 59" descr="http://www.faidherbe.org/site/cours/dupuis/images4/pf3cl2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876800"/>
            <a:ext cx="120015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320" name="Picture 68" descr="C:\Documents and Settings\fornasiero\Documenti\Immagini\pf3cl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1336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6149" name="Object 69"/>
          <p:cNvGraphicFramePr>
            <a:graphicFrameLocks noChangeAspect="1"/>
          </p:cNvGraphicFramePr>
          <p:nvPr/>
        </p:nvGraphicFramePr>
        <p:xfrm>
          <a:off x="5638801" y="5715001"/>
          <a:ext cx="6191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6" name="Pacchetto" r:id="rId5" imgW="622570" imgH="486383" progId="Package">
                  <p:embed/>
                </p:oleObj>
              </mc:Choice>
              <mc:Fallback>
                <p:oleObj name="Pacchetto" r:id="rId5" imgW="622570" imgH="486383" progId="Package">
                  <p:embed/>
                  <p:pic>
                    <p:nvPicPr>
                      <p:cNvPr id="46149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1" y="5715001"/>
                        <a:ext cx="61912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128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461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bipiramide a base trigonale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5 </a:t>
            </a:r>
            <a:r>
              <a:rPr lang="it-IT" altLang="it-IT" sz="2000">
                <a:solidFill>
                  <a:srgbClr val="FF6600"/>
                </a:solidFill>
              </a:rPr>
              <a:t>SOF</a:t>
            </a:r>
            <a:r>
              <a:rPr lang="it-IT" altLang="it-IT" sz="2000" baseline="-25000">
                <a:solidFill>
                  <a:srgbClr val="FF6600"/>
                </a:solidFill>
              </a:rPr>
              <a:t>4</a:t>
            </a:r>
            <a:r>
              <a:rPr lang="en-US" altLang="it-IT" smtClean="0"/>
              <a:t> </a:t>
            </a: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S  [Ne] 3s</a:t>
            </a:r>
            <a:r>
              <a:rPr lang="it-IT" altLang="it-IT" sz="2400" baseline="30000"/>
              <a:t>2</a:t>
            </a:r>
            <a:r>
              <a:rPr lang="it-IT" altLang="it-IT" sz="2400"/>
              <a:t> 3p</a:t>
            </a:r>
            <a:r>
              <a:rPr lang="it-IT" altLang="it-IT" sz="2400" baseline="30000"/>
              <a:t>4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6e</a:t>
            </a:r>
            <a:r>
              <a:rPr lang="it-IT" altLang="it-IT" sz="2400" baseline="30000"/>
              <a:t>-</a:t>
            </a:r>
            <a:r>
              <a:rPr lang="it-IT" altLang="it-IT" sz="2400"/>
              <a:t> (S) + 4e</a:t>
            </a:r>
            <a:r>
              <a:rPr lang="it-IT" altLang="it-IT" sz="2400" baseline="30000"/>
              <a:t>-</a:t>
            </a:r>
            <a:r>
              <a:rPr lang="it-IT" altLang="it-IT" sz="2400"/>
              <a:t> (F) + 2e</a:t>
            </a:r>
            <a:r>
              <a:rPr lang="it-IT" altLang="it-IT" sz="2400" baseline="30000"/>
              <a:t>-</a:t>
            </a:r>
            <a:r>
              <a:rPr lang="it-IT" altLang="it-IT" sz="2400"/>
              <a:t> (O) - 2e</a:t>
            </a:r>
            <a:r>
              <a:rPr lang="it-IT" altLang="it-IT" sz="2400" baseline="30000"/>
              <a:t>-</a:t>
            </a:r>
            <a:r>
              <a:rPr lang="it-IT" altLang="it-IT" sz="2400"/>
              <a:t> (1 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10 = 5 coppie , 5 legami= AX5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06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08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11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12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13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14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15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16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17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18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19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20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21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22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23" name="Rectangle 27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24" name="Rectangle 28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25" name="Rectangle 29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26" name="Rectangle 3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27" name="Rectangle 31"/>
          <p:cNvSpPr>
            <a:spLocks noChangeArrowheads="1"/>
          </p:cNvSpPr>
          <p:nvPr/>
        </p:nvSpPr>
        <p:spPr bwMode="auto">
          <a:xfrm>
            <a:off x="1219200" y="4876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28" name="Rectangle 32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29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30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31" name="Rectangle 3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32" name="Rectangle 3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33" name="Rectangle 37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34" name="Rectangle 38"/>
          <p:cNvSpPr>
            <a:spLocks noChangeArrowheads="1"/>
          </p:cNvSpPr>
          <p:nvPr/>
        </p:nvSpPr>
        <p:spPr bwMode="auto">
          <a:xfrm>
            <a:off x="1752600" y="4572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35" name="Rectangle 39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36" name="Rectangle 4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37" name="Rectangle 41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38" name="Rectangle 42"/>
          <p:cNvSpPr>
            <a:spLocks noChangeArrowheads="1"/>
          </p:cNvSpPr>
          <p:nvPr/>
        </p:nvSpPr>
        <p:spPr bwMode="auto">
          <a:xfrm>
            <a:off x="1524000" y="26908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39" name="Rectangle 43"/>
          <p:cNvSpPr>
            <a:spLocks noChangeArrowheads="1"/>
          </p:cNvSpPr>
          <p:nvPr/>
        </p:nvSpPr>
        <p:spPr bwMode="auto">
          <a:xfrm>
            <a:off x="1524000" y="27670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40" name="Rectangle 44"/>
          <p:cNvSpPr>
            <a:spLocks noChangeArrowheads="1"/>
          </p:cNvSpPr>
          <p:nvPr/>
        </p:nvSpPr>
        <p:spPr bwMode="auto">
          <a:xfrm>
            <a:off x="1524000" y="25828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41" name="Rectangle 45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5342" name="Rectangle 58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55343" name="Group 68"/>
          <p:cNvGrpSpPr>
            <a:grpSpLocks/>
          </p:cNvGrpSpPr>
          <p:nvPr/>
        </p:nvGrpSpPr>
        <p:grpSpPr bwMode="auto">
          <a:xfrm>
            <a:off x="3962401" y="4800600"/>
            <a:ext cx="5794375" cy="1670050"/>
            <a:chOff x="-3" y="-3"/>
            <a:chExt cx="3650" cy="1052"/>
          </a:xfrm>
        </p:grpSpPr>
        <p:grpSp>
          <p:nvGrpSpPr>
            <p:cNvPr id="55347" name="Group 66"/>
            <p:cNvGrpSpPr>
              <a:grpSpLocks/>
            </p:cNvGrpSpPr>
            <p:nvPr/>
          </p:nvGrpSpPr>
          <p:grpSpPr bwMode="auto">
            <a:xfrm>
              <a:off x="0" y="0"/>
              <a:ext cx="3644" cy="1046"/>
              <a:chOff x="0" y="0"/>
              <a:chExt cx="3644" cy="1046"/>
            </a:xfrm>
          </p:grpSpPr>
          <p:grpSp>
            <p:nvGrpSpPr>
              <p:cNvPr id="55349" name="Group 63"/>
              <p:cNvGrpSpPr>
                <a:grpSpLocks/>
              </p:cNvGrpSpPr>
              <p:nvPr/>
            </p:nvGrpSpPr>
            <p:grpSpPr bwMode="auto">
              <a:xfrm>
                <a:off x="0" y="0"/>
                <a:ext cx="1942" cy="1046"/>
                <a:chOff x="0" y="0"/>
                <a:chExt cx="1942" cy="1046"/>
              </a:xfrm>
            </p:grpSpPr>
            <p:sp>
              <p:nvSpPr>
                <p:cNvPr id="55353" name="Rectangle 5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42" cy="10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7900" b="1"/>
                    <a:t> </a:t>
                  </a:r>
                  <a:r>
                    <a:rPr lang="en-US" altLang="it-IT" sz="2400" b="1"/>
                    <a:t>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55354" name="Rectangle 6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42" cy="10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55350" name="Group 65"/>
              <p:cNvGrpSpPr>
                <a:grpSpLocks/>
              </p:cNvGrpSpPr>
              <p:nvPr/>
            </p:nvGrpSpPr>
            <p:grpSpPr bwMode="auto">
              <a:xfrm>
                <a:off x="1942" y="0"/>
                <a:ext cx="1702" cy="1046"/>
                <a:chOff x="1942" y="0"/>
                <a:chExt cx="1702" cy="1046"/>
              </a:xfrm>
            </p:grpSpPr>
            <p:sp>
              <p:nvSpPr>
                <p:cNvPr id="55351" name="Rectangle 61"/>
                <p:cNvSpPr>
                  <a:spLocks noChangeArrowheads="1"/>
                </p:cNvSpPr>
                <p:nvPr/>
              </p:nvSpPr>
              <p:spPr bwMode="auto">
                <a:xfrm>
                  <a:off x="1942" y="0"/>
                  <a:ext cx="1702" cy="10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d(S-O) = 0,140 nm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d(S-F</a:t>
                  </a:r>
                  <a:r>
                    <a:rPr lang="en-US" altLang="it-IT" sz="1800" b="1" baseline="-30000"/>
                    <a:t>eq</a:t>
                  </a:r>
                  <a:r>
                    <a:rPr lang="en-US" altLang="it-IT" sz="1800" b="1"/>
                    <a:t>) = 0,155 nm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d(S-F</a:t>
                  </a:r>
                  <a:r>
                    <a:rPr lang="en-US" altLang="it-IT" sz="1800" b="1" baseline="-30000"/>
                    <a:t>ax</a:t>
                  </a:r>
                  <a:r>
                    <a:rPr lang="en-US" altLang="it-IT" sz="1800" b="1"/>
                    <a:t>) = 0,157 nm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(</a:t>
                  </a:r>
                  <a:r>
                    <a:rPr lang="en-US" altLang="it-IT" sz="1800" b="1"/>
                    <a:t>F</a:t>
                  </a:r>
                  <a:r>
                    <a:rPr lang="en-US" altLang="it-IT" sz="1800" b="1" baseline="-30000"/>
                    <a:t>eq</a:t>
                  </a:r>
                  <a:r>
                    <a:rPr lang="en-US" altLang="it-IT" sz="1800" b="1"/>
                    <a:t>SF</a:t>
                  </a:r>
                  <a:r>
                    <a:rPr lang="en-US" altLang="it-IT" sz="1800" b="1" baseline="-30000"/>
                    <a:t>eq</a:t>
                  </a:r>
                  <a:r>
                    <a:rPr lang="en-US" altLang="it-IT" sz="1800" b="1">
                      <a:latin typeface="Symbol" panose="05050102010706020507" pitchFamily="18" charset="2"/>
                    </a:rPr>
                    <a:t>) = 110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55352" name="Rectangle 64"/>
                <p:cNvSpPr>
                  <a:spLocks noChangeArrowheads="1"/>
                </p:cNvSpPr>
                <p:nvPr/>
              </p:nvSpPr>
              <p:spPr bwMode="auto">
                <a:xfrm>
                  <a:off x="1942" y="0"/>
                  <a:ext cx="1702" cy="10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55348" name="Rectangle 67"/>
            <p:cNvSpPr>
              <a:spLocks noChangeArrowheads="1"/>
            </p:cNvSpPr>
            <p:nvPr/>
          </p:nvSpPr>
          <p:spPr bwMode="auto">
            <a:xfrm>
              <a:off x="-3" y="-3"/>
              <a:ext cx="3650" cy="1052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55344" name="Picture 60" descr="http://www.faidherbe.org/site/cours/dupuis/images4/sof4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876800"/>
            <a:ext cx="960438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7173" name="Object 69"/>
          <p:cNvGraphicFramePr>
            <a:graphicFrameLocks noChangeAspect="1"/>
          </p:cNvGraphicFramePr>
          <p:nvPr/>
        </p:nvGraphicFramePr>
        <p:xfrm>
          <a:off x="5943600" y="5791201"/>
          <a:ext cx="5334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0" name="Pacchetto" r:id="rId4" imgW="535021" imgH="486383" progId="Package">
                  <p:embed/>
                </p:oleObj>
              </mc:Choice>
              <mc:Fallback>
                <p:oleObj name="Pacchetto" r:id="rId4" imgW="535021" imgH="486383" progId="Package">
                  <p:embed/>
                  <p:pic>
                    <p:nvPicPr>
                      <p:cNvPr id="47173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791201"/>
                        <a:ext cx="5334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5346" name="Picture 70" descr="C:\Documents and Settings\fornasiero\Documenti\Immagini\sof4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13360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981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471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bipiramide a base trigonale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5 </a:t>
            </a:r>
            <a:r>
              <a:rPr lang="it-IT" altLang="it-IT" sz="2000">
                <a:solidFill>
                  <a:srgbClr val="FF6600"/>
                </a:solidFill>
              </a:rPr>
              <a:t>XeF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r>
              <a:rPr lang="it-IT" altLang="it-IT" sz="2000">
                <a:solidFill>
                  <a:srgbClr val="FF6600"/>
                </a:solidFill>
              </a:rPr>
              <a:t>O</a:t>
            </a:r>
            <a:r>
              <a:rPr lang="it-IT" altLang="it-IT" sz="2000" baseline="-25000">
                <a:solidFill>
                  <a:srgbClr val="FF6600"/>
                </a:solidFill>
              </a:rPr>
              <a:t>3</a:t>
            </a:r>
            <a:r>
              <a:rPr lang="en-US" altLang="it-IT" smtClean="0"/>
              <a:t> </a:t>
            </a: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Xe  [Kr] 4 d</a:t>
            </a:r>
            <a:r>
              <a:rPr lang="it-IT" altLang="it-IT" sz="2400" baseline="30000"/>
              <a:t>10</a:t>
            </a:r>
            <a:r>
              <a:rPr lang="it-IT" altLang="it-IT" sz="2400"/>
              <a:t> 5s</a:t>
            </a:r>
            <a:r>
              <a:rPr lang="it-IT" altLang="it-IT" sz="2400" baseline="30000"/>
              <a:t>2</a:t>
            </a:r>
            <a:r>
              <a:rPr lang="it-IT" altLang="it-IT" sz="2400"/>
              <a:t> 5p</a:t>
            </a:r>
            <a:r>
              <a:rPr lang="it-IT" altLang="it-IT" sz="2400" baseline="30000"/>
              <a:t>6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8e</a:t>
            </a:r>
            <a:r>
              <a:rPr lang="it-IT" altLang="it-IT" sz="2400" baseline="30000"/>
              <a:t>-</a:t>
            </a:r>
            <a:r>
              <a:rPr lang="it-IT" altLang="it-IT" sz="2400"/>
              <a:t> (Xe) + 2e</a:t>
            </a:r>
            <a:r>
              <a:rPr lang="it-IT" altLang="it-IT" sz="2400" baseline="30000"/>
              <a:t>-</a:t>
            </a:r>
            <a:r>
              <a:rPr lang="it-IT" altLang="it-IT" sz="2400"/>
              <a:t> (F) + 6e</a:t>
            </a:r>
            <a:r>
              <a:rPr lang="it-IT" altLang="it-IT" sz="2400" baseline="30000"/>
              <a:t>-</a:t>
            </a:r>
            <a:r>
              <a:rPr lang="it-IT" altLang="it-IT" sz="2400"/>
              <a:t> (3O) - 6e</a:t>
            </a:r>
            <a:r>
              <a:rPr lang="it-IT" altLang="it-IT" sz="2400" baseline="30000"/>
              <a:t>-</a:t>
            </a:r>
            <a:r>
              <a:rPr lang="it-IT" altLang="it-IT" sz="2400"/>
              <a:t> (3 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10 = 5 coppie , 5 legami= AX5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33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34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35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36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37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38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39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40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41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42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43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44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45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46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47" name="Rectangle 27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48" name="Rectangle 28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49" name="Rectangle 29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50" name="Rectangle 3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51" name="Rectangle 31"/>
          <p:cNvSpPr>
            <a:spLocks noChangeArrowheads="1"/>
          </p:cNvSpPr>
          <p:nvPr/>
        </p:nvSpPr>
        <p:spPr bwMode="auto">
          <a:xfrm>
            <a:off x="1219200" y="4876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52" name="Rectangle 32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53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54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55" name="Rectangle 3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56" name="Rectangle 3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57" name="Rectangle 37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58" name="Rectangle 38"/>
          <p:cNvSpPr>
            <a:spLocks noChangeArrowheads="1"/>
          </p:cNvSpPr>
          <p:nvPr/>
        </p:nvSpPr>
        <p:spPr bwMode="auto">
          <a:xfrm>
            <a:off x="1752600" y="4572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59" name="Rectangle 39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60" name="Rectangle 4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61" name="Rectangle 41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62" name="Rectangle 42"/>
          <p:cNvSpPr>
            <a:spLocks noChangeArrowheads="1"/>
          </p:cNvSpPr>
          <p:nvPr/>
        </p:nvSpPr>
        <p:spPr bwMode="auto">
          <a:xfrm>
            <a:off x="1524000" y="26908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63" name="Rectangle 43"/>
          <p:cNvSpPr>
            <a:spLocks noChangeArrowheads="1"/>
          </p:cNvSpPr>
          <p:nvPr/>
        </p:nvSpPr>
        <p:spPr bwMode="auto">
          <a:xfrm>
            <a:off x="1524000" y="27670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64" name="Rectangle 44"/>
          <p:cNvSpPr>
            <a:spLocks noChangeArrowheads="1"/>
          </p:cNvSpPr>
          <p:nvPr/>
        </p:nvSpPr>
        <p:spPr bwMode="auto">
          <a:xfrm>
            <a:off x="1524000" y="25828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65" name="Rectangle 45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66" name="Rectangle 46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6367" name="Rectangle 59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56368" name="Group 69"/>
          <p:cNvGrpSpPr>
            <a:grpSpLocks/>
          </p:cNvGrpSpPr>
          <p:nvPr/>
        </p:nvGrpSpPr>
        <p:grpSpPr bwMode="auto">
          <a:xfrm>
            <a:off x="3962401" y="4800600"/>
            <a:ext cx="5794375" cy="1670050"/>
            <a:chOff x="-3" y="-3"/>
            <a:chExt cx="3650" cy="1052"/>
          </a:xfrm>
        </p:grpSpPr>
        <p:grpSp>
          <p:nvGrpSpPr>
            <p:cNvPr id="56372" name="Group 67"/>
            <p:cNvGrpSpPr>
              <a:grpSpLocks/>
            </p:cNvGrpSpPr>
            <p:nvPr/>
          </p:nvGrpSpPr>
          <p:grpSpPr bwMode="auto">
            <a:xfrm>
              <a:off x="0" y="0"/>
              <a:ext cx="3644" cy="1046"/>
              <a:chOff x="0" y="0"/>
              <a:chExt cx="3644" cy="1046"/>
            </a:xfrm>
          </p:grpSpPr>
          <p:grpSp>
            <p:nvGrpSpPr>
              <p:cNvPr id="56374" name="Group 64"/>
              <p:cNvGrpSpPr>
                <a:grpSpLocks/>
              </p:cNvGrpSpPr>
              <p:nvPr/>
            </p:nvGrpSpPr>
            <p:grpSpPr bwMode="auto">
              <a:xfrm>
                <a:off x="0" y="0"/>
                <a:ext cx="1998" cy="1046"/>
                <a:chOff x="0" y="0"/>
                <a:chExt cx="1998" cy="1046"/>
              </a:xfrm>
            </p:grpSpPr>
            <p:sp>
              <p:nvSpPr>
                <p:cNvPr id="56378" name="Rectangle 6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98" cy="10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7900" b="1"/>
                    <a:t> </a:t>
                  </a:r>
                  <a:r>
                    <a:rPr lang="en-US" altLang="it-IT" sz="2400" b="1"/>
                    <a:t> 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56379" name="Rectangle 6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98" cy="10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56375" name="Group 66"/>
              <p:cNvGrpSpPr>
                <a:grpSpLocks/>
              </p:cNvGrpSpPr>
              <p:nvPr/>
            </p:nvGrpSpPr>
            <p:grpSpPr bwMode="auto">
              <a:xfrm>
                <a:off x="1998" y="0"/>
                <a:ext cx="1646" cy="1046"/>
                <a:chOff x="1998" y="0"/>
                <a:chExt cx="1646" cy="1046"/>
              </a:xfrm>
            </p:grpSpPr>
            <p:sp>
              <p:nvSpPr>
                <p:cNvPr id="56376" name="Rectangle 62"/>
                <p:cNvSpPr>
                  <a:spLocks noChangeArrowheads="1"/>
                </p:cNvSpPr>
                <p:nvPr/>
              </p:nvSpPr>
              <p:spPr bwMode="auto">
                <a:xfrm>
                  <a:off x="1998" y="0"/>
                  <a:ext cx="1646" cy="10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d(Xe-O) = 0,180 nm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d(Xe-F) = 0,200 nm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(</a:t>
                  </a:r>
                  <a:r>
                    <a:rPr lang="en-US" altLang="it-IT" sz="1800" b="1"/>
                    <a:t>OXeO</a:t>
                  </a:r>
                  <a:r>
                    <a:rPr lang="en-US" altLang="it-IT" sz="1800" b="1">
                      <a:latin typeface="Symbol" panose="05050102010706020507" pitchFamily="18" charset="2"/>
                    </a:rPr>
                    <a:t>) = 120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(</a:t>
                  </a:r>
                  <a:r>
                    <a:rPr lang="it-IT" altLang="it-IT" sz="1800" b="1"/>
                    <a:t>valore stimato</a:t>
                  </a:r>
                  <a:r>
                    <a:rPr lang="en-US" altLang="it-IT" sz="1800" b="1">
                      <a:latin typeface="Symbol" panose="05050102010706020507" pitchFamily="18" charset="2"/>
                    </a:rPr>
                    <a:t>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2400"/>
                </a:p>
              </p:txBody>
            </p:sp>
            <p:sp>
              <p:nvSpPr>
                <p:cNvPr id="56377" name="Rectangle 65"/>
                <p:cNvSpPr>
                  <a:spLocks noChangeArrowheads="1"/>
                </p:cNvSpPr>
                <p:nvPr/>
              </p:nvSpPr>
              <p:spPr bwMode="auto">
                <a:xfrm>
                  <a:off x="1998" y="0"/>
                  <a:ext cx="1646" cy="10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56373" name="Rectangle 68"/>
            <p:cNvSpPr>
              <a:spLocks noChangeArrowheads="1"/>
            </p:cNvSpPr>
            <p:nvPr/>
          </p:nvSpPr>
          <p:spPr bwMode="auto">
            <a:xfrm>
              <a:off x="-3" y="-3"/>
              <a:ext cx="3650" cy="1052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56369" name="Picture 61" descr="http://www.faidherbe.org/site/cours/dupuis/images4/xeo3f2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953000"/>
            <a:ext cx="1131888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70" name="Picture 70" descr="C:\Documents and Settings\fornasiero\Documenti\Immagini\xeo3f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81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8199" name="Object 71"/>
          <p:cNvGraphicFramePr>
            <a:graphicFrameLocks noChangeAspect="1"/>
          </p:cNvGraphicFramePr>
          <p:nvPr/>
        </p:nvGraphicFramePr>
        <p:xfrm>
          <a:off x="5943601" y="5867401"/>
          <a:ext cx="6762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4" name="Pacchetto" r:id="rId5" imgW="680936" imgH="486383" progId="Package">
                  <p:embed/>
                </p:oleObj>
              </mc:Choice>
              <mc:Fallback>
                <p:oleObj name="Pacchetto" r:id="rId5" imgW="680936" imgH="486383" progId="Package">
                  <p:embed/>
                  <p:pic>
                    <p:nvPicPr>
                      <p:cNvPr id="48199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1" y="5867401"/>
                        <a:ext cx="6762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334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481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bipiramide a base trigonale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5 </a:t>
            </a:r>
            <a:r>
              <a:rPr lang="it-IT" altLang="it-IT" sz="2000">
                <a:solidFill>
                  <a:srgbClr val="FF6600"/>
                </a:solidFill>
              </a:rPr>
              <a:t>IO</a:t>
            </a:r>
            <a:r>
              <a:rPr lang="it-IT" altLang="it-IT" sz="2000" baseline="-25000">
                <a:solidFill>
                  <a:srgbClr val="FF6600"/>
                </a:solidFill>
              </a:rPr>
              <a:t>5</a:t>
            </a:r>
            <a:r>
              <a:rPr lang="it-IT" altLang="it-IT" sz="2000" baseline="30000">
                <a:solidFill>
                  <a:srgbClr val="FF6600"/>
                </a:solidFill>
              </a:rPr>
              <a:t>3-</a:t>
            </a:r>
            <a:r>
              <a:rPr lang="en-US" altLang="it-IT" smtClean="0"/>
              <a:t> </a:t>
            </a: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I  [Kr] 4 d</a:t>
            </a:r>
            <a:r>
              <a:rPr lang="it-IT" altLang="it-IT" sz="2400" baseline="30000"/>
              <a:t>10</a:t>
            </a:r>
            <a:r>
              <a:rPr lang="it-IT" altLang="it-IT" sz="2400"/>
              <a:t> 5s</a:t>
            </a:r>
            <a:r>
              <a:rPr lang="it-IT" altLang="it-IT" sz="2400" baseline="30000"/>
              <a:t>2</a:t>
            </a:r>
            <a:r>
              <a:rPr lang="it-IT" altLang="it-IT" sz="2400"/>
              <a:t> 5p</a:t>
            </a:r>
            <a:r>
              <a:rPr lang="it-IT" altLang="it-IT" sz="2400" baseline="30000"/>
              <a:t>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7e</a:t>
            </a:r>
            <a:r>
              <a:rPr lang="it-IT" altLang="it-IT" sz="2400" baseline="30000"/>
              <a:t>-</a:t>
            </a:r>
            <a:r>
              <a:rPr lang="it-IT" altLang="it-IT" sz="2400"/>
              <a:t> (I) + 3e</a:t>
            </a:r>
            <a:r>
              <a:rPr lang="it-IT" altLang="it-IT" sz="2400" baseline="30000"/>
              <a:t>-</a:t>
            </a:r>
            <a:r>
              <a:rPr lang="it-IT" altLang="it-IT" sz="2400"/>
              <a:t> (O</a:t>
            </a:r>
            <a:r>
              <a:rPr lang="it-IT" altLang="it-IT" sz="2400" baseline="30000"/>
              <a:t>-</a:t>
            </a:r>
            <a:r>
              <a:rPr lang="it-IT" altLang="it-IT" sz="2400"/>
              <a:t>) + 4e</a:t>
            </a:r>
            <a:r>
              <a:rPr lang="it-IT" altLang="it-IT" sz="2400" baseline="30000"/>
              <a:t>-</a:t>
            </a:r>
            <a:r>
              <a:rPr lang="it-IT" altLang="it-IT" sz="2400"/>
              <a:t> (2O) - 4e</a:t>
            </a:r>
            <a:r>
              <a:rPr lang="it-IT" altLang="it-IT" sz="2400" baseline="30000"/>
              <a:t>-</a:t>
            </a:r>
            <a:r>
              <a:rPr lang="it-IT" altLang="it-IT" sz="2400"/>
              <a:t> (2 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10 = 5 coppie , 5 legami= AX5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56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57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59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60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61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62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63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64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65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66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67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68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69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70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71" name="Rectangle 27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72" name="Rectangle 28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73" name="Rectangle 29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74" name="Rectangle 3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75" name="Rectangle 32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76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77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78" name="Rectangle 3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79" name="Rectangle 3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80" name="Rectangle 37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81" name="Rectangle 38"/>
          <p:cNvSpPr>
            <a:spLocks noChangeArrowheads="1"/>
          </p:cNvSpPr>
          <p:nvPr/>
        </p:nvSpPr>
        <p:spPr bwMode="auto">
          <a:xfrm>
            <a:off x="1752600" y="4572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82" name="Rectangle 39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83" name="Rectangle 4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84" name="Rectangle 41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85" name="Rectangle 42"/>
          <p:cNvSpPr>
            <a:spLocks noChangeArrowheads="1"/>
          </p:cNvSpPr>
          <p:nvPr/>
        </p:nvSpPr>
        <p:spPr bwMode="auto">
          <a:xfrm>
            <a:off x="1524000" y="26908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86" name="Rectangle 43"/>
          <p:cNvSpPr>
            <a:spLocks noChangeArrowheads="1"/>
          </p:cNvSpPr>
          <p:nvPr/>
        </p:nvSpPr>
        <p:spPr bwMode="auto">
          <a:xfrm>
            <a:off x="1524000" y="27670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87" name="Rectangle 44"/>
          <p:cNvSpPr>
            <a:spLocks noChangeArrowheads="1"/>
          </p:cNvSpPr>
          <p:nvPr/>
        </p:nvSpPr>
        <p:spPr bwMode="auto">
          <a:xfrm>
            <a:off x="1524000" y="25828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88" name="Rectangle 45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89" name="Rectangle 46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90" name="Rectangle 47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7391" name="Rectangle 60"/>
          <p:cNvSpPr>
            <a:spLocks noChangeArrowheads="1"/>
          </p:cNvSpPr>
          <p:nvPr/>
        </p:nvSpPr>
        <p:spPr bwMode="auto">
          <a:xfrm>
            <a:off x="1524000" y="2667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57392" name="Group 70"/>
          <p:cNvGrpSpPr>
            <a:grpSpLocks/>
          </p:cNvGrpSpPr>
          <p:nvPr/>
        </p:nvGrpSpPr>
        <p:grpSpPr bwMode="auto">
          <a:xfrm>
            <a:off x="3810001" y="4953001"/>
            <a:ext cx="5794375" cy="1533525"/>
            <a:chOff x="-3" y="-3"/>
            <a:chExt cx="3650" cy="966"/>
          </a:xfrm>
        </p:grpSpPr>
        <p:grpSp>
          <p:nvGrpSpPr>
            <p:cNvPr id="57396" name="Group 68"/>
            <p:cNvGrpSpPr>
              <a:grpSpLocks/>
            </p:cNvGrpSpPr>
            <p:nvPr/>
          </p:nvGrpSpPr>
          <p:grpSpPr bwMode="auto">
            <a:xfrm>
              <a:off x="0" y="0"/>
              <a:ext cx="3644" cy="960"/>
              <a:chOff x="0" y="0"/>
              <a:chExt cx="3644" cy="960"/>
            </a:xfrm>
          </p:grpSpPr>
          <p:grpSp>
            <p:nvGrpSpPr>
              <p:cNvPr id="57398" name="Group 65"/>
              <p:cNvGrpSpPr>
                <a:grpSpLocks/>
              </p:cNvGrpSpPr>
              <p:nvPr/>
            </p:nvGrpSpPr>
            <p:grpSpPr bwMode="auto">
              <a:xfrm>
                <a:off x="0" y="0"/>
                <a:ext cx="1849" cy="960"/>
                <a:chOff x="0" y="0"/>
                <a:chExt cx="1849" cy="960"/>
              </a:xfrm>
            </p:grpSpPr>
            <p:sp>
              <p:nvSpPr>
                <p:cNvPr id="57402" name="Rectangle 6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849" cy="9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7000" b="1"/>
                    <a:t> </a:t>
                  </a:r>
                  <a:r>
                    <a:rPr lang="en-US" altLang="it-IT" sz="2400" b="1"/>
                    <a:t> 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57403" name="Rectangle 6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849" cy="96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57399" name="Group 67"/>
              <p:cNvGrpSpPr>
                <a:grpSpLocks/>
              </p:cNvGrpSpPr>
              <p:nvPr/>
            </p:nvGrpSpPr>
            <p:grpSpPr bwMode="auto">
              <a:xfrm>
                <a:off x="1849" y="0"/>
                <a:ext cx="1795" cy="960"/>
                <a:chOff x="1849" y="0"/>
                <a:chExt cx="1795" cy="960"/>
              </a:xfrm>
            </p:grpSpPr>
            <p:sp>
              <p:nvSpPr>
                <p:cNvPr id="57400" name="Rectangle 63"/>
                <p:cNvSpPr>
                  <a:spLocks noChangeArrowheads="1"/>
                </p:cNvSpPr>
                <p:nvPr/>
              </p:nvSpPr>
              <p:spPr bwMode="auto">
                <a:xfrm>
                  <a:off x="1849" y="0"/>
                  <a:ext cx="1795" cy="9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d(I-O) = 0,180 nm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(OIO) = 90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(</a:t>
                  </a:r>
                  <a:r>
                    <a:rPr lang="it-IT" altLang="it-IT" sz="1800" b="1"/>
                    <a:t>valore approssimato</a:t>
                  </a:r>
                  <a:r>
                    <a:rPr lang="en-US" altLang="it-IT" sz="1800" b="1">
                      <a:latin typeface="Symbol" panose="05050102010706020507" pitchFamily="18" charset="2"/>
                    </a:rPr>
                    <a:t>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2400"/>
                </a:p>
              </p:txBody>
            </p:sp>
            <p:sp>
              <p:nvSpPr>
                <p:cNvPr id="57401" name="Rectangle 66"/>
                <p:cNvSpPr>
                  <a:spLocks noChangeArrowheads="1"/>
                </p:cNvSpPr>
                <p:nvPr/>
              </p:nvSpPr>
              <p:spPr bwMode="auto">
                <a:xfrm>
                  <a:off x="1849" y="0"/>
                  <a:ext cx="1795" cy="96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57397" name="Rectangle 69"/>
            <p:cNvSpPr>
              <a:spLocks noChangeArrowheads="1"/>
            </p:cNvSpPr>
            <p:nvPr/>
          </p:nvSpPr>
          <p:spPr bwMode="auto">
            <a:xfrm>
              <a:off x="-3" y="-3"/>
              <a:ext cx="3650" cy="96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57393" name="Picture 62" descr="http://www.faidherbe.org/site/cours/dupuis/images4/io53m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105401"/>
            <a:ext cx="1074738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9223" name="Object 71"/>
          <p:cNvGraphicFramePr>
            <a:graphicFrameLocks noChangeAspect="1"/>
          </p:cNvGraphicFramePr>
          <p:nvPr/>
        </p:nvGraphicFramePr>
        <p:xfrm>
          <a:off x="5715000" y="5791201"/>
          <a:ext cx="6286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58" name="Pacchetto" r:id="rId4" imgW="632298" imgH="486383" progId="Package">
                  <p:embed/>
                </p:oleObj>
              </mc:Choice>
              <mc:Fallback>
                <p:oleObj name="Pacchetto" r:id="rId4" imgW="632298" imgH="486383" progId="Package">
                  <p:embed/>
                  <p:pic>
                    <p:nvPicPr>
                      <p:cNvPr id="49223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791201"/>
                        <a:ext cx="62865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7395" name="Picture 72" descr="C:\Documents and Settings\fornasiero\Documenti\Immagini\io53m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09800"/>
            <a:ext cx="1981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296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492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tetraedrica distorta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4E </a:t>
            </a:r>
            <a:r>
              <a:rPr lang="it-IT" altLang="it-IT" sz="2000">
                <a:solidFill>
                  <a:srgbClr val="FF6600"/>
                </a:solidFill>
              </a:rPr>
              <a:t>SF</a:t>
            </a:r>
            <a:r>
              <a:rPr lang="it-IT" altLang="it-IT" sz="2000" baseline="-25000">
                <a:solidFill>
                  <a:srgbClr val="FF6600"/>
                </a:solidFill>
              </a:rPr>
              <a:t>4</a:t>
            </a:r>
            <a:r>
              <a:rPr lang="en-US" altLang="it-IT" smtClean="0"/>
              <a:t> 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S  [Ne] 3s</a:t>
            </a:r>
            <a:r>
              <a:rPr lang="it-IT" altLang="it-IT" sz="2400" baseline="30000"/>
              <a:t>2</a:t>
            </a:r>
            <a:r>
              <a:rPr lang="it-IT" altLang="it-IT" sz="2400"/>
              <a:t> 3p</a:t>
            </a:r>
            <a:r>
              <a:rPr lang="it-IT" altLang="it-IT" sz="2400" baseline="30000"/>
              <a:t>4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6e</a:t>
            </a:r>
            <a:r>
              <a:rPr lang="it-IT" altLang="it-IT" sz="2400" baseline="30000"/>
              <a:t>-</a:t>
            </a:r>
            <a:r>
              <a:rPr lang="it-IT" altLang="it-IT" sz="2400"/>
              <a:t> (S) + 4e</a:t>
            </a:r>
            <a:r>
              <a:rPr lang="it-IT" altLang="it-IT" sz="2400" baseline="30000"/>
              <a:t>-</a:t>
            </a:r>
            <a:r>
              <a:rPr lang="it-IT" altLang="it-IT" sz="2400"/>
              <a:t> (F)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10 = 5 coppie , 4 legami= AX4E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81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83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85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86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87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89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90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91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92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93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94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95" name="Rectangle 27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96" name="Rectangle 28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97" name="Rectangle 29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98" name="Rectangle 3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399" name="Rectangle 31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400" name="Rectangle 32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401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402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403" name="Rectangle 3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404" name="Rectangle 36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405" name="Rectangle 37"/>
          <p:cNvSpPr>
            <a:spLocks noChangeArrowheads="1"/>
          </p:cNvSpPr>
          <p:nvPr/>
        </p:nvSpPr>
        <p:spPr bwMode="auto">
          <a:xfrm>
            <a:off x="1752600" y="4572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406" name="Rectangle 38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407" name="Rectangle 39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408" name="Rectangle 40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409" name="Rectangle 41"/>
          <p:cNvSpPr>
            <a:spLocks noChangeArrowheads="1"/>
          </p:cNvSpPr>
          <p:nvPr/>
        </p:nvSpPr>
        <p:spPr bwMode="auto">
          <a:xfrm>
            <a:off x="1524000" y="26908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410" name="Rectangle 42"/>
          <p:cNvSpPr>
            <a:spLocks noChangeArrowheads="1"/>
          </p:cNvSpPr>
          <p:nvPr/>
        </p:nvSpPr>
        <p:spPr bwMode="auto">
          <a:xfrm>
            <a:off x="1524000" y="27670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411" name="Rectangle 43"/>
          <p:cNvSpPr>
            <a:spLocks noChangeArrowheads="1"/>
          </p:cNvSpPr>
          <p:nvPr/>
        </p:nvSpPr>
        <p:spPr bwMode="auto">
          <a:xfrm>
            <a:off x="1524000" y="25828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412" name="Rectangle 44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413" name="Rectangle 45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414" name="Rectangle 46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415" name="Rectangle 47"/>
          <p:cNvSpPr>
            <a:spLocks noChangeArrowheads="1"/>
          </p:cNvSpPr>
          <p:nvPr/>
        </p:nvSpPr>
        <p:spPr bwMode="auto">
          <a:xfrm>
            <a:off x="1524000" y="2667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8416" name="Rectangle 60"/>
          <p:cNvSpPr>
            <a:spLocks noChangeArrowheads="1"/>
          </p:cNvSpPr>
          <p:nvPr/>
        </p:nvSpPr>
        <p:spPr bwMode="auto">
          <a:xfrm>
            <a:off x="1524000" y="2590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58417" name="Group 70"/>
          <p:cNvGrpSpPr>
            <a:grpSpLocks/>
          </p:cNvGrpSpPr>
          <p:nvPr/>
        </p:nvGrpSpPr>
        <p:grpSpPr bwMode="auto">
          <a:xfrm>
            <a:off x="4191001" y="4724401"/>
            <a:ext cx="5794375" cy="1685925"/>
            <a:chOff x="-3" y="-3"/>
            <a:chExt cx="3650" cy="1062"/>
          </a:xfrm>
        </p:grpSpPr>
        <p:grpSp>
          <p:nvGrpSpPr>
            <p:cNvPr id="58421" name="Group 68"/>
            <p:cNvGrpSpPr>
              <a:grpSpLocks/>
            </p:cNvGrpSpPr>
            <p:nvPr/>
          </p:nvGrpSpPr>
          <p:grpSpPr bwMode="auto">
            <a:xfrm>
              <a:off x="0" y="0"/>
              <a:ext cx="3644" cy="1056"/>
              <a:chOff x="0" y="0"/>
              <a:chExt cx="3644" cy="1056"/>
            </a:xfrm>
          </p:grpSpPr>
          <p:grpSp>
            <p:nvGrpSpPr>
              <p:cNvPr id="58423" name="Group 65"/>
              <p:cNvGrpSpPr>
                <a:grpSpLocks/>
              </p:cNvGrpSpPr>
              <p:nvPr/>
            </p:nvGrpSpPr>
            <p:grpSpPr bwMode="auto">
              <a:xfrm>
                <a:off x="0" y="0"/>
                <a:ext cx="1919" cy="1056"/>
                <a:chOff x="0" y="0"/>
                <a:chExt cx="1919" cy="1056"/>
              </a:xfrm>
            </p:grpSpPr>
            <p:sp>
              <p:nvSpPr>
                <p:cNvPr id="58427" name="Rectangle 6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19" cy="10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8000" b="1"/>
                    <a:t> </a:t>
                  </a:r>
                  <a:r>
                    <a:rPr lang="en-US" altLang="it-IT" sz="2400" b="1"/>
                    <a:t>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58428" name="Rectangle 6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19" cy="105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58424" name="Group 67"/>
              <p:cNvGrpSpPr>
                <a:grpSpLocks/>
              </p:cNvGrpSpPr>
              <p:nvPr/>
            </p:nvGrpSpPr>
            <p:grpSpPr bwMode="auto">
              <a:xfrm>
                <a:off x="1919" y="0"/>
                <a:ext cx="1725" cy="1056"/>
                <a:chOff x="1919" y="0"/>
                <a:chExt cx="1725" cy="1056"/>
              </a:xfrm>
            </p:grpSpPr>
            <p:sp>
              <p:nvSpPr>
                <p:cNvPr id="58425" name="Rectangle 63"/>
                <p:cNvSpPr>
                  <a:spLocks noChangeArrowheads="1"/>
                </p:cNvSpPr>
                <p:nvPr/>
              </p:nvSpPr>
              <p:spPr bwMode="auto">
                <a:xfrm>
                  <a:off x="1919" y="0"/>
                  <a:ext cx="1725" cy="10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d(S-F</a:t>
                  </a:r>
                  <a:r>
                    <a:rPr lang="en-US" altLang="it-IT" sz="1800" b="1" baseline="-30000"/>
                    <a:t>eq</a:t>
                  </a:r>
                  <a:r>
                    <a:rPr lang="en-US" altLang="it-IT" sz="1800" b="1"/>
                    <a:t>)= 0,154 nm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d(S-F</a:t>
                  </a:r>
                  <a:r>
                    <a:rPr lang="en-US" altLang="it-IT" sz="1800" b="1" baseline="-30000"/>
                    <a:t>ax</a:t>
                  </a:r>
                  <a:r>
                    <a:rPr lang="en-US" altLang="it-IT" sz="1800" b="1"/>
                    <a:t> ) = 0,164 nm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a(</a:t>
                  </a:r>
                  <a:r>
                    <a:rPr lang="en-US" altLang="it-IT" sz="1800" b="1"/>
                    <a:t>F</a:t>
                  </a:r>
                  <a:r>
                    <a:rPr lang="en-US" altLang="it-IT" sz="1800" b="1" baseline="-30000"/>
                    <a:t>eq</a:t>
                  </a:r>
                  <a:r>
                    <a:rPr lang="en-US" altLang="it-IT" sz="1800" b="1"/>
                    <a:t>SF</a:t>
                  </a:r>
                  <a:r>
                    <a:rPr lang="en-US" altLang="it-IT" sz="1800" b="1" baseline="-30000"/>
                    <a:t>eq</a:t>
                  </a:r>
                  <a:r>
                    <a:rPr lang="en-US" altLang="it-IT" sz="1800" b="1">
                      <a:latin typeface="Symbol" panose="05050102010706020507" pitchFamily="18" charset="2"/>
                    </a:rPr>
                    <a:t>) = 101,6 °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(</a:t>
                  </a:r>
                  <a:r>
                    <a:rPr lang="en-US" altLang="it-IT" sz="1800" b="1"/>
                    <a:t>F</a:t>
                  </a:r>
                  <a:r>
                    <a:rPr lang="en-US" altLang="it-IT" sz="1800" b="1" baseline="-30000"/>
                    <a:t>ax</a:t>
                  </a:r>
                  <a:r>
                    <a:rPr lang="en-US" altLang="it-IT" sz="1800" b="1"/>
                    <a:t>SF</a:t>
                  </a:r>
                  <a:r>
                    <a:rPr lang="en-US" altLang="it-IT" sz="1800" b="1" baseline="-30000"/>
                    <a:t>ax</a:t>
                  </a:r>
                  <a:r>
                    <a:rPr lang="en-US" altLang="it-IT" sz="1800" b="1">
                      <a:latin typeface="Symbol" panose="05050102010706020507" pitchFamily="18" charset="2"/>
                    </a:rPr>
                    <a:t>) = 173,6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2400"/>
                </a:p>
              </p:txBody>
            </p:sp>
            <p:sp>
              <p:nvSpPr>
                <p:cNvPr id="58426" name="Rectangle 66"/>
                <p:cNvSpPr>
                  <a:spLocks noChangeArrowheads="1"/>
                </p:cNvSpPr>
                <p:nvPr/>
              </p:nvSpPr>
              <p:spPr bwMode="auto">
                <a:xfrm>
                  <a:off x="1919" y="0"/>
                  <a:ext cx="1725" cy="105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58422" name="Rectangle 69"/>
            <p:cNvSpPr>
              <a:spLocks noChangeArrowheads="1"/>
            </p:cNvSpPr>
            <p:nvPr/>
          </p:nvSpPr>
          <p:spPr bwMode="auto">
            <a:xfrm>
              <a:off x="-3" y="-3"/>
              <a:ext cx="3650" cy="1062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58418" name="Picture 62" descr="http://www.faidherbe.org/site/cours/dupuis/images4/sf4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876801"/>
            <a:ext cx="1028700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0247" name="Object 71"/>
          <p:cNvGraphicFramePr>
            <a:graphicFrameLocks noChangeAspect="1"/>
          </p:cNvGraphicFramePr>
          <p:nvPr/>
        </p:nvGraphicFramePr>
        <p:xfrm>
          <a:off x="6248400" y="5638801"/>
          <a:ext cx="4572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2" name="Pacchetto" r:id="rId4" imgW="457200" imgH="486383" progId="Package">
                  <p:embed/>
                </p:oleObj>
              </mc:Choice>
              <mc:Fallback>
                <p:oleObj name="Pacchetto" r:id="rId4" imgW="457200" imgH="486383" progId="Package">
                  <p:embed/>
                  <p:pic>
                    <p:nvPicPr>
                      <p:cNvPr id="50247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638801"/>
                        <a:ext cx="4572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8420" name="Picture 72" descr="C:\Documents and Settings\fornasiero\Documenti\Immagini\sf4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286000"/>
            <a:ext cx="14859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060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502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tetraedrica distorta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4E </a:t>
            </a:r>
            <a:r>
              <a:rPr lang="it-IT" altLang="it-IT" sz="2000">
                <a:solidFill>
                  <a:srgbClr val="FF6600"/>
                </a:solidFill>
              </a:rPr>
              <a:t>IO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r>
              <a:rPr lang="it-IT" altLang="it-IT" sz="2000">
                <a:solidFill>
                  <a:srgbClr val="FF6600"/>
                </a:solidFill>
              </a:rPr>
              <a:t>F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r>
              <a:rPr lang="it-IT" altLang="it-IT" sz="2000" baseline="30000">
                <a:solidFill>
                  <a:srgbClr val="FF6600"/>
                </a:solidFill>
              </a:rPr>
              <a:t>-</a:t>
            </a:r>
            <a:r>
              <a:rPr lang="en-US" altLang="it-IT" smtClean="0"/>
              <a:t> 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I  [Kr] 4 d</a:t>
            </a:r>
            <a:r>
              <a:rPr lang="it-IT" altLang="it-IT" sz="2400" baseline="30000"/>
              <a:t>10</a:t>
            </a:r>
            <a:r>
              <a:rPr lang="it-IT" altLang="it-IT" sz="2400"/>
              <a:t> 5s</a:t>
            </a:r>
            <a:r>
              <a:rPr lang="it-IT" altLang="it-IT" sz="2400" baseline="30000"/>
              <a:t>2</a:t>
            </a:r>
            <a:r>
              <a:rPr lang="it-IT" altLang="it-IT" sz="2400"/>
              <a:t> 5p</a:t>
            </a:r>
            <a:r>
              <a:rPr lang="it-IT" altLang="it-IT" sz="2400" baseline="30000"/>
              <a:t>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7e</a:t>
            </a:r>
            <a:r>
              <a:rPr lang="it-IT" altLang="it-IT" sz="2400" baseline="30000"/>
              <a:t>-</a:t>
            </a:r>
            <a:r>
              <a:rPr lang="it-IT" altLang="it-IT" sz="2400"/>
              <a:t> (I) + 2e</a:t>
            </a:r>
            <a:r>
              <a:rPr lang="it-IT" altLang="it-IT" sz="2400" baseline="30000"/>
              <a:t>-</a:t>
            </a:r>
            <a:r>
              <a:rPr lang="it-IT" altLang="it-IT" sz="2400"/>
              <a:t> (F) + 1e</a:t>
            </a:r>
            <a:r>
              <a:rPr lang="it-IT" altLang="it-IT" sz="2400" baseline="30000"/>
              <a:t>-</a:t>
            </a:r>
            <a:r>
              <a:rPr lang="it-IT" altLang="it-IT" sz="2400"/>
              <a:t> (O</a:t>
            </a:r>
            <a:r>
              <a:rPr lang="it-IT" altLang="it-IT" sz="2400" baseline="30000"/>
              <a:t>-</a:t>
            </a:r>
            <a:r>
              <a:rPr lang="it-IT" altLang="it-IT" sz="2400"/>
              <a:t>) + 2e</a:t>
            </a:r>
            <a:r>
              <a:rPr lang="it-IT" altLang="it-IT" sz="2400" baseline="30000"/>
              <a:t>-</a:t>
            </a:r>
            <a:r>
              <a:rPr lang="it-IT" altLang="it-IT" sz="2400"/>
              <a:t> (O) - 2e</a:t>
            </a:r>
            <a:r>
              <a:rPr lang="it-IT" altLang="it-IT" sz="2400" baseline="30000"/>
              <a:t>-</a:t>
            </a:r>
            <a:r>
              <a:rPr lang="it-IT" altLang="it-IT" sz="2400"/>
              <a:t> (1 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10 = 5 coppie , 4 legami= AX4E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03" name="Rectangle 12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04" name="Rectangle 13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05" name="Rectangle 14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06" name="Rectangle 1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07" name="Rectangle 16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08" name="Rectangle 17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09" name="Rectangle 18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10" name="Rectangle 19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11" name="Rectangle 20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12" name="Rectangle 21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13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14" name="Rectangle 2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15" name="Rectangle 24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16" name="Rectangle 25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17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18" name="Rectangle 27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19" name="Rectangle 28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20" name="Rectangle 29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21" name="Rectangle 30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22" name="Rectangle 31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23" name="Rectangle 32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24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25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26" name="Rectangle 3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27" name="Rectangle 36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28" name="Rectangle 37"/>
          <p:cNvSpPr>
            <a:spLocks noChangeArrowheads="1"/>
          </p:cNvSpPr>
          <p:nvPr/>
        </p:nvSpPr>
        <p:spPr bwMode="auto">
          <a:xfrm>
            <a:off x="1752600" y="4572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29" name="Rectangle 38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30" name="Rectangle 39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31" name="Rectangle 40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32" name="Rectangle 41"/>
          <p:cNvSpPr>
            <a:spLocks noChangeArrowheads="1"/>
          </p:cNvSpPr>
          <p:nvPr/>
        </p:nvSpPr>
        <p:spPr bwMode="auto">
          <a:xfrm>
            <a:off x="1524000" y="26908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33" name="Rectangle 42"/>
          <p:cNvSpPr>
            <a:spLocks noChangeArrowheads="1"/>
          </p:cNvSpPr>
          <p:nvPr/>
        </p:nvSpPr>
        <p:spPr bwMode="auto">
          <a:xfrm>
            <a:off x="1524000" y="27670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34" name="Rectangle 43"/>
          <p:cNvSpPr>
            <a:spLocks noChangeArrowheads="1"/>
          </p:cNvSpPr>
          <p:nvPr/>
        </p:nvSpPr>
        <p:spPr bwMode="auto">
          <a:xfrm>
            <a:off x="1524000" y="25828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35" name="Rectangle 44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36" name="Rectangle 45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37" name="Rectangle 46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38" name="Rectangle 47"/>
          <p:cNvSpPr>
            <a:spLocks noChangeArrowheads="1"/>
          </p:cNvSpPr>
          <p:nvPr/>
        </p:nvSpPr>
        <p:spPr bwMode="auto">
          <a:xfrm>
            <a:off x="1524000" y="2667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39" name="Rectangle 48"/>
          <p:cNvSpPr>
            <a:spLocks noChangeArrowheads="1"/>
          </p:cNvSpPr>
          <p:nvPr/>
        </p:nvSpPr>
        <p:spPr bwMode="auto">
          <a:xfrm>
            <a:off x="1524000" y="2590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9440" name="Rectangle 61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59441" name="Group 71"/>
          <p:cNvGrpSpPr>
            <a:grpSpLocks/>
          </p:cNvGrpSpPr>
          <p:nvPr/>
        </p:nvGrpSpPr>
        <p:grpSpPr bwMode="auto">
          <a:xfrm>
            <a:off x="3810001" y="4800600"/>
            <a:ext cx="5794375" cy="1639888"/>
            <a:chOff x="-3" y="-3"/>
            <a:chExt cx="3650" cy="1033"/>
          </a:xfrm>
        </p:grpSpPr>
        <p:grpSp>
          <p:nvGrpSpPr>
            <p:cNvPr id="59445" name="Group 69"/>
            <p:cNvGrpSpPr>
              <a:grpSpLocks/>
            </p:cNvGrpSpPr>
            <p:nvPr/>
          </p:nvGrpSpPr>
          <p:grpSpPr bwMode="auto">
            <a:xfrm>
              <a:off x="0" y="0"/>
              <a:ext cx="3644" cy="1027"/>
              <a:chOff x="0" y="0"/>
              <a:chExt cx="3644" cy="1027"/>
            </a:xfrm>
          </p:grpSpPr>
          <p:grpSp>
            <p:nvGrpSpPr>
              <p:cNvPr id="59447" name="Group 66"/>
              <p:cNvGrpSpPr>
                <a:grpSpLocks/>
              </p:cNvGrpSpPr>
              <p:nvPr/>
            </p:nvGrpSpPr>
            <p:grpSpPr bwMode="auto">
              <a:xfrm>
                <a:off x="0" y="0"/>
                <a:ext cx="2028" cy="1027"/>
                <a:chOff x="0" y="0"/>
                <a:chExt cx="2028" cy="1027"/>
              </a:xfrm>
            </p:grpSpPr>
            <p:sp>
              <p:nvSpPr>
                <p:cNvPr id="59451" name="Rectangle 6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28" cy="10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7700" b="1"/>
                    <a:t> </a:t>
                  </a:r>
                  <a:r>
                    <a:rPr lang="en-US" altLang="it-IT" sz="2400" b="1"/>
                    <a:t>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59452" name="Rectangle 6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28" cy="10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59448" name="Group 68"/>
              <p:cNvGrpSpPr>
                <a:grpSpLocks/>
              </p:cNvGrpSpPr>
              <p:nvPr/>
            </p:nvGrpSpPr>
            <p:grpSpPr bwMode="auto">
              <a:xfrm>
                <a:off x="2028" y="0"/>
                <a:ext cx="1616" cy="1027"/>
                <a:chOff x="2028" y="0"/>
                <a:chExt cx="1616" cy="1027"/>
              </a:xfrm>
            </p:grpSpPr>
            <p:sp>
              <p:nvSpPr>
                <p:cNvPr id="59449" name="Rectangle 64"/>
                <p:cNvSpPr>
                  <a:spLocks noChangeArrowheads="1"/>
                </p:cNvSpPr>
                <p:nvPr/>
              </p:nvSpPr>
              <p:spPr bwMode="auto">
                <a:xfrm>
                  <a:off x="2028" y="0"/>
                  <a:ext cx="1616" cy="10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d(I-O) = 0,193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d(I-F) = 0,200 nm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59450" name="Rectangle 67"/>
                <p:cNvSpPr>
                  <a:spLocks noChangeArrowheads="1"/>
                </p:cNvSpPr>
                <p:nvPr/>
              </p:nvSpPr>
              <p:spPr bwMode="auto">
                <a:xfrm>
                  <a:off x="2028" y="0"/>
                  <a:ext cx="1616" cy="10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59446" name="Rectangle 70"/>
            <p:cNvSpPr>
              <a:spLocks noChangeArrowheads="1"/>
            </p:cNvSpPr>
            <p:nvPr/>
          </p:nvSpPr>
          <p:spPr bwMode="auto">
            <a:xfrm>
              <a:off x="-3" y="-3"/>
              <a:ext cx="3650" cy="1033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59442" name="Picture 63" descr="http://www.faidherbe.org/site/cours/dupuis/images4/io2f2m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4953001"/>
            <a:ext cx="993775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1272" name="Object 72"/>
          <p:cNvGraphicFramePr>
            <a:graphicFrameLocks noChangeAspect="1"/>
          </p:cNvGraphicFramePr>
          <p:nvPr/>
        </p:nvGraphicFramePr>
        <p:xfrm>
          <a:off x="6096001" y="5715001"/>
          <a:ext cx="6762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6" name="Pacchetto" r:id="rId4" imgW="680936" imgH="486383" progId="Package">
                  <p:embed/>
                </p:oleObj>
              </mc:Choice>
              <mc:Fallback>
                <p:oleObj name="Pacchetto" r:id="rId4" imgW="680936" imgH="486383" progId="Package">
                  <p:embed/>
                  <p:pic>
                    <p:nvPicPr>
                      <p:cNvPr id="51272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1" y="5715001"/>
                        <a:ext cx="6762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9444" name="Picture 73" descr="C:\Documents and Settings\fornasiero\Documenti\Immagini\io2f2m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0980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3883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512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tetraedrica distorta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4E </a:t>
            </a:r>
            <a:r>
              <a:rPr lang="it-IT" altLang="it-IT" sz="2000">
                <a:solidFill>
                  <a:srgbClr val="FF6600"/>
                </a:solidFill>
              </a:rPr>
              <a:t>XeO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r>
              <a:rPr lang="it-IT" altLang="it-IT" sz="2000">
                <a:solidFill>
                  <a:srgbClr val="FF6600"/>
                </a:solidFill>
              </a:rPr>
              <a:t>F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endParaRPr lang="en-US" altLang="it-IT" sz="2000" baseline="-25000">
              <a:solidFill>
                <a:srgbClr val="FF6600"/>
              </a:solidFill>
            </a:endParaRP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Xe  [Kr] 4 d</a:t>
            </a:r>
            <a:r>
              <a:rPr lang="it-IT" altLang="it-IT" sz="2400" baseline="30000"/>
              <a:t>10</a:t>
            </a:r>
            <a:r>
              <a:rPr lang="it-IT" altLang="it-IT" sz="2400"/>
              <a:t> 5s</a:t>
            </a:r>
            <a:r>
              <a:rPr lang="it-IT" altLang="it-IT" sz="2400" baseline="30000"/>
              <a:t>2</a:t>
            </a:r>
            <a:r>
              <a:rPr lang="it-IT" altLang="it-IT" sz="2400"/>
              <a:t> 5p</a:t>
            </a:r>
            <a:r>
              <a:rPr lang="it-IT" altLang="it-IT" sz="2400" baseline="30000"/>
              <a:t>6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8e</a:t>
            </a:r>
            <a:r>
              <a:rPr lang="it-IT" altLang="it-IT" sz="2400" baseline="30000"/>
              <a:t>-</a:t>
            </a:r>
            <a:r>
              <a:rPr lang="it-IT" altLang="it-IT" sz="2400"/>
              <a:t> (Xe) + 2e</a:t>
            </a:r>
            <a:r>
              <a:rPr lang="it-IT" altLang="it-IT" sz="2400" baseline="30000"/>
              <a:t>-</a:t>
            </a:r>
            <a:r>
              <a:rPr lang="it-IT" altLang="it-IT" sz="2400"/>
              <a:t> (F) + 2e</a:t>
            </a:r>
            <a:r>
              <a:rPr lang="it-IT" altLang="it-IT" sz="2400" baseline="30000"/>
              <a:t>-</a:t>
            </a:r>
            <a:r>
              <a:rPr lang="it-IT" altLang="it-IT" sz="2400"/>
              <a:t> (O) - 2e</a:t>
            </a:r>
            <a:r>
              <a:rPr lang="it-IT" altLang="it-IT" sz="2400" baseline="30000"/>
              <a:t>-</a:t>
            </a:r>
            <a:r>
              <a:rPr lang="it-IT" altLang="it-IT" sz="2400"/>
              <a:t> (1 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10 = 5 coppie , 4 legami= AX4E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25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30" name="Rectangle 14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31" name="Rectangle 1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32" name="Rectangle 16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33" name="Rectangle 17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34" name="Rectangle 18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35" name="Rectangle 19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36" name="Rectangle 20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37" name="Rectangle 21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38" name="Rectangle 22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39" name="Rectangle 23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40" name="Rectangle 24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41" name="Rectangle 25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42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43" name="Rectangle 27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44" name="Rectangle 28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45" name="Rectangle 29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46" name="Rectangle 30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47" name="Rectangle 31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48" name="Rectangle 32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49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50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51" name="Rectangle 3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52" name="Rectangle 36"/>
          <p:cNvSpPr>
            <a:spLocks noChangeArrowheads="1"/>
          </p:cNvSpPr>
          <p:nvPr/>
        </p:nvSpPr>
        <p:spPr bwMode="auto">
          <a:xfrm>
            <a:off x="1752600" y="4572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53" name="Rectangle 37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54" name="Rectangle 38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55" name="Rectangle 39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56" name="Rectangle 40"/>
          <p:cNvSpPr>
            <a:spLocks noChangeArrowheads="1"/>
          </p:cNvSpPr>
          <p:nvPr/>
        </p:nvSpPr>
        <p:spPr bwMode="auto">
          <a:xfrm>
            <a:off x="1524000" y="26908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57" name="Rectangle 41"/>
          <p:cNvSpPr>
            <a:spLocks noChangeArrowheads="1"/>
          </p:cNvSpPr>
          <p:nvPr/>
        </p:nvSpPr>
        <p:spPr bwMode="auto">
          <a:xfrm>
            <a:off x="1524000" y="27670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58" name="Rectangle 42"/>
          <p:cNvSpPr>
            <a:spLocks noChangeArrowheads="1"/>
          </p:cNvSpPr>
          <p:nvPr/>
        </p:nvSpPr>
        <p:spPr bwMode="auto">
          <a:xfrm>
            <a:off x="1524000" y="25828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59" name="Rectangle 43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60" name="Rectangle 44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61" name="Rectangle 45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62" name="Rectangle 46"/>
          <p:cNvSpPr>
            <a:spLocks noChangeArrowheads="1"/>
          </p:cNvSpPr>
          <p:nvPr/>
        </p:nvSpPr>
        <p:spPr bwMode="auto">
          <a:xfrm>
            <a:off x="1524000" y="2667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63" name="Rectangle 47"/>
          <p:cNvSpPr>
            <a:spLocks noChangeArrowheads="1"/>
          </p:cNvSpPr>
          <p:nvPr/>
        </p:nvSpPr>
        <p:spPr bwMode="auto">
          <a:xfrm>
            <a:off x="1524000" y="2590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64" name="Rectangle 48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0465" name="Rectangle 61"/>
          <p:cNvSpPr>
            <a:spLocks noChangeArrowheads="1"/>
          </p:cNvSpPr>
          <p:nvPr/>
        </p:nvSpPr>
        <p:spPr bwMode="auto">
          <a:xfrm>
            <a:off x="1524000" y="26066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60466" name="Group 71"/>
          <p:cNvGrpSpPr>
            <a:grpSpLocks/>
          </p:cNvGrpSpPr>
          <p:nvPr/>
        </p:nvGrpSpPr>
        <p:grpSpPr bwMode="auto">
          <a:xfrm>
            <a:off x="3657601" y="4724401"/>
            <a:ext cx="5794375" cy="1655763"/>
            <a:chOff x="-3" y="-3"/>
            <a:chExt cx="3650" cy="1043"/>
          </a:xfrm>
        </p:grpSpPr>
        <p:grpSp>
          <p:nvGrpSpPr>
            <p:cNvPr id="60470" name="Group 69"/>
            <p:cNvGrpSpPr>
              <a:grpSpLocks/>
            </p:cNvGrpSpPr>
            <p:nvPr/>
          </p:nvGrpSpPr>
          <p:grpSpPr bwMode="auto">
            <a:xfrm>
              <a:off x="0" y="0"/>
              <a:ext cx="3644" cy="1037"/>
              <a:chOff x="0" y="0"/>
              <a:chExt cx="3644" cy="1037"/>
            </a:xfrm>
          </p:grpSpPr>
          <p:grpSp>
            <p:nvGrpSpPr>
              <p:cNvPr id="60472" name="Group 66"/>
              <p:cNvGrpSpPr>
                <a:grpSpLocks/>
              </p:cNvGrpSpPr>
              <p:nvPr/>
            </p:nvGrpSpPr>
            <p:grpSpPr bwMode="auto">
              <a:xfrm>
                <a:off x="0" y="0"/>
                <a:ext cx="2002" cy="1037"/>
                <a:chOff x="0" y="0"/>
                <a:chExt cx="2002" cy="1037"/>
              </a:xfrm>
            </p:grpSpPr>
            <p:sp>
              <p:nvSpPr>
                <p:cNvPr id="60476" name="Rectangle 6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2" cy="10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7800" b="1"/>
                    <a:t> </a:t>
                  </a:r>
                  <a:r>
                    <a:rPr lang="en-US" altLang="it-IT" sz="2400" b="1"/>
                    <a:t> 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60477" name="Rectangle 6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2" cy="103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60473" name="Group 68"/>
              <p:cNvGrpSpPr>
                <a:grpSpLocks/>
              </p:cNvGrpSpPr>
              <p:nvPr/>
            </p:nvGrpSpPr>
            <p:grpSpPr bwMode="auto">
              <a:xfrm>
                <a:off x="2002" y="0"/>
                <a:ext cx="1642" cy="1037"/>
                <a:chOff x="2002" y="0"/>
                <a:chExt cx="1642" cy="1037"/>
              </a:xfrm>
            </p:grpSpPr>
            <p:sp>
              <p:nvSpPr>
                <p:cNvPr id="60474" name="Rectangle 64"/>
                <p:cNvSpPr>
                  <a:spLocks noChangeArrowheads="1"/>
                </p:cNvSpPr>
                <p:nvPr/>
              </p:nvSpPr>
              <p:spPr bwMode="auto">
                <a:xfrm>
                  <a:off x="2002" y="0"/>
                  <a:ext cx="1642" cy="10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d(Xe-O) = 0,180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d(Xe-F) = 0,200 nm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(</a:t>
                  </a:r>
                  <a:r>
                    <a:rPr lang="it-IT" altLang="it-IT" sz="1800" b="1"/>
                    <a:t>valore stimato</a:t>
                  </a:r>
                  <a:r>
                    <a:rPr lang="en-US" altLang="it-IT" sz="1800" b="1"/>
                    <a:t>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60475" name="Rectangle 67"/>
                <p:cNvSpPr>
                  <a:spLocks noChangeArrowheads="1"/>
                </p:cNvSpPr>
                <p:nvPr/>
              </p:nvSpPr>
              <p:spPr bwMode="auto">
                <a:xfrm>
                  <a:off x="2002" y="0"/>
                  <a:ext cx="1642" cy="103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60471" name="Rectangle 70"/>
            <p:cNvSpPr>
              <a:spLocks noChangeArrowheads="1"/>
            </p:cNvSpPr>
            <p:nvPr/>
          </p:nvSpPr>
          <p:spPr bwMode="auto">
            <a:xfrm>
              <a:off x="-3" y="-3"/>
              <a:ext cx="3650" cy="1043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60467" name="Picture 63" descr="http://www.faidherbe.org/site/cours/dupuis/images4/xeo2f2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1" y="4876800"/>
            <a:ext cx="110807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2296" name="Object 72"/>
          <p:cNvGraphicFramePr>
            <a:graphicFrameLocks noChangeAspect="1"/>
          </p:cNvGraphicFramePr>
          <p:nvPr/>
        </p:nvGraphicFramePr>
        <p:xfrm>
          <a:off x="5791201" y="5715001"/>
          <a:ext cx="6762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0" name="Pacchetto" r:id="rId4" imgW="680936" imgH="486383" progId="Package">
                  <p:embed/>
                </p:oleObj>
              </mc:Choice>
              <mc:Fallback>
                <p:oleObj name="Pacchetto" r:id="rId4" imgW="680936" imgH="486383" progId="Package">
                  <p:embed/>
                  <p:pic>
                    <p:nvPicPr>
                      <p:cNvPr id="52296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1" y="5715001"/>
                        <a:ext cx="6762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0469" name="Picture 73" descr="C:\Documents and Settings\fornasiero\Documenti\Immagini\xeo2f2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098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443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522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a T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3E2 </a:t>
            </a:r>
            <a:r>
              <a:rPr lang="it-IT" altLang="it-IT" sz="2000">
                <a:solidFill>
                  <a:srgbClr val="FF6600"/>
                </a:solidFill>
              </a:rPr>
              <a:t>ClF</a:t>
            </a:r>
            <a:r>
              <a:rPr lang="it-IT" altLang="it-IT" sz="2000" baseline="-25000">
                <a:solidFill>
                  <a:srgbClr val="FF6600"/>
                </a:solidFill>
              </a:rPr>
              <a:t>3</a:t>
            </a:r>
            <a:endParaRPr lang="en-US" altLang="it-IT" smtClean="0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Cl  [Ne] 3s</a:t>
            </a:r>
            <a:r>
              <a:rPr lang="it-IT" altLang="it-IT" sz="2400" baseline="30000"/>
              <a:t>2</a:t>
            </a:r>
            <a:r>
              <a:rPr lang="it-IT" altLang="it-IT" sz="2400"/>
              <a:t> 3p</a:t>
            </a:r>
            <a:r>
              <a:rPr lang="it-IT" altLang="it-IT" sz="2400" baseline="30000"/>
              <a:t>5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7e</a:t>
            </a:r>
            <a:r>
              <a:rPr lang="it-IT" altLang="it-IT" sz="2400" baseline="30000"/>
              <a:t>-</a:t>
            </a:r>
            <a:r>
              <a:rPr lang="it-IT" altLang="it-IT" sz="2400"/>
              <a:t> (Cl) + 3e</a:t>
            </a:r>
            <a:r>
              <a:rPr lang="it-IT" altLang="it-IT" sz="2400" baseline="30000"/>
              <a:t>-</a:t>
            </a:r>
            <a:r>
              <a:rPr lang="it-IT" altLang="it-IT" sz="2400"/>
              <a:t> (F)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10 = 5 coppie , 3 legami= AX3E2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53" name="Rectangle 13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54" name="Rectangle 14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55" name="Rectangle 1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56" name="Rectangle 16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57" name="Rectangle 17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58" name="Rectangle 18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59" name="Rectangle 19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60" name="Rectangle 20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61" name="Rectangle 21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62" name="Rectangle 22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63" name="Rectangle 23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64" name="Rectangle 24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65" name="Rectangle 25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66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67" name="Rectangle 27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68" name="Rectangle 28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69" name="Rectangle 29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70" name="Rectangle 30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71" name="Rectangle 31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72" name="Rectangle 32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73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74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75" name="Rectangle 3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76" name="Rectangle 36"/>
          <p:cNvSpPr>
            <a:spLocks noChangeArrowheads="1"/>
          </p:cNvSpPr>
          <p:nvPr/>
        </p:nvSpPr>
        <p:spPr bwMode="auto">
          <a:xfrm>
            <a:off x="1752600" y="4572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77" name="Rectangle 37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78" name="Rectangle 38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79" name="Rectangle 39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80" name="Rectangle 40"/>
          <p:cNvSpPr>
            <a:spLocks noChangeArrowheads="1"/>
          </p:cNvSpPr>
          <p:nvPr/>
        </p:nvSpPr>
        <p:spPr bwMode="auto">
          <a:xfrm>
            <a:off x="1524000" y="26908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81" name="Rectangle 41"/>
          <p:cNvSpPr>
            <a:spLocks noChangeArrowheads="1"/>
          </p:cNvSpPr>
          <p:nvPr/>
        </p:nvSpPr>
        <p:spPr bwMode="auto">
          <a:xfrm>
            <a:off x="1524000" y="27670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82" name="Rectangle 42"/>
          <p:cNvSpPr>
            <a:spLocks noChangeArrowheads="1"/>
          </p:cNvSpPr>
          <p:nvPr/>
        </p:nvSpPr>
        <p:spPr bwMode="auto">
          <a:xfrm>
            <a:off x="1524000" y="25828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83" name="Rectangle 43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84" name="Rectangle 44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85" name="Rectangle 45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86" name="Rectangle 46"/>
          <p:cNvSpPr>
            <a:spLocks noChangeArrowheads="1"/>
          </p:cNvSpPr>
          <p:nvPr/>
        </p:nvSpPr>
        <p:spPr bwMode="auto">
          <a:xfrm>
            <a:off x="1524000" y="2667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87" name="Rectangle 47"/>
          <p:cNvSpPr>
            <a:spLocks noChangeArrowheads="1"/>
          </p:cNvSpPr>
          <p:nvPr/>
        </p:nvSpPr>
        <p:spPr bwMode="auto">
          <a:xfrm>
            <a:off x="1524000" y="2590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88" name="Rectangle 48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89" name="Rectangle 49"/>
          <p:cNvSpPr>
            <a:spLocks noChangeArrowheads="1"/>
          </p:cNvSpPr>
          <p:nvPr/>
        </p:nvSpPr>
        <p:spPr bwMode="auto">
          <a:xfrm>
            <a:off x="1524000" y="26066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1490" name="Rectangle 63"/>
          <p:cNvSpPr>
            <a:spLocks noChangeArrowheads="1"/>
          </p:cNvSpPr>
          <p:nvPr/>
        </p:nvSpPr>
        <p:spPr bwMode="auto">
          <a:xfrm>
            <a:off x="1524000" y="25765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61491" name="Group 73"/>
          <p:cNvGrpSpPr>
            <a:grpSpLocks/>
          </p:cNvGrpSpPr>
          <p:nvPr/>
        </p:nvGrpSpPr>
        <p:grpSpPr bwMode="auto">
          <a:xfrm>
            <a:off x="3505201" y="4419600"/>
            <a:ext cx="5794375" cy="1716088"/>
            <a:chOff x="-3" y="-3"/>
            <a:chExt cx="3650" cy="1081"/>
          </a:xfrm>
        </p:grpSpPr>
        <p:grpSp>
          <p:nvGrpSpPr>
            <p:cNvPr id="61495" name="Group 71"/>
            <p:cNvGrpSpPr>
              <a:grpSpLocks/>
            </p:cNvGrpSpPr>
            <p:nvPr/>
          </p:nvGrpSpPr>
          <p:grpSpPr bwMode="auto">
            <a:xfrm>
              <a:off x="0" y="0"/>
              <a:ext cx="3644" cy="1075"/>
              <a:chOff x="0" y="0"/>
              <a:chExt cx="3644" cy="1075"/>
            </a:xfrm>
          </p:grpSpPr>
          <p:grpSp>
            <p:nvGrpSpPr>
              <p:cNvPr id="61497" name="Group 68"/>
              <p:cNvGrpSpPr>
                <a:grpSpLocks/>
              </p:cNvGrpSpPr>
              <p:nvPr/>
            </p:nvGrpSpPr>
            <p:grpSpPr bwMode="auto">
              <a:xfrm>
                <a:off x="0" y="0"/>
                <a:ext cx="1891" cy="1075"/>
                <a:chOff x="0" y="0"/>
                <a:chExt cx="1891" cy="1075"/>
              </a:xfrm>
            </p:grpSpPr>
            <p:sp>
              <p:nvSpPr>
                <p:cNvPr id="61501" name="Rectangle 6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891" cy="10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8200" b="1"/>
                    <a:t> </a:t>
                  </a:r>
                  <a:r>
                    <a:rPr lang="en-US" altLang="it-IT" sz="2400" b="1"/>
                    <a:t>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61502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891" cy="107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61498" name="Group 70"/>
              <p:cNvGrpSpPr>
                <a:grpSpLocks/>
              </p:cNvGrpSpPr>
              <p:nvPr/>
            </p:nvGrpSpPr>
            <p:grpSpPr bwMode="auto">
              <a:xfrm>
                <a:off x="1891" y="0"/>
                <a:ext cx="1753" cy="1075"/>
                <a:chOff x="1891" y="0"/>
                <a:chExt cx="1753" cy="1075"/>
              </a:xfrm>
            </p:grpSpPr>
            <p:sp>
              <p:nvSpPr>
                <p:cNvPr id="61499" name="Rectangle 66"/>
                <p:cNvSpPr>
                  <a:spLocks noChangeArrowheads="1"/>
                </p:cNvSpPr>
                <p:nvPr/>
              </p:nvSpPr>
              <p:spPr bwMode="auto">
                <a:xfrm>
                  <a:off x="1891" y="0"/>
                  <a:ext cx="1753" cy="10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d(Cl-F</a:t>
                  </a:r>
                  <a:r>
                    <a:rPr lang="en-US" altLang="it-IT" sz="1800" b="1" baseline="-30000"/>
                    <a:t>eq</a:t>
                  </a:r>
                  <a:r>
                    <a:rPr lang="en-US" altLang="it-IT" sz="1800" b="1"/>
                    <a:t>) = 0,1596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d(Cl-F</a:t>
                  </a:r>
                  <a:r>
                    <a:rPr lang="en-US" altLang="it-IT" sz="1800" b="1" baseline="-30000"/>
                    <a:t>ax</a:t>
                  </a:r>
                  <a:r>
                    <a:rPr lang="en-US" altLang="it-IT" sz="1800" b="1"/>
                    <a:t>) = 0,1696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(</a:t>
                  </a:r>
                  <a:r>
                    <a:rPr lang="en-US" altLang="it-IT" sz="1800" b="1"/>
                    <a:t>FClF</a:t>
                  </a:r>
                  <a:r>
                    <a:rPr lang="en-US" altLang="it-IT" sz="1800" b="1">
                      <a:latin typeface="Symbol" panose="05050102010706020507" pitchFamily="18" charset="2"/>
                    </a:rPr>
                    <a:t>) = 87,5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2400"/>
                </a:p>
              </p:txBody>
            </p:sp>
            <p:sp>
              <p:nvSpPr>
                <p:cNvPr id="61500" name="Rectangle 69"/>
                <p:cNvSpPr>
                  <a:spLocks noChangeArrowheads="1"/>
                </p:cNvSpPr>
                <p:nvPr/>
              </p:nvSpPr>
              <p:spPr bwMode="auto">
                <a:xfrm>
                  <a:off x="1891" y="0"/>
                  <a:ext cx="1753" cy="107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61496" name="Rectangle 72"/>
            <p:cNvSpPr>
              <a:spLocks noChangeArrowheads="1"/>
            </p:cNvSpPr>
            <p:nvPr/>
          </p:nvSpPr>
          <p:spPr bwMode="auto">
            <a:xfrm>
              <a:off x="-3" y="-3"/>
              <a:ext cx="3650" cy="1081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61492" name="Picture 65" descr="http://www.faidherbe.org/site/cours/dupuis/images4/clf3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1" y="4572000"/>
            <a:ext cx="1039813" cy="130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3" name="Picture 74" descr="C:\Documents and Settings\fornasiero\Documenti\Immagini\clf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133600"/>
            <a:ext cx="14859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3323" name="Object 75"/>
          <p:cNvGraphicFramePr>
            <a:graphicFrameLocks noChangeAspect="1"/>
          </p:cNvGraphicFramePr>
          <p:nvPr/>
        </p:nvGraphicFramePr>
        <p:xfrm>
          <a:off x="5791200" y="5334001"/>
          <a:ext cx="4953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4" name="Pacchetto" r:id="rId5" imgW="496111" imgH="486383" progId="Package">
                  <p:embed/>
                </p:oleObj>
              </mc:Choice>
              <mc:Fallback>
                <p:oleObj name="Pacchetto" r:id="rId5" imgW="496111" imgH="486383" progId="Package">
                  <p:embed/>
                  <p:pic>
                    <p:nvPicPr>
                      <p:cNvPr id="53323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5334001"/>
                        <a:ext cx="4953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141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533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Lineare</a:t>
            </a:r>
            <a:r>
              <a:rPr lang="en-US" altLang="it-IT" sz="2000">
                <a:solidFill>
                  <a:srgbClr val="0066FF"/>
                </a:solidFill>
              </a:rPr>
              <a:t> AX2</a:t>
            </a:r>
            <a:r>
              <a:rPr lang="it-IT" altLang="it-IT" sz="2000">
                <a:solidFill>
                  <a:srgbClr val="0066FF"/>
                </a:solidFill>
              </a:rPr>
              <a:t> </a:t>
            </a:r>
            <a:r>
              <a:rPr lang="it-IT" altLang="it-IT" sz="2000">
                <a:solidFill>
                  <a:srgbClr val="FF6600"/>
                </a:solidFill>
              </a:rPr>
              <a:t>COS</a:t>
            </a:r>
            <a:r>
              <a:rPr lang="en-US" altLang="it-IT" sz="2000">
                <a:solidFill>
                  <a:srgbClr val="FF6600"/>
                </a:solidFill>
              </a:rPr>
              <a:t/>
            </a:r>
            <a:br>
              <a:rPr lang="en-US" altLang="it-IT" sz="2000">
                <a:solidFill>
                  <a:srgbClr val="FF6600"/>
                </a:solidFill>
              </a:rPr>
            </a:br>
            <a:r>
              <a:rPr lang="en-US" altLang="it-IT" sz="2000">
                <a:solidFill>
                  <a:srgbClr val="0066FF"/>
                </a:solidFill>
              </a:rPr>
              <a:t> </a:t>
            </a:r>
            <a:br>
              <a:rPr lang="en-US" altLang="it-IT" sz="2000">
                <a:solidFill>
                  <a:srgbClr val="0066FF"/>
                </a:solidFill>
              </a:rPr>
            </a:br>
            <a:r>
              <a:rPr lang="en-US" altLang="it-IT" smtClean="0"/>
              <a:t> 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181600" y="2438400"/>
            <a:ext cx="54864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C 1s</a:t>
            </a:r>
            <a:r>
              <a:rPr lang="it-IT" altLang="it-IT" sz="2400" baseline="30000"/>
              <a:t>2</a:t>
            </a:r>
            <a:r>
              <a:rPr lang="it-IT" altLang="it-IT" sz="2400"/>
              <a:t> 2s</a:t>
            </a:r>
            <a:r>
              <a:rPr lang="it-IT" altLang="it-IT" sz="2400" baseline="30000"/>
              <a:t>2 </a:t>
            </a:r>
            <a:r>
              <a:rPr lang="it-IT" altLang="it-IT" sz="2400"/>
              <a:t>2p</a:t>
            </a:r>
            <a:r>
              <a:rPr lang="it-IT" altLang="it-IT" sz="2400" baseline="30000"/>
              <a:t>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4 e</a:t>
            </a:r>
            <a:r>
              <a:rPr lang="it-IT" altLang="it-IT" sz="2400" baseline="30000"/>
              <a:t>- </a:t>
            </a:r>
            <a:r>
              <a:rPr lang="it-IT" altLang="it-IT" sz="2400"/>
              <a:t>+ 2 e</a:t>
            </a:r>
            <a:r>
              <a:rPr lang="it-IT" altLang="it-IT" sz="2400" baseline="30000"/>
              <a:t>-</a:t>
            </a:r>
            <a:r>
              <a:rPr lang="it-IT" altLang="it-IT" sz="2400"/>
              <a:t> (O) + 2 e</a:t>
            </a:r>
            <a:r>
              <a:rPr lang="it-IT" altLang="it-IT" sz="2400" baseline="30000"/>
              <a:t>-</a:t>
            </a:r>
            <a:r>
              <a:rPr lang="it-IT" altLang="it-IT" sz="2400"/>
              <a:t> (S) – 4 e</a:t>
            </a:r>
            <a:r>
              <a:rPr lang="it-IT" altLang="it-IT" sz="2400" baseline="30000"/>
              <a:t>-</a:t>
            </a:r>
            <a:r>
              <a:rPr lang="it-IT" altLang="it-IT" sz="2400"/>
              <a:t> (2 legami 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4 = 2 coppie = AX2 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2400" baseline="300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6392" name="Rectangle 20"/>
          <p:cNvSpPr>
            <a:spLocks noChangeArrowheads="1"/>
          </p:cNvSpPr>
          <p:nvPr/>
        </p:nvSpPr>
        <p:spPr bwMode="auto">
          <a:xfrm>
            <a:off x="1525588" y="24923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6393" name="Rectangle 35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16394" name="Group 45"/>
          <p:cNvGrpSpPr>
            <a:grpSpLocks/>
          </p:cNvGrpSpPr>
          <p:nvPr/>
        </p:nvGrpSpPr>
        <p:grpSpPr bwMode="auto">
          <a:xfrm>
            <a:off x="3962401" y="5257800"/>
            <a:ext cx="5794375" cy="1136650"/>
            <a:chOff x="-3" y="-3"/>
            <a:chExt cx="3650" cy="716"/>
          </a:xfrm>
        </p:grpSpPr>
        <p:grpSp>
          <p:nvGrpSpPr>
            <p:cNvPr id="16398" name="Group 43"/>
            <p:cNvGrpSpPr>
              <a:grpSpLocks/>
            </p:cNvGrpSpPr>
            <p:nvPr/>
          </p:nvGrpSpPr>
          <p:grpSpPr bwMode="auto">
            <a:xfrm>
              <a:off x="0" y="0"/>
              <a:ext cx="3644" cy="710"/>
              <a:chOff x="0" y="0"/>
              <a:chExt cx="3644" cy="710"/>
            </a:xfrm>
          </p:grpSpPr>
          <p:grpSp>
            <p:nvGrpSpPr>
              <p:cNvPr id="16400" name="Group 40"/>
              <p:cNvGrpSpPr>
                <a:grpSpLocks/>
              </p:cNvGrpSpPr>
              <p:nvPr/>
            </p:nvGrpSpPr>
            <p:grpSpPr bwMode="auto">
              <a:xfrm>
                <a:off x="0" y="0"/>
                <a:ext cx="1967" cy="710"/>
                <a:chOff x="0" y="0"/>
                <a:chExt cx="1967" cy="710"/>
              </a:xfrm>
            </p:grpSpPr>
            <p:sp>
              <p:nvSpPr>
                <p:cNvPr id="16404" name="Rectangle 3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67" cy="7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3800" b="1"/>
                    <a:t> </a:t>
                  </a:r>
                  <a:r>
                    <a:rPr lang="en-US" altLang="it-IT" sz="2400" b="1"/>
                    <a:t> 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16405" name="Rectangle 3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67" cy="71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16401" name="Group 42"/>
              <p:cNvGrpSpPr>
                <a:grpSpLocks/>
              </p:cNvGrpSpPr>
              <p:nvPr/>
            </p:nvGrpSpPr>
            <p:grpSpPr bwMode="auto">
              <a:xfrm>
                <a:off x="1967" y="0"/>
                <a:ext cx="1677" cy="710"/>
                <a:chOff x="1967" y="0"/>
                <a:chExt cx="1677" cy="710"/>
              </a:xfrm>
            </p:grpSpPr>
            <p:sp>
              <p:nvSpPr>
                <p:cNvPr id="16402" name="Rectangle 38"/>
                <p:cNvSpPr>
                  <a:spLocks noChangeArrowheads="1"/>
                </p:cNvSpPr>
                <p:nvPr/>
              </p:nvSpPr>
              <p:spPr bwMode="auto">
                <a:xfrm>
                  <a:off x="1967" y="0"/>
                  <a:ext cx="1677" cy="7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d(C-O) = 0,116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d(C-S) = 0,155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180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16403" name="Rectangle 41"/>
                <p:cNvSpPr>
                  <a:spLocks noChangeArrowheads="1"/>
                </p:cNvSpPr>
                <p:nvPr/>
              </p:nvSpPr>
              <p:spPr bwMode="auto">
                <a:xfrm>
                  <a:off x="1967" y="0"/>
                  <a:ext cx="1677" cy="71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16399" name="Rectangle 44"/>
            <p:cNvSpPr>
              <a:spLocks noChangeArrowheads="1"/>
            </p:cNvSpPr>
            <p:nvPr/>
          </p:nvSpPr>
          <p:spPr bwMode="auto">
            <a:xfrm>
              <a:off x="-3" y="-3"/>
              <a:ext cx="3650" cy="71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16395" name="Picture 37" descr="http://www.faidherbe.org/site/cours/dupuis/images4/cos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5334001"/>
            <a:ext cx="1565275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6" name="Picture 46" descr="C:\Documents and Settings\fornasiero\Documenti\Immagini\co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714500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239" name="Object 47"/>
          <p:cNvGraphicFramePr>
            <a:graphicFrameLocks noChangeAspect="1"/>
          </p:cNvGraphicFramePr>
          <p:nvPr/>
        </p:nvGraphicFramePr>
        <p:xfrm>
          <a:off x="6324601" y="5791201"/>
          <a:ext cx="485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Pacchetto" r:id="rId5" imgW="486383" imgH="486383" progId="Package">
                  <p:embed/>
                </p:oleObj>
              </mc:Choice>
              <mc:Fallback>
                <p:oleObj name="Pacchetto" r:id="rId5" imgW="486383" imgH="486383" progId="Package">
                  <p:embed/>
                  <p:pic>
                    <p:nvPicPr>
                      <p:cNvPr id="8239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1" y="5791201"/>
                        <a:ext cx="4857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6642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82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lineare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2E3 </a:t>
            </a:r>
            <a:r>
              <a:rPr lang="it-IT" altLang="it-IT" sz="2000">
                <a:solidFill>
                  <a:srgbClr val="FF6600"/>
                </a:solidFill>
              </a:rPr>
              <a:t>I</a:t>
            </a:r>
            <a:r>
              <a:rPr lang="it-IT" altLang="it-IT" sz="2000" baseline="-25000">
                <a:solidFill>
                  <a:srgbClr val="FF6600"/>
                </a:solidFill>
              </a:rPr>
              <a:t>3</a:t>
            </a:r>
            <a:r>
              <a:rPr lang="it-IT" altLang="it-IT" sz="2000" baseline="30000">
                <a:solidFill>
                  <a:srgbClr val="FF6600"/>
                </a:solidFill>
              </a:rPr>
              <a:t>-</a:t>
            </a:r>
            <a:endParaRPr lang="en-US" altLang="it-IT" sz="2000" baseline="30000">
              <a:solidFill>
                <a:srgbClr val="FF6600"/>
              </a:solidFill>
            </a:endParaRP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I  [Kr] 4 d</a:t>
            </a:r>
            <a:r>
              <a:rPr lang="it-IT" altLang="it-IT" sz="2400" baseline="30000"/>
              <a:t>10</a:t>
            </a:r>
            <a:r>
              <a:rPr lang="it-IT" altLang="it-IT" sz="2400"/>
              <a:t> 5s</a:t>
            </a:r>
            <a:r>
              <a:rPr lang="it-IT" altLang="it-IT" sz="2400" baseline="30000"/>
              <a:t>2</a:t>
            </a:r>
            <a:r>
              <a:rPr lang="it-IT" altLang="it-IT" sz="2400"/>
              <a:t> 5p</a:t>
            </a:r>
            <a:r>
              <a:rPr lang="it-IT" altLang="it-IT" sz="2400" baseline="30000"/>
              <a:t>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7e</a:t>
            </a:r>
            <a:r>
              <a:rPr lang="it-IT" altLang="it-IT" sz="2400" baseline="30000"/>
              <a:t>-</a:t>
            </a:r>
            <a:r>
              <a:rPr lang="it-IT" altLang="it-IT" sz="2400"/>
              <a:t> (I) + 2e</a:t>
            </a:r>
            <a:r>
              <a:rPr lang="it-IT" altLang="it-IT" sz="2400" baseline="30000"/>
              <a:t>-</a:t>
            </a:r>
            <a:r>
              <a:rPr lang="it-IT" altLang="it-IT" sz="2400"/>
              <a:t> (I) + 1e</a:t>
            </a:r>
            <a:r>
              <a:rPr lang="it-IT" altLang="it-IT" sz="2400" baseline="30000"/>
              <a:t>-</a:t>
            </a:r>
            <a:r>
              <a:rPr lang="it-IT" altLang="it-IT" sz="2400"/>
              <a:t> (-)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10 = 5 coppie , 2 legami= AX2E3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75" name="Rectangle 11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77" name="Rectangle 13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78" name="Rectangle 14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79" name="Rectangle 1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80" name="Rectangle 16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81" name="Rectangle 17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82" name="Rectangle 18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83" name="Rectangle 19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84" name="Rectangle 20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85" name="Rectangle 21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86" name="Rectangle 22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87" name="Rectangle 23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88" name="Rectangle 24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89" name="Rectangle 25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90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91" name="Rectangle 27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92" name="Rectangle 28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93" name="Rectangle 29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94" name="Rectangle 30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95" name="Rectangle 31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96" name="Rectangle 32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97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98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499" name="Rectangle 3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500" name="Rectangle 36"/>
          <p:cNvSpPr>
            <a:spLocks noChangeArrowheads="1"/>
          </p:cNvSpPr>
          <p:nvPr/>
        </p:nvSpPr>
        <p:spPr bwMode="auto">
          <a:xfrm>
            <a:off x="1752600" y="4572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501" name="Rectangle 37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502" name="Rectangle 38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503" name="Rectangle 39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504" name="Rectangle 40"/>
          <p:cNvSpPr>
            <a:spLocks noChangeArrowheads="1"/>
          </p:cNvSpPr>
          <p:nvPr/>
        </p:nvSpPr>
        <p:spPr bwMode="auto">
          <a:xfrm>
            <a:off x="1524000" y="26908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505" name="Rectangle 41"/>
          <p:cNvSpPr>
            <a:spLocks noChangeArrowheads="1"/>
          </p:cNvSpPr>
          <p:nvPr/>
        </p:nvSpPr>
        <p:spPr bwMode="auto">
          <a:xfrm>
            <a:off x="1524000" y="27670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506" name="Rectangle 42"/>
          <p:cNvSpPr>
            <a:spLocks noChangeArrowheads="1"/>
          </p:cNvSpPr>
          <p:nvPr/>
        </p:nvSpPr>
        <p:spPr bwMode="auto">
          <a:xfrm>
            <a:off x="1524000" y="25828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507" name="Rectangle 43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508" name="Rectangle 44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509" name="Rectangle 45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510" name="Rectangle 46"/>
          <p:cNvSpPr>
            <a:spLocks noChangeArrowheads="1"/>
          </p:cNvSpPr>
          <p:nvPr/>
        </p:nvSpPr>
        <p:spPr bwMode="auto">
          <a:xfrm>
            <a:off x="1524000" y="2667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511" name="Rectangle 47"/>
          <p:cNvSpPr>
            <a:spLocks noChangeArrowheads="1"/>
          </p:cNvSpPr>
          <p:nvPr/>
        </p:nvSpPr>
        <p:spPr bwMode="auto">
          <a:xfrm>
            <a:off x="1524000" y="2590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512" name="Rectangle 48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513" name="Rectangle 49"/>
          <p:cNvSpPr>
            <a:spLocks noChangeArrowheads="1"/>
          </p:cNvSpPr>
          <p:nvPr/>
        </p:nvSpPr>
        <p:spPr bwMode="auto">
          <a:xfrm>
            <a:off x="1524000" y="26066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514" name="Rectangle 50"/>
          <p:cNvSpPr>
            <a:spLocks noChangeArrowheads="1"/>
          </p:cNvSpPr>
          <p:nvPr/>
        </p:nvSpPr>
        <p:spPr bwMode="auto">
          <a:xfrm>
            <a:off x="1524000" y="25765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2515" name="Rectangle 63"/>
          <p:cNvSpPr>
            <a:spLocks noChangeArrowheads="1"/>
          </p:cNvSpPr>
          <p:nvPr/>
        </p:nvSpPr>
        <p:spPr bwMode="auto">
          <a:xfrm>
            <a:off x="1524000" y="2590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62516" name="Group 73"/>
          <p:cNvGrpSpPr>
            <a:grpSpLocks/>
          </p:cNvGrpSpPr>
          <p:nvPr/>
        </p:nvGrpSpPr>
        <p:grpSpPr bwMode="auto">
          <a:xfrm>
            <a:off x="3886201" y="4724401"/>
            <a:ext cx="5794375" cy="1685925"/>
            <a:chOff x="-3" y="-3"/>
            <a:chExt cx="3650" cy="1062"/>
          </a:xfrm>
        </p:grpSpPr>
        <p:grpSp>
          <p:nvGrpSpPr>
            <p:cNvPr id="62520" name="Group 71"/>
            <p:cNvGrpSpPr>
              <a:grpSpLocks/>
            </p:cNvGrpSpPr>
            <p:nvPr/>
          </p:nvGrpSpPr>
          <p:grpSpPr bwMode="auto">
            <a:xfrm>
              <a:off x="0" y="0"/>
              <a:ext cx="3644" cy="1056"/>
              <a:chOff x="0" y="0"/>
              <a:chExt cx="3644" cy="1056"/>
            </a:xfrm>
          </p:grpSpPr>
          <p:grpSp>
            <p:nvGrpSpPr>
              <p:cNvPr id="62522" name="Group 68"/>
              <p:cNvGrpSpPr>
                <a:grpSpLocks/>
              </p:cNvGrpSpPr>
              <p:nvPr/>
            </p:nvGrpSpPr>
            <p:grpSpPr bwMode="auto">
              <a:xfrm>
                <a:off x="0" y="0"/>
                <a:ext cx="1230" cy="1056"/>
                <a:chOff x="0" y="0"/>
                <a:chExt cx="1230" cy="1056"/>
              </a:xfrm>
            </p:grpSpPr>
            <p:sp>
              <p:nvSpPr>
                <p:cNvPr id="62526" name="Rectangle 6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230" cy="10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8000" b="1"/>
                    <a:t> </a:t>
                  </a:r>
                  <a:r>
                    <a:rPr lang="en-US" altLang="it-IT" sz="2400" b="1"/>
                    <a:t>  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62527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230" cy="105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62523" name="Group 70"/>
              <p:cNvGrpSpPr>
                <a:grpSpLocks/>
              </p:cNvGrpSpPr>
              <p:nvPr/>
            </p:nvGrpSpPr>
            <p:grpSpPr bwMode="auto">
              <a:xfrm>
                <a:off x="1230" y="0"/>
                <a:ext cx="2414" cy="1056"/>
                <a:chOff x="1230" y="0"/>
                <a:chExt cx="2414" cy="1056"/>
              </a:xfrm>
            </p:grpSpPr>
            <p:sp>
              <p:nvSpPr>
                <p:cNvPr id="62524" name="Rectangle 66"/>
                <p:cNvSpPr>
                  <a:spLocks noChangeArrowheads="1"/>
                </p:cNvSpPr>
                <p:nvPr/>
              </p:nvSpPr>
              <p:spPr bwMode="auto">
                <a:xfrm>
                  <a:off x="1230" y="0"/>
                  <a:ext cx="2414" cy="10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Valori ottenuti con NEt</a:t>
                  </a:r>
                  <a:r>
                    <a:rPr lang="en-US" altLang="it-IT" sz="1800" b="1" baseline="-30000"/>
                    <a:t>4</a:t>
                  </a:r>
                  <a:r>
                    <a:rPr lang="en-US" altLang="it-IT" sz="1800" b="1" baseline="30000"/>
                    <a:t>+ </a:t>
                  </a:r>
                  <a:r>
                    <a:rPr lang="en-US" altLang="it-IT" sz="1800" b="1"/>
                    <a:t>come controione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d(I-I) = 0,294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a = 180°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2400"/>
                </a:p>
              </p:txBody>
            </p:sp>
            <p:sp>
              <p:nvSpPr>
                <p:cNvPr id="62525" name="Rectangle 69"/>
                <p:cNvSpPr>
                  <a:spLocks noChangeArrowheads="1"/>
                </p:cNvSpPr>
                <p:nvPr/>
              </p:nvSpPr>
              <p:spPr bwMode="auto">
                <a:xfrm>
                  <a:off x="1230" y="0"/>
                  <a:ext cx="2414" cy="105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62521" name="Rectangle 72"/>
            <p:cNvSpPr>
              <a:spLocks noChangeArrowheads="1"/>
            </p:cNvSpPr>
            <p:nvPr/>
          </p:nvSpPr>
          <p:spPr bwMode="auto">
            <a:xfrm>
              <a:off x="-3" y="-3"/>
              <a:ext cx="3650" cy="1062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62517" name="Picture 65" descr="http://www.faidherbe.org/site/cours/dupuis/images4/i3m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1" y="4876801"/>
            <a:ext cx="1154113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4346" name="Object 74"/>
          <p:cNvGraphicFramePr>
            <a:graphicFrameLocks noChangeAspect="1"/>
          </p:cNvGraphicFramePr>
          <p:nvPr/>
        </p:nvGraphicFramePr>
        <p:xfrm>
          <a:off x="5105401" y="5715001"/>
          <a:ext cx="485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78" name="Pacchetto" r:id="rId4" imgW="486383" imgH="486383" progId="Package">
                  <p:embed/>
                </p:oleObj>
              </mc:Choice>
              <mc:Fallback>
                <p:oleObj name="Pacchetto" r:id="rId4" imgW="486383" imgH="486383" progId="Package">
                  <p:embed/>
                  <p:pic>
                    <p:nvPicPr>
                      <p:cNvPr id="54346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1" y="5715001"/>
                        <a:ext cx="4857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2519" name="Picture 75" descr="C:\Documents and Settings\fornasiero\Documenti\Immagini\i3m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981200"/>
            <a:ext cx="14859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241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5434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lineare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2E3 </a:t>
            </a:r>
            <a:r>
              <a:rPr lang="it-IT" altLang="it-IT" sz="2000">
                <a:solidFill>
                  <a:srgbClr val="FF6600"/>
                </a:solidFill>
              </a:rPr>
              <a:t>XeF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endParaRPr lang="en-US" altLang="it-IT" sz="2000" baseline="-25000">
              <a:solidFill>
                <a:srgbClr val="FF6600"/>
              </a:solidFill>
            </a:endParaRP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/>
              <a:t>Xe  [Kr] 4 d</a:t>
            </a:r>
            <a:r>
              <a:rPr lang="it-IT" altLang="it-IT" sz="2400" baseline="30000"/>
              <a:t>10</a:t>
            </a:r>
            <a:r>
              <a:rPr lang="it-IT" altLang="it-IT" sz="2400"/>
              <a:t> 5s</a:t>
            </a:r>
            <a:r>
              <a:rPr lang="it-IT" altLang="it-IT" sz="2400" baseline="30000"/>
              <a:t>2</a:t>
            </a:r>
            <a:r>
              <a:rPr lang="it-IT" altLang="it-IT" sz="2400"/>
              <a:t> 5p</a:t>
            </a:r>
            <a:r>
              <a:rPr lang="it-IT" altLang="it-IT" sz="2400" baseline="30000"/>
              <a:t>6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/>
              <a:t>8e</a:t>
            </a:r>
            <a:r>
              <a:rPr lang="it-IT" altLang="it-IT" sz="2400" baseline="30000"/>
              <a:t>-</a:t>
            </a:r>
            <a:r>
              <a:rPr lang="it-IT" altLang="it-IT" sz="2400"/>
              <a:t> (Xe) + 2e</a:t>
            </a:r>
            <a:r>
              <a:rPr lang="it-IT" altLang="it-IT" sz="2400" baseline="30000"/>
              <a:t>-</a:t>
            </a:r>
            <a:r>
              <a:rPr lang="it-IT" altLang="it-IT" sz="2400"/>
              <a:t> (F)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/>
              <a:t>10 = 5 coppie , 2 legami= AX2E3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499" name="Rectangle 11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00" name="Rectangle 12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01" name="Rectangle 13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05" name="Rectangle 17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07" name="Rectangle 19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09" name="Rectangle 21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10" name="Rectangle 22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11" name="Rectangle 23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12" name="Rectangle 24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13" name="Rectangle 25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14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15" name="Rectangle 27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16" name="Rectangle 28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17" name="Rectangle 29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18" name="Rectangle 30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19" name="Rectangle 31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20" name="Rectangle 32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21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22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23" name="Rectangle 3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24" name="Rectangle 36"/>
          <p:cNvSpPr>
            <a:spLocks noChangeArrowheads="1"/>
          </p:cNvSpPr>
          <p:nvPr/>
        </p:nvSpPr>
        <p:spPr bwMode="auto">
          <a:xfrm>
            <a:off x="1752600" y="4572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25" name="Rectangle 37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26" name="Rectangle 38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27" name="Rectangle 39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28" name="Rectangle 40"/>
          <p:cNvSpPr>
            <a:spLocks noChangeArrowheads="1"/>
          </p:cNvSpPr>
          <p:nvPr/>
        </p:nvSpPr>
        <p:spPr bwMode="auto">
          <a:xfrm>
            <a:off x="1524000" y="26908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29" name="Rectangle 41"/>
          <p:cNvSpPr>
            <a:spLocks noChangeArrowheads="1"/>
          </p:cNvSpPr>
          <p:nvPr/>
        </p:nvSpPr>
        <p:spPr bwMode="auto">
          <a:xfrm>
            <a:off x="1524000" y="27670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30" name="Rectangle 42"/>
          <p:cNvSpPr>
            <a:spLocks noChangeArrowheads="1"/>
          </p:cNvSpPr>
          <p:nvPr/>
        </p:nvSpPr>
        <p:spPr bwMode="auto">
          <a:xfrm>
            <a:off x="1524000" y="25828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31" name="Rectangle 43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32" name="Rectangle 44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33" name="Rectangle 45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34" name="Rectangle 46"/>
          <p:cNvSpPr>
            <a:spLocks noChangeArrowheads="1"/>
          </p:cNvSpPr>
          <p:nvPr/>
        </p:nvSpPr>
        <p:spPr bwMode="auto">
          <a:xfrm>
            <a:off x="1524000" y="2667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35" name="Rectangle 47"/>
          <p:cNvSpPr>
            <a:spLocks noChangeArrowheads="1"/>
          </p:cNvSpPr>
          <p:nvPr/>
        </p:nvSpPr>
        <p:spPr bwMode="auto">
          <a:xfrm>
            <a:off x="1524000" y="2590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36" name="Rectangle 48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37" name="Rectangle 49"/>
          <p:cNvSpPr>
            <a:spLocks noChangeArrowheads="1"/>
          </p:cNvSpPr>
          <p:nvPr/>
        </p:nvSpPr>
        <p:spPr bwMode="auto">
          <a:xfrm>
            <a:off x="1524000" y="26066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38" name="Rectangle 50"/>
          <p:cNvSpPr>
            <a:spLocks noChangeArrowheads="1"/>
          </p:cNvSpPr>
          <p:nvPr/>
        </p:nvSpPr>
        <p:spPr bwMode="auto">
          <a:xfrm>
            <a:off x="1524000" y="25765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39" name="Rectangle 51"/>
          <p:cNvSpPr>
            <a:spLocks noChangeArrowheads="1"/>
          </p:cNvSpPr>
          <p:nvPr/>
        </p:nvSpPr>
        <p:spPr bwMode="auto">
          <a:xfrm>
            <a:off x="1524000" y="2590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3540" name="Rectangle 64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63541" name="Group 74"/>
          <p:cNvGrpSpPr>
            <a:grpSpLocks/>
          </p:cNvGrpSpPr>
          <p:nvPr/>
        </p:nvGrpSpPr>
        <p:grpSpPr bwMode="auto">
          <a:xfrm>
            <a:off x="3733801" y="4800600"/>
            <a:ext cx="5794375" cy="1639888"/>
            <a:chOff x="-3" y="-3"/>
            <a:chExt cx="3650" cy="1033"/>
          </a:xfrm>
        </p:grpSpPr>
        <p:grpSp>
          <p:nvGrpSpPr>
            <p:cNvPr id="63545" name="Group 72"/>
            <p:cNvGrpSpPr>
              <a:grpSpLocks/>
            </p:cNvGrpSpPr>
            <p:nvPr/>
          </p:nvGrpSpPr>
          <p:grpSpPr bwMode="auto">
            <a:xfrm>
              <a:off x="0" y="0"/>
              <a:ext cx="3644" cy="1027"/>
              <a:chOff x="0" y="0"/>
              <a:chExt cx="3644" cy="1027"/>
            </a:xfrm>
          </p:grpSpPr>
          <p:grpSp>
            <p:nvGrpSpPr>
              <p:cNvPr id="63547" name="Group 69"/>
              <p:cNvGrpSpPr>
                <a:grpSpLocks/>
              </p:cNvGrpSpPr>
              <p:nvPr/>
            </p:nvGrpSpPr>
            <p:grpSpPr bwMode="auto">
              <a:xfrm>
                <a:off x="0" y="0"/>
                <a:ext cx="2057" cy="1027"/>
                <a:chOff x="0" y="0"/>
                <a:chExt cx="2057" cy="1027"/>
              </a:xfrm>
            </p:grpSpPr>
            <p:sp>
              <p:nvSpPr>
                <p:cNvPr id="63551" name="Rectangle 6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57" cy="10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7700" b="1"/>
                    <a:t> </a:t>
                  </a:r>
                  <a:r>
                    <a:rPr lang="en-US" altLang="it-IT" sz="2400" b="1"/>
                    <a:t>  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63552" name="Rectangle 6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57" cy="10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63548" name="Group 71"/>
              <p:cNvGrpSpPr>
                <a:grpSpLocks/>
              </p:cNvGrpSpPr>
              <p:nvPr/>
            </p:nvGrpSpPr>
            <p:grpSpPr bwMode="auto">
              <a:xfrm>
                <a:off x="2057" y="0"/>
                <a:ext cx="1587" cy="1027"/>
                <a:chOff x="2057" y="0"/>
                <a:chExt cx="1587" cy="1027"/>
              </a:xfrm>
            </p:grpSpPr>
            <p:sp>
              <p:nvSpPr>
                <p:cNvPr id="63549" name="Rectangle 67"/>
                <p:cNvSpPr>
                  <a:spLocks noChangeArrowheads="1"/>
                </p:cNvSpPr>
                <p:nvPr/>
              </p:nvSpPr>
              <p:spPr bwMode="auto">
                <a:xfrm>
                  <a:off x="2057" y="0"/>
                  <a:ext cx="1587" cy="10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d(Xe-F) = 0,200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180°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63550" name="Rectangle 70"/>
                <p:cNvSpPr>
                  <a:spLocks noChangeArrowheads="1"/>
                </p:cNvSpPr>
                <p:nvPr/>
              </p:nvSpPr>
              <p:spPr bwMode="auto">
                <a:xfrm>
                  <a:off x="2057" y="0"/>
                  <a:ext cx="1587" cy="10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63546" name="Rectangle 73"/>
            <p:cNvSpPr>
              <a:spLocks noChangeArrowheads="1"/>
            </p:cNvSpPr>
            <p:nvPr/>
          </p:nvSpPr>
          <p:spPr bwMode="auto">
            <a:xfrm>
              <a:off x="-3" y="-3"/>
              <a:ext cx="3650" cy="1033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63542" name="Picture 66" descr="http://www.faidherbe.org/site/cours/dupuis/images4/xef2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953001"/>
            <a:ext cx="11430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5371" name="Object 75"/>
          <p:cNvGraphicFramePr>
            <a:graphicFrameLocks noChangeAspect="1"/>
          </p:cNvGraphicFramePr>
          <p:nvPr/>
        </p:nvGraphicFramePr>
        <p:xfrm>
          <a:off x="5867400" y="5715001"/>
          <a:ext cx="5334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2" name="Pacchetto" r:id="rId4" imgW="535021" imgH="486383" progId="Package">
                  <p:embed/>
                </p:oleObj>
              </mc:Choice>
              <mc:Fallback>
                <p:oleObj name="Pacchetto" r:id="rId4" imgW="535021" imgH="486383" progId="Package">
                  <p:embed/>
                  <p:pic>
                    <p:nvPicPr>
                      <p:cNvPr id="55371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5715001"/>
                        <a:ext cx="5334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3544" name="Picture 76" descr="C:\Documents and Settings\fornasiero\Documenti\Immagini\xef2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362200"/>
            <a:ext cx="14859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7309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553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ottaedrica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6 </a:t>
            </a:r>
            <a:r>
              <a:rPr lang="it-IT" altLang="it-IT" sz="2000">
                <a:solidFill>
                  <a:srgbClr val="FF6600"/>
                </a:solidFill>
              </a:rPr>
              <a:t>SF</a:t>
            </a:r>
            <a:r>
              <a:rPr lang="it-IT" altLang="it-IT" sz="2000" baseline="-25000">
                <a:solidFill>
                  <a:srgbClr val="FF6600"/>
                </a:solidFill>
              </a:rPr>
              <a:t>6</a:t>
            </a:r>
            <a:endParaRPr lang="en-US" altLang="it-IT" sz="2000" baseline="-25000">
              <a:solidFill>
                <a:srgbClr val="FF6600"/>
              </a:solidFill>
            </a:endParaRP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S  [Ne] 3s</a:t>
            </a:r>
            <a:r>
              <a:rPr lang="it-IT" altLang="it-IT" sz="2400" baseline="30000"/>
              <a:t>2</a:t>
            </a:r>
            <a:r>
              <a:rPr lang="it-IT" altLang="it-IT" sz="2400"/>
              <a:t> 3p</a:t>
            </a:r>
            <a:r>
              <a:rPr lang="it-IT" altLang="it-IT" sz="2400" baseline="30000"/>
              <a:t>4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6e</a:t>
            </a:r>
            <a:r>
              <a:rPr lang="it-IT" altLang="it-IT" sz="2400" baseline="30000"/>
              <a:t>-</a:t>
            </a:r>
            <a:r>
              <a:rPr lang="it-IT" altLang="it-IT" sz="2400"/>
              <a:t> (S) + 6e</a:t>
            </a:r>
            <a:r>
              <a:rPr lang="it-IT" altLang="it-IT" sz="2400" baseline="30000"/>
              <a:t>-</a:t>
            </a:r>
            <a:r>
              <a:rPr lang="it-IT" altLang="it-IT" sz="2400"/>
              <a:t> (F)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12 = 6 coppie , 6 legami= AX6</a:t>
            </a:r>
            <a:endParaRPr lang="en-US" altLang="it-IT" sz="2400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22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24" name="Rectangle 12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26" name="Rectangle 14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27" name="Rectangle 1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28" name="Rectangle 16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29" name="Rectangle 17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30" name="Rectangle 18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32" name="Rectangle 20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33" name="Rectangle 21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34" name="Rectangle 22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35" name="Rectangle 23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36" name="Rectangle 24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37" name="Rectangle 25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38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39" name="Rectangle 27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40" name="Rectangle 28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41" name="Rectangle 29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42" name="Rectangle 30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43" name="Rectangle 31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44" name="Rectangle 32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45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46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47" name="Rectangle 3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48" name="Rectangle 36"/>
          <p:cNvSpPr>
            <a:spLocks noChangeArrowheads="1"/>
          </p:cNvSpPr>
          <p:nvPr/>
        </p:nvSpPr>
        <p:spPr bwMode="auto">
          <a:xfrm>
            <a:off x="1752600" y="4572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49" name="Rectangle 37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50" name="Rectangle 38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51" name="Rectangle 39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52" name="Rectangle 40"/>
          <p:cNvSpPr>
            <a:spLocks noChangeArrowheads="1"/>
          </p:cNvSpPr>
          <p:nvPr/>
        </p:nvSpPr>
        <p:spPr bwMode="auto">
          <a:xfrm>
            <a:off x="1524000" y="26908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53" name="Rectangle 41"/>
          <p:cNvSpPr>
            <a:spLocks noChangeArrowheads="1"/>
          </p:cNvSpPr>
          <p:nvPr/>
        </p:nvSpPr>
        <p:spPr bwMode="auto">
          <a:xfrm>
            <a:off x="1524000" y="27670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54" name="Rectangle 42"/>
          <p:cNvSpPr>
            <a:spLocks noChangeArrowheads="1"/>
          </p:cNvSpPr>
          <p:nvPr/>
        </p:nvSpPr>
        <p:spPr bwMode="auto">
          <a:xfrm>
            <a:off x="1524000" y="25828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55" name="Rectangle 43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56" name="Rectangle 44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57" name="Rectangle 45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58" name="Rectangle 46"/>
          <p:cNvSpPr>
            <a:spLocks noChangeArrowheads="1"/>
          </p:cNvSpPr>
          <p:nvPr/>
        </p:nvSpPr>
        <p:spPr bwMode="auto">
          <a:xfrm>
            <a:off x="1524000" y="2667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59" name="Rectangle 47"/>
          <p:cNvSpPr>
            <a:spLocks noChangeArrowheads="1"/>
          </p:cNvSpPr>
          <p:nvPr/>
        </p:nvSpPr>
        <p:spPr bwMode="auto">
          <a:xfrm>
            <a:off x="1524000" y="2590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60" name="Rectangle 48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61" name="Rectangle 49"/>
          <p:cNvSpPr>
            <a:spLocks noChangeArrowheads="1"/>
          </p:cNvSpPr>
          <p:nvPr/>
        </p:nvSpPr>
        <p:spPr bwMode="auto">
          <a:xfrm>
            <a:off x="1524000" y="26066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62" name="Rectangle 50"/>
          <p:cNvSpPr>
            <a:spLocks noChangeArrowheads="1"/>
          </p:cNvSpPr>
          <p:nvPr/>
        </p:nvSpPr>
        <p:spPr bwMode="auto">
          <a:xfrm>
            <a:off x="1524000" y="25765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63" name="Rectangle 51"/>
          <p:cNvSpPr>
            <a:spLocks noChangeArrowheads="1"/>
          </p:cNvSpPr>
          <p:nvPr/>
        </p:nvSpPr>
        <p:spPr bwMode="auto">
          <a:xfrm>
            <a:off x="1524000" y="2590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64" name="Rectangle 52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4565" name="Rectangle 65"/>
          <p:cNvSpPr>
            <a:spLocks noChangeArrowheads="1"/>
          </p:cNvSpPr>
          <p:nvPr/>
        </p:nvSpPr>
        <p:spPr bwMode="auto">
          <a:xfrm>
            <a:off x="1524000" y="2590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64566" name="Group 75"/>
          <p:cNvGrpSpPr>
            <a:grpSpLocks/>
          </p:cNvGrpSpPr>
          <p:nvPr/>
        </p:nvGrpSpPr>
        <p:grpSpPr bwMode="auto">
          <a:xfrm>
            <a:off x="3886201" y="4648201"/>
            <a:ext cx="5794375" cy="1685925"/>
            <a:chOff x="-3" y="-3"/>
            <a:chExt cx="3650" cy="1062"/>
          </a:xfrm>
        </p:grpSpPr>
        <p:grpSp>
          <p:nvGrpSpPr>
            <p:cNvPr id="64570" name="Group 73"/>
            <p:cNvGrpSpPr>
              <a:grpSpLocks/>
            </p:cNvGrpSpPr>
            <p:nvPr/>
          </p:nvGrpSpPr>
          <p:grpSpPr bwMode="auto">
            <a:xfrm>
              <a:off x="0" y="0"/>
              <a:ext cx="3644" cy="1056"/>
              <a:chOff x="0" y="0"/>
              <a:chExt cx="3644" cy="1056"/>
            </a:xfrm>
          </p:grpSpPr>
          <p:grpSp>
            <p:nvGrpSpPr>
              <p:cNvPr id="64572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2010" cy="1056"/>
                <a:chOff x="0" y="0"/>
                <a:chExt cx="2010" cy="1056"/>
              </a:xfrm>
            </p:grpSpPr>
            <p:sp>
              <p:nvSpPr>
                <p:cNvPr id="64576" name="Rectangle 6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10" cy="10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8000" b="1"/>
                    <a:t> </a:t>
                  </a:r>
                  <a:r>
                    <a:rPr lang="en-US" altLang="it-IT" sz="2400" b="1"/>
                    <a:t>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64577" name="Rectangle 6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10" cy="105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64573" name="Group 72"/>
              <p:cNvGrpSpPr>
                <a:grpSpLocks/>
              </p:cNvGrpSpPr>
              <p:nvPr/>
            </p:nvGrpSpPr>
            <p:grpSpPr bwMode="auto">
              <a:xfrm>
                <a:off x="2010" y="0"/>
                <a:ext cx="1634" cy="1056"/>
                <a:chOff x="2010" y="0"/>
                <a:chExt cx="1634" cy="1056"/>
              </a:xfrm>
            </p:grpSpPr>
            <p:sp>
              <p:nvSpPr>
                <p:cNvPr id="64574" name="Rectangle 68"/>
                <p:cNvSpPr>
                  <a:spLocks noChangeArrowheads="1"/>
                </p:cNvSpPr>
                <p:nvPr/>
              </p:nvSpPr>
              <p:spPr bwMode="auto">
                <a:xfrm>
                  <a:off x="2010" y="0"/>
                  <a:ext cx="1634" cy="10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d(S-F) = 0,1564 nm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90°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64575" name="Rectangle 71"/>
                <p:cNvSpPr>
                  <a:spLocks noChangeArrowheads="1"/>
                </p:cNvSpPr>
                <p:nvPr/>
              </p:nvSpPr>
              <p:spPr bwMode="auto">
                <a:xfrm>
                  <a:off x="2010" y="0"/>
                  <a:ext cx="1634" cy="105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64571" name="Rectangle 74"/>
            <p:cNvSpPr>
              <a:spLocks noChangeArrowheads="1"/>
            </p:cNvSpPr>
            <p:nvPr/>
          </p:nvSpPr>
          <p:spPr bwMode="auto">
            <a:xfrm>
              <a:off x="-3" y="-3"/>
              <a:ext cx="3650" cy="1062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64567" name="Picture 67" descr="http://www.faidherbe.org/site/cours/dupuis/images4/sf6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1" y="4800601"/>
            <a:ext cx="1006475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68" name="Picture 76" descr="C:\Documents and Settings\fornasiero\Documenti\Immagini\sf6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9050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6397" name="Object 77"/>
          <p:cNvGraphicFramePr>
            <a:graphicFrameLocks noChangeAspect="1"/>
          </p:cNvGraphicFramePr>
          <p:nvPr/>
        </p:nvGraphicFramePr>
        <p:xfrm>
          <a:off x="6172200" y="5562601"/>
          <a:ext cx="4572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6" name="Pacchetto" r:id="rId5" imgW="457200" imgH="486383" progId="Package">
                  <p:embed/>
                </p:oleObj>
              </mc:Choice>
              <mc:Fallback>
                <p:oleObj name="Pacchetto" r:id="rId5" imgW="457200" imgH="486383" progId="Package">
                  <p:embed/>
                  <p:pic>
                    <p:nvPicPr>
                      <p:cNvPr id="56397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562601"/>
                        <a:ext cx="4572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019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563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ottaedrica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6 </a:t>
            </a:r>
            <a:r>
              <a:rPr lang="it-IT" altLang="it-IT" sz="2000">
                <a:solidFill>
                  <a:srgbClr val="FF6600"/>
                </a:solidFill>
              </a:rPr>
              <a:t>IOF</a:t>
            </a:r>
            <a:r>
              <a:rPr lang="it-IT" altLang="it-IT" sz="2000" baseline="-25000">
                <a:solidFill>
                  <a:srgbClr val="FF6600"/>
                </a:solidFill>
              </a:rPr>
              <a:t>5</a:t>
            </a:r>
            <a:endParaRPr lang="en-US" altLang="it-IT" sz="2000" baseline="-25000">
              <a:solidFill>
                <a:srgbClr val="FF6600"/>
              </a:solidFill>
            </a:endParaRP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I  [Kr] 4 d</a:t>
            </a:r>
            <a:r>
              <a:rPr lang="it-IT" altLang="it-IT" sz="2400" baseline="30000"/>
              <a:t>10</a:t>
            </a:r>
            <a:r>
              <a:rPr lang="it-IT" altLang="it-IT" sz="2400"/>
              <a:t> 5s</a:t>
            </a:r>
            <a:r>
              <a:rPr lang="it-IT" altLang="it-IT" sz="2400" baseline="30000"/>
              <a:t>2</a:t>
            </a:r>
            <a:r>
              <a:rPr lang="it-IT" altLang="it-IT" sz="2400"/>
              <a:t> 5p</a:t>
            </a:r>
            <a:r>
              <a:rPr lang="it-IT" altLang="it-IT" sz="2400" baseline="30000"/>
              <a:t>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2400" baseline="30000"/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/>
              <a:t>7e</a:t>
            </a:r>
            <a:r>
              <a:rPr lang="it-IT" altLang="it-IT" sz="2400" baseline="30000"/>
              <a:t>-</a:t>
            </a:r>
            <a:r>
              <a:rPr lang="it-IT" altLang="it-IT" sz="2400"/>
              <a:t> (I) + 5e</a:t>
            </a:r>
            <a:r>
              <a:rPr lang="it-IT" altLang="it-IT" sz="2400" baseline="30000"/>
              <a:t>-</a:t>
            </a:r>
            <a:r>
              <a:rPr lang="it-IT" altLang="it-IT" sz="2400"/>
              <a:t> (F) + 2e</a:t>
            </a:r>
            <a:r>
              <a:rPr lang="it-IT" altLang="it-IT" sz="2400" baseline="30000"/>
              <a:t>-</a:t>
            </a:r>
            <a:r>
              <a:rPr lang="it-IT" altLang="it-IT" sz="2400"/>
              <a:t> (O) - 2e</a:t>
            </a:r>
            <a:r>
              <a:rPr lang="it-IT" altLang="it-IT" sz="2400" baseline="30000"/>
              <a:t>-</a:t>
            </a:r>
            <a:r>
              <a:rPr lang="it-IT" altLang="it-IT" sz="2400"/>
              <a:t> (1 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12 = 6 coppie , 6 legami= AX6</a:t>
            </a:r>
            <a:endParaRPr lang="en-US" altLang="it-IT" sz="2400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47" name="Rectangle 11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48" name="Rectangle 12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49" name="Rectangle 13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51" name="Rectangle 1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52" name="Rectangle 16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53" name="Rectangle 17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54" name="Rectangle 18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56" name="Rectangle 20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58" name="Rectangle 22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59" name="Rectangle 23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60" name="Rectangle 24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61" name="Rectangle 25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62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63" name="Rectangle 27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64" name="Rectangle 28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65" name="Rectangle 29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66" name="Rectangle 30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67" name="Rectangle 31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68" name="Rectangle 32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69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70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71" name="Rectangle 3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72" name="Rectangle 36"/>
          <p:cNvSpPr>
            <a:spLocks noChangeArrowheads="1"/>
          </p:cNvSpPr>
          <p:nvPr/>
        </p:nvSpPr>
        <p:spPr bwMode="auto">
          <a:xfrm>
            <a:off x="1752600" y="4572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73" name="Rectangle 37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74" name="Rectangle 38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75" name="Rectangle 39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76" name="Rectangle 40"/>
          <p:cNvSpPr>
            <a:spLocks noChangeArrowheads="1"/>
          </p:cNvSpPr>
          <p:nvPr/>
        </p:nvSpPr>
        <p:spPr bwMode="auto">
          <a:xfrm>
            <a:off x="1524000" y="26908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77" name="Rectangle 41"/>
          <p:cNvSpPr>
            <a:spLocks noChangeArrowheads="1"/>
          </p:cNvSpPr>
          <p:nvPr/>
        </p:nvSpPr>
        <p:spPr bwMode="auto">
          <a:xfrm>
            <a:off x="1524000" y="27670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78" name="Rectangle 42"/>
          <p:cNvSpPr>
            <a:spLocks noChangeArrowheads="1"/>
          </p:cNvSpPr>
          <p:nvPr/>
        </p:nvSpPr>
        <p:spPr bwMode="auto">
          <a:xfrm>
            <a:off x="1524000" y="25828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79" name="Rectangle 43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80" name="Rectangle 44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81" name="Rectangle 45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82" name="Rectangle 46"/>
          <p:cNvSpPr>
            <a:spLocks noChangeArrowheads="1"/>
          </p:cNvSpPr>
          <p:nvPr/>
        </p:nvSpPr>
        <p:spPr bwMode="auto">
          <a:xfrm>
            <a:off x="1524000" y="2667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83" name="Rectangle 47"/>
          <p:cNvSpPr>
            <a:spLocks noChangeArrowheads="1"/>
          </p:cNvSpPr>
          <p:nvPr/>
        </p:nvSpPr>
        <p:spPr bwMode="auto">
          <a:xfrm>
            <a:off x="1524000" y="2590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84" name="Rectangle 48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85" name="Rectangle 49"/>
          <p:cNvSpPr>
            <a:spLocks noChangeArrowheads="1"/>
          </p:cNvSpPr>
          <p:nvPr/>
        </p:nvSpPr>
        <p:spPr bwMode="auto">
          <a:xfrm>
            <a:off x="1524000" y="26066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86" name="Rectangle 50"/>
          <p:cNvSpPr>
            <a:spLocks noChangeArrowheads="1"/>
          </p:cNvSpPr>
          <p:nvPr/>
        </p:nvSpPr>
        <p:spPr bwMode="auto">
          <a:xfrm>
            <a:off x="1524000" y="25765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87" name="Rectangle 51"/>
          <p:cNvSpPr>
            <a:spLocks noChangeArrowheads="1"/>
          </p:cNvSpPr>
          <p:nvPr/>
        </p:nvSpPr>
        <p:spPr bwMode="auto">
          <a:xfrm>
            <a:off x="1524000" y="2590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88" name="Rectangle 52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5589" name="Rectangle 53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65590" name="Group 63"/>
          <p:cNvGrpSpPr>
            <a:grpSpLocks/>
          </p:cNvGrpSpPr>
          <p:nvPr/>
        </p:nvGrpSpPr>
        <p:grpSpPr bwMode="auto">
          <a:xfrm>
            <a:off x="3962401" y="4800600"/>
            <a:ext cx="5794375" cy="1639888"/>
            <a:chOff x="-3" y="-3"/>
            <a:chExt cx="3650" cy="1033"/>
          </a:xfrm>
        </p:grpSpPr>
        <p:grpSp>
          <p:nvGrpSpPr>
            <p:cNvPr id="65594" name="Group 61"/>
            <p:cNvGrpSpPr>
              <a:grpSpLocks/>
            </p:cNvGrpSpPr>
            <p:nvPr/>
          </p:nvGrpSpPr>
          <p:grpSpPr bwMode="auto">
            <a:xfrm>
              <a:off x="0" y="0"/>
              <a:ext cx="3644" cy="1027"/>
              <a:chOff x="0" y="0"/>
              <a:chExt cx="3644" cy="1027"/>
            </a:xfrm>
          </p:grpSpPr>
          <p:grpSp>
            <p:nvGrpSpPr>
              <p:cNvPr id="65596" name="Group 58"/>
              <p:cNvGrpSpPr>
                <a:grpSpLocks/>
              </p:cNvGrpSpPr>
              <p:nvPr/>
            </p:nvGrpSpPr>
            <p:grpSpPr bwMode="auto">
              <a:xfrm>
                <a:off x="0" y="0"/>
                <a:ext cx="1514" cy="1027"/>
                <a:chOff x="0" y="0"/>
                <a:chExt cx="1514" cy="1027"/>
              </a:xfrm>
            </p:grpSpPr>
            <p:sp>
              <p:nvSpPr>
                <p:cNvPr id="65600" name="Rectangle 5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514" cy="10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7700" b="1"/>
                    <a:t> </a:t>
                  </a:r>
                  <a:r>
                    <a:rPr lang="en-US" altLang="it-IT" sz="2400" b="1"/>
                    <a:t>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65601" name="Rectangle 5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514" cy="10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65597" name="Group 60"/>
              <p:cNvGrpSpPr>
                <a:grpSpLocks/>
              </p:cNvGrpSpPr>
              <p:nvPr/>
            </p:nvGrpSpPr>
            <p:grpSpPr bwMode="auto">
              <a:xfrm>
                <a:off x="1514" y="0"/>
                <a:ext cx="2130" cy="1027"/>
                <a:chOff x="1514" y="0"/>
                <a:chExt cx="2130" cy="1027"/>
              </a:xfrm>
            </p:grpSpPr>
            <p:sp>
              <p:nvSpPr>
                <p:cNvPr id="65598" name="Rectangle 56"/>
                <p:cNvSpPr>
                  <a:spLocks noChangeArrowheads="1"/>
                </p:cNvSpPr>
                <p:nvPr/>
              </p:nvSpPr>
              <p:spPr bwMode="auto">
                <a:xfrm>
                  <a:off x="1514" y="0"/>
                  <a:ext cx="2130" cy="10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d(I-O) = 0,19 nm (</a:t>
                  </a:r>
                  <a:r>
                    <a:rPr lang="it-IT" altLang="it-IT" sz="1800" b="1"/>
                    <a:t>valore stimato</a:t>
                  </a:r>
                  <a:r>
                    <a:rPr lang="en-US" altLang="it-IT" sz="1800" b="1"/>
                    <a:t>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d(I-F) = 0,20 nm (</a:t>
                  </a:r>
                  <a:r>
                    <a:rPr lang="it-IT" altLang="it-IT" sz="1800" b="1"/>
                    <a:t>valore stimato</a:t>
                  </a:r>
                  <a:r>
                    <a:rPr lang="en-US" altLang="it-IT" sz="1800" b="1"/>
                    <a:t>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65599" name="Rectangle 59"/>
                <p:cNvSpPr>
                  <a:spLocks noChangeArrowheads="1"/>
                </p:cNvSpPr>
                <p:nvPr/>
              </p:nvSpPr>
              <p:spPr bwMode="auto">
                <a:xfrm>
                  <a:off x="1514" y="0"/>
                  <a:ext cx="2130" cy="102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65595" name="Rectangle 62"/>
            <p:cNvSpPr>
              <a:spLocks noChangeArrowheads="1"/>
            </p:cNvSpPr>
            <p:nvPr/>
          </p:nvSpPr>
          <p:spPr bwMode="auto">
            <a:xfrm>
              <a:off x="-3" y="-3"/>
              <a:ext cx="3650" cy="1033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65591" name="Picture 55" descr="http://www.faidherbe.org/site/cours/dupuis/images4/iof5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1" y="4953001"/>
            <a:ext cx="936625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8432" name="Object 64"/>
          <p:cNvGraphicFramePr>
            <a:graphicFrameLocks noChangeAspect="1"/>
          </p:cNvGraphicFramePr>
          <p:nvPr/>
        </p:nvGraphicFramePr>
        <p:xfrm>
          <a:off x="5638801" y="5791201"/>
          <a:ext cx="5048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0" name="Pacchetto" r:id="rId4" imgW="505838" imgH="486383" progId="Package">
                  <p:embed/>
                </p:oleObj>
              </mc:Choice>
              <mc:Fallback>
                <p:oleObj name="Pacchetto" r:id="rId4" imgW="505838" imgH="486383" progId="Package">
                  <p:embed/>
                  <p:pic>
                    <p:nvPicPr>
                      <p:cNvPr id="58432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1" y="5791201"/>
                        <a:ext cx="50482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5593" name="Picture 65" descr="C:\Documents and Settings\fornasiero\Documenti\Immagini\iof5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05000"/>
            <a:ext cx="1981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363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8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584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piramide a base quadrata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5E </a:t>
            </a:r>
            <a:r>
              <a:rPr lang="it-IT" altLang="it-IT" sz="2000">
                <a:solidFill>
                  <a:srgbClr val="FF6600"/>
                </a:solidFill>
              </a:rPr>
              <a:t>XeOF</a:t>
            </a:r>
            <a:r>
              <a:rPr lang="it-IT" altLang="it-IT" sz="2000" baseline="-25000">
                <a:solidFill>
                  <a:srgbClr val="FF6600"/>
                </a:solidFill>
              </a:rPr>
              <a:t>4</a:t>
            </a:r>
            <a:endParaRPr lang="en-US" altLang="it-IT" sz="2000" baseline="-25000">
              <a:solidFill>
                <a:srgbClr val="FF6600"/>
              </a:solidFill>
            </a:endParaRP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/>
              <a:t>Xe  [Kr] 4 d</a:t>
            </a:r>
            <a:r>
              <a:rPr lang="it-IT" altLang="it-IT" sz="2400" baseline="30000"/>
              <a:t>10</a:t>
            </a:r>
            <a:r>
              <a:rPr lang="it-IT" altLang="it-IT" sz="2400"/>
              <a:t> 5s</a:t>
            </a:r>
            <a:r>
              <a:rPr lang="it-IT" altLang="it-IT" sz="2400" baseline="30000"/>
              <a:t>2</a:t>
            </a:r>
            <a:r>
              <a:rPr lang="it-IT" altLang="it-IT" sz="2400"/>
              <a:t> 5p</a:t>
            </a:r>
            <a:r>
              <a:rPr lang="it-IT" altLang="it-IT" sz="2400" baseline="30000"/>
              <a:t>6 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 sz="2400" baseline="30000"/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/>
              <a:t>8e</a:t>
            </a:r>
            <a:r>
              <a:rPr lang="it-IT" altLang="it-IT" sz="2400" baseline="30000"/>
              <a:t>-</a:t>
            </a:r>
            <a:r>
              <a:rPr lang="it-IT" altLang="it-IT" sz="2400"/>
              <a:t> (Xe) + 4e</a:t>
            </a:r>
            <a:r>
              <a:rPr lang="it-IT" altLang="it-IT" sz="2400" baseline="30000"/>
              <a:t>-</a:t>
            </a:r>
            <a:r>
              <a:rPr lang="it-IT" altLang="it-IT" sz="2400"/>
              <a:t> (F) + 2e</a:t>
            </a:r>
            <a:r>
              <a:rPr lang="it-IT" altLang="it-IT" sz="2400" baseline="30000"/>
              <a:t>-</a:t>
            </a:r>
            <a:r>
              <a:rPr lang="it-IT" altLang="it-IT" sz="2400"/>
              <a:t> (O) - 2e</a:t>
            </a:r>
            <a:r>
              <a:rPr lang="it-IT" altLang="it-IT" sz="2400" baseline="30000"/>
              <a:t>-</a:t>
            </a:r>
            <a:r>
              <a:rPr lang="it-IT" altLang="it-IT" sz="2400"/>
              <a:t> (1 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12 = 6 coppie , 5 legami= AX5E</a:t>
            </a:r>
            <a:endParaRPr lang="en-US" altLang="it-IT" sz="2400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68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69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70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71" name="Rectangle 11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72" name="Rectangle 12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73" name="Rectangle 13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75" name="Rectangle 1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76" name="Rectangle 16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77" name="Rectangle 17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78" name="Rectangle 18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80" name="Rectangle 20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81" name="Rectangle 21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82" name="Rectangle 22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83" name="Rectangle 23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84" name="Rectangle 24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85" name="Rectangle 25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86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87" name="Rectangle 27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88" name="Rectangle 28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89" name="Rectangle 29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90" name="Rectangle 30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91" name="Rectangle 31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92" name="Rectangle 32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93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94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95" name="Rectangle 3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96" name="Rectangle 36"/>
          <p:cNvSpPr>
            <a:spLocks noChangeArrowheads="1"/>
          </p:cNvSpPr>
          <p:nvPr/>
        </p:nvSpPr>
        <p:spPr bwMode="auto">
          <a:xfrm>
            <a:off x="1752600" y="4572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97" name="Rectangle 37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98" name="Rectangle 38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599" name="Rectangle 39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600" name="Rectangle 40"/>
          <p:cNvSpPr>
            <a:spLocks noChangeArrowheads="1"/>
          </p:cNvSpPr>
          <p:nvPr/>
        </p:nvSpPr>
        <p:spPr bwMode="auto">
          <a:xfrm>
            <a:off x="1524000" y="26908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601" name="Rectangle 41"/>
          <p:cNvSpPr>
            <a:spLocks noChangeArrowheads="1"/>
          </p:cNvSpPr>
          <p:nvPr/>
        </p:nvSpPr>
        <p:spPr bwMode="auto">
          <a:xfrm>
            <a:off x="1524000" y="27670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602" name="Rectangle 42"/>
          <p:cNvSpPr>
            <a:spLocks noChangeArrowheads="1"/>
          </p:cNvSpPr>
          <p:nvPr/>
        </p:nvSpPr>
        <p:spPr bwMode="auto">
          <a:xfrm>
            <a:off x="1524000" y="25828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603" name="Rectangle 43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604" name="Rectangle 44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605" name="Rectangle 45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606" name="Rectangle 46"/>
          <p:cNvSpPr>
            <a:spLocks noChangeArrowheads="1"/>
          </p:cNvSpPr>
          <p:nvPr/>
        </p:nvSpPr>
        <p:spPr bwMode="auto">
          <a:xfrm>
            <a:off x="1524000" y="2667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607" name="Rectangle 47"/>
          <p:cNvSpPr>
            <a:spLocks noChangeArrowheads="1"/>
          </p:cNvSpPr>
          <p:nvPr/>
        </p:nvSpPr>
        <p:spPr bwMode="auto">
          <a:xfrm>
            <a:off x="1524000" y="2590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608" name="Rectangle 48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609" name="Rectangle 49"/>
          <p:cNvSpPr>
            <a:spLocks noChangeArrowheads="1"/>
          </p:cNvSpPr>
          <p:nvPr/>
        </p:nvSpPr>
        <p:spPr bwMode="auto">
          <a:xfrm>
            <a:off x="1524000" y="26066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610" name="Rectangle 50"/>
          <p:cNvSpPr>
            <a:spLocks noChangeArrowheads="1"/>
          </p:cNvSpPr>
          <p:nvPr/>
        </p:nvSpPr>
        <p:spPr bwMode="auto">
          <a:xfrm>
            <a:off x="1524000" y="25765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611" name="Rectangle 51"/>
          <p:cNvSpPr>
            <a:spLocks noChangeArrowheads="1"/>
          </p:cNvSpPr>
          <p:nvPr/>
        </p:nvSpPr>
        <p:spPr bwMode="auto">
          <a:xfrm>
            <a:off x="1524000" y="2590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612" name="Rectangle 52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613" name="Rectangle 53"/>
          <p:cNvSpPr>
            <a:spLocks noChangeArrowheads="1"/>
          </p:cNvSpPr>
          <p:nvPr/>
        </p:nvSpPr>
        <p:spPr bwMode="auto">
          <a:xfrm>
            <a:off x="1524000" y="2590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6614" name="Rectangle 6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66615" name="Group 76"/>
          <p:cNvGrpSpPr>
            <a:grpSpLocks/>
          </p:cNvGrpSpPr>
          <p:nvPr/>
        </p:nvGrpSpPr>
        <p:grpSpPr bwMode="auto">
          <a:xfrm>
            <a:off x="3886201" y="4724400"/>
            <a:ext cx="5794375" cy="1625600"/>
            <a:chOff x="-3" y="-3"/>
            <a:chExt cx="3650" cy="1024"/>
          </a:xfrm>
        </p:grpSpPr>
        <p:grpSp>
          <p:nvGrpSpPr>
            <p:cNvPr id="66619" name="Group 74"/>
            <p:cNvGrpSpPr>
              <a:grpSpLocks/>
            </p:cNvGrpSpPr>
            <p:nvPr/>
          </p:nvGrpSpPr>
          <p:grpSpPr bwMode="auto">
            <a:xfrm>
              <a:off x="0" y="0"/>
              <a:ext cx="3644" cy="1018"/>
              <a:chOff x="0" y="0"/>
              <a:chExt cx="3644" cy="1018"/>
            </a:xfrm>
          </p:grpSpPr>
          <p:grpSp>
            <p:nvGrpSpPr>
              <p:cNvPr id="66621" name="Group 71"/>
              <p:cNvGrpSpPr>
                <a:grpSpLocks/>
              </p:cNvGrpSpPr>
              <p:nvPr/>
            </p:nvGrpSpPr>
            <p:grpSpPr bwMode="auto">
              <a:xfrm>
                <a:off x="0" y="0"/>
                <a:ext cx="1476" cy="1018"/>
                <a:chOff x="0" y="0"/>
                <a:chExt cx="1476" cy="1018"/>
              </a:xfrm>
            </p:grpSpPr>
            <p:sp>
              <p:nvSpPr>
                <p:cNvPr id="6662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476" cy="10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7600" b="1"/>
                    <a:t> </a:t>
                  </a:r>
                  <a:r>
                    <a:rPr lang="en-US" altLang="it-IT" sz="2400" b="1"/>
                    <a:t>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66626" name="Rectangle 7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476" cy="10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66622" name="Group 73"/>
              <p:cNvGrpSpPr>
                <a:grpSpLocks/>
              </p:cNvGrpSpPr>
              <p:nvPr/>
            </p:nvGrpSpPr>
            <p:grpSpPr bwMode="auto">
              <a:xfrm>
                <a:off x="1476" y="0"/>
                <a:ext cx="2168" cy="1018"/>
                <a:chOff x="1476" y="0"/>
                <a:chExt cx="2168" cy="1018"/>
              </a:xfrm>
            </p:grpSpPr>
            <p:sp>
              <p:nvSpPr>
                <p:cNvPr id="66623" name="Rectangle 69"/>
                <p:cNvSpPr>
                  <a:spLocks noChangeArrowheads="1"/>
                </p:cNvSpPr>
                <p:nvPr/>
              </p:nvSpPr>
              <p:spPr bwMode="auto">
                <a:xfrm>
                  <a:off x="1476" y="0"/>
                  <a:ext cx="2168" cy="10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d(Xe-F) = 0,19 nm (</a:t>
                  </a:r>
                  <a:r>
                    <a:rPr lang="it-IT" altLang="it-IT" sz="1800" b="1"/>
                    <a:t>valore medio</a:t>
                  </a:r>
                  <a:r>
                    <a:rPr lang="en-US" altLang="it-IT" sz="1800" b="1"/>
                    <a:t>)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d(Xe-O) = 0,18 nm (</a:t>
                  </a:r>
                  <a:r>
                    <a:rPr lang="it-IT" altLang="it-IT" sz="1800" b="1"/>
                    <a:t>valore medio</a:t>
                  </a:r>
                  <a:r>
                    <a:rPr lang="en-US" altLang="it-IT" sz="1800" b="1"/>
                    <a:t>)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 b="1"/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66624" name="Rectangle 72"/>
                <p:cNvSpPr>
                  <a:spLocks noChangeArrowheads="1"/>
                </p:cNvSpPr>
                <p:nvPr/>
              </p:nvSpPr>
              <p:spPr bwMode="auto">
                <a:xfrm>
                  <a:off x="1476" y="0"/>
                  <a:ext cx="2168" cy="10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66620" name="Rectangle 75"/>
            <p:cNvSpPr>
              <a:spLocks noChangeArrowheads="1"/>
            </p:cNvSpPr>
            <p:nvPr/>
          </p:nvSpPr>
          <p:spPr bwMode="auto">
            <a:xfrm>
              <a:off x="-3" y="-3"/>
              <a:ext cx="3650" cy="1024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66616" name="Picture 68" descr="http://www.faidherbe.org/site/cours/dupuis/images4/xeof4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1" y="4876801"/>
            <a:ext cx="993775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9469" name="Object 77"/>
          <p:cNvGraphicFramePr>
            <a:graphicFrameLocks noChangeAspect="1"/>
          </p:cNvGraphicFramePr>
          <p:nvPr/>
        </p:nvGraphicFramePr>
        <p:xfrm>
          <a:off x="5486401" y="5638801"/>
          <a:ext cx="6000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4" name="Pacchetto" r:id="rId4" imgW="603115" imgH="486383" progId="Package">
                  <p:embed/>
                </p:oleObj>
              </mc:Choice>
              <mc:Fallback>
                <p:oleObj name="Pacchetto" r:id="rId4" imgW="603115" imgH="486383" progId="Package">
                  <p:embed/>
                  <p:pic>
                    <p:nvPicPr>
                      <p:cNvPr id="59469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1" y="5638801"/>
                        <a:ext cx="6000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6618" name="Picture 78" descr="C:\Documents and Settings\fornasiero\Documenti\Immagini\xeof4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1336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7854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5946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piramide a base quadrata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5E </a:t>
            </a:r>
            <a:r>
              <a:rPr lang="it-IT" altLang="it-IT" sz="2000">
                <a:solidFill>
                  <a:srgbClr val="FF6600"/>
                </a:solidFill>
              </a:rPr>
              <a:t>BrF</a:t>
            </a:r>
            <a:r>
              <a:rPr lang="it-IT" altLang="it-IT" sz="2000" baseline="-25000">
                <a:solidFill>
                  <a:srgbClr val="FF6600"/>
                </a:solidFill>
              </a:rPr>
              <a:t>5</a:t>
            </a:r>
            <a:endParaRPr lang="en-US" altLang="it-IT" sz="2000" baseline="-25000">
              <a:solidFill>
                <a:srgbClr val="FF6600"/>
              </a:solidFill>
            </a:endParaRP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FF6600"/>
                </a:solidFill>
              </a:rPr>
              <a:t>Br  [Kr] 4 d</a:t>
            </a:r>
            <a:r>
              <a:rPr lang="it-IT" altLang="it-IT" sz="2400" baseline="30000">
                <a:solidFill>
                  <a:srgbClr val="FF6600"/>
                </a:solidFill>
              </a:rPr>
              <a:t>10</a:t>
            </a:r>
            <a:r>
              <a:rPr lang="it-IT" altLang="it-IT" sz="2400">
                <a:solidFill>
                  <a:srgbClr val="FF6600"/>
                </a:solidFill>
              </a:rPr>
              <a:t> 5s</a:t>
            </a:r>
            <a:r>
              <a:rPr lang="it-IT" altLang="it-IT" sz="2400" baseline="30000">
                <a:solidFill>
                  <a:srgbClr val="FF6600"/>
                </a:solidFill>
              </a:rPr>
              <a:t>2</a:t>
            </a:r>
            <a:r>
              <a:rPr lang="it-IT" altLang="it-IT" sz="2400">
                <a:solidFill>
                  <a:srgbClr val="FF6600"/>
                </a:solidFill>
              </a:rPr>
              <a:t> 5p</a:t>
            </a:r>
            <a:r>
              <a:rPr lang="it-IT" altLang="it-IT" sz="2400" baseline="30000">
                <a:solidFill>
                  <a:srgbClr val="FF6600"/>
                </a:solidFill>
              </a:rPr>
              <a:t>6</a:t>
            </a:r>
            <a:r>
              <a:rPr lang="it-IT" altLang="it-IT" sz="2400" baseline="30000"/>
              <a:t> 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 sz="2400" baseline="30000"/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/>
              <a:t>7e</a:t>
            </a:r>
            <a:r>
              <a:rPr lang="it-IT" altLang="it-IT" sz="2400" baseline="30000"/>
              <a:t>-</a:t>
            </a:r>
            <a:r>
              <a:rPr lang="it-IT" altLang="it-IT" sz="2400"/>
              <a:t> (Br) + 5e</a:t>
            </a:r>
            <a:r>
              <a:rPr lang="it-IT" altLang="it-IT" sz="2400" baseline="30000"/>
              <a:t>-</a:t>
            </a:r>
            <a:r>
              <a:rPr lang="it-IT" altLang="it-IT" sz="2400"/>
              <a:t> (F)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12 = 6 coppie , 5 legami= AX5E</a:t>
            </a:r>
            <a:endParaRPr lang="en-US" altLang="it-IT" sz="2400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595" name="Rectangle 11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596" name="Rectangle 12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597" name="Rectangle 13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598" name="Rectangle 14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599" name="Rectangle 1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00" name="Rectangle 16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01" name="Rectangle 17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02" name="Rectangle 18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04" name="Rectangle 20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05" name="Rectangle 21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06" name="Rectangle 22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07" name="Rectangle 23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08" name="Rectangle 24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09" name="Rectangle 25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10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11" name="Rectangle 27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12" name="Rectangle 28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13" name="Rectangle 29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14" name="Rectangle 30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15" name="Rectangle 31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16" name="Rectangle 32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17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18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19" name="Rectangle 3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20" name="Rectangle 36"/>
          <p:cNvSpPr>
            <a:spLocks noChangeArrowheads="1"/>
          </p:cNvSpPr>
          <p:nvPr/>
        </p:nvSpPr>
        <p:spPr bwMode="auto">
          <a:xfrm>
            <a:off x="1752600" y="4572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21" name="Rectangle 37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22" name="Rectangle 38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23" name="Rectangle 39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24" name="Rectangle 40"/>
          <p:cNvSpPr>
            <a:spLocks noChangeArrowheads="1"/>
          </p:cNvSpPr>
          <p:nvPr/>
        </p:nvSpPr>
        <p:spPr bwMode="auto">
          <a:xfrm>
            <a:off x="1524000" y="26908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25" name="Rectangle 41"/>
          <p:cNvSpPr>
            <a:spLocks noChangeArrowheads="1"/>
          </p:cNvSpPr>
          <p:nvPr/>
        </p:nvSpPr>
        <p:spPr bwMode="auto">
          <a:xfrm>
            <a:off x="1524000" y="27670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26" name="Rectangle 42"/>
          <p:cNvSpPr>
            <a:spLocks noChangeArrowheads="1"/>
          </p:cNvSpPr>
          <p:nvPr/>
        </p:nvSpPr>
        <p:spPr bwMode="auto">
          <a:xfrm>
            <a:off x="1524000" y="25828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27" name="Rectangle 43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28" name="Rectangle 44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29" name="Rectangle 45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30" name="Rectangle 46"/>
          <p:cNvSpPr>
            <a:spLocks noChangeArrowheads="1"/>
          </p:cNvSpPr>
          <p:nvPr/>
        </p:nvSpPr>
        <p:spPr bwMode="auto">
          <a:xfrm>
            <a:off x="1524000" y="2667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31" name="Rectangle 47"/>
          <p:cNvSpPr>
            <a:spLocks noChangeArrowheads="1"/>
          </p:cNvSpPr>
          <p:nvPr/>
        </p:nvSpPr>
        <p:spPr bwMode="auto">
          <a:xfrm>
            <a:off x="1524000" y="2590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32" name="Rectangle 48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33" name="Rectangle 49"/>
          <p:cNvSpPr>
            <a:spLocks noChangeArrowheads="1"/>
          </p:cNvSpPr>
          <p:nvPr/>
        </p:nvSpPr>
        <p:spPr bwMode="auto">
          <a:xfrm>
            <a:off x="1524000" y="26066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34" name="Rectangle 50"/>
          <p:cNvSpPr>
            <a:spLocks noChangeArrowheads="1"/>
          </p:cNvSpPr>
          <p:nvPr/>
        </p:nvSpPr>
        <p:spPr bwMode="auto">
          <a:xfrm>
            <a:off x="1524000" y="25765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35" name="Rectangle 51"/>
          <p:cNvSpPr>
            <a:spLocks noChangeArrowheads="1"/>
          </p:cNvSpPr>
          <p:nvPr/>
        </p:nvSpPr>
        <p:spPr bwMode="auto">
          <a:xfrm>
            <a:off x="1524000" y="2590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7636" name="Rectangle 52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pic>
        <p:nvPicPr>
          <p:cNvPr id="67637" name="Picture 53" descr="C:\Documents and Settings\fornasiero\Documenti\Immagini\brf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1336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7638" name="Group 54"/>
          <p:cNvGrpSpPr>
            <a:grpSpLocks/>
          </p:cNvGrpSpPr>
          <p:nvPr/>
        </p:nvGrpSpPr>
        <p:grpSpPr bwMode="auto">
          <a:xfrm>
            <a:off x="3886201" y="4724401"/>
            <a:ext cx="5794375" cy="1685925"/>
            <a:chOff x="-3" y="-3"/>
            <a:chExt cx="3650" cy="1062"/>
          </a:xfrm>
        </p:grpSpPr>
        <p:grpSp>
          <p:nvGrpSpPr>
            <p:cNvPr id="67641" name="Group 55"/>
            <p:cNvGrpSpPr>
              <a:grpSpLocks/>
            </p:cNvGrpSpPr>
            <p:nvPr/>
          </p:nvGrpSpPr>
          <p:grpSpPr bwMode="auto">
            <a:xfrm>
              <a:off x="0" y="0"/>
              <a:ext cx="3644" cy="1056"/>
              <a:chOff x="0" y="0"/>
              <a:chExt cx="3644" cy="1056"/>
            </a:xfrm>
          </p:grpSpPr>
          <p:grpSp>
            <p:nvGrpSpPr>
              <p:cNvPr id="67643" name="Group 56"/>
              <p:cNvGrpSpPr>
                <a:grpSpLocks/>
              </p:cNvGrpSpPr>
              <p:nvPr/>
            </p:nvGrpSpPr>
            <p:grpSpPr bwMode="auto">
              <a:xfrm>
                <a:off x="0" y="0"/>
                <a:ext cx="1872" cy="1056"/>
                <a:chOff x="0" y="0"/>
                <a:chExt cx="1872" cy="1056"/>
              </a:xfrm>
            </p:grpSpPr>
            <p:sp>
              <p:nvSpPr>
                <p:cNvPr id="67647" name="Rectangle 5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872" cy="10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8000" b="1"/>
                    <a:t> </a:t>
                  </a:r>
                  <a:r>
                    <a:rPr lang="en-US" altLang="it-IT" sz="2400" b="1"/>
                    <a:t>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67648" name="Rectangle 5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872" cy="105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67644" name="Group 59"/>
              <p:cNvGrpSpPr>
                <a:grpSpLocks/>
              </p:cNvGrpSpPr>
              <p:nvPr/>
            </p:nvGrpSpPr>
            <p:grpSpPr bwMode="auto">
              <a:xfrm>
                <a:off x="1872" y="0"/>
                <a:ext cx="1772" cy="1056"/>
                <a:chOff x="1872" y="0"/>
                <a:chExt cx="1772" cy="1056"/>
              </a:xfrm>
            </p:grpSpPr>
            <p:sp>
              <p:nvSpPr>
                <p:cNvPr id="67645" name="Rectangle 60"/>
                <p:cNvSpPr>
                  <a:spLocks noChangeArrowheads="1"/>
                </p:cNvSpPr>
                <p:nvPr/>
              </p:nvSpPr>
              <p:spPr bwMode="auto">
                <a:xfrm>
                  <a:off x="1872" y="0"/>
                  <a:ext cx="1772" cy="10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d(Br-F</a:t>
                  </a:r>
                  <a:r>
                    <a:rPr lang="en-US" altLang="it-IT" sz="1800" b="1" baseline="-30000"/>
                    <a:t>ax</a:t>
                  </a:r>
                  <a:r>
                    <a:rPr lang="en-US" altLang="it-IT" sz="1800" b="1"/>
                    <a:t>) = 0,169 nm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d(Br-F</a:t>
                  </a:r>
                  <a:r>
                    <a:rPr lang="en-US" altLang="it-IT" sz="1800" b="1" baseline="-30000"/>
                    <a:t>eq</a:t>
                  </a:r>
                  <a:r>
                    <a:rPr lang="en-US" altLang="it-IT" sz="1800" b="1"/>
                    <a:t>) = 0,178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</a:t>
                  </a:r>
                  <a:r>
                    <a:rPr lang="en-US" altLang="it-IT" sz="1800" b="1"/>
                    <a:t> (F</a:t>
                  </a:r>
                  <a:r>
                    <a:rPr lang="en-US" altLang="it-IT" sz="1800" b="1" baseline="-30000"/>
                    <a:t>eq</a:t>
                  </a:r>
                  <a:r>
                    <a:rPr lang="en-US" altLang="it-IT" sz="1800" b="1"/>
                    <a:t>,Br,F</a:t>
                  </a:r>
                  <a:r>
                    <a:rPr lang="en-US" altLang="it-IT" sz="1800" b="1" baseline="-30000"/>
                    <a:t>ax</a:t>
                  </a:r>
                  <a:r>
                    <a:rPr lang="en-US" altLang="it-IT" sz="1800" b="1"/>
                    <a:t>)= 84,9°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(</a:t>
                  </a:r>
                  <a:r>
                    <a:rPr lang="it-IT" altLang="it-IT" sz="1800" b="1"/>
                    <a:t>fase gassosa</a:t>
                  </a:r>
                  <a:r>
                    <a:rPr lang="en-US" altLang="it-IT" sz="1800" b="1"/>
                    <a:t>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67646" name="Rectangle 61"/>
                <p:cNvSpPr>
                  <a:spLocks noChangeArrowheads="1"/>
                </p:cNvSpPr>
                <p:nvPr/>
              </p:nvSpPr>
              <p:spPr bwMode="auto">
                <a:xfrm>
                  <a:off x="1872" y="0"/>
                  <a:ext cx="1772" cy="105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67642" name="Rectangle 62"/>
            <p:cNvSpPr>
              <a:spLocks noChangeArrowheads="1"/>
            </p:cNvSpPr>
            <p:nvPr/>
          </p:nvSpPr>
          <p:spPr bwMode="auto">
            <a:xfrm>
              <a:off x="-3" y="-3"/>
              <a:ext cx="3650" cy="1062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67639" name="Picture 63" descr="http://www.faidherbe.org/site/cours/dupuis/images4/brf5d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876801"/>
            <a:ext cx="960438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0480" name="Object 64"/>
          <p:cNvGraphicFramePr>
            <a:graphicFrameLocks noChangeAspect="1"/>
          </p:cNvGraphicFramePr>
          <p:nvPr/>
        </p:nvGraphicFramePr>
        <p:xfrm>
          <a:off x="5916613" y="5743576"/>
          <a:ext cx="4826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98" name="Oggetto shell Packager" showAsIcon="1" r:id="rId5" imgW="497090" imgH="411173" progId="Package">
                  <p:embed/>
                </p:oleObj>
              </mc:Choice>
              <mc:Fallback>
                <p:oleObj name="Oggetto shell Packager" showAsIcon="1" r:id="rId5" imgW="497090" imgH="411173" progId="Package">
                  <p:embed/>
                  <p:pic>
                    <p:nvPicPr>
                      <p:cNvPr id="6048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6613" y="5743576"/>
                        <a:ext cx="4826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09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0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604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planare quadrata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4E2 </a:t>
            </a:r>
            <a:r>
              <a:rPr lang="it-IT" altLang="it-IT" sz="2000">
                <a:solidFill>
                  <a:srgbClr val="FF6600"/>
                </a:solidFill>
              </a:rPr>
              <a:t>ICl</a:t>
            </a:r>
            <a:r>
              <a:rPr lang="it-IT" altLang="it-IT" sz="2000" baseline="-25000">
                <a:solidFill>
                  <a:srgbClr val="FF6600"/>
                </a:solidFill>
              </a:rPr>
              <a:t>4</a:t>
            </a:r>
            <a:r>
              <a:rPr lang="it-IT" altLang="it-IT" sz="2000" baseline="30000">
                <a:solidFill>
                  <a:srgbClr val="FF6600"/>
                </a:solidFill>
              </a:rPr>
              <a:t>-</a:t>
            </a:r>
            <a:endParaRPr lang="en-US" altLang="it-IT" sz="2000" baseline="30000">
              <a:solidFill>
                <a:srgbClr val="FF6600"/>
              </a:solidFill>
            </a:endParaRP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I  [Kr] 4 d</a:t>
            </a:r>
            <a:r>
              <a:rPr lang="it-IT" altLang="it-IT" sz="2400" baseline="30000"/>
              <a:t>10</a:t>
            </a:r>
            <a:r>
              <a:rPr lang="it-IT" altLang="it-IT" sz="2400"/>
              <a:t> 5s</a:t>
            </a:r>
            <a:r>
              <a:rPr lang="it-IT" altLang="it-IT" sz="2400" baseline="30000"/>
              <a:t>2</a:t>
            </a:r>
            <a:r>
              <a:rPr lang="it-IT" altLang="it-IT" sz="2400"/>
              <a:t> 5p</a:t>
            </a:r>
            <a:r>
              <a:rPr lang="it-IT" altLang="it-IT" sz="2400" baseline="30000"/>
              <a:t>5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 sz="2400" baseline="30000"/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/>
              <a:t>7e</a:t>
            </a:r>
            <a:r>
              <a:rPr lang="it-IT" altLang="it-IT" sz="2400" baseline="30000"/>
              <a:t>-</a:t>
            </a:r>
            <a:r>
              <a:rPr lang="it-IT" altLang="it-IT" sz="2400"/>
              <a:t> (I) + 4e</a:t>
            </a:r>
            <a:r>
              <a:rPr lang="it-IT" altLang="it-IT" sz="2400" baseline="30000"/>
              <a:t>-</a:t>
            </a:r>
            <a:r>
              <a:rPr lang="it-IT" altLang="it-IT" sz="2400"/>
              <a:t> (Cl) + 1e</a:t>
            </a:r>
            <a:r>
              <a:rPr lang="it-IT" altLang="it-IT" sz="2400" baseline="30000"/>
              <a:t>-</a:t>
            </a:r>
            <a:r>
              <a:rPr lang="it-IT" altLang="it-IT" sz="2400"/>
              <a:t> (-)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12 = 6 coppie , 4 legami= AX4E2</a:t>
            </a:r>
            <a:endParaRPr lang="en-US" altLang="it-IT" sz="2400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45" name="Rectangle 13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46" name="Rectangle 14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47" name="Rectangle 1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48" name="Rectangle 16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49" name="Rectangle 17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50" name="Rectangle 18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51" name="Rectangle 19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52" name="Rectangle 20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53" name="Rectangle 21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54" name="Rectangle 22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55" name="Rectangle 23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56" name="Rectangle 24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57" name="Rectangle 25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58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59" name="Rectangle 27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60" name="Rectangle 28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61" name="Rectangle 29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62" name="Rectangle 30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63" name="Rectangle 31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64" name="Rectangle 32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65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66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67" name="Rectangle 3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68" name="Rectangle 36"/>
          <p:cNvSpPr>
            <a:spLocks noChangeArrowheads="1"/>
          </p:cNvSpPr>
          <p:nvPr/>
        </p:nvSpPr>
        <p:spPr bwMode="auto">
          <a:xfrm>
            <a:off x="1752600" y="4572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69" name="Rectangle 37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70" name="Rectangle 38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71" name="Rectangle 39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72" name="Rectangle 40"/>
          <p:cNvSpPr>
            <a:spLocks noChangeArrowheads="1"/>
          </p:cNvSpPr>
          <p:nvPr/>
        </p:nvSpPr>
        <p:spPr bwMode="auto">
          <a:xfrm>
            <a:off x="1524000" y="26908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73" name="Rectangle 41"/>
          <p:cNvSpPr>
            <a:spLocks noChangeArrowheads="1"/>
          </p:cNvSpPr>
          <p:nvPr/>
        </p:nvSpPr>
        <p:spPr bwMode="auto">
          <a:xfrm>
            <a:off x="1524000" y="27670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74" name="Rectangle 42"/>
          <p:cNvSpPr>
            <a:spLocks noChangeArrowheads="1"/>
          </p:cNvSpPr>
          <p:nvPr/>
        </p:nvSpPr>
        <p:spPr bwMode="auto">
          <a:xfrm>
            <a:off x="1524000" y="25828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75" name="Rectangle 43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76" name="Rectangle 44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77" name="Rectangle 45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78" name="Rectangle 46"/>
          <p:cNvSpPr>
            <a:spLocks noChangeArrowheads="1"/>
          </p:cNvSpPr>
          <p:nvPr/>
        </p:nvSpPr>
        <p:spPr bwMode="auto">
          <a:xfrm>
            <a:off x="1524000" y="2667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79" name="Rectangle 47"/>
          <p:cNvSpPr>
            <a:spLocks noChangeArrowheads="1"/>
          </p:cNvSpPr>
          <p:nvPr/>
        </p:nvSpPr>
        <p:spPr bwMode="auto">
          <a:xfrm>
            <a:off x="1524000" y="2590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80" name="Rectangle 48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81" name="Rectangle 49"/>
          <p:cNvSpPr>
            <a:spLocks noChangeArrowheads="1"/>
          </p:cNvSpPr>
          <p:nvPr/>
        </p:nvSpPr>
        <p:spPr bwMode="auto">
          <a:xfrm>
            <a:off x="1524000" y="26066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82" name="Rectangle 50"/>
          <p:cNvSpPr>
            <a:spLocks noChangeArrowheads="1"/>
          </p:cNvSpPr>
          <p:nvPr/>
        </p:nvSpPr>
        <p:spPr bwMode="auto">
          <a:xfrm>
            <a:off x="1524000" y="25765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83" name="Rectangle 51"/>
          <p:cNvSpPr>
            <a:spLocks noChangeArrowheads="1"/>
          </p:cNvSpPr>
          <p:nvPr/>
        </p:nvSpPr>
        <p:spPr bwMode="auto">
          <a:xfrm>
            <a:off x="1524000" y="2590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84" name="Rectangle 52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9685" name="Rectangle 53"/>
          <p:cNvSpPr>
            <a:spLocks noChangeArrowheads="1"/>
          </p:cNvSpPr>
          <p:nvPr/>
        </p:nvSpPr>
        <p:spPr bwMode="auto">
          <a:xfrm>
            <a:off x="3203575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69686" name="Group 63"/>
          <p:cNvGrpSpPr>
            <a:grpSpLocks/>
          </p:cNvGrpSpPr>
          <p:nvPr/>
        </p:nvGrpSpPr>
        <p:grpSpPr bwMode="auto">
          <a:xfrm>
            <a:off x="3505201" y="4648201"/>
            <a:ext cx="5794375" cy="1579563"/>
            <a:chOff x="-3" y="-3"/>
            <a:chExt cx="3650" cy="995"/>
          </a:xfrm>
        </p:grpSpPr>
        <p:grpSp>
          <p:nvGrpSpPr>
            <p:cNvPr id="69690" name="Group 61"/>
            <p:cNvGrpSpPr>
              <a:grpSpLocks/>
            </p:cNvGrpSpPr>
            <p:nvPr/>
          </p:nvGrpSpPr>
          <p:grpSpPr bwMode="auto">
            <a:xfrm>
              <a:off x="0" y="0"/>
              <a:ext cx="3644" cy="989"/>
              <a:chOff x="0" y="0"/>
              <a:chExt cx="3644" cy="989"/>
            </a:xfrm>
          </p:grpSpPr>
          <p:grpSp>
            <p:nvGrpSpPr>
              <p:cNvPr id="69692" name="Group 58"/>
              <p:cNvGrpSpPr>
                <a:grpSpLocks/>
              </p:cNvGrpSpPr>
              <p:nvPr/>
            </p:nvGrpSpPr>
            <p:grpSpPr bwMode="auto">
              <a:xfrm>
                <a:off x="0" y="0"/>
                <a:ext cx="1552" cy="989"/>
                <a:chOff x="0" y="0"/>
                <a:chExt cx="1552" cy="989"/>
              </a:xfrm>
            </p:grpSpPr>
            <p:sp>
              <p:nvSpPr>
                <p:cNvPr id="69696" name="Rectangle 5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552" cy="98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7300" b="1"/>
                    <a:t> </a:t>
                  </a:r>
                  <a:r>
                    <a:rPr lang="en-US" altLang="it-IT" sz="2400" b="1"/>
                    <a:t>  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69697" name="Rectangle 5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552" cy="98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69693" name="Group 60"/>
              <p:cNvGrpSpPr>
                <a:grpSpLocks/>
              </p:cNvGrpSpPr>
              <p:nvPr/>
            </p:nvGrpSpPr>
            <p:grpSpPr bwMode="auto">
              <a:xfrm>
                <a:off x="1552" y="0"/>
                <a:ext cx="2092" cy="989"/>
                <a:chOff x="1552" y="0"/>
                <a:chExt cx="2092" cy="989"/>
              </a:xfrm>
            </p:grpSpPr>
            <p:sp>
              <p:nvSpPr>
                <p:cNvPr id="69694" name="Rectangle 56"/>
                <p:cNvSpPr>
                  <a:spLocks noChangeArrowheads="1"/>
                </p:cNvSpPr>
                <p:nvPr/>
              </p:nvSpPr>
              <p:spPr bwMode="auto">
                <a:xfrm>
                  <a:off x="1552" y="0"/>
                  <a:ext cx="2092" cy="98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d(I-Cl) = 0,250 nm (</a:t>
                  </a:r>
                  <a:r>
                    <a:rPr lang="it-IT" altLang="it-IT" sz="1800" b="1"/>
                    <a:t>valore medio</a:t>
                  </a:r>
                  <a:r>
                    <a:rPr lang="en-US" altLang="it-IT" sz="1800" b="1"/>
                    <a:t>)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90° (</a:t>
                  </a:r>
                  <a:r>
                    <a:rPr lang="it-IT" altLang="it-IT" sz="1800" b="1"/>
                    <a:t>valore medio</a:t>
                  </a:r>
                  <a:r>
                    <a:rPr lang="en-US" altLang="it-IT" sz="1800" b="1"/>
                    <a:t>)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69695" name="Rectangle 59"/>
                <p:cNvSpPr>
                  <a:spLocks noChangeArrowheads="1"/>
                </p:cNvSpPr>
                <p:nvPr/>
              </p:nvSpPr>
              <p:spPr bwMode="auto">
                <a:xfrm>
                  <a:off x="1552" y="0"/>
                  <a:ext cx="2092" cy="98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69691" name="Rectangle 62"/>
            <p:cNvSpPr>
              <a:spLocks noChangeArrowheads="1"/>
            </p:cNvSpPr>
            <p:nvPr/>
          </p:nvSpPr>
          <p:spPr bwMode="auto">
            <a:xfrm>
              <a:off x="-3" y="-3"/>
              <a:ext cx="3650" cy="995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69687" name="Picture 55" descr="http://www.faidherbe.org/site/cours/dupuis/images4/icl4m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876801"/>
            <a:ext cx="1189038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88" name="Picture 64" descr="C:\Documents and Settings\fornasiero\Documenti\Immagini\icl4m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050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2529" name="Object 65"/>
          <p:cNvGraphicFramePr>
            <a:graphicFrameLocks noChangeAspect="1"/>
          </p:cNvGraphicFramePr>
          <p:nvPr/>
        </p:nvGraphicFramePr>
        <p:xfrm>
          <a:off x="5334000" y="5638801"/>
          <a:ext cx="5715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2" name="Pacchetto" r:id="rId5" imgW="573932" imgH="486383" progId="Package">
                  <p:embed/>
                </p:oleObj>
              </mc:Choice>
              <mc:Fallback>
                <p:oleObj name="Pacchetto" r:id="rId5" imgW="573932" imgH="486383" progId="Package">
                  <p:embed/>
                  <p:pic>
                    <p:nvPicPr>
                      <p:cNvPr id="62529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638801"/>
                        <a:ext cx="5715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235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625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planare quadrata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4E2 </a:t>
            </a:r>
            <a:r>
              <a:rPr lang="it-IT" altLang="it-IT" sz="2000">
                <a:solidFill>
                  <a:srgbClr val="FF6600"/>
                </a:solidFill>
              </a:rPr>
              <a:t>XeF</a:t>
            </a:r>
            <a:r>
              <a:rPr lang="it-IT" altLang="it-IT" sz="2000" baseline="-25000">
                <a:solidFill>
                  <a:srgbClr val="FF6600"/>
                </a:solidFill>
              </a:rPr>
              <a:t>4</a:t>
            </a:r>
            <a:endParaRPr lang="en-US" altLang="it-IT" sz="2000" baseline="-25000">
              <a:solidFill>
                <a:srgbClr val="FF6600"/>
              </a:solidFill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4495800" y="1676400"/>
            <a:ext cx="61722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/>
              <a:t>Xe  [Kr] 4 d</a:t>
            </a:r>
            <a:r>
              <a:rPr lang="it-IT" altLang="it-IT" sz="2400" baseline="30000"/>
              <a:t>10</a:t>
            </a:r>
            <a:r>
              <a:rPr lang="it-IT" altLang="it-IT" sz="2400"/>
              <a:t> 5s</a:t>
            </a:r>
            <a:r>
              <a:rPr lang="it-IT" altLang="it-IT" sz="2400" baseline="30000"/>
              <a:t>2</a:t>
            </a:r>
            <a:r>
              <a:rPr lang="it-IT" altLang="it-IT" sz="2400"/>
              <a:t> 5p</a:t>
            </a:r>
            <a:r>
              <a:rPr lang="it-IT" altLang="it-IT" sz="2400" baseline="30000"/>
              <a:t>6 </a:t>
            </a:r>
          </a:p>
          <a:p>
            <a:pPr>
              <a:spcBef>
                <a:spcPct val="0"/>
              </a:spcBef>
              <a:buFontTx/>
              <a:buNone/>
            </a:pPr>
            <a:endParaRPr lang="it-IT" altLang="it-IT" sz="2400" baseline="30000"/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/>
              <a:t>8e</a:t>
            </a:r>
            <a:r>
              <a:rPr lang="it-IT" altLang="it-IT" sz="2400" baseline="30000"/>
              <a:t>-</a:t>
            </a:r>
            <a:r>
              <a:rPr lang="it-IT" altLang="it-IT" sz="2400"/>
              <a:t> (Xe) + 4e</a:t>
            </a:r>
            <a:r>
              <a:rPr lang="it-IT" altLang="it-IT" sz="2400" baseline="30000"/>
              <a:t>-</a:t>
            </a:r>
            <a:r>
              <a:rPr lang="it-IT" altLang="it-IT" sz="2400"/>
              <a:t> (F)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12 = 6 coppie , 4 legami= AX4E2</a:t>
            </a:r>
            <a:endParaRPr lang="en-US" altLang="it-IT" sz="2400"/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17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18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19" name="Rectangle 11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20" name="Rectangle 12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21" name="Rectangle 13"/>
          <p:cNvSpPr>
            <a:spLocks noChangeArrowheads="1"/>
          </p:cNvSpPr>
          <p:nvPr/>
        </p:nvSpPr>
        <p:spPr bwMode="auto">
          <a:xfrm>
            <a:off x="1524000" y="27130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22" name="Rectangle 14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23" name="Rectangle 15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24" name="Rectangle 16"/>
          <p:cNvSpPr>
            <a:spLocks noChangeArrowheads="1"/>
          </p:cNvSpPr>
          <p:nvPr/>
        </p:nvSpPr>
        <p:spPr bwMode="auto">
          <a:xfrm>
            <a:off x="1524000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25" name="Rectangle 17"/>
          <p:cNvSpPr>
            <a:spLocks noChangeArrowheads="1"/>
          </p:cNvSpPr>
          <p:nvPr/>
        </p:nvSpPr>
        <p:spPr bwMode="auto">
          <a:xfrm>
            <a:off x="1524000" y="26447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26" name="Rectangle 18"/>
          <p:cNvSpPr>
            <a:spLocks noChangeArrowheads="1"/>
          </p:cNvSpPr>
          <p:nvPr/>
        </p:nvSpPr>
        <p:spPr bwMode="auto">
          <a:xfrm>
            <a:off x="1524000" y="27432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27" name="Rectangle 19"/>
          <p:cNvSpPr>
            <a:spLocks noChangeArrowheads="1"/>
          </p:cNvSpPr>
          <p:nvPr/>
        </p:nvSpPr>
        <p:spPr bwMode="auto">
          <a:xfrm>
            <a:off x="1524000" y="28051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28" name="Rectangle 20"/>
          <p:cNvSpPr>
            <a:spLocks noChangeArrowheads="1"/>
          </p:cNvSpPr>
          <p:nvPr/>
        </p:nvSpPr>
        <p:spPr bwMode="auto">
          <a:xfrm>
            <a:off x="1524000" y="28114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29" name="Rectangle 21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30" name="Rectangle 22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31" name="Rectangle 23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32" name="Rectangle 24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33" name="Rectangle 25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34" name="Rectangle 26"/>
          <p:cNvSpPr>
            <a:spLocks noChangeArrowheads="1"/>
          </p:cNvSpPr>
          <p:nvPr/>
        </p:nvSpPr>
        <p:spPr bwMode="auto">
          <a:xfrm>
            <a:off x="1524000" y="26209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35" name="Rectangle 27"/>
          <p:cNvSpPr>
            <a:spLocks noChangeArrowheads="1"/>
          </p:cNvSpPr>
          <p:nvPr/>
        </p:nvSpPr>
        <p:spPr bwMode="auto">
          <a:xfrm>
            <a:off x="1524000" y="26368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36" name="Rectangle 28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37" name="Rectangle 29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38" name="Rectangle 30"/>
          <p:cNvSpPr>
            <a:spLocks noChangeArrowheads="1"/>
          </p:cNvSpPr>
          <p:nvPr/>
        </p:nvSpPr>
        <p:spPr bwMode="auto">
          <a:xfrm>
            <a:off x="1524000" y="27051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39" name="Rectangle 31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40" name="Rectangle 32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41" name="Rectangle 33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42" name="Rectangle 34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43" name="Rectangle 35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44" name="Rectangle 36"/>
          <p:cNvSpPr>
            <a:spLocks noChangeArrowheads="1"/>
          </p:cNvSpPr>
          <p:nvPr/>
        </p:nvSpPr>
        <p:spPr bwMode="auto">
          <a:xfrm>
            <a:off x="1752600" y="4572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45" name="Rectangle 37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46" name="Rectangle 38"/>
          <p:cNvSpPr>
            <a:spLocks noChangeArrowheads="1"/>
          </p:cNvSpPr>
          <p:nvPr/>
        </p:nvSpPr>
        <p:spPr bwMode="auto">
          <a:xfrm>
            <a:off x="1524000" y="26749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47" name="Rectangle 39"/>
          <p:cNvSpPr>
            <a:spLocks noChangeArrowheads="1"/>
          </p:cNvSpPr>
          <p:nvPr/>
        </p:nvSpPr>
        <p:spPr bwMode="auto">
          <a:xfrm>
            <a:off x="1524000" y="26971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48" name="Rectangle 40"/>
          <p:cNvSpPr>
            <a:spLocks noChangeArrowheads="1"/>
          </p:cNvSpPr>
          <p:nvPr/>
        </p:nvSpPr>
        <p:spPr bwMode="auto">
          <a:xfrm>
            <a:off x="1524000" y="26908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49" name="Rectangle 41"/>
          <p:cNvSpPr>
            <a:spLocks noChangeArrowheads="1"/>
          </p:cNvSpPr>
          <p:nvPr/>
        </p:nvSpPr>
        <p:spPr bwMode="auto">
          <a:xfrm>
            <a:off x="1524000" y="27670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50" name="Rectangle 42"/>
          <p:cNvSpPr>
            <a:spLocks noChangeArrowheads="1"/>
          </p:cNvSpPr>
          <p:nvPr/>
        </p:nvSpPr>
        <p:spPr bwMode="auto">
          <a:xfrm>
            <a:off x="1524000" y="25828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51" name="Rectangle 43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52" name="Rectangle 44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53" name="Rectangle 45"/>
          <p:cNvSpPr>
            <a:spLocks noChangeArrowheads="1"/>
          </p:cNvSpPr>
          <p:nvPr/>
        </p:nvSpPr>
        <p:spPr bwMode="auto">
          <a:xfrm>
            <a:off x="1524000" y="25987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54" name="Rectangle 46"/>
          <p:cNvSpPr>
            <a:spLocks noChangeArrowheads="1"/>
          </p:cNvSpPr>
          <p:nvPr/>
        </p:nvSpPr>
        <p:spPr bwMode="auto">
          <a:xfrm>
            <a:off x="1524000" y="26670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55" name="Rectangle 47"/>
          <p:cNvSpPr>
            <a:spLocks noChangeArrowheads="1"/>
          </p:cNvSpPr>
          <p:nvPr/>
        </p:nvSpPr>
        <p:spPr bwMode="auto">
          <a:xfrm>
            <a:off x="1524000" y="2590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56" name="Rectangle 48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57" name="Rectangle 49"/>
          <p:cNvSpPr>
            <a:spLocks noChangeArrowheads="1"/>
          </p:cNvSpPr>
          <p:nvPr/>
        </p:nvSpPr>
        <p:spPr bwMode="auto">
          <a:xfrm>
            <a:off x="1524000" y="26066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58" name="Rectangle 50"/>
          <p:cNvSpPr>
            <a:spLocks noChangeArrowheads="1"/>
          </p:cNvSpPr>
          <p:nvPr/>
        </p:nvSpPr>
        <p:spPr bwMode="auto">
          <a:xfrm>
            <a:off x="1524000" y="25765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59" name="Rectangle 51"/>
          <p:cNvSpPr>
            <a:spLocks noChangeArrowheads="1"/>
          </p:cNvSpPr>
          <p:nvPr/>
        </p:nvSpPr>
        <p:spPr bwMode="auto">
          <a:xfrm>
            <a:off x="1524000" y="25908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60" name="Rectangle 52"/>
          <p:cNvSpPr>
            <a:spLocks noChangeArrowheads="1"/>
          </p:cNvSpPr>
          <p:nvPr/>
        </p:nvSpPr>
        <p:spPr bwMode="auto">
          <a:xfrm>
            <a:off x="1524000" y="26146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68661" name="Rectangle 53"/>
          <p:cNvSpPr>
            <a:spLocks noChangeArrowheads="1"/>
          </p:cNvSpPr>
          <p:nvPr/>
        </p:nvSpPr>
        <p:spPr bwMode="auto">
          <a:xfrm>
            <a:off x="3203575" y="26590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68662" name="Group 63"/>
          <p:cNvGrpSpPr>
            <a:grpSpLocks/>
          </p:cNvGrpSpPr>
          <p:nvPr/>
        </p:nvGrpSpPr>
        <p:grpSpPr bwMode="auto">
          <a:xfrm>
            <a:off x="3810001" y="4648200"/>
            <a:ext cx="5794375" cy="1549400"/>
            <a:chOff x="-3" y="-3"/>
            <a:chExt cx="3650" cy="976"/>
          </a:xfrm>
        </p:grpSpPr>
        <p:grpSp>
          <p:nvGrpSpPr>
            <p:cNvPr id="68666" name="Group 61"/>
            <p:cNvGrpSpPr>
              <a:grpSpLocks/>
            </p:cNvGrpSpPr>
            <p:nvPr/>
          </p:nvGrpSpPr>
          <p:grpSpPr bwMode="auto">
            <a:xfrm>
              <a:off x="0" y="0"/>
              <a:ext cx="3644" cy="970"/>
              <a:chOff x="0" y="0"/>
              <a:chExt cx="3644" cy="970"/>
            </a:xfrm>
          </p:grpSpPr>
          <p:grpSp>
            <p:nvGrpSpPr>
              <p:cNvPr id="68668" name="Group 58"/>
              <p:cNvGrpSpPr>
                <a:grpSpLocks/>
              </p:cNvGrpSpPr>
              <p:nvPr/>
            </p:nvGrpSpPr>
            <p:grpSpPr bwMode="auto">
              <a:xfrm>
                <a:off x="0" y="0"/>
                <a:ext cx="1541" cy="970"/>
                <a:chOff x="0" y="0"/>
                <a:chExt cx="1541" cy="970"/>
              </a:xfrm>
            </p:grpSpPr>
            <p:sp>
              <p:nvSpPr>
                <p:cNvPr id="68672" name="Rectangle 5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541" cy="97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7100" b="1"/>
                    <a:t> </a:t>
                  </a:r>
                  <a:r>
                    <a:rPr lang="en-US" altLang="it-IT" sz="2400" b="1"/>
                    <a:t>  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68673" name="Rectangle 5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541" cy="97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68669" name="Group 60"/>
              <p:cNvGrpSpPr>
                <a:grpSpLocks/>
              </p:cNvGrpSpPr>
              <p:nvPr/>
            </p:nvGrpSpPr>
            <p:grpSpPr bwMode="auto">
              <a:xfrm>
                <a:off x="1541" y="0"/>
                <a:ext cx="2103" cy="970"/>
                <a:chOff x="1541" y="0"/>
                <a:chExt cx="2103" cy="970"/>
              </a:xfrm>
            </p:grpSpPr>
            <p:sp>
              <p:nvSpPr>
                <p:cNvPr id="68670" name="Rectangle 56"/>
                <p:cNvSpPr>
                  <a:spLocks noChangeArrowheads="1"/>
                </p:cNvSpPr>
                <p:nvPr/>
              </p:nvSpPr>
              <p:spPr bwMode="auto">
                <a:xfrm>
                  <a:off x="1541" y="0"/>
                  <a:ext cx="2103" cy="97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d(Xe-F) = 0,195 nm (</a:t>
                  </a:r>
                  <a:r>
                    <a:rPr lang="it-IT" altLang="it-IT" sz="1800" b="1"/>
                    <a:t>valore medio</a:t>
                  </a:r>
                  <a:r>
                    <a:rPr lang="en-US" altLang="it-IT" sz="1800" b="1"/>
                    <a:t>)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90° (</a:t>
                  </a:r>
                  <a:r>
                    <a:rPr lang="it-IT" altLang="it-IT" sz="1800" b="1"/>
                    <a:t>valore medio</a:t>
                  </a:r>
                  <a:r>
                    <a:rPr lang="en-US" altLang="it-IT" sz="1800" b="1"/>
                    <a:t>)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 b="1">
                    <a:latin typeface="Symbol" panose="05050102010706020507" pitchFamily="18" charset="2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68671" name="Rectangle 59"/>
                <p:cNvSpPr>
                  <a:spLocks noChangeArrowheads="1"/>
                </p:cNvSpPr>
                <p:nvPr/>
              </p:nvSpPr>
              <p:spPr bwMode="auto">
                <a:xfrm>
                  <a:off x="1541" y="0"/>
                  <a:ext cx="2103" cy="97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68667" name="Rectangle 62"/>
            <p:cNvSpPr>
              <a:spLocks noChangeArrowheads="1"/>
            </p:cNvSpPr>
            <p:nvPr/>
          </p:nvSpPr>
          <p:spPr bwMode="auto">
            <a:xfrm>
              <a:off x="-3" y="-3"/>
              <a:ext cx="3650" cy="97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68663" name="Picture 55" descr="http://www.faidherbe.org/site/cours/dupuis/images4/xef4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800600"/>
            <a:ext cx="1143000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64" name="Picture 64" descr="C:\Documents and Settings\fornasiero\Documenti\Immagini\xef4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98120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8665" name="Object 66"/>
          <p:cNvGraphicFramePr>
            <a:graphicFrameLocks noChangeAspect="1"/>
          </p:cNvGraphicFramePr>
          <p:nvPr/>
        </p:nvGraphicFramePr>
        <p:xfrm>
          <a:off x="5410200" y="5486401"/>
          <a:ext cx="5334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6" name="Pacchetto" r:id="rId5" imgW="535021" imgH="486383" progId="Package">
                  <p:embed/>
                </p:oleObj>
              </mc:Choice>
              <mc:Fallback>
                <p:oleObj name="Pacchetto" r:id="rId5" imgW="535021" imgH="486383" progId="Package">
                  <p:embed/>
                  <p:pic>
                    <p:nvPicPr>
                      <p:cNvPr id="68665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486401"/>
                        <a:ext cx="5334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143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Lineare</a:t>
            </a:r>
            <a:r>
              <a:rPr lang="en-US" altLang="it-IT" sz="2000">
                <a:solidFill>
                  <a:srgbClr val="0066FF"/>
                </a:solidFill>
              </a:rPr>
              <a:t> AX2</a:t>
            </a:r>
            <a:r>
              <a:rPr lang="it-IT" altLang="it-IT" sz="2000">
                <a:solidFill>
                  <a:srgbClr val="0066FF"/>
                </a:solidFill>
              </a:rPr>
              <a:t> </a:t>
            </a:r>
            <a:r>
              <a:rPr lang="it-IT" altLang="it-IT" sz="2000">
                <a:solidFill>
                  <a:srgbClr val="FF6600"/>
                </a:solidFill>
              </a:rPr>
              <a:t>HCN</a:t>
            </a:r>
            <a:r>
              <a:rPr lang="en-US" altLang="it-IT" sz="2000">
                <a:solidFill>
                  <a:srgbClr val="FF6600"/>
                </a:solidFill>
              </a:rPr>
              <a:t/>
            </a:r>
            <a:br>
              <a:rPr lang="en-US" altLang="it-IT" sz="2000">
                <a:solidFill>
                  <a:srgbClr val="FF6600"/>
                </a:solidFill>
              </a:rPr>
            </a:br>
            <a:r>
              <a:rPr lang="en-US" altLang="it-IT" sz="2000">
                <a:solidFill>
                  <a:srgbClr val="0066FF"/>
                </a:solidFill>
              </a:rPr>
              <a:t> </a:t>
            </a:r>
            <a:br>
              <a:rPr lang="en-US" altLang="it-IT" sz="2000">
                <a:solidFill>
                  <a:srgbClr val="0066FF"/>
                </a:solidFill>
              </a:rPr>
            </a:br>
            <a:r>
              <a:rPr lang="en-US" altLang="it-IT" smtClean="0"/>
              <a:t> 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334000" y="2438400"/>
            <a:ext cx="5334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C 1s</a:t>
            </a:r>
            <a:r>
              <a:rPr lang="it-IT" altLang="it-IT" sz="2400" baseline="30000"/>
              <a:t>2</a:t>
            </a:r>
            <a:r>
              <a:rPr lang="it-IT" altLang="it-IT" sz="2400"/>
              <a:t> 2s</a:t>
            </a:r>
            <a:r>
              <a:rPr lang="it-IT" altLang="it-IT" sz="2400" baseline="30000"/>
              <a:t>2 </a:t>
            </a:r>
            <a:r>
              <a:rPr lang="it-IT" altLang="it-IT" sz="2400"/>
              <a:t>2p</a:t>
            </a:r>
            <a:r>
              <a:rPr lang="it-IT" altLang="it-IT" sz="2400" baseline="30000"/>
              <a:t>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4e</a:t>
            </a:r>
            <a:r>
              <a:rPr lang="it-IT" altLang="it-IT" sz="2400" baseline="30000"/>
              <a:t>- </a:t>
            </a:r>
            <a:r>
              <a:rPr lang="it-IT" altLang="it-IT" sz="2400"/>
              <a:t>+ 1e</a:t>
            </a:r>
            <a:r>
              <a:rPr lang="it-IT" altLang="it-IT" sz="2400" baseline="30000"/>
              <a:t>-</a:t>
            </a:r>
            <a:r>
              <a:rPr lang="it-IT" altLang="it-IT" sz="2400"/>
              <a:t> (H) + 3e</a:t>
            </a:r>
            <a:r>
              <a:rPr lang="it-IT" altLang="it-IT" sz="2400" baseline="30000"/>
              <a:t>-</a:t>
            </a:r>
            <a:r>
              <a:rPr lang="it-IT" altLang="it-IT" sz="2400"/>
              <a:t> (N) – 4 e</a:t>
            </a:r>
            <a:r>
              <a:rPr lang="it-IT" altLang="it-IT" sz="2400" baseline="30000"/>
              <a:t>-</a:t>
            </a:r>
            <a:r>
              <a:rPr lang="it-IT" altLang="it-IT" sz="2400"/>
              <a:t> (2 legami 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4 = 2 coppie = AX2 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2400" baseline="300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1525588" y="24923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7418" name="Rectangle 22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17419" name="Group 32"/>
          <p:cNvGrpSpPr>
            <a:grpSpLocks/>
          </p:cNvGrpSpPr>
          <p:nvPr/>
        </p:nvGrpSpPr>
        <p:grpSpPr bwMode="auto">
          <a:xfrm>
            <a:off x="4343401" y="5257800"/>
            <a:ext cx="5794375" cy="1136650"/>
            <a:chOff x="-3" y="-3"/>
            <a:chExt cx="3650" cy="716"/>
          </a:xfrm>
        </p:grpSpPr>
        <p:grpSp>
          <p:nvGrpSpPr>
            <p:cNvPr id="17423" name="Group 30"/>
            <p:cNvGrpSpPr>
              <a:grpSpLocks/>
            </p:cNvGrpSpPr>
            <p:nvPr/>
          </p:nvGrpSpPr>
          <p:grpSpPr bwMode="auto">
            <a:xfrm>
              <a:off x="0" y="0"/>
              <a:ext cx="3644" cy="710"/>
              <a:chOff x="0" y="0"/>
              <a:chExt cx="3644" cy="710"/>
            </a:xfrm>
          </p:grpSpPr>
          <p:grpSp>
            <p:nvGrpSpPr>
              <p:cNvPr id="17425" name="Group 27"/>
              <p:cNvGrpSpPr>
                <a:grpSpLocks/>
              </p:cNvGrpSpPr>
              <p:nvPr/>
            </p:nvGrpSpPr>
            <p:grpSpPr bwMode="auto">
              <a:xfrm>
                <a:off x="0" y="0"/>
                <a:ext cx="1967" cy="710"/>
                <a:chOff x="0" y="0"/>
                <a:chExt cx="1967" cy="710"/>
              </a:xfrm>
            </p:grpSpPr>
            <p:sp>
              <p:nvSpPr>
                <p:cNvPr id="17429" name="Rectangle 2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67" cy="7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3800" b="1"/>
                    <a:t> </a:t>
                  </a:r>
                  <a:r>
                    <a:rPr lang="en-US" altLang="it-IT" sz="2400" b="1"/>
                    <a:t> 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17430" name="Rectangle 2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67" cy="71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17426" name="Group 29"/>
              <p:cNvGrpSpPr>
                <a:grpSpLocks/>
              </p:cNvGrpSpPr>
              <p:nvPr/>
            </p:nvGrpSpPr>
            <p:grpSpPr bwMode="auto">
              <a:xfrm>
                <a:off x="1967" y="0"/>
                <a:ext cx="1677" cy="710"/>
                <a:chOff x="1967" y="0"/>
                <a:chExt cx="1677" cy="710"/>
              </a:xfrm>
            </p:grpSpPr>
            <p:sp>
              <p:nvSpPr>
                <p:cNvPr id="17427" name="Rectangle 25"/>
                <p:cNvSpPr>
                  <a:spLocks noChangeArrowheads="1"/>
                </p:cNvSpPr>
                <p:nvPr/>
              </p:nvSpPr>
              <p:spPr bwMode="auto">
                <a:xfrm>
                  <a:off x="1967" y="0"/>
                  <a:ext cx="1677" cy="7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d(H-C) = 0,107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d(C-N) = 0,116 nm 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180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17428" name="Rectangle 28"/>
                <p:cNvSpPr>
                  <a:spLocks noChangeArrowheads="1"/>
                </p:cNvSpPr>
                <p:nvPr/>
              </p:nvSpPr>
              <p:spPr bwMode="auto">
                <a:xfrm>
                  <a:off x="1967" y="0"/>
                  <a:ext cx="1677" cy="71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17424" name="Rectangle 31"/>
            <p:cNvSpPr>
              <a:spLocks noChangeArrowheads="1"/>
            </p:cNvSpPr>
            <p:nvPr/>
          </p:nvSpPr>
          <p:spPr bwMode="auto">
            <a:xfrm>
              <a:off x="-3" y="-3"/>
              <a:ext cx="3650" cy="71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17420" name="Picture 24" descr="http://www.faidherbe.org/site/cours/dupuis/images4/hcn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5410201"/>
            <a:ext cx="14478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1" name="Picture 33" descr="C:\Documents and Settings\fornasiero\Documenti\Immagini\hcn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9050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250" name="Object 34"/>
          <p:cNvGraphicFramePr>
            <a:graphicFrameLocks noChangeAspect="1"/>
          </p:cNvGraphicFramePr>
          <p:nvPr/>
        </p:nvGraphicFramePr>
        <p:xfrm>
          <a:off x="6781801" y="5791201"/>
          <a:ext cx="485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Pacchetto" r:id="rId5" imgW="486383" imgH="486383" progId="Package">
                  <p:embed/>
                </p:oleObj>
              </mc:Choice>
              <mc:Fallback>
                <p:oleObj name="Pacchetto" r:id="rId5" imgW="486383" imgH="486383" progId="Package">
                  <p:embed/>
                  <p:pic>
                    <p:nvPicPr>
                      <p:cNvPr id="925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1" y="5791201"/>
                        <a:ext cx="4857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39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92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Lineare</a:t>
            </a:r>
            <a:r>
              <a:rPr lang="en-US" altLang="it-IT" sz="2000">
                <a:solidFill>
                  <a:srgbClr val="0066FF"/>
                </a:solidFill>
              </a:rPr>
              <a:t> AX2</a:t>
            </a:r>
            <a:r>
              <a:rPr lang="it-IT" altLang="it-IT" sz="2000">
                <a:solidFill>
                  <a:srgbClr val="0066FF"/>
                </a:solidFill>
              </a:rPr>
              <a:t> </a:t>
            </a:r>
            <a:r>
              <a:rPr lang="it-IT" altLang="it-IT" sz="2000">
                <a:solidFill>
                  <a:srgbClr val="FF6600"/>
                </a:solidFill>
              </a:rPr>
              <a:t>C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r>
              <a:rPr lang="it-IT" altLang="it-IT" sz="2000">
                <a:solidFill>
                  <a:srgbClr val="FF6600"/>
                </a:solidFill>
              </a:rPr>
              <a:t>H</a:t>
            </a:r>
            <a:r>
              <a:rPr lang="it-IT" altLang="it-IT" sz="2000" baseline="-25000">
                <a:solidFill>
                  <a:srgbClr val="FF6600"/>
                </a:solidFill>
              </a:rPr>
              <a:t>2</a:t>
            </a:r>
            <a:r>
              <a:rPr lang="en-US" altLang="it-IT" sz="2000">
                <a:solidFill>
                  <a:srgbClr val="0066FF"/>
                </a:solidFill>
              </a:rPr>
              <a:t> </a:t>
            </a:r>
            <a:br>
              <a:rPr lang="en-US" altLang="it-IT" sz="2000">
                <a:solidFill>
                  <a:srgbClr val="0066FF"/>
                </a:solidFill>
              </a:rPr>
            </a:br>
            <a:r>
              <a:rPr lang="en-US" altLang="it-IT" smtClean="0"/>
              <a:t> 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334000" y="2438400"/>
            <a:ext cx="5334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C 1s</a:t>
            </a:r>
            <a:r>
              <a:rPr lang="it-IT" altLang="it-IT" sz="2400" baseline="30000"/>
              <a:t>2</a:t>
            </a:r>
            <a:r>
              <a:rPr lang="it-IT" altLang="it-IT" sz="2400"/>
              <a:t> 2s</a:t>
            </a:r>
            <a:r>
              <a:rPr lang="it-IT" altLang="it-IT" sz="2400" baseline="30000"/>
              <a:t>2 </a:t>
            </a:r>
            <a:r>
              <a:rPr lang="it-IT" altLang="it-IT" sz="2400"/>
              <a:t>2p</a:t>
            </a:r>
            <a:r>
              <a:rPr lang="it-IT" altLang="it-IT" sz="2400" baseline="30000"/>
              <a:t>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4e</a:t>
            </a:r>
            <a:r>
              <a:rPr lang="it-IT" altLang="it-IT" sz="2400" baseline="30000"/>
              <a:t>- </a:t>
            </a:r>
            <a:r>
              <a:rPr lang="it-IT" altLang="it-IT" sz="2400"/>
              <a:t>+ 1e</a:t>
            </a:r>
            <a:r>
              <a:rPr lang="it-IT" altLang="it-IT" sz="2400" baseline="30000"/>
              <a:t>-</a:t>
            </a:r>
            <a:r>
              <a:rPr lang="it-IT" altLang="it-IT" sz="2400"/>
              <a:t> (H) + 3e</a:t>
            </a:r>
            <a:r>
              <a:rPr lang="it-IT" altLang="it-IT" sz="2400" baseline="30000"/>
              <a:t>-</a:t>
            </a:r>
            <a:r>
              <a:rPr lang="it-IT" altLang="it-IT" sz="2400"/>
              <a:t> (C) – 4 e</a:t>
            </a:r>
            <a:r>
              <a:rPr lang="it-IT" altLang="it-IT" sz="2400" baseline="30000"/>
              <a:t>-</a:t>
            </a:r>
            <a:r>
              <a:rPr lang="it-IT" altLang="it-IT" sz="2400"/>
              <a:t> (2 legami </a:t>
            </a:r>
            <a:r>
              <a:rPr lang="it-IT" altLang="it-IT" sz="2400">
                <a:latin typeface="Symbol" panose="05050102010706020507" pitchFamily="18" charset="2"/>
              </a:rPr>
              <a:t>p</a:t>
            </a:r>
            <a:r>
              <a:rPr lang="it-IT" altLang="it-IT" sz="2400"/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4 = 2 coppie = AX2 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2400" baseline="300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1525588" y="24923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8443" name="Rectangle 23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18444" name="Group 33"/>
          <p:cNvGrpSpPr>
            <a:grpSpLocks/>
          </p:cNvGrpSpPr>
          <p:nvPr/>
        </p:nvGrpSpPr>
        <p:grpSpPr bwMode="auto">
          <a:xfrm>
            <a:off x="3962401" y="5105400"/>
            <a:ext cx="5794375" cy="1136650"/>
            <a:chOff x="-3" y="-3"/>
            <a:chExt cx="3650" cy="716"/>
          </a:xfrm>
        </p:grpSpPr>
        <p:grpSp>
          <p:nvGrpSpPr>
            <p:cNvPr id="18448" name="Group 31"/>
            <p:cNvGrpSpPr>
              <a:grpSpLocks/>
            </p:cNvGrpSpPr>
            <p:nvPr/>
          </p:nvGrpSpPr>
          <p:grpSpPr bwMode="auto">
            <a:xfrm>
              <a:off x="0" y="0"/>
              <a:ext cx="3644" cy="710"/>
              <a:chOff x="0" y="0"/>
              <a:chExt cx="3644" cy="710"/>
            </a:xfrm>
          </p:grpSpPr>
          <p:grpSp>
            <p:nvGrpSpPr>
              <p:cNvPr id="18450" name="Group 28"/>
              <p:cNvGrpSpPr>
                <a:grpSpLocks/>
              </p:cNvGrpSpPr>
              <p:nvPr/>
            </p:nvGrpSpPr>
            <p:grpSpPr bwMode="auto">
              <a:xfrm>
                <a:off x="0" y="0"/>
                <a:ext cx="2120" cy="710"/>
                <a:chOff x="0" y="0"/>
                <a:chExt cx="2120" cy="710"/>
              </a:xfrm>
            </p:grpSpPr>
            <p:sp>
              <p:nvSpPr>
                <p:cNvPr id="18454" name="Rectangle 2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120" cy="7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4100" b="1"/>
                    <a:t> </a:t>
                  </a:r>
                  <a:r>
                    <a:rPr lang="en-US" altLang="it-IT" sz="2400" b="1"/>
                    <a:t>     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18455" name="Rectangle 2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120" cy="71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18451" name="Group 30"/>
              <p:cNvGrpSpPr>
                <a:grpSpLocks/>
              </p:cNvGrpSpPr>
              <p:nvPr/>
            </p:nvGrpSpPr>
            <p:grpSpPr bwMode="auto">
              <a:xfrm>
                <a:off x="2120" y="0"/>
                <a:ext cx="1524" cy="710"/>
                <a:chOff x="2120" y="0"/>
                <a:chExt cx="1524" cy="710"/>
              </a:xfrm>
            </p:grpSpPr>
            <p:sp>
              <p:nvSpPr>
                <p:cNvPr id="18452" name="Rectangle 26"/>
                <p:cNvSpPr>
                  <a:spLocks noChangeArrowheads="1"/>
                </p:cNvSpPr>
                <p:nvPr/>
              </p:nvSpPr>
              <p:spPr bwMode="auto">
                <a:xfrm>
                  <a:off x="2120" y="0"/>
                  <a:ext cx="1524" cy="7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d(C-C) = 0,1204 nm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d(C-H) = 0,1058 nm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180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18453" name="Rectangle 29"/>
                <p:cNvSpPr>
                  <a:spLocks noChangeArrowheads="1"/>
                </p:cNvSpPr>
                <p:nvPr/>
              </p:nvSpPr>
              <p:spPr bwMode="auto">
                <a:xfrm>
                  <a:off x="2120" y="0"/>
                  <a:ext cx="1524" cy="71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18449" name="Rectangle 32"/>
            <p:cNvSpPr>
              <a:spLocks noChangeArrowheads="1"/>
            </p:cNvSpPr>
            <p:nvPr/>
          </p:nvSpPr>
          <p:spPr bwMode="auto">
            <a:xfrm>
              <a:off x="-3" y="-3"/>
              <a:ext cx="3650" cy="71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18445" name="Picture 25" descr="http://www.faidherbe.org/site/cours/dupuis/images4/c2h2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257800"/>
            <a:ext cx="1752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6" name="Picture 34" descr="C:\Documents and Settings\fornasiero\Documenti\Immagini\c2h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866900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75" name="Object 35"/>
          <p:cNvGraphicFramePr>
            <a:graphicFrameLocks noChangeAspect="1"/>
          </p:cNvGraphicFramePr>
          <p:nvPr/>
        </p:nvGraphicFramePr>
        <p:xfrm>
          <a:off x="6553200" y="5638801"/>
          <a:ext cx="5715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Pacchetto" r:id="rId5" imgW="573932" imgH="486383" progId="Package">
                  <p:embed/>
                </p:oleObj>
              </mc:Choice>
              <mc:Fallback>
                <p:oleObj name="Pacchetto" r:id="rId5" imgW="573932" imgH="486383" progId="Package">
                  <p:embed/>
                  <p:pic>
                    <p:nvPicPr>
                      <p:cNvPr id="10275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5638801"/>
                        <a:ext cx="5715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0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1027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trigonale planare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3 </a:t>
            </a:r>
            <a:r>
              <a:rPr lang="it-IT" altLang="it-IT" sz="2000">
                <a:solidFill>
                  <a:srgbClr val="FF6600"/>
                </a:solidFill>
              </a:rPr>
              <a:t>BF</a:t>
            </a:r>
            <a:r>
              <a:rPr lang="it-IT" altLang="it-IT" sz="2000" baseline="-25000">
                <a:solidFill>
                  <a:srgbClr val="FF6600"/>
                </a:solidFill>
              </a:rPr>
              <a:t>3</a:t>
            </a:r>
            <a:r>
              <a:rPr lang="en-US" altLang="it-IT" sz="2000">
                <a:solidFill>
                  <a:srgbClr val="0066FF"/>
                </a:solidFill>
              </a:rPr>
              <a:t> </a:t>
            </a:r>
            <a:br>
              <a:rPr lang="en-US" altLang="it-IT" sz="2000">
                <a:solidFill>
                  <a:srgbClr val="0066FF"/>
                </a:solidFill>
              </a:rPr>
            </a:br>
            <a:r>
              <a:rPr lang="en-US" altLang="it-IT" smtClean="0"/>
              <a:t> 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334000" y="2438400"/>
            <a:ext cx="5334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B 1s</a:t>
            </a:r>
            <a:r>
              <a:rPr lang="it-IT" altLang="it-IT" sz="2400" baseline="30000"/>
              <a:t>2</a:t>
            </a:r>
            <a:r>
              <a:rPr lang="it-IT" altLang="it-IT" sz="2400"/>
              <a:t> 2s</a:t>
            </a:r>
            <a:r>
              <a:rPr lang="it-IT" altLang="it-IT" sz="2400" baseline="30000"/>
              <a:t>2 </a:t>
            </a:r>
            <a:r>
              <a:rPr lang="it-IT" altLang="it-IT" sz="2400"/>
              <a:t>2p</a:t>
            </a:r>
            <a:r>
              <a:rPr lang="it-IT" altLang="it-IT" sz="2400" baseline="30000"/>
              <a:t>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3e</a:t>
            </a:r>
            <a:r>
              <a:rPr lang="it-IT" altLang="it-IT" sz="2400" baseline="30000"/>
              <a:t>-</a:t>
            </a:r>
            <a:r>
              <a:rPr lang="it-IT" altLang="it-IT" sz="2400"/>
              <a:t> (B) + 3e</a:t>
            </a:r>
            <a:r>
              <a:rPr lang="it-IT" altLang="it-IT" sz="2400" baseline="30000"/>
              <a:t>-</a:t>
            </a:r>
            <a:r>
              <a:rPr lang="it-IT" altLang="it-IT" sz="2400"/>
              <a:t> (3 legami </a:t>
            </a:r>
            <a:r>
              <a:rPr lang="it-IT" altLang="it-IT" sz="2400">
                <a:latin typeface="Symbol" panose="05050102010706020507" pitchFamily="18" charset="2"/>
              </a:rPr>
              <a:t>s</a:t>
            </a:r>
            <a:r>
              <a:rPr lang="it-IT" altLang="it-IT" sz="2400"/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6 = 3 coppie = AX3 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2400" baseline="300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525588" y="24923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9468" name="Rectangle 24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19469" name="Group 34"/>
          <p:cNvGrpSpPr>
            <a:grpSpLocks/>
          </p:cNvGrpSpPr>
          <p:nvPr/>
        </p:nvGrpSpPr>
        <p:grpSpPr bwMode="auto">
          <a:xfrm>
            <a:off x="4191001" y="5029200"/>
            <a:ext cx="5794375" cy="1473200"/>
            <a:chOff x="-3" y="-3"/>
            <a:chExt cx="3650" cy="928"/>
          </a:xfrm>
        </p:grpSpPr>
        <p:grpSp>
          <p:nvGrpSpPr>
            <p:cNvPr id="19473" name="Group 32"/>
            <p:cNvGrpSpPr>
              <a:grpSpLocks/>
            </p:cNvGrpSpPr>
            <p:nvPr/>
          </p:nvGrpSpPr>
          <p:grpSpPr bwMode="auto">
            <a:xfrm>
              <a:off x="0" y="0"/>
              <a:ext cx="3644" cy="922"/>
              <a:chOff x="0" y="0"/>
              <a:chExt cx="3644" cy="922"/>
            </a:xfrm>
          </p:grpSpPr>
          <p:grpSp>
            <p:nvGrpSpPr>
              <p:cNvPr id="19475" name="Group 29"/>
              <p:cNvGrpSpPr>
                <a:grpSpLocks/>
              </p:cNvGrpSpPr>
              <p:nvPr/>
            </p:nvGrpSpPr>
            <p:grpSpPr bwMode="auto">
              <a:xfrm>
                <a:off x="0" y="0"/>
                <a:ext cx="1865" cy="922"/>
                <a:chOff x="0" y="0"/>
                <a:chExt cx="1865" cy="922"/>
              </a:xfrm>
            </p:grpSpPr>
            <p:sp>
              <p:nvSpPr>
                <p:cNvPr id="19479" name="Rectangle 2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865" cy="9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6600" b="1"/>
                    <a:t> </a:t>
                  </a:r>
                  <a:r>
                    <a:rPr lang="en-US" altLang="it-IT" sz="2400" b="1"/>
                    <a:t>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19480" name="Rectangle 2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865" cy="9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19476" name="Group 31"/>
              <p:cNvGrpSpPr>
                <a:grpSpLocks/>
              </p:cNvGrpSpPr>
              <p:nvPr/>
            </p:nvGrpSpPr>
            <p:grpSpPr bwMode="auto">
              <a:xfrm>
                <a:off x="1865" y="0"/>
                <a:ext cx="1779" cy="922"/>
                <a:chOff x="1865" y="0"/>
                <a:chExt cx="1779" cy="922"/>
              </a:xfrm>
            </p:grpSpPr>
            <p:sp>
              <p:nvSpPr>
                <p:cNvPr id="19477" name="Rectangle 27"/>
                <p:cNvSpPr>
                  <a:spLocks noChangeArrowheads="1"/>
                </p:cNvSpPr>
                <p:nvPr/>
              </p:nvSpPr>
              <p:spPr bwMode="auto">
                <a:xfrm>
                  <a:off x="1865" y="0"/>
                  <a:ext cx="1779" cy="9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d(B-F) = 0,130 nm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120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19478" name="Rectangle 30"/>
                <p:cNvSpPr>
                  <a:spLocks noChangeArrowheads="1"/>
                </p:cNvSpPr>
                <p:nvPr/>
              </p:nvSpPr>
              <p:spPr bwMode="auto">
                <a:xfrm>
                  <a:off x="1865" y="0"/>
                  <a:ext cx="1779" cy="9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19474" name="Rectangle 33"/>
            <p:cNvSpPr>
              <a:spLocks noChangeArrowheads="1"/>
            </p:cNvSpPr>
            <p:nvPr/>
          </p:nvSpPr>
          <p:spPr bwMode="auto">
            <a:xfrm>
              <a:off x="-3" y="-3"/>
              <a:ext cx="3650" cy="928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19470" name="Picture 26" descr="http://www.faidherbe.org/site/cours/dupuis/images4/bf3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5105400"/>
            <a:ext cx="10302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1" name="Picture 35" descr="C:\Documents and Settings\fornasiero\Documenti\Immagini\bf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0193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300" name="Object 36"/>
          <p:cNvGraphicFramePr>
            <a:graphicFrameLocks noChangeAspect="1"/>
          </p:cNvGraphicFramePr>
          <p:nvPr/>
        </p:nvGraphicFramePr>
        <p:xfrm>
          <a:off x="6400800" y="5867401"/>
          <a:ext cx="4572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Pacchetto" r:id="rId5" imgW="457200" imgH="486383" progId="Package">
                  <p:embed/>
                </p:oleObj>
              </mc:Choice>
              <mc:Fallback>
                <p:oleObj name="Pacchetto" r:id="rId5" imgW="457200" imgH="486383" progId="Package">
                  <p:embed/>
                  <p:pic>
                    <p:nvPicPr>
                      <p:cNvPr id="1130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867401"/>
                        <a:ext cx="4572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736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113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000">
                <a:solidFill>
                  <a:srgbClr val="0066FF"/>
                </a:solidFill>
              </a:rPr>
              <a:t>VSEPR: trigonale planare</a:t>
            </a:r>
            <a:r>
              <a:rPr lang="en-US" altLang="it-IT" sz="2000">
                <a:solidFill>
                  <a:srgbClr val="0066FF"/>
                </a:solidFill>
              </a:rPr>
              <a:t> AX</a:t>
            </a:r>
            <a:r>
              <a:rPr lang="it-IT" altLang="it-IT" sz="2000">
                <a:solidFill>
                  <a:srgbClr val="0066FF"/>
                </a:solidFill>
              </a:rPr>
              <a:t>3 </a:t>
            </a:r>
            <a:r>
              <a:rPr lang="it-IT" altLang="it-IT" sz="2000">
                <a:solidFill>
                  <a:srgbClr val="FF6600"/>
                </a:solidFill>
              </a:rPr>
              <a:t>BCl</a:t>
            </a:r>
            <a:r>
              <a:rPr lang="it-IT" altLang="it-IT" sz="2000" baseline="-25000">
                <a:solidFill>
                  <a:srgbClr val="FF6600"/>
                </a:solidFill>
              </a:rPr>
              <a:t>3</a:t>
            </a:r>
            <a:r>
              <a:rPr lang="en-US" altLang="it-IT" sz="2000">
                <a:solidFill>
                  <a:srgbClr val="0066FF"/>
                </a:solidFill>
              </a:rPr>
              <a:t> </a:t>
            </a:r>
            <a:br>
              <a:rPr lang="en-US" altLang="it-IT" sz="2000">
                <a:solidFill>
                  <a:srgbClr val="0066FF"/>
                </a:solidFill>
              </a:rPr>
            </a:br>
            <a:r>
              <a:rPr lang="en-US" altLang="it-IT" smtClean="0"/>
              <a:t> 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334000" y="2438401"/>
            <a:ext cx="53340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/>
              <a:t>B 1s</a:t>
            </a:r>
            <a:r>
              <a:rPr lang="it-IT" altLang="it-IT" sz="2400" baseline="30000"/>
              <a:t>2</a:t>
            </a:r>
            <a:r>
              <a:rPr lang="it-IT" altLang="it-IT" sz="2400"/>
              <a:t> 2s</a:t>
            </a:r>
            <a:r>
              <a:rPr lang="it-IT" altLang="it-IT" sz="2400" baseline="30000"/>
              <a:t>2 </a:t>
            </a:r>
            <a:r>
              <a:rPr lang="it-IT" altLang="it-IT" sz="2400"/>
              <a:t>2p</a:t>
            </a:r>
            <a:r>
              <a:rPr lang="it-IT" altLang="it-IT" sz="2400" baseline="30000"/>
              <a:t>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/>
              <a:t>3e</a:t>
            </a:r>
            <a:r>
              <a:rPr lang="it-IT" altLang="it-IT" sz="2400" baseline="30000"/>
              <a:t>-</a:t>
            </a:r>
            <a:r>
              <a:rPr lang="it-IT" altLang="it-IT" sz="2400"/>
              <a:t> (B) + 3e</a:t>
            </a:r>
            <a:r>
              <a:rPr lang="it-IT" altLang="it-IT" sz="2400" baseline="30000"/>
              <a:t>-</a:t>
            </a:r>
            <a:r>
              <a:rPr lang="it-IT" altLang="it-IT" sz="2400"/>
              <a:t> (3 legami </a:t>
            </a:r>
            <a:r>
              <a:rPr lang="it-IT" altLang="it-IT" sz="2400">
                <a:latin typeface="Symbol" panose="05050102010706020507" pitchFamily="18" charset="2"/>
              </a:rPr>
              <a:t>s</a:t>
            </a:r>
            <a:r>
              <a:rPr lang="it-IT" altLang="it-IT" sz="2400"/>
              <a:t>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/>
              <a:t>6 = 3 coppie = AX3 </a:t>
            </a:r>
            <a:r>
              <a:rPr lang="it-IT" altLang="it-IT" sz="2400" baseline="3000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2400" baseline="300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it-IT" sz="2400" baseline="30000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1524000" y="2895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1525588" y="249237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1524000" y="286543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1524000" y="480060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0493" name="Rectangle 25"/>
          <p:cNvSpPr>
            <a:spLocks noChangeArrowheads="1"/>
          </p:cNvSpPr>
          <p:nvPr/>
        </p:nvSpPr>
        <p:spPr bwMode="auto">
          <a:xfrm>
            <a:off x="1524000" y="26908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20494" name="Group 35"/>
          <p:cNvGrpSpPr>
            <a:grpSpLocks/>
          </p:cNvGrpSpPr>
          <p:nvPr/>
        </p:nvGrpSpPr>
        <p:grpSpPr bwMode="auto">
          <a:xfrm>
            <a:off x="3733801" y="5105400"/>
            <a:ext cx="5794375" cy="1487488"/>
            <a:chOff x="-3" y="-3"/>
            <a:chExt cx="3650" cy="937"/>
          </a:xfrm>
        </p:grpSpPr>
        <p:grpSp>
          <p:nvGrpSpPr>
            <p:cNvPr id="20498" name="Group 33"/>
            <p:cNvGrpSpPr>
              <a:grpSpLocks/>
            </p:cNvGrpSpPr>
            <p:nvPr/>
          </p:nvGrpSpPr>
          <p:grpSpPr bwMode="auto">
            <a:xfrm>
              <a:off x="0" y="0"/>
              <a:ext cx="3644" cy="931"/>
              <a:chOff x="0" y="0"/>
              <a:chExt cx="3644" cy="931"/>
            </a:xfrm>
          </p:grpSpPr>
          <p:grpSp>
            <p:nvGrpSpPr>
              <p:cNvPr id="20500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2008" cy="931"/>
                <a:chOff x="0" y="0"/>
                <a:chExt cx="2008" cy="931"/>
              </a:xfrm>
            </p:grpSpPr>
            <p:sp>
              <p:nvSpPr>
                <p:cNvPr id="20504" name="Rectangle 2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8" cy="9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2400" b="1"/>
                    <a:t>  </a:t>
                  </a:r>
                  <a:r>
                    <a:rPr lang="en-US" altLang="it-IT" sz="6700" b="1"/>
                    <a:t> </a:t>
                  </a:r>
                  <a:r>
                    <a:rPr lang="en-US" altLang="it-IT" sz="2400" b="1"/>
                    <a:t>           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it-IT" sz="2400" b="1"/>
                </a:p>
              </p:txBody>
            </p:sp>
            <p:sp>
              <p:nvSpPr>
                <p:cNvPr id="20505" name="Rectangle 2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8" cy="93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  <p:grpSp>
            <p:nvGrpSpPr>
              <p:cNvPr id="20501" name="Group 32"/>
              <p:cNvGrpSpPr>
                <a:grpSpLocks/>
              </p:cNvGrpSpPr>
              <p:nvPr/>
            </p:nvGrpSpPr>
            <p:grpSpPr bwMode="auto">
              <a:xfrm>
                <a:off x="2008" y="0"/>
                <a:ext cx="1636" cy="931"/>
                <a:chOff x="2008" y="0"/>
                <a:chExt cx="1636" cy="931"/>
              </a:xfrm>
            </p:grpSpPr>
            <p:sp>
              <p:nvSpPr>
                <p:cNvPr id="20502" name="Rectangle 28"/>
                <p:cNvSpPr>
                  <a:spLocks noChangeArrowheads="1"/>
                </p:cNvSpPr>
                <p:nvPr/>
              </p:nvSpPr>
              <p:spPr bwMode="auto">
                <a:xfrm>
                  <a:off x="2008" y="0"/>
                  <a:ext cx="1636" cy="9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/>
                    <a:t>d(B-Cl) =0,176 nm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it-IT" sz="1800" b="1">
                      <a:latin typeface="Symbol" panose="05050102010706020507" pitchFamily="18" charset="2"/>
                    </a:rPr>
                    <a:t>a = 120 °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it-IT" sz="1800"/>
                </a:p>
              </p:txBody>
            </p:sp>
            <p:sp>
              <p:nvSpPr>
                <p:cNvPr id="20503" name="Rectangle 31"/>
                <p:cNvSpPr>
                  <a:spLocks noChangeArrowheads="1"/>
                </p:cNvSpPr>
                <p:nvPr/>
              </p:nvSpPr>
              <p:spPr bwMode="auto">
                <a:xfrm>
                  <a:off x="2008" y="0"/>
                  <a:ext cx="1636" cy="93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it-IT" altLang="it-IT" sz="2400"/>
                </a:p>
              </p:txBody>
            </p:sp>
          </p:grpSp>
        </p:grpSp>
        <p:sp>
          <p:nvSpPr>
            <p:cNvPr id="20499" name="Rectangle 34"/>
            <p:cNvSpPr>
              <a:spLocks noChangeArrowheads="1"/>
            </p:cNvSpPr>
            <p:nvPr/>
          </p:nvSpPr>
          <p:spPr bwMode="auto">
            <a:xfrm>
              <a:off x="-3" y="-3"/>
              <a:ext cx="3650" cy="937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pic>
        <p:nvPicPr>
          <p:cNvPr id="20495" name="Picture 27" descr="http://www.faidherbe.org/site/cours/dupuis/images4/bcl3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1" y="5181600"/>
            <a:ext cx="11668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324" name="Object 36"/>
          <p:cNvGraphicFramePr>
            <a:graphicFrameLocks noChangeAspect="1"/>
          </p:cNvGraphicFramePr>
          <p:nvPr/>
        </p:nvGraphicFramePr>
        <p:xfrm>
          <a:off x="6096000" y="5943601"/>
          <a:ext cx="4953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Pacchetto" r:id="rId4" imgW="496111" imgH="486383" progId="Package">
                  <p:embed/>
                </p:oleObj>
              </mc:Choice>
              <mc:Fallback>
                <p:oleObj name="Pacchetto" r:id="rId4" imgW="496111" imgH="486383" progId="Package">
                  <p:embed/>
                  <p:pic>
                    <p:nvPicPr>
                      <p:cNvPr id="12324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943601"/>
                        <a:ext cx="4953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497" name="Picture 37" descr="C:\Documents and Settings\fornasiero\Documenti\Immagini\bcl3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981200"/>
            <a:ext cx="1981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641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0" dur="1" fill="hold"/>
                                        <p:tgtEl>
                                          <p:spTgt spid="123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2819</Words>
  <Application>Microsoft Office PowerPoint</Application>
  <PresentationFormat>Widescreen</PresentationFormat>
  <Paragraphs>431</Paragraphs>
  <Slides>57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57</vt:i4>
      </vt:variant>
    </vt:vector>
  </HeadingPairs>
  <TitlesOfParts>
    <vt:vector size="64" baseType="lpstr">
      <vt:lpstr>Arial</vt:lpstr>
      <vt:lpstr>Calibri</vt:lpstr>
      <vt:lpstr>Calibri Light</vt:lpstr>
      <vt:lpstr>Symbol</vt:lpstr>
      <vt:lpstr>Times New Roman</vt:lpstr>
      <vt:lpstr>Tema di Office</vt:lpstr>
      <vt:lpstr>Pacchetto</vt:lpstr>
      <vt:lpstr>Esempi di geometria di molecole</vt:lpstr>
      <vt:lpstr>VSEPR: Lineare AX2 BeCl2    </vt:lpstr>
      <vt:lpstr>VSEPR: Lineare AX2 CO2    </vt:lpstr>
      <vt:lpstr>VSEPR: Lineare AX2 CS2    </vt:lpstr>
      <vt:lpstr>VSEPR: Lineare AX2 COS    </vt:lpstr>
      <vt:lpstr>VSEPR: Lineare AX2 HCN    </vt:lpstr>
      <vt:lpstr>VSEPR: Lineare AX2 C2H2   </vt:lpstr>
      <vt:lpstr>VSEPR: trigonale planare AX3 BF3   </vt:lpstr>
      <vt:lpstr>VSEPR: trigonale planare AX3 BCl3   </vt:lpstr>
      <vt:lpstr>VSEPR: trigonale planare AX3 SO3   </vt:lpstr>
      <vt:lpstr>VSEPR: trigonale planare AX3 HCHO   </vt:lpstr>
      <vt:lpstr>VSEPR: trigonale planare AX3 COCl2   </vt:lpstr>
      <vt:lpstr>VSEPR: trigonale planare AX3 C2H4   </vt:lpstr>
      <vt:lpstr>VSEPR: trigonale planare AX3 C2H2F2  </vt:lpstr>
      <vt:lpstr>VSEPR: trigonale planare AX3 CO32-  </vt:lpstr>
      <vt:lpstr>VSEPR: angolata AX2E SnCl2  </vt:lpstr>
      <vt:lpstr>VSEPR: angolata AX2E SO2  </vt:lpstr>
      <vt:lpstr>VSEPR: angolata AX2E O3  </vt:lpstr>
      <vt:lpstr>VSEPR: angolata AX2E NSF </vt:lpstr>
      <vt:lpstr>VSEPR: tetraedrica AX4 CH4 </vt:lpstr>
      <vt:lpstr>VSEPR: tetraedrica AX4 SiF4 </vt:lpstr>
      <vt:lpstr>VSEPR: tetraedrica AX4 NH4+ </vt:lpstr>
      <vt:lpstr>VSEPR: tetraedrica AX4 SO42- </vt:lpstr>
      <vt:lpstr>VSEPR: tetraedrica AX4 S2O32- </vt:lpstr>
      <vt:lpstr>VSEPR: tetraedrica AX4 POCl3 </vt:lpstr>
      <vt:lpstr>VSEPR: tetraedrica AX4 POF3 </vt:lpstr>
      <vt:lpstr>VSEPR: tetraedrica AX4 NSF3 </vt:lpstr>
      <vt:lpstr>VSEPR: piramide trigonale AX3E NH3 </vt:lpstr>
      <vt:lpstr>VSEPR: piramide trigonale AX3E PH3 </vt:lpstr>
      <vt:lpstr>VSEPR: piramide trigonale AX3E AsH3 </vt:lpstr>
      <vt:lpstr>VSEPR: piramide trigonale AX3E PF3 </vt:lpstr>
      <vt:lpstr>VSEPR: piramide trigonale AX3E PCl3 </vt:lpstr>
      <vt:lpstr>VSEPR: piramide trigonale AX3E PBr3 </vt:lpstr>
      <vt:lpstr>VSEPR: piramide trigonale AX3E PI3 </vt:lpstr>
      <vt:lpstr>VSEPR: piramide trigonale AX3E H3O+ </vt:lpstr>
      <vt:lpstr>VSEPR: angolata AX2E2 H2O </vt:lpstr>
      <vt:lpstr>VSEPR: angolata AX2E2 H2S </vt:lpstr>
      <vt:lpstr>VSEPR: angolata AX2E2 NH2- </vt:lpstr>
      <vt:lpstr>VSEPR: angolata AX2E2 Cl2O </vt:lpstr>
      <vt:lpstr>VSEPR: angolata AX2E2 OF2 </vt:lpstr>
      <vt:lpstr>VSEPR: bipiramide a base trigonale AX5 PCl5 </vt:lpstr>
      <vt:lpstr>VSEPR: bipiramide a base trigonale AX5 PF3Cl2 </vt:lpstr>
      <vt:lpstr>VSEPR: bipiramide a base trigonale AX5 SOF4 </vt:lpstr>
      <vt:lpstr>VSEPR: bipiramide a base trigonale AX5 XeF2O3 </vt:lpstr>
      <vt:lpstr>VSEPR: bipiramide a base trigonale AX5 IO53- </vt:lpstr>
      <vt:lpstr>VSEPR: tetraedrica distorta AX4E SF4 </vt:lpstr>
      <vt:lpstr>VSEPR: tetraedrica distorta AX4E IO2F2- </vt:lpstr>
      <vt:lpstr>VSEPR: tetraedrica distorta AX4E XeO2F2</vt:lpstr>
      <vt:lpstr>VSEPR: a T AX3E2 ClF3</vt:lpstr>
      <vt:lpstr>VSEPR: lineare AX2E3 I3-</vt:lpstr>
      <vt:lpstr>VSEPR: lineare AX2E3 XeF2</vt:lpstr>
      <vt:lpstr>VSEPR: ottaedrica AX6 SF6</vt:lpstr>
      <vt:lpstr>VSEPR: ottaedrica AX6 IOF5</vt:lpstr>
      <vt:lpstr>VSEPR: piramide a base quadrata AX5E XeOF4</vt:lpstr>
      <vt:lpstr>VSEPR: piramide a base quadrata AX5E BrF5</vt:lpstr>
      <vt:lpstr>VSEPR: planare quadrata AX4E2 ICl4-</vt:lpstr>
      <vt:lpstr>VSEPR: planare quadrata AX4E2 XeF4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Esempi di geometria di molecole</dc:title>
  <dc:creator>Michele</dc:creator>
  <cp:lastModifiedBy>Michele</cp:lastModifiedBy>
  <cp:revision>1</cp:revision>
  <dcterms:created xsi:type="dcterms:W3CDTF">2024-10-15T06:19:15Z</dcterms:created>
  <dcterms:modified xsi:type="dcterms:W3CDTF">2024-10-15T06:19:22Z</dcterms:modified>
</cp:coreProperties>
</file>