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9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2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7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0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9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5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8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7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0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3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6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9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2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55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09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87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77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63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41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61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47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30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1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60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6460-214A-43EE-B674-64EF42973AD8}" type="datetimeFigureOut">
              <a:rPr lang="it-IT" smtClean="0"/>
              <a:t>15/10/2024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55C4-2BAB-4181-B34C-B25D589AA0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7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file:///C:\Documents%20and%20Settings\fornasiero\Desktop\lezioni\raswin.exe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5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png"/><Relationship Id="rId5" Type="http://schemas.openxmlformats.org/officeDocument/2006/relationships/image" Target="../media/image58.wmf"/><Relationship Id="rId4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3.png"/><Relationship Id="rId5" Type="http://schemas.openxmlformats.org/officeDocument/2006/relationships/image" Target="../media/image61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6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6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7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7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7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8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8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7.png"/><Relationship Id="rId5" Type="http://schemas.openxmlformats.org/officeDocument/2006/relationships/image" Target="../media/image85.wmf"/><Relationship Id="rId4" Type="http://schemas.openxmlformats.org/officeDocument/2006/relationships/oleObject" Target="../embeddings/oleObject2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9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3.png"/><Relationship Id="rId5" Type="http://schemas.openxmlformats.org/officeDocument/2006/relationships/image" Target="../media/image91.wmf"/><Relationship Id="rId4" Type="http://schemas.openxmlformats.org/officeDocument/2006/relationships/oleObject" Target="../embeddings/oleObject3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6.png"/><Relationship Id="rId5" Type="http://schemas.openxmlformats.org/officeDocument/2006/relationships/image" Target="../media/image94.wmf"/><Relationship Id="rId4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9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0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5.png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08.png"/><Relationship Id="rId5" Type="http://schemas.openxmlformats.org/officeDocument/2006/relationships/image" Target="../media/image106.wmf"/><Relationship Id="rId4" Type="http://schemas.openxmlformats.org/officeDocument/2006/relationships/oleObject" Target="../embeddings/oleObject3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11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14.png"/><Relationship Id="rId5" Type="http://schemas.openxmlformats.org/officeDocument/2006/relationships/image" Target="../media/image112.wmf"/><Relationship Id="rId4" Type="http://schemas.openxmlformats.org/officeDocument/2006/relationships/oleObject" Target="../embeddings/oleObject3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115.wmf"/><Relationship Id="rId4" Type="http://schemas.openxmlformats.org/officeDocument/2006/relationships/oleObject" Target="../embeddings/oleObject3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11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12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25.png"/><Relationship Id="rId5" Type="http://schemas.openxmlformats.org/officeDocument/2006/relationships/image" Target="../media/image123.wmf"/><Relationship Id="rId4" Type="http://schemas.openxmlformats.org/officeDocument/2006/relationships/oleObject" Target="../embeddings/oleObject4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2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12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131.png"/><Relationship Id="rId5" Type="http://schemas.openxmlformats.org/officeDocument/2006/relationships/image" Target="../media/image129.wmf"/><Relationship Id="rId4" Type="http://schemas.openxmlformats.org/officeDocument/2006/relationships/oleObject" Target="../embeddings/oleObject4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134.png"/><Relationship Id="rId5" Type="http://schemas.openxmlformats.org/officeDocument/2006/relationships/image" Target="../media/image132.wmf"/><Relationship Id="rId4" Type="http://schemas.openxmlformats.org/officeDocument/2006/relationships/oleObject" Target="../embeddings/oleObject45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137.png"/><Relationship Id="rId5" Type="http://schemas.openxmlformats.org/officeDocument/2006/relationships/image" Target="../media/image135.wmf"/><Relationship Id="rId4" Type="http://schemas.openxmlformats.org/officeDocument/2006/relationships/oleObject" Target="../embeddings/oleObject46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40.png"/><Relationship Id="rId5" Type="http://schemas.openxmlformats.org/officeDocument/2006/relationships/image" Target="../media/image138.wmf"/><Relationship Id="rId4" Type="http://schemas.openxmlformats.org/officeDocument/2006/relationships/oleObject" Target="../embeddings/oleObject47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14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14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146.png"/><Relationship Id="rId5" Type="http://schemas.openxmlformats.org/officeDocument/2006/relationships/image" Target="../media/image144.wmf"/><Relationship Id="rId4" Type="http://schemas.openxmlformats.org/officeDocument/2006/relationships/oleObject" Target="../embeddings/oleObject49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149.png"/><Relationship Id="rId5" Type="http://schemas.openxmlformats.org/officeDocument/2006/relationships/image" Target="../media/image147.wmf"/><Relationship Id="rId4" Type="http://schemas.openxmlformats.org/officeDocument/2006/relationships/oleObject" Target="../embeddings/oleObject50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150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15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155.png"/><Relationship Id="rId5" Type="http://schemas.openxmlformats.org/officeDocument/2006/relationships/image" Target="../media/image153.wmf"/><Relationship Id="rId4" Type="http://schemas.openxmlformats.org/officeDocument/2006/relationships/oleObject" Target="../embeddings/oleObject52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158.png"/><Relationship Id="rId5" Type="http://schemas.openxmlformats.org/officeDocument/2006/relationships/image" Target="../media/image156.wmf"/><Relationship Id="rId4" Type="http://schemas.openxmlformats.org/officeDocument/2006/relationships/oleObject" Target="../embeddings/oleObject53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16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image" Target="../media/image16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16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16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16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Esempi di geometria di molecole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044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SO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6 </a:t>
            </a:r>
            <a:r>
              <a:rPr lang="it-IT" altLang="it-IT" sz="2400"/>
              <a:t>3s</a:t>
            </a:r>
            <a:r>
              <a:rPr lang="it-IT" altLang="it-IT" sz="2400" baseline="30000"/>
              <a:t>2 </a:t>
            </a:r>
            <a:r>
              <a:rPr lang="it-IT" altLang="it-IT" sz="2400"/>
              <a:t>3p</a:t>
            </a:r>
            <a:r>
              <a:rPr lang="it-IT" altLang="it-IT" sz="2400" baseline="30000"/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e</a:t>
            </a:r>
            <a:r>
              <a:rPr lang="it-IT" altLang="it-IT" sz="2400" baseline="30000"/>
              <a:t>-</a:t>
            </a:r>
            <a:r>
              <a:rPr lang="it-IT" altLang="it-IT" sz="2400"/>
              <a:t> (S) + 6 e</a:t>
            </a:r>
            <a:r>
              <a:rPr lang="it-IT" altLang="it-IT" sz="2400" baseline="30000"/>
              <a:t>-</a:t>
            </a:r>
            <a:r>
              <a:rPr lang="it-IT" altLang="it-IT" sz="2400"/>
              <a:t> (3 O) – 6 e</a:t>
            </a:r>
            <a:r>
              <a:rPr lang="it-IT" altLang="it-IT" sz="2400" baseline="30000"/>
              <a:t>-</a:t>
            </a:r>
            <a:r>
              <a:rPr lang="it-IT" altLang="it-IT" sz="2400"/>
              <a:t> (3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1518" name="Rectangle 26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1519" name="Group 36"/>
          <p:cNvGrpSpPr>
            <a:grpSpLocks/>
          </p:cNvGrpSpPr>
          <p:nvPr/>
        </p:nvGrpSpPr>
        <p:grpSpPr bwMode="auto">
          <a:xfrm>
            <a:off x="3962401" y="4953000"/>
            <a:ext cx="5794375" cy="1473200"/>
            <a:chOff x="-3" y="-3"/>
            <a:chExt cx="3650" cy="928"/>
          </a:xfrm>
        </p:grpSpPr>
        <p:grpSp>
          <p:nvGrpSpPr>
            <p:cNvPr id="21523" name="Group 34"/>
            <p:cNvGrpSpPr>
              <a:grpSpLocks/>
            </p:cNvGrpSpPr>
            <p:nvPr/>
          </p:nvGrpSpPr>
          <p:grpSpPr bwMode="auto">
            <a:xfrm>
              <a:off x="0" y="0"/>
              <a:ext cx="3644" cy="922"/>
              <a:chOff x="0" y="0"/>
              <a:chExt cx="3644" cy="922"/>
            </a:xfrm>
          </p:grpSpPr>
          <p:grpSp>
            <p:nvGrpSpPr>
              <p:cNvPr id="21525" name="Group 31"/>
              <p:cNvGrpSpPr>
                <a:grpSpLocks/>
              </p:cNvGrpSpPr>
              <p:nvPr/>
            </p:nvGrpSpPr>
            <p:grpSpPr bwMode="auto">
              <a:xfrm>
                <a:off x="0" y="0"/>
                <a:ext cx="1468" cy="922"/>
                <a:chOff x="0" y="0"/>
                <a:chExt cx="1468" cy="922"/>
              </a:xfrm>
            </p:grpSpPr>
            <p:sp>
              <p:nvSpPr>
                <p:cNvPr id="21529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68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6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1530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68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1526" name="Group 33"/>
              <p:cNvGrpSpPr>
                <a:grpSpLocks/>
              </p:cNvGrpSpPr>
              <p:nvPr/>
            </p:nvGrpSpPr>
            <p:grpSpPr bwMode="auto">
              <a:xfrm>
                <a:off x="1468" y="0"/>
                <a:ext cx="2176" cy="922"/>
                <a:chOff x="1468" y="0"/>
                <a:chExt cx="2176" cy="922"/>
              </a:xfrm>
            </p:grpSpPr>
            <p:sp>
              <p:nvSpPr>
                <p:cNvPr id="21527" name="Rectangle 29"/>
                <p:cNvSpPr>
                  <a:spLocks noChangeArrowheads="1"/>
                </p:cNvSpPr>
                <p:nvPr/>
              </p:nvSpPr>
              <p:spPr bwMode="auto">
                <a:xfrm>
                  <a:off x="1468" y="0"/>
                  <a:ext cx="2176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it-IT" altLang="it-IT" sz="1800" b="1"/>
                    <a:t>Fase gassosa</a:t>
                  </a:r>
                  <a:r>
                    <a:rPr lang="en-US" altLang="it-IT" sz="1800" b="1"/>
                    <a:t> 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d(S-O) = 0,143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120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1528" name="Rectangle 32"/>
                <p:cNvSpPr>
                  <a:spLocks noChangeArrowheads="1"/>
                </p:cNvSpPr>
                <p:nvPr/>
              </p:nvSpPr>
              <p:spPr bwMode="auto">
                <a:xfrm>
                  <a:off x="1468" y="0"/>
                  <a:ext cx="2176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1524" name="Rectangle 35"/>
            <p:cNvSpPr>
              <a:spLocks noChangeArrowheads="1"/>
            </p:cNvSpPr>
            <p:nvPr/>
          </p:nvSpPr>
          <p:spPr bwMode="auto">
            <a:xfrm>
              <a:off x="-3" y="-3"/>
              <a:ext cx="3650" cy="9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1520" name="Picture 28" descr="http://www.faidherbe.org/site/cours/dupuis/images4/so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953000"/>
            <a:ext cx="12684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37" descr="C:\Documents and Settings\fornasiero\Documenti\Immagini\so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50" name="Object 38"/>
          <p:cNvGraphicFramePr>
            <a:graphicFrameLocks noChangeAspect="1"/>
          </p:cNvGraphicFramePr>
          <p:nvPr/>
        </p:nvGraphicFramePr>
        <p:xfrm>
          <a:off x="5715001" y="57912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Pacchetto" r:id="rId5" imgW="486383" imgH="486383" progId="Package">
                  <p:embed/>
                </p:oleObj>
              </mc:Choice>
              <mc:Fallback>
                <p:oleObj name="Pacchetto" r:id="rId5" imgW="486383" imgH="486383" progId="Package">
                  <p:embed/>
                  <p:pic>
                    <p:nvPicPr>
                      <p:cNvPr id="1335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57912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6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33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HCHO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+ 2e</a:t>
            </a:r>
            <a:r>
              <a:rPr lang="it-IT" altLang="it-IT" sz="2400" baseline="30000"/>
              <a:t>-</a:t>
            </a:r>
            <a:r>
              <a:rPr lang="it-IT" altLang="it-IT" sz="2400"/>
              <a:t> (2 H)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2543" name="Rectangle 27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2544" name="Group 37"/>
          <p:cNvGrpSpPr>
            <a:grpSpLocks/>
          </p:cNvGrpSpPr>
          <p:nvPr/>
        </p:nvGrpSpPr>
        <p:grpSpPr bwMode="auto">
          <a:xfrm>
            <a:off x="3657601" y="5181600"/>
            <a:ext cx="5794375" cy="1441450"/>
            <a:chOff x="-3" y="-3"/>
            <a:chExt cx="3650" cy="908"/>
          </a:xfrm>
        </p:grpSpPr>
        <p:grpSp>
          <p:nvGrpSpPr>
            <p:cNvPr id="22548" name="Group 35"/>
            <p:cNvGrpSpPr>
              <a:grpSpLocks/>
            </p:cNvGrpSpPr>
            <p:nvPr/>
          </p:nvGrpSpPr>
          <p:grpSpPr bwMode="auto">
            <a:xfrm>
              <a:off x="0" y="0"/>
              <a:ext cx="3644" cy="902"/>
              <a:chOff x="0" y="0"/>
              <a:chExt cx="3644" cy="902"/>
            </a:xfrm>
          </p:grpSpPr>
          <p:grpSp>
            <p:nvGrpSpPr>
              <p:cNvPr id="22550" name="Group 32"/>
              <p:cNvGrpSpPr>
                <a:grpSpLocks/>
              </p:cNvGrpSpPr>
              <p:nvPr/>
            </p:nvGrpSpPr>
            <p:grpSpPr bwMode="auto">
              <a:xfrm>
                <a:off x="0" y="0"/>
                <a:ext cx="1922" cy="902"/>
                <a:chOff x="0" y="0"/>
                <a:chExt cx="1922" cy="902"/>
              </a:xfrm>
            </p:grpSpPr>
            <p:sp>
              <p:nvSpPr>
                <p:cNvPr id="22554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2" cy="9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4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2555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2" cy="90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2551" name="Group 34"/>
              <p:cNvGrpSpPr>
                <a:grpSpLocks/>
              </p:cNvGrpSpPr>
              <p:nvPr/>
            </p:nvGrpSpPr>
            <p:grpSpPr bwMode="auto">
              <a:xfrm>
                <a:off x="1922" y="0"/>
                <a:ext cx="1722" cy="902"/>
                <a:chOff x="1922" y="0"/>
                <a:chExt cx="1722" cy="902"/>
              </a:xfrm>
            </p:grpSpPr>
            <p:sp>
              <p:nvSpPr>
                <p:cNvPr id="22552" name="Rectangle 30"/>
                <p:cNvSpPr>
                  <a:spLocks noChangeArrowheads="1"/>
                </p:cNvSpPr>
                <p:nvPr/>
              </p:nvSpPr>
              <p:spPr bwMode="auto">
                <a:xfrm>
                  <a:off x="1922" y="0"/>
                  <a:ext cx="1722" cy="9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d(C-H) = 0,112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d(C-O) = 0,121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116,5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2553" name="Rectangle 33"/>
                <p:cNvSpPr>
                  <a:spLocks noChangeArrowheads="1"/>
                </p:cNvSpPr>
                <p:nvPr/>
              </p:nvSpPr>
              <p:spPr bwMode="auto">
                <a:xfrm>
                  <a:off x="1922" y="0"/>
                  <a:ext cx="1722" cy="90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2549" name="Rectangle 36"/>
            <p:cNvSpPr>
              <a:spLocks noChangeArrowheads="1"/>
            </p:cNvSpPr>
            <p:nvPr/>
          </p:nvSpPr>
          <p:spPr bwMode="auto">
            <a:xfrm>
              <a:off x="-3" y="-3"/>
              <a:ext cx="3650" cy="90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2545" name="Picture 29" descr="http://www.faidherbe.org/site/cours/dupuis/images4/coh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257800"/>
            <a:ext cx="982663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6" name="Picture 38" descr="C:\Documents and Settings\fornasiero\Documenti\Immagini\coh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75" name="Object 39"/>
          <p:cNvGraphicFramePr>
            <a:graphicFrameLocks noChangeAspect="1"/>
          </p:cNvGraphicFramePr>
          <p:nvPr/>
        </p:nvGraphicFramePr>
        <p:xfrm>
          <a:off x="5943600" y="59436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1437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9436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8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43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COCl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+ 2e</a:t>
            </a:r>
            <a:r>
              <a:rPr lang="it-IT" altLang="it-IT" sz="2400" baseline="30000"/>
              <a:t>-</a:t>
            </a:r>
            <a:r>
              <a:rPr lang="it-IT" altLang="it-IT" sz="2400"/>
              <a:t> (2 Cl)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3568" name="Rectangle 28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3569" name="Group 38"/>
          <p:cNvGrpSpPr>
            <a:grpSpLocks/>
          </p:cNvGrpSpPr>
          <p:nvPr/>
        </p:nvGrpSpPr>
        <p:grpSpPr bwMode="auto">
          <a:xfrm>
            <a:off x="3732214" y="5054600"/>
            <a:ext cx="5794375" cy="1473200"/>
            <a:chOff x="-3" y="-3"/>
            <a:chExt cx="3650" cy="928"/>
          </a:xfrm>
        </p:grpSpPr>
        <p:grpSp>
          <p:nvGrpSpPr>
            <p:cNvPr id="23573" name="Group 36"/>
            <p:cNvGrpSpPr>
              <a:grpSpLocks/>
            </p:cNvGrpSpPr>
            <p:nvPr/>
          </p:nvGrpSpPr>
          <p:grpSpPr bwMode="auto">
            <a:xfrm>
              <a:off x="0" y="0"/>
              <a:ext cx="3644" cy="922"/>
              <a:chOff x="0" y="0"/>
              <a:chExt cx="3644" cy="922"/>
            </a:xfrm>
          </p:grpSpPr>
          <p:grpSp>
            <p:nvGrpSpPr>
              <p:cNvPr id="23575" name="Group 33"/>
              <p:cNvGrpSpPr>
                <a:grpSpLocks/>
              </p:cNvGrpSpPr>
              <p:nvPr/>
            </p:nvGrpSpPr>
            <p:grpSpPr bwMode="auto">
              <a:xfrm>
                <a:off x="0" y="0"/>
                <a:ext cx="2000" cy="922"/>
                <a:chOff x="0" y="0"/>
                <a:chExt cx="2000" cy="922"/>
              </a:xfrm>
            </p:grpSpPr>
            <p:sp>
              <p:nvSpPr>
                <p:cNvPr id="23579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6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3580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0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3576" name="Group 35"/>
              <p:cNvGrpSpPr>
                <a:grpSpLocks/>
              </p:cNvGrpSpPr>
              <p:nvPr/>
            </p:nvGrpSpPr>
            <p:grpSpPr bwMode="auto">
              <a:xfrm>
                <a:off x="2000" y="0"/>
                <a:ext cx="1644" cy="922"/>
                <a:chOff x="2000" y="0"/>
                <a:chExt cx="1644" cy="922"/>
              </a:xfrm>
            </p:grpSpPr>
            <p:sp>
              <p:nvSpPr>
                <p:cNvPr id="23577" name="Rectangle 31"/>
                <p:cNvSpPr>
                  <a:spLocks noChangeArrowheads="1"/>
                </p:cNvSpPr>
                <p:nvPr/>
              </p:nvSpPr>
              <p:spPr bwMode="auto">
                <a:xfrm>
                  <a:off x="2000" y="0"/>
                  <a:ext cx="1644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d(C-Cl) = 0,174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d(C-O) = 0,117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113,2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3578" name="Rectangle 34"/>
                <p:cNvSpPr>
                  <a:spLocks noChangeArrowheads="1"/>
                </p:cNvSpPr>
                <p:nvPr/>
              </p:nvSpPr>
              <p:spPr bwMode="auto">
                <a:xfrm>
                  <a:off x="2000" y="0"/>
                  <a:ext cx="1644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3574" name="Rectangle 37"/>
            <p:cNvSpPr>
              <a:spLocks noChangeArrowheads="1"/>
            </p:cNvSpPr>
            <p:nvPr/>
          </p:nvSpPr>
          <p:spPr bwMode="auto">
            <a:xfrm>
              <a:off x="-3" y="-3"/>
              <a:ext cx="3650" cy="9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3570" name="Picture 30" descr="http://www.faidherbe.org/site/cours/dupuis/images4/cocl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181600"/>
            <a:ext cx="12192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1" name="Picture 39" descr="C:\Documents and Settings\fornasiero\Documenti\Immagini\cocl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2952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00" name="Object 40"/>
          <p:cNvGraphicFramePr>
            <a:graphicFrameLocks noChangeAspect="1"/>
          </p:cNvGraphicFramePr>
          <p:nvPr/>
        </p:nvGraphicFramePr>
        <p:xfrm>
          <a:off x="6172200" y="59436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1540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9436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23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54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C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H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+ 2e</a:t>
            </a:r>
            <a:r>
              <a:rPr lang="it-IT" altLang="it-IT" sz="2400" baseline="30000"/>
              <a:t>-</a:t>
            </a:r>
            <a:r>
              <a:rPr lang="it-IT" altLang="it-IT" sz="2400"/>
              <a:t> (2 H) + 2e</a:t>
            </a:r>
            <a:r>
              <a:rPr lang="it-IT" altLang="it-IT" sz="2400" baseline="30000"/>
              <a:t>-</a:t>
            </a:r>
            <a:r>
              <a:rPr lang="it-IT" altLang="it-IT" sz="2400"/>
              <a:t> (C) - 2e</a:t>
            </a:r>
            <a:r>
              <a:rPr lang="it-IT" altLang="it-IT" sz="2400" baseline="30000"/>
              <a:t>-</a:t>
            </a:r>
            <a:r>
              <a:rPr lang="it-IT" altLang="it-IT" sz="2400"/>
              <a:t> (1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4593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4594" name="Group 39"/>
          <p:cNvGrpSpPr>
            <a:grpSpLocks/>
          </p:cNvGrpSpPr>
          <p:nvPr/>
        </p:nvGrpSpPr>
        <p:grpSpPr bwMode="auto">
          <a:xfrm>
            <a:off x="3581401" y="5029200"/>
            <a:ext cx="5794375" cy="1517650"/>
            <a:chOff x="-3" y="-3"/>
            <a:chExt cx="3650" cy="956"/>
          </a:xfrm>
        </p:grpSpPr>
        <p:grpSp>
          <p:nvGrpSpPr>
            <p:cNvPr id="24598" name="Group 37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24600" name="Group 34"/>
              <p:cNvGrpSpPr>
                <a:grpSpLocks/>
              </p:cNvGrpSpPr>
              <p:nvPr/>
            </p:nvGrpSpPr>
            <p:grpSpPr bwMode="auto">
              <a:xfrm>
                <a:off x="0" y="0"/>
                <a:ext cx="2069" cy="950"/>
                <a:chOff x="0" y="0"/>
                <a:chExt cx="2069" cy="950"/>
              </a:xfrm>
            </p:grpSpPr>
            <p:sp>
              <p:nvSpPr>
                <p:cNvPr id="24604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69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4605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69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4601" name="Group 36"/>
              <p:cNvGrpSpPr>
                <a:grpSpLocks/>
              </p:cNvGrpSpPr>
              <p:nvPr/>
            </p:nvGrpSpPr>
            <p:grpSpPr bwMode="auto">
              <a:xfrm>
                <a:off x="2069" y="0"/>
                <a:ext cx="1575" cy="950"/>
                <a:chOff x="2069" y="0"/>
                <a:chExt cx="1575" cy="950"/>
              </a:xfrm>
            </p:grpSpPr>
            <p:sp>
              <p:nvSpPr>
                <p:cNvPr id="24602" name="Rectangle 32"/>
                <p:cNvSpPr>
                  <a:spLocks noChangeArrowheads="1"/>
                </p:cNvSpPr>
                <p:nvPr/>
              </p:nvSpPr>
              <p:spPr bwMode="auto">
                <a:xfrm>
                  <a:off x="2069" y="0"/>
                  <a:ext cx="1575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d(C-H) = 0,110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d(C-C) = 0,134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118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24603" name="Rectangle 35"/>
                <p:cNvSpPr>
                  <a:spLocks noChangeArrowheads="1"/>
                </p:cNvSpPr>
                <p:nvPr/>
              </p:nvSpPr>
              <p:spPr bwMode="auto">
                <a:xfrm>
                  <a:off x="2069" y="0"/>
                  <a:ext cx="1575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4599" name="Rectangle 38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4595" name="Picture 31" descr="http://www.faidherbe.org/site/cours/dupuis/images4/c2h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105401"/>
            <a:ext cx="1516063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40" descr="C:\Documents and Settings\fornasiero\Documenti\Immagini\c2h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431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425" name="Object 41"/>
          <p:cNvGraphicFramePr>
            <a:graphicFrameLocks noChangeAspect="1"/>
          </p:cNvGraphicFramePr>
          <p:nvPr/>
        </p:nvGraphicFramePr>
        <p:xfrm>
          <a:off x="6172200" y="59436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1642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9436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30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64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C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H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F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0066FF"/>
                </a:solidFill>
              </a:rPr>
              <a:t/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533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+ 2e</a:t>
            </a:r>
            <a:r>
              <a:rPr lang="it-IT" altLang="it-IT" sz="2400" baseline="30000"/>
              <a:t>-</a:t>
            </a:r>
            <a:r>
              <a:rPr lang="it-IT" altLang="it-IT" sz="2400"/>
              <a:t> (2 H) + 2e</a:t>
            </a:r>
            <a:r>
              <a:rPr lang="it-IT" altLang="it-IT" sz="2400" baseline="30000"/>
              <a:t>-</a:t>
            </a:r>
            <a:r>
              <a:rPr lang="it-IT" altLang="it-IT" sz="2400"/>
              <a:t> (C) - 2e</a:t>
            </a:r>
            <a:r>
              <a:rPr lang="it-IT" altLang="it-IT" sz="2400" baseline="30000"/>
              <a:t>-</a:t>
            </a:r>
            <a:r>
              <a:rPr lang="it-IT" altLang="it-IT" sz="2400"/>
              <a:t> (1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+ 2e</a:t>
            </a:r>
            <a:r>
              <a:rPr lang="it-IT" altLang="it-IT" sz="2400" baseline="30000"/>
              <a:t>-</a:t>
            </a:r>
            <a:r>
              <a:rPr lang="it-IT" altLang="it-IT" sz="2400"/>
              <a:t> (2 F) + 2e</a:t>
            </a:r>
            <a:r>
              <a:rPr lang="it-IT" altLang="it-IT" sz="2400" baseline="30000"/>
              <a:t>-</a:t>
            </a:r>
            <a:r>
              <a:rPr lang="it-IT" altLang="it-IT" sz="2400"/>
              <a:t> (C) - 2e</a:t>
            </a:r>
            <a:r>
              <a:rPr lang="it-IT" altLang="it-IT" sz="2400" baseline="30000"/>
              <a:t>-</a:t>
            </a:r>
            <a:r>
              <a:rPr lang="it-IT" altLang="it-IT" sz="2400"/>
              <a:t> (1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5618" name="Rectangle 30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5619" name="Group 40"/>
          <p:cNvGrpSpPr>
            <a:grpSpLocks/>
          </p:cNvGrpSpPr>
          <p:nvPr/>
        </p:nvGrpSpPr>
        <p:grpSpPr bwMode="auto">
          <a:xfrm>
            <a:off x="4191001" y="4876800"/>
            <a:ext cx="5794375" cy="1549400"/>
            <a:chOff x="-3" y="-3"/>
            <a:chExt cx="3650" cy="976"/>
          </a:xfrm>
        </p:grpSpPr>
        <p:grpSp>
          <p:nvGrpSpPr>
            <p:cNvPr id="25623" name="Group 38"/>
            <p:cNvGrpSpPr>
              <a:grpSpLocks/>
            </p:cNvGrpSpPr>
            <p:nvPr/>
          </p:nvGrpSpPr>
          <p:grpSpPr bwMode="auto">
            <a:xfrm>
              <a:off x="0" y="0"/>
              <a:ext cx="3644" cy="970"/>
              <a:chOff x="0" y="0"/>
              <a:chExt cx="3644" cy="970"/>
            </a:xfrm>
          </p:grpSpPr>
          <p:grpSp>
            <p:nvGrpSpPr>
              <p:cNvPr id="25625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2030" cy="970"/>
                <a:chOff x="0" y="0"/>
                <a:chExt cx="2030" cy="970"/>
              </a:xfrm>
            </p:grpSpPr>
            <p:sp>
              <p:nvSpPr>
                <p:cNvPr id="25629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30" cy="9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1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563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30" cy="9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5626" name="Group 37"/>
              <p:cNvGrpSpPr>
                <a:grpSpLocks/>
              </p:cNvGrpSpPr>
              <p:nvPr/>
            </p:nvGrpSpPr>
            <p:grpSpPr bwMode="auto">
              <a:xfrm>
                <a:off x="2030" y="0"/>
                <a:ext cx="1614" cy="970"/>
                <a:chOff x="2030" y="0"/>
                <a:chExt cx="1614" cy="970"/>
              </a:xfrm>
            </p:grpSpPr>
            <p:sp>
              <p:nvSpPr>
                <p:cNvPr id="25627" name="Rectangle 33"/>
                <p:cNvSpPr>
                  <a:spLocks noChangeArrowheads="1"/>
                </p:cNvSpPr>
                <p:nvPr/>
              </p:nvSpPr>
              <p:spPr bwMode="auto">
                <a:xfrm>
                  <a:off x="2030" y="0"/>
                  <a:ext cx="1614" cy="9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d(C-H) = 0,110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d(C-C) = 0,134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d(C-F) = 0,135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FCF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109,3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5628" name="Rectangle 36"/>
                <p:cNvSpPr>
                  <a:spLocks noChangeArrowheads="1"/>
                </p:cNvSpPr>
                <p:nvPr/>
              </p:nvSpPr>
              <p:spPr bwMode="auto">
                <a:xfrm>
                  <a:off x="2030" y="0"/>
                  <a:ext cx="1614" cy="9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5624" name="Rectangle 39"/>
            <p:cNvSpPr>
              <a:spLocks noChangeArrowheads="1"/>
            </p:cNvSpPr>
            <p:nvPr/>
          </p:nvSpPr>
          <p:spPr bwMode="auto">
            <a:xfrm>
              <a:off x="-3" y="-3"/>
              <a:ext cx="3650" cy="97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5620" name="Picture 32" descr="http://www.faidherbe.org/site/cours/dupuis/images4/c2h2f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953000"/>
            <a:ext cx="1074738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1" name="Picture 41" descr="C:\Documents and Settings\fornasiero\Documenti\Immagini\c2h2f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50" name="Object 42"/>
          <p:cNvGraphicFramePr>
            <a:graphicFrameLocks noChangeAspect="1"/>
          </p:cNvGraphicFramePr>
          <p:nvPr/>
        </p:nvGraphicFramePr>
        <p:xfrm>
          <a:off x="6553200" y="5791201"/>
          <a:ext cx="685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Pacchetto" r:id="rId5" imgW="690664" imgH="486383" progId="Package">
                  <p:embed/>
                </p:oleObj>
              </mc:Choice>
              <mc:Fallback>
                <p:oleObj name="Pacchetto" r:id="rId5" imgW="690664" imgH="486383" progId="Package">
                  <p:embed/>
                  <p:pic>
                    <p:nvPicPr>
                      <p:cNvPr id="1745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91201"/>
                        <a:ext cx="6858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587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1" dur="1" fill="hold"/>
                                        <p:tgtEl>
                                          <p:spTgt spid="174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CO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it-IT" altLang="it-IT" sz="2000" baseline="30000">
                <a:solidFill>
                  <a:srgbClr val="FF6600"/>
                </a:solidFill>
              </a:rPr>
              <a:t>2-</a:t>
            </a:r>
            <a:r>
              <a:rPr lang="en-US" altLang="it-IT" sz="2000">
                <a:solidFill>
                  <a:srgbClr val="0066FF"/>
                </a:solidFill>
              </a:rPr>
              <a:t/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+ 2e</a:t>
            </a:r>
            <a:r>
              <a:rPr lang="it-IT" altLang="it-IT" sz="2400" baseline="30000"/>
              <a:t>-</a:t>
            </a:r>
            <a:r>
              <a:rPr lang="it-IT" altLang="it-IT" sz="2400"/>
              <a:t> (2O</a:t>
            </a:r>
            <a:r>
              <a:rPr lang="it-IT" altLang="it-IT" sz="2400" baseline="30000"/>
              <a:t>-</a:t>
            </a:r>
            <a:r>
              <a:rPr lang="it-IT" altLang="it-IT" sz="2400"/>
              <a:t>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8" name="Rectangle 15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39" name="Rectangle 16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40" name="Rectangle 1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41" name="Rectangle 18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6642" name="Rectangle 30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6643" name="Group 40"/>
          <p:cNvGrpSpPr>
            <a:grpSpLocks/>
          </p:cNvGrpSpPr>
          <p:nvPr/>
        </p:nvGrpSpPr>
        <p:grpSpPr bwMode="auto">
          <a:xfrm>
            <a:off x="3200401" y="4648201"/>
            <a:ext cx="5794375" cy="1579563"/>
            <a:chOff x="-3" y="-3"/>
            <a:chExt cx="3650" cy="995"/>
          </a:xfrm>
        </p:grpSpPr>
        <p:grpSp>
          <p:nvGrpSpPr>
            <p:cNvPr id="26647" name="Group 38"/>
            <p:cNvGrpSpPr>
              <a:grpSpLocks/>
            </p:cNvGrpSpPr>
            <p:nvPr/>
          </p:nvGrpSpPr>
          <p:grpSpPr bwMode="auto">
            <a:xfrm>
              <a:off x="0" y="0"/>
              <a:ext cx="3644" cy="989"/>
              <a:chOff x="0" y="0"/>
              <a:chExt cx="3644" cy="989"/>
            </a:xfrm>
          </p:grpSpPr>
          <p:grpSp>
            <p:nvGrpSpPr>
              <p:cNvPr id="26649" name="Group 35"/>
              <p:cNvGrpSpPr>
                <a:grpSpLocks/>
              </p:cNvGrpSpPr>
              <p:nvPr/>
            </p:nvGrpSpPr>
            <p:grpSpPr bwMode="auto">
              <a:xfrm>
                <a:off x="0" y="0"/>
                <a:ext cx="1988" cy="989"/>
                <a:chOff x="0" y="0"/>
                <a:chExt cx="1988" cy="989"/>
              </a:xfrm>
            </p:grpSpPr>
            <p:sp>
              <p:nvSpPr>
                <p:cNvPr id="26653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88" cy="9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3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6654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88" cy="9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6650" name="Group 37"/>
              <p:cNvGrpSpPr>
                <a:grpSpLocks/>
              </p:cNvGrpSpPr>
              <p:nvPr/>
            </p:nvGrpSpPr>
            <p:grpSpPr bwMode="auto">
              <a:xfrm>
                <a:off x="1988" y="0"/>
                <a:ext cx="1656" cy="989"/>
                <a:chOff x="1988" y="0"/>
                <a:chExt cx="1656" cy="989"/>
              </a:xfrm>
            </p:grpSpPr>
            <p:sp>
              <p:nvSpPr>
                <p:cNvPr id="26651" name="Rectangle 33"/>
                <p:cNvSpPr>
                  <a:spLocks noChangeArrowheads="1"/>
                </p:cNvSpPr>
                <p:nvPr/>
              </p:nvSpPr>
              <p:spPr bwMode="auto">
                <a:xfrm>
                  <a:off x="1988" y="0"/>
                  <a:ext cx="1656" cy="9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d(C-O) = 0,129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120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6652" name="Rectangle 36"/>
                <p:cNvSpPr>
                  <a:spLocks noChangeArrowheads="1"/>
                </p:cNvSpPr>
                <p:nvPr/>
              </p:nvSpPr>
              <p:spPr bwMode="auto">
                <a:xfrm>
                  <a:off x="1988" y="0"/>
                  <a:ext cx="1656" cy="9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6648" name="Rectangle 39"/>
            <p:cNvSpPr>
              <a:spLocks noChangeArrowheads="1"/>
            </p:cNvSpPr>
            <p:nvPr/>
          </p:nvSpPr>
          <p:spPr bwMode="auto">
            <a:xfrm>
              <a:off x="-3" y="-3"/>
              <a:ext cx="3650" cy="99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6644" name="Picture 32" descr="http://www.faidherbe.org/site/cours/dupuis/images4/co32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4800601"/>
            <a:ext cx="105092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41" descr="C:\Documents and Settings\fornasiero\Documenti\Immagini\co32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27241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74" name="Object 42"/>
          <p:cNvGraphicFramePr>
            <a:graphicFrameLocks noChangeAspect="1"/>
          </p:cNvGraphicFramePr>
          <p:nvPr/>
        </p:nvGraphicFramePr>
        <p:xfrm>
          <a:off x="5638800" y="5638801"/>
          <a:ext cx="6667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Pacchetto" r:id="rId5" imgW="671209" imgH="486383" progId="Package">
                  <p:embed/>
                </p:oleObj>
              </mc:Choice>
              <mc:Fallback>
                <p:oleObj name="Pacchetto" r:id="rId5" imgW="671209" imgH="486383" progId="Package">
                  <p:embed/>
                  <p:pic>
                    <p:nvPicPr>
                      <p:cNvPr id="1847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638801"/>
                        <a:ext cx="6667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7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84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 </a:t>
            </a:r>
            <a:r>
              <a:rPr lang="it-IT" altLang="it-IT" sz="2000">
                <a:solidFill>
                  <a:srgbClr val="FF6600"/>
                </a:solidFill>
              </a:rPr>
              <a:t>SnCl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0066FF"/>
                </a:solidFill>
              </a:rPr>
              <a:t/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Sn [Kr]  4d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(Sn) + 2e</a:t>
            </a:r>
            <a:r>
              <a:rPr lang="it-IT" altLang="it-IT" sz="2400" baseline="30000"/>
              <a:t>-</a:t>
            </a:r>
            <a:r>
              <a:rPr lang="it-IT" altLang="it-IT" sz="2400"/>
              <a:t> (2Cl)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ma 2 legami= AX2E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67" name="Rectangle 3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7668" name="Group 41"/>
          <p:cNvGrpSpPr>
            <a:grpSpLocks/>
          </p:cNvGrpSpPr>
          <p:nvPr/>
        </p:nvGrpSpPr>
        <p:grpSpPr bwMode="auto">
          <a:xfrm>
            <a:off x="3962401" y="5029201"/>
            <a:ext cx="5794375" cy="1381125"/>
            <a:chOff x="-3" y="-3"/>
            <a:chExt cx="3650" cy="870"/>
          </a:xfrm>
        </p:grpSpPr>
        <p:grpSp>
          <p:nvGrpSpPr>
            <p:cNvPr id="27672" name="Group 39"/>
            <p:cNvGrpSpPr>
              <a:grpSpLocks/>
            </p:cNvGrpSpPr>
            <p:nvPr/>
          </p:nvGrpSpPr>
          <p:grpSpPr bwMode="auto">
            <a:xfrm>
              <a:off x="0" y="0"/>
              <a:ext cx="3644" cy="864"/>
              <a:chOff x="0" y="0"/>
              <a:chExt cx="3644" cy="864"/>
            </a:xfrm>
          </p:grpSpPr>
          <p:grpSp>
            <p:nvGrpSpPr>
              <p:cNvPr id="27674" name="Group 36"/>
              <p:cNvGrpSpPr>
                <a:grpSpLocks/>
              </p:cNvGrpSpPr>
              <p:nvPr/>
            </p:nvGrpSpPr>
            <p:grpSpPr bwMode="auto">
              <a:xfrm>
                <a:off x="0" y="0"/>
                <a:ext cx="1859" cy="864"/>
                <a:chOff x="0" y="0"/>
                <a:chExt cx="1859" cy="864"/>
              </a:xfrm>
            </p:grpSpPr>
            <p:sp>
              <p:nvSpPr>
                <p:cNvPr id="27678" name="Rectangle 3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59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0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7679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59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7675" name="Group 38"/>
              <p:cNvGrpSpPr>
                <a:grpSpLocks/>
              </p:cNvGrpSpPr>
              <p:nvPr/>
            </p:nvGrpSpPr>
            <p:grpSpPr bwMode="auto">
              <a:xfrm>
                <a:off x="1859" y="0"/>
                <a:ext cx="1785" cy="864"/>
                <a:chOff x="1859" y="0"/>
                <a:chExt cx="1785" cy="864"/>
              </a:xfrm>
            </p:grpSpPr>
            <p:sp>
              <p:nvSpPr>
                <p:cNvPr id="2767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59" y="0"/>
                  <a:ext cx="1785" cy="8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d(Sn- Cl) = 0,242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7677" name="Rectangle 37"/>
                <p:cNvSpPr>
                  <a:spLocks noChangeArrowheads="1"/>
                </p:cNvSpPr>
                <p:nvPr/>
              </p:nvSpPr>
              <p:spPr bwMode="auto">
                <a:xfrm>
                  <a:off x="1859" y="0"/>
                  <a:ext cx="1785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7673" name="Rectangle 40"/>
            <p:cNvSpPr>
              <a:spLocks noChangeArrowheads="1"/>
            </p:cNvSpPr>
            <p:nvPr/>
          </p:nvSpPr>
          <p:spPr bwMode="auto">
            <a:xfrm>
              <a:off x="-3" y="-3"/>
              <a:ext cx="3650" cy="87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7669" name="Picture 33" descr="http://www.faidherbe.org/site/cours/dupuis/images4/sncl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181600"/>
            <a:ext cx="98266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42" descr="C:\Documents and Settings\fornasiero\Documenti\Immagini\sncl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10515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99" name="Object 43"/>
          <p:cNvGraphicFramePr>
            <a:graphicFrameLocks noChangeAspect="1"/>
          </p:cNvGraphicFramePr>
          <p:nvPr/>
        </p:nvGraphicFramePr>
        <p:xfrm>
          <a:off x="6096000" y="57150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1949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54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94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 </a:t>
            </a:r>
            <a:r>
              <a:rPr lang="it-IT" altLang="it-IT" sz="2000">
                <a:solidFill>
                  <a:srgbClr val="FF6600"/>
                </a:solidFill>
              </a:rPr>
              <a:t>SO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0066FF"/>
                </a:solidFill>
              </a:rPr>
              <a:t/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0" y="1676400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+ 4e</a:t>
            </a:r>
            <a:r>
              <a:rPr lang="it-IT" altLang="it-IT" sz="2400" baseline="30000"/>
              <a:t>-</a:t>
            </a:r>
            <a:r>
              <a:rPr lang="it-IT" altLang="it-IT" sz="2400"/>
              <a:t> (2O) - 4e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ma 2 legami= AX2E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8692" name="Rectangle 32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8693" name="Group 42"/>
          <p:cNvGrpSpPr>
            <a:grpSpLocks/>
          </p:cNvGrpSpPr>
          <p:nvPr/>
        </p:nvGrpSpPr>
        <p:grpSpPr bwMode="auto">
          <a:xfrm>
            <a:off x="3886201" y="5105400"/>
            <a:ext cx="5794375" cy="1258888"/>
            <a:chOff x="-3" y="-3"/>
            <a:chExt cx="3650" cy="793"/>
          </a:xfrm>
        </p:grpSpPr>
        <p:grpSp>
          <p:nvGrpSpPr>
            <p:cNvPr id="28697" name="Group 40"/>
            <p:cNvGrpSpPr>
              <a:grpSpLocks/>
            </p:cNvGrpSpPr>
            <p:nvPr/>
          </p:nvGrpSpPr>
          <p:grpSpPr bwMode="auto">
            <a:xfrm>
              <a:off x="0" y="0"/>
              <a:ext cx="3644" cy="787"/>
              <a:chOff x="0" y="0"/>
              <a:chExt cx="3644" cy="787"/>
            </a:xfrm>
          </p:grpSpPr>
          <p:grpSp>
            <p:nvGrpSpPr>
              <p:cNvPr id="28699" name="Group 37"/>
              <p:cNvGrpSpPr>
                <a:grpSpLocks/>
              </p:cNvGrpSpPr>
              <p:nvPr/>
            </p:nvGrpSpPr>
            <p:grpSpPr bwMode="auto">
              <a:xfrm>
                <a:off x="0" y="0"/>
                <a:ext cx="2010" cy="787"/>
                <a:chOff x="0" y="0"/>
                <a:chExt cx="2010" cy="787"/>
              </a:xfrm>
            </p:grpSpPr>
            <p:sp>
              <p:nvSpPr>
                <p:cNvPr id="28703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0" cy="7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52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8704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0" cy="78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8700" name="Group 39"/>
              <p:cNvGrpSpPr>
                <a:grpSpLocks/>
              </p:cNvGrpSpPr>
              <p:nvPr/>
            </p:nvGrpSpPr>
            <p:grpSpPr bwMode="auto">
              <a:xfrm>
                <a:off x="2010" y="0"/>
                <a:ext cx="1634" cy="787"/>
                <a:chOff x="2010" y="0"/>
                <a:chExt cx="1634" cy="787"/>
              </a:xfrm>
            </p:grpSpPr>
            <p:sp>
              <p:nvSpPr>
                <p:cNvPr id="28701" name="Rectangle 35"/>
                <p:cNvSpPr>
                  <a:spLocks noChangeArrowheads="1"/>
                </p:cNvSpPr>
                <p:nvPr/>
              </p:nvSpPr>
              <p:spPr bwMode="auto">
                <a:xfrm>
                  <a:off x="2010" y="0"/>
                  <a:ext cx="1634" cy="7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d(S-O) = 0,143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119,5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8702" name="Rectangle 38"/>
                <p:cNvSpPr>
                  <a:spLocks noChangeArrowheads="1"/>
                </p:cNvSpPr>
                <p:nvPr/>
              </p:nvSpPr>
              <p:spPr bwMode="auto">
                <a:xfrm>
                  <a:off x="2010" y="0"/>
                  <a:ext cx="1634" cy="78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8698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3650" cy="79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8694" name="Picture 34" descr="http://www.faidherbe.org/site/cours/dupuis/images4/so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57801"/>
            <a:ext cx="1074738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95" name="Picture 43" descr="C:\Documents and Settings\fornasiero\Documenti\Immagini\so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6400801" y="57150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Pacchetto" r:id="rId5" imgW="486383" imgH="486383" progId="Package">
                  <p:embed/>
                </p:oleObj>
              </mc:Choice>
              <mc:Fallback>
                <p:oleObj name="Pacchetto" r:id="rId5" imgW="486383" imgH="486383" progId="Package">
                  <p:embed/>
                  <p:pic>
                    <p:nvPicPr>
                      <p:cNvPr id="2052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57150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01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05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 </a:t>
            </a:r>
            <a:r>
              <a:rPr lang="it-IT" altLang="it-IT" sz="2000">
                <a:solidFill>
                  <a:srgbClr val="FF6600"/>
                </a:solidFill>
              </a:rPr>
              <a:t>O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z="2000">
                <a:solidFill>
                  <a:srgbClr val="0066FF"/>
                </a:solidFill>
              </a:rPr>
              <a:t/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6019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O [He] 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(O)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+ 1e</a:t>
            </a:r>
            <a:r>
              <a:rPr lang="it-IT" altLang="it-IT" sz="2400" baseline="30000"/>
              <a:t>-</a:t>
            </a:r>
            <a:r>
              <a:rPr lang="it-IT" altLang="it-IT" sz="2400"/>
              <a:t> (O</a:t>
            </a:r>
            <a:r>
              <a:rPr lang="it-IT" altLang="it-IT" sz="2400" baseline="30000"/>
              <a:t>-</a:t>
            </a:r>
            <a:r>
              <a:rPr lang="it-IT" altLang="it-IT" sz="2400"/>
              <a:t>) - 1e</a:t>
            </a:r>
            <a:r>
              <a:rPr lang="it-IT" altLang="it-IT" sz="2400" baseline="30000"/>
              <a:t>- </a:t>
            </a:r>
            <a:r>
              <a:rPr lang="it-IT" altLang="it-IT" sz="2400"/>
              <a:t>(+)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ma 2 legami= AX2E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9717" name="Rectangle 33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9718" name="Group 43"/>
          <p:cNvGrpSpPr>
            <a:grpSpLocks/>
          </p:cNvGrpSpPr>
          <p:nvPr/>
        </p:nvGrpSpPr>
        <p:grpSpPr bwMode="auto">
          <a:xfrm>
            <a:off x="3886201" y="5029200"/>
            <a:ext cx="5794375" cy="1244600"/>
            <a:chOff x="-3" y="-3"/>
            <a:chExt cx="3650" cy="784"/>
          </a:xfrm>
        </p:grpSpPr>
        <p:grpSp>
          <p:nvGrpSpPr>
            <p:cNvPr id="29722" name="Group 41"/>
            <p:cNvGrpSpPr>
              <a:grpSpLocks/>
            </p:cNvGrpSpPr>
            <p:nvPr/>
          </p:nvGrpSpPr>
          <p:grpSpPr bwMode="auto">
            <a:xfrm>
              <a:off x="0" y="0"/>
              <a:ext cx="3644" cy="778"/>
              <a:chOff x="0" y="0"/>
              <a:chExt cx="3644" cy="778"/>
            </a:xfrm>
          </p:grpSpPr>
          <p:grpSp>
            <p:nvGrpSpPr>
              <p:cNvPr id="29724" name="Group 38"/>
              <p:cNvGrpSpPr>
                <a:grpSpLocks/>
              </p:cNvGrpSpPr>
              <p:nvPr/>
            </p:nvGrpSpPr>
            <p:grpSpPr bwMode="auto">
              <a:xfrm>
                <a:off x="0" y="0"/>
                <a:ext cx="1940" cy="778"/>
                <a:chOff x="0" y="0"/>
                <a:chExt cx="1940" cy="778"/>
              </a:xfrm>
            </p:grpSpPr>
            <p:sp>
              <p:nvSpPr>
                <p:cNvPr id="29728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0" cy="7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51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9729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0" cy="7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9725" name="Group 40"/>
              <p:cNvGrpSpPr>
                <a:grpSpLocks/>
              </p:cNvGrpSpPr>
              <p:nvPr/>
            </p:nvGrpSpPr>
            <p:grpSpPr bwMode="auto">
              <a:xfrm>
                <a:off x="1940" y="0"/>
                <a:ext cx="1704" cy="778"/>
                <a:chOff x="1940" y="0"/>
                <a:chExt cx="1704" cy="778"/>
              </a:xfrm>
            </p:grpSpPr>
            <p:sp>
              <p:nvSpPr>
                <p:cNvPr id="29726" name="Rectangle 36"/>
                <p:cNvSpPr>
                  <a:spLocks noChangeArrowheads="1"/>
                </p:cNvSpPr>
                <p:nvPr/>
              </p:nvSpPr>
              <p:spPr bwMode="auto">
                <a:xfrm>
                  <a:off x="1940" y="0"/>
                  <a:ext cx="1704" cy="7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d(O-O) = 0,128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116,8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29727" name="Rectangle 39"/>
                <p:cNvSpPr>
                  <a:spLocks noChangeArrowheads="1"/>
                </p:cNvSpPr>
                <p:nvPr/>
              </p:nvSpPr>
              <p:spPr bwMode="auto">
                <a:xfrm>
                  <a:off x="1940" y="0"/>
                  <a:ext cx="1704" cy="77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9723" name="Rectangle 42"/>
            <p:cNvSpPr>
              <a:spLocks noChangeArrowheads="1"/>
            </p:cNvSpPr>
            <p:nvPr/>
          </p:nvSpPr>
          <p:spPr bwMode="auto">
            <a:xfrm>
              <a:off x="-3" y="-3"/>
              <a:ext cx="3650" cy="78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9719" name="Picture 35" descr="http://www.faidherbe.org/site/cours/dupuis/images4/o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81601"/>
            <a:ext cx="1143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0" name="Picture 44" descr="C:\Documents and Settings\fornasiero\Documenti\Immagini\o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8595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49" name="Object 45"/>
          <p:cNvGraphicFramePr>
            <a:graphicFrameLocks noChangeAspect="1"/>
          </p:cNvGraphicFramePr>
          <p:nvPr/>
        </p:nvGraphicFramePr>
        <p:xfrm>
          <a:off x="6172200" y="5562601"/>
          <a:ext cx="438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Pacchetto" r:id="rId5" imgW="437745" imgH="486383" progId="Package">
                  <p:embed/>
                </p:oleObj>
              </mc:Choice>
              <mc:Fallback>
                <p:oleObj name="Pacchetto" r:id="rId5" imgW="437745" imgH="486383" progId="Package">
                  <p:embed/>
                  <p:pic>
                    <p:nvPicPr>
                      <p:cNvPr id="21549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62601"/>
                        <a:ext cx="438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6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15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 </a:t>
            </a:r>
            <a:r>
              <a:rPr lang="it-IT" altLang="it-IT" sz="2000">
                <a:solidFill>
                  <a:srgbClr val="FF6600"/>
                </a:solidFill>
              </a:rPr>
              <a:t>NSF</a:t>
            </a:r>
            <a:r>
              <a:rPr lang="en-US" altLang="it-IT" smtClean="0"/>
              <a:t> 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60198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+ 1e</a:t>
            </a:r>
            <a:r>
              <a:rPr lang="it-IT" altLang="it-IT" sz="2400" baseline="30000"/>
              <a:t>-</a:t>
            </a:r>
            <a:r>
              <a:rPr lang="it-IT" altLang="it-IT" sz="2400"/>
              <a:t> (F) + 3e</a:t>
            </a:r>
            <a:r>
              <a:rPr lang="it-IT" altLang="it-IT" sz="2400" baseline="30000"/>
              <a:t>-</a:t>
            </a:r>
            <a:r>
              <a:rPr lang="it-IT" altLang="it-IT" sz="2400"/>
              <a:t> (N) - 4e</a:t>
            </a:r>
            <a:r>
              <a:rPr lang="it-IT" altLang="it-IT" sz="2400" baseline="30000"/>
              <a:t>-</a:t>
            </a:r>
            <a:r>
              <a:rPr lang="it-IT" altLang="it-IT" sz="2400"/>
              <a:t> (2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ma 2 legami= AX2E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0742" name="Rectangle 34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0743" name="Group 44"/>
          <p:cNvGrpSpPr>
            <a:grpSpLocks/>
          </p:cNvGrpSpPr>
          <p:nvPr/>
        </p:nvGrpSpPr>
        <p:grpSpPr bwMode="auto">
          <a:xfrm>
            <a:off x="3733801" y="5181600"/>
            <a:ext cx="5794375" cy="1136650"/>
            <a:chOff x="-3" y="-3"/>
            <a:chExt cx="3650" cy="716"/>
          </a:xfrm>
        </p:grpSpPr>
        <p:grpSp>
          <p:nvGrpSpPr>
            <p:cNvPr id="30747" name="Group 42"/>
            <p:cNvGrpSpPr>
              <a:grpSpLocks/>
            </p:cNvGrpSpPr>
            <p:nvPr/>
          </p:nvGrpSpPr>
          <p:grpSpPr bwMode="auto">
            <a:xfrm>
              <a:off x="0" y="0"/>
              <a:ext cx="3644" cy="710"/>
              <a:chOff x="0" y="0"/>
              <a:chExt cx="3644" cy="710"/>
            </a:xfrm>
          </p:grpSpPr>
          <p:grpSp>
            <p:nvGrpSpPr>
              <p:cNvPr id="30749" name="Group 39"/>
              <p:cNvGrpSpPr>
                <a:grpSpLocks/>
              </p:cNvGrpSpPr>
              <p:nvPr/>
            </p:nvGrpSpPr>
            <p:grpSpPr bwMode="auto">
              <a:xfrm>
                <a:off x="0" y="0"/>
                <a:ext cx="1951" cy="710"/>
                <a:chOff x="0" y="0"/>
                <a:chExt cx="1951" cy="710"/>
              </a:xfrm>
            </p:grpSpPr>
            <p:sp>
              <p:nvSpPr>
                <p:cNvPr id="30753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1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44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0754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51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0750" name="Group 41"/>
              <p:cNvGrpSpPr>
                <a:grpSpLocks/>
              </p:cNvGrpSpPr>
              <p:nvPr/>
            </p:nvGrpSpPr>
            <p:grpSpPr bwMode="auto">
              <a:xfrm>
                <a:off x="1951" y="0"/>
                <a:ext cx="1693" cy="710"/>
                <a:chOff x="1951" y="0"/>
                <a:chExt cx="1693" cy="710"/>
              </a:xfrm>
            </p:grpSpPr>
            <p:sp>
              <p:nvSpPr>
                <p:cNvPr id="30751" name="Rectangle 37"/>
                <p:cNvSpPr>
                  <a:spLocks noChangeArrowheads="1"/>
                </p:cNvSpPr>
                <p:nvPr/>
              </p:nvSpPr>
              <p:spPr bwMode="auto">
                <a:xfrm>
                  <a:off x="1951" y="0"/>
                  <a:ext cx="1693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d(S-N) = 0,145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d(S-F) = 0,164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116,5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0752" name="Rectangle 40"/>
                <p:cNvSpPr>
                  <a:spLocks noChangeArrowheads="1"/>
                </p:cNvSpPr>
                <p:nvPr/>
              </p:nvSpPr>
              <p:spPr bwMode="auto">
                <a:xfrm>
                  <a:off x="1951" y="0"/>
                  <a:ext cx="1693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0748" name="Rectangle 43"/>
            <p:cNvSpPr>
              <a:spLocks noChangeArrowheads="1"/>
            </p:cNvSpPr>
            <p:nvPr/>
          </p:nvSpPr>
          <p:spPr bwMode="auto">
            <a:xfrm>
              <a:off x="-3" y="-3"/>
              <a:ext cx="3650" cy="7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0744" name="Picture 36" descr="http://www.faidherbe.org/site/cours/dupuis/images4/nsf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334001"/>
            <a:ext cx="12192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5" name="Picture 45" descr="C:\Documents and Settings\fornasiero\Documenti\Immagini\ns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574" name="Object 46"/>
          <p:cNvGraphicFramePr>
            <a:graphicFrameLocks noChangeAspect="1"/>
          </p:cNvGraphicFramePr>
          <p:nvPr/>
        </p:nvGraphicFramePr>
        <p:xfrm>
          <a:off x="5867400" y="5715001"/>
          <a:ext cx="457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Pacchetto" r:id="rId5" imgW="457200" imgH="486383" progId="Package">
                  <p:embed/>
                </p:oleObj>
              </mc:Choice>
              <mc:Fallback>
                <p:oleObj name="Pacchetto" r:id="rId5" imgW="457200" imgH="486383" progId="Package">
                  <p:embed/>
                  <p:pic>
                    <p:nvPicPr>
                      <p:cNvPr id="2257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15001"/>
                        <a:ext cx="457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310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25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AX2</a:t>
            </a:r>
            <a:r>
              <a:rPr lang="it-IT" altLang="it-IT" sz="2000">
                <a:solidFill>
                  <a:srgbClr val="0066FF"/>
                </a:solidFill>
              </a:rPr>
              <a:t> </a:t>
            </a:r>
            <a:r>
              <a:rPr lang="it-IT" altLang="it-IT" sz="2000">
                <a:solidFill>
                  <a:srgbClr val="FF6600"/>
                </a:solidFill>
              </a:rPr>
              <a:t>BeCl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FF6600"/>
                </a:solidFill>
              </a:rPr>
              <a:t/>
            </a:r>
            <a:br>
              <a:rPr lang="en-US" altLang="it-IT" sz="2000">
                <a:solidFill>
                  <a:srgbClr val="FF6600"/>
                </a:solidFill>
              </a:rPr>
            </a:b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3511550" y="5019676"/>
            <a:ext cx="5784850" cy="1076325"/>
            <a:chOff x="-3" y="-3"/>
            <a:chExt cx="3644" cy="678"/>
          </a:xfrm>
        </p:grpSpPr>
        <p:grpSp>
          <p:nvGrpSpPr>
            <p:cNvPr id="13322" name="Group 5"/>
            <p:cNvGrpSpPr>
              <a:grpSpLocks/>
            </p:cNvGrpSpPr>
            <p:nvPr/>
          </p:nvGrpSpPr>
          <p:grpSpPr bwMode="auto">
            <a:xfrm>
              <a:off x="0" y="0"/>
              <a:ext cx="3638" cy="672"/>
              <a:chOff x="0" y="0"/>
              <a:chExt cx="3638" cy="672"/>
            </a:xfrm>
          </p:grpSpPr>
          <p:grpSp>
            <p:nvGrpSpPr>
              <p:cNvPr id="13324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912" cy="672"/>
                <a:chOff x="0" y="0"/>
                <a:chExt cx="1912" cy="672"/>
              </a:xfrm>
            </p:grpSpPr>
            <p:sp>
              <p:nvSpPr>
                <p:cNvPr id="1332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12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40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3329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12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3325" name="Group 9"/>
              <p:cNvGrpSpPr>
                <a:grpSpLocks/>
              </p:cNvGrpSpPr>
              <p:nvPr/>
            </p:nvGrpSpPr>
            <p:grpSpPr bwMode="auto">
              <a:xfrm>
                <a:off x="1912" y="0"/>
                <a:ext cx="1726" cy="672"/>
                <a:chOff x="1912" y="0"/>
                <a:chExt cx="1726" cy="672"/>
              </a:xfrm>
            </p:grpSpPr>
            <p:sp>
              <p:nvSpPr>
                <p:cNvPr id="13326" name="Rectangle 10"/>
                <p:cNvSpPr>
                  <a:spLocks noChangeArrowheads="1"/>
                </p:cNvSpPr>
                <p:nvPr/>
              </p:nvSpPr>
              <p:spPr bwMode="auto">
                <a:xfrm>
                  <a:off x="1912" y="0"/>
                  <a:ext cx="1726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d(Be-Cl) = 0,117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3327" name="Rectangle 11"/>
                <p:cNvSpPr>
                  <a:spLocks noChangeArrowheads="1"/>
                </p:cNvSpPr>
                <p:nvPr/>
              </p:nvSpPr>
              <p:spPr bwMode="auto">
                <a:xfrm>
                  <a:off x="1912" y="0"/>
                  <a:ext cx="1726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3323" name="Rectangle 12"/>
            <p:cNvSpPr>
              <a:spLocks noChangeArrowheads="1"/>
            </p:cNvSpPr>
            <p:nvPr/>
          </p:nvSpPr>
          <p:spPr bwMode="auto">
            <a:xfrm>
              <a:off x="-3" y="-3"/>
              <a:ext cx="3644" cy="67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3317" name="Picture 13" descr="http://www.faidherbe.org/site/cours/dupuis/images4/becl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70476"/>
            <a:ext cx="139223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1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pic>
        <p:nvPicPr>
          <p:cNvPr id="13319" name="Picture 15" descr="C:\Documents and Settings\fornasiero\Documenti\Immagini\becl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76400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8" name="Object 16">
            <a:hlinkClick r:id="rId5" action="ppaction://program"/>
          </p:cNvPr>
          <p:cNvGraphicFramePr>
            <a:graphicFrameLocks noChangeAspect="1"/>
          </p:cNvGraphicFramePr>
          <p:nvPr/>
        </p:nvGraphicFramePr>
        <p:xfrm>
          <a:off x="5867400" y="55626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chetto" r:id="rId6" imgW="573932" imgH="486383" progId="Package">
                  <p:embed/>
                </p:oleObj>
              </mc:Choice>
              <mc:Fallback>
                <p:oleObj name="Pacchetto" r:id="rId6" imgW="573932" imgH="486383" progId="Package">
                  <p:embed/>
                  <p:pic>
                    <p:nvPicPr>
                      <p:cNvPr id="3088" name="Object 16">
                        <a:hlinkClick r:id="rId5" action="ppaction://program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626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6172200" y="2438400"/>
            <a:ext cx="3886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Be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2e</a:t>
            </a:r>
            <a:r>
              <a:rPr lang="it-IT" altLang="it-IT" sz="2400" baseline="30000"/>
              <a:t>-</a:t>
            </a:r>
            <a:r>
              <a:rPr lang="it-IT" altLang="it-IT" sz="2400"/>
              <a:t> (Be) + 2e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s</a:t>
            </a:r>
            <a:r>
              <a:rPr lang="it-IT" altLang="it-IT" sz="2400"/>
              <a:t>)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= 2 coppie = AX2</a:t>
            </a: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</p:spTree>
    <p:extLst>
      <p:ext uri="{BB962C8B-B14F-4D97-AF65-F5344CB8AC3E}">
        <p14:creationId xmlns:p14="http://schemas.microsoft.com/office/powerpoint/2010/main" val="102402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0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CH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en-US" altLang="it-IT" smtClean="0"/>
              <a:t>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6019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(C) + 4e</a:t>
            </a:r>
            <a:r>
              <a:rPr lang="it-IT" altLang="it-IT" sz="2400" baseline="30000"/>
              <a:t>-</a:t>
            </a:r>
            <a:r>
              <a:rPr lang="it-IT" altLang="it-IT" sz="2400"/>
              <a:t> (4 H)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1767" name="Rectangle 3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1768" name="Group 45"/>
          <p:cNvGrpSpPr>
            <a:grpSpLocks/>
          </p:cNvGrpSpPr>
          <p:nvPr/>
        </p:nvGrpSpPr>
        <p:grpSpPr bwMode="auto">
          <a:xfrm>
            <a:off x="3733801" y="4876800"/>
            <a:ext cx="5794375" cy="1639888"/>
            <a:chOff x="-3" y="-3"/>
            <a:chExt cx="3650" cy="1033"/>
          </a:xfrm>
        </p:grpSpPr>
        <p:grpSp>
          <p:nvGrpSpPr>
            <p:cNvPr id="31772" name="Group 43"/>
            <p:cNvGrpSpPr>
              <a:grpSpLocks/>
            </p:cNvGrpSpPr>
            <p:nvPr/>
          </p:nvGrpSpPr>
          <p:grpSpPr bwMode="auto">
            <a:xfrm>
              <a:off x="0" y="0"/>
              <a:ext cx="3644" cy="1027"/>
              <a:chOff x="0" y="0"/>
              <a:chExt cx="3644" cy="1027"/>
            </a:xfrm>
          </p:grpSpPr>
          <p:grpSp>
            <p:nvGrpSpPr>
              <p:cNvPr id="31774" name="Group 40"/>
              <p:cNvGrpSpPr>
                <a:grpSpLocks/>
              </p:cNvGrpSpPr>
              <p:nvPr/>
            </p:nvGrpSpPr>
            <p:grpSpPr bwMode="auto">
              <a:xfrm>
                <a:off x="0" y="0"/>
                <a:ext cx="1903" cy="1027"/>
                <a:chOff x="0" y="0"/>
                <a:chExt cx="1903" cy="1027"/>
              </a:xfrm>
            </p:grpSpPr>
            <p:sp>
              <p:nvSpPr>
                <p:cNvPr id="31778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03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7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177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03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1775" name="Group 42"/>
              <p:cNvGrpSpPr>
                <a:grpSpLocks/>
              </p:cNvGrpSpPr>
              <p:nvPr/>
            </p:nvGrpSpPr>
            <p:grpSpPr bwMode="auto">
              <a:xfrm>
                <a:off x="1903" y="0"/>
                <a:ext cx="1741" cy="1027"/>
                <a:chOff x="1903" y="0"/>
                <a:chExt cx="1741" cy="1027"/>
              </a:xfrm>
            </p:grpSpPr>
            <p:sp>
              <p:nvSpPr>
                <p:cNvPr id="31776" name="Rectangle 38"/>
                <p:cNvSpPr>
                  <a:spLocks noChangeArrowheads="1"/>
                </p:cNvSpPr>
                <p:nvPr/>
              </p:nvSpPr>
              <p:spPr bwMode="auto">
                <a:xfrm>
                  <a:off x="1903" y="0"/>
                  <a:ext cx="1741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d(C-H) = 0,1094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109,5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1777" name="Rectangle 41"/>
                <p:cNvSpPr>
                  <a:spLocks noChangeArrowheads="1"/>
                </p:cNvSpPr>
                <p:nvPr/>
              </p:nvSpPr>
              <p:spPr bwMode="auto">
                <a:xfrm>
                  <a:off x="1903" y="0"/>
                  <a:ext cx="1741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1773" name="Rectangle 44"/>
            <p:cNvSpPr>
              <a:spLocks noChangeArrowheads="1"/>
            </p:cNvSpPr>
            <p:nvPr/>
          </p:nvSpPr>
          <p:spPr bwMode="auto">
            <a:xfrm>
              <a:off x="-3" y="-3"/>
              <a:ext cx="3650" cy="103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1769" name="Picture 37" descr="http://www.faidherbe.org/site/cours/dupuis/images4/ch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29201"/>
            <a:ext cx="960438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Picture 46" descr="C:\Documents and Settings\fornasiero\Documenti\Immagini\ch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669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99" name="Object 47"/>
          <p:cNvGraphicFramePr>
            <a:graphicFrameLocks noChangeAspect="1"/>
          </p:cNvGraphicFramePr>
          <p:nvPr/>
        </p:nvGraphicFramePr>
        <p:xfrm>
          <a:off x="6096000" y="57912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Pacchetto" r:id="rId5" imgW="496111" imgH="486383" progId="Package">
                  <p:embed/>
                </p:oleObj>
              </mc:Choice>
              <mc:Fallback>
                <p:oleObj name="Pacchetto" r:id="rId5" imgW="496111" imgH="486383" progId="Package">
                  <p:embed/>
                  <p:pic>
                    <p:nvPicPr>
                      <p:cNvPr id="2359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912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30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35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SiF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en-US" altLang="it-IT" smtClean="0"/>
              <a:t>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6019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Si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2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</a:t>
            </a:r>
            <a:r>
              <a:rPr lang="it-IT" altLang="it-IT" sz="2400"/>
              <a:t> (Si) + 4e</a:t>
            </a:r>
            <a:r>
              <a:rPr lang="it-IT" altLang="it-IT" sz="2400" baseline="30000"/>
              <a:t>-</a:t>
            </a:r>
            <a:r>
              <a:rPr lang="it-IT" altLang="it-IT" sz="2400"/>
              <a:t> (4 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92" name="Rectangle 36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2793" name="Group 46"/>
          <p:cNvGrpSpPr>
            <a:grpSpLocks/>
          </p:cNvGrpSpPr>
          <p:nvPr/>
        </p:nvGrpSpPr>
        <p:grpSpPr bwMode="auto">
          <a:xfrm>
            <a:off x="4191001" y="4800600"/>
            <a:ext cx="5794375" cy="1593850"/>
            <a:chOff x="-3" y="-3"/>
            <a:chExt cx="3650" cy="1004"/>
          </a:xfrm>
        </p:grpSpPr>
        <p:grpSp>
          <p:nvGrpSpPr>
            <p:cNvPr id="32797" name="Group 44"/>
            <p:cNvGrpSpPr>
              <a:grpSpLocks/>
            </p:cNvGrpSpPr>
            <p:nvPr/>
          </p:nvGrpSpPr>
          <p:grpSpPr bwMode="auto">
            <a:xfrm>
              <a:off x="0" y="0"/>
              <a:ext cx="3644" cy="998"/>
              <a:chOff x="0" y="0"/>
              <a:chExt cx="3644" cy="998"/>
            </a:xfrm>
          </p:grpSpPr>
          <p:grpSp>
            <p:nvGrpSpPr>
              <p:cNvPr id="32799" name="Group 41"/>
              <p:cNvGrpSpPr>
                <a:grpSpLocks/>
              </p:cNvGrpSpPr>
              <p:nvPr/>
            </p:nvGrpSpPr>
            <p:grpSpPr bwMode="auto">
              <a:xfrm>
                <a:off x="0" y="0"/>
                <a:ext cx="1996" cy="998"/>
                <a:chOff x="0" y="0"/>
                <a:chExt cx="1996" cy="998"/>
              </a:xfrm>
            </p:grpSpPr>
            <p:sp>
              <p:nvSpPr>
                <p:cNvPr id="32803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96" cy="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4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2804" name="Rectangle 4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96" cy="99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2800" name="Group 43"/>
              <p:cNvGrpSpPr>
                <a:grpSpLocks/>
              </p:cNvGrpSpPr>
              <p:nvPr/>
            </p:nvGrpSpPr>
            <p:grpSpPr bwMode="auto">
              <a:xfrm>
                <a:off x="1996" y="0"/>
                <a:ext cx="1648" cy="998"/>
                <a:chOff x="1996" y="0"/>
                <a:chExt cx="1648" cy="998"/>
              </a:xfrm>
            </p:grpSpPr>
            <p:sp>
              <p:nvSpPr>
                <p:cNvPr id="32801" name="Rectangle 39"/>
                <p:cNvSpPr>
                  <a:spLocks noChangeArrowheads="1"/>
                </p:cNvSpPr>
                <p:nvPr/>
              </p:nvSpPr>
              <p:spPr bwMode="auto">
                <a:xfrm>
                  <a:off x="1996" y="0"/>
                  <a:ext cx="1648" cy="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d(Si-F) = 0,154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FSiF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109,5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32802" name="Rectangle 42"/>
                <p:cNvSpPr>
                  <a:spLocks noChangeArrowheads="1"/>
                </p:cNvSpPr>
                <p:nvPr/>
              </p:nvSpPr>
              <p:spPr bwMode="auto">
                <a:xfrm>
                  <a:off x="1996" y="0"/>
                  <a:ext cx="1648" cy="99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2798" name="Rectangle 45"/>
            <p:cNvSpPr>
              <a:spLocks noChangeArrowheads="1"/>
            </p:cNvSpPr>
            <p:nvPr/>
          </p:nvSpPr>
          <p:spPr bwMode="auto">
            <a:xfrm>
              <a:off x="-3" y="-3"/>
              <a:ext cx="3650" cy="100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2794" name="Picture 38" descr="http://www.faidherbe.org/site/cours/dupuis/images4/sif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76800"/>
            <a:ext cx="1017588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623" name="Object 47"/>
          <p:cNvGraphicFramePr>
            <a:graphicFrameLocks noChangeAspect="1"/>
          </p:cNvGraphicFramePr>
          <p:nvPr/>
        </p:nvGraphicFramePr>
        <p:xfrm>
          <a:off x="6400801" y="57150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Pacchetto" r:id="rId4" imgW="486383" imgH="486383" progId="Package">
                  <p:embed/>
                </p:oleObj>
              </mc:Choice>
              <mc:Fallback>
                <p:oleObj name="Pacchetto" r:id="rId4" imgW="486383" imgH="486383" progId="Package">
                  <p:embed/>
                  <p:pic>
                    <p:nvPicPr>
                      <p:cNvPr id="2462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1" y="57150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96" name="Picture 48" descr="C:\Documents and Settings\fornasiero\Documenti\Immagini\sif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1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46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NH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it-IT" altLang="it-IT" sz="2000" baseline="30000">
                <a:solidFill>
                  <a:srgbClr val="FF6600"/>
                </a:solidFill>
              </a:rPr>
              <a:t>+</a:t>
            </a:r>
            <a:r>
              <a:rPr lang="en-US" altLang="it-IT" smtClean="0"/>
              <a:t>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6019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N  [He] 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(N) + 4e</a:t>
            </a:r>
            <a:r>
              <a:rPr lang="it-IT" altLang="it-IT" sz="2400" baseline="30000"/>
              <a:t>-</a:t>
            </a:r>
            <a:r>
              <a:rPr lang="it-IT" altLang="it-IT" sz="2400"/>
              <a:t> (4 H) –1e</a:t>
            </a:r>
            <a:r>
              <a:rPr lang="it-IT" altLang="it-IT" sz="2400" baseline="30000"/>
              <a:t>-</a:t>
            </a:r>
            <a:r>
              <a:rPr lang="it-IT" altLang="it-IT" sz="2400"/>
              <a:t> (+)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3817" name="Rectangle 37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3818" name="Group 47"/>
          <p:cNvGrpSpPr>
            <a:grpSpLocks/>
          </p:cNvGrpSpPr>
          <p:nvPr/>
        </p:nvGrpSpPr>
        <p:grpSpPr bwMode="auto">
          <a:xfrm>
            <a:off x="4114801" y="4800600"/>
            <a:ext cx="5794375" cy="1639888"/>
            <a:chOff x="-3" y="-3"/>
            <a:chExt cx="3650" cy="1033"/>
          </a:xfrm>
        </p:grpSpPr>
        <p:grpSp>
          <p:nvGrpSpPr>
            <p:cNvPr id="33822" name="Group 45"/>
            <p:cNvGrpSpPr>
              <a:grpSpLocks/>
            </p:cNvGrpSpPr>
            <p:nvPr/>
          </p:nvGrpSpPr>
          <p:grpSpPr bwMode="auto">
            <a:xfrm>
              <a:off x="0" y="0"/>
              <a:ext cx="3644" cy="1027"/>
              <a:chOff x="0" y="0"/>
              <a:chExt cx="3644" cy="1027"/>
            </a:xfrm>
          </p:grpSpPr>
          <p:grpSp>
            <p:nvGrpSpPr>
              <p:cNvPr id="33824" name="Group 42"/>
              <p:cNvGrpSpPr>
                <a:grpSpLocks/>
              </p:cNvGrpSpPr>
              <p:nvPr/>
            </p:nvGrpSpPr>
            <p:grpSpPr bwMode="auto">
              <a:xfrm>
                <a:off x="0" y="0"/>
                <a:ext cx="2019" cy="1027"/>
                <a:chOff x="0" y="0"/>
                <a:chExt cx="2019" cy="1027"/>
              </a:xfrm>
            </p:grpSpPr>
            <p:sp>
              <p:nvSpPr>
                <p:cNvPr id="33828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9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7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3829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9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3825" name="Group 44"/>
              <p:cNvGrpSpPr>
                <a:grpSpLocks/>
              </p:cNvGrpSpPr>
              <p:nvPr/>
            </p:nvGrpSpPr>
            <p:grpSpPr bwMode="auto">
              <a:xfrm>
                <a:off x="2019" y="0"/>
                <a:ext cx="1625" cy="1027"/>
                <a:chOff x="2019" y="0"/>
                <a:chExt cx="1625" cy="1027"/>
              </a:xfrm>
            </p:grpSpPr>
            <p:sp>
              <p:nvSpPr>
                <p:cNvPr id="33826" name="Rectangle 40"/>
                <p:cNvSpPr>
                  <a:spLocks noChangeArrowheads="1"/>
                </p:cNvSpPr>
                <p:nvPr/>
              </p:nvSpPr>
              <p:spPr bwMode="auto">
                <a:xfrm>
                  <a:off x="2019" y="0"/>
                  <a:ext cx="1625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d(N-H) = 0,103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109,5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3827" name="Rectangle 43"/>
                <p:cNvSpPr>
                  <a:spLocks noChangeArrowheads="1"/>
                </p:cNvSpPr>
                <p:nvPr/>
              </p:nvSpPr>
              <p:spPr bwMode="auto">
                <a:xfrm>
                  <a:off x="2019" y="0"/>
                  <a:ext cx="1625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3823" name="Rectangle 46"/>
            <p:cNvSpPr>
              <a:spLocks noChangeArrowheads="1"/>
            </p:cNvSpPr>
            <p:nvPr/>
          </p:nvSpPr>
          <p:spPr bwMode="auto">
            <a:xfrm>
              <a:off x="-3" y="-3"/>
              <a:ext cx="3650" cy="103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3819" name="Picture 39" descr="http://www.faidherbe.org/site/cours/dupuis/images4/nh4p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4953001"/>
            <a:ext cx="10509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6477000" y="57150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Pacchetto" r:id="rId4" imgW="573932" imgH="486383" progId="Package">
                  <p:embed/>
                </p:oleObj>
              </mc:Choice>
              <mc:Fallback>
                <p:oleObj name="Pacchetto" r:id="rId4" imgW="573932" imgH="486383" progId="Package">
                  <p:embed/>
                  <p:pic>
                    <p:nvPicPr>
                      <p:cNvPr id="2564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7150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21" name="Picture 49" descr="C:\Documents and Settings\fornasiero\Documenti\Immagini\nh4p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24193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57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56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SO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it-IT" altLang="it-IT" sz="2000" baseline="30000">
                <a:solidFill>
                  <a:srgbClr val="FF6600"/>
                </a:solidFill>
              </a:rPr>
              <a:t>2-</a:t>
            </a:r>
            <a:r>
              <a:rPr lang="en-US" altLang="it-IT" smtClean="0"/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48200" y="1676400"/>
            <a:ext cx="6019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+ 2e</a:t>
            </a:r>
            <a:r>
              <a:rPr lang="it-IT" altLang="it-IT" sz="2400" baseline="30000"/>
              <a:t>-</a:t>
            </a:r>
            <a:r>
              <a:rPr lang="it-IT" altLang="it-IT" sz="2400"/>
              <a:t> (2 O</a:t>
            </a:r>
            <a:r>
              <a:rPr lang="it-IT" altLang="it-IT" sz="2400" baseline="30000"/>
              <a:t>-</a:t>
            </a:r>
            <a:r>
              <a:rPr lang="it-IT" altLang="it-IT" sz="2400"/>
              <a:t>) + 4e</a:t>
            </a:r>
            <a:r>
              <a:rPr lang="it-IT" altLang="it-IT" sz="2400" baseline="30000"/>
              <a:t>-</a:t>
            </a:r>
            <a:r>
              <a:rPr lang="it-IT" altLang="it-IT" sz="2400"/>
              <a:t> (2 O) - 4e</a:t>
            </a:r>
            <a:r>
              <a:rPr lang="it-IT" altLang="it-IT" sz="2400" baseline="30000"/>
              <a:t>-</a:t>
            </a:r>
            <a:r>
              <a:rPr lang="it-IT" altLang="it-IT" sz="2400"/>
              <a:t> (2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42" name="Rectangle 38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4843" name="Group 48"/>
          <p:cNvGrpSpPr>
            <a:grpSpLocks/>
          </p:cNvGrpSpPr>
          <p:nvPr/>
        </p:nvGrpSpPr>
        <p:grpSpPr bwMode="auto">
          <a:xfrm>
            <a:off x="4191001" y="4800600"/>
            <a:ext cx="5794375" cy="1625600"/>
            <a:chOff x="-3" y="-3"/>
            <a:chExt cx="3650" cy="1024"/>
          </a:xfrm>
        </p:grpSpPr>
        <p:grpSp>
          <p:nvGrpSpPr>
            <p:cNvPr id="34847" name="Group 46"/>
            <p:cNvGrpSpPr>
              <a:grpSpLocks/>
            </p:cNvGrpSpPr>
            <p:nvPr/>
          </p:nvGrpSpPr>
          <p:grpSpPr bwMode="auto">
            <a:xfrm>
              <a:off x="0" y="0"/>
              <a:ext cx="3644" cy="1018"/>
              <a:chOff x="0" y="0"/>
              <a:chExt cx="3644" cy="1018"/>
            </a:xfrm>
          </p:grpSpPr>
          <p:grpSp>
            <p:nvGrpSpPr>
              <p:cNvPr id="34849" name="Group 43"/>
              <p:cNvGrpSpPr>
                <a:grpSpLocks/>
              </p:cNvGrpSpPr>
              <p:nvPr/>
            </p:nvGrpSpPr>
            <p:grpSpPr bwMode="auto">
              <a:xfrm>
                <a:off x="0" y="0"/>
                <a:ext cx="2079" cy="1018"/>
                <a:chOff x="0" y="0"/>
                <a:chExt cx="2079" cy="1018"/>
              </a:xfrm>
            </p:grpSpPr>
            <p:sp>
              <p:nvSpPr>
                <p:cNvPr id="34853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79" cy="1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6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485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79" cy="1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4850" name="Group 45"/>
              <p:cNvGrpSpPr>
                <a:grpSpLocks/>
              </p:cNvGrpSpPr>
              <p:nvPr/>
            </p:nvGrpSpPr>
            <p:grpSpPr bwMode="auto">
              <a:xfrm>
                <a:off x="2079" y="0"/>
                <a:ext cx="1565" cy="1018"/>
                <a:chOff x="2079" y="0"/>
                <a:chExt cx="1565" cy="1018"/>
              </a:xfrm>
            </p:grpSpPr>
            <p:sp>
              <p:nvSpPr>
                <p:cNvPr id="34851" name="Rectangle 41"/>
                <p:cNvSpPr>
                  <a:spLocks noChangeArrowheads="1"/>
                </p:cNvSpPr>
                <p:nvPr/>
              </p:nvSpPr>
              <p:spPr bwMode="auto">
                <a:xfrm>
                  <a:off x="2079" y="0"/>
                  <a:ext cx="1565" cy="1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d(S-O) = 0,150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109 °</a:t>
                  </a:r>
                  <a:r>
                    <a:rPr lang="en-US" altLang="it-IT" sz="1000" b="1">
                      <a:latin typeface="Symbol" panose="05050102010706020507" pitchFamily="18" charset="2"/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34852" name="Rectangle 44"/>
                <p:cNvSpPr>
                  <a:spLocks noChangeArrowheads="1"/>
                </p:cNvSpPr>
                <p:nvPr/>
              </p:nvSpPr>
              <p:spPr bwMode="auto">
                <a:xfrm>
                  <a:off x="2079" y="0"/>
                  <a:ext cx="1565" cy="1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4848" name="Rectangle 47"/>
            <p:cNvSpPr>
              <a:spLocks noChangeArrowheads="1"/>
            </p:cNvSpPr>
            <p:nvPr/>
          </p:nvSpPr>
          <p:spPr bwMode="auto">
            <a:xfrm>
              <a:off x="-3" y="-3"/>
              <a:ext cx="3650" cy="102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4844" name="Picture 40" descr="http://www.faidherbe.org/site/cours/dupuis/images4/so42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4953001"/>
            <a:ext cx="110807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5" name="Picture 49" descr="C:\Documents and Settings\fornasiero\Documenti\Immagini\so42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907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74" name="Object 50"/>
          <p:cNvGraphicFramePr>
            <a:graphicFrameLocks noChangeAspect="1"/>
          </p:cNvGraphicFramePr>
          <p:nvPr/>
        </p:nvGraphicFramePr>
        <p:xfrm>
          <a:off x="6477000" y="5638801"/>
          <a:ext cx="647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Pacchetto" r:id="rId5" imgW="651753" imgH="486383" progId="Package">
                  <p:embed/>
                </p:oleObj>
              </mc:Choice>
              <mc:Fallback>
                <p:oleObj name="Pacchetto" r:id="rId5" imgW="651753" imgH="486383" progId="Package">
                  <p:embed/>
                  <p:pic>
                    <p:nvPicPr>
                      <p:cNvPr id="2667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638801"/>
                        <a:ext cx="6477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96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66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S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O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it-IT" altLang="it-IT" sz="2000" baseline="30000">
                <a:solidFill>
                  <a:srgbClr val="FF6600"/>
                </a:solidFill>
              </a:rPr>
              <a:t>2-</a:t>
            </a:r>
            <a:r>
              <a:rPr lang="en-US" altLang="it-IT" smtClean="0"/>
              <a:t>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+ 1e</a:t>
            </a:r>
            <a:r>
              <a:rPr lang="it-IT" altLang="it-IT" sz="2400" baseline="30000"/>
              <a:t>-</a:t>
            </a:r>
            <a:r>
              <a:rPr lang="it-IT" altLang="it-IT" sz="2400"/>
              <a:t> (O</a:t>
            </a:r>
            <a:r>
              <a:rPr lang="it-IT" altLang="it-IT" sz="2400" baseline="30000"/>
              <a:t>-</a:t>
            </a:r>
            <a:r>
              <a:rPr lang="it-IT" altLang="it-IT" sz="2400"/>
              <a:t>) + 1e</a:t>
            </a:r>
            <a:r>
              <a:rPr lang="it-IT" altLang="it-IT" sz="2400" baseline="30000"/>
              <a:t>-</a:t>
            </a:r>
            <a:r>
              <a:rPr lang="it-IT" altLang="it-IT" sz="2400"/>
              <a:t> (S</a:t>
            </a:r>
            <a:r>
              <a:rPr lang="it-IT" altLang="it-IT" sz="2400" baseline="30000"/>
              <a:t>-</a:t>
            </a:r>
            <a:r>
              <a:rPr lang="it-IT" altLang="it-IT" sz="2400"/>
              <a:t>) + 4e</a:t>
            </a:r>
            <a:r>
              <a:rPr lang="it-IT" altLang="it-IT" sz="2400" baseline="30000"/>
              <a:t>-</a:t>
            </a:r>
            <a:r>
              <a:rPr lang="it-IT" altLang="it-IT" sz="2400"/>
              <a:t> (2 O) - 4e</a:t>
            </a:r>
            <a:r>
              <a:rPr lang="it-IT" altLang="it-IT" sz="2400" baseline="30000"/>
              <a:t>-</a:t>
            </a:r>
            <a:r>
              <a:rPr lang="it-IT" altLang="it-IT" sz="2400"/>
              <a:t> (2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7" name="Rectangle 39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5868" name="Rectangle 50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5869" name="Group 60"/>
          <p:cNvGrpSpPr>
            <a:grpSpLocks/>
          </p:cNvGrpSpPr>
          <p:nvPr/>
        </p:nvGrpSpPr>
        <p:grpSpPr bwMode="auto">
          <a:xfrm>
            <a:off x="3657601" y="4724400"/>
            <a:ext cx="5794375" cy="1593850"/>
            <a:chOff x="-3" y="-3"/>
            <a:chExt cx="3650" cy="1004"/>
          </a:xfrm>
        </p:grpSpPr>
        <p:grpSp>
          <p:nvGrpSpPr>
            <p:cNvPr id="35873" name="Group 58"/>
            <p:cNvGrpSpPr>
              <a:grpSpLocks/>
            </p:cNvGrpSpPr>
            <p:nvPr/>
          </p:nvGrpSpPr>
          <p:grpSpPr bwMode="auto">
            <a:xfrm>
              <a:off x="0" y="0"/>
              <a:ext cx="3644" cy="998"/>
              <a:chOff x="0" y="0"/>
              <a:chExt cx="3644" cy="998"/>
            </a:xfrm>
          </p:grpSpPr>
          <p:grpSp>
            <p:nvGrpSpPr>
              <p:cNvPr id="35875" name="Group 55"/>
              <p:cNvGrpSpPr>
                <a:grpSpLocks/>
              </p:cNvGrpSpPr>
              <p:nvPr/>
            </p:nvGrpSpPr>
            <p:grpSpPr bwMode="auto">
              <a:xfrm>
                <a:off x="0" y="0"/>
                <a:ext cx="1806" cy="998"/>
                <a:chOff x="0" y="0"/>
                <a:chExt cx="1806" cy="998"/>
              </a:xfrm>
            </p:grpSpPr>
            <p:sp>
              <p:nvSpPr>
                <p:cNvPr id="35879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06" cy="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4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5880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06" cy="99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5876" name="Group 57"/>
              <p:cNvGrpSpPr>
                <a:grpSpLocks/>
              </p:cNvGrpSpPr>
              <p:nvPr/>
            </p:nvGrpSpPr>
            <p:grpSpPr bwMode="auto">
              <a:xfrm>
                <a:off x="1806" y="0"/>
                <a:ext cx="1838" cy="998"/>
                <a:chOff x="1806" y="0"/>
                <a:chExt cx="1838" cy="998"/>
              </a:xfrm>
            </p:grpSpPr>
            <p:sp>
              <p:nvSpPr>
                <p:cNvPr id="35877" name="Rectangle 53"/>
                <p:cNvSpPr>
                  <a:spLocks noChangeArrowheads="1"/>
                </p:cNvSpPr>
                <p:nvPr/>
              </p:nvSpPr>
              <p:spPr bwMode="auto">
                <a:xfrm>
                  <a:off x="1806" y="0"/>
                  <a:ext cx="1838" cy="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d(S-O) = 0,150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d(S-S) = 0,201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109 ° (</a:t>
                  </a:r>
                  <a:r>
                    <a:rPr lang="it-IT" altLang="it-IT" sz="1800" b="1"/>
                    <a:t>valore stimato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5878" name="Rectangle 56"/>
                <p:cNvSpPr>
                  <a:spLocks noChangeArrowheads="1"/>
                </p:cNvSpPr>
                <p:nvPr/>
              </p:nvSpPr>
              <p:spPr bwMode="auto">
                <a:xfrm>
                  <a:off x="1806" y="0"/>
                  <a:ext cx="1838" cy="99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5874" name="Rectangle 59"/>
            <p:cNvSpPr>
              <a:spLocks noChangeArrowheads="1"/>
            </p:cNvSpPr>
            <p:nvPr/>
          </p:nvSpPr>
          <p:spPr bwMode="auto">
            <a:xfrm>
              <a:off x="-3" y="-3"/>
              <a:ext cx="3650" cy="100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5870" name="Picture 52" descr="http://www.faidherbe.org/site/cours/dupuis/images4/s2o32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76800"/>
            <a:ext cx="1143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71" name="Picture 61" descr="C:\Documents and Settings\fornasiero\Documenti\Immagini\s2o32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710" name="Object 62"/>
          <p:cNvGraphicFramePr>
            <a:graphicFrameLocks noChangeAspect="1"/>
          </p:cNvGraphicFramePr>
          <p:nvPr/>
        </p:nvGraphicFramePr>
        <p:xfrm>
          <a:off x="5715001" y="5715001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Pacchetto" r:id="rId5" imgW="680936" imgH="486383" progId="Package">
                  <p:embed/>
                </p:oleObj>
              </mc:Choice>
              <mc:Fallback>
                <p:oleObj name="Pacchetto" r:id="rId5" imgW="680936" imgH="486383" progId="Package">
                  <p:embed/>
                  <p:pic>
                    <p:nvPicPr>
                      <p:cNvPr id="2771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5715001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71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77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POCl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(Cl)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6893" name="Rectangle 41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6894" name="Group 51"/>
          <p:cNvGrpSpPr>
            <a:grpSpLocks/>
          </p:cNvGrpSpPr>
          <p:nvPr/>
        </p:nvGrpSpPr>
        <p:grpSpPr bwMode="auto">
          <a:xfrm>
            <a:off x="3962401" y="4876800"/>
            <a:ext cx="5794375" cy="1639888"/>
            <a:chOff x="-3" y="-3"/>
            <a:chExt cx="3650" cy="1033"/>
          </a:xfrm>
        </p:grpSpPr>
        <p:grpSp>
          <p:nvGrpSpPr>
            <p:cNvPr id="36898" name="Group 49"/>
            <p:cNvGrpSpPr>
              <a:grpSpLocks/>
            </p:cNvGrpSpPr>
            <p:nvPr/>
          </p:nvGrpSpPr>
          <p:grpSpPr bwMode="auto">
            <a:xfrm>
              <a:off x="0" y="0"/>
              <a:ext cx="3644" cy="1027"/>
              <a:chOff x="0" y="0"/>
              <a:chExt cx="3644" cy="1027"/>
            </a:xfrm>
          </p:grpSpPr>
          <p:grpSp>
            <p:nvGrpSpPr>
              <p:cNvPr id="36900" name="Group 46"/>
              <p:cNvGrpSpPr>
                <a:grpSpLocks/>
              </p:cNvGrpSpPr>
              <p:nvPr/>
            </p:nvGrpSpPr>
            <p:grpSpPr bwMode="auto">
              <a:xfrm>
                <a:off x="0" y="0"/>
                <a:ext cx="1898" cy="1027"/>
                <a:chOff x="0" y="0"/>
                <a:chExt cx="1898" cy="1027"/>
              </a:xfrm>
            </p:grpSpPr>
            <p:sp>
              <p:nvSpPr>
                <p:cNvPr id="3690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98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7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6905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98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6901" name="Group 48"/>
              <p:cNvGrpSpPr>
                <a:grpSpLocks/>
              </p:cNvGrpSpPr>
              <p:nvPr/>
            </p:nvGrpSpPr>
            <p:grpSpPr bwMode="auto">
              <a:xfrm>
                <a:off x="1898" y="0"/>
                <a:ext cx="1746" cy="1027"/>
                <a:chOff x="1898" y="0"/>
                <a:chExt cx="1746" cy="1027"/>
              </a:xfrm>
            </p:grpSpPr>
            <p:sp>
              <p:nvSpPr>
                <p:cNvPr id="36902" name="Rectangle 44"/>
                <p:cNvSpPr>
                  <a:spLocks noChangeArrowheads="1"/>
                </p:cNvSpPr>
                <p:nvPr/>
              </p:nvSpPr>
              <p:spPr bwMode="auto">
                <a:xfrm>
                  <a:off x="1898" y="0"/>
                  <a:ext cx="1746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d(P-Cl) = 0,199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d(P-O) = 0,145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ClPCl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103,5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36903" name="Rectangle 47"/>
                <p:cNvSpPr>
                  <a:spLocks noChangeArrowheads="1"/>
                </p:cNvSpPr>
                <p:nvPr/>
              </p:nvSpPr>
              <p:spPr bwMode="auto">
                <a:xfrm>
                  <a:off x="1898" y="0"/>
                  <a:ext cx="1746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6899" name="Rectangle 50"/>
            <p:cNvSpPr>
              <a:spLocks noChangeArrowheads="1"/>
            </p:cNvSpPr>
            <p:nvPr/>
          </p:nvSpPr>
          <p:spPr bwMode="auto">
            <a:xfrm>
              <a:off x="-3" y="-3"/>
              <a:ext cx="3650" cy="103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6895" name="Picture 43" descr="http://www.faidherbe.org/site/cours/dupuis/images4/pocl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029201"/>
            <a:ext cx="98266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96" name="Picture 52" descr="C:\Documents and Settings\fornasiero\Documenti\Immagini\pocl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3835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725" name="Object 53"/>
          <p:cNvGraphicFramePr>
            <a:graphicFrameLocks noChangeAspect="1"/>
          </p:cNvGraphicFramePr>
          <p:nvPr/>
        </p:nvGraphicFramePr>
        <p:xfrm>
          <a:off x="6172200" y="59436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28725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9436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349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87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POF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(F)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7918" name="Rectangle 42"/>
          <p:cNvSpPr>
            <a:spLocks noChangeArrowheads="1"/>
          </p:cNvSpPr>
          <p:nvPr/>
        </p:nvSpPr>
        <p:spPr bwMode="auto">
          <a:xfrm>
            <a:off x="1524000" y="26289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7919" name="Group 52"/>
          <p:cNvGrpSpPr>
            <a:grpSpLocks/>
          </p:cNvGrpSpPr>
          <p:nvPr/>
        </p:nvGrpSpPr>
        <p:grpSpPr bwMode="auto">
          <a:xfrm>
            <a:off x="3962401" y="4876801"/>
            <a:ext cx="5794375" cy="1609725"/>
            <a:chOff x="-3" y="-3"/>
            <a:chExt cx="3650" cy="1014"/>
          </a:xfrm>
        </p:grpSpPr>
        <p:grpSp>
          <p:nvGrpSpPr>
            <p:cNvPr id="37923" name="Group 50"/>
            <p:cNvGrpSpPr>
              <a:grpSpLocks/>
            </p:cNvGrpSpPr>
            <p:nvPr/>
          </p:nvGrpSpPr>
          <p:grpSpPr bwMode="auto">
            <a:xfrm>
              <a:off x="0" y="0"/>
              <a:ext cx="3644" cy="1008"/>
              <a:chOff x="0" y="0"/>
              <a:chExt cx="3644" cy="1008"/>
            </a:xfrm>
          </p:grpSpPr>
          <p:grpSp>
            <p:nvGrpSpPr>
              <p:cNvPr id="37925" name="Group 47"/>
              <p:cNvGrpSpPr>
                <a:grpSpLocks/>
              </p:cNvGrpSpPr>
              <p:nvPr/>
            </p:nvGrpSpPr>
            <p:grpSpPr bwMode="auto">
              <a:xfrm>
                <a:off x="0" y="0"/>
                <a:ext cx="2018" cy="1008"/>
                <a:chOff x="0" y="0"/>
                <a:chExt cx="2018" cy="1008"/>
              </a:xfrm>
            </p:grpSpPr>
            <p:sp>
              <p:nvSpPr>
                <p:cNvPr id="37929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8" cy="10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5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7930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8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7926" name="Group 49"/>
              <p:cNvGrpSpPr>
                <a:grpSpLocks/>
              </p:cNvGrpSpPr>
              <p:nvPr/>
            </p:nvGrpSpPr>
            <p:grpSpPr bwMode="auto">
              <a:xfrm>
                <a:off x="2018" y="0"/>
                <a:ext cx="1626" cy="1008"/>
                <a:chOff x="2018" y="0"/>
                <a:chExt cx="1626" cy="1008"/>
              </a:xfrm>
            </p:grpSpPr>
            <p:sp>
              <p:nvSpPr>
                <p:cNvPr id="37927" name="Rectangle 45"/>
                <p:cNvSpPr>
                  <a:spLocks noChangeArrowheads="1"/>
                </p:cNvSpPr>
                <p:nvPr/>
              </p:nvSpPr>
              <p:spPr bwMode="auto">
                <a:xfrm>
                  <a:off x="2018" y="0"/>
                  <a:ext cx="1626" cy="10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d(P-F) = 0,154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d(P-O) =0,145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FPF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102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7928" name="Rectangle 48"/>
                <p:cNvSpPr>
                  <a:spLocks noChangeArrowheads="1"/>
                </p:cNvSpPr>
                <p:nvPr/>
              </p:nvSpPr>
              <p:spPr bwMode="auto">
                <a:xfrm>
                  <a:off x="2018" y="0"/>
                  <a:ext cx="1626" cy="100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7924" name="Rectangle 51"/>
            <p:cNvSpPr>
              <a:spLocks noChangeArrowheads="1"/>
            </p:cNvSpPr>
            <p:nvPr/>
          </p:nvSpPr>
          <p:spPr bwMode="auto">
            <a:xfrm>
              <a:off x="-3" y="-3"/>
              <a:ext cx="3650" cy="101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7920" name="Picture 44" descr="http://www.faidherbe.org/site/cours/dupuis/images4/pof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4953000"/>
            <a:ext cx="1006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21" name="Picture 53" descr="C:\Documents and Settings\fornasiero\Documenti\Immagini\pof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750" name="Object 54"/>
          <p:cNvGraphicFramePr>
            <a:graphicFrameLocks noChangeAspect="1"/>
          </p:cNvGraphicFramePr>
          <p:nvPr/>
        </p:nvGraphicFramePr>
        <p:xfrm>
          <a:off x="6324600" y="5791201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Pacchetto" r:id="rId5" imgW="535021" imgH="486383" progId="Package">
                  <p:embed/>
                </p:oleObj>
              </mc:Choice>
              <mc:Fallback>
                <p:oleObj name="Pacchetto" r:id="rId5" imgW="535021" imgH="486383" progId="Package">
                  <p:embed/>
                  <p:pic>
                    <p:nvPicPr>
                      <p:cNvPr id="2975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791201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6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297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 </a:t>
            </a:r>
            <a:r>
              <a:rPr lang="it-IT" altLang="it-IT" sz="2000">
                <a:solidFill>
                  <a:srgbClr val="FF6600"/>
                </a:solidFill>
              </a:rPr>
              <a:t>NSF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+ 3e</a:t>
            </a:r>
            <a:r>
              <a:rPr lang="it-IT" altLang="it-IT" sz="2400" baseline="30000"/>
              <a:t>-</a:t>
            </a:r>
            <a:r>
              <a:rPr lang="it-IT" altLang="it-IT" sz="2400"/>
              <a:t> (F) + 3e</a:t>
            </a:r>
            <a:r>
              <a:rPr lang="it-IT" altLang="it-IT" sz="2400" baseline="30000"/>
              <a:t>-</a:t>
            </a:r>
            <a:r>
              <a:rPr lang="it-IT" altLang="it-IT" sz="2400"/>
              <a:t> (N) - 4e</a:t>
            </a:r>
            <a:r>
              <a:rPr lang="it-IT" altLang="it-IT" sz="2400" baseline="30000"/>
              <a:t>-</a:t>
            </a:r>
            <a:r>
              <a:rPr lang="it-IT" altLang="it-IT" sz="2400"/>
              <a:t> (2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4 legami= AX4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8942" name="Group 53"/>
          <p:cNvGrpSpPr>
            <a:grpSpLocks/>
          </p:cNvGrpSpPr>
          <p:nvPr/>
        </p:nvGrpSpPr>
        <p:grpSpPr bwMode="auto">
          <a:xfrm>
            <a:off x="3810001" y="4648200"/>
            <a:ext cx="5794375" cy="1625600"/>
            <a:chOff x="-3" y="-3"/>
            <a:chExt cx="3650" cy="1024"/>
          </a:xfrm>
        </p:grpSpPr>
        <p:grpSp>
          <p:nvGrpSpPr>
            <p:cNvPr id="38946" name="Group 51"/>
            <p:cNvGrpSpPr>
              <a:grpSpLocks/>
            </p:cNvGrpSpPr>
            <p:nvPr/>
          </p:nvGrpSpPr>
          <p:grpSpPr bwMode="auto">
            <a:xfrm>
              <a:off x="0" y="0"/>
              <a:ext cx="3644" cy="1018"/>
              <a:chOff x="0" y="0"/>
              <a:chExt cx="3644" cy="1018"/>
            </a:xfrm>
          </p:grpSpPr>
          <p:grpSp>
            <p:nvGrpSpPr>
              <p:cNvPr id="38948" name="Group 48"/>
              <p:cNvGrpSpPr>
                <a:grpSpLocks/>
              </p:cNvGrpSpPr>
              <p:nvPr/>
            </p:nvGrpSpPr>
            <p:grpSpPr bwMode="auto">
              <a:xfrm>
                <a:off x="0" y="0"/>
                <a:ext cx="2064" cy="1018"/>
                <a:chOff x="0" y="0"/>
                <a:chExt cx="2064" cy="1018"/>
              </a:xfrm>
            </p:grpSpPr>
            <p:sp>
              <p:nvSpPr>
                <p:cNvPr id="38952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64" cy="1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6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8953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64" cy="1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8949" name="Group 50"/>
              <p:cNvGrpSpPr>
                <a:grpSpLocks/>
              </p:cNvGrpSpPr>
              <p:nvPr/>
            </p:nvGrpSpPr>
            <p:grpSpPr bwMode="auto">
              <a:xfrm>
                <a:off x="2064" y="0"/>
                <a:ext cx="1580" cy="1018"/>
                <a:chOff x="2064" y="0"/>
                <a:chExt cx="1580" cy="1018"/>
              </a:xfrm>
            </p:grpSpPr>
            <p:sp>
              <p:nvSpPr>
                <p:cNvPr id="38950" name="Rectangle 46"/>
                <p:cNvSpPr>
                  <a:spLocks noChangeArrowheads="1"/>
                </p:cNvSpPr>
                <p:nvPr/>
              </p:nvSpPr>
              <p:spPr bwMode="auto">
                <a:xfrm>
                  <a:off x="2064" y="0"/>
                  <a:ext cx="1580" cy="1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d(S-N) = 0,14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d(S-F) = 0,16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a(</a:t>
                  </a:r>
                  <a:r>
                    <a:rPr lang="en-US" altLang="it-IT" sz="1800" b="1"/>
                    <a:t>FSF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98 °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8951" name="Rectangle 49"/>
                <p:cNvSpPr>
                  <a:spLocks noChangeArrowheads="1"/>
                </p:cNvSpPr>
                <p:nvPr/>
              </p:nvSpPr>
              <p:spPr bwMode="auto">
                <a:xfrm>
                  <a:off x="2064" y="0"/>
                  <a:ext cx="1580" cy="1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8947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3650" cy="102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8943" name="Picture 45" descr="http://www.faidherbe.org/site/cours/dupuis/images4/nsf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4800601"/>
            <a:ext cx="106362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44" name="Picture 54" descr="C:\Documents and Settings\fornasiero\Documenti\Immagini\nsf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717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75" name="Object 55"/>
          <p:cNvGraphicFramePr>
            <a:graphicFrameLocks noChangeAspect="1"/>
          </p:cNvGraphicFramePr>
          <p:nvPr/>
        </p:nvGraphicFramePr>
        <p:xfrm>
          <a:off x="6248400" y="5486401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Pacchetto" r:id="rId5" imgW="535021" imgH="486383" progId="Package">
                  <p:embed/>
                </p:oleObj>
              </mc:Choice>
              <mc:Fallback>
                <p:oleObj name="Pacchetto" r:id="rId5" imgW="535021" imgH="486383" progId="Package">
                  <p:embed/>
                  <p:pic>
                    <p:nvPicPr>
                      <p:cNvPr id="30775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86401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90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07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NH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N  [He] 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(N) + 3e</a:t>
            </a:r>
            <a:r>
              <a:rPr lang="it-IT" altLang="it-IT" sz="2400" baseline="30000"/>
              <a:t>-</a:t>
            </a:r>
            <a:r>
              <a:rPr lang="it-IT" altLang="it-IT" sz="2400"/>
              <a:t> (H)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39967" name="Group 52"/>
          <p:cNvGrpSpPr>
            <a:grpSpLocks/>
          </p:cNvGrpSpPr>
          <p:nvPr/>
        </p:nvGrpSpPr>
        <p:grpSpPr bwMode="auto">
          <a:xfrm>
            <a:off x="3733801" y="4876800"/>
            <a:ext cx="5794375" cy="1517650"/>
            <a:chOff x="-3" y="-3"/>
            <a:chExt cx="3650" cy="956"/>
          </a:xfrm>
        </p:grpSpPr>
        <p:grpSp>
          <p:nvGrpSpPr>
            <p:cNvPr id="39971" name="Group 50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39973" name="Group 47"/>
              <p:cNvGrpSpPr>
                <a:grpSpLocks/>
              </p:cNvGrpSpPr>
              <p:nvPr/>
            </p:nvGrpSpPr>
            <p:grpSpPr bwMode="auto">
              <a:xfrm>
                <a:off x="0" y="0"/>
                <a:ext cx="1881" cy="950"/>
                <a:chOff x="0" y="0"/>
                <a:chExt cx="1881" cy="950"/>
              </a:xfrm>
            </p:grpSpPr>
            <p:sp>
              <p:nvSpPr>
                <p:cNvPr id="39977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81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39978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81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39974" name="Group 49"/>
              <p:cNvGrpSpPr>
                <a:grpSpLocks/>
              </p:cNvGrpSpPr>
              <p:nvPr/>
            </p:nvGrpSpPr>
            <p:grpSpPr bwMode="auto">
              <a:xfrm>
                <a:off x="1881" y="0"/>
                <a:ext cx="1763" cy="950"/>
                <a:chOff x="1881" y="0"/>
                <a:chExt cx="1763" cy="950"/>
              </a:xfrm>
            </p:grpSpPr>
            <p:sp>
              <p:nvSpPr>
                <p:cNvPr id="3997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81" y="0"/>
                  <a:ext cx="1763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d(N-H) = 0,102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107,8°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39976" name="Rectangle 48"/>
                <p:cNvSpPr>
                  <a:spLocks noChangeArrowheads="1"/>
                </p:cNvSpPr>
                <p:nvPr/>
              </p:nvSpPr>
              <p:spPr bwMode="auto">
                <a:xfrm>
                  <a:off x="1881" y="0"/>
                  <a:ext cx="1763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39972" name="Rectangle 51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39968" name="Picture 44" descr="http://www.faidherbe.org/site/cours/dupuis/images4/nh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029201"/>
            <a:ext cx="892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9" name="Picture 53" descr="C:\Documents and Settings\fornasiero\Documenti\Immagini\nh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19621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98" name="Object 54"/>
          <p:cNvGraphicFramePr>
            <a:graphicFrameLocks noChangeAspect="1"/>
          </p:cNvGraphicFramePr>
          <p:nvPr/>
        </p:nvGraphicFramePr>
        <p:xfrm>
          <a:off x="5867400" y="57912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Pacchetto" r:id="rId5" imgW="496111" imgH="486383" progId="Package">
                  <p:embed/>
                </p:oleObj>
              </mc:Choice>
              <mc:Fallback>
                <p:oleObj name="Pacchetto" r:id="rId5" imgW="496111" imgH="486383" progId="Package">
                  <p:embed/>
                  <p:pic>
                    <p:nvPicPr>
                      <p:cNvPr id="31798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912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28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17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PH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(H)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0991" name="Rectangle 43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0992" name="Group 53"/>
          <p:cNvGrpSpPr>
            <a:grpSpLocks/>
          </p:cNvGrpSpPr>
          <p:nvPr/>
        </p:nvGrpSpPr>
        <p:grpSpPr bwMode="auto">
          <a:xfrm>
            <a:off x="3810001" y="4800600"/>
            <a:ext cx="5794375" cy="1517650"/>
            <a:chOff x="-3" y="-3"/>
            <a:chExt cx="3650" cy="956"/>
          </a:xfrm>
        </p:grpSpPr>
        <p:grpSp>
          <p:nvGrpSpPr>
            <p:cNvPr id="40996" name="Group 51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0998" name="Group 48"/>
              <p:cNvGrpSpPr>
                <a:grpSpLocks/>
              </p:cNvGrpSpPr>
              <p:nvPr/>
            </p:nvGrpSpPr>
            <p:grpSpPr bwMode="auto">
              <a:xfrm>
                <a:off x="0" y="0"/>
                <a:ext cx="1991" cy="950"/>
                <a:chOff x="0" y="0"/>
                <a:chExt cx="1991" cy="950"/>
              </a:xfrm>
            </p:grpSpPr>
            <p:sp>
              <p:nvSpPr>
                <p:cNvPr id="41002" name="Rectangle 4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91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1003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91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0999" name="Group 50"/>
              <p:cNvGrpSpPr>
                <a:grpSpLocks/>
              </p:cNvGrpSpPr>
              <p:nvPr/>
            </p:nvGrpSpPr>
            <p:grpSpPr bwMode="auto">
              <a:xfrm>
                <a:off x="1991" y="0"/>
                <a:ext cx="1653" cy="950"/>
                <a:chOff x="1991" y="0"/>
                <a:chExt cx="1653" cy="950"/>
              </a:xfrm>
            </p:grpSpPr>
            <p:sp>
              <p:nvSpPr>
                <p:cNvPr id="41000" name="Rectangle 46"/>
                <p:cNvSpPr>
                  <a:spLocks noChangeArrowheads="1"/>
                </p:cNvSpPr>
                <p:nvPr/>
              </p:nvSpPr>
              <p:spPr bwMode="auto">
                <a:xfrm>
                  <a:off x="1991" y="0"/>
                  <a:ext cx="1653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d(P-H) = 0,144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93,3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1001" name="Rectangle 49"/>
                <p:cNvSpPr>
                  <a:spLocks noChangeArrowheads="1"/>
                </p:cNvSpPr>
                <p:nvPr/>
              </p:nvSpPr>
              <p:spPr bwMode="auto">
                <a:xfrm>
                  <a:off x="1991" y="0"/>
                  <a:ext cx="1653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0997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0993" name="Picture 45" descr="http://www.faidherbe.org/site/cours/dupuis/images4/ph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53001"/>
            <a:ext cx="10175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4" name="Picture 54" descr="C:\Documents and Settings\fornasiero\Documenti\Immagini\ph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234315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823" name="Object 55"/>
          <p:cNvGraphicFramePr>
            <a:graphicFrameLocks noChangeAspect="1"/>
          </p:cNvGraphicFramePr>
          <p:nvPr/>
        </p:nvGraphicFramePr>
        <p:xfrm>
          <a:off x="6019801" y="56388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Pacchetto" r:id="rId5" imgW="486383" imgH="486383" progId="Package">
                  <p:embed/>
                </p:oleObj>
              </mc:Choice>
              <mc:Fallback>
                <p:oleObj name="Pacchetto" r:id="rId5" imgW="486383" imgH="486383" progId="Package">
                  <p:embed/>
                  <p:pic>
                    <p:nvPicPr>
                      <p:cNvPr id="32823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56388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27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28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AX2</a:t>
            </a:r>
            <a:r>
              <a:rPr lang="it-IT" altLang="it-IT" sz="2000">
                <a:solidFill>
                  <a:srgbClr val="0066FF"/>
                </a:solidFill>
              </a:rPr>
              <a:t> </a:t>
            </a:r>
            <a:r>
              <a:rPr lang="it-IT" altLang="it-IT" sz="2000">
                <a:solidFill>
                  <a:srgbClr val="FF6600"/>
                </a:solidFill>
              </a:rPr>
              <a:t>CO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FF6600"/>
                </a:solidFill>
              </a:rPr>
              <a:t/>
            </a:r>
            <a:br>
              <a:rPr lang="en-US" altLang="it-IT" sz="2000">
                <a:solidFill>
                  <a:srgbClr val="FF6600"/>
                </a:solidFill>
              </a:rPr>
            </a:b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340" name="Rectangle 1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4341" name="Text Box 17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 </a:t>
            </a:r>
            <a:r>
              <a:rPr lang="it-IT" altLang="it-IT" sz="2400"/>
              <a:t>+</a:t>
            </a:r>
            <a:r>
              <a:rPr lang="it-IT" altLang="it-IT" sz="2400" baseline="30000"/>
              <a:t> </a:t>
            </a:r>
            <a:r>
              <a:rPr lang="it-IT" altLang="it-IT" sz="2400"/>
              <a:t>4 e</a:t>
            </a:r>
            <a:r>
              <a:rPr lang="it-IT" altLang="it-IT" sz="2400" baseline="30000"/>
              <a:t>-</a:t>
            </a:r>
            <a:r>
              <a:rPr lang="it-IT" altLang="it-IT" sz="2400"/>
              <a:t> (2 O) – 4 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= 2 coppie = AX2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14342" name="Rectangle 18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4343" name="Group 28"/>
          <p:cNvGrpSpPr>
            <a:grpSpLocks/>
          </p:cNvGrpSpPr>
          <p:nvPr/>
        </p:nvGrpSpPr>
        <p:grpSpPr bwMode="auto">
          <a:xfrm>
            <a:off x="3886201" y="5181601"/>
            <a:ext cx="5794375" cy="1076325"/>
            <a:chOff x="-3" y="-3"/>
            <a:chExt cx="3650" cy="678"/>
          </a:xfrm>
        </p:grpSpPr>
        <p:grpSp>
          <p:nvGrpSpPr>
            <p:cNvPr id="14347" name="Group 26"/>
            <p:cNvGrpSpPr>
              <a:grpSpLocks/>
            </p:cNvGrpSpPr>
            <p:nvPr/>
          </p:nvGrpSpPr>
          <p:grpSpPr bwMode="auto">
            <a:xfrm>
              <a:off x="0" y="0"/>
              <a:ext cx="3644" cy="672"/>
              <a:chOff x="0" y="0"/>
              <a:chExt cx="3644" cy="672"/>
            </a:xfrm>
          </p:grpSpPr>
          <p:grpSp>
            <p:nvGrpSpPr>
              <p:cNvPr id="14349" name="Group 23"/>
              <p:cNvGrpSpPr>
                <a:grpSpLocks/>
              </p:cNvGrpSpPr>
              <p:nvPr/>
            </p:nvGrpSpPr>
            <p:grpSpPr bwMode="auto">
              <a:xfrm>
                <a:off x="0" y="0"/>
                <a:ext cx="1922" cy="672"/>
                <a:chOff x="0" y="0"/>
                <a:chExt cx="1922" cy="672"/>
              </a:xfrm>
            </p:grpSpPr>
            <p:sp>
              <p:nvSpPr>
                <p:cNvPr id="14353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2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40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4354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2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4350" name="Group 25"/>
              <p:cNvGrpSpPr>
                <a:grpSpLocks/>
              </p:cNvGrpSpPr>
              <p:nvPr/>
            </p:nvGrpSpPr>
            <p:grpSpPr bwMode="auto">
              <a:xfrm>
                <a:off x="1922" y="0"/>
                <a:ext cx="1722" cy="672"/>
                <a:chOff x="1922" y="0"/>
                <a:chExt cx="1722" cy="672"/>
              </a:xfrm>
            </p:grpSpPr>
            <p:sp>
              <p:nvSpPr>
                <p:cNvPr id="14351" name="Rectangle 21"/>
                <p:cNvSpPr>
                  <a:spLocks noChangeArrowheads="1"/>
                </p:cNvSpPr>
                <p:nvPr/>
              </p:nvSpPr>
              <p:spPr bwMode="auto">
                <a:xfrm>
                  <a:off x="1922" y="0"/>
                  <a:ext cx="1722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d(C-O) = 0,116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4352" name="Rectangle 24"/>
                <p:cNvSpPr>
                  <a:spLocks noChangeArrowheads="1"/>
                </p:cNvSpPr>
                <p:nvPr/>
              </p:nvSpPr>
              <p:spPr bwMode="auto">
                <a:xfrm>
                  <a:off x="1922" y="0"/>
                  <a:ext cx="1722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4348" name="Rectangle 27"/>
            <p:cNvSpPr>
              <a:spLocks noChangeArrowheads="1"/>
            </p:cNvSpPr>
            <p:nvPr/>
          </p:nvSpPr>
          <p:spPr bwMode="auto">
            <a:xfrm>
              <a:off x="-3" y="-3"/>
              <a:ext cx="3650" cy="67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4344" name="Picture 20" descr="http://www.faidherbe.org/site/cours/dupuis/images4/co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57800"/>
            <a:ext cx="1295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248400" y="57150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Pacchetto" r:id="rId4" imgW="496111" imgH="486383" progId="Package">
                  <p:embed/>
                </p:oleObj>
              </mc:Choice>
              <mc:Fallback>
                <p:oleObj name="Pacchetto" r:id="rId4" imgW="496111" imgH="486383" progId="Package">
                  <p:embed/>
                  <p:pic>
                    <p:nvPicPr>
                      <p:cNvPr id="617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7150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6" name="Picture 30" descr="C:\Documents and Settings\fornasiero\Documenti\Immagini\co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669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9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6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AsH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As  [Ar] 3d</a:t>
            </a:r>
            <a:r>
              <a:rPr lang="it-IT" altLang="it-IT" sz="2400" baseline="30000"/>
              <a:t>10</a:t>
            </a:r>
            <a:r>
              <a:rPr lang="it-IT" altLang="it-IT" sz="2400"/>
              <a:t> 4s</a:t>
            </a:r>
            <a:r>
              <a:rPr lang="it-IT" altLang="it-IT" sz="2400" baseline="30000"/>
              <a:t>2</a:t>
            </a:r>
            <a:r>
              <a:rPr lang="it-IT" altLang="it-IT" sz="2400"/>
              <a:t> 4p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(As) + 3e</a:t>
            </a:r>
            <a:r>
              <a:rPr lang="it-IT" altLang="it-IT" sz="2400" baseline="30000"/>
              <a:t>-</a:t>
            </a:r>
            <a:r>
              <a:rPr lang="it-IT" altLang="it-IT" sz="2400"/>
              <a:t> (H)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2016" name="Rectangle 44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2017" name="Group 54"/>
          <p:cNvGrpSpPr>
            <a:grpSpLocks/>
          </p:cNvGrpSpPr>
          <p:nvPr/>
        </p:nvGrpSpPr>
        <p:grpSpPr bwMode="auto">
          <a:xfrm>
            <a:off x="3962401" y="4876801"/>
            <a:ext cx="5794375" cy="1457325"/>
            <a:chOff x="-3" y="-3"/>
            <a:chExt cx="3650" cy="918"/>
          </a:xfrm>
        </p:grpSpPr>
        <p:grpSp>
          <p:nvGrpSpPr>
            <p:cNvPr id="42021" name="Group 52"/>
            <p:cNvGrpSpPr>
              <a:grpSpLocks/>
            </p:cNvGrpSpPr>
            <p:nvPr/>
          </p:nvGrpSpPr>
          <p:grpSpPr bwMode="auto">
            <a:xfrm>
              <a:off x="0" y="0"/>
              <a:ext cx="3644" cy="912"/>
              <a:chOff x="0" y="0"/>
              <a:chExt cx="3644" cy="912"/>
            </a:xfrm>
          </p:grpSpPr>
          <p:grpSp>
            <p:nvGrpSpPr>
              <p:cNvPr id="42023" name="Group 49"/>
              <p:cNvGrpSpPr>
                <a:grpSpLocks/>
              </p:cNvGrpSpPr>
              <p:nvPr/>
            </p:nvGrpSpPr>
            <p:grpSpPr bwMode="auto">
              <a:xfrm>
                <a:off x="0" y="0"/>
                <a:ext cx="1937" cy="912"/>
                <a:chOff x="0" y="0"/>
                <a:chExt cx="1937" cy="912"/>
              </a:xfrm>
            </p:grpSpPr>
            <p:sp>
              <p:nvSpPr>
                <p:cNvPr id="42027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37" cy="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5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202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37" cy="9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2024" name="Group 51"/>
              <p:cNvGrpSpPr>
                <a:grpSpLocks/>
              </p:cNvGrpSpPr>
              <p:nvPr/>
            </p:nvGrpSpPr>
            <p:grpSpPr bwMode="auto">
              <a:xfrm>
                <a:off x="1937" y="0"/>
                <a:ext cx="1707" cy="912"/>
                <a:chOff x="1937" y="0"/>
                <a:chExt cx="1707" cy="912"/>
              </a:xfrm>
            </p:grpSpPr>
            <p:sp>
              <p:nvSpPr>
                <p:cNvPr id="42025" name="Rectangle 47"/>
                <p:cNvSpPr>
                  <a:spLocks noChangeArrowheads="1"/>
                </p:cNvSpPr>
                <p:nvPr/>
              </p:nvSpPr>
              <p:spPr bwMode="auto">
                <a:xfrm>
                  <a:off x="1937" y="0"/>
                  <a:ext cx="1707" cy="9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d(As-H) = 0,144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91,8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2026" name="Rectangle 50"/>
                <p:cNvSpPr>
                  <a:spLocks noChangeArrowheads="1"/>
                </p:cNvSpPr>
                <p:nvPr/>
              </p:nvSpPr>
              <p:spPr bwMode="auto">
                <a:xfrm>
                  <a:off x="1937" y="0"/>
                  <a:ext cx="1707" cy="91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2022" name="Rectangle 53"/>
            <p:cNvSpPr>
              <a:spLocks noChangeArrowheads="1"/>
            </p:cNvSpPr>
            <p:nvPr/>
          </p:nvSpPr>
          <p:spPr bwMode="auto">
            <a:xfrm>
              <a:off x="-3" y="-3"/>
              <a:ext cx="3650" cy="9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2018" name="Picture 46" descr="http://www.faidherbe.org/site/cours/dupuis/images4/ash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53001"/>
            <a:ext cx="10287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847" name="Object 55"/>
          <p:cNvGraphicFramePr>
            <a:graphicFrameLocks noChangeAspect="1"/>
          </p:cNvGraphicFramePr>
          <p:nvPr/>
        </p:nvGraphicFramePr>
        <p:xfrm>
          <a:off x="6019800" y="5638801"/>
          <a:ext cx="5524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Pacchetto" r:id="rId4" imgW="554477" imgH="486383" progId="Package">
                  <p:embed/>
                </p:oleObj>
              </mc:Choice>
              <mc:Fallback>
                <p:oleObj name="Pacchetto" r:id="rId4" imgW="554477" imgH="486383" progId="Package">
                  <p:embed/>
                  <p:pic>
                    <p:nvPicPr>
                      <p:cNvPr id="33847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638801"/>
                        <a:ext cx="5524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020" name="Picture 56" descr="C:\Documents and Settings\fornasiero\Documenti\Immagini\ash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4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38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PF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(F)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41" name="Rectangle 4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3042" name="Rectangle 5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3043" name="Group 69"/>
          <p:cNvGrpSpPr>
            <a:grpSpLocks/>
          </p:cNvGrpSpPr>
          <p:nvPr/>
        </p:nvGrpSpPr>
        <p:grpSpPr bwMode="auto">
          <a:xfrm>
            <a:off x="3581401" y="4800600"/>
            <a:ext cx="5794375" cy="1517650"/>
            <a:chOff x="-3" y="-3"/>
            <a:chExt cx="3650" cy="956"/>
          </a:xfrm>
        </p:grpSpPr>
        <p:grpSp>
          <p:nvGrpSpPr>
            <p:cNvPr id="43047" name="Group 67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3049" name="Group 64"/>
              <p:cNvGrpSpPr>
                <a:grpSpLocks/>
              </p:cNvGrpSpPr>
              <p:nvPr/>
            </p:nvGrpSpPr>
            <p:grpSpPr bwMode="auto">
              <a:xfrm>
                <a:off x="0" y="0"/>
                <a:ext cx="2006" cy="950"/>
                <a:chOff x="0" y="0"/>
                <a:chExt cx="2006" cy="950"/>
              </a:xfrm>
            </p:grpSpPr>
            <p:sp>
              <p:nvSpPr>
                <p:cNvPr id="43053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6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3054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6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3050" name="Group 66"/>
              <p:cNvGrpSpPr>
                <a:grpSpLocks/>
              </p:cNvGrpSpPr>
              <p:nvPr/>
            </p:nvGrpSpPr>
            <p:grpSpPr bwMode="auto">
              <a:xfrm>
                <a:off x="2006" y="0"/>
                <a:ext cx="1638" cy="950"/>
                <a:chOff x="2006" y="0"/>
                <a:chExt cx="1638" cy="950"/>
              </a:xfrm>
            </p:grpSpPr>
            <p:sp>
              <p:nvSpPr>
                <p:cNvPr id="43051" name="Rectangle 62"/>
                <p:cNvSpPr>
                  <a:spLocks noChangeArrowheads="1"/>
                </p:cNvSpPr>
                <p:nvPr/>
              </p:nvSpPr>
              <p:spPr bwMode="auto">
                <a:xfrm>
                  <a:off x="2006" y="0"/>
                  <a:ext cx="1638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d(P-F) = 0,157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97,8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3052" name="Rectangle 65"/>
                <p:cNvSpPr>
                  <a:spLocks noChangeArrowheads="1"/>
                </p:cNvSpPr>
                <p:nvPr/>
              </p:nvSpPr>
              <p:spPr bwMode="auto">
                <a:xfrm>
                  <a:off x="2006" y="0"/>
                  <a:ext cx="1638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3048" name="Rectangle 68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3044" name="Picture 61" descr="http://www.faidherbe.org/site/cours/dupuis/images4/pf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76801"/>
            <a:ext cx="101758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45" name="Picture 70" descr="C:\Documents and Settings\fornasiero\Documenti\Immagini\pf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887" name="Object 71"/>
          <p:cNvGraphicFramePr>
            <a:graphicFrameLocks noChangeAspect="1"/>
          </p:cNvGraphicFramePr>
          <p:nvPr/>
        </p:nvGraphicFramePr>
        <p:xfrm>
          <a:off x="6019800" y="5715001"/>
          <a:ext cx="457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Pacchetto" r:id="rId5" imgW="457200" imgH="486383" progId="Package">
                  <p:embed/>
                </p:oleObj>
              </mc:Choice>
              <mc:Fallback>
                <p:oleObj name="Pacchetto" r:id="rId5" imgW="457200" imgH="486383" progId="Package">
                  <p:embed/>
                  <p:pic>
                    <p:nvPicPr>
                      <p:cNvPr id="34887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715001"/>
                        <a:ext cx="457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23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48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PCl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(Cl)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4067" name="Rectangle 4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4068" name="Group 57"/>
          <p:cNvGrpSpPr>
            <a:grpSpLocks/>
          </p:cNvGrpSpPr>
          <p:nvPr/>
        </p:nvGrpSpPr>
        <p:grpSpPr bwMode="auto">
          <a:xfrm>
            <a:off x="3657601" y="4876800"/>
            <a:ext cx="5794375" cy="1517650"/>
            <a:chOff x="-3" y="-3"/>
            <a:chExt cx="3650" cy="956"/>
          </a:xfrm>
        </p:grpSpPr>
        <p:grpSp>
          <p:nvGrpSpPr>
            <p:cNvPr id="44072" name="Group 55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4074" name="Group 52"/>
              <p:cNvGrpSpPr>
                <a:grpSpLocks/>
              </p:cNvGrpSpPr>
              <p:nvPr/>
            </p:nvGrpSpPr>
            <p:grpSpPr bwMode="auto">
              <a:xfrm>
                <a:off x="0" y="0"/>
                <a:ext cx="1970" cy="950"/>
                <a:chOff x="0" y="0"/>
                <a:chExt cx="1970" cy="950"/>
              </a:xfrm>
            </p:grpSpPr>
            <p:sp>
              <p:nvSpPr>
                <p:cNvPr id="44078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70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4079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70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4075" name="Group 54"/>
              <p:cNvGrpSpPr>
                <a:grpSpLocks/>
              </p:cNvGrpSpPr>
              <p:nvPr/>
            </p:nvGrpSpPr>
            <p:grpSpPr bwMode="auto">
              <a:xfrm>
                <a:off x="1970" y="0"/>
                <a:ext cx="1674" cy="950"/>
                <a:chOff x="1970" y="0"/>
                <a:chExt cx="1674" cy="950"/>
              </a:xfrm>
            </p:grpSpPr>
            <p:sp>
              <p:nvSpPr>
                <p:cNvPr id="44076" name="Rectangle 50"/>
                <p:cNvSpPr>
                  <a:spLocks noChangeArrowheads="1"/>
                </p:cNvSpPr>
                <p:nvPr/>
              </p:nvSpPr>
              <p:spPr bwMode="auto">
                <a:xfrm>
                  <a:off x="1970" y="0"/>
                  <a:ext cx="1674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d(P-Cl) = 0,204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100,1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4077" name="Rectangle 53"/>
                <p:cNvSpPr>
                  <a:spLocks noChangeArrowheads="1"/>
                </p:cNvSpPr>
                <p:nvPr/>
              </p:nvSpPr>
              <p:spPr bwMode="auto">
                <a:xfrm>
                  <a:off x="1970" y="0"/>
                  <a:ext cx="1674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4073" name="Rectangle 56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4069" name="Picture 49" descr="http://www.faidherbe.org/site/cours/dupuis/images4/pcl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953001"/>
            <a:ext cx="10287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99" name="Object 59"/>
          <p:cNvGraphicFramePr>
            <a:graphicFrameLocks noChangeAspect="1"/>
          </p:cNvGraphicFramePr>
          <p:nvPr/>
        </p:nvGraphicFramePr>
        <p:xfrm>
          <a:off x="6096000" y="56388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Pacchetto" r:id="rId4" imgW="496111" imgH="486383" progId="Package">
                  <p:embed/>
                </p:oleObj>
              </mc:Choice>
              <mc:Fallback>
                <p:oleObj name="Pacchetto" r:id="rId4" imgW="496111" imgH="486383" progId="Package">
                  <p:embed/>
                  <p:pic>
                    <p:nvPicPr>
                      <p:cNvPr id="35899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6388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71" name="Picture 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9" t="16328" r="16289" b="16328"/>
          <a:stretch>
            <a:fillRect/>
          </a:stretch>
        </p:blipFill>
        <p:spPr bwMode="auto">
          <a:xfrm>
            <a:off x="1828800" y="2209800"/>
            <a:ext cx="1925638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3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58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PBr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(Br)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5092" name="Rectangle 4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5093" name="Group 58"/>
          <p:cNvGrpSpPr>
            <a:grpSpLocks/>
          </p:cNvGrpSpPr>
          <p:nvPr/>
        </p:nvGrpSpPr>
        <p:grpSpPr bwMode="auto">
          <a:xfrm>
            <a:off x="4038601" y="4724400"/>
            <a:ext cx="5794375" cy="1517650"/>
            <a:chOff x="-3" y="-3"/>
            <a:chExt cx="3650" cy="956"/>
          </a:xfrm>
        </p:grpSpPr>
        <p:grpSp>
          <p:nvGrpSpPr>
            <p:cNvPr id="45097" name="Group 56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5099" name="Group 53"/>
              <p:cNvGrpSpPr>
                <a:grpSpLocks/>
              </p:cNvGrpSpPr>
              <p:nvPr/>
            </p:nvGrpSpPr>
            <p:grpSpPr bwMode="auto">
              <a:xfrm>
                <a:off x="0" y="0"/>
                <a:ext cx="1960" cy="950"/>
                <a:chOff x="0" y="0"/>
                <a:chExt cx="1960" cy="950"/>
              </a:xfrm>
            </p:grpSpPr>
            <p:sp>
              <p:nvSpPr>
                <p:cNvPr id="45103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60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5104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60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5100" name="Group 55"/>
              <p:cNvGrpSpPr>
                <a:grpSpLocks/>
              </p:cNvGrpSpPr>
              <p:nvPr/>
            </p:nvGrpSpPr>
            <p:grpSpPr bwMode="auto">
              <a:xfrm>
                <a:off x="1960" y="0"/>
                <a:ext cx="1684" cy="950"/>
                <a:chOff x="1960" y="0"/>
                <a:chExt cx="1684" cy="950"/>
              </a:xfrm>
            </p:grpSpPr>
            <p:sp>
              <p:nvSpPr>
                <p:cNvPr id="45101" name="Rectangle 51"/>
                <p:cNvSpPr>
                  <a:spLocks noChangeArrowheads="1"/>
                </p:cNvSpPr>
                <p:nvPr/>
              </p:nvSpPr>
              <p:spPr bwMode="auto">
                <a:xfrm>
                  <a:off x="1960" y="0"/>
                  <a:ext cx="1684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d(P-Br) = 0,218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101,5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5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1960" y="0"/>
                  <a:ext cx="1684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5098" name="Rectangle 57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5094" name="Picture 50" descr="http://www.faidherbe.org/site/cours/dupuis/images4/pbr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4876801"/>
            <a:ext cx="10398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923" name="Object 59"/>
          <p:cNvGraphicFramePr>
            <a:graphicFrameLocks noChangeAspect="1"/>
          </p:cNvGraphicFramePr>
          <p:nvPr/>
        </p:nvGraphicFramePr>
        <p:xfrm>
          <a:off x="6248400" y="5562601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Pacchetto" r:id="rId4" imgW="535021" imgH="486383" progId="Package">
                  <p:embed/>
                </p:oleObj>
              </mc:Choice>
              <mc:Fallback>
                <p:oleObj name="Pacchetto" r:id="rId4" imgW="535021" imgH="486383" progId="Package">
                  <p:embed/>
                  <p:pic>
                    <p:nvPicPr>
                      <p:cNvPr id="3692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1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96" name="Picture 60" descr="C:\Documents and Settings\fornasiero\Documenti\Immagini\pbr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19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69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PI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(I)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6117" name="Rectangle 4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6118" name="Group 59"/>
          <p:cNvGrpSpPr>
            <a:grpSpLocks/>
          </p:cNvGrpSpPr>
          <p:nvPr/>
        </p:nvGrpSpPr>
        <p:grpSpPr bwMode="auto">
          <a:xfrm>
            <a:off x="3733801" y="4876800"/>
            <a:ext cx="5794375" cy="1473200"/>
            <a:chOff x="-3" y="-3"/>
            <a:chExt cx="3650" cy="928"/>
          </a:xfrm>
        </p:grpSpPr>
        <p:grpSp>
          <p:nvGrpSpPr>
            <p:cNvPr id="46122" name="Group 57"/>
            <p:cNvGrpSpPr>
              <a:grpSpLocks/>
            </p:cNvGrpSpPr>
            <p:nvPr/>
          </p:nvGrpSpPr>
          <p:grpSpPr bwMode="auto">
            <a:xfrm>
              <a:off x="0" y="0"/>
              <a:ext cx="3644" cy="922"/>
              <a:chOff x="0" y="0"/>
              <a:chExt cx="3644" cy="922"/>
            </a:xfrm>
          </p:grpSpPr>
          <p:grpSp>
            <p:nvGrpSpPr>
              <p:cNvPr id="46124" name="Group 54"/>
              <p:cNvGrpSpPr>
                <a:grpSpLocks/>
              </p:cNvGrpSpPr>
              <p:nvPr/>
            </p:nvGrpSpPr>
            <p:grpSpPr bwMode="auto">
              <a:xfrm>
                <a:off x="0" y="0"/>
                <a:ext cx="1922" cy="922"/>
                <a:chOff x="0" y="0"/>
                <a:chExt cx="1922" cy="922"/>
              </a:xfrm>
            </p:grpSpPr>
            <p:sp>
              <p:nvSpPr>
                <p:cNvPr id="46128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2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600" b="1"/>
                    <a:t> </a:t>
                  </a:r>
                  <a:r>
                    <a:rPr lang="en-US" altLang="it-IT" sz="2400" b="1"/>
                    <a:t>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6129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2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6125" name="Group 56"/>
              <p:cNvGrpSpPr>
                <a:grpSpLocks/>
              </p:cNvGrpSpPr>
              <p:nvPr/>
            </p:nvGrpSpPr>
            <p:grpSpPr bwMode="auto">
              <a:xfrm>
                <a:off x="1922" y="0"/>
                <a:ext cx="1722" cy="922"/>
                <a:chOff x="1922" y="0"/>
                <a:chExt cx="1722" cy="922"/>
              </a:xfrm>
            </p:grpSpPr>
            <p:sp>
              <p:nvSpPr>
                <p:cNvPr id="46126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2" y="0"/>
                  <a:ext cx="1722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d(P-I) = 0,243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102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6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1922" y="0"/>
                  <a:ext cx="1722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6123" name="Rectangle 58"/>
            <p:cNvSpPr>
              <a:spLocks noChangeArrowheads="1"/>
            </p:cNvSpPr>
            <p:nvPr/>
          </p:nvSpPr>
          <p:spPr bwMode="auto">
            <a:xfrm>
              <a:off x="-3" y="-3"/>
              <a:ext cx="3650" cy="9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6119" name="Picture 51" descr="http://www.faidherbe.org/site/cours/dupuis/images4/pi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1"/>
            <a:ext cx="9032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0" name="Picture 60" descr="C:\Documents and Settings\fornasiero\Documenti\Immagini\pi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7949" name="Object 61"/>
          <p:cNvGraphicFramePr>
            <a:graphicFrameLocks noChangeAspect="1"/>
          </p:cNvGraphicFramePr>
          <p:nvPr/>
        </p:nvGraphicFramePr>
        <p:xfrm>
          <a:off x="6096000" y="5715001"/>
          <a:ext cx="438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Pacchetto" r:id="rId5" imgW="437745" imgH="486383" progId="Package">
                  <p:embed/>
                </p:oleObj>
              </mc:Choice>
              <mc:Fallback>
                <p:oleObj name="Pacchetto" r:id="rId5" imgW="437745" imgH="486383" progId="Package">
                  <p:embed/>
                  <p:pic>
                    <p:nvPicPr>
                      <p:cNvPr id="37949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1"/>
                        <a:ext cx="438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82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79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 </a:t>
            </a:r>
            <a:r>
              <a:rPr lang="it-IT" altLang="it-IT" sz="2000">
                <a:solidFill>
                  <a:srgbClr val="FF6600"/>
                </a:solidFill>
              </a:rPr>
              <a:t>H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it-IT" altLang="it-IT" sz="2000">
                <a:solidFill>
                  <a:srgbClr val="FF6600"/>
                </a:solidFill>
              </a:rPr>
              <a:t>O</a:t>
            </a:r>
            <a:r>
              <a:rPr lang="it-IT" altLang="it-IT" sz="2000" baseline="30000">
                <a:solidFill>
                  <a:srgbClr val="FF6600"/>
                </a:solidFill>
              </a:rPr>
              <a:t>+</a:t>
            </a:r>
            <a:r>
              <a:rPr lang="en-US" altLang="it-IT" smtClean="0"/>
              <a:t> 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O  [He]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(O) + 3e</a:t>
            </a:r>
            <a:r>
              <a:rPr lang="it-IT" altLang="it-IT" sz="2400" baseline="30000"/>
              <a:t>-</a:t>
            </a:r>
            <a:r>
              <a:rPr lang="it-IT" altLang="it-IT" sz="2400"/>
              <a:t> (H) - 1e</a:t>
            </a:r>
            <a:r>
              <a:rPr lang="it-IT" altLang="it-IT" sz="2400" baseline="30000"/>
              <a:t>-</a:t>
            </a:r>
            <a:r>
              <a:rPr lang="it-IT" altLang="it-IT" sz="2400"/>
              <a:t> (+)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3 legami= AX3E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pic>
        <p:nvPicPr>
          <p:cNvPr id="47142" name="Picture 50" descr="C:\Documents and Settings\fornasiero\Documenti\Immagini\h3o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43" name="Rectangle 51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7144" name="Group 61"/>
          <p:cNvGrpSpPr>
            <a:grpSpLocks/>
          </p:cNvGrpSpPr>
          <p:nvPr/>
        </p:nvGrpSpPr>
        <p:grpSpPr bwMode="auto">
          <a:xfrm>
            <a:off x="3429001" y="4419600"/>
            <a:ext cx="5794375" cy="1517650"/>
            <a:chOff x="-3" y="-3"/>
            <a:chExt cx="3650" cy="956"/>
          </a:xfrm>
        </p:grpSpPr>
        <p:grpSp>
          <p:nvGrpSpPr>
            <p:cNvPr id="47147" name="Group 59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7149" name="Group 56"/>
              <p:cNvGrpSpPr>
                <a:grpSpLocks/>
              </p:cNvGrpSpPr>
              <p:nvPr/>
            </p:nvGrpSpPr>
            <p:grpSpPr bwMode="auto">
              <a:xfrm>
                <a:off x="0" y="0"/>
                <a:ext cx="1438" cy="950"/>
                <a:chOff x="0" y="0"/>
                <a:chExt cx="1438" cy="950"/>
              </a:xfrm>
            </p:grpSpPr>
            <p:sp>
              <p:nvSpPr>
                <p:cNvPr id="47153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38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7154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38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7150" name="Group 58"/>
              <p:cNvGrpSpPr>
                <a:grpSpLocks/>
              </p:cNvGrpSpPr>
              <p:nvPr/>
            </p:nvGrpSpPr>
            <p:grpSpPr bwMode="auto">
              <a:xfrm>
                <a:off x="1438" y="0"/>
                <a:ext cx="2206" cy="950"/>
                <a:chOff x="1438" y="0"/>
                <a:chExt cx="2206" cy="950"/>
              </a:xfrm>
            </p:grpSpPr>
            <p:sp>
              <p:nvSpPr>
                <p:cNvPr id="47151" name="Rectangle 54"/>
                <p:cNvSpPr>
                  <a:spLocks noChangeArrowheads="1"/>
                </p:cNvSpPr>
                <p:nvPr/>
              </p:nvSpPr>
              <p:spPr bwMode="auto">
                <a:xfrm>
                  <a:off x="1438" y="0"/>
                  <a:ext cx="2206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 </a:t>
                  </a:r>
                  <a:r>
                    <a:rPr lang="it-IT" altLang="it-IT" sz="1800" b="1"/>
                    <a:t>Valori ottenuti con Cl</a:t>
                  </a:r>
                  <a:r>
                    <a:rPr lang="it-IT" altLang="it-IT" sz="1800" b="1" baseline="30000"/>
                    <a:t>-</a:t>
                  </a:r>
                  <a:r>
                    <a:rPr lang="it-IT" altLang="it-IT" sz="1800" b="1"/>
                    <a:t> come controione</a:t>
                  </a:r>
                  <a:endParaRPr lang="en-US" altLang="it-IT" sz="1800" b="1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d(O-H) = 0,096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117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7152" name="Rectangle 57"/>
                <p:cNvSpPr>
                  <a:spLocks noChangeArrowheads="1"/>
                </p:cNvSpPr>
                <p:nvPr/>
              </p:nvSpPr>
              <p:spPr bwMode="auto">
                <a:xfrm>
                  <a:off x="1438" y="0"/>
                  <a:ext cx="2206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7148" name="Rectangle 60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7145" name="Picture 53" descr="http://www.faidherbe.org/site/cours/dupuis/images4/h3op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4572001"/>
            <a:ext cx="10064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74" name="Object 62"/>
          <p:cNvGraphicFramePr>
            <a:graphicFrameLocks noChangeAspect="1"/>
          </p:cNvGraphicFramePr>
          <p:nvPr/>
        </p:nvGraphicFramePr>
        <p:xfrm>
          <a:off x="4953000" y="52578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38974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3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89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2E2 </a:t>
            </a:r>
            <a:r>
              <a:rPr lang="it-IT" altLang="it-IT" sz="2000">
                <a:solidFill>
                  <a:srgbClr val="FF6600"/>
                </a:solidFill>
              </a:rPr>
              <a:t>H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O</a:t>
            </a:r>
            <a:r>
              <a:rPr lang="en-US" altLang="it-IT" smtClean="0"/>
              <a:t>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O  [He]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(O) + 2e</a:t>
            </a:r>
            <a:r>
              <a:rPr lang="it-IT" altLang="it-IT" sz="2400" baseline="30000"/>
              <a:t>-</a:t>
            </a:r>
            <a:r>
              <a:rPr lang="it-IT" altLang="it-IT" sz="2400"/>
              <a:t> (H)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2 legami= AX2E2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6" name="Rectangle 39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8167" name="Rectangle 5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8168" name="Group 61"/>
          <p:cNvGrpSpPr>
            <a:grpSpLocks/>
          </p:cNvGrpSpPr>
          <p:nvPr/>
        </p:nvGrpSpPr>
        <p:grpSpPr bwMode="auto">
          <a:xfrm>
            <a:off x="3505201" y="4724400"/>
            <a:ext cx="5794375" cy="1517650"/>
            <a:chOff x="-3" y="-3"/>
            <a:chExt cx="3650" cy="956"/>
          </a:xfrm>
        </p:grpSpPr>
        <p:grpSp>
          <p:nvGrpSpPr>
            <p:cNvPr id="48172" name="Group 59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8174" name="Group 56"/>
              <p:cNvGrpSpPr>
                <a:grpSpLocks/>
              </p:cNvGrpSpPr>
              <p:nvPr/>
            </p:nvGrpSpPr>
            <p:grpSpPr bwMode="auto">
              <a:xfrm>
                <a:off x="0" y="0"/>
                <a:ext cx="2021" cy="950"/>
                <a:chOff x="0" y="0"/>
                <a:chExt cx="2021" cy="950"/>
              </a:xfrm>
            </p:grpSpPr>
            <p:sp>
              <p:nvSpPr>
                <p:cNvPr id="48178" name="Rectangle 5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21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8179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21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8175" name="Group 58"/>
              <p:cNvGrpSpPr>
                <a:grpSpLocks/>
              </p:cNvGrpSpPr>
              <p:nvPr/>
            </p:nvGrpSpPr>
            <p:grpSpPr bwMode="auto">
              <a:xfrm>
                <a:off x="2021" y="0"/>
                <a:ext cx="1623" cy="950"/>
                <a:chOff x="2021" y="0"/>
                <a:chExt cx="1623" cy="950"/>
              </a:xfrm>
            </p:grpSpPr>
            <p:sp>
              <p:nvSpPr>
                <p:cNvPr id="48176" name="Rectangle 54"/>
                <p:cNvSpPr>
                  <a:spLocks noChangeArrowheads="1"/>
                </p:cNvSpPr>
                <p:nvPr/>
              </p:nvSpPr>
              <p:spPr bwMode="auto">
                <a:xfrm>
                  <a:off x="2021" y="0"/>
                  <a:ext cx="1623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d(O-H) = 0,096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104,5°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81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021" y="0"/>
                  <a:ext cx="1623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8173" name="Rectangle 60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8169" name="Picture 53" descr="http://www.faidherbe.org/site/cours/dupuis/images4/h2o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1"/>
            <a:ext cx="1074738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98" name="Object 62"/>
          <p:cNvGraphicFramePr>
            <a:graphicFrameLocks noChangeAspect="1"/>
          </p:cNvGraphicFramePr>
          <p:nvPr/>
        </p:nvGraphicFramePr>
        <p:xfrm>
          <a:off x="6019800" y="55626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Pacchetto" r:id="rId4" imgW="496111" imgH="486383" progId="Package">
                  <p:embed/>
                </p:oleObj>
              </mc:Choice>
              <mc:Fallback>
                <p:oleObj name="Pacchetto" r:id="rId4" imgW="496111" imgH="486383" progId="Package">
                  <p:embed/>
                  <p:pic>
                    <p:nvPicPr>
                      <p:cNvPr id="39998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5626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71" name="Picture 63" descr="C:\Documents and Settings\fornasiero\Documenti\Immagini\h2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12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399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2E2 </a:t>
            </a:r>
            <a:r>
              <a:rPr lang="it-IT" altLang="it-IT" sz="2000">
                <a:solidFill>
                  <a:srgbClr val="FF6600"/>
                </a:solidFill>
              </a:rPr>
              <a:t>H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S</a:t>
            </a:r>
            <a:r>
              <a:rPr lang="en-US" altLang="it-IT" smtClean="0"/>
              <a:t> 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+ 2e</a:t>
            </a:r>
            <a:r>
              <a:rPr lang="it-IT" altLang="it-IT" sz="2400" baseline="30000"/>
              <a:t>-</a:t>
            </a:r>
            <a:r>
              <a:rPr lang="it-IT" altLang="it-IT" sz="2400"/>
              <a:t> (H)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2 legami= AX2E2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91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49192" name="Rectangle 5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49193" name="Group 62"/>
          <p:cNvGrpSpPr>
            <a:grpSpLocks/>
          </p:cNvGrpSpPr>
          <p:nvPr/>
        </p:nvGrpSpPr>
        <p:grpSpPr bwMode="auto">
          <a:xfrm>
            <a:off x="3124201" y="4724400"/>
            <a:ext cx="5794375" cy="1517650"/>
            <a:chOff x="-3" y="-3"/>
            <a:chExt cx="3650" cy="956"/>
          </a:xfrm>
        </p:grpSpPr>
        <p:grpSp>
          <p:nvGrpSpPr>
            <p:cNvPr id="49197" name="Group 60"/>
            <p:cNvGrpSpPr>
              <a:grpSpLocks/>
            </p:cNvGrpSpPr>
            <p:nvPr/>
          </p:nvGrpSpPr>
          <p:grpSpPr bwMode="auto">
            <a:xfrm>
              <a:off x="0" y="0"/>
              <a:ext cx="3644" cy="950"/>
              <a:chOff x="0" y="0"/>
              <a:chExt cx="3644" cy="950"/>
            </a:xfrm>
          </p:grpSpPr>
          <p:grpSp>
            <p:nvGrpSpPr>
              <p:cNvPr id="4919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2085" cy="950"/>
                <a:chOff x="0" y="0"/>
                <a:chExt cx="2085" cy="950"/>
              </a:xfrm>
            </p:grpSpPr>
            <p:sp>
              <p:nvSpPr>
                <p:cNvPr id="49203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85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9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49204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85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49200" name="Group 59"/>
              <p:cNvGrpSpPr>
                <a:grpSpLocks/>
              </p:cNvGrpSpPr>
              <p:nvPr/>
            </p:nvGrpSpPr>
            <p:grpSpPr bwMode="auto">
              <a:xfrm>
                <a:off x="2085" y="0"/>
                <a:ext cx="1559" cy="950"/>
                <a:chOff x="2085" y="0"/>
                <a:chExt cx="1559" cy="950"/>
              </a:xfrm>
            </p:grpSpPr>
            <p:sp>
              <p:nvSpPr>
                <p:cNvPr id="49201" name="Rectangle 55"/>
                <p:cNvSpPr>
                  <a:spLocks noChangeArrowheads="1"/>
                </p:cNvSpPr>
                <p:nvPr/>
              </p:nvSpPr>
              <p:spPr bwMode="auto">
                <a:xfrm>
                  <a:off x="2085" y="0"/>
                  <a:ext cx="1559" cy="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d(S-H) = 0,135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93,3°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49202" name="Rectangle 58"/>
                <p:cNvSpPr>
                  <a:spLocks noChangeArrowheads="1"/>
                </p:cNvSpPr>
                <p:nvPr/>
              </p:nvSpPr>
              <p:spPr bwMode="auto">
                <a:xfrm>
                  <a:off x="2085" y="0"/>
                  <a:ext cx="1559" cy="9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49198" name="Rectangle 61"/>
            <p:cNvSpPr>
              <a:spLocks noChangeArrowheads="1"/>
            </p:cNvSpPr>
            <p:nvPr/>
          </p:nvSpPr>
          <p:spPr bwMode="auto">
            <a:xfrm>
              <a:off x="-3" y="-3"/>
              <a:ext cx="3650" cy="95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49194" name="Picture 54" descr="http://www.faidherbe.org/site/cours/dupuis/images4/h2s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4876801"/>
            <a:ext cx="11541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23" name="Object 63"/>
          <p:cNvGraphicFramePr>
            <a:graphicFrameLocks noChangeAspect="1"/>
          </p:cNvGraphicFramePr>
          <p:nvPr/>
        </p:nvGraphicFramePr>
        <p:xfrm>
          <a:off x="5715001" y="54864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Pacchetto" r:id="rId4" imgW="486383" imgH="486383" progId="Package">
                  <p:embed/>
                </p:oleObj>
              </mc:Choice>
              <mc:Fallback>
                <p:oleObj name="Pacchetto" r:id="rId4" imgW="486383" imgH="486383" progId="Package">
                  <p:embed/>
                  <p:pic>
                    <p:nvPicPr>
                      <p:cNvPr id="41023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54864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96" name="Picture 64" descr="C:\Documents and Settings\fornasiero\Documenti\Immagini\h2s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1790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93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10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2E2 </a:t>
            </a:r>
            <a:r>
              <a:rPr lang="it-IT" altLang="it-IT" sz="2000">
                <a:solidFill>
                  <a:srgbClr val="FF6600"/>
                </a:solidFill>
              </a:rPr>
              <a:t>NH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 baseline="30000">
                <a:solidFill>
                  <a:srgbClr val="FF6600"/>
                </a:solidFill>
              </a:rPr>
              <a:t>-</a:t>
            </a:r>
            <a:r>
              <a:rPr lang="en-US" altLang="it-IT" smtClean="0"/>
              <a:t>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N  [He]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(N) + 2e</a:t>
            </a:r>
            <a:r>
              <a:rPr lang="it-IT" altLang="it-IT" sz="2400" baseline="30000"/>
              <a:t>-</a:t>
            </a:r>
            <a:r>
              <a:rPr lang="it-IT" altLang="it-IT" sz="2400"/>
              <a:t> (H) + 1e</a:t>
            </a:r>
            <a:r>
              <a:rPr lang="it-IT" altLang="it-IT" sz="2400" baseline="30000"/>
              <a:t>-</a:t>
            </a:r>
            <a:r>
              <a:rPr lang="it-IT" altLang="it-IT" sz="2400"/>
              <a:t> (-)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2 legami= AX2E2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5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3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0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1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5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0217" name="Rectangle 5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0218" name="Group 63"/>
          <p:cNvGrpSpPr>
            <a:grpSpLocks/>
          </p:cNvGrpSpPr>
          <p:nvPr/>
        </p:nvGrpSpPr>
        <p:grpSpPr bwMode="auto">
          <a:xfrm>
            <a:off x="3733801" y="4724400"/>
            <a:ext cx="5794375" cy="1473200"/>
            <a:chOff x="-3" y="-3"/>
            <a:chExt cx="3650" cy="928"/>
          </a:xfrm>
        </p:grpSpPr>
        <p:grpSp>
          <p:nvGrpSpPr>
            <p:cNvPr id="50222" name="Group 61"/>
            <p:cNvGrpSpPr>
              <a:grpSpLocks/>
            </p:cNvGrpSpPr>
            <p:nvPr/>
          </p:nvGrpSpPr>
          <p:grpSpPr bwMode="auto">
            <a:xfrm>
              <a:off x="0" y="0"/>
              <a:ext cx="3644" cy="922"/>
              <a:chOff x="0" y="0"/>
              <a:chExt cx="3644" cy="922"/>
            </a:xfrm>
          </p:grpSpPr>
          <p:grpSp>
            <p:nvGrpSpPr>
              <p:cNvPr id="50224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1926" cy="922"/>
                <a:chOff x="0" y="0"/>
                <a:chExt cx="1926" cy="922"/>
              </a:xfrm>
            </p:grpSpPr>
            <p:sp>
              <p:nvSpPr>
                <p:cNvPr id="50228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6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6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0229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26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0225" name="Group 60"/>
              <p:cNvGrpSpPr>
                <a:grpSpLocks/>
              </p:cNvGrpSpPr>
              <p:nvPr/>
            </p:nvGrpSpPr>
            <p:grpSpPr bwMode="auto">
              <a:xfrm>
                <a:off x="1926" y="0"/>
                <a:ext cx="1718" cy="922"/>
                <a:chOff x="1926" y="0"/>
                <a:chExt cx="1718" cy="922"/>
              </a:xfrm>
            </p:grpSpPr>
            <p:sp>
              <p:nvSpPr>
                <p:cNvPr id="50226" name="Rectangle 56"/>
                <p:cNvSpPr>
                  <a:spLocks noChangeArrowheads="1"/>
                </p:cNvSpPr>
                <p:nvPr/>
              </p:nvSpPr>
              <p:spPr bwMode="auto">
                <a:xfrm>
                  <a:off x="1926" y="0"/>
                  <a:ext cx="1718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d(N-H) = 0,103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104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0227" name="Rectangle 59"/>
                <p:cNvSpPr>
                  <a:spLocks noChangeArrowheads="1"/>
                </p:cNvSpPr>
                <p:nvPr/>
              </p:nvSpPr>
              <p:spPr bwMode="auto">
                <a:xfrm>
                  <a:off x="1926" y="0"/>
                  <a:ext cx="1718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0223" name="Rectangle 62"/>
            <p:cNvSpPr>
              <a:spLocks noChangeArrowheads="1"/>
            </p:cNvSpPr>
            <p:nvPr/>
          </p:nvSpPr>
          <p:spPr bwMode="auto">
            <a:xfrm>
              <a:off x="-3" y="-3"/>
              <a:ext cx="3650" cy="9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0219" name="Picture 55" descr="http://www.faidherbe.org/site/cours/dupuis/images4/nh2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00601"/>
            <a:ext cx="96043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20" name="Picture 65" descr="C:\Documents and Settings\fornasiero\Documenti\Immagini\nh2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2050" name="Object 66"/>
          <p:cNvGraphicFramePr>
            <a:graphicFrameLocks noChangeAspect="1"/>
          </p:cNvGraphicFramePr>
          <p:nvPr/>
        </p:nvGraphicFramePr>
        <p:xfrm>
          <a:off x="5791200" y="5410201"/>
          <a:ext cx="590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Pacchetto" r:id="rId5" imgW="593387" imgH="486383" progId="Package">
                  <p:embed/>
                </p:oleObj>
              </mc:Choice>
              <mc:Fallback>
                <p:oleObj name="Pacchetto" r:id="rId5" imgW="593387" imgH="486383" progId="Package">
                  <p:embed/>
                  <p:pic>
                    <p:nvPicPr>
                      <p:cNvPr id="4205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410201"/>
                        <a:ext cx="5905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2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20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2E2 </a:t>
            </a:r>
            <a:r>
              <a:rPr lang="it-IT" altLang="it-IT" sz="2000">
                <a:solidFill>
                  <a:srgbClr val="FF6600"/>
                </a:solidFill>
              </a:rPr>
              <a:t>Cl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O</a:t>
            </a:r>
            <a:r>
              <a:rPr lang="en-US" altLang="it-IT" smtClean="0"/>
              <a:t> 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O  [He]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(O) + 2e</a:t>
            </a:r>
            <a:r>
              <a:rPr lang="it-IT" altLang="it-IT" sz="2400" baseline="30000"/>
              <a:t>-</a:t>
            </a:r>
            <a:r>
              <a:rPr lang="it-IT" altLang="it-IT" sz="2400"/>
              <a:t> (Cl)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2 legami= AX2E2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40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41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1242" name="Rectangle 54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1243" name="Group 64"/>
          <p:cNvGrpSpPr>
            <a:grpSpLocks/>
          </p:cNvGrpSpPr>
          <p:nvPr/>
        </p:nvGrpSpPr>
        <p:grpSpPr bwMode="auto">
          <a:xfrm>
            <a:off x="3962401" y="4876800"/>
            <a:ext cx="5794375" cy="1487488"/>
            <a:chOff x="-3" y="-3"/>
            <a:chExt cx="3650" cy="937"/>
          </a:xfrm>
        </p:grpSpPr>
        <p:grpSp>
          <p:nvGrpSpPr>
            <p:cNvPr id="51247" name="Group 62"/>
            <p:cNvGrpSpPr>
              <a:grpSpLocks/>
            </p:cNvGrpSpPr>
            <p:nvPr/>
          </p:nvGrpSpPr>
          <p:grpSpPr bwMode="auto">
            <a:xfrm>
              <a:off x="0" y="0"/>
              <a:ext cx="3644" cy="931"/>
              <a:chOff x="0" y="0"/>
              <a:chExt cx="3644" cy="931"/>
            </a:xfrm>
          </p:grpSpPr>
          <p:grpSp>
            <p:nvGrpSpPr>
              <p:cNvPr id="51249" name="Group 59"/>
              <p:cNvGrpSpPr>
                <a:grpSpLocks/>
              </p:cNvGrpSpPr>
              <p:nvPr/>
            </p:nvGrpSpPr>
            <p:grpSpPr bwMode="auto">
              <a:xfrm>
                <a:off x="0" y="0"/>
                <a:ext cx="1974" cy="931"/>
                <a:chOff x="0" y="0"/>
                <a:chExt cx="1974" cy="931"/>
              </a:xfrm>
            </p:grpSpPr>
            <p:sp>
              <p:nvSpPr>
                <p:cNvPr id="5125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74" cy="9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7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1254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74" cy="93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1250" name="Group 61"/>
              <p:cNvGrpSpPr>
                <a:grpSpLocks/>
              </p:cNvGrpSpPr>
              <p:nvPr/>
            </p:nvGrpSpPr>
            <p:grpSpPr bwMode="auto">
              <a:xfrm>
                <a:off x="1974" y="0"/>
                <a:ext cx="1670" cy="931"/>
                <a:chOff x="1974" y="0"/>
                <a:chExt cx="1670" cy="931"/>
              </a:xfrm>
            </p:grpSpPr>
            <p:sp>
              <p:nvSpPr>
                <p:cNvPr id="51251" name="Rectangle 57"/>
                <p:cNvSpPr>
                  <a:spLocks noChangeArrowheads="1"/>
                </p:cNvSpPr>
                <p:nvPr/>
              </p:nvSpPr>
              <p:spPr bwMode="auto">
                <a:xfrm>
                  <a:off x="1974" y="0"/>
                  <a:ext cx="1670" cy="9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d(O-Cl) = 0,170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110,9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12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974" y="0"/>
                  <a:ext cx="1670" cy="93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1248" name="Rectangle 63"/>
            <p:cNvSpPr>
              <a:spLocks noChangeArrowheads="1"/>
            </p:cNvSpPr>
            <p:nvPr/>
          </p:nvSpPr>
          <p:spPr bwMode="auto">
            <a:xfrm>
              <a:off x="-3" y="-3"/>
              <a:ext cx="3650" cy="93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1244" name="Picture 56" descr="http://www.faidherbe.org/site/cours/dupuis/images4/cl2o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5029201"/>
            <a:ext cx="10636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3073" name="Object 65"/>
          <p:cNvGraphicFramePr>
            <a:graphicFrameLocks noChangeAspect="1"/>
          </p:cNvGraphicFramePr>
          <p:nvPr/>
        </p:nvGraphicFramePr>
        <p:xfrm>
          <a:off x="6248401" y="5638801"/>
          <a:ext cx="5238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Pacchetto" r:id="rId4" imgW="525294" imgH="486383" progId="Package">
                  <p:embed/>
                </p:oleObj>
              </mc:Choice>
              <mc:Fallback>
                <p:oleObj name="Pacchetto" r:id="rId4" imgW="525294" imgH="486383" progId="Package">
                  <p:embed/>
                  <p:pic>
                    <p:nvPicPr>
                      <p:cNvPr id="43073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5638801"/>
                        <a:ext cx="5238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6" name="Picture 66" descr="C:\Documents and Settings\fornasiero\Documenti\Immagini\cl2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030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30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AX2</a:t>
            </a:r>
            <a:r>
              <a:rPr lang="it-IT" altLang="it-IT" sz="2000">
                <a:solidFill>
                  <a:srgbClr val="0066FF"/>
                </a:solidFill>
              </a:rPr>
              <a:t> </a:t>
            </a:r>
            <a:r>
              <a:rPr lang="it-IT" altLang="it-IT" sz="2000">
                <a:solidFill>
                  <a:srgbClr val="FF6600"/>
                </a:solidFill>
              </a:rPr>
              <a:t>CS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FF6600"/>
                </a:solidFill>
              </a:rPr>
              <a:t/>
            </a:r>
            <a:br>
              <a:rPr lang="en-US" altLang="it-IT" sz="2000">
                <a:solidFill>
                  <a:srgbClr val="FF6600"/>
                </a:solidFill>
              </a:rPr>
            </a:b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e</a:t>
            </a:r>
            <a:r>
              <a:rPr lang="it-IT" altLang="it-IT" sz="2400" baseline="30000"/>
              <a:t>- </a:t>
            </a:r>
            <a:r>
              <a:rPr lang="it-IT" altLang="it-IT" sz="2400"/>
              <a:t>+ 4 e</a:t>
            </a:r>
            <a:r>
              <a:rPr lang="it-IT" altLang="it-IT" sz="2400" baseline="30000"/>
              <a:t>-</a:t>
            </a:r>
            <a:r>
              <a:rPr lang="it-IT" altLang="it-IT" sz="2400"/>
              <a:t> (2 S) – 4 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= 2 coppie = AX2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7" name="Rectangle 19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5368" name="Group 29"/>
          <p:cNvGrpSpPr>
            <a:grpSpLocks/>
          </p:cNvGrpSpPr>
          <p:nvPr/>
        </p:nvGrpSpPr>
        <p:grpSpPr bwMode="auto">
          <a:xfrm>
            <a:off x="3657601" y="5181601"/>
            <a:ext cx="5794375" cy="1076325"/>
            <a:chOff x="-3" y="-3"/>
            <a:chExt cx="3650" cy="678"/>
          </a:xfrm>
        </p:grpSpPr>
        <p:grpSp>
          <p:nvGrpSpPr>
            <p:cNvPr id="15372" name="Group 27"/>
            <p:cNvGrpSpPr>
              <a:grpSpLocks/>
            </p:cNvGrpSpPr>
            <p:nvPr/>
          </p:nvGrpSpPr>
          <p:grpSpPr bwMode="auto">
            <a:xfrm>
              <a:off x="0" y="0"/>
              <a:ext cx="3644" cy="672"/>
              <a:chOff x="0" y="0"/>
              <a:chExt cx="3644" cy="672"/>
            </a:xfrm>
          </p:grpSpPr>
          <p:grpSp>
            <p:nvGrpSpPr>
              <p:cNvPr id="15374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943" cy="672"/>
                <a:chOff x="0" y="0"/>
                <a:chExt cx="1943" cy="672"/>
              </a:xfrm>
            </p:grpSpPr>
            <p:sp>
              <p:nvSpPr>
                <p:cNvPr id="15378" name="Rectangle 2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3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40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537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3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5375" name="Group 26"/>
              <p:cNvGrpSpPr>
                <a:grpSpLocks/>
              </p:cNvGrpSpPr>
              <p:nvPr/>
            </p:nvGrpSpPr>
            <p:grpSpPr bwMode="auto">
              <a:xfrm>
                <a:off x="1943" y="0"/>
                <a:ext cx="1701" cy="672"/>
                <a:chOff x="1943" y="0"/>
                <a:chExt cx="1701" cy="672"/>
              </a:xfrm>
            </p:grpSpPr>
            <p:sp>
              <p:nvSpPr>
                <p:cNvPr id="15376" name="Rectangle 22"/>
                <p:cNvSpPr>
                  <a:spLocks noChangeArrowheads="1"/>
                </p:cNvSpPr>
                <p:nvPr/>
              </p:nvSpPr>
              <p:spPr bwMode="auto">
                <a:xfrm>
                  <a:off x="1943" y="0"/>
                  <a:ext cx="1701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d(C-S) = 0,155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5377" name="Rectangle 25"/>
                <p:cNvSpPr>
                  <a:spLocks noChangeArrowheads="1"/>
                </p:cNvSpPr>
                <p:nvPr/>
              </p:nvSpPr>
              <p:spPr bwMode="auto">
                <a:xfrm>
                  <a:off x="1943" y="0"/>
                  <a:ext cx="1701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5373" name="Rectangle 28"/>
            <p:cNvSpPr>
              <a:spLocks noChangeArrowheads="1"/>
            </p:cNvSpPr>
            <p:nvPr/>
          </p:nvSpPr>
          <p:spPr bwMode="auto">
            <a:xfrm>
              <a:off x="-3" y="-3"/>
              <a:ext cx="3650" cy="67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5369" name="Picture 21" descr="http://www.faidherbe.org/site/cours/dupuis/images4/cs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5257800"/>
            <a:ext cx="1355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30" descr="C:\Documents and Settings\fornasiero\Documenti\Immagini\cs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907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6019801" y="57150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acchetto" r:id="rId5" imgW="486383" imgH="486383" progId="Package">
                  <p:embed/>
                </p:oleObj>
              </mc:Choice>
              <mc:Fallback>
                <p:oleObj name="Pacchetto" r:id="rId5" imgW="486383" imgH="486383" progId="Package">
                  <p:embed/>
                  <p:pic>
                    <p:nvPicPr>
                      <p:cNvPr id="719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57150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06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7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angolata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2E2 </a:t>
            </a:r>
            <a:r>
              <a:rPr lang="it-IT" altLang="it-IT" sz="2000">
                <a:solidFill>
                  <a:srgbClr val="FF6600"/>
                </a:solidFill>
              </a:rPr>
              <a:t>OF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mtClean="0"/>
              <a:t> 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O  [He] 2s</a:t>
            </a:r>
            <a:r>
              <a:rPr lang="it-IT" altLang="it-IT" sz="2400" baseline="30000"/>
              <a:t>2</a:t>
            </a:r>
            <a:r>
              <a:rPr lang="it-IT" altLang="it-IT" sz="2400"/>
              <a:t> 2p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(O) + 2e</a:t>
            </a:r>
            <a:r>
              <a:rPr lang="it-IT" altLang="it-IT" sz="2400" baseline="30000"/>
              <a:t>-</a:t>
            </a:r>
            <a:r>
              <a:rPr lang="it-IT" altLang="it-IT" sz="2400"/>
              <a:t> (F)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 = 4 coppie , 2 legami= AX2E2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7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8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49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8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59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0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3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4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2267" name="Rectangle 55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2268" name="Group 65"/>
          <p:cNvGrpSpPr>
            <a:grpSpLocks/>
          </p:cNvGrpSpPr>
          <p:nvPr/>
        </p:nvGrpSpPr>
        <p:grpSpPr bwMode="auto">
          <a:xfrm>
            <a:off x="3581401" y="5029200"/>
            <a:ext cx="5794375" cy="1335088"/>
            <a:chOff x="-3" y="-3"/>
            <a:chExt cx="3650" cy="841"/>
          </a:xfrm>
        </p:grpSpPr>
        <p:grpSp>
          <p:nvGrpSpPr>
            <p:cNvPr id="52271" name="Group 63"/>
            <p:cNvGrpSpPr>
              <a:grpSpLocks/>
            </p:cNvGrpSpPr>
            <p:nvPr/>
          </p:nvGrpSpPr>
          <p:grpSpPr bwMode="auto">
            <a:xfrm>
              <a:off x="0" y="0"/>
              <a:ext cx="3644" cy="835"/>
              <a:chOff x="0" y="0"/>
              <a:chExt cx="3644" cy="835"/>
            </a:xfrm>
          </p:grpSpPr>
          <p:grpSp>
            <p:nvGrpSpPr>
              <p:cNvPr id="52273" name="Group 60"/>
              <p:cNvGrpSpPr>
                <a:grpSpLocks/>
              </p:cNvGrpSpPr>
              <p:nvPr/>
            </p:nvGrpSpPr>
            <p:grpSpPr bwMode="auto">
              <a:xfrm>
                <a:off x="0" y="0"/>
                <a:ext cx="1941" cy="835"/>
                <a:chOff x="0" y="0"/>
                <a:chExt cx="1941" cy="835"/>
              </a:xfrm>
            </p:grpSpPr>
            <p:sp>
              <p:nvSpPr>
                <p:cNvPr id="52277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1" cy="8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57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2278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1" cy="83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2274" name="Group 62"/>
              <p:cNvGrpSpPr>
                <a:grpSpLocks/>
              </p:cNvGrpSpPr>
              <p:nvPr/>
            </p:nvGrpSpPr>
            <p:grpSpPr bwMode="auto">
              <a:xfrm>
                <a:off x="1941" y="0"/>
                <a:ext cx="1703" cy="835"/>
                <a:chOff x="1941" y="0"/>
                <a:chExt cx="1703" cy="835"/>
              </a:xfrm>
            </p:grpSpPr>
            <p:sp>
              <p:nvSpPr>
                <p:cNvPr id="52275" name="Rectangle 58"/>
                <p:cNvSpPr>
                  <a:spLocks noChangeArrowheads="1"/>
                </p:cNvSpPr>
                <p:nvPr/>
              </p:nvSpPr>
              <p:spPr bwMode="auto">
                <a:xfrm>
                  <a:off x="1941" y="0"/>
                  <a:ext cx="1703" cy="8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d(O-F) = 0,140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103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2276" name="Rectangle 61"/>
                <p:cNvSpPr>
                  <a:spLocks noChangeArrowheads="1"/>
                </p:cNvSpPr>
                <p:nvPr/>
              </p:nvSpPr>
              <p:spPr bwMode="auto">
                <a:xfrm>
                  <a:off x="1941" y="0"/>
                  <a:ext cx="1703" cy="83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2272" name="Rectangle 64"/>
            <p:cNvSpPr>
              <a:spLocks noChangeArrowheads="1"/>
            </p:cNvSpPr>
            <p:nvPr/>
          </p:nvSpPr>
          <p:spPr bwMode="auto">
            <a:xfrm>
              <a:off x="-3" y="-3"/>
              <a:ext cx="3650" cy="84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2269" name="Picture 66" descr="C:\Documents and Settings\fornasiero\Documenti\Immagini\of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4099" name="Object 67"/>
          <p:cNvGraphicFramePr>
            <a:graphicFrameLocks noChangeAspect="1"/>
          </p:cNvGraphicFramePr>
          <p:nvPr/>
        </p:nvGraphicFramePr>
        <p:xfrm>
          <a:off x="6019801" y="57912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Pacchetto" r:id="rId4" imgW="486383" imgH="486383" progId="Package">
                  <p:embed/>
                </p:oleObj>
              </mc:Choice>
              <mc:Fallback>
                <p:oleObj name="Pacchetto" r:id="rId4" imgW="486383" imgH="486383" progId="Package">
                  <p:embed/>
                  <p:pic>
                    <p:nvPicPr>
                      <p:cNvPr id="44099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57912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bipiramide a base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 </a:t>
            </a:r>
            <a:r>
              <a:rPr lang="it-IT" altLang="it-IT" sz="2000">
                <a:solidFill>
                  <a:srgbClr val="FF6600"/>
                </a:solidFill>
              </a:rPr>
              <a:t>PCl</a:t>
            </a:r>
            <a:r>
              <a:rPr lang="it-IT" altLang="it-IT" sz="2000" baseline="-25000">
                <a:solidFill>
                  <a:srgbClr val="FF6600"/>
                </a:solidFill>
              </a:rPr>
              <a:t>5</a:t>
            </a:r>
            <a:r>
              <a:rPr lang="en-US" altLang="it-IT" smtClean="0"/>
              <a:t> 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+ 5e</a:t>
            </a:r>
            <a:r>
              <a:rPr lang="it-IT" altLang="it-IT" sz="2400" baseline="30000"/>
              <a:t>-</a:t>
            </a:r>
            <a:r>
              <a:rPr lang="it-IT" altLang="it-IT" sz="2400"/>
              <a:t> (Cl)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5 legami= AX5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3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2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5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7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8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90" name="Rectangle 42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91" name="Rectangle 43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3292" name="Rectangle 56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3293" name="Group 66"/>
          <p:cNvGrpSpPr>
            <a:grpSpLocks/>
          </p:cNvGrpSpPr>
          <p:nvPr/>
        </p:nvGrpSpPr>
        <p:grpSpPr bwMode="auto">
          <a:xfrm>
            <a:off x="3962401" y="4572000"/>
            <a:ext cx="5794375" cy="1701800"/>
            <a:chOff x="-3" y="-3"/>
            <a:chExt cx="3650" cy="1072"/>
          </a:xfrm>
        </p:grpSpPr>
        <p:grpSp>
          <p:nvGrpSpPr>
            <p:cNvPr id="53297" name="Group 64"/>
            <p:cNvGrpSpPr>
              <a:grpSpLocks/>
            </p:cNvGrpSpPr>
            <p:nvPr/>
          </p:nvGrpSpPr>
          <p:grpSpPr bwMode="auto">
            <a:xfrm>
              <a:off x="0" y="0"/>
              <a:ext cx="3644" cy="1066"/>
              <a:chOff x="0" y="0"/>
              <a:chExt cx="3644" cy="1066"/>
            </a:xfrm>
          </p:grpSpPr>
          <p:grpSp>
            <p:nvGrpSpPr>
              <p:cNvPr id="53299" name="Group 61"/>
              <p:cNvGrpSpPr>
                <a:grpSpLocks/>
              </p:cNvGrpSpPr>
              <p:nvPr/>
            </p:nvGrpSpPr>
            <p:grpSpPr bwMode="auto">
              <a:xfrm>
                <a:off x="0" y="0"/>
                <a:ext cx="1572" cy="1066"/>
                <a:chOff x="0" y="0"/>
                <a:chExt cx="1572" cy="1066"/>
              </a:xfrm>
            </p:grpSpPr>
            <p:sp>
              <p:nvSpPr>
                <p:cNvPr id="53303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72" cy="10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81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3304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72" cy="10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3300" name="Group 63"/>
              <p:cNvGrpSpPr>
                <a:grpSpLocks/>
              </p:cNvGrpSpPr>
              <p:nvPr/>
            </p:nvGrpSpPr>
            <p:grpSpPr bwMode="auto">
              <a:xfrm>
                <a:off x="1572" y="0"/>
                <a:ext cx="2072" cy="1066"/>
                <a:chOff x="1572" y="0"/>
                <a:chExt cx="2072" cy="1066"/>
              </a:xfrm>
            </p:grpSpPr>
            <p:sp>
              <p:nvSpPr>
                <p:cNvPr id="53301" name="Rectangle 59"/>
                <p:cNvSpPr>
                  <a:spLocks noChangeArrowheads="1"/>
                </p:cNvSpPr>
                <p:nvPr/>
              </p:nvSpPr>
              <p:spPr bwMode="auto">
                <a:xfrm>
                  <a:off x="1572" y="0"/>
                  <a:ext cx="2072" cy="10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d(P-Cl</a:t>
                  </a:r>
                  <a:r>
                    <a:rPr lang="en-US" altLang="it-IT" sz="1800" b="1" baseline="-30000"/>
                    <a:t>éq</a:t>
                  </a:r>
                  <a:r>
                    <a:rPr lang="en-US" altLang="it-IT" sz="1800" b="1"/>
                    <a:t>) = 0,202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d(P-Cl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) = 0,214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a(</a:t>
                  </a:r>
                  <a:r>
                    <a:rPr lang="en-US" altLang="it-IT" sz="1800" b="1"/>
                    <a:t>ClPCl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90 ° ; a (</a:t>
                  </a:r>
                  <a:r>
                    <a:rPr lang="en-US" altLang="it-IT" sz="1800" b="1"/>
                    <a:t>ClPCl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120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3302" name="Rectangle 62"/>
                <p:cNvSpPr>
                  <a:spLocks noChangeArrowheads="1"/>
                </p:cNvSpPr>
                <p:nvPr/>
              </p:nvSpPr>
              <p:spPr bwMode="auto">
                <a:xfrm>
                  <a:off x="1572" y="0"/>
                  <a:ext cx="2072" cy="10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3298" name="Rectangle 65"/>
            <p:cNvSpPr>
              <a:spLocks noChangeArrowheads="1"/>
            </p:cNvSpPr>
            <p:nvPr/>
          </p:nvSpPr>
          <p:spPr bwMode="auto">
            <a:xfrm>
              <a:off x="-3" y="-3"/>
              <a:ext cx="3650" cy="107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3294" name="Picture 58" descr="http://www.faidherbe.org/site/cours/dupuis/images4/pcl5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648201"/>
            <a:ext cx="120015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95" name="Picture 67" descr="C:\Documents and Settings\fornasiero\Documenti\Immagini\pcl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5124" name="Object 68"/>
          <p:cNvGraphicFramePr>
            <a:graphicFrameLocks noChangeAspect="1"/>
          </p:cNvGraphicFramePr>
          <p:nvPr/>
        </p:nvGraphicFramePr>
        <p:xfrm>
          <a:off x="5791200" y="55626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Pacchetto" r:id="rId5" imgW="496111" imgH="486383" progId="Package">
                  <p:embed/>
                </p:oleObj>
              </mc:Choice>
              <mc:Fallback>
                <p:oleObj name="Pacchetto" r:id="rId5" imgW="496111" imgH="486383" progId="Package">
                  <p:embed/>
                  <p:pic>
                    <p:nvPicPr>
                      <p:cNvPr id="45124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5626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25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bipiramide a base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 </a:t>
            </a:r>
            <a:r>
              <a:rPr lang="it-IT" altLang="it-IT" sz="2000">
                <a:solidFill>
                  <a:srgbClr val="FF6600"/>
                </a:solidFill>
              </a:rPr>
              <a:t>PF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it-IT" altLang="it-IT" sz="2000">
                <a:solidFill>
                  <a:srgbClr val="FF6600"/>
                </a:solidFill>
              </a:rPr>
              <a:t>Cl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mtClean="0"/>
              <a:t> 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P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3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5e</a:t>
            </a:r>
            <a:r>
              <a:rPr lang="it-IT" altLang="it-IT" sz="2400" baseline="30000"/>
              <a:t>-</a:t>
            </a:r>
            <a:r>
              <a:rPr lang="it-IT" altLang="it-IT" sz="2400"/>
              <a:t> (P) + 3e</a:t>
            </a:r>
            <a:r>
              <a:rPr lang="it-IT" altLang="it-IT" sz="2400" baseline="30000"/>
              <a:t>-</a:t>
            </a:r>
            <a:r>
              <a:rPr lang="it-IT" altLang="it-IT" sz="2400"/>
              <a:t> (F) + 2e</a:t>
            </a:r>
            <a:r>
              <a:rPr lang="it-IT" altLang="it-IT" sz="2400" baseline="30000"/>
              <a:t>-</a:t>
            </a:r>
            <a:r>
              <a:rPr lang="it-IT" altLang="it-IT" sz="2400"/>
              <a:t> (Cl)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5 legami= AX5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6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7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8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09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1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2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3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5" name="Rectangle 43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6" name="Rectangle 44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4317" name="Rectangle 57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4318" name="Group 67"/>
          <p:cNvGrpSpPr>
            <a:grpSpLocks/>
          </p:cNvGrpSpPr>
          <p:nvPr/>
        </p:nvGrpSpPr>
        <p:grpSpPr bwMode="auto">
          <a:xfrm>
            <a:off x="3962401" y="4800600"/>
            <a:ext cx="5794375" cy="1670050"/>
            <a:chOff x="-3" y="-3"/>
            <a:chExt cx="3650" cy="1052"/>
          </a:xfrm>
        </p:grpSpPr>
        <p:grpSp>
          <p:nvGrpSpPr>
            <p:cNvPr id="54322" name="Group 65"/>
            <p:cNvGrpSpPr>
              <a:grpSpLocks/>
            </p:cNvGrpSpPr>
            <p:nvPr/>
          </p:nvGrpSpPr>
          <p:grpSpPr bwMode="auto">
            <a:xfrm>
              <a:off x="0" y="0"/>
              <a:ext cx="3644" cy="1046"/>
              <a:chOff x="0" y="0"/>
              <a:chExt cx="3644" cy="1046"/>
            </a:xfrm>
          </p:grpSpPr>
          <p:grpSp>
            <p:nvGrpSpPr>
              <p:cNvPr id="54324" name="Group 62"/>
              <p:cNvGrpSpPr>
                <a:grpSpLocks/>
              </p:cNvGrpSpPr>
              <p:nvPr/>
            </p:nvGrpSpPr>
            <p:grpSpPr bwMode="auto">
              <a:xfrm>
                <a:off x="0" y="0"/>
                <a:ext cx="1561" cy="1046"/>
                <a:chOff x="0" y="0"/>
                <a:chExt cx="1561" cy="1046"/>
              </a:xfrm>
            </p:grpSpPr>
            <p:sp>
              <p:nvSpPr>
                <p:cNvPr id="54328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61" cy="10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9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4329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61" cy="10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4325" name="Group 64"/>
              <p:cNvGrpSpPr>
                <a:grpSpLocks/>
              </p:cNvGrpSpPr>
              <p:nvPr/>
            </p:nvGrpSpPr>
            <p:grpSpPr bwMode="auto">
              <a:xfrm>
                <a:off x="1561" y="0"/>
                <a:ext cx="2083" cy="1046"/>
                <a:chOff x="1561" y="0"/>
                <a:chExt cx="2083" cy="1046"/>
              </a:xfrm>
            </p:grpSpPr>
            <p:sp>
              <p:nvSpPr>
                <p:cNvPr id="54326" name="Rectangle 60"/>
                <p:cNvSpPr>
                  <a:spLocks noChangeArrowheads="1"/>
                </p:cNvSpPr>
                <p:nvPr/>
              </p:nvSpPr>
              <p:spPr bwMode="auto">
                <a:xfrm>
                  <a:off x="1561" y="0"/>
                  <a:ext cx="2083" cy="10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d(P-Cl</a:t>
                  </a:r>
                  <a:r>
                    <a:rPr lang="it-IT" altLang="it-IT" sz="1800" b="1" baseline="-30000"/>
                    <a:t>stim</a:t>
                  </a:r>
                  <a:r>
                    <a:rPr lang="en-US" altLang="it-IT" sz="1800" b="1"/>
                    <a:t>) = 0,2 nm ; d(P-F) = 0,15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a(</a:t>
                  </a:r>
                  <a:r>
                    <a:rPr lang="en-US" altLang="it-IT" sz="1800" b="1"/>
                    <a:t>FPF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90° ; a (</a:t>
                  </a:r>
                  <a:r>
                    <a:rPr lang="en-US" altLang="it-IT" sz="1800" b="1"/>
                    <a:t>ClPCl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120°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(</a:t>
                  </a:r>
                  <a:r>
                    <a:rPr lang="it-IT" altLang="it-IT" sz="1800" b="1"/>
                    <a:t>valore stimato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4327" name="Rectangle 63"/>
                <p:cNvSpPr>
                  <a:spLocks noChangeArrowheads="1"/>
                </p:cNvSpPr>
                <p:nvPr/>
              </p:nvSpPr>
              <p:spPr bwMode="auto">
                <a:xfrm>
                  <a:off x="1561" y="0"/>
                  <a:ext cx="2083" cy="10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4323" name="Rectangle 66"/>
            <p:cNvSpPr>
              <a:spLocks noChangeArrowheads="1"/>
            </p:cNvSpPr>
            <p:nvPr/>
          </p:nvSpPr>
          <p:spPr bwMode="auto">
            <a:xfrm>
              <a:off x="-3" y="-3"/>
              <a:ext cx="3650" cy="105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4319" name="Picture 59" descr="http://www.faidherbe.org/site/cours/dupuis/images4/pf3cl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76800"/>
            <a:ext cx="12001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20" name="Picture 68" descr="C:\Documents and Settings\fornasiero\Documenti\Immagini\pf3cl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6149" name="Object 69"/>
          <p:cNvGraphicFramePr>
            <a:graphicFrameLocks noChangeAspect="1"/>
          </p:cNvGraphicFramePr>
          <p:nvPr/>
        </p:nvGraphicFramePr>
        <p:xfrm>
          <a:off x="5638801" y="5715001"/>
          <a:ext cx="6191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Pacchetto" r:id="rId5" imgW="622570" imgH="486383" progId="Package">
                  <p:embed/>
                </p:oleObj>
              </mc:Choice>
              <mc:Fallback>
                <p:oleObj name="Pacchetto" r:id="rId5" imgW="622570" imgH="486383" progId="Package">
                  <p:embed/>
                  <p:pic>
                    <p:nvPicPr>
                      <p:cNvPr id="46149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1" y="5715001"/>
                        <a:ext cx="6191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6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bipiramide a base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 </a:t>
            </a:r>
            <a:r>
              <a:rPr lang="it-IT" altLang="it-IT" sz="2000">
                <a:solidFill>
                  <a:srgbClr val="FF6600"/>
                </a:solidFill>
              </a:rPr>
              <a:t>SOF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en-US" altLang="it-IT" smtClean="0"/>
              <a:t>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+ 4e</a:t>
            </a:r>
            <a:r>
              <a:rPr lang="it-IT" altLang="it-IT" sz="2400" baseline="30000"/>
              <a:t>-</a:t>
            </a:r>
            <a:r>
              <a:rPr lang="it-IT" altLang="it-IT" sz="2400"/>
              <a:t> (F)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5 legami= AX5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6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7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41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5342" name="Rectangle 58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5343" name="Group 68"/>
          <p:cNvGrpSpPr>
            <a:grpSpLocks/>
          </p:cNvGrpSpPr>
          <p:nvPr/>
        </p:nvGrpSpPr>
        <p:grpSpPr bwMode="auto">
          <a:xfrm>
            <a:off x="3962401" y="4800600"/>
            <a:ext cx="5794375" cy="1670050"/>
            <a:chOff x="-3" y="-3"/>
            <a:chExt cx="3650" cy="1052"/>
          </a:xfrm>
        </p:grpSpPr>
        <p:grpSp>
          <p:nvGrpSpPr>
            <p:cNvPr id="55347" name="Group 66"/>
            <p:cNvGrpSpPr>
              <a:grpSpLocks/>
            </p:cNvGrpSpPr>
            <p:nvPr/>
          </p:nvGrpSpPr>
          <p:grpSpPr bwMode="auto">
            <a:xfrm>
              <a:off x="0" y="0"/>
              <a:ext cx="3644" cy="1046"/>
              <a:chOff x="0" y="0"/>
              <a:chExt cx="3644" cy="1046"/>
            </a:xfrm>
          </p:grpSpPr>
          <p:grpSp>
            <p:nvGrpSpPr>
              <p:cNvPr id="55349" name="Group 63"/>
              <p:cNvGrpSpPr>
                <a:grpSpLocks/>
              </p:cNvGrpSpPr>
              <p:nvPr/>
            </p:nvGrpSpPr>
            <p:grpSpPr bwMode="auto">
              <a:xfrm>
                <a:off x="0" y="0"/>
                <a:ext cx="1942" cy="1046"/>
                <a:chOff x="0" y="0"/>
                <a:chExt cx="1942" cy="1046"/>
              </a:xfrm>
            </p:grpSpPr>
            <p:sp>
              <p:nvSpPr>
                <p:cNvPr id="55353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2" cy="10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9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5354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42" cy="10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5350" name="Group 65"/>
              <p:cNvGrpSpPr>
                <a:grpSpLocks/>
              </p:cNvGrpSpPr>
              <p:nvPr/>
            </p:nvGrpSpPr>
            <p:grpSpPr bwMode="auto">
              <a:xfrm>
                <a:off x="1942" y="0"/>
                <a:ext cx="1702" cy="1046"/>
                <a:chOff x="1942" y="0"/>
                <a:chExt cx="1702" cy="1046"/>
              </a:xfrm>
            </p:grpSpPr>
            <p:sp>
              <p:nvSpPr>
                <p:cNvPr id="55351" name="Rectangle 61"/>
                <p:cNvSpPr>
                  <a:spLocks noChangeArrowheads="1"/>
                </p:cNvSpPr>
                <p:nvPr/>
              </p:nvSpPr>
              <p:spPr bwMode="auto">
                <a:xfrm>
                  <a:off x="1942" y="0"/>
                  <a:ext cx="1702" cy="10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d(S-O) = 0,140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) = 0,155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) = 0,157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SF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110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5352" name="Rectangle 64"/>
                <p:cNvSpPr>
                  <a:spLocks noChangeArrowheads="1"/>
                </p:cNvSpPr>
                <p:nvPr/>
              </p:nvSpPr>
              <p:spPr bwMode="auto">
                <a:xfrm>
                  <a:off x="1942" y="0"/>
                  <a:ext cx="1702" cy="10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5348" name="Rectangle 67"/>
            <p:cNvSpPr>
              <a:spLocks noChangeArrowheads="1"/>
            </p:cNvSpPr>
            <p:nvPr/>
          </p:nvSpPr>
          <p:spPr bwMode="auto">
            <a:xfrm>
              <a:off x="-3" y="-3"/>
              <a:ext cx="3650" cy="105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5344" name="Picture 60" descr="http://www.faidherbe.org/site/cours/dupuis/images4/sof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76800"/>
            <a:ext cx="96043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7173" name="Object 69"/>
          <p:cNvGraphicFramePr>
            <a:graphicFrameLocks noChangeAspect="1"/>
          </p:cNvGraphicFramePr>
          <p:nvPr/>
        </p:nvGraphicFramePr>
        <p:xfrm>
          <a:off x="5943600" y="5791201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Pacchetto" r:id="rId4" imgW="535021" imgH="486383" progId="Package">
                  <p:embed/>
                </p:oleObj>
              </mc:Choice>
              <mc:Fallback>
                <p:oleObj name="Pacchetto" r:id="rId4" imgW="535021" imgH="486383" progId="Package">
                  <p:embed/>
                  <p:pic>
                    <p:nvPicPr>
                      <p:cNvPr id="47173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91201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46" name="Picture 70" descr="C:\Documents and Settings\fornasiero\Documenti\Immagini\sof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81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71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bipiramide a base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 </a:t>
            </a:r>
            <a:r>
              <a:rPr lang="it-IT" altLang="it-IT" sz="2000">
                <a:solidFill>
                  <a:srgbClr val="FF6600"/>
                </a:solidFill>
              </a:rPr>
              <a:t>XeF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O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mtClean="0"/>
              <a:t> 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Xe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6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8e</a:t>
            </a:r>
            <a:r>
              <a:rPr lang="it-IT" altLang="it-IT" sz="2400" baseline="30000"/>
              <a:t>-</a:t>
            </a:r>
            <a:r>
              <a:rPr lang="it-IT" altLang="it-IT" sz="2400"/>
              <a:t> (Xe) + 2e</a:t>
            </a:r>
            <a:r>
              <a:rPr lang="it-IT" altLang="it-IT" sz="2400" baseline="30000"/>
              <a:t>-</a:t>
            </a:r>
            <a:r>
              <a:rPr lang="it-IT" altLang="it-IT" sz="2400"/>
              <a:t> (F) + 6e</a:t>
            </a:r>
            <a:r>
              <a:rPr lang="it-IT" altLang="it-IT" sz="2400" baseline="30000"/>
              <a:t>-</a:t>
            </a:r>
            <a:r>
              <a:rPr lang="it-IT" altLang="it-IT" sz="2400"/>
              <a:t> (3O) - 6e</a:t>
            </a:r>
            <a:r>
              <a:rPr lang="it-IT" altLang="it-IT" sz="2400" baseline="30000"/>
              <a:t>-</a:t>
            </a:r>
            <a:r>
              <a:rPr lang="it-IT" altLang="it-IT" sz="2400"/>
              <a:t> (3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5 legami= AX5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1" name="Rectangle 31"/>
          <p:cNvSpPr>
            <a:spLocks noChangeArrowheads="1"/>
          </p:cNvSpPr>
          <p:nvPr/>
        </p:nvSpPr>
        <p:spPr bwMode="auto">
          <a:xfrm>
            <a:off x="1219200" y="4876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2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3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5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7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6367" name="Rectangle 59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6368" name="Group 69"/>
          <p:cNvGrpSpPr>
            <a:grpSpLocks/>
          </p:cNvGrpSpPr>
          <p:nvPr/>
        </p:nvGrpSpPr>
        <p:grpSpPr bwMode="auto">
          <a:xfrm>
            <a:off x="3962401" y="4800600"/>
            <a:ext cx="5794375" cy="1670050"/>
            <a:chOff x="-3" y="-3"/>
            <a:chExt cx="3650" cy="1052"/>
          </a:xfrm>
        </p:grpSpPr>
        <p:grpSp>
          <p:nvGrpSpPr>
            <p:cNvPr id="56372" name="Group 67"/>
            <p:cNvGrpSpPr>
              <a:grpSpLocks/>
            </p:cNvGrpSpPr>
            <p:nvPr/>
          </p:nvGrpSpPr>
          <p:grpSpPr bwMode="auto">
            <a:xfrm>
              <a:off x="0" y="0"/>
              <a:ext cx="3644" cy="1046"/>
              <a:chOff x="0" y="0"/>
              <a:chExt cx="3644" cy="1046"/>
            </a:xfrm>
          </p:grpSpPr>
          <p:grpSp>
            <p:nvGrpSpPr>
              <p:cNvPr id="56374" name="Group 64"/>
              <p:cNvGrpSpPr>
                <a:grpSpLocks/>
              </p:cNvGrpSpPr>
              <p:nvPr/>
            </p:nvGrpSpPr>
            <p:grpSpPr bwMode="auto">
              <a:xfrm>
                <a:off x="0" y="0"/>
                <a:ext cx="1998" cy="1046"/>
                <a:chOff x="0" y="0"/>
                <a:chExt cx="1998" cy="1046"/>
              </a:xfrm>
            </p:grpSpPr>
            <p:sp>
              <p:nvSpPr>
                <p:cNvPr id="56378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98" cy="10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9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6379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98" cy="10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6375" name="Group 66"/>
              <p:cNvGrpSpPr>
                <a:grpSpLocks/>
              </p:cNvGrpSpPr>
              <p:nvPr/>
            </p:nvGrpSpPr>
            <p:grpSpPr bwMode="auto">
              <a:xfrm>
                <a:off x="1998" y="0"/>
                <a:ext cx="1646" cy="1046"/>
                <a:chOff x="1998" y="0"/>
                <a:chExt cx="1646" cy="1046"/>
              </a:xfrm>
            </p:grpSpPr>
            <p:sp>
              <p:nvSpPr>
                <p:cNvPr id="56376" name="Rectangle 62"/>
                <p:cNvSpPr>
                  <a:spLocks noChangeArrowheads="1"/>
                </p:cNvSpPr>
                <p:nvPr/>
              </p:nvSpPr>
              <p:spPr bwMode="auto">
                <a:xfrm>
                  <a:off x="1998" y="0"/>
                  <a:ext cx="1646" cy="10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d(Xe-O) = 0,180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d(Xe-F) = 0,200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OXeO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120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(</a:t>
                  </a:r>
                  <a:r>
                    <a:rPr lang="it-IT" altLang="it-IT" sz="1800" b="1"/>
                    <a:t>valore stimato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56377" name="Rectangle 65"/>
                <p:cNvSpPr>
                  <a:spLocks noChangeArrowheads="1"/>
                </p:cNvSpPr>
                <p:nvPr/>
              </p:nvSpPr>
              <p:spPr bwMode="auto">
                <a:xfrm>
                  <a:off x="1998" y="0"/>
                  <a:ext cx="1646" cy="10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6373" name="Rectangle 68"/>
            <p:cNvSpPr>
              <a:spLocks noChangeArrowheads="1"/>
            </p:cNvSpPr>
            <p:nvPr/>
          </p:nvSpPr>
          <p:spPr bwMode="auto">
            <a:xfrm>
              <a:off x="-3" y="-3"/>
              <a:ext cx="3650" cy="105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6369" name="Picture 61" descr="http://www.faidherbe.org/site/cours/dupuis/images4/xeo3f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953000"/>
            <a:ext cx="1131888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70" name="Picture 70" descr="C:\Documents and Settings\fornasiero\Documenti\Immagini\xeo3f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99" name="Object 71"/>
          <p:cNvGraphicFramePr>
            <a:graphicFrameLocks noChangeAspect="1"/>
          </p:cNvGraphicFramePr>
          <p:nvPr/>
        </p:nvGraphicFramePr>
        <p:xfrm>
          <a:off x="5943601" y="5867401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Pacchetto" r:id="rId5" imgW="680936" imgH="486383" progId="Package">
                  <p:embed/>
                </p:oleObj>
              </mc:Choice>
              <mc:Fallback>
                <p:oleObj name="Pacchetto" r:id="rId5" imgW="680936" imgH="486383" progId="Package">
                  <p:embed/>
                  <p:pic>
                    <p:nvPicPr>
                      <p:cNvPr id="48199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1" y="5867401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34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8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bipiramide a base trigonale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 </a:t>
            </a:r>
            <a:r>
              <a:rPr lang="it-IT" altLang="it-IT" sz="2000">
                <a:solidFill>
                  <a:srgbClr val="FF6600"/>
                </a:solidFill>
              </a:rPr>
              <a:t>IO</a:t>
            </a:r>
            <a:r>
              <a:rPr lang="it-IT" altLang="it-IT" sz="2000" baseline="-25000">
                <a:solidFill>
                  <a:srgbClr val="FF6600"/>
                </a:solidFill>
              </a:rPr>
              <a:t>5</a:t>
            </a:r>
            <a:r>
              <a:rPr lang="it-IT" altLang="it-IT" sz="2000" baseline="30000">
                <a:solidFill>
                  <a:srgbClr val="FF6600"/>
                </a:solidFill>
              </a:rPr>
              <a:t>3-</a:t>
            </a:r>
            <a:r>
              <a:rPr lang="en-US" altLang="it-IT" smtClean="0"/>
              <a:t> 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I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(I) + 3e</a:t>
            </a:r>
            <a:r>
              <a:rPr lang="it-IT" altLang="it-IT" sz="2400" baseline="30000"/>
              <a:t>-</a:t>
            </a:r>
            <a:r>
              <a:rPr lang="it-IT" altLang="it-IT" sz="2400"/>
              <a:t> (O</a:t>
            </a:r>
            <a:r>
              <a:rPr lang="it-IT" altLang="it-IT" sz="2400" baseline="30000"/>
              <a:t>-</a:t>
            </a:r>
            <a:r>
              <a:rPr lang="it-IT" altLang="it-IT" sz="2400"/>
              <a:t>) + 4e</a:t>
            </a:r>
            <a:r>
              <a:rPr lang="it-IT" altLang="it-IT" sz="2400" baseline="30000"/>
              <a:t>-</a:t>
            </a:r>
            <a:r>
              <a:rPr lang="it-IT" altLang="it-IT" sz="2400"/>
              <a:t> (2O) - 4e</a:t>
            </a:r>
            <a:r>
              <a:rPr lang="it-IT" altLang="it-IT" sz="2400" baseline="30000"/>
              <a:t>-</a:t>
            </a:r>
            <a:r>
              <a:rPr lang="it-IT" altLang="it-IT" sz="2400"/>
              <a:t> (2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5 legami= AX5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5" name="Rectangle 32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6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7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8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79" name="Rectangle 3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0" name="Rectangle 37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1" name="Rectangle 38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2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3" name="Rectangle 4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4" name="Rectangle 41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5" name="Rectangle 42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6" name="Rectangle 43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7" name="Rectangle 44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8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89" name="Rectangle 46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90" name="Rectangle 47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7391" name="Rectangle 60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7392" name="Group 70"/>
          <p:cNvGrpSpPr>
            <a:grpSpLocks/>
          </p:cNvGrpSpPr>
          <p:nvPr/>
        </p:nvGrpSpPr>
        <p:grpSpPr bwMode="auto">
          <a:xfrm>
            <a:off x="3810001" y="4953001"/>
            <a:ext cx="5794375" cy="1533525"/>
            <a:chOff x="-3" y="-3"/>
            <a:chExt cx="3650" cy="966"/>
          </a:xfrm>
        </p:grpSpPr>
        <p:grpSp>
          <p:nvGrpSpPr>
            <p:cNvPr id="57396" name="Group 68"/>
            <p:cNvGrpSpPr>
              <a:grpSpLocks/>
            </p:cNvGrpSpPr>
            <p:nvPr/>
          </p:nvGrpSpPr>
          <p:grpSpPr bwMode="auto">
            <a:xfrm>
              <a:off x="0" y="0"/>
              <a:ext cx="3644" cy="960"/>
              <a:chOff x="0" y="0"/>
              <a:chExt cx="3644" cy="960"/>
            </a:xfrm>
          </p:grpSpPr>
          <p:grpSp>
            <p:nvGrpSpPr>
              <p:cNvPr id="57398" name="Group 65"/>
              <p:cNvGrpSpPr>
                <a:grpSpLocks/>
              </p:cNvGrpSpPr>
              <p:nvPr/>
            </p:nvGrpSpPr>
            <p:grpSpPr bwMode="auto">
              <a:xfrm>
                <a:off x="0" y="0"/>
                <a:ext cx="1849" cy="960"/>
                <a:chOff x="0" y="0"/>
                <a:chExt cx="1849" cy="960"/>
              </a:xfrm>
            </p:grpSpPr>
            <p:sp>
              <p:nvSpPr>
                <p:cNvPr id="57402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49" cy="9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0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7403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49" cy="9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7399" name="Group 67"/>
              <p:cNvGrpSpPr>
                <a:grpSpLocks/>
              </p:cNvGrpSpPr>
              <p:nvPr/>
            </p:nvGrpSpPr>
            <p:grpSpPr bwMode="auto">
              <a:xfrm>
                <a:off x="1849" y="0"/>
                <a:ext cx="1795" cy="960"/>
                <a:chOff x="1849" y="0"/>
                <a:chExt cx="1795" cy="960"/>
              </a:xfrm>
            </p:grpSpPr>
            <p:sp>
              <p:nvSpPr>
                <p:cNvPr id="57400" name="Rectangle 63"/>
                <p:cNvSpPr>
                  <a:spLocks noChangeArrowheads="1"/>
                </p:cNvSpPr>
                <p:nvPr/>
              </p:nvSpPr>
              <p:spPr bwMode="auto">
                <a:xfrm>
                  <a:off x="1849" y="0"/>
                  <a:ext cx="1795" cy="9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d(I-O) = 0,180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(OIO) = 90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(</a:t>
                  </a:r>
                  <a:r>
                    <a:rPr lang="it-IT" altLang="it-IT" sz="1800" b="1"/>
                    <a:t>valore approssimato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57401" name="Rectangle 66"/>
                <p:cNvSpPr>
                  <a:spLocks noChangeArrowheads="1"/>
                </p:cNvSpPr>
                <p:nvPr/>
              </p:nvSpPr>
              <p:spPr bwMode="auto">
                <a:xfrm>
                  <a:off x="1849" y="0"/>
                  <a:ext cx="1795" cy="9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7397" name="Rectangle 69"/>
            <p:cNvSpPr>
              <a:spLocks noChangeArrowheads="1"/>
            </p:cNvSpPr>
            <p:nvPr/>
          </p:nvSpPr>
          <p:spPr bwMode="auto">
            <a:xfrm>
              <a:off x="-3" y="-3"/>
              <a:ext cx="3650" cy="96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7393" name="Picture 62" descr="http://www.faidherbe.org/site/cours/dupuis/images4/io53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105401"/>
            <a:ext cx="10747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9223" name="Object 71"/>
          <p:cNvGraphicFramePr>
            <a:graphicFrameLocks noChangeAspect="1"/>
          </p:cNvGraphicFramePr>
          <p:nvPr/>
        </p:nvGraphicFramePr>
        <p:xfrm>
          <a:off x="5715000" y="5791201"/>
          <a:ext cx="628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Pacchetto" r:id="rId4" imgW="632298" imgH="486383" progId="Package">
                  <p:embed/>
                </p:oleObj>
              </mc:Choice>
              <mc:Fallback>
                <p:oleObj name="Pacchetto" r:id="rId4" imgW="632298" imgH="486383" progId="Package">
                  <p:embed/>
                  <p:pic>
                    <p:nvPicPr>
                      <p:cNvPr id="49223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91201"/>
                        <a:ext cx="6286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7395" name="Picture 72" descr="C:\Documents and Settings\fornasiero\Documenti\Immagini\io53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96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492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 distorta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4E </a:t>
            </a:r>
            <a:r>
              <a:rPr lang="it-IT" altLang="it-IT" sz="2000">
                <a:solidFill>
                  <a:srgbClr val="FF6600"/>
                </a:solidFill>
              </a:rPr>
              <a:t>SF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en-US" altLang="it-IT" smtClean="0"/>
              <a:t> 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+ 4e</a:t>
            </a:r>
            <a:r>
              <a:rPr lang="it-IT" altLang="it-IT" sz="2400" baseline="30000"/>
              <a:t>-</a:t>
            </a:r>
            <a:r>
              <a:rPr lang="it-IT" altLang="it-IT" sz="2400"/>
              <a:t> (F)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4 legami= AX4E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89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3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8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3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4" name="Rectangle 46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5" name="Rectangle 47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8416" name="Rectangle 60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8417" name="Group 70"/>
          <p:cNvGrpSpPr>
            <a:grpSpLocks/>
          </p:cNvGrpSpPr>
          <p:nvPr/>
        </p:nvGrpSpPr>
        <p:grpSpPr bwMode="auto">
          <a:xfrm>
            <a:off x="4191001" y="4724401"/>
            <a:ext cx="5794375" cy="1685925"/>
            <a:chOff x="-3" y="-3"/>
            <a:chExt cx="3650" cy="1062"/>
          </a:xfrm>
        </p:grpSpPr>
        <p:grpSp>
          <p:nvGrpSpPr>
            <p:cNvPr id="58421" name="Group 68"/>
            <p:cNvGrpSpPr>
              <a:grpSpLocks/>
            </p:cNvGrpSpPr>
            <p:nvPr/>
          </p:nvGrpSpPr>
          <p:grpSpPr bwMode="auto">
            <a:xfrm>
              <a:off x="0" y="0"/>
              <a:ext cx="3644" cy="1056"/>
              <a:chOff x="0" y="0"/>
              <a:chExt cx="3644" cy="1056"/>
            </a:xfrm>
          </p:grpSpPr>
          <p:grpSp>
            <p:nvGrpSpPr>
              <p:cNvPr id="58423" name="Group 65"/>
              <p:cNvGrpSpPr>
                <a:grpSpLocks/>
              </p:cNvGrpSpPr>
              <p:nvPr/>
            </p:nvGrpSpPr>
            <p:grpSpPr bwMode="auto">
              <a:xfrm>
                <a:off x="0" y="0"/>
                <a:ext cx="1919" cy="1056"/>
                <a:chOff x="0" y="0"/>
                <a:chExt cx="1919" cy="1056"/>
              </a:xfrm>
            </p:grpSpPr>
            <p:sp>
              <p:nvSpPr>
                <p:cNvPr id="58427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19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80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8428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19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8424" name="Group 67"/>
              <p:cNvGrpSpPr>
                <a:grpSpLocks/>
              </p:cNvGrpSpPr>
              <p:nvPr/>
            </p:nvGrpSpPr>
            <p:grpSpPr bwMode="auto">
              <a:xfrm>
                <a:off x="1919" y="0"/>
                <a:ext cx="1725" cy="1056"/>
                <a:chOff x="1919" y="0"/>
                <a:chExt cx="1725" cy="1056"/>
              </a:xfrm>
            </p:grpSpPr>
            <p:sp>
              <p:nvSpPr>
                <p:cNvPr id="58425" name="Rectangle 63"/>
                <p:cNvSpPr>
                  <a:spLocks noChangeArrowheads="1"/>
                </p:cNvSpPr>
                <p:nvPr/>
              </p:nvSpPr>
              <p:spPr bwMode="auto">
                <a:xfrm>
                  <a:off x="1919" y="0"/>
                  <a:ext cx="1725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)= 0,154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 ) = 0,164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a(</a:t>
                  </a:r>
                  <a:r>
                    <a:rPr lang="en-US" altLang="it-IT" sz="1800" b="1"/>
                    <a:t>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SF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101,6 °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SF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173,6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58426" name="Rectangle 66"/>
                <p:cNvSpPr>
                  <a:spLocks noChangeArrowheads="1"/>
                </p:cNvSpPr>
                <p:nvPr/>
              </p:nvSpPr>
              <p:spPr bwMode="auto">
                <a:xfrm>
                  <a:off x="1919" y="0"/>
                  <a:ext cx="1725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8422" name="Rectangle 69"/>
            <p:cNvSpPr>
              <a:spLocks noChangeArrowheads="1"/>
            </p:cNvSpPr>
            <p:nvPr/>
          </p:nvSpPr>
          <p:spPr bwMode="auto">
            <a:xfrm>
              <a:off x="-3" y="-3"/>
              <a:ext cx="3650" cy="10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8418" name="Picture 62" descr="http://www.faidherbe.org/site/cours/dupuis/images4/sf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876801"/>
            <a:ext cx="10287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0247" name="Object 71"/>
          <p:cNvGraphicFramePr>
            <a:graphicFrameLocks noChangeAspect="1"/>
          </p:cNvGraphicFramePr>
          <p:nvPr/>
        </p:nvGraphicFramePr>
        <p:xfrm>
          <a:off x="6248400" y="5638801"/>
          <a:ext cx="457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Pacchetto" r:id="rId4" imgW="457200" imgH="486383" progId="Package">
                  <p:embed/>
                </p:oleObj>
              </mc:Choice>
              <mc:Fallback>
                <p:oleObj name="Pacchetto" r:id="rId4" imgW="457200" imgH="486383" progId="Package">
                  <p:embed/>
                  <p:pic>
                    <p:nvPicPr>
                      <p:cNvPr id="50247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638801"/>
                        <a:ext cx="457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420" name="Picture 72" descr="C:\Documents and Settings\fornasiero\Documenti\Immagini\sf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60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0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 distorta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4E </a:t>
            </a:r>
            <a:r>
              <a:rPr lang="it-IT" altLang="it-IT" sz="2000">
                <a:solidFill>
                  <a:srgbClr val="FF6600"/>
                </a:solidFill>
              </a:rPr>
              <a:t>IO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F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 baseline="30000">
                <a:solidFill>
                  <a:srgbClr val="FF6600"/>
                </a:solidFill>
              </a:rPr>
              <a:t>-</a:t>
            </a:r>
            <a:r>
              <a:rPr lang="en-US" altLang="it-IT" smtClean="0"/>
              <a:t> 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I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(I) + 2e</a:t>
            </a:r>
            <a:r>
              <a:rPr lang="it-IT" altLang="it-IT" sz="2400" baseline="30000"/>
              <a:t>-</a:t>
            </a:r>
            <a:r>
              <a:rPr lang="it-IT" altLang="it-IT" sz="2400"/>
              <a:t> (F) + 1e</a:t>
            </a:r>
            <a:r>
              <a:rPr lang="it-IT" altLang="it-IT" sz="2400" baseline="30000"/>
              <a:t>-</a:t>
            </a:r>
            <a:r>
              <a:rPr lang="it-IT" altLang="it-IT" sz="2400"/>
              <a:t> (O</a:t>
            </a:r>
            <a:r>
              <a:rPr lang="it-IT" altLang="it-IT" sz="2400" baseline="30000"/>
              <a:t>-</a:t>
            </a:r>
            <a:r>
              <a:rPr lang="it-IT" altLang="it-IT" sz="2400"/>
              <a:t>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4 legami= AX4E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3" name="Rectangle 12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4" name="Rectangle 13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5" name="Rectangle 14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6" name="Rectangle 1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7" name="Rectangle 16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8" name="Rectangle 17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09" name="Rectangle 18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0" name="Rectangle 19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1" name="Rectangle 20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2" name="Rectangle 21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3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4" name="Rectangle 2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5" name="Rectangle 24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6" name="Rectangle 25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7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8" name="Rectangle 27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19" name="Rectangle 28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0" name="Rectangle 29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1" name="Rectangle 30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2" name="Rectangle 31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3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4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5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6" name="Rectangle 3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7" name="Rectangle 36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8" name="Rectangle 37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29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0" name="Rectangle 3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1" name="Rectangle 40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2" name="Rectangle 41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3" name="Rectangle 42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4" name="Rectangle 43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5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6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7" name="Rectangle 46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8" name="Rectangle 47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39" name="Rectangle 48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59440" name="Rectangle 61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59441" name="Group 71"/>
          <p:cNvGrpSpPr>
            <a:grpSpLocks/>
          </p:cNvGrpSpPr>
          <p:nvPr/>
        </p:nvGrpSpPr>
        <p:grpSpPr bwMode="auto">
          <a:xfrm>
            <a:off x="3810001" y="4800600"/>
            <a:ext cx="5794375" cy="1639888"/>
            <a:chOff x="-3" y="-3"/>
            <a:chExt cx="3650" cy="1033"/>
          </a:xfrm>
        </p:grpSpPr>
        <p:grpSp>
          <p:nvGrpSpPr>
            <p:cNvPr id="59445" name="Group 69"/>
            <p:cNvGrpSpPr>
              <a:grpSpLocks/>
            </p:cNvGrpSpPr>
            <p:nvPr/>
          </p:nvGrpSpPr>
          <p:grpSpPr bwMode="auto">
            <a:xfrm>
              <a:off x="0" y="0"/>
              <a:ext cx="3644" cy="1027"/>
              <a:chOff x="0" y="0"/>
              <a:chExt cx="3644" cy="1027"/>
            </a:xfrm>
          </p:grpSpPr>
          <p:grpSp>
            <p:nvGrpSpPr>
              <p:cNvPr id="59447" name="Group 66"/>
              <p:cNvGrpSpPr>
                <a:grpSpLocks/>
              </p:cNvGrpSpPr>
              <p:nvPr/>
            </p:nvGrpSpPr>
            <p:grpSpPr bwMode="auto">
              <a:xfrm>
                <a:off x="0" y="0"/>
                <a:ext cx="2028" cy="1027"/>
                <a:chOff x="0" y="0"/>
                <a:chExt cx="2028" cy="1027"/>
              </a:xfrm>
            </p:grpSpPr>
            <p:sp>
              <p:nvSpPr>
                <p:cNvPr id="59451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28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7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59452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28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59448" name="Group 68"/>
              <p:cNvGrpSpPr>
                <a:grpSpLocks/>
              </p:cNvGrpSpPr>
              <p:nvPr/>
            </p:nvGrpSpPr>
            <p:grpSpPr bwMode="auto">
              <a:xfrm>
                <a:off x="2028" y="0"/>
                <a:ext cx="1616" cy="1027"/>
                <a:chOff x="2028" y="0"/>
                <a:chExt cx="1616" cy="1027"/>
              </a:xfrm>
            </p:grpSpPr>
            <p:sp>
              <p:nvSpPr>
                <p:cNvPr id="59449" name="Rectangle 64"/>
                <p:cNvSpPr>
                  <a:spLocks noChangeArrowheads="1"/>
                </p:cNvSpPr>
                <p:nvPr/>
              </p:nvSpPr>
              <p:spPr bwMode="auto">
                <a:xfrm>
                  <a:off x="2028" y="0"/>
                  <a:ext cx="1616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d(I-O) = 0,193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d(I-F) = 0,200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59450" name="Rectangle 67"/>
                <p:cNvSpPr>
                  <a:spLocks noChangeArrowheads="1"/>
                </p:cNvSpPr>
                <p:nvPr/>
              </p:nvSpPr>
              <p:spPr bwMode="auto">
                <a:xfrm>
                  <a:off x="2028" y="0"/>
                  <a:ext cx="1616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59446" name="Rectangle 70"/>
            <p:cNvSpPr>
              <a:spLocks noChangeArrowheads="1"/>
            </p:cNvSpPr>
            <p:nvPr/>
          </p:nvSpPr>
          <p:spPr bwMode="auto">
            <a:xfrm>
              <a:off x="-3" y="-3"/>
              <a:ext cx="3650" cy="103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59442" name="Picture 63" descr="http://www.faidherbe.org/site/cours/dupuis/images4/io2f2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953001"/>
            <a:ext cx="9937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72" name="Object 72"/>
          <p:cNvGraphicFramePr>
            <a:graphicFrameLocks noChangeAspect="1"/>
          </p:cNvGraphicFramePr>
          <p:nvPr/>
        </p:nvGraphicFramePr>
        <p:xfrm>
          <a:off x="6096001" y="5715001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Pacchetto" r:id="rId4" imgW="680936" imgH="486383" progId="Package">
                  <p:embed/>
                </p:oleObj>
              </mc:Choice>
              <mc:Fallback>
                <p:oleObj name="Pacchetto" r:id="rId4" imgW="680936" imgH="486383" progId="Package">
                  <p:embed/>
                  <p:pic>
                    <p:nvPicPr>
                      <p:cNvPr id="51272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5715001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444" name="Picture 73" descr="C:\Documents and Settings\fornasiero\Documenti\Immagini\io2f2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8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12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tetraedrica distorta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4E </a:t>
            </a:r>
            <a:r>
              <a:rPr lang="it-IT" altLang="it-IT" sz="2000">
                <a:solidFill>
                  <a:srgbClr val="FF6600"/>
                </a:solidFill>
              </a:rPr>
              <a:t>XeO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F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Xe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6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8e</a:t>
            </a:r>
            <a:r>
              <a:rPr lang="it-IT" altLang="it-IT" sz="2400" baseline="30000"/>
              <a:t>-</a:t>
            </a:r>
            <a:r>
              <a:rPr lang="it-IT" altLang="it-IT" sz="2400"/>
              <a:t> (Xe) + 2e</a:t>
            </a:r>
            <a:r>
              <a:rPr lang="it-IT" altLang="it-IT" sz="2400" baseline="30000"/>
              <a:t>-</a:t>
            </a:r>
            <a:r>
              <a:rPr lang="it-IT" altLang="it-IT" sz="2400"/>
              <a:t> (F)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4 legami= AX4E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8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49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1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0465" name="Rectangle 61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0466" name="Group 71"/>
          <p:cNvGrpSpPr>
            <a:grpSpLocks/>
          </p:cNvGrpSpPr>
          <p:nvPr/>
        </p:nvGrpSpPr>
        <p:grpSpPr bwMode="auto">
          <a:xfrm>
            <a:off x="3657601" y="4724401"/>
            <a:ext cx="5794375" cy="1655763"/>
            <a:chOff x="-3" y="-3"/>
            <a:chExt cx="3650" cy="1043"/>
          </a:xfrm>
        </p:grpSpPr>
        <p:grpSp>
          <p:nvGrpSpPr>
            <p:cNvPr id="60470" name="Group 69"/>
            <p:cNvGrpSpPr>
              <a:grpSpLocks/>
            </p:cNvGrpSpPr>
            <p:nvPr/>
          </p:nvGrpSpPr>
          <p:grpSpPr bwMode="auto">
            <a:xfrm>
              <a:off x="0" y="0"/>
              <a:ext cx="3644" cy="1037"/>
              <a:chOff x="0" y="0"/>
              <a:chExt cx="3644" cy="1037"/>
            </a:xfrm>
          </p:grpSpPr>
          <p:grpSp>
            <p:nvGrpSpPr>
              <p:cNvPr id="60472" name="Group 66"/>
              <p:cNvGrpSpPr>
                <a:grpSpLocks/>
              </p:cNvGrpSpPr>
              <p:nvPr/>
            </p:nvGrpSpPr>
            <p:grpSpPr bwMode="auto">
              <a:xfrm>
                <a:off x="0" y="0"/>
                <a:ext cx="2002" cy="1037"/>
                <a:chOff x="0" y="0"/>
                <a:chExt cx="2002" cy="1037"/>
              </a:xfrm>
            </p:grpSpPr>
            <p:sp>
              <p:nvSpPr>
                <p:cNvPr id="60476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2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8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0477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2" cy="103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0473" name="Group 68"/>
              <p:cNvGrpSpPr>
                <a:grpSpLocks/>
              </p:cNvGrpSpPr>
              <p:nvPr/>
            </p:nvGrpSpPr>
            <p:grpSpPr bwMode="auto">
              <a:xfrm>
                <a:off x="2002" y="0"/>
                <a:ext cx="1642" cy="1037"/>
                <a:chOff x="2002" y="0"/>
                <a:chExt cx="1642" cy="1037"/>
              </a:xfrm>
            </p:grpSpPr>
            <p:sp>
              <p:nvSpPr>
                <p:cNvPr id="60474" name="Rectangle 64"/>
                <p:cNvSpPr>
                  <a:spLocks noChangeArrowheads="1"/>
                </p:cNvSpPr>
                <p:nvPr/>
              </p:nvSpPr>
              <p:spPr bwMode="auto">
                <a:xfrm>
                  <a:off x="2002" y="0"/>
                  <a:ext cx="1642" cy="1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d(Xe-O) = 0,180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d(Xe-F) = 0,200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(</a:t>
                  </a:r>
                  <a:r>
                    <a:rPr lang="it-IT" altLang="it-IT" sz="1800" b="1"/>
                    <a:t>valore stimato</a:t>
                  </a:r>
                  <a:r>
                    <a:rPr lang="en-US" altLang="it-IT" sz="1800" b="1"/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0475" name="Rectangle 67"/>
                <p:cNvSpPr>
                  <a:spLocks noChangeArrowheads="1"/>
                </p:cNvSpPr>
                <p:nvPr/>
              </p:nvSpPr>
              <p:spPr bwMode="auto">
                <a:xfrm>
                  <a:off x="2002" y="0"/>
                  <a:ext cx="1642" cy="103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0471" name="Rectangle 70"/>
            <p:cNvSpPr>
              <a:spLocks noChangeArrowheads="1"/>
            </p:cNvSpPr>
            <p:nvPr/>
          </p:nvSpPr>
          <p:spPr bwMode="auto">
            <a:xfrm>
              <a:off x="-3" y="-3"/>
              <a:ext cx="3650" cy="104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0467" name="Picture 63" descr="http://www.faidherbe.org/site/cours/dupuis/images4/xeo2f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4876800"/>
            <a:ext cx="11080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2296" name="Object 72"/>
          <p:cNvGraphicFramePr>
            <a:graphicFrameLocks noChangeAspect="1"/>
          </p:cNvGraphicFramePr>
          <p:nvPr/>
        </p:nvGraphicFramePr>
        <p:xfrm>
          <a:off x="5791201" y="5715001"/>
          <a:ext cx="6762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Pacchetto" r:id="rId4" imgW="680936" imgH="486383" progId="Package">
                  <p:embed/>
                </p:oleObj>
              </mc:Choice>
              <mc:Fallback>
                <p:oleObj name="Pacchetto" r:id="rId4" imgW="680936" imgH="486383" progId="Package">
                  <p:embed/>
                  <p:pic>
                    <p:nvPicPr>
                      <p:cNvPr id="52296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1" y="5715001"/>
                        <a:ext cx="6762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0469" name="Picture 73" descr="C:\Documents and Settings\fornasiero\Documenti\Immagini\xeo2f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43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2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a T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3E2 </a:t>
            </a:r>
            <a:r>
              <a:rPr lang="it-IT" altLang="it-IT" sz="2000">
                <a:solidFill>
                  <a:srgbClr val="FF6600"/>
                </a:solidFill>
              </a:rPr>
              <a:t>ClF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endParaRPr lang="en-US" altLang="it-IT" smtClean="0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Cl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5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(Cl) + 3e</a:t>
            </a:r>
            <a:r>
              <a:rPr lang="it-IT" altLang="it-IT" sz="2400" baseline="30000"/>
              <a:t>-</a:t>
            </a:r>
            <a:r>
              <a:rPr lang="it-IT" altLang="it-IT" sz="2400"/>
              <a:t> (F)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3 legami= AX3E2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4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1490" name="Rectangle 63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1491" name="Group 73"/>
          <p:cNvGrpSpPr>
            <a:grpSpLocks/>
          </p:cNvGrpSpPr>
          <p:nvPr/>
        </p:nvGrpSpPr>
        <p:grpSpPr bwMode="auto">
          <a:xfrm>
            <a:off x="3505201" y="4419600"/>
            <a:ext cx="5794375" cy="1716088"/>
            <a:chOff x="-3" y="-3"/>
            <a:chExt cx="3650" cy="1081"/>
          </a:xfrm>
        </p:grpSpPr>
        <p:grpSp>
          <p:nvGrpSpPr>
            <p:cNvPr id="61495" name="Group 71"/>
            <p:cNvGrpSpPr>
              <a:grpSpLocks/>
            </p:cNvGrpSpPr>
            <p:nvPr/>
          </p:nvGrpSpPr>
          <p:grpSpPr bwMode="auto">
            <a:xfrm>
              <a:off x="0" y="0"/>
              <a:ext cx="3644" cy="1075"/>
              <a:chOff x="0" y="0"/>
              <a:chExt cx="3644" cy="1075"/>
            </a:xfrm>
          </p:grpSpPr>
          <p:grpSp>
            <p:nvGrpSpPr>
              <p:cNvPr id="61497" name="Group 68"/>
              <p:cNvGrpSpPr>
                <a:grpSpLocks/>
              </p:cNvGrpSpPr>
              <p:nvPr/>
            </p:nvGrpSpPr>
            <p:grpSpPr bwMode="auto">
              <a:xfrm>
                <a:off x="0" y="0"/>
                <a:ext cx="1891" cy="1075"/>
                <a:chOff x="0" y="0"/>
                <a:chExt cx="1891" cy="1075"/>
              </a:xfrm>
            </p:grpSpPr>
            <p:sp>
              <p:nvSpPr>
                <p:cNvPr id="61501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91" cy="10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82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1502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91" cy="107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1498" name="Group 70"/>
              <p:cNvGrpSpPr>
                <a:grpSpLocks/>
              </p:cNvGrpSpPr>
              <p:nvPr/>
            </p:nvGrpSpPr>
            <p:grpSpPr bwMode="auto">
              <a:xfrm>
                <a:off x="1891" y="0"/>
                <a:ext cx="1753" cy="1075"/>
                <a:chOff x="1891" y="0"/>
                <a:chExt cx="1753" cy="1075"/>
              </a:xfrm>
            </p:grpSpPr>
            <p:sp>
              <p:nvSpPr>
                <p:cNvPr id="61499" name="Rectangle 66"/>
                <p:cNvSpPr>
                  <a:spLocks noChangeArrowheads="1"/>
                </p:cNvSpPr>
                <p:nvPr/>
              </p:nvSpPr>
              <p:spPr bwMode="auto">
                <a:xfrm>
                  <a:off x="1891" y="0"/>
                  <a:ext cx="1753" cy="10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d(Cl-F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) = 0,1596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d(Cl-F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) = 0,1696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(</a:t>
                  </a:r>
                  <a:r>
                    <a:rPr lang="en-US" altLang="it-IT" sz="1800" b="1"/>
                    <a:t>FClF</a:t>
                  </a:r>
                  <a:r>
                    <a:rPr lang="en-US" altLang="it-IT" sz="1800" b="1">
                      <a:latin typeface="Symbol" panose="05050102010706020507" pitchFamily="18" charset="2"/>
                    </a:rPr>
                    <a:t>) = 87,5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61500" name="Rectangle 69"/>
                <p:cNvSpPr>
                  <a:spLocks noChangeArrowheads="1"/>
                </p:cNvSpPr>
                <p:nvPr/>
              </p:nvSpPr>
              <p:spPr bwMode="auto">
                <a:xfrm>
                  <a:off x="1891" y="0"/>
                  <a:ext cx="1753" cy="107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1496" name="Rectangle 72"/>
            <p:cNvSpPr>
              <a:spLocks noChangeArrowheads="1"/>
            </p:cNvSpPr>
            <p:nvPr/>
          </p:nvSpPr>
          <p:spPr bwMode="auto">
            <a:xfrm>
              <a:off x="-3" y="-3"/>
              <a:ext cx="3650" cy="108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1492" name="Picture 65" descr="http://www.faidherbe.org/site/cours/dupuis/images4/clf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4572000"/>
            <a:ext cx="1039813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3" name="Picture 74" descr="C:\Documents and Settings\fornasiero\Documenti\Immagini\clf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323" name="Object 75"/>
          <p:cNvGraphicFramePr>
            <a:graphicFrameLocks noChangeAspect="1"/>
          </p:cNvGraphicFramePr>
          <p:nvPr/>
        </p:nvGraphicFramePr>
        <p:xfrm>
          <a:off x="5791200" y="53340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Pacchetto" r:id="rId5" imgW="496111" imgH="486383" progId="Package">
                  <p:embed/>
                </p:oleObj>
              </mc:Choice>
              <mc:Fallback>
                <p:oleObj name="Pacchetto" r:id="rId5" imgW="496111" imgH="486383" progId="Package">
                  <p:embed/>
                  <p:pic>
                    <p:nvPicPr>
                      <p:cNvPr id="53323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340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41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33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AX2</a:t>
            </a:r>
            <a:r>
              <a:rPr lang="it-IT" altLang="it-IT" sz="2000">
                <a:solidFill>
                  <a:srgbClr val="0066FF"/>
                </a:solidFill>
              </a:rPr>
              <a:t> </a:t>
            </a:r>
            <a:r>
              <a:rPr lang="it-IT" altLang="it-IT" sz="2000">
                <a:solidFill>
                  <a:srgbClr val="FF6600"/>
                </a:solidFill>
              </a:rPr>
              <a:t>COS</a:t>
            </a:r>
            <a:r>
              <a:rPr lang="en-US" altLang="it-IT" sz="2000">
                <a:solidFill>
                  <a:srgbClr val="FF6600"/>
                </a:solidFill>
              </a:rPr>
              <a:t/>
            </a:r>
            <a:br>
              <a:rPr lang="en-US" altLang="it-IT" sz="2000">
                <a:solidFill>
                  <a:srgbClr val="FF6600"/>
                </a:solidFill>
              </a:rPr>
            </a:b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181600" y="2438400"/>
            <a:ext cx="5486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e</a:t>
            </a:r>
            <a:r>
              <a:rPr lang="it-IT" altLang="it-IT" sz="2400" baseline="30000"/>
              <a:t>- </a:t>
            </a:r>
            <a:r>
              <a:rPr lang="it-IT" altLang="it-IT" sz="2400"/>
              <a:t>+ 2 e</a:t>
            </a:r>
            <a:r>
              <a:rPr lang="it-IT" altLang="it-IT" sz="2400" baseline="30000"/>
              <a:t>-</a:t>
            </a:r>
            <a:r>
              <a:rPr lang="it-IT" altLang="it-IT" sz="2400"/>
              <a:t> (O) + 2 e</a:t>
            </a:r>
            <a:r>
              <a:rPr lang="it-IT" altLang="it-IT" sz="2400" baseline="30000"/>
              <a:t>-</a:t>
            </a:r>
            <a:r>
              <a:rPr lang="it-IT" altLang="it-IT" sz="2400"/>
              <a:t> (S) – 4 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= 2 coppie = AX2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2" name="Rectangle 20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3" name="Rectangle 35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6394" name="Group 45"/>
          <p:cNvGrpSpPr>
            <a:grpSpLocks/>
          </p:cNvGrpSpPr>
          <p:nvPr/>
        </p:nvGrpSpPr>
        <p:grpSpPr bwMode="auto">
          <a:xfrm>
            <a:off x="3962401" y="5257800"/>
            <a:ext cx="5794375" cy="1136650"/>
            <a:chOff x="-3" y="-3"/>
            <a:chExt cx="3650" cy="716"/>
          </a:xfrm>
        </p:grpSpPr>
        <p:grpSp>
          <p:nvGrpSpPr>
            <p:cNvPr id="16398" name="Group 43"/>
            <p:cNvGrpSpPr>
              <a:grpSpLocks/>
            </p:cNvGrpSpPr>
            <p:nvPr/>
          </p:nvGrpSpPr>
          <p:grpSpPr bwMode="auto">
            <a:xfrm>
              <a:off x="0" y="0"/>
              <a:ext cx="3644" cy="710"/>
              <a:chOff x="0" y="0"/>
              <a:chExt cx="3644" cy="710"/>
            </a:xfrm>
          </p:grpSpPr>
          <p:grpSp>
            <p:nvGrpSpPr>
              <p:cNvPr id="16400" name="Group 40"/>
              <p:cNvGrpSpPr>
                <a:grpSpLocks/>
              </p:cNvGrpSpPr>
              <p:nvPr/>
            </p:nvGrpSpPr>
            <p:grpSpPr bwMode="auto">
              <a:xfrm>
                <a:off x="0" y="0"/>
                <a:ext cx="1967" cy="710"/>
                <a:chOff x="0" y="0"/>
                <a:chExt cx="1967" cy="710"/>
              </a:xfrm>
            </p:grpSpPr>
            <p:sp>
              <p:nvSpPr>
                <p:cNvPr id="16404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67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38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6405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67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6401" name="Group 42"/>
              <p:cNvGrpSpPr>
                <a:grpSpLocks/>
              </p:cNvGrpSpPr>
              <p:nvPr/>
            </p:nvGrpSpPr>
            <p:grpSpPr bwMode="auto">
              <a:xfrm>
                <a:off x="1967" y="0"/>
                <a:ext cx="1677" cy="710"/>
                <a:chOff x="1967" y="0"/>
                <a:chExt cx="1677" cy="710"/>
              </a:xfrm>
            </p:grpSpPr>
            <p:sp>
              <p:nvSpPr>
                <p:cNvPr id="16402" name="Rectangle 38"/>
                <p:cNvSpPr>
                  <a:spLocks noChangeArrowheads="1"/>
                </p:cNvSpPr>
                <p:nvPr/>
              </p:nvSpPr>
              <p:spPr bwMode="auto">
                <a:xfrm>
                  <a:off x="1967" y="0"/>
                  <a:ext cx="1677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d(C-O) = 0,116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d(C-S) = 0,155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6403" name="Rectangle 41"/>
                <p:cNvSpPr>
                  <a:spLocks noChangeArrowheads="1"/>
                </p:cNvSpPr>
                <p:nvPr/>
              </p:nvSpPr>
              <p:spPr bwMode="auto">
                <a:xfrm>
                  <a:off x="1967" y="0"/>
                  <a:ext cx="1677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6399" name="Rectangle 44"/>
            <p:cNvSpPr>
              <a:spLocks noChangeArrowheads="1"/>
            </p:cNvSpPr>
            <p:nvPr/>
          </p:nvSpPr>
          <p:spPr bwMode="auto">
            <a:xfrm>
              <a:off x="-3" y="-3"/>
              <a:ext cx="3650" cy="7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6395" name="Picture 37" descr="http://www.faidherbe.org/site/cours/dupuis/images4/cos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334001"/>
            <a:ext cx="156527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46" descr="C:\Documents and Settings\fornasiero\Documenti\Immagini\co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145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39" name="Object 47"/>
          <p:cNvGraphicFramePr>
            <a:graphicFrameLocks noChangeAspect="1"/>
          </p:cNvGraphicFramePr>
          <p:nvPr/>
        </p:nvGraphicFramePr>
        <p:xfrm>
          <a:off x="6324601" y="57912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acchetto" r:id="rId5" imgW="486383" imgH="486383" progId="Package">
                  <p:embed/>
                </p:oleObj>
              </mc:Choice>
              <mc:Fallback>
                <p:oleObj name="Pacchetto" r:id="rId5" imgW="486383" imgH="486383" progId="Package">
                  <p:embed/>
                  <p:pic>
                    <p:nvPicPr>
                      <p:cNvPr id="823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1" y="57912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664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82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2E3 </a:t>
            </a:r>
            <a:r>
              <a:rPr lang="it-IT" altLang="it-IT" sz="2000">
                <a:solidFill>
                  <a:srgbClr val="FF6600"/>
                </a:solidFill>
              </a:rPr>
              <a:t>I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it-IT" altLang="it-IT" sz="2000" baseline="30000">
                <a:solidFill>
                  <a:srgbClr val="FF6600"/>
                </a:solidFill>
              </a:rPr>
              <a:t>-</a:t>
            </a:r>
            <a:endParaRPr lang="en-US" altLang="it-IT" sz="2000" baseline="30000">
              <a:solidFill>
                <a:srgbClr val="FF6600"/>
              </a:solidFill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I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(I) + 2e</a:t>
            </a:r>
            <a:r>
              <a:rPr lang="it-IT" altLang="it-IT" sz="2400" baseline="30000"/>
              <a:t>-</a:t>
            </a:r>
            <a:r>
              <a:rPr lang="it-IT" altLang="it-IT" sz="2400"/>
              <a:t> (I) + 1e</a:t>
            </a:r>
            <a:r>
              <a:rPr lang="it-IT" altLang="it-IT" sz="2400" baseline="30000"/>
              <a:t>-</a:t>
            </a:r>
            <a:r>
              <a:rPr lang="it-IT" altLang="it-IT" sz="2400"/>
              <a:t> (-)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10 = 5 coppie , 2 legami= AX2E3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2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3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5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6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7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8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499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0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1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2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3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4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5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6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09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10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11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12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13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14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2515" name="Rectangle 63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2516" name="Group 73"/>
          <p:cNvGrpSpPr>
            <a:grpSpLocks/>
          </p:cNvGrpSpPr>
          <p:nvPr/>
        </p:nvGrpSpPr>
        <p:grpSpPr bwMode="auto">
          <a:xfrm>
            <a:off x="3886201" y="4724401"/>
            <a:ext cx="5794375" cy="1685925"/>
            <a:chOff x="-3" y="-3"/>
            <a:chExt cx="3650" cy="1062"/>
          </a:xfrm>
        </p:grpSpPr>
        <p:grpSp>
          <p:nvGrpSpPr>
            <p:cNvPr id="62520" name="Group 71"/>
            <p:cNvGrpSpPr>
              <a:grpSpLocks/>
            </p:cNvGrpSpPr>
            <p:nvPr/>
          </p:nvGrpSpPr>
          <p:grpSpPr bwMode="auto">
            <a:xfrm>
              <a:off x="0" y="0"/>
              <a:ext cx="3644" cy="1056"/>
              <a:chOff x="0" y="0"/>
              <a:chExt cx="3644" cy="1056"/>
            </a:xfrm>
          </p:grpSpPr>
          <p:grpSp>
            <p:nvGrpSpPr>
              <p:cNvPr id="62522" name="Group 68"/>
              <p:cNvGrpSpPr>
                <a:grpSpLocks/>
              </p:cNvGrpSpPr>
              <p:nvPr/>
            </p:nvGrpSpPr>
            <p:grpSpPr bwMode="auto">
              <a:xfrm>
                <a:off x="0" y="0"/>
                <a:ext cx="1230" cy="1056"/>
                <a:chOff x="0" y="0"/>
                <a:chExt cx="1230" cy="1056"/>
              </a:xfrm>
            </p:grpSpPr>
            <p:sp>
              <p:nvSpPr>
                <p:cNvPr id="62526" name="Rectangle 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30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80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2527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230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2523" name="Group 70"/>
              <p:cNvGrpSpPr>
                <a:grpSpLocks/>
              </p:cNvGrpSpPr>
              <p:nvPr/>
            </p:nvGrpSpPr>
            <p:grpSpPr bwMode="auto">
              <a:xfrm>
                <a:off x="1230" y="0"/>
                <a:ext cx="2414" cy="1056"/>
                <a:chOff x="1230" y="0"/>
                <a:chExt cx="2414" cy="1056"/>
              </a:xfrm>
            </p:grpSpPr>
            <p:sp>
              <p:nvSpPr>
                <p:cNvPr id="62524" name="Rectangle 66"/>
                <p:cNvSpPr>
                  <a:spLocks noChangeArrowheads="1"/>
                </p:cNvSpPr>
                <p:nvPr/>
              </p:nvSpPr>
              <p:spPr bwMode="auto">
                <a:xfrm>
                  <a:off x="1230" y="0"/>
                  <a:ext cx="2414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Valori ottenuti con NEt</a:t>
                  </a:r>
                  <a:r>
                    <a:rPr lang="en-US" altLang="it-IT" sz="1800" b="1" baseline="-30000"/>
                    <a:t>4</a:t>
                  </a:r>
                  <a:r>
                    <a:rPr lang="en-US" altLang="it-IT" sz="1800" b="1" baseline="30000"/>
                    <a:t>+ </a:t>
                  </a:r>
                  <a:r>
                    <a:rPr lang="en-US" altLang="it-IT" sz="1800" b="1"/>
                    <a:t>come controione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d(I-I) = 0,294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a = 180°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2400"/>
                </a:p>
              </p:txBody>
            </p:sp>
            <p:sp>
              <p:nvSpPr>
                <p:cNvPr id="62525" name="Rectangle 69"/>
                <p:cNvSpPr>
                  <a:spLocks noChangeArrowheads="1"/>
                </p:cNvSpPr>
                <p:nvPr/>
              </p:nvSpPr>
              <p:spPr bwMode="auto">
                <a:xfrm>
                  <a:off x="1230" y="0"/>
                  <a:ext cx="2414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2521" name="Rectangle 72"/>
            <p:cNvSpPr>
              <a:spLocks noChangeArrowheads="1"/>
            </p:cNvSpPr>
            <p:nvPr/>
          </p:nvSpPr>
          <p:spPr bwMode="auto">
            <a:xfrm>
              <a:off x="-3" y="-3"/>
              <a:ext cx="3650" cy="10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2517" name="Picture 65" descr="http://www.faidherbe.org/site/cours/dupuis/images4/i3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4876801"/>
            <a:ext cx="115411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346" name="Object 74"/>
          <p:cNvGraphicFramePr>
            <a:graphicFrameLocks noChangeAspect="1"/>
          </p:cNvGraphicFramePr>
          <p:nvPr/>
        </p:nvGraphicFramePr>
        <p:xfrm>
          <a:off x="5105401" y="57150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Pacchetto" r:id="rId4" imgW="486383" imgH="486383" progId="Package">
                  <p:embed/>
                </p:oleObj>
              </mc:Choice>
              <mc:Fallback>
                <p:oleObj name="Pacchetto" r:id="rId4" imgW="486383" imgH="486383" progId="Package">
                  <p:embed/>
                  <p:pic>
                    <p:nvPicPr>
                      <p:cNvPr id="54346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1" y="57150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519" name="Picture 75" descr="C:\Documents and Settings\fornasiero\Documenti\Immagini\i3m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812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4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43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2E3 </a:t>
            </a:r>
            <a:r>
              <a:rPr lang="it-IT" altLang="it-IT" sz="2000">
                <a:solidFill>
                  <a:srgbClr val="FF6600"/>
                </a:solidFill>
              </a:rPr>
              <a:t>XeF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Xe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6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8e</a:t>
            </a:r>
            <a:r>
              <a:rPr lang="it-IT" altLang="it-IT" sz="2400" baseline="30000"/>
              <a:t>-</a:t>
            </a:r>
            <a:r>
              <a:rPr lang="it-IT" altLang="it-IT" sz="2400"/>
              <a:t> (Xe) + 2e</a:t>
            </a:r>
            <a:r>
              <a:rPr lang="it-IT" altLang="it-IT" sz="2400" baseline="30000"/>
              <a:t>-</a:t>
            </a:r>
            <a:r>
              <a:rPr lang="it-IT" altLang="it-IT" sz="2400"/>
              <a:t> (F)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10 = 5 coppie , 2 legami= AX2E3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3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4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7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0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1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2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4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5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6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7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39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3540" name="Rectangle 6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3541" name="Group 74"/>
          <p:cNvGrpSpPr>
            <a:grpSpLocks/>
          </p:cNvGrpSpPr>
          <p:nvPr/>
        </p:nvGrpSpPr>
        <p:grpSpPr bwMode="auto">
          <a:xfrm>
            <a:off x="3733801" y="4800600"/>
            <a:ext cx="5794375" cy="1639888"/>
            <a:chOff x="-3" y="-3"/>
            <a:chExt cx="3650" cy="1033"/>
          </a:xfrm>
        </p:grpSpPr>
        <p:grpSp>
          <p:nvGrpSpPr>
            <p:cNvPr id="63545" name="Group 72"/>
            <p:cNvGrpSpPr>
              <a:grpSpLocks/>
            </p:cNvGrpSpPr>
            <p:nvPr/>
          </p:nvGrpSpPr>
          <p:grpSpPr bwMode="auto">
            <a:xfrm>
              <a:off x="0" y="0"/>
              <a:ext cx="3644" cy="1027"/>
              <a:chOff x="0" y="0"/>
              <a:chExt cx="3644" cy="1027"/>
            </a:xfrm>
          </p:grpSpPr>
          <p:grpSp>
            <p:nvGrpSpPr>
              <p:cNvPr id="63547" name="Group 69"/>
              <p:cNvGrpSpPr>
                <a:grpSpLocks/>
              </p:cNvGrpSpPr>
              <p:nvPr/>
            </p:nvGrpSpPr>
            <p:grpSpPr bwMode="auto">
              <a:xfrm>
                <a:off x="0" y="0"/>
                <a:ext cx="2057" cy="1027"/>
                <a:chOff x="0" y="0"/>
                <a:chExt cx="2057" cy="1027"/>
              </a:xfrm>
            </p:grpSpPr>
            <p:sp>
              <p:nvSpPr>
                <p:cNvPr id="63551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57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7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3552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57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3548" name="Group 71"/>
              <p:cNvGrpSpPr>
                <a:grpSpLocks/>
              </p:cNvGrpSpPr>
              <p:nvPr/>
            </p:nvGrpSpPr>
            <p:grpSpPr bwMode="auto">
              <a:xfrm>
                <a:off x="2057" y="0"/>
                <a:ext cx="1587" cy="1027"/>
                <a:chOff x="2057" y="0"/>
                <a:chExt cx="1587" cy="1027"/>
              </a:xfrm>
            </p:grpSpPr>
            <p:sp>
              <p:nvSpPr>
                <p:cNvPr id="63549" name="Rectangle 67"/>
                <p:cNvSpPr>
                  <a:spLocks noChangeArrowheads="1"/>
                </p:cNvSpPr>
                <p:nvPr/>
              </p:nvSpPr>
              <p:spPr bwMode="auto">
                <a:xfrm>
                  <a:off x="2057" y="0"/>
                  <a:ext cx="1587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d(Xe-F) = 0,200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3550" name="Rectangle 70"/>
                <p:cNvSpPr>
                  <a:spLocks noChangeArrowheads="1"/>
                </p:cNvSpPr>
                <p:nvPr/>
              </p:nvSpPr>
              <p:spPr bwMode="auto">
                <a:xfrm>
                  <a:off x="2057" y="0"/>
                  <a:ext cx="1587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3546" name="Rectangle 73"/>
            <p:cNvSpPr>
              <a:spLocks noChangeArrowheads="1"/>
            </p:cNvSpPr>
            <p:nvPr/>
          </p:nvSpPr>
          <p:spPr bwMode="auto">
            <a:xfrm>
              <a:off x="-3" y="-3"/>
              <a:ext cx="3650" cy="103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3542" name="Picture 66" descr="http://www.faidherbe.org/site/cours/dupuis/images4/xef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953001"/>
            <a:ext cx="1143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5371" name="Object 75"/>
          <p:cNvGraphicFramePr>
            <a:graphicFrameLocks noChangeAspect="1"/>
          </p:cNvGraphicFramePr>
          <p:nvPr/>
        </p:nvGraphicFramePr>
        <p:xfrm>
          <a:off x="5867400" y="5715001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Pacchetto" r:id="rId4" imgW="535021" imgH="486383" progId="Package">
                  <p:embed/>
                </p:oleObj>
              </mc:Choice>
              <mc:Fallback>
                <p:oleObj name="Pacchetto" r:id="rId4" imgW="535021" imgH="486383" progId="Package">
                  <p:embed/>
                  <p:pic>
                    <p:nvPicPr>
                      <p:cNvPr id="55371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15001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544" name="Picture 76" descr="C:\Documents and Settings\fornasiero\Documenti\Immagini\xef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14859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3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53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ottaedrica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6 </a:t>
            </a:r>
            <a:r>
              <a:rPr lang="it-IT" altLang="it-IT" sz="2000">
                <a:solidFill>
                  <a:srgbClr val="FF6600"/>
                </a:solidFill>
              </a:rPr>
              <a:t>SF</a:t>
            </a:r>
            <a:r>
              <a:rPr lang="it-IT" altLang="it-IT" sz="2000" baseline="-25000">
                <a:solidFill>
                  <a:srgbClr val="FF6600"/>
                </a:solidFill>
              </a:rPr>
              <a:t>6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S  [Ne] 3s</a:t>
            </a:r>
            <a:r>
              <a:rPr lang="it-IT" altLang="it-IT" sz="2400" baseline="30000"/>
              <a:t>2</a:t>
            </a:r>
            <a:r>
              <a:rPr lang="it-IT" altLang="it-IT" sz="2400"/>
              <a:t> 3p</a:t>
            </a:r>
            <a:r>
              <a:rPr lang="it-IT" altLang="it-IT" sz="2400" baseline="30000"/>
              <a:t>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6e</a:t>
            </a:r>
            <a:r>
              <a:rPr lang="it-IT" altLang="it-IT" sz="2400" baseline="30000"/>
              <a:t>-</a:t>
            </a:r>
            <a:r>
              <a:rPr lang="it-IT" altLang="it-IT" sz="2400"/>
              <a:t> (S) + 6e</a:t>
            </a:r>
            <a:r>
              <a:rPr lang="it-IT" altLang="it-IT" sz="2400" baseline="30000"/>
              <a:t>-</a:t>
            </a:r>
            <a:r>
              <a:rPr lang="it-IT" altLang="it-IT" sz="2400"/>
              <a:t> (F)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12 = 6 coppie , 6 legami= AX6</a:t>
            </a:r>
            <a:endParaRPr lang="en-US" altLang="it-IT" sz="2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8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4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5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6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7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59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60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61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62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63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64" name="Rectangle 5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4565" name="Rectangle 65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4566" name="Group 75"/>
          <p:cNvGrpSpPr>
            <a:grpSpLocks/>
          </p:cNvGrpSpPr>
          <p:nvPr/>
        </p:nvGrpSpPr>
        <p:grpSpPr bwMode="auto">
          <a:xfrm>
            <a:off x="3886201" y="4648201"/>
            <a:ext cx="5794375" cy="1685925"/>
            <a:chOff x="-3" y="-3"/>
            <a:chExt cx="3650" cy="1062"/>
          </a:xfrm>
        </p:grpSpPr>
        <p:grpSp>
          <p:nvGrpSpPr>
            <p:cNvPr id="64570" name="Group 73"/>
            <p:cNvGrpSpPr>
              <a:grpSpLocks/>
            </p:cNvGrpSpPr>
            <p:nvPr/>
          </p:nvGrpSpPr>
          <p:grpSpPr bwMode="auto">
            <a:xfrm>
              <a:off x="0" y="0"/>
              <a:ext cx="3644" cy="1056"/>
              <a:chOff x="0" y="0"/>
              <a:chExt cx="3644" cy="1056"/>
            </a:xfrm>
          </p:grpSpPr>
          <p:grpSp>
            <p:nvGrpSpPr>
              <p:cNvPr id="64572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2010" cy="1056"/>
                <a:chOff x="0" y="0"/>
                <a:chExt cx="2010" cy="1056"/>
              </a:xfrm>
            </p:grpSpPr>
            <p:sp>
              <p:nvSpPr>
                <p:cNvPr id="64576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0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80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4577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10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4573" name="Group 72"/>
              <p:cNvGrpSpPr>
                <a:grpSpLocks/>
              </p:cNvGrpSpPr>
              <p:nvPr/>
            </p:nvGrpSpPr>
            <p:grpSpPr bwMode="auto">
              <a:xfrm>
                <a:off x="2010" y="0"/>
                <a:ext cx="1634" cy="1056"/>
                <a:chOff x="2010" y="0"/>
                <a:chExt cx="1634" cy="1056"/>
              </a:xfrm>
            </p:grpSpPr>
            <p:sp>
              <p:nvSpPr>
                <p:cNvPr id="64574" name="Rectangle 68"/>
                <p:cNvSpPr>
                  <a:spLocks noChangeArrowheads="1"/>
                </p:cNvSpPr>
                <p:nvPr/>
              </p:nvSpPr>
              <p:spPr bwMode="auto">
                <a:xfrm>
                  <a:off x="2010" y="0"/>
                  <a:ext cx="1634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d(S-F) = 0,1564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90°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4575" name="Rectangle 71"/>
                <p:cNvSpPr>
                  <a:spLocks noChangeArrowheads="1"/>
                </p:cNvSpPr>
                <p:nvPr/>
              </p:nvSpPr>
              <p:spPr bwMode="auto">
                <a:xfrm>
                  <a:off x="2010" y="0"/>
                  <a:ext cx="1634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4571" name="Rectangle 74"/>
            <p:cNvSpPr>
              <a:spLocks noChangeArrowheads="1"/>
            </p:cNvSpPr>
            <p:nvPr/>
          </p:nvSpPr>
          <p:spPr bwMode="auto">
            <a:xfrm>
              <a:off x="-3" y="-3"/>
              <a:ext cx="3650" cy="10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4567" name="Picture 67" descr="http://www.faidherbe.org/site/cours/dupuis/images4/sf6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4800601"/>
            <a:ext cx="100647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8" name="Picture 76" descr="C:\Documents and Settings\fornasiero\Documenti\Immagini\sf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6397" name="Object 77"/>
          <p:cNvGraphicFramePr>
            <a:graphicFrameLocks noChangeAspect="1"/>
          </p:cNvGraphicFramePr>
          <p:nvPr/>
        </p:nvGraphicFramePr>
        <p:xfrm>
          <a:off x="6172200" y="5562601"/>
          <a:ext cx="457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Pacchetto" r:id="rId5" imgW="457200" imgH="486383" progId="Package">
                  <p:embed/>
                </p:oleObj>
              </mc:Choice>
              <mc:Fallback>
                <p:oleObj name="Pacchetto" r:id="rId5" imgW="457200" imgH="486383" progId="Package">
                  <p:embed/>
                  <p:pic>
                    <p:nvPicPr>
                      <p:cNvPr id="56397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62601"/>
                        <a:ext cx="457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01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63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ottaedrica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6 </a:t>
            </a:r>
            <a:r>
              <a:rPr lang="it-IT" altLang="it-IT" sz="2000">
                <a:solidFill>
                  <a:srgbClr val="FF6600"/>
                </a:solidFill>
              </a:rPr>
              <a:t>IOF</a:t>
            </a:r>
            <a:r>
              <a:rPr lang="it-IT" altLang="it-IT" sz="2000" baseline="-25000">
                <a:solidFill>
                  <a:srgbClr val="FF6600"/>
                </a:solidFill>
              </a:rPr>
              <a:t>5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I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(I) + 5e</a:t>
            </a:r>
            <a:r>
              <a:rPr lang="it-IT" altLang="it-IT" sz="2400" baseline="30000"/>
              <a:t>-</a:t>
            </a:r>
            <a:r>
              <a:rPr lang="it-IT" altLang="it-IT" sz="2400"/>
              <a:t> (F)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12 = 6 coppie , 6 legami= AX6</a:t>
            </a:r>
            <a:endParaRPr lang="en-US" altLang="it-IT" sz="240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8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59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2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5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6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7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8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1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2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7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79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0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1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2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3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5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6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7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8" name="Rectangle 5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5589" name="Rectangle 53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5590" name="Group 63"/>
          <p:cNvGrpSpPr>
            <a:grpSpLocks/>
          </p:cNvGrpSpPr>
          <p:nvPr/>
        </p:nvGrpSpPr>
        <p:grpSpPr bwMode="auto">
          <a:xfrm>
            <a:off x="3962401" y="4800600"/>
            <a:ext cx="5794375" cy="1639888"/>
            <a:chOff x="-3" y="-3"/>
            <a:chExt cx="3650" cy="1033"/>
          </a:xfrm>
        </p:grpSpPr>
        <p:grpSp>
          <p:nvGrpSpPr>
            <p:cNvPr id="65594" name="Group 61"/>
            <p:cNvGrpSpPr>
              <a:grpSpLocks/>
            </p:cNvGrpSpPr>
            <p:nvPr/>
          </p:nvGrpSpPr>
          <p:grpSpPr bwMode="auto">
            <a:xfrm>
              <a:off x="0" y="0"/>
              <a:ext cx="3644" cy="1027"/>
              <a:chOff x="0" y="0"/>
              <a:chExt cx="3644" cy="1027"/>
            </a:xfrm>
          </p:grpSpPr>
          <p:grpSp>
            <p:nvGrpSpPr>
              <p:cNvPr id="65596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1514" cy="1027"/>
                <a:chOff x="0" y="0"/>
                <a:chExt cx="1514" cy="1027"/>
              </a:xfrm>
            </p:grpSpPr>
            <p:sp>
              <p:nvSpPr>
                <p:cNvPr id="65600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14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7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5601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14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5597" name="Group 60"/>
              <p:cNvGrpSpPr>
                <a:grpSpLocks/>
              </p:cNvGrpSpPr>
              <p:nvPr/>
            </p:nvGrpSpPr>
            <p:grpSpPr bwMode="auto">
              <a:xfrm>
                <a:off x="1514" y="0"/>
                <a:ext cx="2130" cy="1027"/>
                <a:chOff x="1514" y="0"/>
                <a:chExt cx="2130" cy="1027"/>
              </a:xfrm>
            </p:grpSpPr>
            <p:sp>
              <p:nvSpPr>
                <p:cNvPr id="65598" name="Rectangle 56"/>
                <p:cNvSpPr>
                  <a:spLocks noChangeArrowheads="1"/>
                </p:cNvSpPr>
                <p:nvPr/>
              </p:nvSpPr>
              <p:spPr bwMode="auto">
                <a:xfrm>
                  <a:off x="1514" y="0"/>
                  <a:ext cx="2130" cy="10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d(I-O) = 0,19 nm (</a:t>
                  </a:r>
                  <a:r>
                    <a:rPr lang="it-IT" altLang="it-IT" sz="1800" b="1"/>
                    <a:t>valore stimato</a:t>
                  </a:r>
                  <a:r>
                    <a:rPr lang="en-US" altLang="it-IT" sz="1800" b="1"/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d(I-F) = 0,20 nm (</a:t>
                  </a:r>
                  <a:r>
                    <a:rPr lang="it-IT" altLang="it-IT" sz="1800" b="1"/>
                    <a:t>valore stimato</a:t>
                  </a:r>
                  <a:r>
                    <a:rPr lang="en-US" altLang="it-IT" sz="1800" b="1"/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5599" name="Rectangle 59"/>
                <p:cNvSpPr>
                  <a:spLocks noChangeArrowheads="1"/>
                </p:cNvSpPr>
                <p:nvPr/>
              </p:nvSpPr>
              <p:spPr bwMode="auto">
                <a:xfrm>
                  <a:off x="1514" y="0"/>
                  <a:ext cx="2130" cy="1027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5595" name="Rectangle 62"/>
            <p:cNvSpPr>
              <a:spLocks noChangeArrowheads="1"/>
            </p:cNvSpPr>
            <p:nvPr/>
          </p:nvSpPr>
          <p:spPr bwMode="auto">
            <a:xfrm>
              <a:off x="-3" y="-3"/>
              <a:ext cx="3650" cy="103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5591" name="Picture 55" descr="http://www.faidherbe.org/site/cours/dupuis/images4/iof5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4953001"/>
            <a:ext cx="9366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8432" name="Object 64"/>
          <p:cNvGraphicFramePr>
            <a:graphicFrameLocks noChangeAspect="1"/>
          </p:cNvGraphicFramePr>
          <p:nvPr/>
        </p:nvGraphicFramePr>
        <p:xfrm>
          <a:off x="5638801" y="5791201"/>
          <a:ext cx="5048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Pacchetto" r:id="rId4" imgW="505838" imgH="486383" progId="Package">
                  <p:embed/>
                </p:oleObj>
              </mc:Choice>
              <mc:Fallback>
                <p:oleObj name="Pacchetto" r:id="rId4" imgW="505838" imgH="486383" progId="Package">
                  <p:embed/>
                  <p:pic>
                    <p:nvPicPr>
                      <p:cNvPr id="58432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1" y="5791201"/>
                        <a:ext cx="5048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93" name="Picture 65" descr="C:\Documents and Settings\fornasiero\Documenti\Immagini\iof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6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84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a base quadrata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5E </a:t>
            </a:r>
            <a:r>
              <a:rPr lang="it-IT" altLang="it-IT" sz="2000">
                <a:solidFill>
                  <a:srgbClr val="FF6600"/>
                </a:solidFill>
              </a:rPr>
              <a:t>XeOF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Xe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6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aseline="3000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8e</a:t>
            </a:r>
            <a:r>
              <a:rPr lang="it-IT" altLang="it-IT" sz="2400" baseline="30000"/>
              <a:t>-</a:t>
            </a:r>
            <a:r>
              <a:rPr lang="it-IT" altLang="it-IT" sz="2400"/>
              <a:t> (Xe) + 4e</a:t>
            </a:r>
            <a:r>
              <a:rPr lang="it-IT" altLang="it-IT" sz="2400" baseline="30000"/>
              <a:t>-</a:t>
            </a:r>
            <a:r>
              <a:rPr lang="it-IT" altLang="it-IT" sz="2400"/>
              <a:t> (F) + 2e</a:t>
            </a:r>
            <a:r>
              <a:rPr lang="it-IT" altLang="it-IT" sz="2400" baseline="30000"/>
              <a:t>-</a:t>
            </a:r>
            <a:r>
              <a:rPr lang="it-IT" altLang="it-IT" sz="2400"/>
              <a:t> (O) - 2e</a:t>
            </a:r>
            <a:r>
              <a:rPr lang="it-IT" altLang="it-IT" sz="2400" baseline="30000"/>
              <a:t>-</a:t>
            </a:r>
            <a:r>
              <a:rPr lang="it-IT" altLang="it-IT" sz="2400"/>
              <a:t> (1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12 = 6 coppie , 5 legami= AX5E</a:t>
            </a:r>
            <a:endParaRPr lang="en-US" altLang="it-IT" sz="2400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8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79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0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1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2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3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4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1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3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4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5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6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7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8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599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0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1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2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3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4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5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6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7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8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09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10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11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12" name="Rectangle 5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13" name="Rectangle 53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6614" name="Rectangle 6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6615" name="Group 76"/>
          <p:cNvGrpSpPr>
            <a:grpSpLocks/>
          </p:cNvGrpSpPr>
          <p:nvPr/>
        </p:nvGrpSpPr>
        <p:grpSpPr bwMode="auto">
          <a:xfrm>
            <a:off x="3886201" y="4724400"/>
            <a:ext cx="5794375" cy="1625600"/>
            <a:chOff x="-3" y="-3"/>
            <a:chExt cx="3650" cy="1024"/>
          </a:xfrm>
        </p:grpSpPr>
        <p:grpSp>
          <p:nvGrpSpPr>
            <p:cNvPr id="66619" name="Group 74"/>
            <p:cNvGrpSpPr>
              <a:grpSpLocks/>
            </p:cNvGrpSpPr>
            <p:nvPr/>
          </p:nvGrpSpPr>
          <p:grpSpPr bwMode="auto">
            <a:xfrm>
              <a:off x="0" y="0"/>
              <a:ext cx="3644" cy="1018"/>
              <a:chOff x="0" y="0"/>
              <a:chExt cx="3644" cy="1018"/>
            </a:xfrm>
          </p:grpSpPr>
          <p:grpSp>
            <p:nvGrpSpPr>
              <p:cNvPr id="66621" name="Group 71"/>
              <p:cNvGrpSpPr>
                <a:grpSpLocks/>
              </p:cNvGrpSpPr>
              <p:nvPr/>
            </p:nvGrpSpPr>
            <p:grpSpPr bwMode="auto">
              <a:xfrm>
                <a:off x="0" y="0"/>
                <a:ext cx="1476" cy="1018"/>
                <a:chOff x="0" y="0"/>
                <a:chExt cx="1476" cy="1018"/>
              </a:xfrm>
            </p:grpSpPr>
            <p:sp>
              <p:nvSpPr>
                <p:cNvPr id="6662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76" cy="1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6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6626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76" cy="1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6622" name="Group 73"/>
              <p:cNvGrpSpPr>
                <a:grpSpLocks/>
              </p:cNvGrpSpPr>
              <p:nvPr/>
            </p:nvGrpSpPr>
            <p:grpSpPr bwMode="auto">
              <a:xfrm>
                <a:off x="1476" y="0"/>
                <a:ext cx="2168" cy="1018"/>
                <a:chOff x="1476" y="0"/>
                <a:chExt cx="2168" cy="1018"/>
              </a:xfrm>
            </p:grpSpPr>
            <p:sp>
              <p:nvSpPr>
                <p:cNvPr id="66623" name="Rectangle 69"/>
                <p:cNvSpPr>
                  <a:spLocks noChangeArrowheads="1"/>
                </p:cNvSpPr>
                <p:nvPr/>
              </p:nvSpPr>
              <p:spPr bwMode="auto">
                <a:xfrm>
                  <a:off x="1476" y="0"/>
                  <a:ext cx="2168" cy="10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d(Xe-F) = 0,19 nm (</a:t>
                  </a:r>
                  <a:r>
                    <a:rPr lang="it-IT" altLang="it-IT" sz="1800" b="1"/>
                    <a:t>valore medio</a:t>
                  </a:r>
                  <a:r>
                    <a:rPr lang="en-US" altLang="it-IT" sz="1800" b="1"/>
                    <a:t>)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d(Xe-O) = 0,18 nm (</a:t>
                  </a:r>
                  <a:r>
                    <a:rPr lang="it-IT" altLang="it-IT" sz="1800" b="1"/>
                    <a:t>valore medio</a:t>
                  </a:r>
                  <a:r>
                    <a:rPr lang="en-US" altLang="it-IT" sz="1800" b="1"/>
                    <a:t>)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 b="1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6624" name="Rectangle 72"/>
                <p:cNvSpPr>
                  <a:spLocks noChangeArrowheads="1"/>
                </p:cNvSpPr>
                <p:nvPr/>
              </p:nvSpPr>
              <p:spPr bwMode="auto">
                <a:xfrm>
                  <a:off x="1476" y="0"/>
                  <a:ext cx="2168" cy="10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6620" name="Rectangle 75"/>
            <p:cNvSpPr>
              <a:spLocks noChangeArrowheads="1"/>
            </p:cNvSpPr>
            <p:nvPr/>
          </p:nvSpPr>
          <p:spPr bwMode="auto">
            <a:xfrm>
              <a:off x="-3" y="-3"/>
              <a:ext cx="3650" cy="102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6616" name="Picture 68" descr="http://www.faidherbe.org/site/cours/dupuis/images4/xeof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4876801"/>
            <a:ext cx="993775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9469" name="Object 77"/>
          <p:cNvGraphicFramePr>
            <a:graphicFrameLocks noChangeAspect="1"/>
          </p:cNvGraphicFramePr>
          <p:nvPr/>
        </p:nvGraphicFramePr>
        <p:xfrm>
          <a:off x="5486401" y="5638801"/>
          <a:ext cx="600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Pacchetto" r:id="rId4" imgW="603115" imgH="486383" progId="Package">
                  <p:embed/>
                </p:oleObj>
              </mc:Choice>
              <mc:Fallback>
                <p:oleObj name="Pacchetto" r:id="rId4" imgW="603115" imgH="486383" progId="Package">
                  <p:embed/>
                  <p:pic>
                    <p:nvPicPr>
                      <p:cNvPr id="5946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5638801"/>
                        <a:ext cx="6000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618" name="Picture 78" descr="C:\Documents and Settings\fornasiero\Documenti\Immagini\xeof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85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594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piramide a base quadrata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5E </a:t>
            </a:r>
            <a:r>
              <a:rPr lang="it-IT" altLang="it-IT" sz="2000">
                <a:solidFill>
                  <a:srgbClr val="FF6600"/>
                </a:solidFill>
              </a:rPr>
              <a:t>BrF</a:t>
            </a:r>
            <a:r>
              <a:rPr lang="it-IT" altLang="it-IT" sz="2000" baseline="-25000">
                <a:solidFill>
                  <a:srgbClr val="FF6600"/>
                </a:solidFill>
              </a:rPr>
              <a:t>5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solidFill>
                  <a:srgbClr val="FF6600"/>
                </a:solidFill>
              </a:rPr>
              <a:t>Br  [Kr] 4 d</a:t>
            </a:r>
            <a:r>
              <a:rPr lang="it-IT" altLang="it-IT" sz="2400" baseline="30000">
                <a:solidFill>
                  <a:srgbClr val="FF6600"/>
                </a:solidFill>
              </a:rPr>
              <a:t>10</a:t>
            </a:r>
            <a:r>
              <a:rPr lang="it-IT" altLang="it-IT" sz="2400">
                <a:solidFill>
                  <a:srgbClr val="FF6600"/>
                </a:solidFill>
              </a:rPr>
              <a:t> 5s</a:t>
            </a:r>
            <a:r>
              <a:rPr lang="it-IT" altLang="it-IT" sz="2400" baseline="30000">
                <a:solidFill>
                  <a:srgbClr val="FF6600"/>
                </a:solidFill>
              </a:rPr>
              <a:t>2</a:t>
            </a:r>
            <a:r>
              <a:rPr lang="it-IT" altLang="it-IT" sz="2400">
                <a:solidFill>
                  <a:srgbClr val="FF6600"/>
                </a:solidFill>
              </a:rPr>
              <a:t> 5p</a:t>
            </a:r>
            <a:r>
              <a:rPr lang="it-IT" altLang="it-IT" sz="2400" baseline="30000">
                <a:solidFill>
                  <a:srgbClr val="FF6600"/>
                </a:solidFill>
              </a:rPr>
              <a:t>6</a:t>
            </a:r>
            <a:r>
              <a:rPr lang="it-IT" altLang="it-IT" sz="2400" baseline="300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aseline="3000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(Br) + 5e</a:t>
            </a:r>
            <a:r>
              <a:rPr lang="it-IT" altLang="it-IT" sz="2400" baseline="30000"/>
              <a:t>-</a:t>
            </a:r>
            <a:r>
              <a:rPr lang="it-IT" altLang="it-IT" sz="2400"/>
              <a:t> (F)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12 = 6 coppie , 5 legami= AX5E</a:t>
            </a:r>
            <a:endParaRPr lang="en-US" altLang="it-IT" sz="24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4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09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0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1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2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4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5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6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7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8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19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0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1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2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3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4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5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6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7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8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29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0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1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2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3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4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5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7636" name="Rectangle 5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pic>
        <p:nvPicPr>
          <p:cNvPr id="67637" name="Picture 53" descr="C:\Documents and Settings\fornasiero\Documenti\Immagini\brf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638" name="Group 54"/>
          <p:cNvGrpSpPr>
            <a:grpSpLocks/>
          </p:cNvGrpSpPr>
          <p:nvPr/>
        </p:nvGrpSpPr>
        <p:grpSpPr bwMode="auto">
          <a:xfrm>
            <a:off x="3886201" y="4724401"/>
            <a:ext cx="5794375" cy="1685925"/>
            <a:chOff x="-3" y="-3"/>
            <a:chExt cx="3650" cy="1062"/>
          </a:xfrm>
        </p:grpSpPr>
        <p:grpSp>
          <p:nvGrpSpPr>
            <p:cNvPr id="67641" name="Group 55"/>
            <p:cNvGrpSpPr>
              <a:grpSpLocks/>
            </p:cNvGrpSpPr>
            <p:nvPr/>
          </p:nvGrpSpPr>
          <p:grpSpPr bwMode="auto">
            <a:xfrm>
              <a:off x="0" y="0"/>
              <a:ext cx="3644" cy="1056"/>
              <a:chOff x="0" y="0"/>
              <a:chExt cx="3644" cy="1056"/>
            </a:xfrm>
          </p:grpSpPr>
          <p:grpSp>
            <p:nvGrpSpPr>
              <p:cNvPr id="67643" name="Group 56"/>
              <p:cNvGrpSpPr>
                <a:grpSpLocks/>
              </p:cNvGrpSpPr>
              <p:nvPr/>
            </p:nvGrpSpPr>
            <p:grpSpPr bwMode="auto">
              <a:xfrm>
                <a:off x="0" y="0"/>
                <a:ext cx="1872" cy="1056"/>
                <a:chOff x="0" y="0"/>
                <a:chExt cx="1872" cy="1056"/>
              </a:xfrm>
            </p:grpSpPr>
            <p:sp>
              <p:nvSpPr>
                <p:cNvPr id="67647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72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8000" b="1"/>
                    <a:t> </a:t>
                  </a:r>
                  <a:r>
                    <a:rPr lang="en-US" altLang="it-IT" sz="2400" b="1"/>
                    <a:t>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7648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72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7644" name="Group 59"/>
              <p:cNvGrpSpPr>
                <a:grpSpLocks/>
              </p:cNvGrpSpPr>
              <p:nvPr/>
            </p:nvGrpSpPr>
            <p:grpSpPr bwMode="auto">
              <a:xfrm>
                <a:off x="1872" y="0"/>
                <a:ext cx="1772" cy="1056"/>
                <a:chOff x="1872" y="0"/>
                <a:chExt cx="1772" cy="1056"/>
              </a:xfrm>
            </p:grpSpPr>
            <p:sp>
              <p:nvSpPr>
                <p:cNvPr id="67645" name="Rectangle 60"/>
                <p:cNvSpPr>
                  <a:spLocks noChangeArrowheads="1"/>
                </p:cNvSpPr>
                <p:nvPr/>
              </p:nvSpPr>
              <p:spPr bwMode="auto">
                <a:xfrm>
                  <a:off x="1872" y="0"/>
                  <a:ext cx="1772" cy="10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d(Br-F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) = 0,169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d(Br-F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) = 0,178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</a:t>
                  </a:r>
                  <a:r>
                    <a:rPr lang="en-US" altLang="it-IT" sz="1800" b="1"/>
                    <a:t> (F</a:t>
                  </a:r>
                  <a:r>
                    <a:rPr lang="en-US" altLang="it-IT" sz="1800" b="1" baseline="-30000"/>
                    <a:t>eq</a:t>
                  </a:r>
                  <a:r>
                    <a:rPr lang="en-US" altLang="it-IT" sz="1800" b="1"/>
                    <a:t>,Br,F</a:t>
                  </a:r>
                  <a:r>
                    <a:rPr lang="en-US" altLang="it-IT" sz="1800" b="1" baseline="-30000"/>
                    <a:t>ax</a:t>
                  </a:r>
                  <a:r>
                    <a:rPr lang="en-US" altLang="it-IT" sz="1800" b="1"/>
                    <a:t>)= 84,9°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(</a:t>
                  </a:r>
                  <a:r>
                    <a:rPr lang="it-IT" altLang="it-IT" sz="1800" b="1"/>
                    <a:t>fase gassosa</a:t>
                  </a:r>
                  <a:r>
                    <a:rPr lang="en-US" altLang="it-IT" sz="1800" b="1"/>
                    <a:t>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7646" name="Rectangle 61"/>
                <p:cNvSpPr>
                  <a:spLocks noChangeArrowheads="1"/>
                </p:cNvSpPr>
                <p:nvPr/>
              </p:nvSpPr>
              <p:spPr bwMode="auto">
                <a:xfrm>
                  <a:off x="1872" y="0"/>
                  <a:ext cx="1772" cy="10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7642" name="Rectangle 62"/>
            <p:cNvSpPr>
              <a:spLocks noChangeArrowheads="1"/>
            </p:cNvSpPr>
            <p:nvPr/>
          </p:nvSpPr>
          <p:spPr bwMode="auto">
            <a:xfrm>
              <a:off x="-3" y="-3"/>
              <a:ext cx="3650" cy="106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7639" name="Picture 63" descr="http://www.faidherbe.org/site/cours/dupuis/images4/brf5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76801"/>
            <a:ext cx="96043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0480" name="Object 64"/>
          <p:cNvGraphicFramePr>
            <a:graphicFrameLocks noChangeAspect="1"/>
          </p:cNvGraphicFramePr>
          <p:nvPr/>
        </p:nvGraphicFramePr>
        <p:xfrm>
          <a:off x="5916613" y="5743576"/>
          <a:ext cx="482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Oggetto shell Packager" showAsIcon="1" r:id="rId5" imgW="497090" imgH="411173" progId="Package">
                  <p:embed/>
                </p:oleObj>
              </mc:Choice>
              <mc:Fallback>
                <p:oleObj name="Oggetto shell Packager" showAsIcon="1" r:id="rId5" imgW="497090" imgH="411173" progId="Package">
                  <p:embed/>
                  <p:pic>
                    <p:nvPicPr>
                      <p:cNvPr id="6048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5743576"/>
                        <a:ext cx="4826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09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604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planare quadrata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4E2 </a:t>
            </a:r>
            <a:r>
              <a:rPr lang="it-IT" altLang="it-IT" sz="2000">
                <a:solidFill>
                  <a:srgbClr val="FF6600"/>
                </a:solidFill>
              </a:rPr>
              <a:t>ICl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r>
              <a:rPr lang="it-IT" altLang="it-IT" sz="2000" baseline="30000">
                <a:solidFill>
                  <a:srgbClr val="FF6600"/>
                </a:solidFill>
              </a:rPr>
              <a:t>-</a:t>
            </a:r>
            <a:endParaRPr lang="en-US" altLang="it-IT" sz="2000" baseline="30000">
              <a:solidFill>
                <a:srgbClr val="FF6600"/>
              </a:solidFill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I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5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aseline="3000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7e</a:t>
            </a:r>
            <a:r>
              <a:rPr lang="it-IT" altLang="it-IT" sz="2400" baseline="30000"/>
              <a:t>-</a:t>
            </a:r>
            <a:r>
              <a:rPr lang="it-IT" altLang="it-IT" sz="2400"/>
              <a:t> (I) + 4e</a:t>
            </a:r>
            <a:r>
              <a:rPr lang="it-IT" altLang="it-IT" sz="2400" baseline="30000"/>
              <a:t>-</a:t>
            </a:r>
            <a:r>
              <a:rPr lang="it-IT" altLang="it-IT" sz="2400"/>
              <a:t> (Cl) + 1e</a:t>
            </a:r>
            <a:r>
              <a:rPr lang="it-IT" altLang="it-IT" sz="2400" baseline="30000"/>
              <a:t>-</a:t>
            </a:r>
            <a:r>
              <a:rPr lang="it-IT" altLang="it-IT" sz="2400"/>
              <a:t> (-)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12 = 6 coppie , 4 legami= AX4E2</a:t>
            </a:r>
            <a:endParaRPr lang="en-US" altLang="it-IT" sz="2400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6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0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7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8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1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3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4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5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6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7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8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79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81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82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83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84" name="Rectangle 5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9685" name="Rectangle 53"/>
          <p:cNvSpPr>
            <a:spLocks noChangeArrowheads="1"/>
          </p:cNvSpPr>
          <p:nvPr/>
        </p:nvSpPr>
        <p:spPr bwMode="auto">
          <a:xfrm>
            <a:off x="3203575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9686" name="Group 63"/>
          <p:cNvGrpSpPr>
            <a:grpSpLocks/>
          </p:cNvGrpSpPr>
          <p:nvPr/>
        </p:nvGrpSpPr>
        <p:grpSpPr bwMode="auto">
          <a:xfrm>
            <a:off x="3505201" y="4648201"/>
            <a:ext cx="5794375" cy="1579563"/>
            <a:chOff x="-3" y="-3"/>
            <a:chExt cx="3650" cy="995"/>
          </a:xfrm>
        </p:grpSpPr>
        <p:grpSp>
          <p:nvGrpSpPr>
            <p:cNvPr id="69690" name="Group 61"/>
            <p:cNvGrpSpPr>
              <a:grpSpLocks/>
            </p:cNvGrpSpPr>
            <p:nvPr/>
          </p:nvGrpSpPr>
          <p:grpSpPr bwMode="auto">
            <a:xfrm>
              <a:off x="0" y="0"/>
              <a:ext cx="3644" cy="989"/>
              <a:chOff x="0" y="0"/>
              <a:chExt cx="3644" cy="989"/>
            </a:xfrm>
          </p:grpSpPr>
          <p:grpSp>
            <p:nvGrpSpPr>
              <p:cNvPr id="69692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1552" cy="989"/>
                <a:chOff x="0" y="0"/>
                <a:chExt cx="1552" cy="989"/>
              </a:xfrm>
            </p:grpSpPr>
            <p:sp>
              <p:nvSpPr>
                <p:cNvPr id="69696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52" cy="9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3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9697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52" cy="9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9693" name="Group 60"/>
              <p:cNvGrpSpPr>
                <a:grpSpLocks/>
              </p:cNvGrpSpPr>
              <p:nvPr/>
            </p:nvGrpSpPr>
            <p:grpSpPr bwMode="auto">
              <a:xfrm>
                <a:off x="1552" y="0"/>
                <a:ext cx="2092" cy="989"/>
                <a:chOff x="1552" y="0"/>
                <a:chExt cx="2092" cy="989"/>
              </a:xfrm>
            </p:grpSpPr>
            <p:sp>
              <p:nvSpPr>
                <p:cNvPr id="69694" name="Rectangle 56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2092" cy="9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d(I-Cl) = 0,250 nm (</a:t>
                  </a:r>
                  <a:r>
                    <a:rPr lang="it-IT" altLang="it-IT" sz="1800" b="1"/>
                    <a:t>valore medio</a:t>
                  </a:r>
                  <a:r>
                    <a:rPr lang="en-US" altLang="it-IT" sz="1800" b="1"/>
                    <a:t>)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90° (</a:t>
                  </a:r>
                  <a:r>
                    <a:rPr lang="it-IT" altLang="it-IT" sz="1800" b="1"/>
                    <a:t>valore medio</a:t>
                  </a:r>
                  <a:r>
                    <a:rPr lang="en-US" altLang="it-IT" sz="1800" b="1"/>
                    <a:t>)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9695" name="Rectangle 59"/>
                <p:cNvSpPr>
                  <a:spLocks noChangeArrowheads="1"/>
                </p:cNvSpPr>
                <p:nvPr/>
              </p:nvSpPr>
              <p:spPr bwMode="auto">
                <a:xfrm>
                  <a:off x="1552" y="0"/>
                  <a:ext cx="2092" cy="98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9691" name="Rectangle 62"/>
            <p:cNvSpPr>
              <a:spLocks noChangeArrowheads="1"/>
            </p:cNvSpPr>
            <p:nvPr/>
          </p:nvSpPr>
          <p:spPr bwMode="auto">
            <a:xfrm>
              <a:off x="-3" y="-3"/>
              <a:ext cx="3650" cy="99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9687" name="Picture 55" descr="http://www.faidherbe.org/site/cours/dupuis/images4/icl4m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76801"/>
            <a:ext cx="118903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88" name="Picture 64" descr="C:\Documents and Settings\fornasiero\Documenti\Immagini\icl4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2529" name="Object 65"/>
          <p:cNvGraphicFramePr>
            <a:graphicFrameLocks noChangeAspect="1"/>
          </p:cNvGraphicFramePr>
          <p:nvPr/>
        </p:nvGraphicFramePr>
        <p:xfrm>
          <a:off x="5334000" y="56388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62529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6388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35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625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planare quadrata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4E2 </a:t>
            </a:r>
            <a:r>
              <a:rPr lang="it-IT" altLang="it-IT" sz="2000">
                <a:solidFill>
                  <a:srgbClr val="FF6600"/>
                </a:solidFill>
              </a:rPr>
              <a:t>XeF</a:t>
            </a:r>
            <a:r>
              <a:rPr lang="it-IT" altLang="it-IT" sz="2000" baseline="-25000">
                <a:solidFill>
                  <a:srgbClr val="FF6600"/>
                </a:solidFill>
              </a:rPr>
              <a:t>4</a:t>
            </a:r>
            <a:endParaRPr lang="en-US" altLang="it-IT" sz="2000" baseline="-25000">
              <a:solidFill>
                <a:srgbClr val="FF6600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95800" y="1676400"/>
            <a:ext cx="61722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Xe  [Kr] 4 d</a:t>
            </a:r>
            <a:r>
              <a:rPr lang="it-IT" altLang="it-IT" sz="2400" baseline="30000"/>
              <a:t>10</a:t>
            </a:r>
            <a:r>
              <a:rPr lang="it-IT" altLang="it-IT" sz="2400"/>
              <a:t> 5s</a:t>
            </a:r>
            <a:r>
              <a:rPr lang="it-IT" altLang="it-IT" sz="2400" baseline="30000"/>
              <a:t>2</a:t>
            </a:r>
            <a:r>
              <a:rPr lang="it-IT" altLang="it-IT" sz="2400"/>
              <a:t> 5p</a:t>
            </a:r>
            <a:r>
              <a:rPr lang="it-IT" altLang="it-IT" sz="2400" baseline="30000"/>
              <a:t>6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aseline="30000"/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8e</a:t>
            </a:r>
            <a:r>
              <a:rPr lang="it-IT" altLang="it-IT" sz="2400" baseline="30000"/>
              <a:t>-</a:t>
            </a:r>
            <a:r>
              <a:rPr lang="it-IT" altLang="it-IT" sz="2400"/>
              <a:t> (Xe) + 4e</a:t>
            </a:r>
            <a:r>
              <a:rPr lang="it-IT" altLang="it-IT" sz="2400" baseline="30000"/>
              <a:t>-</a:t>
            </a:r>
            <a:r>
              <a:rPr lang="it-IT" altLang="it-IT" sz="2400"/>
              <a:t> (F)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12 = 6 coppie , 4 legami= AX4E2</a:t>
            </a:r>
            <a:endParaRPr lang="en-US" altLang="it-IT" sz="240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1524000" y="27130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1524000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1524000" y="26447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1524000" y="27432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1524000" y="28051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1524000" y="2811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29" name="Rectangle 2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1" name="Rectangle 23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1524000" y="26209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1524000" y="26368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7" name="Rectangle 29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1524000" y="27051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1" name="Rectangle 33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2" name="Rectangle 34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3" name="Rectangle 35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4" name="Rectangle 36"/>
          <p:cNvSpPr>
            <a:spLocks noChangeArrowheads="1"/>
          </p:cNvSpPr>
          <p:nvPr/>
        </p:nvSpPr>
        <p:spPr bwMode="auto">
          <a:xfrm>
            <a:off x="1752600" y="4572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5" name="Rectangle 37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6" name="Rectangle 38"/>
          <p:cNvSpPr>
            <a:spLocks noChangeArrowheads="1"/>
          </p:cNvSpPr>
          <p:nvPr/>
        </p:nvSpPr>
        <p:spPr bwMode="auto">
          <a:xfrm>
            <a:off x="1524000" y="26749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7" name="Rectangle 39"/>
          <p:cNvSpPr>
            <a:spLocks noChangeArrowheads="1"/>
          </p:cNvSpPr>
          <p:nvPr/>
        </p:nvSpPr>
        <p:spPr bwMode="auto">
          <a:xfrm>
            <a:off x="1524000" y="26971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8" name="Rectangle 40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49" name="Rectangle 41"/>
          <p:cNvSpPr>
            <a:spLocks noChangeArrowheads="1"/>
          </p:cNvSpPr>
          <p:nvPr/>
        </p:nvSpPr>
        <p:spPr bwMode="auto">
          <a:xfrm>
            <a:off x="1524000" y="27670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0" name="Rectangle 42"/>
          <p:cNvSpPr>
            <a:spLocks noChangeArrowheads="1"/>
          </p:cNvSpPr>
          <p:nvPr/>
        </p:nvSpPr>
        <p:spPr bwMode="auto">
          <a:xfrm>
            <a:off x="1524000" y="25828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1" name="Rectangle 43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2" name="Rectangle 44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3" name="Rectangle 45"/>
          <p:cNvSpPr>
            <a:spLocks noChangeArrowheads="1"/>
          </p:cNvSpPr>
          <p:nvPr/>
        </p:nvSpPr>
        <p:spPr bwMode="auto">
          <a:xfrm>
            <a:off x="1524000" y="25987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1524000" y="26670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5" name="Rectangle 47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6" name="Rectangle 48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1524000" y="26066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8" name="Rectangle 50"/>
          <p:cNvSpPr>
            <a:spLocks noChangeArrowheads="1"/>
          </p:cNvSpPr>
          <p:nvPr/>
        </p:nvSpPr>
        <p:spPr bwMode="auto">
          <a:xfrm>
            <a:off x="1524000" y="25765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59" name="Rectangle 51"/>
          <p:cNvSpPr>
            <a:spLocks noChangeArrowheads="1"/>
          </p:cNvSpPr>
          <p:nvPr/>
        </p:nvSpPr>
        <p:spPr bwMode="auto">
          <a:xfrm>
            <a:off x="1524000" y="25908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60" name="Rectangle 52"/>
          <p:cNvSpPr>
            <a:spLocks noChangeArrowheads="1"/>
          </p:cNvSpPr>
          <p:nvPr/>
        </p:nvSpPr>
        <p:spPr bwMode="auto">
          <a:xfrm>
            <a:off x="1524000" y="26146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68661" name="Rectangle 53"/>
          <p:cNvSpPr>
            <a:spLocks noChangeArrowheads="1"/>
          </p:cNvSpPr>
          <p:nvPr/>
        </p:nvSpPr>
        <p:spPr bwMode="auto">
          <a:xfrm>
            <a:off x="3203575" y="26590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68662" name="Group 63"/>
          <p:cNvGrpSpPr>
            <a:grpSpLocks/>
          </p:cNvGrpSpPr>
          <p:nvPr/>
        </p:nvGrpSpPr>
        <p:grpSpPr bwMode="auto">
          <a:xfrm>
            <a:off x="3810001" y="4648200"/>
            <a:ext cx="5794375" cy="1549400"/>
            <a:chOff x="-3" y="-3"/>
            <a:chExt cx="3650" cy="976"/>
          </a:xfrm>
        </p:grpSpPr>
        <p:grpSp>
          <p:nvGrpSpPr>
            <p:cNvPr id="68666" name="Group 61"/>
            <p:cNvGrpSpPr>
              <a:grpSpLocks/>
            </p:cNvGrpSpPr>
            <p:nvPr/>
          </p:nvGrpSpPr>
          <p:grpSpPr bwMode="auto">
            <a:xfrm>
              <a:off x="0" y="0"/>
              <a:ext cx="3644" cy="970"/>
              <a:chOff x="0" y="0"/>
              <a:chExt cx="3644" cy="970"/>
            </a:xfrm>
          </p:grpSpPr>
          <p:grpSp>
            <p:nvGrpSpPr>
              <p:cNvPr id="68668" name="Group 58"/>
              <p:cNvGrpSpPr>
                <a:grpSpLocks/>
              </p:cNvGrpSpPr>
              <p:nvPr/>
            </p:nvGrpSpPr>
            <p:grpSpPr bwMode="auto">
              <a:xfrm>
                <a:off x="0" y="0"/>
                <a:ext cx="1541" cy="970"/>
                <a:chOff x="0" y="0"/>
                <a:chExt cx="1541" cy="970"/>
              </a:xfrm>
            </p:grpSpPr>
            <p:sp>
              <p:nvSpPr>
                <p:cNvPr id="68672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41" cy="9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7100" b="1"/>
                    <a:t> </a:t>
                  </a:r>
                  <a:r>
                    <a:rPr lang="en-US" altLang="it-IT" sz="2400" b="1"/>
                    <a:t>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68673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541" cy="9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68669" name="Group 60"/>
              <p:cNvGrpSpPr>
                <a:grpSpLocks/>
              </p:cNvGrpSpPr>
              <p:nvPr/>
            </p:nvGrpSpPr>
            <p:grpSpPr bwMode="auto">
              <a:xfrm>
                <a:off x="1541" y="0"/>
                <a:ext cx="2103" cy="970"/>
                <a:chOff x="1541" y="0"/>
                <a:chExt cx="2103" cy="970"/>
              </a:xfrm>
            </p:grpSpPr>
            <p:sp>
              <p:nvSpPr>
                <p:cNvPr id="68670" name="Rectangle 56"/>
                <p:cNvSpPr>
                  <a:spLocks noChangeArrowheads="1"/>
                </p:cNvSpPr>
                <p:nvPr/>
              </p:nvSpPr>
              <p:spPr bwMode="auto">
                <a:xfrm>
                  <a:off x="1541" y="0"/>
                  <a:ext cx="2103" cy="9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d(Xe-F) = 0,195 nm (</a:t>
                  </a:r>
                  <a:r>
                    <a:rPr lang="it-IT" altLang="it-IT" sz="1800" b="1"/>
                    <a:t>valore medio</a:t>
                  </a:r>
                  <a:r>
                    <a:rPr lang="en-US" altLang="it-IT" sz="1800" b="1"/>
                    <a:t>)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90° (</a:t>
                  </a:r>
                  <a:r>
                    <a:rPr lang="it-IT" altLang="it-IT" sz="1800" b="1"/>
                    <a:t>valore medio</a:t>
                  </a:r>
                  <a:r>
                    <a:rPr lang="en-US" altLang="it-IT" sz="1800" b="1"/>
                    <a:t>)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 b="1">
                    <a:latin typeface="Symbol" panose="05050102010706020507" pitchFamily="18" charset="2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68671" name="Rectangle 59"/>
                <p:cNvSpPr>
                  <a:spLocks noChangeArrowheads="1"/>
                </p:cNvSpPr>
                <p:nvPr/>
              </p:nvSpPr>
              <p:spPr bwMode="auto">
                <a:xfrm>
                  <a:off x="1541" y="0"/>
                  <a:ext cx="2103" cy="9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68667" name="Rectangle 62"/>
            <p:cNvSpPr>
              <a:spLocks noChangeArrowheads="1"/>
            </p:cNvSpPr>
            <p:nvPr/>
          </p:nvSpPr>
          <p:spPr bwMode="auto">
            <a:xfrm>
              <a:off x="-3" y="-3"/>
              <a:ext cx="3650" cy="97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68663" name="Picture 55" descr="http://www.faidherbe.org/site/cours/dupuis/images4/xef4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00600"/>
            <a:ext cx="1143000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64" name="Picture 64" descr="C:\Documents and Settings\fornasiero\Documenti\Immagini\xef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665" name="Object 66"/>
          <p:cNvGraphicFramePr>
            <a:graphicFrameLocks noChangeAspect="1"/>
          </p:cNvGraphicFramePr>
          <p:nvPr/>
        </p:nvGraphicFramePr>
        <p:xfrm>
          <a:off x="5410200" y="5486401"/>
          <a:ext cx="533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Pacchetto" r:id="rId5" imgW="535021" imgH="486383" progId="Package">
                  <p:embed/>
                </p:oleObj>
              </mc:Choice>
              <mc:Fallback>
                <p:oleObj name="Pacchetto" r:id="rId5" imgW="535021" imgH="486383" progId="Package">
                  <p:embed/>
                  <p:pic>
                    <p:nvPicPr>
                      <p:cNvPr id="68665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86401"/>
                        <a:ext cx="5334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4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AX2</a:t>
            </a:r>
            <a:r>
              <a:rPr lang="it-IT" altLang="it-IT" sz="2000">
                <a:solidFill>
                  <a:srgbClr val="0066FF"/>
                </a:solidFill>
              </a:rPr>
              <a:t> </a:t>
            </a:r>
            <a:r>
              <a:rPr lang="it-IT" altLang="it-IT" sz="2000">
                <a:solidFill>
                  <a:srgbClr val="FF6600"/>
                </a:solidFill>
              </a:rPr>
              <a:t>HCN</a:t>
            </a:r>
            <a:r>
              <a:rPr lang="en-US" altLang="it-IT" sz="2000">
                <a:solidFill>
                  <a:srgbClr val="FF6600"/>
                </a:solidFill>
              </a:rPr>
              <a:t/>
            </a:r>
            <a:br>
              <a:rPr lang="en-US" altLang="it-IT" sz="2000">
                <a:solidFill>
                  <a:srgbClr val="FF6600"/>
                </a:solidFill>
              </a:rPr>
            </a:b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 </a:t>
            </a:r>
            <a:r>
              <a:rPr lang="it-IT" altLang="it-IT" sz="2400"/>
              <a:t>+ 1e</a:t>
            </a:r>
            <a:r>
              <a:rPr lang="it-IT" altLang="it-IT" sz="2400" baseline="30000"/>
              <a:t>-</a:t>
            </a:r>
            <a:r>
              <a:rPr lang="it-IT" altLang="it-IT" sz="2400"/>
              <a:t> (H) + 3e</a:t>
            </a:r>
            <a:r>
              <a:rPr lang="it-IT" altLang="it-IT" sz="2400" baseline="30000"/>
              <a:t>-</a:t>
            </a:r>
            <a:r>
              <a:rPr lang="it-IT" altLang="it-IT" sz="2400"/>
              <a:t> (N) – 4 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= 2 coppie = AX2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7418" name="Rectangle 22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7419" name="Group 32"/>
          <p:cNvGrpSpPr>
            <a:grpSpLocks/>
          </p:cNvGrpSpPr>
          <p:nvPr/>
        </p:nvGrpSpPr>
        <p:grpSpPr bwMode="auto">
          <a:xfrm>
            <a:off x="4343401" y="5257800"/>
            <a:ext cx="5794375" cy="1136650"/>
            <a:chOff x="-3" y="-3"/>
            <a:chExt cx="3650" cy="716"/>
          </a:xfrm>
        </p:grpSpPr>
        <p:grpSp>
          <p:nvGrpSpPr>
            <p:cNvPr id="17423" name="Group 30"/>
            <p:cNvGrpSpPr>
              <a:grpSpLocks/>
            </p:cNvGrpSpPr>
            <p:nvPr/>
          </p:nvGrpSpPr>
          <p:grpSpPr bwMode="auto">
            <a:xfrm>
              <a:off x="0" y="0"/>
              <a:ext cx="3644" cy="710"/>
              <a:chOff x="0" y="0"/>
              <a:chExt cx="3644" cy="710"/>
            </a:xfrm>
          </p:grpSpPr>
          <p:grpSp>
            <p:nvGrpSpPr>
              <p:cNvPr id="17425" name="Group 27"/>
              <p:cNvGrpSpPr>
                <a:grpSpLocks/>
              </p:cNvGrpSpPr>
              <p:nvPr/>
            </p:nvGrpSpPr>
            <p:grpSpPr bwMode="auto">
              <a:xfrm>
                <a:off x="0" y="0"/>
                <a:ext cx="1967" cy="710"/>
                <a:chOff x="0" y="0"/>
                <a:chExt cx="1967" cy="710"/>
              </a:xfrm>
            </p:grpSpPr>
            <p:sp>
              <p:nvSpPr>
                <p:cNvPr id="1742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67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3800" b="1"/>
                    <a:t> </a:t>
                  </a:r>
                  <a:r>
                    <a:rPr lang="en-US" altLang="it-IT" sz="2400" b="1"/>
                    <a:t>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7430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967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7426" name="Group 29"/>
              <p:cNvGrpSpPr>
                <a:grpSpLocks/>
              </p:cNvGrpSpPr>
              <p:nvPr/>
            </p:nvGrpSpPr>
            <p:grpSpPr bwMode="auto">
              <a:xfrm>
                <a:off x="1967" y="0"/>
                <a:ext cx="1677" cy="710"/>
                <a:chOff x="1967" y="0"/>
                <a:chExt cx="1677" cy="710"/>
              </a:xfrm>
            </p:grpSpPr>
            <p:sp>
              <p:nvSpPr>
                <p:cNvPr id="17427" name="Rectangle 25"/>
                <p:cNvSpPr>
                  <a:spLocks noChangeArrowheads="1"/>
                </p:cNvSpPr>
                <p:nvPr/>
              </p:nvSpPr>
              <p:spPr bwMode="auto">
                <a:xfrm>
                  <a:off x="1967" y="0"/>
                  <a:ext cx="1677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d(H-C) = 0,107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d(C-N) = 0,116 nm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7428" name="Rectangle 28"/>
                <p:cNvSpPr>
                  <a:spLocks noChangeArrowheads="1"/>
                </p:cNvSpPr>
                <p:nvPr/>
              </p:nvSpPr>
              <p:spPr bwMode="auto">
                <a:xfrm>
                  <a:off x="1967" y="0"/>
                  <a:ext cx="1677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7424" name="Rectangle 31"/>
            <p:cNvSpPr>
              <a:spLocks noChangeArrowheads="1"/>
            </p:cNvSpPr>
            <p:nvPr/>
          </p:nvSpPr>
          <p:spPr bwMode="auto">
            <a:xfrm>
              <a:off x="-3" y="-3"/>
              <a:ext cx="3650" cy="7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7420" name="Picture 24" descr="http://www.faidherbe.org/site/cours/dupuis/images4/hc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410201"/>
            <a:ext cx="1447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33" descr="C:\Documents and Settings\fornasiero\Documenti\Immagini\hc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6781801" y="5791201"/>
          <a:ext cx="485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Pacchetto" r:id="rId5" imgW="486383" imgH="486383" progId="Package">
                  <p:embed/>
                </p:oleObj>
              </mc:Choice>
              <mc:Fallback>
                <p:oleObj name="Pacchetto" r:id="rId5" imgW="486383" imgH="486383" progId="Package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5791201"/>
                        <a:ext cx="4857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39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Lineare</a:t>
            </a:r>
            <a:r>
              <a:rPr lang="en-US" altLang="it-IT" sz="2000">
                <a:solidFill>
                  <a:srgbClr val="0066FF"/>
                </a:solidFill>
              </a:rPr>
              <a:t> AX2</a:t>
            </a:r>
            <a:r>
              <a:rPr lang="it-IT" altLang="it-IT" sz="2000">
                <a:solidFill>
                  <a:srgbClr val="0066FF"/>
                </a:solidFill>
              </a:rPr>
              <a:t> </a:t>
            </a:r>
            <a:r>
              <a:rPr lang="it-IT" altLang="it-IT" sz="2000">
                <a:solidFill>
                  <a:srgbClr val="FF6600"/>
                </a:solidFill>
              </a:rPr>
              <a:t>C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it-IT" altLang="it-IT" sz="2000">
                <a:solidFill>
                  <a:srgbClr val="FF6600"/>
                </a:solidFill>
              </a:rPr>
              <a:t>H</a:t>
            </a:r>
            <a:r>
              <a:rPr lang="it-IT" altLang="it-IT" sz="2000" baseline="-25000">
                <a:solidFill>
                  <a:srgbClr val="FF6600"/>
                </a:solidFill>
              </a:rPr>
              <a:t>2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C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4e</a:t>
            </a:r>
            <a:r>
              <a:rPr lang="it-IT" altLang="it-IT" sz="2400" baseline="30000"/>
              <a:t>- </a:t>
            </a:r>
            <a:r>
              <a:rPr lang="it-IT" altLang="it-IT" sz="2400"/>
              <a:t>+ 1e</a:t>
            </a:r>
            <a:r>
              <a:rPr lang="it-IT" altLang="it-IT" sz="2400" baseline="30000"/>
              <a:t>-</a:t>
            </a:r>
            <a:r>
              <a:rPr lang="it-IT" altLang="it-IT" sz="2400"/>
              <a:t> (H) + 3e</a:t>
            </a:r>
            <a:r>
              <a:rPr lang="it-IT" altLang="it-IT" sz="2400" baseline="30000"/>
              <a:t>-</a:t>
            </a:r>
            <a:r>
              <a:rPr lang="it-IT" altLang="it-IT" sz="2400"/>
              <a:t> (C) – 4 e</a:t>
            </a:r>
            <a:r>
              <a:rPr lang="it-IT" altLang="it-IT" sz="2400" baseline="30000"/>
              <a:t>-</a:t>
            </a:r>
            <a:r>
              <a:rPr lang="it-IT" altLang="it-IT" sz="2400"/>
              <a:t> (2 legami </a:t>
            </a:r>
            <a:r>
              <a:rPr lang="it-IT" altLang="it-IT" sz="2400">
                <a:latin typeface="Symbol" panose="05050102010706020507" pitchFamily="18" charset="2"/>
              </a:rPr>
              <a:t>p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4 = 2 coppie = AX2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8443" name="Rectangle 23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8444" name="Group 33"/>
          <p:cNvGrpSpPr>
            <a:grpSpLocks/>
          </p:cNvGrpSpPr>
          <p:nvPr/>
        </p:nvGrpSpPr>
        <p:grpSpPr bwMode="auto">
          <a:xfrm>
            <a:off x="3962401" y="5105400"/>
            <a:ext cx="5794375" cy="1136650"/>
            <a:chOff x="-3" y="-3"/>
            <a:chExt cx="3650" cy="716"/>
          </a:xfrm>
        </p:grpSpPr>
        <p:grpSp>
          <p:nvGrpSpPr>
            <p:cNvPr id="18448" name="Group 31"/>
            <p:cNvGrpSpPr>
              <a:grpSpLocks/>
            </p:cNvGrpSpPr>
            <p:nvPr/>
          </p:nvGrpSpPr>
          <p:grpSpPr bwMode="auto">
            <a:xfrm>
              <a:off x="0" y="0"/>
              <a:ext cx="3644" cy="710"/>
              <a:chOff x="0" y="0"/>
              <a:chExt cx="3644" cy="710"/>
            </a:xfrm>
          </p:grpSpPr>
          <p:grpSp>
            <p:nvGrpSpPr>
              <p:cNvPr id="18450" name="Group 28"/>
              <p:cNvGrpSpPr>
                <a:grpSpLocks/>
              </p:cNvGrpSpPr>
              <p:nvPr/>
            </p:nvGrpSpPr>
            <p:grpSpPr bwMode="auto">
              <a:xfrm>
                <a:off x="0" y="0"/>
                <a:ext cx="2120" cy="710"/>
                <a:chOff x="0" y="0"/>
                <a:chExt cx="2120" cy="710"/>
              </a:xfrm>
            </p:grpSpPr>
            <p:sp>
              <p:nvSpPr>
                <p:cNvPr id="18454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120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4100" b="1"/>
                    <a:t> </a:t>
                  </a:r>
                  <a:r>
                    <a:rPr lang="en-US" altLang="it-IT" sz="2400" b="1"/>
                    <a:t>     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8455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120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8451" name="Group 30"/>
              <p:cNvGrpSpPr>
                <a:grpSpLocks/>
              </p:cNvGrpSpPr>
              <p:nvPr/>
            </p:nvGrpSpPr>
            <p:grpSpPr bwMode="auto">
              <a:xfrm>
                <a:off x="2120" y="0"/>
                <a:ext cx="1524" cy="710"/>
                <a:chOff x="2120" y="0"/>
                <a:chExt cx="1524" cy="710"/>
              </a:xfrm>
            </p:grpSpPr>
            <p:sp>
              <p:nvSpPr>
                <p:cNvPr id="18452" name="Rectangle 26"/>
                <p:cNvSpPr>
                  <a:spLocks noChangeArrowheads="1"/>
                </p:cNvSpPr>
                <p:nvPr/>
              </p:nvSpPr>
              <p:spPr bwMode="auto">
                <a:xfrm>
                  <a:off x="2120" y="0"/>
                  <a:ext cx="1524" cy="7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d(C-C) = 0,1204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d(C-H) = 0,1058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180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8453" name="Rectangle 29"/>
                <p:cNvSpPr>
                  <a:spLocks noChangeArrowheads="1"/>
                </p:cNvSpPr>
                <p:nvPr/>
              </p:nvSpPr>
              <p:spPr bwMode="auto">
                <a:xfrm>
                  <a:off x="2120" y="0"/>
                  <a:ext cx="1524" cy="71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8449" name="Rectangle 32"/>
            <p:cNvSpPr>
              <a:spLocks noChangeArrowheads="1"/>
            </p:cNvSpPr>
            <p:nvPr/>
          </p:nvSpPr>
          <p:spPr bwMode="auto">
            <a:xfrm>
              <a:off x="-3" y="-3"/>
              <a:ext cx="3650" cy="71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8445" name="Picture 25" descr="http://www.faidherbe.org/site/cours/dupuis/images4/c2h2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257800"/>
            <a:ext cx="1752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34" descr="C:\Documents and Settings\fornasiero\Documenti\Immagini\c2h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669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6553200" y="5638801"/>
          <a:ext cx="571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Pacchetto" r:id="rId5" imgW="573932" imgH="486383" progId="Package">
                  <p:embed/>
                </p:oleObj>
              </mc:Choice>
              <mc:Fallback>
                <p:oleObj name="Pacchetto" r:id="rId5" imgW="573932" imgH="486383" progId="Package">
                  <p:embed/>
                  <p:pic>
                    <p:nvPicPr>
                      <p:cNvPr id="1027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638801"/>
                        <a:ext cx="571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0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BF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0" y="2438400"/>
            <a:ext cx="533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B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3e</a:t>
            </a:r>
            <a:r>
              <a:rPr lang="it-IT" altLang="it-IT" sz="2400" baseline="30000"/>
              <a:t>-</a:t>
            </a:r>
            <a:r>
              <a:rPr lang="it-IT" altLang="it-IT" sz="2400"/>
              <a:t> (B) + 3e</a:t>
            </a:r>
            <a:r>
              <a:rPr lang="it-IT" altLang="it-IT" sz="2400" baseline="30000"/>
              <a:t>-</a:t>
            </a:r>
            <a:r>
              <a:rPr lang="it-IT" altLang="it-IT" sz="2400"/>
              <a:t> (3 legami </a:t>
            </a:r>
            <a:r>
              <a:rPr lang="it-IT" altLang="it-IT" sz="2400">
                <a:latin typeface="Symbol" panose="05050102010706020507" pitchFamily="18" charset="2"/>
              </a:rPr>
              <a:t>s</a:t>
            </a:r>
            <a:r>
              <a:rPr lang="it-IT" altLang="it-IT" sz="2400"/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9468" name="Rectangle 24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19469" name="Group 34"/>
          <p:cNvGrpSpPr>
            <a:grpSpLocks/>
          </p:cNvGrpSpPr>
          <p:nvPr/>
        </p:nvGrpSpPr>
        <p:grpSpPr bwMode="auto">
          <a:xfrm>
            <a:off x="4191001" y="5029200"/>
            <a:ext cx="5794375" cy="1473200"/>
            <a:chOff x="-3" y="-3"/>
            <a:chExt cx="3650" cy="928"/>
          </a:xfrm>
        </p:grpSpPr>
        <p:grpSp>
          <p:nvGrpSpPr>
            <p:cNvPr id="19473" name="Group 32"/>
            <p:cNvGrpSpPr>
              <a:grpSpLocks/>
            </p:cNvGrpSpPr>
            <p:nvPr/>
          </p:nvGrpSpPr>
          <p:grpSpPr bwMode="auto">
            <a:xfrm>
              <a:off x="0" y="0"/>
              <a:ext cx="3644" cy="922"/>
              <a:chOff x="0" y="0"/>
              <a:chExt cx="3644" cy="922"/>
            </a:xfrm>
          </p:grpSpPr>
          <p:grpSp>
            <p:nvGrpSpPr>
              <p:cNvPr id="19475" name="Group 29"/>
              <p:cNvGrpSpPr>
                <a:grpSpLocks/>
              </p:cNvGrpSpPr>
              <p:nvPr/>
            </p:nvGrpSpPr>
            <p:grpSpPr bwMode="auto">
              <a:xfrm>
                <a:off x="0" y="0"/>
                <a:ext cx="1865" cy="922"/>
                <a:chOff x="0" y="0"/>
                <a:chExt cx="1865" cy="922"/>
              </a:xfrm>
            </p:grpSpPr>
            <p:sp>
              <p:nvSpPr>
                <p:cNvPr id="19479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65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600" b="1"/>
                    <a:t> </a:t>
                  </a:r>
                  <a:r>
                    <a:rPr lang="en-US" altLang="it-IT" sz="2400" b="1"/>
                    <a:t>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19480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65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19476" name="Group 31"/>
              <p:cNvGrpSpPr>
                <a:grpSpLocks/>
              </p:cNvGrpSpPr>
              <p:nvPr/>
            </p:nvGrpSpPr>
            <p:grpSpPr bwMode="auto">
              <a:xfrm>
                <a:off x="1865" y="0"/>
                <a:ext cx="1779" cy="922"/>
                <a:chOff x="1865" y="0"/>
                <a:chExt cx="1779" cy="922"/>
              </a:xfrm>
            </p:grpSpPr>
            <p:sp>
              <p:nvSpPr>
                <p:cNvPr id="19477" name="Rectangle 27"/>
                <p:cNvSpPr>
                  <a:spLocks noChangeArrowheads="1"/>
                </p:cNvSpPr>
                <p:nvPr/>
              </p:nvSpPr>
              <p:spPr bwMode="auto">
                <a:xfrm>
                  <a:off x="1865" y="0"/>
                  <a:ext cx="1779" cy="9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d(B-F) = 0,130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120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19478" name="Rectangle 30"/>
                <p:cNvSpPr>
                  <a:spLocks noChangeArrowheads="1"/>
                </p:cNvSpPr>
                <p:nvPr/>
              </p:nvSpPr>
              <p:spPr bwMode="auto">
                <a:xfrm>
                  <a:off x="1865" y="0"/>
                  <a:ext cx="1779" cy="9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19474" name="Rectangle 33"/>
            <p:cNvSpPr>
              <a:spLocks noChangeArrowheads="1"/>
            </p:cNvSpPr>
            <p:nvPr/>
          </p:nvSpPr>
          <p:spPr bwMode="auto">
            <a:xfrm>
              <a:off x="-3" y="-3"/>
              <a:ext cx="3650" cy="9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19470" name="Picture 26" descr="http://www.faidherbe.org/site/cours/dupuis/images4/bf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105400"/>
            <a:ext cx="10302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35" descr="C:\Documents and Settings\fornasiero\Documenti\Immagini\bf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193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6400800" y="5867401"/>
          <a:ext cx="457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Pacchetto" r:id="rId5" imgW="457200" imgH="486383" progId="Package">
                  <p:embed/>
                </p:oleObj>
              </mc:Choice>
              <mc:Fallback>
                <p:oleObj name="Pacchetto" r:id="rId5" imgW="457200" imgH="486383" progId="Package">
                  <p:embed/>
                  <p:pic>
                    <p:nvPicPr>
                      <p:cNvPr id="1130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867401"/>
                        <a:ext cx="4572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36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000">
                <a:solidFill>
                  <a:srgbClr val="0066FF"/>
                </a:solidFill>
              </a:rPr>
              <a:t>VSEPR: trigonale planare</a:t>
            </a:r>
            <a:r>
              <a:rPr lang="en-US" altLang="it-IT" sz="2000">
                <a:solidFill>
                  <a:srgbClr val="0066FF"/>
                </a:solidFill>
              </a:rPr>
              <a:t> AX</a:t>
            </a:r>
            <a:r>
              <a:rPr lang="it-IT" altLang="it-IT" sz="2000">
                <a:solidFill>
                  <a:srgbClr val="0066FF"/>
                </a:solidFill>
              </a:rPr>
              <a:t>3 </a:t>
            </a:r>
            <a:r>
              <a:rPr lang="it-IT" altLang="it-IT" sz="2000">
                <a:solidFill>
                  <a:srgbClr val="FF6600"/>
                </a:solidFill>
              </a:rPr>
              <a:t>BCl</a:t>
            </a:r>
            <a:r>
              <a:rPr lang="it-IT" altLang="it-IT" sz="2000" baseline="-25000">
                <a:solidFill>
                  <a:srgbClr val="FF6600"/>
                </a:solidFill>
              </a:rPr>
              <a:t>3</a:t>
            </a:r>
            <a:r>
              <a:rPr lang="en-US" altLang="it-IT" sz="2000">
                <a:solidFill>
                  <a:srgbClr val="0066FF"/>
                </a:solidFill>
              </a:rPr>
              <a:t> </a:t>
            </a:r>
            <a:br>
              <a:rPr lang="en-US" altLang="it-IT" sz="2000">
                <a:solidFill>
                  <a:srgbClr val="0066FF"/>
                </a:solidFill>
              </a:rPr>
            </a:br>
            <a:r>
              <a:rPr lang="en-US" altLang="it-IT" smtClean="0"/>
              <a:t>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0" y="2438401"/>
            <a:ext cx="533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B 1s</a:t>
            </a:r>
            <a:r>
              <a:rPr lang="it-IT" altLang="it-IT" sz="2400" baseline="30000"/>
              <a:t>2</a:t>
            </a:r>
            <a:r>
              <a:rPr lang="it-IT" altLang="it-IT" sz="2400"/>
              <a:t> 2s</a:t>
            </a:r>
            <a:r>
              <a:rPr lang="it-IT" altLang="it-IT" sz="2400" baseline="30000"/>
              <a:t>2 </a:t>
            </a:r>
            <a:r>
              <a:rPr lang="it-IT" altLang="it-IT" sz="2400"/>
              <a:t>2p</a:t>
            </a:r>
            <a:r>
              <a:rPr lang="it-IT" altLang="it-IT" sz="2400" baseline="30000"/>
              <a:t>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3e</a:t>
            </a:r>
            <a:r>
              <a:rPr lang="it-IT" altLang="it-IT" sz="2400" baseline="30000"/>
              <a:t>-</a:t>
            </a:r>
            <a:r>
              <a:rPr lang="it-IT" altLang="it-IT" sz="2400"/>
              <a:t> (B) + 3e</a:t>
            </a:r>
            <a:r>
              <a:rPr lang="it-IT" altLang="it-IT" sz="2400" baseline="30000"/>
              <a:t>-</a:t>
            </a:r>
            <a:r>
              <a:rPr lang="it-IT" altLang="it-IT" sz="2400"/>
              <a:t> (3 legami </a:t>
            </a:r>
            <a:r>
              <a:rPr lang="it-IT" altLang="it-IT" sz="2400">
                <a:latin typeface="Symbol" panose="05050102010706020507" pitchFamily="18" charset="2"/>
              </a:rPr>
              <a:t>s</a:t>
            </a:r>
            <a:r>
              <a:rPr lang="it-IT" altLang="it-IT" sz="2400"/>
              <a:t>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/>
              <a:t>6 = 3 coppie = AX3 </a:t>
            </a:r>
            <a:r>
              <a:rPr lang="it-IT" altLang="it-IT" sz="2400" baseline="3000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aseline="300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it-IT" sz="2400" baseline="300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524000" y="2895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525588" y="2492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524000" y="2865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524000" y="480060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0493" name="Rectangle 25"/>
          <p:cNvSpPr>
            <a:spLocks noChangeArrowheads="1"/>
          </p:cNvSpPr>
          <p:nvPr/>
        </p:nvSpPr>
        <p:spPr bwMode="auto">
          <a:xfrm>
            <a:off x="1524000" y="269081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pSp>
        <p:nvGrpSpPr>
          <p:cNvPr id="20494" name="Group 35"/>
          <p:cNvGrpSpPr>
            <a:grpSpLocks/>
          </p:cNvGrpSpPr>
          <p:nvPr/>
        </p:nvGrpSpPr>
        <p:grpSpPr bwMode="auto">
          <a:xfrm>
            <a:off x="3733801" y="5105400"/>
            <a:ext cx="5794375" cy="1487488"/>
            <a:chOff x="-3" y="-3"/>
            <a:chExt cx="3650" cy="937"/>
          </a:xfrm>
        </p:grpSpPr>
        <p:grpSp>
          <p:nvGrpSpPr>
            <p:cNvPr id="20498" name="Group 33"/>
            <p:cNvGrpSpPr>
              <a:grpSpLocks/>
            </p:cNvGrpSpPr>
            <p:nvPr/>
          </p:nvGrpSpPr>
          <p:grpSpPr bwMode="auto">
            <a:xfrm>
              <a:off x="0" y="0"/>
              <a:ext cx="3644" cy="931"/>
              <a:chOff x="0" y="0"/>
              <a:chExt cx="3644" cy="931"/>
            </a:xfrm>
          </p:grpSpPr>
          <p:grpSp>
            <p:nvGrpSpPr>
              <p:cNvPr id="20500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2008" cy="931"/>
                <a:chOff x="0" y="0"/>
                <a:chExt cx="2008" cy="931"/>
              </a:xfrm>
            </p:grpSpPr>
            <p:sp>
              <p:nvSpPr>
                <p:cNvPr id="20504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8" cy="9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2400" b="1"/>
                    <a:t>  </a:t>
                  </a:r>
                  <a:r>
                    <a:rPr lang="en-US" altLang="it-IT" sz="6700" b="1"/>
                    <a:t> </a:t>
                  </a:r>
                  <a:r>
                    <a:rPr lang="en-US" altLang="it-IT" sz="2400" b="1"/>
                    <a:t>            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en-US" altLang="it-IT" sz="2400" b="1"/>
                </a:p>
              </p:txBody>
            </p:sp>
            <p:sp>
              <p:nvSpPr>
                <p:cNvPr id="20505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008" cy="93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  <p:grpSp>
            <p:nvGrpSpPr>
              <p:cNvPr id="20501" name="Group 32"/>
              <p:cNvGrpSpPr>
                <a:grpSpLocks/>
              </p:cNvGrpSpPr>
              <p:nvPr/>
            </p:nvGrpSpPr>
            <p:grpSpPr bwMode="auto">
              <a:xfrm>
                <a:off x="2008" y="0"/>
                <a:ext cx="1636" cy="931"/>
                <a:chOff x="2008" y="0"/>
                <a:chExt cx="1636" cy="931"/>
              </a:xfrm>
            </p:grpSpPr>
            <p:sp>
              <p:nvSpPr>
                <p:cNvPr id="20502" name="Rectangle 28"/>
                <p:cNvSpPr>
                  <a:spLocks noChangeArrowheads="1"/>
                </p:cNvSpPr>
                <p:nvPr/>
              </p:nvSpPr>
              <p:spPr bwMode="auto">
                <a:xfrm>
                  <a:off x="2008" y="0"/>
                  <a:ext cx="1636" cy="9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/>
                    <a:t>d(B-Cl) =0,176 nm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it-IT" sz="1800" b="1">
                      <a:latin typeface="Symbol" panose="05050102010706020507" pitchFamily="18" charset="2"/>
                    </a:rPr>
                    <a:t>a = 120 °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it-IT" sz="1800"/>
                </a:p>
              </p:txBody>
            </p:sp>
            <p:sp>
              <p:nvSpPr>
                <p:cNvPr id="20503" name="Rectangle 31"/>
                <p:cNvSpPr>
                  <a:spLocks noChangeArrowheads="1"/>
                </p:cNvSpPr>
                <p:nvPr/>
              </p:nvSpPr>
              <p:spPr bwMode="auto">
                <a:xfrm>
                  <a:off x="2008" y="0"/>
                  <a:ext cx="1636" cy="93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it-IT" altLang="it-IT" sz="2400"/>
                </a:p>
              </p:txBody>
            </p:sp>
          </p:grpSp>
        </p:grpSp>
        <p:sp>
          <p:nvSpPr>
            <p:cNvPr id="20499" name="Rectangle 34"/>
            <p:cNvSpPr>
              <a:spLocks noChangeArrowheads="1"/>
            </p:cNvSpPr>
            <p:nvPr/>
          </p:nvSpPr>
          <p:spPr bwMode="auto">
            <a:xfrm>
              <a:off x="-3" y="-3"/>
              <a:ext cx="3650" cy="93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pic>
        <p:nvPicPr>
          <p:cNvPr id="20495" name="Picture 27" descr="http://www.faidherbe.org/site/cours/dupuis/images4/bcl3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181600"/>
            <a:ext cx="11668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6096000" y="5943601"/>
          <a:ext cx="495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Pacchetto" r:id="rId4" imgW="496111" imgH="486383" progId="Package">
                  <p:embed/>
                </p:oleObj>
              </mc:Choice>
              <mc:Fallback>
                <p:oleObj name="Pacchetto" r:id="rId4" imgW="496111" imgH="486383" progId="Package">
                  <p:embed/>
                  <p:pic>
                    <p:nvPicPr>
                      <p:cNvPr id="1232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943601"/>
                        <a:ext cx="495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97" name="Picture 37" descr="C:\Documents and Settings\fornasiero\Documenti\Immagini\bcl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4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verb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10" dur="1" fill="hold"/>
                                        <p:tgtEl>
                                          <p:spTgt spid="123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2819</Words>
  <Application>Microsoft Office PowerPoint</Application>
  <PresentationFormat>Widescreen</PresentationFormat>
  <Paragraphs>431</Paragraphs>
  <Slides>57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57</vt:i4>
      </vt:variant>
    </vt:vector>
  </HeadingPairs>
  <TitlesOfParts>
    <vt:vector size="64" baseType="lpstr">
      <vt:lpstr>Arial</vt:lpstr>
      <vt:lpstr>Calibri</vt:lpstr>
      <vt:lpstr>Calibri Light</vt:lpstr>
      <vt:lpstr>Symbol</vt:lpstr>
      <vt:lpstr>Times New Roman</vt:lpstr>
      <vt:lpstr>Tema di Office</vt:lpstr>
      <vt:lpstr>Pacchetto</vt:lpstr>
      <vt:lpstr>Esempi di geometria di molecole</vt:lpstr>
      <vt:lpstr>VSEPR: Lineare AX2 BeCl2    </vt:lpstr>
      <vt:lpstr>VSEPR: Lineare AX2 CO2    </vt:lpstr>
      <vt:lpstr>VSEPR: Lineare AX2 CS2    </vt:lpstr>
      <vt:lpstr>VSEPR: Lineare AX2 COS    </vt:lpstr>
      <vt:lpstr>VSEPR: Lineare AX2 HCN    </vt:lpstr>
      <vt:lpstr>VSEPR: Lineare AX2 C2H2   </vt:lpstr>
      <vt:lpstr>VSEPR: trigonale planare AX3 BF3   </vt:lpstr>
      <vt:lpstr>VSEPR: trigonale planare AX3 BCl3   </vt:lpstr>
      <vt:lpstr>VSEPR: trigonale planare AX3 SO3   </vt:lpstr>
      <vt:lpstr>VSEPR: trigonale planare AX3 HCHO   </vt:lpstr>
      <vt:lpstr>VSEPR: trigonale planare AX3 COCl2   </vt:lpstr>
      <vt:lpstr>VSEPR: trigonale planare AX3 C2H4   </vt:lpstr>
      <vt:lpstr>VSEPR: trigonale planare AX3 C2H2F2  </vt:lpstr>
      <vt:lpstr>VSEPR: trigonale planare AX3 CO32-  </vt:lpstr>
      <vt:lpstr>VSEPR: angolata AX2E SnCl2  </vt:lpstr>
      <vt:lpstr>VSEPR: angolata AX2E SO2  </vt:lpstr>
      <vt:lpstr>VSEPR: angolata AX2E O3  </vt:lpstr>
      <vt:lpstr>VSEPR: angolata AX2E NSF </vt:lpstr>
      <vt:lpstr>VSEPR: tetraedrica AX4 CH4 </vt:lpstr>
      <vt:lpstr>VSEPR: tetraedrica AX4 SiF4 </vt:lpstr>
      <vt:lpstr>VSEPR: tetraedrica AX4 NH4+ </vt:lpstr>
      <vt:lpstr>VSEPR: tetraedrica AX4 SO42- </vt:lpstr>
      <vt:lpstr>VSEPR: tetraedrica AX4 S2O32- </vt:lpstr>
      <vt:lpstr>VSEPR: tetraedrica AX4 POCl3 </vt:lpstr>
      <vt:lpstr>VSEPR: tetraedrica AX4 POF3 </vt:lpstr>
      <vt:lpstr>VSEPR: tetraedrica AX4 NSF3 </vt:lpstr>
      <vt:lpstr>VSEPR: piramide trigonale AX3E NH3 </vt:lpstr>
      <vt:lpstr>VSEPR: piramide trigonale AX3E PH3 </vt:lpstr>
      <vt:lpstr>VSEPR: piramide trigonale AX3E AsH3 </vt:lpstr>
      <vt:lpstr>VSEPR: piramide trigonale AX3E PF3 </vt:lpstr>
      <vt:lpstr>VSEPR: piramide trigonale AX3E PCl3 </vt:lpstr>
      <vt:lpstr>VSEPR: piramide trigonale AX3E PBr3 </vt:lpstr>
      <vt:lpstr>VSEPR: piramide trigonale AX3E PI3 </vt:lpstr>
      <vt:lpstr>VSEPR: piramide trigonale AX3E H3O+ </vt:lpstr>
      <vt:lpstr>VSEPR: angolata AX2E2 H2O </vt:lpstr>
      <vt:lpstr>VSEPR: angolata AX2E2 H2S </vt:lpstr>
      <vt:lpstr>VSEPR: angolata AX2E2 NH2- </vt:lpstr>
      <vt:lpstr>VSEPR: angolata AX2E2 Cl2O </vt:lpstr>
      <vt:lpstr>VSEPR: angolata AX2E2 OF2 </vt:lpstr>
      <vt:lpstr>VSEPR: bipiramide a base trigonale AX5 PCl5 </vt:lpstr>
      <vt:lpstr>VSEPR: bipiramide a base trigonale AX5 PF3Cl2 </vt:lpstr>
      <vt:lpstr>VSEPR: bipiramide a base trigonale AX5 SOF4 </vt:lpstr>
      <vt:lpstr>VSEPR: bipiramide a base trigonale AX5 XeF2O3 </vt:lpstr>
      <vt:lpstr>VSEPR: bipiramide a base trigonale AX5 IO53- </vt:lpstr>
      <vt:lpstr>VSEPR: tetraedrica distorta AX4E SF4 </vt:lpstr>
      <vt:lpstr>VSEPR: tetraedrica distorta AX4E IO2F2- </vt:lpstr>
      <vt:lpstr>VSEPR: tetraedrica distorta AX4E XeO2F2</vt:lpstr>
      <vt:lpstr>VSEPR: a T AX3E2 ClF3</vt:lpstr>
      <vt:lpstr>VSEPR: lineare AX2E3 I3-</vt:lpstr>
      <vt:lpstr>VSEPR: lineare AX2E3 XeF2</vt:lpstr>
      <vt:lpstr>VSEPR: ottaedrica AX6 SF6</vt:lpstr>
      <vt:lpstr>VSEPR: ottaedrica AX6 IOF5</vt:lpstr>
      <vt:lpstr>VSEPR: piramide a base quadrata AX5E XeOF4</vt:lpstr>
      <vt:lpstr>VSEPR: piramide a base quadrata AX5E BrF5</vt:lpstr>
      <vt:lpstr>VSEPR: planare quadrata AX4E2 ICl4-</vt:lpstr>
      <vt:lpstr>VSEPR: planare quadrata AX4E2 XeF4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 di geometria di molecole</dc:title>
  <dc:creator>Michele</dc:creator>
  <cp:lastModifiedBy>Michele</cp:lastModifiedBy>
  <cp:revision>1</cp:revision>
  <dcterms:created xsi:type="dcterms:W3CDTF">2024-10-15T06:19:15Z</dcterms:created>
  <dcterms:modified xsi:type="dcterms:W3CDTF">2024-10-15T06:19:22Z</dcterms:modified>
</cp:coreProperties>
</file>