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8"/>
  </p:notesMasterIdLst>
  <p:sldIdLst>
    <p:sldId id="391" r:id="rId2"/>
    <p:sldId id="402" r:id="rId3"/>
    <p:sldId id="360" r:id="rId4"/>
    <p:sldId id="403" r:id="rId5"/>
    <p:sldId id="401" r:id="rId6"/>
    <p:sldId id="361" r:id="rId7"/>
    <p:sldId id="362" r:id="rId8"/>
    <p:sldId id="363" r:id="rId9"/>
    <p:sldId id="364" r:id="rId10"/>
    <p:sldId id="392" r:id="rId11"/>
    <p:sldId id="358" r:id="rId12"/>
    <p:sldId id="406" r:id="rId13"/>
    <p:sldId id="466" r:id="rId14"/>
    <p:sldId id="497" r:id="rId15"/>
    <p:sldId id="404" r:id="rId16"/>
    <p:sldId id="359" r:id="rId17"/>
    <p:sldId id="407" r:id="rId18"/>
    <p:sldId id="408" r:id="rId19"/>
    <p:sldId id="409" r:id="rId20"/>
    <p:sldId id="400" r:id="rId21"/>
    <p:sldId id="256" r:id="rId22"/>
    <p:sldId id="257" r:id="rId23"/>
    <p:sldId id="258" r:id="rId24"/>
    <p:sldId id="259" r:id="rId25"/>
    <p:sldId id="260" r:id="rId26"/>
    <p:sldId id="261" r:id="rId27"/>
    <p:sldId id="263" r:id="rId28"/>
    <p:sldId id="486" r:id="rId29"/>
    <p:sldId id="262" r:id="rId30"/>
    <p:sldId id="410" r:id="rId31"/>
    <p:sldId id="264" r:id="rId32"/>
    <p:sldId id="265" r:id="rId33"/>
    <p:sldId id="501" r:id="rId34"/>
    <p:sldId id="502" r:id="rId35"/>
    <p:sldId id="266" r:id="rId36"/>
    <p:sldId id="267" r:id="rId37"/>
    <p:sldId id="268" r:id="rId38"/>
    <p:sldId id="411" r:id="rId39"/>
    <p:sldId id="269" r:id="rId40"/>
    <p:sldId id="412" r:id="rId41"/>
    <p:sldId id="413" r:id="rId42"/>
    <p:sldId id="414" r:id="rId43"/>
    <p:sldId id="503" r:id="rId44"/>
    <p:sldId id="416" r:id="rId45"/>
    <p:sldId id="417" r:id="rId46"/>
    <p:sldId id="506" r:id="rId47"/>
    <p:sldId id="419" r:id="rId48"/>
    <p:sldId id="420" r:id="rId49"/>
    <p:sldId id="291" r:id="rId50"/>
    <p:sldId id="293" r:id="rId51"/>
    <p:sldId id="450" r:id="rId52"/>
    <p:sldId id="421" r:id="rId53"/>
    <p:sldId id="422" r:id="rId54"/>
    <p:sldId id="490" r:id="rId55"/>
    <p:sldId id="491" r:id="rId56"/>
    <p:sldId id="423" r:id="rId57"/>
    <p:sldId id="424" r:id="rId58"/>
    <p:sldId id="425" r:id="rId59"/>
    <p:sldId id="451" r:id="rId60"/>
    <p:sldId id="426" r:id="rId61"/>
    <p:sldId id="427" r:id="rId62"/>
    <p:sldId id="428" r:id="rId63"/>
    <p:sldId id="429" r:id="rId64"/>
    <p:sldId id="430" r:id="rId65"/>
    <p:sldId id="452" r:id="rId66"/>
    <p:sldId id="453" r:id="rId67"/>
    <p:sldId id="454" r:id="rId68"/>
    <p:sldId id="455" r:id="rId69"/>
    <p:sldId id="456" r:id="rId70"/>
    <p:sldId id="508" r:id="rId71"/>
    <p:sldId id="457" r:id="rId72"/>
    <p:sldId id="510" r:id="rId73"/>
    <p:sldId id="512" r:id="rId74"/>
    <p:sldId id="521" r:id="rId75"/>
    <p:sldId id="520" r:id="rId76"/>
    <p:sldId id="522" r:id="rId77"/>
    <p:sldId id="513" r:id="rId78"/>
    <p:sldId id="514" r:id="rId79"/>
    <p:sldId id="516" r:id="rId80"/>
    <p:sldId id="515" r:id="rId81"/>
    <p:sldId id="458" r:id="rId82"/>
    <p:sldId id="459" r:id="rId83"/>
    <p:sldId id="460" r:id="rId84"/>
    <p:sldId id="461" r:id="rId85"/>
    <p:sldId id="462" r:id="rId86"/>
    <p:sldId id="463" r:id="rId87"/>
    <p:sldId id="467" r:id="rId88"/>
    <p:sldId id="464" r:id="rId89"/>
    <p:sldId id="468" r:id="rId90"/>
    <p:sldId id="469" r:id="rId91"/>
    <p:sldId id="470" r:id="rId92"/>
    <p:sldId id="471" r:id="rId93"/>
    <p:sldId id="498" r:id="rId94"/>
    <p:sldId id="518" r:id="rId95"/>
    <p:sldId id="478" r:id="rId96"/>
    <p:sldId id="523" r:id="rId97"/>
    <p:sldId id="479" r:id="rId98"/>
    <p:sldId id="493" r:id="rId99"/>
    <p:sldId id="474" r:id="rId100"/>
    <p:sldId id="494" r:id="rId101"/>
    <p:sldId id="475" r:id="rId102"/>
    <p:sldId id="480" r:id="rId103"/>
    <p:sldId id="499" r:id="rId104"/>
    <p:sldId id="476" r:id="rId105"/>
    <p:sldId id="477" r:id="rId106"/>
    <p:sldId id="500" r:id="rId10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2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398"/>
    <p:restoredTop sz="94666"/>
  </p:normalViewPr>
  <p:slideViewPr>
    <p:cSldViewPr snapToGrid="0" snapToObjects="1">
      <p:cViewPr varScale="1">
        <p:scale>
          <a:sx n="160" d="100"/>
          <a:sy n="160" d="100"/>
        </p:scale>
        <p:origin x="27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F59F81-0117-134D-8628-042DE7A04D2B}" type="datetimeFigureOut">
              <a:t>14/10/24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A0E447-FF80-A548-8C80-B4931B6D56F0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4629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Slide Image Placeholder 1">
            <a:extLst>
              <a:ext uri="{FF2B5EF4-FFF2-40B4-BE49-F238E27FC236}">
                <a16:creationId xmlns:a16="http://schemas.microsoft.com/office/drawing/2014/main" id="{6E964988-58BF-5946-A133-0AE1DA02B0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4" name="Notes Placeholder 2">
            <a:extLst>
              <a:ext uri="{FF2B5EF4-FFF2-40B4-BE49-F238E27FC236}">
                <a16:creationId xmlns:a16="http://schemas.microsoft.com/office/drawing/2014/main" id="{3810C249-5B44-984B-B95E-6D07A55D1A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31075" name="Slide Number Placeholder 3">
            <a:extLst>
              <a:ext uri="{FF2B5EF4-FFF2-40B4-BE49-F238E27FC236}">
                <a16:creationId xmlns:a16="http://schemas.microsoft.com/office/drawing/2014/main" id="{90BF0D17-0DCC-3F4D-967E-2811C28A71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AF26184-DD62-5C4A-B2A8-89C725DB5AA6}" type="slidenum">
              <a:rPr lang="it-IT" altLang="it-IT" sz="1200" smtClean="0"/>
              <a:pPr/>
              <a:t>9</a:t>
            </a:fld>
            <a:endParaRPr lang="it-IT" altLang="it-IT" sz="1200"/>
          </a:p>
        </p:txBody>
      </p:sp>
    </p:spTree>
    <p:extLst>
      <p:ext uri="{BB962C8B-B14F-4D97-AF65-F5344CB8AC3E}">
        <p14:creationId xmlns:p14="http://schemas.microsoft.com/office/powerpoint/2010/main" val="1291265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6D888-CCA7-4145-B0CE-BBB352093BFE}" type="datetime1">
              <a:t>14/10/24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392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11020-3526-D64C-890A-7BD5D95F24F9}" type="datetime1">
              <a:t>14/10/24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61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5A67B-7547-4D4F-808D-750A7AEACD74}" type="datetime1">
              <a:t>14/10/24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22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9DABA-2720-6E4D-BC7A-EF9691013F3E}" type="datetime1">
              <a:t>14/10/24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01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1D09D-C815-B742-A8CE-CE8D94FFD84F}" type="datetime1">
              <a:t>14/10/24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16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41FE4-85BC-D94B-A168-29DD817B7144}" type="datetime1">
              <a:t>14/10/24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86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84848-982B-7444-89A4-7D4D8624FCCE}" type="datetime1">
              <a:t>14/10/24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01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2ADC-29ED-0B44-9E76-DB7D78F47339}" type="datetime1">
              <a:t>14/10/24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079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35D65-1502-9449-AA4B-56ECF7A8EC09}" type="datetime1">
              <a:t>14/10/24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823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73FE5-703E-6D47-8B0C-6C74757E512E}" type="datetime1">
              <a:t>14/10/24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846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D5E1-10F7-7A4C-9908-21BFB16FAB2D}" type="datetime1">
              <a:t>14/10/24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943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7F177D-6782-F54D-A3D5-5183CF1A188E}" type="datetime1">
              <a:t>14/10/24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95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f"/><Relationship Id="rId11" Type="http://schemas.openxmlformats.org/officeDocument/2006/relationships/image" Target="../media/image10.tiff"/><Relationship Id="rId5" Type="http://schemas.openxmlformats.org/officeDocument/2006/relationships/image" Target="../media/image4.png"/><Relationship Id="rId10" Type="http://schemas.openxmlformats.org/officeDocument/2006/relationships/image" Target="../media/image9.tiff"/><Relationship Id="rId4" Type="http://schemas.openxmlformats.org/officeDocument/2006/relationships/image" Target="../media/image3.tiff"/><Relationship Id="rId9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png"/><Relationship Id="rId4" Type="http://schemas.openxmlformats.org/officeDocument/2006/relationships/image" Target="../media/image10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4.png"/><Relationship Id="rId4" Type="http://schemas.openxmlformats.org/officeDocument/2006/relationships/image" Target="../media/image132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5" Type="http://schemas.openxmlformats.org/officeDocument/2006/relationships/image" Target="../media/image132.png"/><Relationship Id="rId4" Type="http://schemas.openxmlformats.org/officeDocument/2006/relationships/image" Target="../media/image14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1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0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87E363-0576-7647-8994-2F25241BD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105" y="1389185"/>
            <a:ext cx="2178650" cy="14513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07968D-C976-3A49-A283-C66A523CB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4517" y="128218"/>
            <a:ext cx="2938586" cy="13774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567AFF-F5BE-E244-BF4E-6617450B94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7137" y="80386"/>
            <a:ext cx="2387600" cy="17907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9BBB06D-7C3D-254E-9B27-F13358FE5B7F}"/>
              </a:ext>
            </a:extLst>
          </p:cNvPr>
          <p:cNvGrpSpPr/>
          <p:nvPr/>
        </p:nvGrpSpPr>
        <p:grpSpPr>
          <a:xfrm>
            <a:off x="5052266" y="1816024"/>
            <a:ext cx="1685680" cy="1436078"/>
            <a:chOff x="1051658" y="3786553"/>
            <a:chExt cx="1685680" cy="14360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FDBDEA-7FEE-454B-939A-A5EF1ADA5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1658" y="3786553"/>
              <a:ext cx="1654847" cy="141018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2F8BC31-042E-4E4A-A8F2-9D9E2755445E}"/>
                </a:ext>
              </a:extLst>
            </p:cNvPr>
            <p:cNvSpPr/>
            <p:nvPr/>
          </p:nvSpPr>
          <p:spPr>
            <a:xfrm>
              <a:off x="2356338" y="5117123"/>
              <a:ext cx="381000" cy="1055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91BC7D8-AAB8-2F40-8A94-CCE7C4FC61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6942" y="1816024"/>
            <a:ext cx="1979721" cy="13159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3268250-3B0B-BA41-A510-6FE6BAF296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1750" y="1871086"/>
            <a:ext cx="1908522" cy="15650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109723B-454B-054A-9AE8-408BB13046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6969" y="4644508"/>
            <a:ext cx="2360388" cy="128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C09DC57-433F-314E-8F6E-FA12CCFDB3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3168" y="3308838"/>
            <a:ext cx="2314506" cy="20222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D4BB14E-7EBF-C746-BE0F-8BCCC2796A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6652" y="5068290"/>
            <a:ext cx="2245074" cy="1421169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0B0A643-B2AA-1243-93BC-5B8771D8B04F}"/>
              </a:ext>
            </a:extLst>
          </p:cNvPr>
          <p:cNvCxnSpPr/>
          <p:nvPr/>
        </p:nvCxnSpPr>
        <p:spPr>
          <a:xfrm flipV="1">
            <a:off x="2162908" y="175846"/>
            <a:ext cx="4408694" cy="6265985"/>
          </a:xfrm>
          <a:prstGeom prst="line">
            <a:avLst/>
          </a:prstGeom>
          <a:ln w="444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5833B11-0F91-5042-ABDB-8E63DDA35956}"/>
              </a:ext>
            </a:extLst>
          </p:cNvPr>
          <p:cNvSpPr txBox="1"/>
          <p:nvPr/>
        </p:nvSpPr>
        <p:spPr>
          <a:xfrm>
            <a:off x="877991" y="293729"/>
            <a:ext cx="1246944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>
                <a:solidFill>
                  <a:srgbClr val="FF0000"/>
                </a:solidFill>
              </a:rPr>
              <a:t>Elettronica </a:t>
            </a:r>
          </a:p>
          <a:p>
            <a:r>
              <a:rPr lang="it-IT">
                <a:solidFill>
                  <a:srgbClr val="FF0000"/>
                </a:solidFill>
              </a:rPr>
              <a:t>analogica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C08B86-EDC8-4C4E-9F16-476E3C002983}"/>
              </a:ext>
            </a:extLst>
          </p:cNvPr>
          <p:cNvSpPr txBox="1"/>
          <p:nvPr/>
        </p:nvSpPr>
        <p:spPr>
          <a:xfrm>
            <a:off x="7636537" y="3842462"/>
            <a:ext cx="1246944" cy="646331"/>
          </a:xfrm>
          <a:prstGeom prst="rect">
            <a:avLst/>
          </a:prstGeom>
          <a:noFill/>
          <a:ln w="38100">
            <a:solidFill>
              <a:srgbClr val="1712FF"/>
            </a:solidFill>
          </a:ln>
        </p:spPr>
        <p:txBody>
          <a:bodyPr wrap="none" rtlCol="0">
            <a:spAutoFit/>
          </a:bodyPr>
          <a:lstStyle/>
          <a:p>
            <a:r>
              <a:rPr lang="it-IT">
                <a:solidFill>
                  <a:srgbClr val="1712FF"/>
                </a:solidFill>
              </a:rPr>
              <a:t>Elettronica </a:t>
            </a:r>
          </a:p>
          <a:p>
            <a:r>
              <a:rPr lang="it-IT">
                <a:solidFill>
                  <a:srgbClr val="1712FF"/>
                </a:solidFill>
              </a:rPr>
              <a:t>digitale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74E8E05-109F-E246-907B-556DFC388A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39787" y="3586951"/>
            <a:ext cx="1899936" cy="108344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89AC0B-E226-E945-B07E-EFBA6974D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2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47003B-CF2B-0F43-8088-8A3153646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658" y="1136963"/>
            <a:ext cx="3668820" cy="27084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D4D80E-7D86-1640-90D4-30E344D77EC0}"/>
              </a:ext>
            </a:extLst>
          </p:cNvPr>
          <p:cNvSpPr txBox="1"/>
          <p:nvPr/>
        </p:nvSpPr>
        <p:spPr>
          <a:xfrm>
            <a:off x="1118566" y="1697785"/>
            <a:ext cx="162621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segnale a due livelli</a:t>
            </a:r>
          </a:p>
          <a:p>
            <a:endParaRPr lang="it-IT" sz="1200"/>
          </a:p>
          <a:p>
            <a:endParaRPr lang="it-IT" sz="1200"/>
          </a:p>
          <a:p>
            <a:endParaRPr lang="it-IT" sz="1200"/>
          </a:p>
          <a:p>
            <a:endParaRPr lang="it-IT" sz="1200"/>
          </a:p>
          <a:p>
            <a:endParaRPr lang="it-IT" sz="1200"/>
          </a:p>
          <a:p>
            <a:endParaRPr lang="it-IT" sz="1200"/>
          </a:p>
          <a:p>
            <a:endParaRPr lang="it-IT" sz="1200"/>
          </a:p>
          <a:p>
            <a:r>
              <a:rPr lang="it-IT" sz="1200"/>
              <a:t>segnale a quattro livelli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9012F0-C83B-0742-8A02-2D50F27A17D5}"/>
              </a:ext>
            </a:extLst>
          </p:cNvPr>
          <p:cNvSpPr txBox="1"/>
          <p:nvPr/>
        </p:nvSpPr>
        <p:spPr>
          <a:xfrm>
            <a:off x="2744780" y="332458"/>
            <a:ext cx="4307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Segnali digitali sì, ma perché proprio binari?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E6D2244-6E78-B448-B8E1-F53AA52FA2DD}"/>
              </a:ext>
            </a:extLst>
          </p:cNvPr>
          <p:cNvGrpSpPr/>
          <p:nvPr/>
        </p:nvGrpSpPr>
        <p:grpSpPr>
          <a:xfrm>
            <a:off x="431956" y="4121811"/>
            <a:ext cx="6872025" cy="2470345"/>
            <a:chOff x="431956" y="4121811"/>
            <a:chExt cx="6872025" cy="247034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431A2AC-AC12-8545-BC68-5E4FC7FD4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3291" y="4121811"/>
              <a:ext cx="4940690" cy="247034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9C2AD6F-971C-A847-AC07-1CCBB7F0C15C}"/>
                </a:ext>
              </a:extLst>
            </p:cNvPr>
            <p:cNvSpPr txBox="1"/>
            <p:nvPr/>
          </p:nvSpPr>
          <p:spPr>
            <a:xfrm>
              <a:off x="431956" y="4970297"/>
              <a:ext cx="167744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porzione di file</a:t>
              </a:r>
            </a:p>
            <a:p>
              <a:r>
                <a:rPr lang="it-IT"/>
                <a:t>di un computer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B14B72-CA33-394D-B456-7B5AD9574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05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EC9989-65C7-FD48-AEA4-3AFC39275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9231" y="1156378"/>
            <a:ext cx="3454400" cy="3314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2F4FF5-5CAD-F94F-AAC9-F0CC871B40BF}"/>
              </a:ext>
            </a:extLst>
          </p:cNvPr>
          <p:cNvSpPr txBox="1"/>
          <p:nvPr/>
        </p:nvSpPr>
        <p:spPr>
          <a:xfrm>
            <a:off x="3866059" y="59291"/>
            <a:ext cx="1039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Porta OR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EDE142-1D31-F144-BFBE-B67542D61903}"/>
              </a:ext>
            </a:extLst>
          </p:cNvPr>
          <p:cNvSpPr/>
          <p:nvPr/>
        </p:nvSpPr>
        <p:spPr>
          <a:xfrm>
            <a:off x="8124169" y="-16712"/>
            <a:ext cx="10198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Famiglie logiche</a:t>
            </a:r>
            <a:endParaRPr lang="it-IT" sz="1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B06614-AC97-2D43-AB31-74B9594559F3}"/>
              </a:ext>
            </a:extLst>
          </p:cNvPr>
          <p:cNvSpPr txBox="1"/>
          <p:nvPr/>
        </p:nvSpPr>
        <p:spPr>
          <a:xfrm>
            <a:off x="234445" y="4993531"/>
            <a:ext cx="89095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/>
              <a:t>Per realizzare l’uscita logica a 1 basta che anche uno solo dei due transistor </a:t>
            </a:r>
          </a:p>
          <a:p>
            <a:r>
              <a:rPr lang="it-IT" sz="2200"/>
              <a:t>associati ai due ingressi, che sono posti in parallelo, sia in piena conduzione.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3F47BD-6DED-6143-8E83-72EB2D1EB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412" y="1156378"/>
            <a:ext cx="3454400" cy="33147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A4DE6D9-C195-A64E-A6F8-064863642CD5}"/>
              </a:ext>
            </a:extLst>
          </p:cNvPr>
          <p:cNvGrpSpPr/>
          <p:nvPr/>
        </p:nvGrpSpPr>
        <p:grpSpPr>
          <a:xfrm>
            <a:off x="5448015" y="1239716"/>
            <a:ext cx="920522" cy="1184890"/>
            <a:chOff x="5768648" y="1239716"/>
            <a:chExt cx="920522" cy="118489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A613BCC-27EC-A745-947D-A168EF9E68F5}"/>
                </a:ext>
              </a:extLst>
            </p:cNvPr>
            <p:cNvSpPr txBox="1"/>
            <p:nvPr/>
          </p:nvSpPr>
          <p:spPr>
            <a:xfrm>
              <a:off x="5768648" y="1962941"/>
              <a:ext cx="9188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>
                  <a:solidFill>
                    <a:srgbClr val="FF0000"/>
                  </a:solidFill>
                </a:rPr>
                <a:t>I</a:t>
              </a:r>
              <a:r>
                <a:rPr lang="it-IT" sz="2400" i="1" baseline="-25000">
                  <a:solidFill>
                    <a:srgbClr val="FF0000"/>
                  </a:solidFill>
                </a:rPr>
                <a:t>b</a:t>
              </a:r>
              <a:r>
                <a:rPr lang="it-IT" sz="2400" baseline="-25000">
                  <a:solidFill>
                    <a:srgbClr val="FF0000"/>
                  </a:solidFill>
                </a:rPr>
                <a:t>2</a:t>
              </a:r>
              <a:r>
                <a:rPr lang="it-IT" sz="2400">
                  <a:solidFill>
                    <a:srgbClr val="FF0000"/>
                  </a:solidFill>
                </a:rPr>
                <a:t> = 0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749B99A-2C6C-F34B-A893-AECDBFF5923E}"/>
                </a:ext>
              </a:extLst>
            </p:cNvPr>
            <p:cNvSpPr txBox="1"/>
            <p:nvPr/>
          </p:nvSpPr>
          <p:spPr>
            <a:xfrm>
              <a:off x="5770329" y="1239716"/>
              <a:ext cx="9188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>
                  <a:solidFill>
                    <a:srgbClr val="FF0000"/>
                  </a:solidFill>
                </a:rPr>
                <a:t>I</a:t>
              </a:r>
              <a:r>
                <a:rPr lang="it-IT" sz="2400" i="1" baseline="-25000">
                  <a:solidFill>
                    <a:srgbClr val="FF0000"/>
                  </a:solidFill>
                </a:rPr>
                <a:t>b</a:t>
              </a:r>
              <a:r>
                <a:rPr lang="it-IT" sz="2400" baseline="-25000">
                  <a:solidFill>
                    <a:srgbClr val="FF0000"/>
                  </a:solidFill>
                </a:rPr>
                <a:t>2</a:t>
              </a:r>
              <a:r>
                <a:rPr lang="it-IT" sz="2400">
                  <a:solidFill>
                    <a:srgbClr val="FF0000"/>
                  </a:solidFill>
                </a:rPr>
                <a:t> = 0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88603398-C8A8-134C-9BD9-63C902F1B7EC}"/>
              </a:ext>
            </a:extLst>
          </p:cNvPr>
          <p:cNvSpPr/>
          <p:nvPr/>
        </p:nvSpPr>
        <p:spPr>
          <a:xfrm>
            <a:off x="6575606" y="1501885"/>
            <a:ext cx="1938025" cy="13688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917A9E-F4B3-4247-B552-FC1296567AC7}"/>
              </a:ext>
            </a:extLst>
          </p:cNvPr>
          <p:cNvSpPr/>
          <p:nvPr/>
        </p:nvSpPr>
        <p:spPr>
          <a:xfrm>
            <a:off x="2949521" y="1513760"/>
            <a:ext cx="1745740" cy="1299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62824DF-64B3-3542-B67F-7B7771BC30F7}"/>
              </a:ext>
            </a:extLst>
          </p:cNvPr>
          <p:cNvGrpSpPr/>
          <p:nvPr/>
        </p:nvGrpSpPr>
        <p:grpSpPr>
          <a:xfrm>
            <a:off x="1184882" y="1239715"/>
            <a:ext cx="1072730" cy="1184891"/>
            <a:chOff x="1066129" y="1239715"/>
            <a:chExt cx="1072730" cy="118489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561EEC-8DCD-6342-ABCC-7982F2025D0D}"/>
                </a:ext>
              </a:extLst>
            </p:cNvPr>
            <p:cNvSpPr txBox="1"/>
            <p:nvPr/>
          </p:nvSpPr>
          <p:spPr>
            <a:xfrm>
              <a:off x="1066129" y="1962941"/>
              <a:ext cx="1072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>
                  <a:solidFill>
                    <a:srgbClr val="FF0000"/>
                  </a:solidFill>
                </a:rPr>
                <a:t>I</a:t>
              </a:r>
              <a:r>
                <a:rPr lang="it-IT" sz="2400" i="1" baseline="-25000">
                  <a:solidFill>
                    <a:srgbClr val="FF0000"/>
                  </a:solidFill>
                </a:rPr>
                <a:t>b</a:t>
              </a:r>
              <a:r>
                <a:rPr lang="it-IT" sz="2400" baseline="-25000">
                  <a:solidFill>
                    <a:srgbClr val="FF0000"/>
                  </a:solidFill>
                </a:rPr>
                <a:t>1</a:t>
              </a:r>
              <a:r>
                <a:rPr lang="it-IT" sz="2400">
                  <a:solidFill>
                    <a:srgbClr val="FF0000"/>
                  </a:solidFill>
                </a:rPr>
                <a:t> &gt;&gt; 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D11BC6C-1DE7-8E49-B782-9DB5CAB4D0B0}"/>
                </a:ext>
              </a:extLst>
            </p:cNvPr>
            <p:cNvSpPr txBox="1"/>
            <p:nvPr/>
          </p:nvSpPr>
          <p:spPr>
            <a:xfrm>
              <a:off x="1066129" y="1239715"/>
              <a:ext cx="9188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>
                  <a:solidFill>
                    <a:srgbClr val="FF0000"/>
                  </a:solidFill>
                </a:rPr>
                <a:t>I</a:t>
              </a:r>
              <a:r>
                <a:rPr lang="it-IT" sz="2400" i="1" baseline="-25000">
                  <a:solidFill>
                    <a:srgbClr val="FF0000"/>
                  </a:solidFill>
                </a:rPr>
                <a:t>b</a:t>
              </a:r>
              <a:r>
                <a:rPr lang="it-IT" sz="2400" baseline="-25000">
                  <a:solidFill>
                    <a:srgbClr val="FF0000"/>
                  </a:solidFill>
                </a:rPr>
                <a:t>2</a:t>
              </a:r>
              <a:r>
                <a:rPr lang="it-IT" sz="2400">
                  <a:solidFill>
                    <a:srgbClr val="FF0000"/>
                  </a:solidFill>
                </a:rPr>
                <a:t> = 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17FD9C2-1E7E-8C43-B1B1-1CE16575D940}"/>
              </a:ext>
            </a:extLst>
          </p:cNvPr>
          <p:cNvGrpSpPr/>
          <p:nvPr/>
        </p:nvGrpSpPr>
        <p:grpSpPr>
          <a:xfrm>
            <a:off x="2150322" y="1513760"/>
            <a:ext cx="538589" cy="1356964"/>
            <a:chOff x="2031569" y="1513760"/>
            <a:chExt cx="538589" cy="1356964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08542A4-2A78-004A-9862-25CF5D72CE59}"/>
                </a:ext>
              </a:extLst>
            </p:cNvPr>
            <p:cNvCxnSpPr>
              <a:cxnSpLocks/>
            </p:cNvCxnSpPr>
            <p:nvPr/>
          </p:nvCxnSpPr>
          <p:spPr>
            <a:xfrm>
              <a:off x="2570158" y="2327564"/>
              <a:ext cx="0" cy="543160"/>
            </a:xfrm>
            <a:prstGeom prst="line">
              <a:avLst/>
            </a:prstGeom>
            <a:ln w="31750">
              <a:solidFill>
                <a:srgbClr val="0A2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078DEE6-4DB0-3C41-830E-2F36CBBE2B02}"/>
                </a:ext>
              </a:extLst>
            </p:cNvPr>
            <p:cNvSpPr/>
            <p:nvPr/>
          </p:nvSpPr>
          <p:spPr>
            <a:xfrm>
              <a:off x="2031569" y="1513760"/>
              <a:ext cx="496074" cy="680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4DCCA9E-546A-F648-A7FB-3C7E81D07079}"/>
              </a:ext>
            </a:extLst>
          </p:cNvPr>
          <p:cNvGrpSpPr/>
          <p:nvPr/>
        </p:nvGrpSpPr>
        <p:grpSpPr>
          <a:xfrm>
            <a:off x="2895981" y="1321319"/>
            <a:ext cx="1381592" cy="1549405"/>
            <a:chOff x="3120883" y="1597555"/>
            <a:chExt cx="1381592" cy="154940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60BFE23-300E-2C45-B523-56B61F6F2ACF}"/>
                </a:ext>
              </a:extLst>
            </p:cNvPr>
            <p:cNvSpPr txBox="1"/>
            <p:nvPr/>
          </p:nvSpPr>
          <p:spPr>
            <a:xfrm>
              <a:off x="3120883" y="2685295"/>
              <a:ext cx="11481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/>
                <a:t>V</a:t>
              </a:r>
              <a:r>
                <a:rPr lang="it-IT" sz="2400" i="1" baseline="-25000"/>
                <a:t>E</a:t>
              </a:r>
              <a:r>
                <a:rPr lang="it-IT" sz="2400"/>
                <a:t> = </a:t>
              </a:r>
              <a:r>
                <a:rPr lang="it-IT" sz="2400" i="1"/>
                <a:t>V</a:t>
              </a:r>
              <a:r>
                <a:rPr lang="it-IT" sz="2400" i="1" baseline="-25000"/>
                <a:t>cc</a:t>
              </a:r>
              <a:r>
                <a:rPr lang="it-IT" sz="2400" i="1"/>
                <a:t> </a:t>
              </a:r>
              <a:endParaRPr lang="it-IT" sz="2400" i="1" baseline="-2500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C8B359C-9FB0-E24F-8FB9-6E21149E0083}"/>
                </a:ext>
              </a:extLst>
            </p:cNvPr>
            <p:cNvGrpSpPr/>
            <p:nvPr/>
          </p:nvGrpSpPr>
          <p:grpSpPr>
            <a:xfrm>
              <a:off x="3131907" y="1597555"/>
              <a:ext cx="1370568" cy="1087740"/>
              <a:chOff x="3321912" y="1015665"/>
              <a:chExt cx="1370568" cy="1087740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7CF1453-0ECB-9241-9C52-615CD9D41657}"/>
                  </a:ext>
                </a:extLst>
              </p:cNvPr>
              <p:cNvSpPr txBox="1"/>
              <p:nvPr/>
            </p:nvSpPr>
            <p:spPr>
              <a:xfrm>
                <a:off x="3705623" y="1641740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/>
                  <a:t>1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E03F351-0937-5E4E-89E3-B414495E5FE6}"/>
                  </a:ext>
                </a:extLst>
              </p:cNvPr>
              <p:cNvSpPr txBox="1"/>
              <p:nvPr/>
            </p:nvSpPr>
            <p:spPr>
              <a:xfrm>
                <a:off x="3321912" y="1015665"/>
                <a:ext cx="137056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valore logico</a:t>
                </a:r>
              </a:p>
              <a:p>
                <a:r>
                  <a:rPr lang="it-IT"/>
                  <a:t>d’uscita</a:t>
                </a: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2913535-8B23-6C45-A810-24EC6DD0D36C}"/>
              </a:ext>
            </a:extLst>
          </p:cNvPr>
          <p:cNvGrpSpPr/>
          <p:nvPr/>
        </p:nvGrpSpPr>
        <p:grpSpPr>
          <a:xfrm>
            <a:off x="7513790" y="1321319"/>
            <a:ext cx="1381592" cy="1549405"/>
            <a:chOff x="7607768" y="1571828"/>
            <a:chExt cx="1381592" cy="154940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89B3368-F9BE-CC4F-8639-BDE51085C4E8}"/>
                </a:ext>
              </a:extLst>
            </p:cNvPr>
            <p:cNvSpPr txBox="1"/>
            <p:nvPr/>
          </p:nvSpPr>
          <p:spPr>
            <a:xfrm>
              <a:off x="7607768" y="2659568"/>
              <a:ext cx="9765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/>
                <a:t>V</a:t>
              </a:r>
              <a:r>
                <a:rPr lang="it-IT" sz="2400" i="1" baseline="-25000"/>
                <a:t>E</a:t>
              </a:r>
              <a:r>
                <a:rPr lang="it-IT" sz="2400"/>
                <a:t> = 0</a:t>
              </a:r>
              <a:r>
                <a:rPr lang="it-IT" sz="2400" i="1"/>
                <a:t> </a:t>
              </a:r>
              <a:endParaRPr lang="it-IT" sz="2400" i="1" baseline="-250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9B05D25-4019-0946-8775-B3054DF92F39}"/>
                </a:ext>
              </a:extLst>
            </p:cNvPr>
            <p:cNvSpPr txBox="1"/>
            <p:nvPr/>
          </p:nvSpPr>
          <p:spPr>
            <a:xfrm>
              <a:off x="8002503" y="2197903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0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789B519-9309-AE40-A08D-1612E17445BD}"/>
                </a:ext>
              </a:extLst>
            </p:cNvPr>
            <p:cNvSpPr txBox="1"/>
            <p:nvPr/>
          </p:nvSpPr>
          <p:spPr>
            <a:xfrm>
              <a:off x="7618792" y="1571828"/>
              <a:ext cx="13705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valore logico</a:t>
              </a:r>
            </a:p>
            <a:p>
              <a:r>
                <a:rPr lang="it-IT"/>
                <a:t>d’uscita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6570FF4-0AAF-CA41-8979-BA08FFB0569C}"/>
              </a:ext>
            </a:extLst>
          </p:cNvPr>
          <p:cNvGrpSpPr/>
          <p:nvPr/>
        </p:nvGrpSpPr>
        <p:grpSpPr>
          <a:xfrm>
            <a:off x="4225522" y="1049739"/>
            <a:ext cx="1370568" cy="1826404"/>
            <a:chOff x="3321912" y="1015665"/>
            <a:chExt cx="1370568" cy="1826404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967A865-0074-304D-B5AD-B8289D2484AA}"/>
                </a:ext>
              </a:extLst>
            </p:cNvPr>
            <p:cNvSpPr txBox="1"/>
            <p:nvPr/>
          </p:nvSpPr>
          <p:spPr>
            <a:xfrm>
              <a:off x="3705623" y="1641740"/>
              <a:ext cx="34015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0</a:t>
              </a:r>
            </a:p>
            <a:p>
              <a:endParaRPr lang="it-IT" sz="2400"/>
            </a:p>
            <a:p>
              <a:r>
                <a:rPr lang="it-IT" sz="2400"/>
                <a:t>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91D115E-C4B0-4848-8288-52BC310BD555}"/>
                </a:ext>
              </a:extLst>
            </p:cNvPr>
            <p:cNvSpPr txBox="1"/>
            <p:nvPr/>
          </p:nvSpPr>
          <p:spPr>
            <a:xfrm>
              <a:off x="3321912" y="1015665"/>
              <a:ext cx="13705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valore logico</a:t>
              </a:r>
            </a:p>
            <a:p>
              <a:r>
                <a:rPr lang="it-IT"/>
                <a:t>d’ingresso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0E66445-84D0-AF48-9302-F50864054B67}"/>
              </a:ext>
            </a:extLst>
          </p:cNvPr>
          <p:cNvGrpSpPr/>
          <p:nvPr/>
        </p:nvGrpSpPr>
        <p:grpSpPr>
          <a:xfrm>
            <a:off x="174203" y="731282"/>
            <a:ext cx="1370568" cy="1826404"/>
            <a:chOff x="3321912" y="1015665"/>
            <a:chExt cx="1370568" cy="1826404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1B219F6-B6D2-7943-AA18-64AB0B9E53CE}"/>
                </a:ext>
              </a:extLst>
            </p:cNvPr>
            <p:cNvSpPr txBox="1"/>
            <p:nvPr/>
          </p:nvSpPr>
          <p:spPr>
            <a:xfrm>
              <a:off x="3705623" y="1641740"/>
              <a:ext cx="34015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0</a:t>
              </a:r>
            </a:p>
            <a:p>
              <a:endParaRPr lang="it-IT" sz="2400"/>
            </a:p>
            <a:p>
              <a:r>
                <a:rPr lang="it-IT" sz="2400"/>
                <a:t>1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FE2D3D9-317C-EC48-B5A3-E7C992EAA71B}"/>
                </a:ext>
              </a:extLst>
            </p:cNvPr>
            <p:cNvSpPr txBox="1"/>
            <p:nvPr/>
          </p:nvSpPr>
          <p:spPr>
            <a:xfrm>
              <a:off x="3321912" y="1015665"/>
              <a:ext cx="13705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valore logico</a:t>
              </a:r>
            </a:p>
            <a:p>
              <a:r>
                <a:rPr lang="it-IT"/>
                <a:t>d’ingresso</a:t>
              </a:r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C9E60B2-A069-6B45-BDE4-8686E63EE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01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47A2AE-CE0F-FF4C-A317-48DB925CECAA}"/>
              </a:ext>
            </a:extLst>
          </p:cNvPr>
          <p:cNvSpPr/>
          <p:nvPr/>
        </p:nvSpPr>
        <p:spPr>
          <a:xfrm>
            <a:off x="8124169" y="-16712"/>
            <a:ext cx="10198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Famiglie logiche</a:t>
            </a:r>
            <a:endParaRPr lang="it-IT" sz="1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3C8810-814A-1E49-869F-248962FB204C}"/>
              </a:ext>
            </a:extLst>
          </p:cNvPr>
          <p:cNvSpPr txBox="1"/>
          <p:nvPr/>
        </p:nvSpPr>
        <p:spPr>
          <a:xfrm>
            <a:off x="778474" y="1470452"/>
            <a:ext cx="1344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Porta NAND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B9FDD4-BE9E-8948-8584-2A13C8380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828" y="535459"/>
            <a:ext cx="4178300" cy="381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EADEB9-3528-4446-A1DA-53CCBD6E2716}"/>
              </a:ext>
            </a:extLst>
          </p:cNvPr>
          <p:cNvSpPr txBox="1"/>
          <p:nvPr/>
        </p:nvSpPr>
        <p:spPr>
          <a:xfrm>
            <a:off x="562831" y="4981538"/>
            <a:ext cx="813293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/>
              <a:t>La porta NAND viene realizzata a partire dal circuito della porta AND, </a:t>
            </a:r>
          </a:p>
          <a:p>
            <a:r>
              <a:rPr lang="it-IT" sz="2200"/>
              <a:t>spostando semplicemente la resistenza R2 di carico dall’emettitore di </a:t>
            </a:r>
          </a:p>
          <a:p>
            <a:r>
              <a:rPr lang="it-IT" sz="2200"/>
              <a:t>T2 al collettore di T1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6193B7-F098-6F43-8A40-5AF1379EB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19086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47A2AE-CE0F-FF4C-A317-48DB925CECAA}"/>
              </a:ext>
            </a:extLst>
          </p:cNvPr>
          <p:cNvSpPr/>
          <p:nvPr/>
        </p:nvSpPr>
        <p:spPr>
          <a:xfrm>
            <a:off x="8124169" y="-16712"/>
            <a:ext cx="10198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Famiglie logiche</a:t>
            </a:r>
            <a:endParaRPr lang="it-IT" sz="1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3C8810-814A-1E49-869F-248962FB204C}"/>
              </a:ext>
            </a:extLst>
          </p:cNvPr>
          <p:cNvSpPr txBox="1"/>
          <p:nvPr/>
        </p:nvSpPr>
        <p:spPr>
          <a:xfrm>
            <a:off x="6005380" y="704334"/>
            <a:ext cx="1344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Porta NAND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B9FDD4-BE9E-8948-8584-2A13C8380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4907" y="1272173"/>
            <a:ext cx="3749177" cy="34187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EADEB9-3528-4446-A1DA-53CCBD6E2716}"/>
              </a:ext>
            </a:extLst>
          </p:cNvPr>
          <p:cNvSpPr txBox="1"/>
          <p:nvPr/>
        </p:nvSpPr>
        <p:spPr>
          <a:xfrm>
            <a:off x="569640" y="5126962"/>
            <a:ext cx="813293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/>
              <a:t>La porta NAND viene realizzata a partire dal circuito della porta AND, </a:t>
            </a:r>
          </a:p>
          <a:p>
            <a:r>
              <a:rPr lang="it-IT" sz="2200"/>
              <a:t>spostando semplicemente la resistenza R2 di carico dall’emettitore di </a:t>
            </a:r>
          </a:p>
          <a:p>
            <a:r>
              <a:rPr lang="it-IT" sz="2200"/>
              <a:t>T2 al collettore di T1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0F605A-E0CC-9247-A9E0-2CD0676B6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406" y="1324174"/>
            <a:ext cx="4076700" cy="3314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FB0AD2-13CC-E74F-B3EF-F75BA30C808E}"/>
              </a:ext>
            </a:extLst>
          </p:cNvPr>
          <p:cNvSpPr txBox="1"/>
          <p:nvPr/>
        </p:nvSpPr>
        <p:spPr>
          <a:xfrm>
            <a:off x="1956490" y="704333"/>
            <a:ext cx="118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Porta AND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6CB11F0-BECD-924D-9540-AB600B946FE9}"/>
              </a:ext>
            </a:extLst>
          </p:cNvPr>
          <p:cNvCxnSpPr>
            <a:cxnSpLocks/>
          </p:cNvCxnSpPr>
          <p:nvPr/>
        </p:nvCxnSpPr>
        <p:spPr>
          <a:xfrm flipV="1">
            <a:off x="3620530" y="2314259"/>
            <a:ext cx="3249827" cy="1334530"/>
          </a:xfrm>
          <a:prstGeom prst="straightConnector1">
            <a:avLst/>
          </a:prstGeom>
          <a:ln w="19050">
            <a:solidFill>
              <a:srgbClr val="0A20FF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601EDA-6948-EF4D-8CB4-7AA20F3EB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38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516FF642-5160-604B-8F50-8DF778948DBE}"/>
              </a:ext>
            </a:extLst>
          </p:cNvPr>
          <p:cNvGrpSpPr/>
          <p:nvPr/>
        </p:nvGrpSpPr>
        <p:grpSpPr>
          <a:xfrm>
            <a:off x="467254" y="523583"/>
            <a:ext cx="3697437" cy="3371523"/>
            <a:chOff x="419753" y="998596"/>
            <a:chExt cx="3697437" cy="337152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BBF9CC5-DF15-A24C-82D7-D7F44CB2DE19}"/>
                </a:ext>
              </a:extLst>
            </p:cNvPr>
            <p:cNvGrpSpPr/>
            <p:nvPr/>
          </p:nvGrpSpPr>
          <p:grpSpPr>
            <a:xfrm>
              <a:off x="419753" y="998596"/>
              <a:ext cx="3697437" cy="3371523"/>
              <a:chOff x="419753" y="998596"/>
              <a:chExt cx="3697437" cy="3371523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02717003-4455-CA47-8C49-1586C4F395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19753" y="998596"/>
                <a:ext cx="3697437" cy="3371523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2132958-C512-124E-8011-577E22D7F1AD}"/>
                  </a:ext>
                </a:extLst>
              </p:cNvPr>
              <p:cNvSpPr/>
              <p:nvPr/>
            </p:nvSpPr>
            <p:spPr>
              <a:xfrm>
                <a:off x="419753" y="1365662"/>
                <a:ext cx="1848718" cy="8787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7BF5C88-9367-984B-8088-9CC2B5A8643B}"/>
                </a:ext>
              </a:extLst>
            </p:cNvPr>
            <p:cNvSpPr/>
            <p:nvPr/>
          </p:nvSpPr>
          <p:spPr>
            <a:xfrm>
              <a:off x="3006362" y="2368390"/>
              <a:ext cx="891153" cy="4223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F7D2B57-944B-4146-9898-95523F032125}"/>
              </a:ext>
            </a:extLst>
          </p:cNvPr>
          <p:cNvGrpSpPr/>
          <p:nvPr/>
        </p:nvGrpSpPr>
        <p:grpSpPr>
          <a:xfrm>
            <a:off x="1243243" y="1396086"/>
            <a:ext cx="1072730" cy="1178995"/>
            <a:chOff x="1195741" y="1906725"/>
            <a:chExt cx="1072730" cy="117899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BCB0F29-0F68-8344-BD11-694F9F99E309}"/>
                </a:ext>
              </a:extLst>
            </p:cNvPr>
            <p:cNvSpPr txBox="1"/>
            <p:nvPr/>
          </p:nvSpPr>
          <p:spPr>
            <a:xfrm>
              <a:off x="1195741" y="1906725"/>
              <a:ext cx="1072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>
                  <a:solidFill>
                    <a:srgbClr val="FF0000"/>
                  </a:solidFill>
                </a:rPr>
                <a:t>I</a:t>
              </a:r>
              <a:r>
                <a:rPr lang="it-IT" sz="2400" i="1" baseline="-25000">
                  <a:solidFill>
                    <a:srgbClr val="FF0000"/>
                  </a:solidFill>
                </a:rPr>
                <a:t>b</a:t>
              </a:r>
              <a:r>
                <a:rPr lang="it-IT" sz="2400" baseline="-25000">
                  <a:solidFill>
                    <a:srgbClr val="FF0000"/>
                  </a:solidFill>
                </a:rPr>
                <a:t>1</a:t>
              </a:r>
              <a:r>
                <a:rPr lang="it-IT" sz="2400">
                  <a:solidFill>
                    <a:srgbClr val="FF0000"/>
                  </a:solidFill>
                </a:rPr>
                <a:t> &gt;&gt; 0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A8E4AA3-7AD6-1E41-837D-BAF445DC7CB0}"/>
                </a:ext>
              </a:extLst>
            </p:cNvPr>
            <p:cNvSpPr txBox="1"/>
            <p:nvPr/>
          </p:nvSpPr>
          <p:spPr>
            <a:xfrm>
              <a:off x="1195741" y="2624055"/>
              <a:ext cx="1072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>
                  <a:solidFill>
                    <a:srgbClr val="FF0000"/>
                  </a:solidFill>
                </a:rPr>
                <a:t>I</a:t>
              </a:r>
              <a:r>
                <a:rPr lang="it-IT" sz="2400" i="1" baseline="-25000">
                  <a:solidFill>
                    <a:srgbClr val="FF0000"/>
                  </a:solidFill>
                </a:rPr>
                <a:t>b2</a:t>
              </a:r>
              <a:r>
                <a:rPr lang="it-IT" sz="2400">
                  <a:solidFill>
                    <a:srgbClr val="FF0000"/>
                  </a:solidFill>
                </a:rPr>
                <a:t> &gt;&gt; 0</a:t>
              </a: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BF005E9-B680-C944-AB8B-096CCEFDDF37}"/>
              </a:ext>
            </a:extLst>
          </p:cNvPr>
          <p:cNvCxnSpPr>
            <a:cxnSpLocks/>
          </p:cNvCxnSpPr>
          <p:nvPr/>
        </p:nvCxnSpPr>
        <p:spPr>
          <a:xfrm>
            <a:off x="2688911" y="1857751"/>
            <a:ext cx="0" cy="1330036"/>
          </a:xfrm>
          <a:prstGeom prst="line">
            <a:avLst/>
          </a:prstGeom>
          <a:ln w="31750">
            <a:solidFill>
              <a:srgbClr val="0A2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269FCE1-05DA-C148-9C51-8093972E5989}"/>
              </a:ext>
            </a:extLst>
          </p:cNvPr>
          <p:cNvGrpSpPr/>
          <p:nvPr/>
        </p:nvGrpSpPr>
        <p:grpSpPr>
          <a:xfrm>
            <a:off x="2965575" y="523583"/>
            <a:ext cx="1381592" cy="2221044"/>
            <a:chOff x="7607768" y="1571828"/>
            <a:chExt cx="1381592" cy="137316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11D2DFA-04FE-104A-B6EE-02D728C94336}"/>
                </a:ext>
              </a:extLst>
            </p:cNvPr>
            <p:cNvSpPr txBox="1"/>
            <p:nvPr/>
          </p:nvSpPr>
          <p:spPr>
            <a:xfrm>
              <a:off x="7607768" y="2659568"/>
              <a:ext cx="1081258" cy="2854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/>
                <a:t>V</a:t>
              </a:r>
              <a:r>
                <a:rPr lang="it-IT" sz="2400" i="1" baseline="-25000"/>
                <a:t>CE</a:t>
              </a:r>
              <a:r>
                <a:rPr lang="it-IT" sz="2400"/>
                <a:t> = 0</a:t>
              </a:r>
              <a:r>
                <a:rPr lang="it-IT" sz="2400" i="1"/>
                <a:t> </a:t>
              </a:r>
              <a:endParaRPr lang="it-IT" sz="2400" i="1" baseline="-250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DB6F064-B037-674F-BB95-56B4E115EB53}"/>
                </a:ext>
              </a:extLst>
            </p:cNvPr>
            <p:cNvSpPr txBox="1"/>
            <p:nvPr/>
          </p:nvSpPr>
          <p:spPr>
            <a:xfrm>
              <a:off x="7991731" y="1965865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CF284AF-1A54-0A44-BCAA-A4E816DD0FF0}"/>
                </a:ext>
              </a:extLst>
            </p:cNvPr>
            <p:cNvSpPr txBox="1"/>
            <p:nvPr/>
          </p:nvSpPr>
          <p:spPr>
            <a:xfrm>
              <a:off x="7618792" y="1571828"/>
              <a:ext cx="13705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valore logico</a:t>
              </a:r>
            </a:p>
            <a:p>
              <a:r>
                <a:rPr lang="it-IT"/>
                <a:t>d’uscita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6A1F22D-0040-504C-9ABA-01C542FEF0FB}"/>
              </a:ext>
            </a:extLst>
          </p:cNvPr>
          <p:cNvGrpSpPr/>
          <p:nvPr/>
        </p:nvGrpSpPr>
        <p:grpSpPr>
          <a:xfrm>
            <a:off x="4966018" y="533483"/>
            <a:ext cx="3697437" cy="3371523"/>
            <a:chOff x="419753" y="998596"/>
            <a:chExt cx="3697437" cy="337152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9B13F6A-2A4B-814E-9F51-4A5C9005C388}"/>
                </a:ext>
              </a:extLst>
            </p:cNvPr>
            <p:cNvGrpSpPr/>
            <p:nvPr/>
          </p:nvGrpSpPr>
          <p:grpSpPr>
            <a:xfrm>
              <a:off x="419753" y="998596"/>
              <a:ext cx="3697437" cy="3371523"/>
              <a:chOff x="419753" y="998596"/>
              <a:chExt cx="3697437" cy="3371523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890F111E-936B-7D4E-9676-438AC49EB6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19753" y="998596"/>
                <a:ext cx="3697437" cy="3371523"/>
              </a:xfrm>
              <a:prstGeom prst="rect">
                <a:avLst/>
              </a:prstGeom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3B8F246-0D71-6544-B4BA-049DBD338400}"/>
                  </a:ext>
                </a:extLst>
              </p:cNvPr>
              <p:cNvSpPr/>
              <p:nvPr/>
            </p:nvSpPr>
            <p:spPr>
              <a:xfrm>
                <a:off x="419753" y="1365662"/>
                <a:ext cx="1848718" cy="8787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ABCB954-894E-794D-B79A-8148AE8E410C}"/>
                </a:ext>
              </a:extLst>
            </p:cNvPr>
            <p:cNvSpPr/>
            <p:nvPr/>
          </p:nvSpPr>
          <p:spPr>
            <a:xfrm>
              <a:off x="3006362" y="2368390"/>
              <a:ext cx="891153" cy="4223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D63862A-AFA7-114A-BEC3-8FA1C9D25291}"/>
              </a:ext>
            </a:extLst>
          </p:cNvPr>
          <p:cNvGrpSpPr/>
          <p:nvPr/>
        </p:nvGrpSpPr>
        <p:grpSpPr>
          <a:xfrm>
            <a:off x="5742007" y="1405986"/>
            <a:ext cx="1072730" cy="1178995"/>
            <a:chOff x="1195741" y="1906725"/>
            <a:chExt cx="1072730" cy="117899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B0F4E47-673E-6542-87EA-2ADF7F44F03D}"/>
                </a:ext>
              </a:extLst>
            </p:cNvPr>
            <p:cNvSpPr txBox="1"/>
            <p:nvPr/>
          </p:nvSpPr>
          <p:spPr>
            <a:xfrm>
              <a:off x="1195741" y="1906725"/>
              <a:ext cx="9188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>
                  <a:solidFill>
                    <a:srgbClr val="FF0000"/>
                  </a:solidFill>
                </a:rPr>
                <a:t>I</a:t>
              </a:r>
              <a:r>
                <a:rPr lang="it-IT" sz="2400" i="1" baseline="-25000">
                  <a:solidFill>
                    <a:srgbClr val="FF0000"/>
                  </a:solidFill>
                </a:rPr>
                <a:t>b</a:t>
              </a:r>
              <a:r>
                <a:rPr lang="it-IT" sz="2400" baseline="-25000">
                  <a:solidFill>
                    <a:srgbClr val="FF0000"/>
                  </a:solidFill>
                </a:rPr>
                <a:t>1</a:t>
              </a:r>
              <a:r>
                <a:rPr lang="it-IT" sz="2400">
                  <a:solidFill>
                    <a:srgbClr val="FF0000"/>
                  </a:solidFill>
                </a:rPr>
                <a:t> = 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45E8F91-2F03-8749-A3F1-D428ABFB180D}"/>
                </a:ext>
              </a:extLst>
            </p:cNvPr>
            <p:cNvSpPr txBox="1"/>
            <p:nvPr/>
          </p:nvSpPr>
          <p:spPr>
            <a:xfrm>
              <a:off x="1195741" y="2624055"/>
              <a:ext cx="1072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>
                  <a:solidFill>
                    <a:srgbClr val="FF0000"/>
                  </a:solidFill>
                </a:rPr>
                <a:t>I</a:t>
              </a:r>
              <a:r>
                <a:rPr lang="it-IT" sz="2400" i="1" baseline="-25000">
                  <a:solidFill>
                    <a:srgbClr val="FF0000"/>
                  </a:solidFill>
                </a:rPr>
                <a:t>b2</a:t>
              </a:r>
              <a:r>
                <a:rPr lang="it-IT" sz="2400">
                  <a:solidFill>
                    <a:srgbClr val="FF0000"/>
                  </a:solidFill>
                </a:rPr>
                <a:t> &gt;&gt; 0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DF71146-C198-1D4D-9DEE-DDB058F59BE1}"/>
              </a:ext>
            </a:extLst>
          </p:cNvPr>
          <p:cNvGrpSpPr/>
          <p:nvPr/>
        </p:nvGrpSpPr>
        <p:grpSpPr>
          <a:xfrm>
            <a:off x="7433587" y="533483"/>
            <a:ext cx="1370568" cy="2221044"/>
            <a:chOff x="7577016" y="1571828"/>
            <a:chExt cx="1370568" cy="137316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A6402EE-AFEA-3742-9922-3C90B86EDCF7}"/>
                </a:ext>
              </a:extLst>
            </p:cNvPr>
            <p:cNvSpPr txBox="1"/>
            <p:nvPr/>
          </p:nvSpPr>
          <p:spPr>
            <a:xfrm>
              <a:off x="7607768" y="2659568"/>
              <a:ext cx="1081258" cy="2854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/>
                <a:t>V</a:t>
              </a:r>
              <a:r>
                <a:rPr lang="it-IT" sz="2400" i="1" baseline="-25000"/>
                <a:t>CE</a:t>
              </a:r>
              <a:r>
                <a:rPr lang="it-IT" sz="2400"/>
                <a:t> = 1</a:t>
              </a:r>
              <a:r>
                <a:rPr lang="it-IT" sz="2400" i="1"/>
                <a:t> </a:t>
              </a:r>
              <a:endParaRPr lang="it-IT" sz="2400" i="1" baseline="-2500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77EE47A-E45E-444F-864C-3457D6F132ED}"/>
                </a:ext>
              </a:extLst>
            </p:cNvPr>
            <p:cNvSpPr txBox="1"/>
            <p:nvPr/>
          </p:nvSpPr>
          <p:spPr>
            <a:xfrm>
              <a:off x="7991731" y="1965865"/>
              <a:ext cx="340158" cy="2854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1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FE005A8-1175-6B41-BF58-3A34A8815F7E}"/>
                </a:ext>
              </a:extLst>
            </p:cNvPr>
            <p:cNvSpPr txBox="1"/>
            <p:nvPr/>
          </p:nvSpPr>
          <p:spPr>
            <a:xfrm>
              <a:off x="7577016" y="1571828"/>
              <a:ext cx="13705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valore logico</a:t>
              </a:r>
            </a:p>
            <a:p>
              <a:r>
                <a:rPr lang="it-IT"/>
                <a:t>d’uscita</a:t>
              </a: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CD5986DE-1B54-F14D-8956-3E9F9B574569}"/>
              </a:ext>
            </a:extLst>
          </p:cNvPr>
          <p:cNvSpPr/>
          <p:nvPr/>
        </p:nvSpPr>
        <p:spPr>
          <a:xfrm>
            <a:off x="6814736" y="1867651"/>
            <a:ext cx="649603" cy="615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E35FD02-F6A3-8441-A382-FEF3034CC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317" y="4609069"/>
            <a:ext cx="2933700" cy="16510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3E118F4C-B74E-594B-B891-54F14D13001F}"/>
              </a:ext>
            </a:extLst>
          </p:cNvPr>
          <p:cNvGrpSpPr/>
          <p:nvPr/>
        </p:nvGrpSpPr>
        <p:grpSpPr>
          <a:xfrm>
            <a:off x="41176" y="1160923"/>
            <a:ext cx="1370568" cy="1826404"/>
            <a:chOff x="3321912" y="1015665"/>
            <a:chExt cx="1370568" cy="1826404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C0DD9AF-E3F5-DC4B-BC3C-85720C78E6AC}"/>
                </a:ext>
              </a:extLst>
            </p:cNvPr>
            <p:cNvSpPr txBox="1"/>
            <p:nvPr/>
          </p:nvSpPr>
          <p:spPr>
            <a:xfrm>
              <a:off x="3705623" y="1641740"/>
              <a:ext cx="34015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1</a:t>
              </a:r>
            </a:p>
            <a:p>
              <a:endParaRPr lang="it-IT" sz="2400"/>
            </a:p>
            <a:p>
              <a:r>
                <a:rPr lang="it-IT" sz="2400"/>
                <a:t>1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FC5E7C9-9356-EB4D-9520-D0B447CD5012}"/>
                </a:ext>
              </a:extLst>
            </p:cNvPr>
            <p:cNvSpPr txBox="1"/>
            <p:nvPr/>
          </p:nvSpPr>
          <p:spPr>
            <a:xfrm>
              <a:off x="3321912" y="1015665"/>
              <a:ext cx="13705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valore logico</a:t>
              </a:r>
            </a:p>
            <a:p>
              <a:r>
                <a:rPr lang="it-IT"/>
                <a:t>d’ingresso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349444F-E8E2-AA4F-997B-B5EC301F4737}"/>
              </a:ext>
            </a:extLst>
          </p:cNvPr>
          <p:cNvGrpSpPr/>
          <p:nvPr/>
        </p:nvGrpSpPr>
        <p:grpSpPr>
          <a:xfrm>
            <a:off x="4529642" y="1218153"/>
            <a:ext cx="1370568" cy="1826404"/>
            <a:chOff x="3321912" y="1015665"/>
            <a:chExt cx="1370568" cy="1826404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790251C-2B1D-CD4B-A0C5-11C7A123327C}"/>
                </a:ext>
              </a:extLst>
            </p:cNvPr>
            <p:cNvSpPr txBox="1"/>
            <p:nvPr/>
          </p:nvSpPr>
          <p:spPr>
            <a:xfrm>
              <a:off x="3705623" y="1641740"/>
              <a:ext cx="34015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0</a:t>
              </a:r>
            </a:p>
            <a:p>
              <a:endParaRPr lang="it-IT" sz="2400"/>
            </a:p>
            <a:p>
              <a:r>
                <a:rPr lang="it-IT" sz="2400"/>
                <a:t>1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3465A35-AF3B-EB49-97FA-2DBFABC57FBC}"/>
                </a:ext>
              </a:extLst>
            </p:cNvPr>
            <p:cNvSpPr txBox="1"/>
            <p:nvPr/>
          </p:nvSpPr>
          <p:spPr>
            <a:xfrm>
              <a:off x="3321912" y="1015665"/>
              <a:ext cx="13705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valore logico</a:t>
              </a:r>
            </a:p>
            <a:p>
              <a:r>
                <a:rPr lang="it-IT"/>
                <a:t>d’ingresso</a:t>
              </a:r>
            </a:p>
          </p:txBody>
        </p: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213775D-C226-4A43-A72A-44BAD8EA0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37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60C376-F466-EA4E-A954-1BEA03BCA80E}"/>
              </a:ext>
            </a:extLst>
          </p:cNvPr>
          <p:cNvSpPr/>
          <p:nvPr/>
        </p:nvSpPr>
        <p:spPr>
          <a:xfrm>
            <a:off x="8124169" y="-16712"/>
            <a:ext cx="10198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Famiglie logiche</a:t>
            </a:r>
            <a:endParaRPr lang="it-IT" sz="1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F17F8F-BC66-254E-8BF0-3A8A0358284D}"/>
              </a:ext>
            </a:extLst>
          </p:cNvPr>
          <p:cNvSpPr txBox="1"/>
          <p:nvPr/>
        </p:nvSpPr>
        <p:spPr>
          <a:xfrm>
            <a:off x="778474" y="1470452"/>
            <a:ext cx="1191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Porta NOR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C4E9DE-7E88-6845-8CFA-D4C313BBE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5036" y="515037"/>
            <a:ext cx="3898900" cy="3949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9B0303-6B04-5A4F-BE73-2E1F35A55DD2}"/>
              </a:ext>
            </a:extLst>
          </p:cNvPr>
          <p:cNvSpPr txBox="1"/>
          <p:nvPr/>
        </p:nvSpPr>
        <p:spPr>
          <a:xfrm>
            <a:off x="778474" y="4757351"/>
            <a:ext cx="80018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/>
              <a:t>Anche in questo caso si parte della porta OR e si sposta la resistenza </a:t>
            </a:r>
          </a:p>
          <a:p>
            <a:r>
              <a:rPr lang="it-IT" sz="2200"/>
              <a:t>R2 di carico dall’emettitore di T2-T1 al collettore di T2-T1.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B48AF5-86C8-F54A-939B-0749F76A3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87735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BCE501-F731-E04D-8FDE-443E43913FBC}"/>
              </a:ext>
            </a:extLst>
          </p:cNvPr>
          <p:cNvSpPr/>
          <p:nvPr/>
        </p:nvSpPr>
        <p:spPr>
          <a:xfrm>
            <a:off x="8124169" y="-16712"/>
            <a:ext cx="10198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Famiglie logiche</a:t>
            </a:r>
            <a:endParaRPr lang="it-IT" sz="1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C17D0D-F30E-3B47-A6E5-585E6854A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053" y="947523"/>
            <a:ext cx="3454400" cy="3314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F31EBE-6EB0-F143-9909-2494E4CDE76C}"/>
              </a:ext>
            </a:extLst>
          </p:cNvPr>
          <p:cNvSpPr txBox="1"/>
          <p:nvPr/>
        </p:nvSpPr>
        <p:spPr>
          <a:xfrm>
            <a:off x="1445738" y="425447"/>
            <a:ext cx="1039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Porta 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645B2A-365B-304C-82D6-7ECCB4BECBDD}"/>
              </a:ext>
            </a:extLst>
          </p:cNvPr>
          <p:cNvSpPr txBox="1"/>
          <p:nvPr/>
        </p:nvSpPr>
        <p:spPr>
          <a:xfrm>
            <a:off x="5832387" y="425447"/>
            <a:ext cx="1191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Porta NOR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0593CA-40C2-5743-975B-617800930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624" y="947523"/>
            <a:ext cx="3487469" cy="35329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0E8CDF-D6DC-0E4C-AC16-C78D0249296E}"/>
              </a:ext>
            </a:extLst>
          </p:cNvPr>
          <p:cNvSpPr txBox="1"/>
          <p:nvPr/>
        </p:nvSpPr>
        <p:spPr>
          <a:xfrm>
            <a:off x="778474" y="4757351"/>
            <a:ext cx="7189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Anche in questo caso si parte della porta negata, che è la OR, spostando la </a:t>
            </a:r>
          </a:p>
          <a:p>
            <a:r>
              <a:rPr lang="it-IT"/>
              <a:t>resistenza R2 di carico dall’emettitore di T2-T1 al collettore di T2-T1.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58C6C67-FD5B-8844-8C32-E5E7F77D4854}"/>
              </a:ext>
            </a:extLst>
          </p:cNvPr>
          <p:cNvCxnSpPr>
            <a:cxnSpLocks/>
          </p:cNvCxnSpPr>
          <p:nvPr/>
        </p:nvCxnSpPr>
        <p:spPr>
          <a:xfrm flipV="1">
            <a:off x="3459892" y="1779373"/>
            <a:ext cx="3249827" cy="1334530"/>
          </a:xfrm>
          <a:prstGeom prst="straightConnector1">
            <a:avLst/>
          </a:prstGeom>
          <a:ln w="19050">
            <a:solidFill>
              <a:srgbClr val="0A20FF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12DDE0D-7D60-8343-BC3B-577CDC140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59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18B020AC-BC74-C34F-B7AC-3EBDD8D94C97}"/>
              </a:ext>
            </a:extLst>
          </p:cNvPr>
          <p:cNvGrpSpPr/>
          <p:nvPr/>
        </p:nvGrpSpPr>
        <p:grpSpPr>
          <a:xfrm>
            <a:off x="5290905" y="373909"/>
            <a:ext cx="3470139" cy="3515352"/>
            <a:chOff x="5334016" y="365640"/>
            <a:chExt cx="3470139" cy="351535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E80D74D-9A7B-4D4D-8EBF-AC82321A0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34016" y="365640"/>
              <a:ext cx="3470139" cy="3515352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A83B1E6-642F-BE4D-8252-5CA69413701E}"/>
                </a:ext>
              </a:extLst>
            </p:cNvPr>
            <p:cNvSpPr/>
            <p:nvPr/>
          </p:nvSpPr>
          <p:spPr>
            <a:xfrm>
              <a:off x="5592030" y="583723"/>
              <a:ext cx="1662545" cy="878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D91D3A83-98BE-844C-8946-E754416ED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169" y="417918"/>
            <a:ext cx="3470139" cy="351535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F7D2B57-944B-4146-9898-95523F032125}"/>
              </a:ext>
            </a:extLst>
          </p:cNvPr>
          <p:cNvGrpSpPr/>
          <p:nvPr/>
        </p:nvGrpSpPr>
        <p:grpSpPr>
          <a:xfrm>
            <a:off x="1314492" y="1324836"/>
            <a:ext cx="918842" cy="1144459"/>
            <a:chOff x="1266990" y="1835475"/>
            <a:chExt cx="918842" cy="114445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BCB0F29-0F68-8344-BD11-694F9F99E309}"/>
                </a:ext>
              </a:extLst>
            </p:cNvPr>
            <p:cNvSpPr txBox="1"/>
            <p:nvPr/>
          </p:nvSpPr>
          <p:spPr>
            <a:xfrm>
              <a:off x="1266991" y="1835475"/>
              <a:ext cx="9188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>
                  <a:solidFill>
                    <a:srgbClr val="FF0000"/>
                  </a:solidFill>
                </a:rPr>
                <a:t>I</a:t>
              </a:r>
              <a:r>
                <a:rPr lang="it-IT" sz="2400" i="1" baseline="-25000">
                  <a:solidFill>
                    <a:srgbClr val="FF0000"/>
                  </a:solidFill>
                </a:rPr>
                <a:t>b</a:t>
              </a:r>
              <a:r>
                <a:rPr lang="it-IT" sz="2400" baseline="-25000">
                  <a:solidFill>
                    <a:srgbClr val="FF0000"/>
                  </a:solidFill>
                </a:rPr>
                <a:t>1</a:t>
              </a:r>
              <a:r>
                <a:rPr lang="it-IT" sz="2400">
                  <a:solidFill>
                    <a:srgbClr val="FF0000"/>
                  </a:solidFill>
                </a:rPr>
                <a:t> = 0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A8E4AA3-7AD6-1E41-837D-BAF445DC7CB0}"/>
                </a:ext>
              </a:extLst>
            </p:cNvPr>
            <p:cNvSpPr txBox="1"/>
            <p:nvPr/>
          </p:nvSpPr>
          <p:spPr>
            <a:xfrm>
              <a:off x="1266990" y="2518269"/>
              <a:ext cx="9188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>
                  <a:solidFill>
                    <a:srgbClr val="FF0000"/>
                  </a:solidFill>
                </a:rPr>
                <a:t>I</a:t>
              </a:r>
              <a:r>
                <a:rPr lang="it-IT" sz="2400" i="1" baseline="-25000">
                  <a:solidFill>
                    <a:srgbClr val="FF0000"/>
                  </a:solidFill>
                </a:rPr>
                <a:t>b2</a:t>
              </a:r>
              <a:r>
                <a:rPr lang="it-IT" sz="2400">
                  <a:solidFill>
                    <a:srgbClr val="FF0000"/>
                  </a:solidFill>
                </a:rPr>
                <a:t> = 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D63862A-AFA7-114A-BEC3-8FA1C9D25291}"/>
              </a:ext>
            </a:extLst>
          </p:cNvPr>
          <p:cNvGrpSpPr/>
          <p:nvPr/>
        </p:nvGrpSpPr>
        <p:grpSpPr>
          <a:xfrm>
            <a:off x="5967638" y="1192235"/>
            <a:ext cx="1072730" cy="1178995"/>
            <a:chOff x="1195741" y="1906725"/>
            <a:chExt cx="1072730" cy="117899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B0F4E47-673E-6542-87EA-2ADF7F44F03D}"/>
                </a:ext>
              </a:extLst>
            </p:cNvPr>
            <p:cNvSpPr txBox="1"/>
            <p:nvPr/>
          </p:nvSpPr>
          <p:spPr>
            <a:xfrm>
              <a:off x="1195741" y="1906725"/>
              <a:ext cx="9188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>
                  <a:solidFill>
                    <a:srgbClr val="FF0000"/>
                  </a:solidFill>
                </a:rPr>
                <a:t>I</a:t>
              </a:r>
              <a:r>
                <a:rPr lang="it-IT" sz="2400" i="1" baseline="-25000">
                  <a:solidFill>
                    <a:srgbClr val="FF0000"/>
                  </a:solidFill>
                </a:rPr>
                <a:t>b</a:t>
              </a:r>
              <a:r>
                <a:rPr lang="it-IT" sz="2400" baseline="-25000">
                  <a:solidFill>
                    <a:srgbClr val="FF0000"/>
                  </a:solidFill>
                </a:rPr>
                <a:t>1</a:t>
              </a:r>
              <a:r>
                <a:rPr lang="it-IT" sz="2400">
                  <a:solidFill>
                    <a:srgbClr val="FF0000"/>
                  </a:solidFill>
                </a:rPr>
                <a:t> = 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45E8F91-2F03-8749-A3F1-D428ABFB180D}"/>
                </a:ext>
              </a:extLst>
            </p:cNvPr>
            <p:cNvSpPr txBox="1"/>
            <p:nvPr/>
          </p:nvSpPr>
          <p:spPr>
            <a:xfrm>
              <a:off x="1195741" y="2624055"/>
              <a:ext cx="1072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>
                  <a:solidFill>
                    <a:srgbClr val="FF0000"/>
                  </a:solidFill>
                </a:rPr>
                <a:t>I</a:t>
              </a:r>
              <a:r>
                <a:rPr lang="it-IT" sz="2400" i="1" baseline="-25000">
                  <a:solidFill>
                    <a:srgbClr val="FF0000"/>
                  </a:solidFill>
                </a:rPr>
                <a:t>b2</a:t>
              </a:r>
              <a:r>
                <a:rPr lang="it-IT" sz="2400">
                  <a:solidFill>
                    <a:srgbClr val="FF0000"/>
                  </a:solidFill>
                </a:rPr>
                <a:t> &gt;&gt; 0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DF71146-C198-1D4D-9DEE-DDB058F59BE1}"/>
              </a:ext>
            </a:extLst>
          </p:cNvPr>
          <p:cNvGrpSpPr/>
          <p:nvPr/>
        </p:nvGrpSpPr>
        <p:grpSpPr>
          <a:xfrm>
            <a:off x="7848301" y="591992"/>
            <a:ext cx="1370568" cy="2167456"/>
            <a:chOff x="7607768" y="1604959"/>
            <a:chExt cx="1370568" cy="134003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A6402EE-AFEA-3742-9922-3C90B86EDCF7}"/>
                </a:ext>
              </a:extLst>
            </p:cNvPr>
            <p:cNvSpPr txBox="1"/>
            <p:nvPr/>
          </p:nvSpPr>
          <p:spPr>
            <a:xfrm>
              <a:off x="7607768" y="2659568"/>
              <a:ext cx="1081258" cy="2854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/>
                <a:t>V</a:t>
              </a:r>
              <a:r>
                <a:rPr lang="it-IT" sz="2400" i="1" baseline="-25000"/>
                <a:t>CE</a:t>
              </a:r>
              <a:r>
                <a:rPr lang="it-IT" sz="2400"/>
                <a:t> = 0</a:t>
              </a:r>
              <a:r>
                <a:rPr lang="it-IT" sz="2400" i="1"/>
                <a:t> </a:t>
              </a:r>
              <a:endParaRPr lang="it-IT" sz="2400" i="1" baseline="-2500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77EE47A-E45E-444F-864C-3457D6F132ED}"/>
                </a:ext>
              </a:extLst>
            </p:cNvPr>
            <p:cNvSpPr txBox="1"/>
            <p:nvPr/>
          </p:nvSpPr>
          <p:spPr>
            <a:xfrm>
              <a:off x="7991731" y="1965865"/>
              <a:ext cx="340158" cy="2854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FE005A8-1175-6B41-BF58-3A34A8815F7E}"/>
                </a:ext>
              </a:extLst>
            </p:cNvPr>
            <p:cNvSpPr txBox="1"/>
            <p:nvPr/>
          </p:nvSpPr>
          <p:spPr>
            <a:xfrm>
              <a:off x="7607768" y="1604959"/>
              <a:ext cx="13705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valore logico</a:t>
              </a:r>
            </a:p>
            <a:p>
              <a:r>
                <a:rPr lang="it-IT"/>
                <a:t>d’uscita</a:t>
              </a: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CD5986DE-1B54-F14D-8956-3E9F9B574569}"/>
              </a:ext>
            </a:extLst>
          </p:cNvPr>
          <p:cNvSpPr/>
          <p:nvPr/>
        </p:nvSpPr>
        <p:spPr>
          <a:xfrm>
            <a:off x="6980597" y="1521407"/>
            <a:ext cx="465183" cy="615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4151E3-E15C-4E43-9E44-FF8C3A3CE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317" y="4931709"/>
            <a:ext cx="2933700" cy="14859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522EC68-DCC0-3840-A811-09890DAB0367}"/>
              </a:ext>
            </a:extLst>
          </p:cNvPr>
          <p:cNvSpPr/>
          <p:nvPr/>
        </p:nvSpPr>
        <p:spPr>
          <a:xfrm>
            <a:off x="902525" y="523583"/>
            <a:ext cx="1662545" cy="87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8F6ECA8-2860-3B4F-86CF-3EE8EA2A3924}"/>
              </a:ext>
            </a:extLst>
          </p:cNvPr>
          <p:cNvSpPr/>
          <p:nvPr/>
        </p:nvSpPr>
        <p:spPr>
          <a:xfrm>
            <a:off x="2393979" y="1578900"/>
            <a:ext cx="1662545" cy="1327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269FCE1-05DA-C148-9C51-8093972E5989}"/>
              </a:ext>
            </a:extLst>
          </p:cNvPr>
          <p:cNvGrpSpPr/>
          <p:nvPr/>
        </p:nvGrpSpPr>
        <p:grpSpPr>
          <a:xfrm>
            <a:off x="3050038" y="1059743"/>
            <a:ext cx="1642184" cy="1615815"/>
            <a:chOff x="7607768" y="1965865"/>
            <a:chExt cx="1642184" cy="9989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11D2DFA-04FE-104A-B6EE-02D728C94336}"/>
                </a:ext>
              </a:extLst>
            </p:cNvPr>
            <p:cNvSpPr txBox="1"/>
            <p:nvPr/>
          </p:nvSpPr>
          <p:spPr>
            <a:xfrm>
              <a:off x="7607768" y="2659568"/>
              <a:ext cx="1012328" cy="2854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/>
                <a:t>V</a:t>
              </a:r>
              <a:r>
                <a:rPr lang="it-IT" sz="2400" i="1" baseline="-25000"/>
                <a:t>CE</a:t>
              </a:r>
              <a:r>
                <a:rPr lang="it-IT" sz="2400"/>
                <a:t> = 1</a:t>
              </a:r>
              <a:endParaRPr lang="it-IT" sz="2400" i="1" baseline="-250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DB6F064-B037-674F-BB95-56B4E115EB53}"/>
                </a:ext>
              </a:extLst>
            </p:cNvPr>
            <p:cNvSpPr txBox="1"/>
            <p:nvPr/>
          </p:nvSpPr>
          <p:spPr>
            <a:xfrm>
              <a:off x="7991731" y="1965865"/>
              <a:ext cx="340158" cy="2854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CF284AF-1A54-0A44-BCAA-A4E816DD0FF0}"/>
                </a:ext>
              </a:extLst>
            </p:cNvPr>
            <p:cNvSpPr txBox="1"/>
            <p:nvPr/>
          </p:nvSpPr>
          <p:spPr>
            <a:xfrm>
              <a:off x="7879384" y="2318515"/>
              <a:ext cx="13705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valore logico</a:t>
              </a:r>
            </a:p>
            <a:p>
              <a:r>
                <a:rPr lang="it-IT"/>
                <a:t>d’uscita</a:t>
              </a:r>
            </a:p>
          </p:txBody>
        </p: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E42DD76-A0FD-A04E-97EA-D0B65A87E937}"/>
              </a:ext>
            </a:extLst>
          </p:cNvPr>
          <p:cNvCxnSpPr>
            <a:cxnSpLocks/>
          </p:cNvCxnSpPr>
          <p:nvPr/>
        </p:nvCxnSpPr>
        <p:spPr>
          <a:xfrm>
            <a:off x="7344038" y="2264820"/>
            <a:ext cx="0" cy="518378"/>
          </a:xfrm>
          <a:prstGeom prst="line">
            <a:avLst/>
          </a:prstGeom>
          <a:ln w="31750">
            <a:solidFill>
              <a:srgbClr val="0A2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08BFD216-6424-E549-9824-646182305519}"/>
              </a:ext>
            </a:extLst>
          </p:cNvPr>
          <p:cNvSpPr/>
          <p:nvPr/>
        </p:nvSpPr>
        <p:spPr>
          <a:xfrm>
            <a:off x="7572995" y="1557567"/>
            <a:ext cx="991302" cy="450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E7A5F29-3197-8D4B-AD31-37784E4C782F}"/>
              </a:ext>
            </a:extLst>
          </p:cNvPr>
          <p:cNvGrpSpPr/>
          <p:nvPr/>
        </p:nvGrpSpPr>
        <p:grpSpPr>
          <a:xfrm>
            <a:off x="209120" y="1067723"/>
            <a:ext cx="1370568" cy="1826404"/>
            <a:chOff x="3321912" y="1015665"/>
            <a:chExt cx="1370568" cy="1826404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EA14EC3-78F3-014C-819E-4C1E8DE50141}"/>
                </a:ext>
              </a:extLst>
            </p:cNvPr>
            <p:cNvSpPr txBox="1"/>
            <p:nvPr/>
          </p:nvSpPr>
          <p:spPr>
            <a:xfrm>
              <a:off x="3705623" y="1641740"/>
              <a:ext cx="34015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0</a:t>
              </a:r>
            </a:p>
            <a:p>
              <a:endParaRPr lang="it-IT" sz="2400"/>
            </a:p>
            <a:p>
              <a:r>
                <a:rPr lang="it-IT" sz="2400"/>
                <a:t>0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395EA46-50C7-C349-A2D2-27EF4880D7F4}"/>
                </a:ext>
              </a:extLst>
            </p:cNvPr>
            <p:cNvSpPr txBox="1"/>
            <p:nvPr/>
          </p:nvSpPr>
          <p:spPr>
            <a:xfrm>
              <a:off x="3321912" y="1015665"/>
              <a:ext cx="13705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valore logico</a:t>
              </a:r>
            </a:p>
            <a:p>
              <a:r>
                <a:rPr lang="it-IT"/>
                <a:t>d’ingresso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1E6161D-B8A4-934A-A230-3BC579512652}"/>
              </a:ext>
            </a:extLst>
          </p:cNvPr>
          <p:cNvGrpSpPr/>
          <p:nvPr/>
        </p:nvGrpSpPr>
        <p:grpSpPr>
          <a:xfrm>
            <a:off x="4699203" y="1031028"/>
            <a:ext cx="1370568" cy="1826404"/>
            <a:chOff x="3321912" y="1015665"/>
            <a:chExt cx="1370568" cy="1826404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D65A6E8-0BC2-E34B-8FE0-FFF4434573E6}"/>
                </a:ext>
              </a:extLst>
            </p:cNvPr>
            <p:cNvSpPr txBox="1"/>
            <p:nvPr/>
          </p:nvSpPr>
          <p:spPr>
            <a:xfrm>
              <a:off x="3705623" y="1641740"/>
              <a:ext cx="34015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0</a:t>
              </a:r>
            </a:p>
            <a:p>
              <a:endParaRPr lang="it-IT" sz="2400"/>
            </a:p>
            <a:p>
              <a:r>
                <a:rPr lang="it-IT" sz="2400"/>
                <a:t>1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34C748C-D3F7-384D-8D4C-CBC837558781}"/>
                </a:ext>
              </a:extLst>
            </p:cNvPr>
            <p:cNvSpPr txBox="1"/>
            <p:nvPr/>
          </p:nvSpPr>
          <p:spPr>
            <a:xfrm>
              <a:off x="3321912" y="1015665"/>
              <a:ext cx="13705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valore logico</a:t>
              </a:r>
            </a:p>
            <a:p>
              <a:r>
                <a:rPr lang="it-IT"/>
                <a:t>d’ingresso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68BA3B-830C-B94E-B69B-CE9DF0A92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87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>
            <a:extLst>
              <a:ext uri="{FF2B5EF4-FFF2-40B4-BE49-F238E27FC236}">
                <a16:creationId xmlns:a16="http://schemas.microsoft.com/office/drawing/2014/main" id="{BD94B7AC-A42B-5141-9C11-C51D256E9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2890" y="665902"/>
            <a:ext cx="71160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it-IT"/>
              <a:t>Perché i sistemi digitali sono tutti binari?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0A1D04-1C78-A74C-9E40-4FD27F111C80}"/>
              </a:ext>
            </a:extLst>
          </p:cNvPr>
          <p:cNvSpPr txBox="1"/>
          <p:nvPr/>
        </p:nvSpPr>
        <p:spPr>
          <a:xfrm>
            <a:off x="1262890" y="2672861"/>
            <a:ext cx="6570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0"/>
              </a:spcBef>
              <a:buAutoNum type="arabicParenR"/>
            </a:pPr>
            <a:r>
              <a:rPr lang="en-US" altLang="en-US">
                <a:latin typeface="Times" pitchFamily="2" charset="0"/>
              </a:rPr>
              <a:t>perché esiste l’Algebra Booleana, che è un’algebra a due valori, </a:t>
            </a:r>
            <a:r>
              <a:rPr lang="en-US" altLang="en-US" i="1">
                <a:latin typeface="Times" pitchFamily="2" charset="0"/>
              </a:rPr>
              <a:t>vero</a:t>
            </a:r>
            <a:r>
              <a:rPr lang="en-US" altLang="en-US">
                <a:latin typeface="Times" pitchFamily="2" charset="0"/>
              </a:rPr>
              <a:t> e </a:t>
            </a:r>
            <a:r>
              <a:rPr lang="en-US" altLang="en-US" i="1">
                <a:latin typeface="Times" pitchFamily="2" charset="0"/>
              </a:rPr>
              <a:t>falso</a:t>
            </a:r>
            <a:r>
              <a:rPr lang="en-US" altLang="en-US">
                <a:latin typeface="Times" pitchFamily="2" charset="0"/>
              </a:rPr>
              <a:t> (0,1), usata per la progettazione dei sistemi digitali.</a:t>
            </a:r>
            <a:br>
              <a:rPr lang="en-US" altLang="en-US">
                <a:latin typeface="Times" pitchFamily="2" charset="0"/>
              </a:rPr>
            </a:br>
            <a:r>
              <a:rPr lang="en-US" altLang="en-US">
                <a:latin typeface="Times" pitchFamily="2" charset="0"/>
              </a:rPr>
              <a:t>Sarà l’oggetto del nostro studio.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9F2537-9374-EA4A-82A3-F77B4C1C1806}"/>
              </a:ext>
            </a:extLst>
          </p:cNvPr>
          <p:cNvSpPr txBox="1"/>
          <p:nvPr/>
        </p:nvSpPr>
        <p:spPr>
          <a:xfrm>
            <a:off x="2004646" y="4232031"/>
            <a:ext cx="5102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>
                <a:latin typeface="Times" pitchFamily="2" charset="0"/>
              </a:rPr>
              <a:t>Ma c’è un secondo motivo di carattere tecnologico 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B49CD8-F9C3-3E45-9154-2AD4D201B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44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50215D-0AB5-9948-A70C-9A123E922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188" y="0"/>
            <a:ext cx="6858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89358F-D16C-5B4E-84C6-999D943D1307}"/>
              </a:ext>
            </a:extLst>
          </p:cNvPr>
          <p:cNvSpPr txBox="1"/>
          <p:nvPr/>
        </p:nvSpPr>
        <p:spPr>
          <a:xfrm>
            <a:off x="1401511" y="85360"/>
            <a:ext cx="63891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I circuiti elettronici hanno componenti passivi e componenti </a:t>
            </a:r>
            <a:r>
              <a:rPr lang="it-IT" i="1"/>
              <a:t>attivi.</a:t>
            </a:r>
          </a:p>
          <a:p>
            <a:r>
              <a:rPr lang="it-IT"/>
              <a:t>Componenti passivi sono: resistenze, condensatori, induttanze.</a:t>
            </a:r>
          </a:p>
          <a:p>
            <a:r>
              <a:rPr lang="it-IT"/>
              <a:t>Componenti attivi sono i transistor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46D675-DFE9-8D45-B62B-9013FEE08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880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48C6D5-B761-154D-A92D-E9AE3CF53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188" y="0"/>
            <a:ext cx="6858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4E4E01E-C5EE-574D-8F16-C82E4A3484D9}"/>
              </a:ext>
            </a:extLst>
          </p:cNvPr>
          <p:cNvGrpSpPr/>
          <p:nvPr/>
        </p:nvGrpSpPr>
        <p:grpSpPr>
          <a:xfrm>
            <a:off x="1137795" y="776227"/>
            <a:ext cx="2727813" cy="3499442"/>
            <a:chOff x="1653607" y="776227"/>
            <a:chExt cx="2727813" cy="349944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CFB86C3-216D-E84C-85A8-F0B0709D06DA}"/>
                </a:ext>
              </a:extLst>
            </p:cNvPr>
            <p:cNvGrpSpPr/>
            <p:nvPr/>
          </p:nvGrpSpPr>
          <p:grpSpPr>
            <a:xfrm>
              <a:off x="1653607" y="776227"/>
              <a:ext cx="2727813" cy="3499442"/>
              <a:chOff x="1653607" y="776227"/>
              <a:chExt cx="2727813" cy="3499442"/>
            </a:xfrm>
          </p:grpSpPr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5ED6E803-A3CF-6D4D-B62E-93182F17B9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19420" y="776227"/>
                <a:ext cx="762000" cy="2074333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BE5362AC-0A51-F844-ABDB-38E4EFC79B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53607" y="801729"/>
                <a:ext cx="762000" cy="2074333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236FA122-05F2-C54D-AB31-E334E61F30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68488" y="1739576"/>
                <a:ext cx="762000" cy="2074333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0B3C8D3C-4164-894C-99F1-17F95F8363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4054" y="2201336"/>
                <a:ext cx="762000" cy="2074333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7FF944E-E5A7-F248-ACEC-6D328424663D}"/>
                </a:ext>
              </a:extLst>
            </p:cNvPr>
            <p:cNvSpPr txBox="1"/>
            <p:nvPr/>
          </p:nvSpPr>
          <p:spPr>
            <a:xfrm>
              <a:off x="2145295" y="969380"/>
              <a:ext cx="10981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>
                  <a:solidFill>
                    <a:srgbClr val="FF0000"/>
                  </a:solidFill>
                </a:rPr>
                <a:t>transistor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D3E354A-461F-9344-A5DB-30C9978C84F2}"/>
              </a:ext>
            </a:extLst>
          </p:cNvPr>
          <p:cNvGrpSpPr/>
          <p:nvPr/>
        </p:nvGrpSpPr>
        <p:grpSpPr>
          <a:xfrm>
            <a:off x="783383" y="3108816"/>
            <a:ext cx="4498271" cy="3165758"/>
            <a:chOff x="783383" y="3108816"/>
            <a:chExt cx="4498271" cy="3165758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1DC4F5E-FBDC-CE44-9B6A-ADE50C2341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32959" y="4509750"/>
              <a:ext cx="1320549" cy="1494829"/>
            </a:xfrm>
            <a:prstGeom prst="straightConnector1">
              <a:avLst/>
            </a:prstGeom>
            <a:ln w="50800">
              <a:solidFill>
                <a:srgbClr val="0A2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69674EC4-75EE-E749-84CC-01CFE3BE0D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8649" y="3108816"/>
              <a:ext cx="1976797" cy="2242524"/>
            </a:xfrm>
            <a:prstGeom prst="straightConnector1">
              <a:avLst/>
            </a:prstGeom>
            <a:ln w="50800">
              <a:solidFill>
                <a:srgbClr val="0A2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193FC945-0504-6C4A-90B3-EC91DDB21F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19596" y="3762055"/>
              <a:ext cx="2262058" cy="2512519"/>
            </a:xfrm>
            <a:prstGeom prst="straightConnector1">
              <a:avLst/>
            </a:prstGeom>
            <a:ln w="50800">
              <a:solidFill>
                <a:srgbClr val="0A2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252B6D5-9A6B-B840-9FD6-175EF1B10BAA}"/>
                </a:ext>
              </a:extLst>
            </p:cNvPr>
            <p:cNvSpPr txBox="1"/>
            <p:nvPr/>
          </p:nvSpPr>
          <p:spPr>
            <a:xfrm>
              <a:off x="783383" y="5584094"/>
              <a:ext cx="11342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>
                  <a:solidFill>
                    <a:srgbClr val="0A20FF"/>
                  </a:solidFill>
                </a:rPr>
                <a:t>resistenze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8C9660C-E709-354D-A6B0-6639697B62B6}"/>
              </a:ext>
            </a:extLst>
          </p:cNvPr>
          <p:cNvGrpSpPr/>
          <p:nvPr/>
        </p:nvGrpSpPr>
        <p:grpSpPr>
          <a:xfrm>
            <a:off x="2571480" y="162146"/>
            <a:ext cx="6100345" cy="4037972"/>
            <a:chOff x="2571480" y="162146"/>
            <a:chExt cx="6100345" cy="403797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660D57E-1919-884A-BD25-D780668D05F8}"/>
                </a:ext>
              </a:extLst>
            </p:cNvPr>
            <p:cNvGrpSpPr/>
            <p:nvPr/>
          </p:nvGrpSpPr>
          <p:grpSpPr>
            <a:xfrm>
              <a:off x="3994318" y="552399"/>
              <a:ext cx="4677507" cy="3647719"/>
              <a:chOff x="3994318" y="552399"/>
              <a:chExt cx="4677507" cy="3647719"/>
            </a:xfrm>
          </p:grpSpPr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46210494-9441-1D49-8866-5A609B76026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94318" y="678963"/>
                <a:ext cx="2932072" cy="2861406"/>
              </a:xfrm>
              <a:prstGeom prst="straightConnector1">
                <a:avLst/>
              </a:prstGeom>
              <a:ln w="508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35B2201F-7ACA-3942-8222-9BA629FD28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39753" y="921731"/>
                <a:ext cx="2932072" cy="2861406"/>
              </a:xfrm>
              <a:prstGeom prst="straightConnector1">
                <a:avLst/>
              </a:prstGeom>
              <a:ln w="508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06EC5DDC-56B9-714A-AE92-801B27CBBB1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15655" y="1338712"/>
                <a:ext cx="2932072" cy="2861406"/>
              </a:xfrm>
              <a:prstGeom prst="straightConnector1">
                <a:avLst/>
              </a:prstGeom>
              <a:ln w="508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AB6AE51-7B5E-2143-A4BF-B21E7AF27375}"/>
                  </a:ext>
                </a:extLst>
              </p:cNvPr>
              <p:cNvSpPr txBox="1"/>
              <p:nvPr/>
            </p:nvSpPr>
            <p:spPr>
              <a:xfrm>
                <a:off x="7156083" y="552399"/>
                <a:ext cx="14310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>
                    <a:solidFill>
                      <a:srgbClr val="FFC000"/>
                    </a:solidFill>
                  </a:rPr>
                  <a:t>condensatori</a:t>
                </a:r>
              </a:p>
            </p:txBody>
          </p:sp>
        </p:grp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B2FDCD6D-E2D8-5D40-8493-11FA6EA2BB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71480" y="162146"/>
              <a:ext cx="2932072" cy="2861406"/>
            </a:xfrm>
            <a:prstGeom prst="straightConnector1">
              <a:avLst/>
            </a:prstGeom>
            <a:ln w="508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0755B4E-A87A-A946-9047-9628F4B9D57C}"/>
              </a:ext>
            </a:extLst>
          </p:cNvPr>
          <p:cNvGrpSpPr/>
          <p:nvPr/>
        </p:nvGrpSpPr>
        <p:grpSpPr>
          <a:xfrm>
            <a:off x="4357440" y="3945284"/>
            <a:ext cx="3848284" cy="2412117"/>
            <a:chOff x="4357440" y="3945284"/>
            <a:chExt cx="3848284" cy="2412117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7AD5F78-EF73-FE4B-B861-5AF3292BCF5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57440" y="3945284"/>
              <a:ext cx="3127748" cy="1760184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201E8CB-8DCA-AF47-B6B7-CCFE394DAB35}"/>
                </a:ext>
              </a:extLst>
            </p:cNvPr>
            <p:cNvSpPr txBox="1"/>
            <p:nvPr/>
          </p:nvSpPr>
          <p:spPr>
            <a:xfrm>
              <a:off x="7217248" y="5711070"/>
              <a:ext cx="9884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>
                  <a:solidFill>
                    <a:srgbClr val="FF0000"/>
                  </a:solidFill>
                </a:rPr>
                <a:t>circuiti</a:t>
              </a:r>
            </a:p>
            <a:p>
              <a:r>
                <a:rPr lang="it-IT" b="1">
                  <a:solidFill>
                    <a:srgbClr val="FF0000"/>
                  </a:solidFill>
                </a:rPr>
                <a:t>integrati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64438D-081E-F24F-B701-2A86BD5D2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37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BF40C088-7903-8B4D-933C-95C01D15BB80}"/>
              </a:ext>
            </a:extLst>
          </p:cNvPr>
          <p:cNvSpPr txBox="1"/>
          <p:nvPr/>
        </p:nvSpPr>
        <p:spPr>
          <a:xfrm>
            <a:off x="3505039" y="169305"/>
            <a:ext cx="18108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/>
              <a:t>Transistor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BC5883C-120B-F94D-AC35-7D03A4ED68EF}"/>
              </a:ext>
            </a:extLst>
          </p:cNvPr>
          <p:cNvGrpSpPr/>
          <p:nvPr/>
        </p:nvGrpSpPr>
        <p:grpSpPr>
          <a:xfrm>
            <a:off x="346437" y="3054096"/>
            <a:ext cx="3773097" cy="3496734"/>
            <a:chOff x="643319" y="2769089"/>
            <a:chExt cx="3773097" cy="349673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004E50F-9D86-BA46-85F7-3E5887A6098B}"/>
                </a:ext>
              </a:extLst>
            </p:cNvPr>
            <p:cNvGrpSpPr/>
            <p:nvPr/>
          </p:nvGrpSpPr>
          <p:grpSpPr>
            <a:xfrm>
              <a:off x="969138" y="2769089"/>
              <a:ext cx="3447278" cy="3496734"/>
              <a:chOff x="969138" y="2769089"/>
              <a:chExt cx="3447278" cy="3496734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E2CC7085-2212-CD4A-8577-2076EB03A88E}"/>
                  </a:ext>
                </a:extLst>
              </p:cNvPr>
              <p:cNvGrpSpPr/>
              <p:nvPr/>
            </p:nvGrpSpPr>
            <p:grpSpPr>
              <a:xfrm>
                <a:off x="1865399" y="2769089"/>
                <a:ext cx="1622486" cy="3496734"/>
                <a:chOff x="2449981" y="2963333"/>
                <a:chExt cx="1622486" cy="3496734"/>
              </a:xfrm>
            </p:grpSpPr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AB222D2D-AF37-9E44-A523-6EF70B2A73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5400000">
                  <a:off x="2116335" y="3974475"/>
                  <a:ext cx="2289777" cy="1622486"/>
                </a:xfrm>
                <a:prstGeom prst="rect">
                  <a:avLst/>
                </a:prstGeom>
              </p:spPr>
            </p:pic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433917F3-4D72-904E-A182-D36F486AF445}"/>
                    </a:ext>
                  </a:extLst>
                </p:cNvPr>
                <p:cNvGrpSpPr/>
                <p:nvPr/>
              </p:nvGrpSpPr>
              <p:grpSpPr>
                <a:xfrm>
                  <a:off x="2921000" y="2963333"/>
                  <a:ext cx="482600" cy="905934"/>
                  <a:chOff x="2921000" y="2963333"/>
                  <a:chExt cx="482600" cy="905934"/>
                </a:xfrm>
              </p:grpSpPr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id="{D456D43E-FFB0-C542-9146-0B0FDA798DFE}"/>
                      </a:ext>
                    </a:extLst>
                  </p:cNvPr>
                  <p:cNvCxnSpPr/>
                  <p:nvPr/>
                </p:nvCxnSpPr>
                <p:spPr>
                  <a:xfrm>
                    <a:off x="2921000" y="2963333"/>
                    <a:ext cx="0" cy="90593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Connector 39">
                    <a:extLst>
                      <a:ext uri="{FF2B5EF4-FFF2-40B4-BE49-F238E27FC236}">
                        <a16:creationId xmlns:a16="http://schemas.microsoft.com/office/drawing/2014/main" id="{D365BC2E-6EAB-824F-84E7-46E9509D54E3}"/>
                      </a:ext>
                    </a:extLst>
                  </p:cNvPr>
                  <p:cNvCxnSpPr/>
                  <p:nvPr/>
                </p:nvCxnSpPr>
                <p:spPr>
                  <a:xfrm>
                    <a:off x="3403600" y="2963333"/>
                    <a:ext cx="0" cy="90593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8F3DFF85-24DE-CE4C-A0B3-66F93E57E605}"/>
                    </a:ext>
                  </a:extLst>
                </p:cNvPr>
                <p:cNvGrpSpPr/>
                <p:nvPr/>
              </p:nvGrpSpPr>
              <p:grpSpPr>
                <a:xfrm>
                  <a:off x="2937934" y="5554133"/>
                  <a:ext cx="482600" cy="905934"/>
                  <a:chOff x="2921000" y="2963333"/>
                  <a:chExt cx="482600" cy="905934"/>
                </a:xfrm>
              </p:grpSpPr>
              <p:cxnSp>
                <p:nvCxnSpPr>
                  <p:cNvPr id="46" name="Straight Connector 45">
                    <a:extLst>
                      <a:ext uri="{FF2B5EF4-FFF2-40B4-BE49-F238E27FC236}">
                        <a16:creationId xmlns:a16="http://schemas.microsoft.com/office/drawing/2014/main" id="{7271530B-F088-5B46-A6E3-3A391AEB3B7C}"/>
                      </a:ext>
                    </a:extLst>
                  </p:cNvPr>
                  <p:cNvCxnSpPr/>
                  <p:nvPr/>
                </p:nvCxnSpPr>
                <p:spPr>
                  <a:xfrm>
                    <a:off x="2921000" y="2963333"/>
                    <a:ext cx="0" cy="90593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Straight Connector 46">
                    <a:extLst>
                      <a:ext uri="{FF2B5EF4-FFF2-40B4-BE49-F238E27FC236}">
                        <a16:creationId xmlns:a16="http://schemas.microsoft.com/office/drawing/2014/main" id="{2F0A0438-FFBC-CA41-8615-B014F9DE9BE9}"/>
                      </a:ext>
                    </a:extLst>
                  </p:cNvPr>
                  <p:cNvCxnSpPr/>
                  <p:nvPr/>
                </p:nvCxnSpPr>
                <p:spPr>
                  <a:xfrm>
                    <a:off x="3403600" y="2963333"/>
                    <a:ext cx="0" cy="90593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19EE6685-BBDF-9846-A4D4-43E7B91316AE}"/>
                    </a:ext>
                  </a:extLst>
                </p:cNvPr>
                <p:cNvSpPr/>
                <p:nvPr/>
              </p:nvSpPr>
              <p:spPr>
                <a:xfrm>
                  <a:off x="2937934" y="2963333"/>
                  <a:ext cx="448733" cy="905934"/>
                </a:xfrm>
                <a:prstGeom prst="rect">
                  <a:avLst/>
                </a:prstGeom>
                <a:blipFill>
                  <a:blip r:embed="rId3"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AE85141F-2102-D04A-BC45-E57C0A2452DB}"/>
                  </a:ext>
                </a:extLst>
              </p:cNvPr>
              <p:cNvSpPr txBox="1"/>
              <p:nvPr/>
            </p:nvSpPr>
            <p:spPr>
              <a:xfrm>
                <a:off x="1027267" y="3034825"/>
                <a:ext cx="10851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collettore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C6D82F9B-EFDE-A942-916E-F5A11FB6AB76}"/>
                  </a:ext>
                </a:extLst>
              </p:cNvPr>
              <p:cNvSpPr txBox="1"/>
              <p:nvPr/>
            </p:nvSpPr>
            <p:spPr>
              <a:xfrm>
                <a:off x="969138" y="5655070"/>
                <a:ext cx="11912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emettitore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B2E8AE5E-FFCD-A74E-8E65-9E0A9003816E}"/>
                  </a:ext>
                </a:extLst>
              </p:cNvPr>
              <p:cNvSpPr txBox="1"/>
              <p:nvPr/>
            </p:nvSpPr>
            <p:spPr>
              <a:xfrm>
                <a:off x="3093362" y="3902949"/>
                <a:ext cx="13230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/>
                  <a:t>interdizione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D15F82F-6E83-8E43-83C1-A6D250847197}"/>
                </a:ext>
              </a:extLst>
            </p:cNvPr>
            <p:cNvGrpSpPr/>
            <p:nvPr/>
          </p:nvGrpSpPr>
          <p:grpSpPr>
            <a:xfrm>
              <a:off x="643319" y="4049502"/>
              <a:ext cx="814647" cy="712663"/>
              <a:chOff x="701197" y="4317075"/>
              <a:chExt cx="814647" cy="712663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EEEA3E59-0895-DA4A-9852-07C6D6A24D02}"/>
                  </a:ext>
                </a:extLst>
              </p:cNvPr>
              <p:cNvSpPr txBox="1"/>
              <p:nvPr/>
            </p:nvSpPr>
            <p:spPr>
              <a:xfrm>
                <a:off x="875123" y="4317075"/>
                <a:ext cx="6222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base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983EA8C9-1B30-F947-B231-158ED465FFF6}"/>
                  </a:ext>
                </a:extLst>
              </p:cNvPr>
              <p:cNvSpPr txBox="1"/>
              <p:nvPr/>
            </p:nvSpPr>
            <p:spPr>
              <a:xfrm>
                <a:off x="701197" y="4568073"/>
                <a:ext cx="81464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i="1">
                    <a:solidFill>
                      <a:srgbClr val="FF0000"/>
                    </a:solidFill>
                  </a:rPr>
                  <a:t>I</a:t>
                </a:r>
                <a:r>
                  <a:rPr lang="it-IT" sz="2400" i="1" baseline="-25000">
                    <a:solidFill>
                      <a:srgbClr val="FF0000"/>
                    </a:solidFill>
                  </a:rPr>
                  <a:t>b</a:t>
                </a:r>
                <a:r>
                  <a:rPr lang="it-IT" sz="2400">
                    <a:solidFill>
                      <a:srgbClr val="FF0000"/>
                    </a:solidFill>
                  </a:rPr>
                  <a:t> = 0</a:t>
                </a: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4CA6DA3-769F-CB45-BCB8-B1438EA3C37C}"/>
              </a:ext>
            </a:extLst>
          </p:cNvPr>
          <p:cNvGrpSpPr/>
          <p:nvPr/>
        </p:nvGrpSpPr>
        <p:grpSpPr>
          <a:xfrm>
            <a:off x="5439626" y="2687418"/>
            <a:ext cx="3416639" cy="4098284"/>
            <a:chOff x="5439626" y="2153029"/>
            <a:chExt cx="3416639" cy="409828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C055DFA-B7FE-B141-BBC0-BBD5049A099F}"/>
                </a:ext>
              </a:extLst>
            </p:cNvPr>
            <p:cNvGrpSpPr/>
            <p:nvPr/>
          </p:nvGrpSpPr>
          <p:grpSpPr>
            <a:xfrm>
              <a:off x="6670485" y="2153029"/>
              <a:ext cx="2185780" cy="4098284"/>
              <a:chOff x="6670485" y="2153029"/>
              <a:chExt cx="2185780" cy="4098284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6C3E37E4-FE31-7141-8C0A-FB657AE27935}"/>
                  </a:ext>
                </a:extLst>
              </p:cNvPr>
              <p:cNvGrpSpPr/>
              <p:nvPr/>
            </p:nvGrpSpPr>
            <p:grpSpPr>
              <a:xfrm>
                <a:off x="6670485" y="2153029"/>
                <a:ext cx="934532" cy="4098284"/>
                <a:chOff x="4560335" y="2710686"/>
                <a:chExt cx="934532" cy="4098284"/>
              </a:xfrm>
            </p:grpSpPr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36794C88-406E-684D-8A51-753A26CEC2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5400000">
                  <a:off x="4025940" y="4268195"/>
                  <a:ext cx="2003321" cy="934532"/>
                </a:xfrm>
                <a:prstGeom prst="rect">
                  <a:avLst/>
                </a:prstGeom>
              </p:spPr>
            </p:pic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01372B6C-7C53-5B4D-94D0-9D837AAE1C3D}"/>
                    </a:ext>
                  </a:extLst>
                </p:cNvPr>
                <p:cNvGrpSpPr/>
                <p:nvPr/>
              </p:nvGrpSpPr>
              <p:grpSpPr>
                <a:xfrm>
                  <a:off x="4807217" y="2963333"/>
                  <a:ext cx="482600" cy="905934"/>
                  <a:chOff x="2921000" y="2963333"/>
                  <a:chExt cx="482600" cy="905934"/>
                </a:xfrm>
              </p:grpSpPr>
              <p:cxnSp>
                <p:nvCxnSpPr>
                  <p:cNvPr id="43" name="Straight Connector 42">
                    <a:extLst>
                      <a:ext uri="{FF2B5EF4-FFF2-40B4-BE49-F238E27FC236}">
                        <a16:creationId xmlns:a16="http://schemas.microsoft.com/office/drawing/2014/main" id="{FE573B15-71C1-A342-87F9-92B326294C2D}"/>
                      </a:ext>
                    </a:extLst>
                  </p:cNvPr>
                  <p:cNvCxnSpPr/>
                  <p:nvPr/>
                </p:nvCxnSpPr>
                <p:spPr>
                  <a:xfrm>
                    <a:off x="2921000" y="2963333"/>
                    <a:ext cx="0" cy="90593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Straight Connector 43">
                    <a:extLst>
                      <a:ext uri="{FF2B5EF4-FFF2-40B4-BE49-F238E27FC236}">
                        <a16:creationId xmlns:a16="http://schemas.microsoft.com/office/drawing/2014/main" id="{50035FB9-7EC9-224A-9EF4-4979628C489A}"/>
                      </a:ext>
                    </a:extLst>
                  </p:cNvPr>
                  <p:cNvCxnSpPr/>
                  <p:nvPr/>
                </p:nvCxnSpPr>
                <p:spPr>
                  <a:xfrm>
                    <a:off x="3403600" y="2963333"/>
                    <a:ext cx="0" cy="90593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3A04347D-DB61-2048-AFBE-D6D71A27904A}"/>
                    </a:ext>
                  </a:extLst>
                </p:cNvPr>
                <p:cNvGrpSpPr/>
                <p:nvPr/>
              </p:nvGrpSpPr>
              <p:grpSpPr>
                <a:xfrm>
                  <a:off x="4790283" y="5631288"/>
                  <a:ext cx="482600" cy="905934"/>
                  <a:chOff x="2921000" y="2963333"/>
                  <a:chExt cx="482600" cy="905934"/>
                </a:xfrm>
              </p:grpSpPr>
              <p:cxnSp>
                <p:nvCxnSpPr>
                  <p:cNvPr id="49" name="Straight Connector 48">
                    <a:extLst>
                      <a:ext uri="{FF2B5EF4-FFF2-40B4-BE49-F238E27FC236}">
                        <a16:creationId xmlns:a16="http://schemas.microsoft.com/office/drawing/2014/main" id="{29698F9F-CD84-6643-ABD1-DA1EAFE1C99C}"/>
                      </a:ext>
                    </a:extLst>
                  </p:cNvPr>
                  <p:cNvCxnSpPr/>
                  <p:nvPr/>
                </p:nvCxnSpPr>
                <p:spPr>
                  <a:xfrm>
                    <a:off x="2921000" y="2963333"/>
                    <a:ext cx="0" cy="90593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Connector 49">
                    <a:extLst>
                      <a:ext uri="{FF2B5EF4-FFF2-40B4-BE49-F238E27FC236}">
                        <a16:creationId xmlns:a16="http://schemas.microsoft.com/office/drawing/2014/main" id="{D8F299E6-75E3-EA49-8204-C65C2B17BBE3}"/>
                      </a:ext>
                    </a:extLst>
                  </p:cNvPr>
                  <p:cNvCxnSpPr/>
                  <p:nvPr/>
                </p:nvCxnSpPr>
                <p:spPr>
                  <a:xfrm>
                    <a:off x="3403600" y="2963333"/>
                    <a:ext cx="0" cy="90593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7003D725-3E4A-BF40-A0D6-0F388C4F4D65}"/>
                    </a:ext>
                  </a:extLst>
                </p:cNvPr>
                <p:cNvSpPr/>
                <p:nvPr/>
              </p:nvSpPr>
              <p:spPr>
                <a:xfrm>
                  <a:off x="4824150" y="2963333"/>
                  <a:ext cx="448733" cy="905934"/>
                </a:xfrm>
                <a:prstGeom prst="rect">
                  <a:avLst/>
                </a:prstGeom>
                <a:blipFill>
                  <a:blip r:embed="rId3"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31E3749E-7516-7449-8F44-61A451ED8FF2}"/>
                    </a:ext>
                  </a:extLst>
                </p:cNvPr>
                <p:cNvSpPr/>
                <p:nvPr/>
              </p:nvSpPr>
              <p:spPr>
                <a:xfrm>
                  <a:off x="4816306" y="5631288"/>
                  <a:ext cx="448733" cy="905934"/>
                </a:xfrm>
                <a:prstGeom prst="rect">
                  <a:avLst/>
                </a:prstGeom>
                <a:blipFill>
                  <a:blip r:embed="rId3"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5" name="Line 29">
                  <a:extLst>
                    <a:ext uri="{FF2B5EF4-FFF2-40B4-BE49-F238E27FC236}">
                      <a16:creationId xmlns:a16="http://schemas.microsoft.com/office/drawing/2014/main" id="{1E83D38B-3C0B-B54B-8470-CB99CF4C11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076093" y="2710686"/>
                  <a:ext cx="0" cy="1071848"/>
                </a:xfrm>
                <a:prstGeom prst="line">
                  <a:avLst/>
                </a:prstGeom>
                <a:noFill/>
                <a:ln w="47625">
                  <a:solidFill>
                    <a:schemeClr val="tx1"/>
                  </a:solidFill>
                  <a:round/>
                  <a:headEnd type="triangle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54" name="Line 29">
                  <a:extLst>
                    <a:ext uri="{FF2B5EF4-FFF2-40B4-BE49-F238E27FC236}">
                      <a16:creationId xmlns:a16="http://schemas.microsoft.com/office/drawing/2014/main" id="{2772EAE7-B2A4-B448-92A9-92E73BBC87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040924" y="5737122"/>
                  <a:ext cx="0" cy="1071848"/>
                </a:xfrm>
                <a:prstGeom prst="line">
                  <a:avLst/>
                </a:prstGeom>
                <a:noFill/>
                <a:ln w="47625">
                  <a:solidFill>
                    <a:schemeClr val="tx1"/>
                  </a:solidFill>
                  <a:round/>
                  <a:headEnd type="triangle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698CCB0E-DF5C-A848-9566-5E150D642770}"/>
                  </a:ext>
                </a:extLst>
              </p:cNvPr>
              <p:cNvSpPr txBox="1"/>
              <p:nvPr/>
            </p:nvSpPr>
            <p:spPr>
              <a:xfrm>
                <a:off x="7605017" y="2790394"/>
                <a:ext cx="10851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collettore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5CF902B6-3273-054D-A14C-46F798CF1007}"/>
                  </a:ext>
                </a:extLst>
              </p:cNvPr>
              <p:cNvSpPr txBox="1"/>
              <p:nvPr/>
            </p:nvSpPr>
            <p:spPr>
              <a:xfrm>
                <a:off x="7650192" y="5600459"/>
                <a:ext cx="11912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emettitore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2FE8A086-995D-7540-A89E-BF74A99F4AF1}"/>
                  </a:ext>
                </a:extLst>
              </p:cNvPr>
              <p:cNvSpPr txBox="1"/>
              <p:nvPr/>
            </p:nvSpPr>
            <p:spPr>
              <a:xfrm>
                <a:off x="7564693" y="3675023"/>
                <a:ext cx="129157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/>
                  <a:t>conduzione</a:t>
                </a:r>
              </a:p>
              <a:p>
                <a:pPr algn="ctr"/>
                <a:r>
                  <a:rPr lang="it-IT" b="1"/>
                  <a:t>o</a:t>
                </a:r>
              </a:p>
              <a:p>
                <a:r>
                  <a:rPr lang="it-IT" b="1"/>
                  <a:t>saturazione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EB187DB-BC88-D246-A356-75346DA2432A}"/>
                </a:ext>
              </a:extLst>
            </p:cNvPr>
            <p:cNvGrpSpPr/>
            <p:nvPr/>
          </p:nvGrpSpPr>
          <p:grpSpPr>
            <a:xfrm>
              <a:off x="5439626" y="3729468"/>
              <a:ext cx="968535" cy="737007"/>
              <a:chOff x="7399967" y="707453"/>
              <a:chExt cx="968535" cy="737007"/>
            </a:xfrm>
          </p:grpSpPr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AADF173E-160C-1148-80BB-F5765E0C8A67}"/>
                  </a:ext>
                </a:extLst>
              </p:cNvPr>
              <p:cNvSpPr txBox="1"/>
              <p:nvPr/>
            </p:nvSpPr>
            <p:spPr>
              <a:xfrm>
                <a:off x="7577998" y="707453"/>
                <a:ext cx="6222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base</a:t>
                </a:r>
              </a:p>
            </p:txBody>
          </p: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B6351812-529C-4E4A-8B32-1E6C53BFE8BE}"/>
                  </a:ext>
                </a:extLst>
              </p:cNvPr>
              <p:cNvGrpSpPr/>
              <p:nvPr/>
            </p:nvGrpSpPr>
            <p:grpSpPr>
              <a:xfrm>
                <a:off x="7399967" y="980050"/>
                <a:ext cx="968535" cy="464410"/>
                <a:chOff x="3568125" y="1629372"/>
                <a:chExt cx="968535" cy="464410"/>
              </a:xfrm>
            </p:grpSpPr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795BE546-A95D-B247-A4BB-FE00A4EF0B5C}"/>
                    </a:ext>
                  </a:extLst>
                </p:cNvPr>
                <p:cNvSpPr txBox="1"/>
                <p:nvPr/>
              </p:nvSpPr>
              <p:spPr>
                <a:xfrm>
                  <a:off x="3568125" y="1629372"/>
                  <a:ext cx="96853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2400" i="1">
                      <a:solidFill>
                        <a:srgbClr val="FF0000"/>
                      </a:solidFill>
                    </a:rPr>
                    <a:t>I</a:t>
                  </a:r>
                  <a:r>
                    <a:rPr lang="it-IT" sz="2400" i="1" baseline="-25000">
                      <a:solidFill>
                        <a:srgbClr val="FF0000"/>
                      </a:solidFill>
                    </a:rPr>
                    <a:t>b</a:t>
                  </a:r>
                  <a:r>
                    <a:rPr lang="it-IT" sz="2400">
                      <a:solidFill>
                        <a:srgbClr val="FF0000"/>
                      </a:solidFill>
                    </a:rPr>
                    <a:t> &gt;&gt; 0</a:t>
                  </a:r>
                </a:p>
              </p:txBody>
            </p:sp>
            <p:cxnSp>
              <p:nvCxnSpPr>
                <p:cNvPr id="76" name="Straight Arrow Connector 75">
                  <a:extLst>
                    <a:ext uri="{FF2B5EF4-FFF2-40B4-BE49-F238E27FC236}">
                      <a16:creationId xmlns:a16="http://schemas.microsoft.com/office/drawing/2014/main" id="{47DC814E-4B37-8443-9A9D-A9274136EDF6}"/>
                    </a:ext>
                  </a:extLst>
                </p:cNvPr>
                <p:cNvCxnSpPr/>
                <p:nvPr/>
              </p:nvCxnSpPr>
              <p:spPr>
                <a:xfrm>
                  <a:off x="3655249" y="2093782"/>
                  <a:ext cx="815546" cy="0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headEnd w="lg" len="lg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8C46115-0308-2C42-9FAE-3F70314B632F}"/>
              </a:ext>
            </a:extLst>
          </p:cNvPr>
          <p:cNvGrpSpPr/>
          <p:nvPr/>
        </p:nvGrpSpPr>
        <p:grpSpPr>
          <a:xfrm>
            <a:off x="5590645" y="157950"/>
            <a:ext cx="3094209" cy="2378753"/>
            <a:chOff x="948691" y="70090"/>
            <a:chExt cx="3094209" cy="2378753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FD2FB28-18D5-4A49-92E2-A7EDA93E4102}"/>
                </a:ext>
              </a:extLst>
            </p:cNvPr>
            <p:cNvGrpSpPr/>
            <p:nvPr/>
          </p:nvGrpSpPr>
          <p:grpSpPr>
            <a:xfrm>
              <a:off x="948691" y="70090"/>
              <a:ext cx="2200853" cy="2378753"/>
              <a:chOff x="3031354" y="440947"/>
              <a:chExt cx="2200853" cy="2378753"/>
            </a:xfrm>
          </p:grpSpPr>
          <p:grpSp>
            <p:nvGrpSpPr>
              <p:cNvPr id="4" name="Group 21">
                <a:extLst>
                  <a:ext uri="{FF2B5EF4-FFF2-40B4-BE49-F238E27FC236}">
                    <a16:creationId xmlns:a16="http://schemas.microsoft.com/office/drawing/2014/main" id="{6D45C64C-5167-2240-AFBA-1E47CBE331F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74283" y="854213"/>
                <a:ext cx="990600" cy="1600200"/>
                <a:chOff x="816" y="1152"/>
                <a:chExt cx="624" cy="1008"/>
              </a:xfrm>
            </p:grpSpPr>
            <p:sp>
              <p:nvSpPr>
                <p:cNvPr id="10" name="Oval 22">
                  <a:extLst>
                    <a:ext uri="{FF2B5EF4-FFF2-40B4-BE49-F238E27FC236}">
                      <a16:creationId xmlns:a16="http://schemas.microsoft.com/office/drawing/2014/main" id="{D0359EEA-5C27-6A44-A052-931237C489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6" y="1488"/>
                  <a:ext cx="384" cy="384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  <p:sp>
              <p:nvSpPr>
                <p:cNvPr id="11" name="Line 23">
                  <a:extLst>
                    <a:ext uri="{FF2B5EF4-FFF2-40B4-BE49-F238E27FC236}">
                      <a16:creationId xmlns:a16="http://schemas.microsoft.com/office/drawing/2014/main" id="{FED98D25-0585-8347-9377-324077F287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52" y="1536"/>
                  <a:ext cx="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2" name="Line 24">
                  <a:extLst>
                    <a:ext uri="{FF2B5EF4-FFF2-40B4-BE49-F238E27FC236}">
                      <a16:creationId xmlns:a16="http://schemas.microsoft.com/office/drawing/2014/main" id="{D3CD5400-8CBC-8F43-B830-C9A4B85F39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152" y="1488"/>
                  <a:ext cx="192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3" name="Line 25">
                  <a:extLst>
                    <a:ext uri="{FF2B5EF4-FFF2-40B4-BE49-F238E27FC236}">
                      <a16:creationId xmlns:a16="http://schemas.microsoft.com/office/drawing/2014/main" id="{31BB694D-8865-EF49-9A40-2008BDEBA8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52" y="1728"/>
                  <a:ext cx="192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4" name="Line 26">
                  <a:extLst>
                    <a:ext uri="{FF2B5EF4-FFF2-40B4-BE49-F238E27FC236}">
                      <a16:creationId xmlns:a16="http://schemas.microsoft.com/office/drawing/2014/main" id="{37C98C33-2A53-BC4B-B94C-142C43085B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816" y="1680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5" name="Line 27">
                  <a:extLst>
                    <a:ext uri="{FF2B5EF4-FFF2-40B4-BE49-F238E27FC236}">
                      <a16:creationId xmlns:a16="http://schemas.microsoft.com/office/drawing/2014/main" id="{F156822D-68CD-4249-BDEE-DA0BC33B36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344" y="1152"/>
                  <a:ext cx="0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6" name="Line 28">
                  <a:extLst>
                    <a:ext uri="{FF2B5EF4-FFF2-40B4-BE49-F238E27FC236}">
                      <a16:creationId xmlns:a16="http://schemas.microsoft.com/office/drawing/2014/main" id="{8C61B6CE-16BD-0A44-AEFC-B67F3A3B9C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344" y="1824"/>
                  <a:ext cx="0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7F5A9A2-9EC6-8343-8F5B-223920302E00}"/>
                  </a:ext>
                </a:extLst>
              </p:cNvPr>
              <p:cNvSpPr txBox="1"/>
              <p:nvPr/>
            </p:nvSpPr>
            <p:spPr>
              <a:xfrm>
                <a:off x="3031354" y="1399281"/>
                <a:ext cx="6222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base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182D61B0-F0FF-E341-96DF-CDAD1E037571}"/>
                  </a:ext>
                </a:extLst>
              </p:cNvPr>
              <p:cNvSpPr txBox="1"/>
              <p:nvPr/>
            </p:nvSpPr>
            <p:spPr>
              <a:xfrm>
                <a:off x="4040983" y="440947"/>
                <a:ext cx="10851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collettore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02735FEF-5EED-024D-80BB-2BCC773C2611}"/>
                  </a:ext>
                </a:extLst>
              </p:cNvPr>
              <p:cNvSpPr txBox="1"/>
              <p:nvPr/>
            </p:nvSpPr>
            <p:spPr>
              <a:xfrm>
                <a:off x="4040983" y="2450368"/>
                <a:ext cx="11912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emettitore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6E8BD70-223D-4840-A82C-680B86D7D2FC}"/>
                </a:ext>
              </a:extLst>
            </p:cNvPr>
            <p:cNvGrpSpPr/>
            <p:nvPr/>
          </p:nvGrpSpPr>
          <p:grpSpPr>
            <a:xfrm>
              <a:off x="1117625" y="602487"/>
              <a:ext cx="2925275" cy="1330077"/>
              <a:chOff x="3554883" y="1075599"/>
              <a:chExt cx="2925275" cy="1330077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E7B7DF80-562C-0748-92AE-4CE181D9420B}"/>
                  </a:ext>
                </a:extLst>
              </p:cNvPr>
              <p:cNvGrpSpPr/>
              <p:nvPr/>
            </p:nvGrpSpPr>
            <p:grpSpPr>
              <a:xfrm>
                <a:off x="3554883" y="1075599"/>
                <a:ext cx="1925800" cy="1330077"/>
                <a:chOff x="3554883" y="1075599"/>
                <a:chExt cx="1925800" cy="1330077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00CAE8CE-6955-BF47-B0B5-C265CCD67C2C}"/>
                    </a:ext>
                  </a:extLst>
                </p:cNvPr>
                <p:cNvGrpSpPr/>
                <p:nvPr/>
              </p:nvGrpSpPr>
              <p:grpSpPr>
                <a:xfrm>
                  <a:off x="3554883" y="1075599"/>
                  <a:ext cx="968535" cy="464404"/>
                  <a:chOff x="3554883" y="1075599"/>
                  <a:chExt cx="968535" cy="464404"/>
                </a:xfrm>
              </p:grpSpPr>
              <p:sp>
                <p:nvSpPr>
                  <p:cNvPr id="77" name="TextBox 76">
                    <a:extLst>
                      <a:ext uri="{FF2B5EF4-FFF2-40B4-BE49-F238E27FC236}">
                        <a16:creationId xmlns:a16="http://schemas.microsoft.com/office/drawing/2014/main" id="{3024D35B-4405-BD45-AE34-069D9D7CF172}"/>
                      </a:ext>
                    </a:extLst>
                  </p:cNvPr>
                  <p:cNvSpPr txBox="1"/>
                  <p:nvPr/>
                </p:nvSpPr>
                <p:spPr>
                  <a:xfrm>
                    <a:off x="3554883" y="1075599"/>
                    <a:ext cx="968535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 sz="2400" i="1">
                        <a:solidFill>
                          <a:srgbClr val="FF0000"/>
                        </a:solidFill>
                      </a:rPr>
                      <a:t>I</a:t>
                    </a:r>
                    <a:r>
                      <a:rPr lang="it-IT" sz="2400" i="1" baseline="-25000">
                        <a:solidFill>
                          <a:srgbClr val="FF0000"/>
                        </a:solidFill>
                      </a:rPr>
                      <a:t>b</a:t>
                    </a:r>
                    <a:r>
                      <a:rPr lang="it-IT" sz="2400">
                        <a:solidFill>
                          <a:srgbClr val="FF0000"/>
                        </a:solidFill>
                      </a:rPr>
                      <a:t> &gt;&gt; 0</a:t>
                    </a:r>
                  </a:p>
                </p:txBody>
              </p:sp>
              <p:cxnSp>
                <p:nvCxnSpPr>
                  <p:cNvPr id="78" name="Straight Arrow Connector 77">
                    <a:extLst>
                      <a:ext uri="{FF2B5EF4-FFF2-40B4-BE49-F238E27FC236}">
                        <a16:creationId xmlns:a16="http://schemas.microsoft.com/office/drawing/2014/main" id="{0E5B8BA1-994B-FF4E-9032-E7F994A0E9FD}"/>
                      </a:ext>
                    </a:extLst>
                  </p:cNvPr>
                  <p:cNvCxnSpPr/>
                  <p:nvPr/>
                </p:nvCxnSpPr>
                <p:spPr>
                  <a:xfrm>
                    <a:off x="3642007" y="1540003"/>
                    <a:ext cx="815546" cy="0"/>
                  </a:xfrm>
                  <a:prstGeom prst="straightConnector1">
                    <a:avLst/>
                  </a:prstGeom>
                  <a:ln w="19050">
                    <a:solidFill>
                      <a:srgbClr val="FF0000"/>
                    </a:solidFill>
                    <a:headEnd w="lg" len="lg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9" name="Straight Arrow Connector 78">
                  <a:extLst>
                    <a:ext uri="{FF2B5EF4-FFF2-40B4-BE49-F238E27FC236}">
                      <a16:creationId xmlns:a16="http://schemas.microsoft.com/office/drawing/2014/main" id="{B0D24FD9-FC71-4041-A8EB-C54661A52A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80683" y="1230410"/>
                  <a:ext cx="0" cy="1175266"/>
                </a:xfrm>
                <a:prstGeom prst="straightConnector1">
                  <a:avLst/>
                </a:prstGeom>
                <a:ln w="19050">
                  <a:solidFill>
                    <a:srgbClr val="0A20FF"/>
                  </a:solidFill>
                  <a:headEnd w="lg" len="lg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7C1F929-3466-1B42-A95D-578832F534F5}"/>
                  </a:ext>
                </a:extLst>
              </p:cNvPr>
              <p:cNvSpPr txBox="1"/>
              <p:nvPr/>
            </p:nvSpPr>
            <p:spPr>
              <a:xfrm>
                <a:off x="5508417" y="1501536"/>
                <a:ext cx="9717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i="1">
                    <a:solidFill>
                      <a:srgbClr val="0A20FF"/>
                    </a:solidFill>
                  </a:rPr>
                  <a:t>I</a:t>
                </a:r>
                <a:r>
                  <a:rPr lang="it-IT" sz="2400" i="1" baseline="-25000">
                    <a:solidFill>
                      <a:srgbClr val="0A20FF"/>
                    </a:solidFill>
                  </a:rPr>
                  <a:t>C</a:t>
                </a:r>
                <a:r>
                  <a:rPr lang="it-IT" sz="2400" i="1">
                    <a:solidFill>
                      <a:srgbClr val="0A20FF"/>
                    </a:solidFill>
                  </a:rPr>
                  <a:t> </a:t>
                </a:r>
                <a:r>
                  <a:rPr lang="it-IT" sz="2400">
                    <a:solidFill>
                      <a:srgbClr val="0A20FF"/>
                    </a:solidFill>
                  </a:rPr>
                  <a:t>&gt;&gt; 0</a:t>
                </a: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A5D3392-AB5E-2D49-BB71-5740C114BB84}"/>
              </a:ext>
            </a:extLst>
          </p:cNvPr>
          <p:cNvGrpSpPr/>
          <p:nvPr/>
        </p:nvGrpSpPr>
        <p:grpSpPr>
          <a:xfrm>
            <a:off x="706942" y="158090"/>
            <a:ext cx="2938717" cy="2378753"/>
            <a:chOff x="5449339" y="-5765"/>
            <a:chExt cx="2938717" cy="2378753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293D6455-A2EC-AF42-BBBB-B47658932B06}"/>
                </a:ext>
              </a:extLst>
            </p:cNvPr>
            <p:cNvGrpSpPr/>
            <p:nvPr/>
          </p:nvGrpSpPr>
          <p:grpSpPr>
            <a:xfrm>
              <a:off x="5449339" y="-5765"/>
              <a:ext cx="2200853" cy="2378753"/>
              <a:chOff x="3031354" y="440947"/>
              <a:chExt cx="2200853" cy="2378753"/>
            </a:xfrm>
          </p:grpSpPr>
          <p:grpSp>
            <p:nvGrpSpPr>
              <p:cNvPr id="68" name="Group 21">
                <a:extLst>
                  <a:ext uri="{FF2B5EF4-FFF2-40B4-BE49-F238E27FC236}">
                    <a16:creationId xmlns:a16="http://schemas.microsoft.com/office/drawing/2014/main" id="{B9743BF7-4A5F-524B-829D-BB1D54100DD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74283" y="854213"/>
                <a:ext cx="990600" cy="1600200"/>
                <a:chOff x="816" y="1152"/>
                <a:chExt cx="624" cy="1008"/>
              </a:xfrm>
            </p:grpSpPr>
            <p:sp>
              <p:nvSpPr>
                <p:cNvPr id="81" name="Oval 22">
                  <a:extLst>
                    <a:ext uri="{FF2B5EF4-FFF2-40B4-BE49-F238E27FC236}">
                      <a16:creationId xmlns:a16="http://schemas.microsoft.com/office/drawing/2014/main" id="{F5FDFDFE-A864-3D4A-9FF9-6EBA84F8F7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6" y="1488"/>
                  <a:ext cx="384" cy="384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  <p:sp>
              <p:nvSpPr>
                <p:cNvPr id="82" name="Line 23">
                  <a:extLst>
                    <a:ext uri="{FF2B5EF4-FFF2-40B4-BE49-F238E27FC236}">
                      <a16:creationId xmlns:a16="http://schemas.microsoft.com/office/drawing/2014/main" id="{7DEF2E52-5206-9F48-85ED-1C91203242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52" y="1536"/>
                  <a:ext cx="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83" name="Line 24">
                  <a:extLst>
                    <a:ext uri="{FF2B5EF4-FFF2-40B4-BE49-F238E27FC236}">
                      <a16:creationId xmlns:a16="http://schemas.microsoft.com/office/drawing/2014/main" id="{3F980DC0-826A-2246-80A0-D330E9069B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152" y="1488"/>
                  <a:ext cx="192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84" name="Line 25">
                  <a:extLst>
                    <a:ext uri="{FF2B5EF4-FFF2-40B4-BE49-F238E27FC236}">
                      <a16:creationId xmlns:a16="http://schemas.microsoft.com/office/drawing/2014/main" id="{A9A0029B-42F6-BA45-8CFB-0A64552C80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52" y="1728"/>
                  <a:ext cx="192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85" name="Line 26">
                  <a:extLst>
                    <a:ext uri="{FF2B5EF4-FFF2-40B4-BE49-F238E27FC236}">
                      <a16:creationId xmlns:a16="http://schemas.microsoft.com/office/drawing/2014/main" id="{EE7648EE-4405-4D48-98FF-3891CF56C7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816" y="1680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86" name="Line 27">
                  <a:extLst>
                    <a:ext uri="{FF2B5EF4-FFF2-40B4-BE49-F238E27FC236}">
                      <a16:creationId xmlns:a16="http://schemas.microsoft.com/office/drawing/2014/main" id="{9E5D5404-3E64-A541-ABF4-E90075FE4C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344" y="1152"/>
                  <a:ext cx="0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87" name="Line 28">
                  <a:extLst>
                    <a:ext uri="{FF2B5EF4-FFF2-40B4-BE49-F238E27FC236}">
                      <a16:creationId xmlns:a16="http://schemas.microsoft.com/office/drawing/2014/main" id="{D51CFC41-61BA-4F45-9835-E88BCDE9A4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344" y="1824"/>
                  <a:ext cx="0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801B296F-C6DE-214A-9425-7AE215E1BCC2}"/>
                  </a:ext>
                </a:extLst>
              </p:cNvPr>
              <p:cNvSpPr txBox="1"/>
              <p:nvPr/>
            </p:nvSpPr>
            <p:spPr>
              <a:xfrm>
                <a:off x="3031354" y="1399281"/>
                <a:ext cx="6222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base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A2747C62-74D9-674E-9707-358BDEFBEB9D}"/>
                  </a:ext>
                </a:extLst>
              </p:cNvPr>
              <p:cNvSpPr txBox="1"/>
              <p:nvPr/>
            </p:nvSpPr>
            <p:spPr>
              <a:xfrm>
                <a:off x="4040983" y="440947"/>
                <a:ext cx="10851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collettore</a:t>
                </a: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30F79E3F-99AD-6E4D-B51C-C5798E3433BA}"/>
                  </a:ext>
                </a:extLst>
              </p:cNvPr>
              <p:cNvSpPr txBox="1"/>
              <p:nvPr/>
            </p:nvSpPr>
            <p:spPr>
              <a:xfrm>
                <a:off x="4040983" y="2450368"/>
                <a:ext cx="11912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emettitore</a:t>
                </a:r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3388A896-F63A-DE42-82F3-0874CFFC8C35}"/>
                </a:ext>
              </a:extLst>
            </p:cNvPr>
            <p:cNvGrpSpPr/>
            <p:nvPr/>
          </p:nvGrpSpPr>
          <p:grpSpPr>
            <a:xfrm>
              <a:off x="5618273" y="526632"/>
              <a:ext cx="2769783" cy="887602"/>
              <a:chOff x="3554883" y="1075599"/>
              <a:chExt cx="2769783" cy="887602"/>
            </a:xfrm>
          </p:grpSpPr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1BB77A7F-8454-AB49-8B9A-927C00EE5490}"/>
                  </a:ext>
                </a:extLst>
              </p:cNvPr>
              <p:cNvSpPr txBox="1"/>
              <p:nvPr/>
            </p:nvSpPr>
            <p:spPr>
              <a:xfrm>
                <a:off x="3554883" y="1075599"/>
                <a:ext cx="81464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i="1">
                    <a:solidFill>
                      <a:srgbClr val="FF0000"/>
                    </a:solidFill>
                  </a:rPr>
                  <a:t>I</a:t>
                </a:r>
                <a:r>
                  <a:rPr lang="it-IT" sz="2400" i="1" baseline="-25000">
                    <a:solidFill>
                      <a:srgbClr val="FF0000"/>
                    </a:solidFill>
                  </a:rPr>
                  <a:t>b</a:t>
                </a:r>
                <a:r>
                  <a:rPr lang="it-IT" sz="2400">
                    <a:solidFill>
                      <a:srgbClr val="FF0000"/>
                    </a:solidFill>
                  </a:rPr>
                  <a:t> = 0</a:t>
                </a: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0CF5219E-681D-7D48-BB41-5B12F882002A}"/>
                  </a:ext>
                </a:extLst>
              </p:cNvPr>
              <p:cNvSpPr txBox="1"/>
              <p:nvPr/>
            </p:nvSpPr>
            <p:spPr>
              <a:xfrm>
                <a:off x="5508417" y="1501536"/>
                <a:ext cx="8162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i="1">
                    <a:solidFill>
                      <a:srgbClr val="0A20FF"/>
                    </a:solidFill>
                  </a:rPr>
                  <a:t>I</a:t>
                </a:r>
                <a:r>
                  <a:rPr lang="it-IT" sz="2400" i="1" baseline="-25000">
                    <a:solidFill>
                      <a:srgbClr val="0A20FF"/>
                    </a:solidFill>
                  </a:rPr>
                  <a:t>C</a:t>
                </a:r>
                <a:r>
                  <a:rPr lang="it-IT" sz="2400" i="1">
                    <a:solidFill>
                      <a:srgbClr val="0A20FF"/>
                    </a:solidFill>
                  </a:rPr>
                  <a:t> =</a:t>
                </a:r>
                <a:r>
                  <a:rPr lang="it-IT" sz="2400">
                    <a:solidFill>
                      <a:srgbClr val="0A20FF"/>
                    </a:solidFill>
                  </a:rPr>
                  <a:t> 0</a:t>
                </a:r>
              </a:p>
            </p:txBody>
          </p:sp>
        </p:grp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32484-AB38-2C44-A46E-93BBD15C8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19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63" name="Group 3">
            <a:extLst>
              <a:ext uri="{FF2B5EF4-FFF2-40B4-BE49-F238E27FC236}">
                <a16:creationId xmlns:a16="http://schemas.microsoft.com/office/drawing/2014/main" id="{681D1E51-7422-C542-B231-948EF74ABA36}"/>
              </a:ext>
            </a:extLst>
          </p:cNvPr>
          <p:cNvGrpSpPr>
            <a:grpSpLocks/>
          </p:cNvGrpSpPr>
          <p:nvPr/>
        </p:nvGrpSpPr>
        <p:grpSpPr bwMode="auto">
          <a:xfrm>
            <a:off x="5470525" y="487150"/>
            <a:ext cx="2443163" cy="3786188"/>
            <a:chOff x="3446" y="960"/>
            <a:chExt cx="1539" cy="2385"/>
          </a:xfrm>
        </p:grpSpPr>
        <p:grpSp>
          <p:nvGrpSpPr>
            <p:cNvPr id="88084" name="Group 4">
              <a:extLst>
                <a:ext uri="{FF2B5EF4-FFF2-40B4-BE49-F238E27FC236}">
                  <a16:creationId xmlns:a16="http://schemas.microsoft.com/office/drawing/2014/main" id="{43AE4739-54E8-1E47-8211-B8CDFF1402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4" y="1248"/>
              <a:ext cx="624" cy="1008"/>
              <a:chOff x="816" y="1152"/>
              <a:chExt cx="624" cy="1008"/>
            </a:xfrm>
          </p:grpSpPr>
          <p:sp>
            <p:nvSpPr>
              <p:cNvPr id="88091" name="Oval 5">
                <a:extLst>
                  <a:ext uri="{FF2B5EF4-FFF2-40B4-BE49-F238E27FC236}">
                    <a16:creationId xmlns:a16="http://schemas.microsoft.com/office/drawing/2014/main" id="{95D054E3-B73B-204C-A253-0E89ECC338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" y="1488"/>
                <a:ext cx="384" cy="38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88092" name="Line 6">
                <a:extLst>
                  <a:ext uri="{FF2B5EF4-FFF2-40B4-BE49-F238E27FC236}">
                    <a16:creationId xmlns:a16="http://schemas.microsoft.com/office/drawing/2014/main" id="{5C64A05B-DFE3-0246-B671-2708A5E332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1536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8093" name="Line 7">
                <a:extLst>
                  <a:ext uri="{FF2B5EF4-FFF2-40B4-BE49-F238E27FC236}">
                    <a16:creationId xmlns:a16="http://schemas.microsoft.com/office/drawing/2014/main" id="{297FA9F3-428C-F54A-8E65-75B57C8503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52" y="1488"/>
                <a:ext cx="192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8094" name="Line 8">
                <a:extLst>
                  <a:ext uri="{FF2B5EF4-FFF2-40B4-BE49-F238E27FC236}">
                    <a16:creationId xmlns:a16="http://schemas.microsoft.com/office/drawing/2014/main" id="{FD3FC864-4C00-9244-A010-569DB13D16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1728"/>
                <a:ext cx="192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8095" name="Line 9">
                <a:extLst>
                  <a:ext uri="{FF2B5EF4-FFF2-40B4-BE49-F238E27FC236}">
                    <a16:creationId xmlns:a16="http://schemas.microsoft.com/office/drawing/2014/main" id="{A6BDD688-8262-C141-82C9-A9F4E06FBB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16" y="1680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8096" name="Line 10">
                <a:extLst>
                  <a:ext uri="{FF2B5EF4-FFF2-40B4-BE49-F238E27FC236}">
                    <a16:creationId xmlns:a16="http://schemas.microsoft.com/office/drawing/2014/main" id="{18BB56E7-A00A-D544-87D2-F28465DEAE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344" y="1152"/>
                <a:ext cx="0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8097" name="Line 11">
                <a:extLst>
                  <a:ext uri="{FF2B5EF4-FFF2-40B4-BE49-F238E27FC236}">
                    <a16:creationId xmlns:a16="http://schemas.microsoft.com/office/drawing/2014/main" id="{F95EEF7B-931A-274E-8930-A8B4CD1993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344" y="1824"/>
                <a:ext cx="0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88085" name="Line 12">
              <a:extLst>
                <a:ext uri="{FF2B5EF4-FFF2-40B4-BE49-F238E27FC236}">
                  <a16:creationId xmlns:a16="http://schemas.microsoft.com/office/drawing/2014/main" id="{DCD275C8-2807-644C-AC3E-46D67DCD7E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60" y="1392"/>
              <a:ext cx="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8086" name="Line 13">
              <a:extLst>
                <a:ext uri="{FF2B5EF4-FFF2-40B4-BE49-F238E27FC236}">
                  <a16:creationId xmlns:a16="http://schemas.microsoft.com/office/drawing/2014/main" id="{CB9CB6B9-C23E-A84D-9320-D27D9674B1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8" y="960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8087" name="Text Box 14">
              <a:extLst>
                <a:ext uri="{FF2B5EF4-FFF2-40B4-BE49-F238E27FC236}">
                  <a16:creationId xmlns:a16="http://schemas.microsoft.com/office/drawing/2014/main" id="{5552A084-C32D-AA41-AF43-EBA6AFCBC9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8" y="960"/>
              <a:ext cx="35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 i="1"/>
                <a:t>I</a:t>
              </a:r>
              <a:r>
                <a:rPr lang="en-US" altLang="en-US" sz="1600"/>
                <a:t> = 0</a:t>
              </a:r>
            </a:p>
          </p:txBody>
        </p:sp>
        <p:sp>
          <p:nvSpPr>
            <p:cNvPr id="88088" name="Text Box 15">
              <a:extLst>
                <a:ext uri="{FF2B5EF4-FFF2-40B4-BE49-F238E27FC236}">
                  <a16:creationId xmlns:a16="http://schemas.microsoft.com/office/drawing/2014/main" id="{210E25B2-2974-CB49-9A3E-9FD7519D61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98" y="1727"/>
              <a:ext cx="3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 i="1"/>
                <a:t>V</a:t>
              </a:r>
              <a:r>
                <a:rPr lang="en-US" altLang="en-US" sz="1600"/>
                <a:t> = </a:t>
              </a:r>
              <a:r>
                <a:rPr lang="en-US" altLang="en-US" sz="1600" i="1"/>
                <a:t>v</a:t>
              </a:r>
              <a:endParaRPr lang="en-US" altLang="en-US" sz="1600"/>
            </a:p>
          </p:txBody>
        </p:sp>
        <p:sp>
          <p:nvSpPr>
            <p:cNvPr id="88089" name="Text Box 16">
              <a:extLst>
                <a:ext uri="{FF2B5EF4-FFF2-40B4-BE49-F238E27FC236}">
                  <a16:creationId xmlns:a16="http://schemas.microsoft.com/office/drawing/2014/main" id="{33D604BD-E93F-5847-A62F-EA2DB81D53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6" y="2822"/>
              <a:ext cx="1046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Stato logico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1</a:t>
              </a:r>
            </a:p>
          </p:txBody>
        </p:sp>
        <p:sp>
          <p:nvSpPr>
            <p:cNvPr id="88090" name="Text Box 17">
              <a:extLst>
                <a:ext uri="{FF2B5EF4-FFF2-40B4-BE49-F238E27FC236}">
                  <a16:creationId xmlns:a16="http://schemas.microsoft.com/office/drawing/2014/main" id="{BD6E7EF2-DB4D-3F48-B5C2-1AB3370354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90" y="2447"/>
              <a:ext cx="73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Interdizione</a:t>
              </a:r>
            </a:p>
          </p:txBody>
        </p:sp>
      </p:grpSp>
      <p:sp>
        <p:nvSpPr>
          <p:cNvPr id="66578" name="Text Box 18">
            <a:extLst>
              <a:ext uri="{FF2B5EF4-FFF2-40B4-BE49-F238E27FC236}">
                <a16:creationId xmlns:a16="http://schemas.microsoft.com/office/drawing/2014/main" id="{589761DD-07C3-7A40-9902-B3BC9DA2C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4525750"/>
            <a:ext cx="24945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/>
              <a:t>P</a:t>
            </a:r>
            <a:r>
              <a:rPr lang="en-US" altLang="en-US" sz="2400" i="1" baseline="-25000"/>
              <a:t>d</a:t>
            </a:r>
            <a:r>
              <a:rPr lang="en-US" altLang="en-US" sz="2400"/>
              <a:t> = </a:t>
            </a:r>
            <a:r>
              <a:rPr lang="en-US" altLang="en-US" sz="2400" i="1"/>
              <a:t>V∙ I</a:t>
            </a:r>
            <a:r>
              <a:rPr lang="en-US" altLang="en-US" sz="2400"/>
              <a:t> = </a:t>
            </a:r>
            <a:r>
              <a:rPr lang="en-US" altLang="en-US" sz="2400" i="1"/>
              <a:t>v∙ </a:t>
            </a:r>
            <a:r>
              <a:rPr lang="en-US" altLang="en-US" sz="2400"/>
              <a:t>0 = 0</a:t>
            </a:r>
          </a:p>
        </p:txBody>
      </p:sp>
      <p:grpSp>
        <p:nvGrpSpPr>
          <p:cNvPr id="66579" name="Group 19">
            <a:extLst>
              <a:ext uri="{FF2B5EF4-FFF2-40B4-BE49-F238E27FC236}">
                <a16:creationId xmlns:a16="http://schemas.microsoft.com/office/drawing/2014/main" id="{064A3C5A-4954-DA43-9A52-3A21580B4D4D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563350"/>
            <a:ext cx="2362200" cy="3649663"/>
            <a:chOff x="1104" y="1008"/>
            <a:chExt cx="1488" cy="2299"/>
          </a:xfrm>
        </p:grpSpPr>
        <p:sp>
          <p:nvSpPr>
            <p:cNvPr id="88070" name="Text Box 20">
              <a:extLst>
                <a:ext uri="{FF2B5EF4-FFF2-40B4-BE49-F238E27FC236}">
                  <a16:creationId xmlns:a16="http://schemas.microsoft.com/office/drawing/2014/main" id="{DBE5332A-9038-C445-805C-D71D9985C2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8" y="2784"/>
              <a:ext cx="1046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Stato logico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0</a:t>
              </a:r>
            </a:p>
          </p:txBody>
        </p:sp>
        <p:grpSp>
          <p:nvGrpSpPr>
            <p:cNvPr id="88071" name="Group 21">
              <a:extLst>
                <a:ext uri="{FF2B5EF4-FFF2-40B4-BE49-F238E27FC236}">
                  <a16:creationId xmlns:a16="http://schemas.microsoft.com/office/drawing/2014/main" id="{E386C323-2188-7B49-987B-61BDF2EF1B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4" y="1296"/>
              <a:ext cx="624" cy="1008"/>
              <a:chOff x="816" y="1152"/>
              <a:chExt cx="624" cy="1008"/>
            </a:xfrm>
          </p:grpSpPr>
          <p:sp>
            <p:nvSpPr>
              <p:cNvPr id="88077" name="Oval 22">
                <a:extLst>
                  <a:ext uri="{FF2B5EF4-FFF2-40B4-BE49-F238E27FC236}">
                    <a16:creationId xmlns:a16="http://schemas.microsoft.com/office/drawing/2014/main" id="{79CC8E44-B5BE-2B49-A5B2-C503D8F0E1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" y="1488"/>
                <a:ext cx="384" cy="38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88078" name="Line 23">
                <a:extLst>
                  <a:ext uri="{FF2B5EF4-FFF2-40B4-BE49-F238E27FC236}">
                    <a16:creationId xmlns:a16="http://schemas.microsoft.com/office/drawing/2014/main" id="{DAE375C9-C450-DD4C-8042-04FD5D05EB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1536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8079" name="Line 24">
                <a:extLst>
                  <a:ext uri="{FF2B5EF4-FFF2-40B4-BE49-F238E27FC236}">
                    <a16:creationId xmlns:a16="http://schemas.microsoft.com/office/drawing/2014/main" id="{7CAC3AEE-60CF-7D43-8BCF-FCCE6C52E5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52" y="1488"/>
                <a:ext cx="192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8080" name="Line 25">
                <a:extLst>
                  <a:ext uri="{FF2B5EF4-FFF2-40B4-BE49-F238E27FC236}">
                    <a16:creationId xmlns:a16="http://schemas.microsoft.com/office/drawing/2014/main" id="{027CBDB0-9E97-9248-8CE5-AA26B51D6C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1728"/>
                <a:ext cx="192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8081" name="Line 26">
                <a:extLst>
                  <a:ext uri="{FF2B5EF4-FFF2-40B4-BE49-F238E27FC236}">
                    <a16:creationId xmlns:a16="http://schemas.microsoft.com/office/drawing/2014/main" id="{14656E8C-1BF7-0D4B-AF66-427E96D22A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16" y="1680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8082" name="Line 27">
                <a:extLst>
                  <a:ext uri="{FF2B5EF4-FFF2-40B4-BE49-F238E27FC236}">
                    <a16:creationId xmlns:a16="http://schemas.microsoft.com/office/drawing/2014/main" id="{A4F3053D-BA28-474C-850C-CA91FAEE00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344" y="1152"/>
                <a:ext cx="0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8083" name="Line 28">
                <a:extLst>
                  <a:ext uri="{FF2B5EF4-FFF2-40B4-BE49-F238E27FC236}">
                    <a16:creationId xmlns:a16="http://schemas.microsoft.com/office/drawing/2014/main" id="{29CAFFB0-2471-9345-B168-A564C64CEE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344" y="1824"/>
                <a:ext cx="0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88072" name="Line 29">
              <a:extLst>
                <a:ext uri="{FF2B5EF4-FFF2-40B4-BE49-F238E27FC236}">
                  <a16:creationId xmlns:a16="http://schemas.microsoft.com/office/drawing/2014/main" id="{FFD5D222-FC6B-A744-B1AE-839035168F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60" y="1440"/>
              <a:ext cx="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8073" name="Line 30">
              <a:extLst>
                <a:ext uri="{FF2B5EF4-FFF2-40B4-BE49-F238E27FC236}">
                  <a16:creationId xmlns:a16="http://schemas.microsoft.com/office/drawing/2014/main" id="{8626C0A4-38C8-1342-A947-71E69F23EB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8" y="1008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8074" name="Text Box 31">
              <a:extLst>
                <a:ext uri="{FF2B5EF4-FFF2-40B4-BE49-F238E27FC236}">
                  <a16:creationId xmlns:a16="http://schemas.microsoft.com/office/drawing/2014/main" id="{91FEE4BE-3736-2841-9EA3-46AD7D7DE1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8" y="1008"/>
              <a:ext cx="33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 i="1"/>
                <a:t>I</a:t>
              </a:r>
              <a:r>
                <a:rPr lang="en-US" altLang="en-US" sz="1600"/>
                <a:t> = </a:t>
              </a:r>
              <a:r>
                <a:rPr lang="en-US" altLang="en-US" sz="1600" i="1"/>
                <a:t>i</a:t>
              </a:r>
            </a:p>
          </p:txBody>
        </p:sp>
        <p:sp>
          <p:nvSpPr>
            <p:cNvPr id="88075" name="Text Box 32">
              <a:extLst>
                <a:ext uri="{FF2B5EF4-FFF2-40B4-BE49-F238E27FC236}">
                  <a16:creationId xmlns:a16="http://schemas.microsoft.com/office/drawing/2014/main" id="{AB7C01B9-9574-D446-A50E-A7479374A4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8" y="1775"/>
              <a:ext cx="3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 i="1"/>
                <a:t>V</a:t>
              </a:r>
              <a:r>
                <a:rPr lang="en-US" altLang="en-US" sz="1600"/>
                <a:t> = 0</a:t>
              </a:r>
            </a:p>
          </p:txBody>
        </p:sp>
        <p:sp>
          <p:nvSpPr>
            <p:cNvPr id="88076" name="Rectangle 33">
              <a:extLst>
                <a:ext uri="{FF2B5EF4-FFF2-40B4-BE49-F238E27FC236}">
                  <a16:creationId xmlns:a16="http://schemas.microsoft.com/office/drawing/2014/main" id="{D2E19A52-3CD6-CB46-9588-90FB504A0E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2448"/>
              <a:ext cx="72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Saturazione</a:t>
              </a:r>
            </a:p>
          </p:txBody>
        </p:sp>
      </p:grpSp>
      <p:sp>
        <p:nvSpPr>
          <p:cNvPr id="66594" name="Text Box 34">
            <a:extLst>
              <a:ext uri="{FF2B5EF4-FFF2-40B4-BE49-F238E27FC236}">
                <a16:creationId xmlns:a16="http://schemas.microsoft.com/office/drawing/2014/main" id="{AECA8BB1-80CF-9245-B5CD-12AA390008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525750"/>
            <a:ext cx="24432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/>
              <a:t>P</a:t>
            </a:r>
            <a:r>
              <a:rPr lang="en-US" altLang="en-US" sz="2400" i="1" baseline="-25000"/>
              <a:t>d</a:t>
            </a:r>
            <a:r>
              <a:rPr lang="en-US" altLang="en-US" sz="2400"/>
              <a:t> = </a:t>
            </a:r>
            <a:r>
              <a:rPr lang="en-US" altLang="en-US" sz="2400" i="1"/>
              <a:t>V∙ I</a:t>
            </a:r>
            <a:r>
              <a:rPr lang="en-US" altLang="en-US" sz="2400"/>
              <a:t> = 0</a:t>
            </a:r>
            <a:r>
              <a:rPr lang="en-US" altLang="en-US" sz="2400" i="1"/>
              <a:t>∙ i</a:t>
            </a:r>
            <a:r>
              <a:rPr lang="en-US" altLang="en-US" sz="2400"/>
              <a:t> = 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CD386E-BEA3-DA40-8342-EAA167ACC25F}"/>
              </a:ext>
            </a:extLst>
          </p:cNvPr>
          <p:cNvSpPr txBox="1"/>
          <p:nvPr/>
        </p:nvSpPr>
        <p:spPr>
          <a:xfrm>
            <a:off x="1461701" y="5412220"/>
            <a:ext cx="6637138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400">
                <a:solidFill>
                  <a:srgbClr val="FF0000"/>
                </a:solidFill>
              </a:rPr>
              <a:t>Il transistor NON dissipa potenza quando sta in uno </a:t>
            </a:r>
          </a:p>
          <a:p>
            <a:pPr algn="ctr"/>
            <a:r>
              <a:rPr lang="it-IT" sz="2400">
                <a:solidFill>
                  <a:srgbClr val="FF0000"/>
                </a:solidFill>
              </a:rPr>
              <a:t>o nell’altro dei due stati logici!!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358A03-1C00-314A-833E-D2EA873A9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5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78" grpId="0"/>
      <p:bldP spid="66594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ext Box 2">
            <a:extLst>
              <a:ext uri="{FF2B5EF4-FFF2-40B4-BE49-F238E27FC236}">
                <a16:creationId xmlns:a16="http://schemas.microsoft.com/office/drawing/2014/main" id="{AED545E2-EF48-B64E-869E-AD2F8F5E7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0550" y="3273631"/>
            <a:ext cx="16610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Stato logico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2</a:t>
            </a:r>
          </a:p>
        </p:txBody>
      </p:sp>
      <p:grpSp>
        <p:nvGrpSpPr>
          <p:cNvPr id="89090" name="Group 3">
            <a:extLst>
              <a:ext uri="{FF2B5EF4-FFF2-40B4-BE49-F238E27FC236}">
                <a16:creationId xmlns:a16="http://schemas.microsoft.com/office/drawing/2014/main" id="{DD4E2650-1D85-5842-B65C-717D541A2B52}"/>
              </a:ext>
            </a:extLst>
          </p:cNvPr>
          <p:cNvGrpSpPr>
            <a:grpSpLocks/>
          </p:cNvGrpSpPr>
          <p:nvPr/>
        </p:nvGrpSpPr>
        <p:grpSpPr bwMode="auto">
          <a:xfrm>
            <a:off x="1631950" y="911431"/>
            <a:ext cx="990600" cy="1600200"/>
            <a:chOff x="816" y="1152"/>
            <a:chExt cx="624" cy="1008"/>
          </a:xfrm>
        </p:grpSpPr>
        <p:sp>
          <p:nvSpPr>
            <p:cNvPr id="89120" name="Oval 4">
              <a:extLst>
                <a:ext uri="{FF2B5EF4-FFF2-40B4-BE49-F238E27FC236}">
                  <a16:creationId xmlns:a16="http://schemas.microsoft.com/office/drawing/2014/main" id="{98C124FA-9E51-DE44-B518-2EE86F7031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1488"/>
              <a:ext cx="384" cy="38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89121" name="Line 5">
              <a:extLst>
                <a:ext uri="{FF2B5EF4-FFF2-40B4-BE49-F238E27FC236}">
                  <a16:creationId xmlns:a16="http://schemas.microsoft.com/office/drawing/2014/main" id="{F67C0C0A-1982-E947-90A4-9E5E03DD23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153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9122" name="Line 6">
              <a:extLst>
                <a:ext uri="{FF2B5EF4-FFF2-40B4-BE49-F238E27FC236}">
                  <a16:creationId xmlns:a16="http://schemas.microsoft.com/office/drawing/2014/main" id="{61FC55DF-04D9-DE45-AE83-5D8D915F62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52" y="1488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9123" name="Line 7">
              <a:extLst>
                <a:ext uri="{FF2B5EF4-FFF2-40B4-BE49-F238E27FC236}">
                  <a16:creationId xmlns:a16="http://schemas.microsoft.com/office/drawing/2014/main" id="{D2FA500E-3859-0547-8136-4EBF4328B4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1728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9124" name="Line 8">
              <a:extLst>
                <a:ext uri="{FF2B5EF4-FFF2-40B4-BE49-F238E27FC236}">
                  <a16:creationId xmlns:a16="http://schemas.microsoft.com/office/drawing/2014/main" id="{E4372ACF-55B0-3543-BB64-F2FF3D7E3D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16" y="1680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9125" name="Line 9">
              <a:extLst>
                <a:ext uri="{FF2B5EF4-FFF2-40B4-BE49-F238E27FC236}">
                  <a16:creationId xmlns:a16="http://schemas.microsoft.com/office/drawing/2014/main" id="{AB3A4F1F-EADD-574F-96A4-4511BC7436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44" y="1152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9126" name="Line 10">
              <a:extLst>
                <a:ext uri="{FF2B5EF4-FFF2-40B4-BE49-F238E27FC236}">
                  <a16:creationId xmlns:a16="http://schemas.microsoft.com/office/drawing/2014/main" id="{EFCD73A1-883F-C846-B862-124C2B8F77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44" y="182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89091" name="Line 11">
            <a:extLst>
              <a:ext uri="{FF2B5EF4-FFF2-40B4-BE49-F238E27FC236}">
                <a16:creationId xmlns:a16="http://schemas.microsoft.com/office/drawing/2014/main" id="{F1F7DC1B-3798-CE45-968D-84801F9D4DC2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8350" y="1140031"/>
            <a:ext cx="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9092" name="Line 12">
            <a:extLst>
              <a:ext uri="{FF2B5EF4-FFF2-40B4-BE49-F238E27FC236}">
                <a16:creationId xmlns:a16="http://schemas.microsoft.com/office/drawing/2014/main" id="{E649F00F-A046-6A45-8341-5123233F411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2550" y="45423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9093" name="Text Box 13">
            <a:extLst>
              <a:ext uri="{FF2B5EF4-FFF2-40B4-BE49-F238E27FC236}">
                <a16:creationId xmlns:a16="http://schemas.microsoft.com/office/drawing/2014/main" id="{E5323455-5589-F842-BA21-44B08A34B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2550" y="454231"/>
            <a:ext cx="6826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i="1"/>
              <a:t>I</a:t>
            </a:r>
            <a:r>
              <a:rPr lang="en-US" altLang="en-US" sz="1600"/>
              <a:t> = </a:t>
            </a:r>
            <a:r>
              <a:rPr lang="en-US" altLang="en-US" sz="1600" i="1"/>
              <a:t>i/2</a:t>
            </a:r>
          </a:p>
        </p:txBody>
      </p:sp>
      <p:sp>
        <p:nvSpPr>
          <p:cNvPr id="89094" name="Text Box 14">
            <a:extLst>
              <a:ext uri="{FF2B5EF4-FFF2-40B4-BE49-F238E27FC236}">
                <a16:creationId xmlns:a16="http://schemas.microsoft.com/office/drawing/2014/main" id="{08EDA0F5-3874-A74F-B3B5-6F426F211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8675" y="1671844"/>
            <a:ext cx="771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i="1"/>
              <a:t>V</a:t>
            </a:r>
            <a:r>
              <a:rPr lang="en-US" altLang="en-US" sz="1600"/>
              <a:t> = </a:t>
            </a:r>
            <a:r>
              <a:rPr lang="en-US" altLang="en-US" sz="1600" i="1"/>
              <a:t>v/2</a:t>
            </a:r>
            <a:endParaRPr lang="en-US" altLang="en-US" sz="1600"/>
          </a:p>
        </p:txBody>
      </p:sp>
      <p:sp>
        <p:nvSpPr>
          <p:cNvPr id="89095" name="Rectangle 15">
            <a:extLst>
              <a:ext uri="{FF2B5EF4-FFF2-40B4-BE49-F238E27FC236}">
                <a16:creationId xmlns:a16="http://schemas.microsoft.com/office/drawing/2014/main" id="{5D1C570F-A72B-864A-90DD-AF349A368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9150" y="2740231"/>
            <a:ext cx="1143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Saturazione</a:t>
            </a:r>
          </a:p>
        </p:txBody>
      </p:sp>
      <p:sp>
        <p:nvSpPr>
          <p:cNvPr id="67600" name="Text Box 16">
            <a:extLst>
              <a:ext uri="{FF2B5EF4-FFF2-40B4-BE49-F238E27FC236}">
                <a16:creationId xmlns:a16="http://schemas.microsoft.com/office/drawing/2014/main" id="{0389C46C-2236-5A46-B619-865DAF99E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3862" y="4338844"/>
            <a:ext cx="31758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/>
              <a:t>P</a:t>
            </a:r>
            <a:r>
              <a:rPr lang="en-US" altLang="en-US" sz="2400" i="1" baseline="-25000"/>
              <a:t>d</a:t>
            </a:r>
            <a:r>
              <a:rPr lang="en-US" altLang="en-US" sz="2400"/>
              <a:t> = </a:t>
            </a:r>
            <a:r>
              <a:rPr lang="en-US" altLang="en-US" sz="2400" i="1"/>
              <a:t>V∙ I</a:t>
            </a:r>
            <a:r>
              <a:rPr lang="en-US" altLang="en-US" sz="2400"/>
              <a:t> = </a:t>
            </a:r>
            <a:r>
              <a:rPr lang="en-US" altLang="en-US" sz="2400" i="1"/>
              <a:t>v</a:t>
            </a:r>
            <a:r>
              <a:rPr lang="en-US" altLang="en-US" sz="2400"/>
              <a:t>/2</a:t>
            </a:r>
            <a:r>
              <a:rPr lang="en-US" altLang="en-US" sz="2400" i="1"/>
              <a:t>∙</a:t>
            </a:r>
            <a:r>
              <a:rPr lang="en-US" altLang="en-US" sz="2400"/>
              <a:t> </a:t>
            </a:r>
            <a:r>
              <a:rPr lang="en-US" altLang="en-US" sz="2400" i="1"/>
              <a:t>i/2</a:t>
            </a:r>
            <a:r>
              <a:rPr lang="en-US" altLang="en-US" sz="2400"/>
              <a:t> </a:t>
            </a:r>
            <a:r>
              <a:rPr lang="en-US" altLang="en-US" sz="3600">
                <a:solidFill>
                  <a:srgbClr val="FF090F"/>
                </a:solidFill>
              </a:rPr>
              <a:t>≠ 0</a:t>
            </a:r>
          </a:p>
        </p:txBody>
      </p:sp>
      <p:sp>
        <p:nvSpPr>
          <p:cNvPr id="18" name="Text Box 2">
            <a:extLst>
              <a:ext uri="{FF2B5EF4-FFF2-40B4-BE49-F238E27FC236}">
                <a16:creationId xmlns:a16="http://schemas.microsoft.com/office/drawing/2014/main" id="{9E75092B-434E-8045-B1E0-1F8255146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3423" y="69111"/>
            <a:ext cx="24416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Perche' il calcolatore è binario?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048534D-C5A5-2B4C-9D3F-058A8D63A8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0213532"/>
              </p:ext>
            </p:extLst>
          </p:nvPr>
        </p:nvGraphicFramePr>
        <p:xfrm>
          <a:off x="4932363" y="940006"/>
          <a:ext cx="3048000" cy="219551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3317">
                <a:tc>
                  <a:txBody>
                    <a:bodyPr/>
                    <a:lstStyle/>
                    <a:p>
                      <a:pPr algn="ctr"/>
                      <a:r>
                        <a:rPr lang="it-IT" sz="1800"/>
                        <a:t>Stato logico</a:t>
                      </a:r>
                    </a:p>
                  </a:txBody>
                  <a:tcPr marT="45740" marB="457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2400"/>
                    </a:p>
                    <a:p>
                      <a:pPr algn="ctr"/>
                      <a:r>
                        <a:rPr lang="it-IT" sz="2400"/>
                        <a:t>V</a:t>
                      </a:r>
                      <a:r>
                        <a:rPr lang="it-IT" sz="2400" baseline="-25000"/>
                        <a:t>CE</a:t>
                      </a:r>
                      <a:endParaRPr lang="it-IT" sz="2400"/>
                    </a:p>
                  </a:txBody>
                  <a:tcPr marT="45740" marB="457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2400"/>
                    </a:p>
                    <a:p>
                      <a:pPr algn="ctr"/>
                      <a:r>
                        <a:rPr lang="it-IT" sz="2400"/>
                        <a:t>I</a:t>
                      </a:r>
                      <a:r>
                        <a:rPr lang="it-IT" sz="2400" baseline="-25000"/>
                        <a:t>CE</a:t>
                      </a:r>
                      <a:endParaRPr lang="it-IT" sz="2400"/>
                    </a:p>
                  </a:txBody>
                  <a:tcPr marT="45740" marB="457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399">
                <a:tc>
                  <a:txBody>
                    <a:bodyPr/>
                    <a:lstStyle/>
                    <a:p>
                      <a:pPr algn="ctr"/>
                      <a:r>
                        <a:rPr lang="it-IT" sz="2400"/>
                        <a:t>0</a:t>
                      </a:r>
                    </a:p>
                  </a:txBody>
                  <a:tcPr marT="45740" marB="457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/>
                        <a:t>0</a:t>
                      </a:r>
                    </a:p>
                  </a:txBody>
                  <a:tcPr marT="45740" marB="457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i="1">
                          <a:latin typeface="Times" pitchFamily="2" charset="0"/>
                        </a:rPr>
                        <a:t>i</a:t>
                      </a:r>
                    </a:p>
                  </a:txBody>
                  <a:tcPr marT="45740" marB="457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399">
                <a:tc>
                  <a:txBody>
                    <a:bodyPr/>
                    <a:lstStyle/>
                    <a:p>
                      <a:pPr algn="ctr"/>
                      <a:r>
                        <a:rPr lang="it-IT" sz="2400"/>
                        <a:t>1</a:t>
                      </a:r>
                    </a:p>
                  </a:txBody>
                  <a:tcPr marT="45740" marB="457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i="1">
                          <a:latin typeface="Times" pitchFamily="2" charset="0"/>
                        </a:rPr>
                        <a:t>v</a:t>
                      </a:r>
                    </a:p>
                  </a:txBody>
                  <a:tcPr marT="45740" marB="457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/>
                        <a:t>0</a:t>
                      </a:r>
                    </a:p>
                  </a:txBody>
                  <a:tcPr marT="45740" marB="457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399">
                <a:tc>
                  <a:txBody>
                    <a:bodyPr/>
                    <a:lstStyle/>
                    <a:p>
                      <a:pPr algn="ctr"/>
                      <a:r>
                        <a:rPr lang="it-IT" sz="2400"/>
                        <a:t>2</a:t>
                      </a:r>
                    </a:p>
                  </a:txBody>
                  <a:tcPr marT="45740" marB="457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i="1">
                          <a:latin typeface="Times" pitchFamily="2" charset="0"/>
                        </a:rPr>
                        <a:t>v</a:t>
                      </a:r>
                      <a:r>
                        <a:rPr lang="it-IT" sz="2400"/>
                        <a:t>/2</a:t>
                      </a:r>
                    </a:p>
                  </a:txBody>
                  <a:tcPr marT="45740" marB="457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i="1">
                          <a:latin typeface="Times" pitchFamily="2" charset="0"/>
                        </a:rPr>
                        <a:t>i</a:t>
                      </a:r>
                      <a:r>
                        <a:rPr lang="it-IT" sz="2400"/>
                        <a:t>/2</a:t>
                      </a:r>
                    </a:p>
                  </a:txBody>
                  <a:tcPr marT="45740" marB="457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B852F90D-4C1D-F84E-8AD7-A1A323FD58E5}"/>
              </a:ext>
            </a:extLst>
          </p:cNvPr>
          <p:cNvSpPr txBox="1"/>
          <p:nvPr/>
        </p:nvSpPr>
        <p:spPr>
          <a:xfrm>
            <a:off x="1818068" y="5412220"/>
            <a:ext cx="5924442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400">
                <a:solidFill>
                  <a:srgbClr val="FF0000"/>
                </a:solidFill>
              </a:rPr>
              <a:t>Se esistesse un terzo stato logico, in tale stato </a:t>
            </a:r>
          </a:p>
          <a:p>
            <a:pPr algn="ctr"/>
            <a:r>
              <a:rPr lang="it-IT" sz="2400">
                <a:solidFill>
                  <a:srgbClr val="FF0000"/>
                </a:solidFill>
              </a:rPr>
              <a:t>ci sarebbe dissipazione di potenza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F9762C-BFCA-2944-89DA-8704EEEEF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91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00" grpId="0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1F5756-9B1B-7844-AD23-E58C36790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2703" y="1166574"/>
            <a:ext cx="2551289" cy="1913467"/>
          </a:xfrm>
          <a:prstGeom prst="rect">
            <a:avLst/>
          </a:prstGeom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BA458EF1-4B65-C64F-8114-C09EA22AC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25" y="3427413"/>
            <a:ext cx="5972175" cy="343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4657EA-5C68-A340-AA72-F979FC0E3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702" y="1166574"/>
            <a:ext cx="3895993" cy="36449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E7E83A6-F05A-6444-AA3F-ED386AF83DBD}"/>
              </a:ext>
            </a:extLst>
          </p:cNvPr>
          <p:cNvGrpSpPr/>
          <p:nvPr/>
        </p:nvGrpSpPr>
        <p:grpSpPr>
          <a:xfrm>
            <a:off x="1193618" y="4905030"/>
            <a:ext cx="3241465" cy="1200329"/>
            <a:chOff x="1193618" y="4905030"/>
            <a:chExt cx="3241465" cy="120032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3B01546-D093-6542-9F20-4775AAB28C5E}"/>
                </a:ext>
              </a:extLst>
            </p:cNvPr>
            <p:cNvSpPr txBox="1"/>
            <p:nvPr/>
          </p:nvSpPr>
          <p:spPr>
            <a:xfrm>
              <a:off x="1193618" y="4905030"/>
              <a:ext cx="177651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54 miliardi </a:t>
              </a:r>
            </a:p>
            <a:p>
              <a:r>
                <a:rPr lang="it-IT" sz="2400"/>
                <a:t>di transistor!</a:t>
              </a:r>
            </a:p>
            <a:p>
              <a:r>
                <a:rPr lang="it-IT" sz="2400"/>
                <a:t>(54 10</a:t>
              </a:r>
              <a:r>
                <a:rPr lang="it-IT" sz="2400" baseline="30000"/>
                <a:t>9</a:t>
              </a:r>
              <a:r>
                <a:rPr lang="it-IT" sz="2400"/>
                <a:t>)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1417CFAC-19FA-354B-8E8F-92B8609DA4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4108" y="5189564"/>
              <a:ext cx="1450975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C4A54BB-538A-0646-9ABD-1D50B1E26EB2}"/>
              </a:ext>
            </a:extLst>
          </p:cNvPr>
          <p:cNvSpPr txBox="1"/>
          <p:nvPr/>
        </p:nvSpPr>
        <p:spPr>
          <a:xfrm>
            <a:off x="829953" y="312274"/>
            <a:ext cx="7509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Ma se ogni singolo transistor dissipa più potenza, sia pure per 1/3 del tempo...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8AAA05A-0CD3-7C4C-BC7D-167FF4F74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0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7A051FD-5C97-3341-9301-8D102AE66567}"/>
              </a:ext>
            </a:extLst>
          </p:cNvPr>
          <p:cNvSpPr txBox="1"/>
          <p:nvPr/>
        </p:nvSpPr>
        <p:spPr>
          <a:xfrm>
            <a:off x="659755" y="314634"/>
            <a:ext cx="77736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Al contrario del caso digitale-binario, nei dispositivi analogici </a:t>
            </a:r>
          </a:p>
          <a:p>
            <a:r>
              <a:rPr lang="it-IT" sz="2400"/>
              <a:t>i transistor </a:t>
            </a:r>
            <a:r>
              <a:rPr lang="it-IT" sz="2400" i="1">
                <a:solidFill>
                  <a:srgbClr val="FF0000"/>
                </a:solidFill>
              </a:rPr>
              <a:t>dissipano sempre potenza</a:t>
            </a:r>
            <a:r>
              <a:rPr lang="it-IT" sz="2400"/>
              <a:t>, anche a riposo.</a:t>
            </a:r>
          </a:p>
          <a:p>
            <a:r>
              <a:rPr lang="it-IT" sz="2400"/>
              <a:t>Consideriamo il seguente circuito amplificatore: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3F4964-86C3-A44A-95BD-5B407FA04389}"/>
              </a:ext>
            </a:extLst>
          </p:cNvPr>
          <p:cNvSpPr txBox="1"/>
          <p:nvPr/>
        </p:nvSpPr>
        <p:spPr>
          <a:xfrm>
            <a:off x="1869573" y="5468026"/>
            <a:ext cx="6235425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i="1">
                <a:solidFill>
                  <a:srgbClr val="FF0000"/>
                </a:solidFill>
                <a:latin typeface="Times" pitchFamily="2" charset="0"/>
              </a:rPr>
              <a:t>V</a:t>
            </a:r>
            <a:r>
              <a:rPr lang="it-IT" sz="2400" i="1" baseline="-25000">
                <a:solidFill>
                  <a:srgbClr val="FF0000"/>
                </a:solidFill>
                <a:latin typeface="Times" pitchFamily="2" charset="0"/>
              </a:rPr>
              <a:t>CE</a:t>
            </a:r>
            <a:r>
              <a:rPr lang="it-IT" sz="2400">
                <a:solidFill>
                  <a:srgbClr val="FF0000"/>
                </a:solidFill>
                <a:latin typeface="Times" pitchFamily="2" charset="0"/>
              </a:rPr>
              <a:t> &gt; 0	</a:t>
            </a:r>
            <a:r>
              <a:rPr lang="it-IT" sz="2400" i="1">
                <a:solidFill>
                  <a:srgbClr val="FF0000"/>
                </a:solidFill>
                <a:latin typeface="Times" pitchFamily="2" charset="0"/>
              </a:rPr>
              <a:t>I</a:t>
            </a:r>
            <a:r>
              <a:rPr lang="it-IT" sz="2400" i="1" baseline="-25000">
                <a:solidFill>
                  <a:srgbClr val="FF0000"/>
                </a:solidFill>
                <a:latin typeface="Times" pitchFamily="2" charset="0"/>
              </a:rPr>
              <a:t>C</a:t>
            </a:r>
            <a:r>
              <a:rPr lang="it-IT" sz="2400">
                <a:solidFill>
                  <a:srgbClr val="FF0000"/>
                </a:solidFill>
                <a:latin typeface="Times" pitchFamily="2" charset="0"/>
              </a:rPr>
              <a:t> &gt; 0		</a:t>
            </a:r>
            <a:r>
              <a:rPr lang="it-IT" sz="2400" i="1">
                <a:solidFill>
                  <a:srgbClr val="FF0000"/>
                </a:solidFill>
                <a:latin typeface="Times" pitchFamily="2" charset="0"/>
              </a:rPr>
              <a:t>P</a:t>
            </a:r>
            <a:r>
              <a:rPr lang="it-IT" sz="2400" i="1" baseline="-25000">
                <a:solidFill>
                  <a:srgbClr val="FF0000"/>
                </a:solidFill>
                <a:latin typeface="Times" pitchFamily="2" charset="0"/>
              </a:rPr>
              <a:t>d</a:t>
            </a:r>
            <a:r>
              <a:rPr lang="it-IT" sz="2400">
                <a:solidFill>
                  <a:srgbClr val="FF0000"/>
                </a:solidFill>
                <a:latin typeface="Times" pitchFamily="2" charset="0"/>
              </a:rPr>
              <a:t> = </a:t>
            </a:r>
            <a:r>
              <a:rPr lang="it-IT" sz="2400" i="1">
                <a:solidFill>
                  <a:srgbClr val="FF0000"/>
                </a:solidFill>
                <a:latin typeface="Times" pitchFamily="2" charset="0"/>
              </a:rPr>
              <a:t>V</a:t>
            </a:r>
            <a:r>
              <a:rPr lang="it-IT" sz="2400" i="1" baseline="-25000">
                <a:solidFill>
                  <a:srgbClr val="FF0000"/>
                </a:solidFill>
                <a:latin typeface="Times" pitchFamily="2" charset="0"/>
              </a:rPr>
              <a:t>CE</a:t>
            </a:r>
            <a:r>
              <a:rPr lang="it-IT" sz="2400">
                <a:solidFill>
                  <a:srgbClr val="FF0000"/>
                </a:solidFill>
                <a:latin typeface="Times" pitchFamily="2" charset="0"/>
              </a:rPr>
              <a:t>・</a:t>
            </a:r>
            <a:r>
              <a:rPr lang="it-IT" sz="2400" i="1">
                <a:solidFill>
                  <a:srgbClr val="FF0000"/>
                </a:solidFill>
                <a:latin typeface="Times" pitchFamily="2" charset="0"/>
              </a:rPr>
              <a:t>I</a:t>
            </a:r>
            <a:r>
              <a:rPr lang="it-IT" sz="2400" i="1" baseline="-25000">
                <a:solidFill>
                  <a:srgbClr val="FF0000"/>
                </a:solidFill>
                <a:latin typeface="Times" pitchFamily="2" charset="0"/>
              </a:rPr>
              <a:t>C</a:t>
            </a:r>
            <a:r>
              <a:rPr lang="it-IT" sz="2400">
                <a:solidFill>
                  <a:srgbClr val="FF0000"/>
                </a:solidFill>
                <a:latin typeface="Times" pitchFamily="2" charset="0"/>
              </a:rPr>
              <a:t> &gt;&gt; 0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8CF0D60-C99C-DA43-BF9F-D0F8101C6D16}"/>
              </a:ext>
            </a:extLst>
          </p:cNvPr>
          <p:cNvGrpSpPr/>
          <p:nvPr/>
        </p:nvGrpSpPr>
        <p:grpSpPr>
          <a:xfrm>
            <a:off x="1296895" y="1481025"/>
            <a:ext cx="7137745" cy="3728368"/>
            <a:chOff x="1296895" y="1481025"/>
            <a:chExt cx="7137745" cy="372836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C5A3420-E561-3F41-BFCB-3B3ED49558C0}"/>
                </a:ext>
              </a:extLst>
            </p:cNvPr>
            <p:cNvGrpSpPr/>
            <p:nvPr/>
          </p:nvGrpSpPr>
          <p:grpSpPr>
            <a:xfrm>
              <a:off x="1296895" y="1481025"/>
              <a:ext cx="7137745" cy="3728368"/>
              <a:chOff x="1400257" y="2157918"/>
              <a:chExt cx="7137745" cy="3728368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9E7D3F31-3800-C842-B47D-632B0D972DA4}"/>
                  </a:ext>
                </a:extLst>
              </p:cNvPr>
              <p:cNvGrpSpPr/>
              <p:nvPr/>
            </p:nvGrpSpPr>
            <p:grpSpPr>
              <a:xfrm>
                <a:off x="1400257" y="2157918"/>
                <a:ext cx="7137745" cy="3728368"/>
                <a:chOff x="1400257" y="2157918"/>
                <a:chExt cx="7137745" cy="3728368"/>
              </a:xfrm>
            </p:grpSpPr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47A505B7-4A81-FC4B-A338-39DDA5776FD3}"/>
                    </a:ext>
                  </a:extLst>
                </p:cNvPr>
                <p:cNvGrpSpPr/>
                <p:nvPr/>
              </p:nvGrpSpPr>
              <p:grpSpPr>
                <a:xfrm>
                  <a:off x="1400257" y="2157918"/>
                  <a:ext cx="7137745" cy="3728368"/>
                  <a:chOff x="1400257" y="2157918"/>
                  <a:chExt cx="7137745" cy="3728368"/>
                </a:xfrm>
              </p:grpSpPr>
              <p:grpSp>
                <p:nvGrpSpPr>
                  <p:cNvPr id="28" name="Group 27">
                    <a:extLst>
                      <a:ext uri="{FF2B5EF4-FFF2-40B4-BE49-F238E27FC236}">
                        <a16:creationId xmlns:a16="http://schemas.microsoft.com/office/drawing/2014/main" id="{AD88448E-E7C4-E44B-8BDF-15DD0982D016}"/>
                      </a:ext>
                    </a:extLst>
                  </p:cNvPr>
                  <p:cNvGrpSpPr/>
                  <p:nvPr/>
                </p:nvGrpSpPr>
                <p:grpSpPr>
                  <a:xfrm>
                    <a:off x="1400257" y="2157918"/>
                    <a:ext cx="6139821" cy="3728368"/>
                    <a:chOff x="1951241" y="2028964"/>
                    <a:chExt cx="6139821" cy="3728368"/>
                  </a:xfrm>
                </p:grpSpPr>
                <p:pic>
                  <p:nvPicPr>
                    <p:cNvPr id="11" name="Picture 10">
                      <a:extLst>
                        <a:ext uri="{FF2B5EF4-FFF2-40B4-BE49-F238E27FC236}">
                          <a16:creationId xmlns:a16="http://schemas.microsoft.com/office/drawing/2014/main" id="{529A5F9F-F464-704F-9581-F19DDBA5C9C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1951241" y="2054365"/>
                      <a:ext cx="4607983" cy="3702967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2" name="TextBox 11">
                      <a:extLst>
                        <a:ext uri="{FF2B5EF4-FFF2-40B4-BE49-F238E27FC236}">
                          <a16:creationId xmlns:a16="http://schemas.microsoft.com/office/drawing/2014/main" id="{23BC0FB4-8279-B84E-A16E-F603F59EE09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869268" y="2028964"/>
                      <a:ext cx="300082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it-IT"/>
                        <a:t>+</a:t>
                      </a:r>
                    </a:p>
                  </p:txBody>
                </p:sp>
                <p:sp>
                  <p:nvSpPr>
                    <p:cNvPr id="13" name="Line 29">
                      <a:extLst>
                        <a:ext uri="{FF2B5EF4-FFF2-40B4-BE49-F238E27FC236}">
                          <a16:creationId xmlns:a16="http://schemas.microsoft.com/office/drawing/2014/main" id="{88000DD5-8D16-E443-ACFB-9AC8DBD73C4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401733" y="3380771"/>
                      <a:ext cx="1" cy="108116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 type="triangle" w="med" len="med"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4" name="TextBox 13">
                      <a:extLst>
                        <a:ext uri="{FF2B5EF4-FFF2-40B4-BE49-F238E27FC236}">
                          <a16:creationId xmlns:a16="http://schemas.microsoft.com/office/drawing/2014/main" id="{D67CC17F-5230-CC4B-82E7-DFAFF884B0E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33832" y="3793067"/>
                      <a:ext cx="559769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it-IT" sz="2000" i="1">
                          <a:latin typeface="Times" pitchFamily="2" charset="0"/>
                        </a:rPr>
                        <a:t>V</a:t>
                      </a:r>
                      <a:r>
                        <a:rPr lang="it-IT" sz="2000" i="1" baseline="-25000">
                          <a:latin typeface="Times" pitchFamily="2" charset="0"/>
                        </a:rPr>
                        <a:t>CE</a:t>
                      </a:r>
                      <a:endParaRPr lang="it-IT" sz="2000" i="1">
                        <a:latin typeface="Times" pitchFamily="2" charset="0"/>
                      </a:endParaRPr>
                    </a:p>
                  </p:txBody>
                </p:sp>
                <p:cxnSp>
                  <p:nvCxnSpPr>
                    <p:cNvPr id="16" name="Straight Connector 15">
                      <a:extLst>
                        <a:ext uri="{FF2B5EF4-FFF2-40B4-BE49-F238E27FC236}">
                          <a16:creationId xmlns:a16="http://schemas.microsoft.com/office/drawing/2014/main" id="{BF929D8C-4A21-4045-A53F-4A5581AFD06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936067" y="2442583"/>
                      <a:ext cx="2828889" cy="0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" name="Straight Connector 16">
                      <a:extLst>
                        <a:ext uri="{FF2B5EF4-FFF2-40B4-BE49-F238E27FC236}">
                          <a16:creationId xmlns:a16="http://schemas.microsoft.com/office/drawing/2014/main" id="{836BC70C-7DC9-3B48-A494-0C0FD4C849E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7764956" y="2442583"/>
                      <a:ext cx="0" cy="1198084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" name="Straight Connector 18">
                      <a:extLst>
                        <a:ext uri="{FF2B5EF4-FFF2-40B4-BE49-F238E27FC236}">
                          <a16:creationId xmlns:a16="http://schemas.microsoft.com/office/drawing/2014/main" id="{CA621890-4A94-FB44-98C8-3BC69061D67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438849" y="3640667"/>
                      <a:ext cx="652213" cy="0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" name="Straight Connector 20">
                      <a:extLst>
                        <a:ext uri="{FF2B5EF4-FFF2-40B4-BE49-F238E27FC236}">
                          <a16:creationId xmlns:a16="http://schemas.microsoft.com/office/drawing/2014/main" id="{3260AF02-DE51-474A-AD6D-6926624ABF9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557148" y="3794370"/>
                      <a:ext cx="415613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" name="Straight Connector 22">
                      <a:extLst>
                        <a:ext uri="{FF2B5EF4-FFF2-40B4-BE49-F238E27FC236}">
                          <a16:creationId xmlns:a16="http://schemas.microsoft.com/office/drawing/2014/main" id="{7BB23352-7479-6749-A5F7-9D8763B56AB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350511" y="5326460"/>
                      <a:ext cx="1430445" cy="0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" name="Straight Connector 24">
                      <a:extLst>
                        <a:ext uri="{FF2B5EF4-FFF2-40B4-BE49-F238E27FC236}">
                          <a16:creationId xmlns:a16="http://schemas.microsoft.com/office/drawing/2014/main" id="{846169C0-5B50-5545-BA0A-E0202204750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7780956" y="3793067"/>
                      <a:ext cx="0" cy="1533393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6D478E59-BE11-D144-A162-2A8BEEF238CB}"/>
                      </a:ext>
                    </a:extLst>
                  </p:cNvPr>
                  <p:cNvSpPr txBox="1"/>
                  <p:nvPr/>
                </p:nvSpPr>
                <p:spPr>
                  <a:xfrm>
                    <a:off x="7612620" y="3598855"/>
                    <a:ext cx="925382" cy="6463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/>
                      <a:t>Batteria</a:t>
                    </a:r>
                  </a:p>
                  <a:p>
                    <a:r>
                      <a:rPr lang="it-IT"/>
                      <a:t>9 V</a:t>
                    </a:r>
                  </a:p>
                </p:txBody>
              </p:sp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38C5A20A-69CB-E240-A779-FFB6E8CABA89}"/>
                      </a:ext>
                    </a:extLst>
                  </p:cNvPr>
                  <p:cNvSpPr txBox="1"/>
                  <p:nvPr/>
                </p:nvSpPr>
                <p:spPr>
                  <a:xfrm>
                    <a:off x="7244019" y="3233484"/>
                    <a:ext cx="338554" cy="120032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 sz="2400"/>
                      <a:t>+</a:t>
                    </a:r>
                  </a:p>
                  <a:p>
                    <a:endParaRPr lang="it-IT" sz="2400"/>
                  </a:p>
                  <a:p>
                    <a:r>
                      <a:rPr lang="it-IT" sz="2400"/>
                      <a:t>-</a:t>
                    </a:r>
                  </a:p>
                </p:txBody>
              </p:sp>
            </p:grp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0686E311-BB26-0043-9774-5D821532C9BA}"/>
                    </a:ext>
                  </a:extLst>
                </p:cNvPr>
                <p:cNvSpPr txBox="1"/>
                <p:nvPr/>
              </p:nvSpPr>
              <p:spPr>
                <a:xfrm>
                  <a:off x="2650674" y="5262181"/>
                  <a:ext cx="30008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/>
                    <a:t>•</a:t>
                  </a: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8A6907C-1BD4-704C-A368-AD72222181C0}"/>
                    </a:ext>
                  </a:extLst>
                </p:cNvPr>
                <p:cNvSpPr txBox="1"/>
                <p:nvPr/>
              </p:nvSpPr>
              <p:spPr>
                <a:xfrm>
                  <a:off x="4243508" y="2396081"/>
                  <a:ext cx="30008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/>
                    <a:t>•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E6B25E0D-577C-904F-BBCE-245B6F691DBE}"/>
                    </a:ext>
                  </a:extLst>
                </p:cNvPr>
                <p:cNvSpPr txBox="1"/>
                <p:nvPr/>
              </p:nvSpPr>
              <p:spPr>
                <a:xfrm>
                  <a:off x="4235041" y="5253814"/>
                  <a:ext cx="30008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/>
                    <a:t>•</a:t>
                  </a:r>
                </a:p>
              </p:txBody>
            </p:sp>
          </p:grpSp>
          <p:cxnSp>
            <p:nvCxnSpPr>
              <p:cNvPr id="4" name="Straight Arrow Connector 3">
                <a:extLst>
                  <a:ext uri="{FF2B5EF4-FFF2-40B4-BE49-F238E27FC236}">
                    <a16:creationId xmlns:a16="http://schemas.microsoft.com/office/drawing/2014/main" id="{CF23CF65-C196-E042-A894-1A24DF0474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0738" y="4257061"/>
                <a:ext cx="252470" cy="18862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E8855E39-4004-1545-BF2A-DC032A9B4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5111" y="2930871"/>
              <a:ext cx="334462" cy="225884"/>
            </a:xfrm>
            <a:custGeom>
              <a:avLst/>
              <a:gdLst>
                <a:gd name="T0" fmla="*/ 0 w 2448"/>
                <a:gd name="T1" fmla="*/ 240 h 1424"/>
                <a:gd name="T2" fmla="*/ 480 w 2448"/>
                <a:gd name="T3" fmla="*/ 48 h 1424"/>
                <a:gd name="T4" fmla="*/ 720 w 2448"/>
                <a:gd name="T5" fmla="*/ 528 h 1424"/>
                <a:gd name="T6" fmla="*/ 816 w 2448"/>
                <a:gd name="T7" fmla="*/ 1296 h 1424"/>
                <a:gd name="T8" fmla="*/ 912 w 2448"/>
                <a:gd name="T9" fmla="*/ 1296 h 1424"/>
                <a:gd name="T10" fmla="*/ 1056 w 2448"/>
                <a:gd name="T11" fmla="*/ 528 h 1424"/>
                <a:gd name="T12" fmla="*/ 1200 w 2448"/>
                <a:gd name="T13" fmla="*/ 384 h 1424"/>
                <a:gd name="T14" fmla="*/ 1296 w 2448"/>
                <a:gd name="T15" fmla="*/ 528 h 1424"/>
                <a:gd name="T16" fmla="*/ 1344 w 2448"/>
                <a:gd name="T17" fmla="*/ 960 h 1424"/>
                <a:gd name="T18" fmla="*/ 1536 w 2448"/>
                <a:gd name="T19" fmla="*/ 1200 h 1424"/>
                <a:gd name="T20" fmla="*/ 1824 w 2448"/>
                <a:gd name="T21" fmla="*/ 1104 h 1424"/>
                <a:gd name="T22" fmla="*/ 1920 w 2448"/>
                <a:gd name="T23" fmla="*/ 912 h 1424"/>
                <a:gd name="T24" fmla="*/ 2064 w 2448"/>
                <a:gd name="T25" fmla="*/ 624 h 1424"/>
                <a:gd name="T26" fmla="*/ 2304 w 2448"/>
                <a:gd name="T27" fmla="*/ 672 h 1424"/>
                <a:gd name="T28" fmla="*/ 2400 w 2448"/>
                <a:gd name="T29" fmla="*/ 816 h 1424"/>
                <a:gd name="T30" fmla="*/ 2448 w 2448"/>
                <a:gd name="T31" fmla="*/ 1008 h 142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448" h="1424">
                  <a:moveTo>
                    <a:pt x="0" y="240"/>
                  </a:moveTo>
                  <a:cubicBezTo>
                    <a:pt x="180" y="120"/>
                    <a:pt x="360" y="0"/>
                    <a:pt x="480" y="48"/>
                  </a:cubicBezTo>
                  <a:cubicBezTo>
                    <a:pt x="600" y="96"/>
                    <a:pt x="664" y="320"/>
                    <a:pt x="720" y="528"/>
                  </a:cubicBezTo>
                  <a:cubicBezTo>
                    <a:pt x="776" y="736"/>
                    <a:pt x="784" y="1168"/>
                    <a:pt x="816" y="1296"/>
                  </a:cubicBezTo>
                  <a:cubicBezTo>
                    <a:pt x="848" y="1424"/>
                    <a:pt x="872" y="1424"/>
                    <a:pt x="912" y="1296"/>
                  </a:cubicBezTo>
                  <a:cubicBezTo>
                    <a:pt x="952" y="1168"/>
                    <a:pt x="1008" y="680"/>
                    <a:pt x="1056" y="528"/>
                  </a:cubicBezTo>
                  <a:cubicBezTo>
                    <a:pt x="1104" y="376"/>
                    <a:pt x="1160" y="384"/>
                    <a:pt x="1200" y="384"/>
                  </a:cubicBezTo>
                  <a:cubicBezTo>
                    <a:pt x="1240" y="384"/>
                    <a:pt x="1272" y="432"/>
                    <a:pt x="1296" y="528"/>
                  </a:cubicBezTo>
                  <a:cubicBezTo>
                    <a:pt x="1320" y="624"/>
                    <a:pt x="1304" y="848"/>
                    <a:pt x="1344" y="960"/>
                  </a:cubicBezTo>
                  <a:cubicBezTo>
                    <a:pt x="1384" y="1072"/>
                    <a:pt x="1456" y="1176"/>
                    <a:pt x="1536" y="1200"/>
                  </a:cubicBezTo>
                  <a:cubicBezTo>
                    <a:pt x="1616" y="1224"/>
                    <a:pt x="1760" y="1152"/>
                    <a:pt x="1824" y="1104"/>
                  </a:cubicBezTo>
                  <a:cubicBezTo>
                    <a:pt x="1888" y="1056"/>
                    <a:pt x="1880" y="992"/>
                    <a:pt x="1920" y="912"/>
                  </a:cubicBezTo>
                  <a:cubicBezTo>
                    <a:pt x="1960" y="832"/>
                    <a:pt x="2000" y="664"/>
                    <a:pt x="2064" y="624"/>
                  </a:cubicBezTo>
                  <a:cubicBezTo>
                    <a:pt x="2128" y="584"/>
                    <a:pt x="2248" y="640"/>
                    <a:pt x="2304" y="672"/>
                  </a:cubicBezTo>
                  <a:cubicBezTo>
                    <a:pt x="2360" y="704"/>
                    <a:pt x="2376" y="760"/>
                    <a:pt x="2400" y="816"/>
                  </a:cubicBezTo>
                  <a:cubicBezTo>
                    <a:pt x="2424" y="872"/>
                    <a:pt x="2440" y="976"/>
                    <a:pt x="2448" y="100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23586245-B8F0-2B49-BB88-55A0E066BB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3765" y="2274326"/>
              <a:ext cx="648654" cy="558506"/>
            </a:xfrm>
            <a:custGeom>
              <a:avLst/>
              <a:gdLst>
                <a:gd name="T0" fmla="*/ 0 w 2448"/>
                <a:gd name="T1" fmla="*/ 240 h 1424"/>
                <a:gd name="T2" fmla="*/ 480 w 2448"/>
                <a:gd name="T3" fmla="*/ 48 h 1424"/>
                <a:gd name="T4" fmla="*/ 720 w 2448"/>
                <a:gd name="T5" fmla="*/ 528 h 1424"/>
                <a:gd name="T6" fmla="*/ 816 w 2448"/>
                <a:gd name="T7" fmla="*/ 1296 h 1424"/>
                <a:gd name="T8" fmla="*/ 912 w 2448"/>
                <a:gd name="T9" fmla="*/ 1296 h 1424"/>
                <a:gd name="T10" fmla="*/ 1056 w 2448"/>
                <a:gd name="T11" fmla="*/ 528 h 1424"/>
                <a:gd name="T12" fmla="*/ 1200 w 2448"/>
                <a:gd name="T13" fmla="*/ 384 h 1424"/>
                <a:gd name="T14" fmla="*/ 1296 w 2448"/>
                <a:gd name="T15" fmla="*/ 528 h 1424"/>
                <a:gd name="T16" fmla="*/ 1344 w 2448"/>
                <a:gd name="T17" fmla="*/ 960 h 1424"/>
                <a:gd name="T18" fmla="*/ 1536 w 2448"/>
                <a:gd name="T19" fmla="*/ 1200 h 1424"/>
                <a:gd name="T20" fmla="*/ 1824 w 2448"/>
                <a:gd name="T21" fmla="*/ 1104 h 1424"/>
                <a:gd name="T22" fmla="*/ 1920 w 2448"/>
                <a:gd name="T23" fmla="*/ 912 h 1424"/>
                <a:gd name="T24" fmla="*/ 2064 w 2448"/>
                <a:gd name="T25" fmla="*/ 624 h 1424"/>
                <a:gd name="T26" fmla="*/ 2304 w 2448"/>
                <a:gd name="T27" fmla="*/ 672 h 1424"/>
                <a:gd name="T28" fmla="*/ 2400 w 2448"/>
                <a:gd name="T29" fmla="*/ 816 h 1424"/>
                <a:gd name="T30" fmla="*/ 2448 w 2448"/>
                <a:gd name="T31" fmla="*/ 1008 h 142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448" h="1424">
                  <a:moveTo>
                    <a:pt x="0" y="240"/>
                  </a:moveTo>
                  <a:cubicBezTo>
                    <a:pt x="180" y="120"/>
                    <a:pt x="360" y="0"/>
                    <a:pt x="480" y="48"/>
                  </a:cubicBezTo>
                  <a:cubicBezTo>
                    <a:pt x="600" y="96"/>
                    <a:pt x="664" y="320"/>
                    <a:pt x="720" y="528"/>
                  </a:cubicBezTo>
                  <a:cubicBezTo>
                    <a:pt x="776" y="736"/>
                    <a:pt x="784" y="1168"/>
                    <a:pt x="816" y="1296"/>
                  </a:cubicBezTo>
                  <a:cubicBezTo>
                    <a:pt x="848" y="1424"/>
                    <a:pt x="872" y="1424"/>
                    <a:pt x="912" y="1296"/>
                  </a:cubicBezTo>
                  <a:cubicBezTo>
                    <a:pt x="952" y="1168"/>
                    <a:pt x="1008" y="680"/>
                    <a:pt x="1056" y="528"/>
                  </a:cubicBezTo>
                  <a:cubicBezTo>
                    <a:pt x="1104" y="376"/>
                    <a:pt x="1160" y="384"/>
                    <a:pt x="1200" y="384"/>
                  </a:cubicBezTo>
                  <a:cubicBezTo>
                    <a:pt x="1240" y="384"/>
                    <a:pt x="1272" y="432"/>
                    <a:pt x="1296" y="528"/>
                  </a:cubicBezTo>
                  <a:cubicBezTo>
                    <a:pt x="1320" y="624"/>
                    <a:pt x="1304" y="848"/>
                    <a:pt x="1344" y="960"/>
                  </a:cubicBezTo>
                  <a:cubicBezTo>
                    <a:pt x="1384" y="1072"/>
                    <a:pt x="1456" y="1176"/>
                    <a:pt x="1536" y="1200"/>
                  </a:cubicBezTo>
                  <a:cubicBezTo>
                    <a:pt x="1616" y="1224"/>
                    <a:pt x="1760" y="1152"/>
                    <a:pt x="1824" y="1104"/>
                  </a:cubicBezTo>
                  <a:cubicBezTo>
                    <a:pt x="1888" y="1056"/>
                    <a:pt x="1880" y="992"/>
                    <a:pt x="1920" y="912"/>
                  </a:cubicBezTo>
                  <a:cubicBezTo>
                    <a:pt x="1960" y="832"/>
                    <a:pt x="2000" y="664"/>
                    <a:pt x="2064" y="624"/>
                  </a:cubicBezTo>
                  <a:cubicBezTo>
                    <a:pt x="2128" y="584"/>
                    <a:pt x="2248" y="640"/>
                    <a:pt x="2304" y="672"/>
                  </a:cubicBezTo>
                  <a:cubicBezTo>
                    <a:pt x="2360" y="704"/>
                    <a:pt x="2376" y="760"/>
                    <a:pt x="2400" y="816"/>
                  </a:cubicBezTo>
                  <a:cubicBezTo>
                    <a:pt x="2424" y="872"/>
                    <a:pt x="2440" y="976"/>
                    <a:pt x="2448" y="100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AE578A-F189-1840-91EF-BB74AD74B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98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8C37DC-066F-6643-A7D3-FC84DC49D850}"/>
              </a:ext>
            </a:extLst>
          </p:cNvPr>
          <p:cNvSpPr txBox="1"/>
          <p:nvPr/>
        </p:nvSpPr>
        <p:spPr>
          <a:xfrm>
            <a:off x="1292016" y="313265"/>
            <a:ext cx="666156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Dissipare potenza significa scaldare per effetto Joule</a:t>
            </a:r>
          </a:p>
          <a:p>
            <a:endParaRPr lang="it-IT" sz="2400"/>
          </a:p>
          <a:p>
            <a:r>
              <a:rPr lang="it-IT" sz="2400"/>
              <a:t>Se la temperatura sale troppo (deriva termica), il  </a:t>
            </a:r>
          </a:p>
          <a:p>
            <a:r>
              <a:rPr lang="it-IT" sz="2400"/>
              <a:t>transistor si brucia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682CCF-65CC-6C40-A644-E4C82283F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0" y="2385483"/>
            <a:ext cx="3753555" cy="28151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36E07A-643E-0142-9B1E-81BFC00A7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9196" y="2385483"/>
            <a:ext cx="3670976" cy="281516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B18938-1F21-AB4B-844C-8172FE107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07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52BDFF-7949-9D48-A8CF-77BD2DB96D67}"/>
              </a:ext>
            </a:extLst>
          </p:cNvPr>
          <p:cNvSpPr txBox="1"/>
          <p:nvPr/>
        </p:nvSpPr>
        <p:spPr>
          <a:xfrm>
            <a:off x="462047" y="1767353"/>
            <a:ext cx="853284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/>
              <a:t>Negli ultimi 30-40 anni si è assitito a un passaggio </a:t>
            </a:r>
          </a:p>
          <a:p>
            <a:r>
              <a:rPr lang="it-IT" sz="3200"/>
              <a:t>graduale dai sistemi analogici ai sistemi digitali.</a:t>
            </a:r>
          </a:p>
          <a:p>
            <a:endParaRPr lang="it-IT" sz="3200"/>
          </a:p>
          <a:p>
            <a:pPr algn="ctr"/>
            <a:r>
              <a:rPr lang="it-IT" sz="3200"/>
              <a:t>Perché è successo?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B09A3E-3EB6-7E40-B3DC-5A5183E26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9748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Box 2">
            <a:extLst>
              <a:ext uri="{FF2B5EF4-FFF2-40B4-BE49-F238E27FC236}">
                <a16:creationId xmlns:a16="http://schemas.microsoft.com/office/drawing/2014/main" id="{845772ED-E531-0F42-8EC9-F4401398C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291" y="807420"/>
            <a:ext cx="7987508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it-IT" altLang="x-none" sz="2400"/>
              <a:t>Ricapitolando i sistemi digitali (binari) sono preferibili per i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it-IT" altLang="x-none" sz="2400"/>
              <a:t>seguenti motivi: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it-IT" altLang="x-none" sz="2400"/>
          </a:p>
          <a:p>
            <a:pPr>
              <a:spcBef>
                <a:spcPct val="0"/>
              </a:spcBef>
              <a:buFontTx/>
              <a:buNone/>
              <a:defRPr/>
            </a:pPr>
            <a:endParaRPr lang="it-IT" altLang="x-none" sz="2400"/>
          </a:p>
          <a:p>
            <a:pPr marL="457200" indent="-457200">
              <a:spcBef>
                <a:spcPct val="0"/>
              </a:spcBef>
              <a:buFontTx/>
              <a:buAutoNum type="arabicParenR"/>
              <a:defRPr/>
            </a:pPr>
            <a:r>
              <a:rPr lang="it-IT" altLang="x-none" sz="2400"/>
              <a:t>sono di facile progettazione grazie all’Algebra Booleana;</a:t>
            </a:r>
          </a:p>
          <a:p>
            <a:pPr marL="457200" indent="-457200">
              <a:spcBef>
                <a:spcPct val="0"/>
              </a:spcBef>
              <a:buFontTx/>
              <a:buAutoNum type="arabicParenR"/>
              <a:defRPr/>
            </a:pPr>
            <a:endParaRPr lang="it-IT" altLang="x-none" sz="2400"/>
          </a:p>
          <a:p>
            <a:pPr marL="457200" indent="-457200">
              <a:spcBef>
                <a:spcPct val="0"/>
              </a:spcBef>
              <a:buFontTx/>
              <a:buAutoNum type="arabicParenR"/>
              <a:defRPr/>
            </a:pPr>
            <a:r>
              <a:rPr lang="it-IT" altLang="x-none" sz="2400"/>
              <a:t>garantiscono una miglior gestione del rumore, poiché si è </a:t>
            </a:r>
            <a:br>
              <a:rPr lang="it-IT" altLang="x-none" sz="2400"/>
            </a:br>
            <a:r>
              <a:rPr lang="it-IT" altLang="x-none" sz="2400"/>
              <a:t>in grado di ricostruire il segnale in modo perfetto a meno </a:t>
            </a:r>
            <a:br>
              <a:rPr lang="it-IT" altLang="x-none" sz="2400"/>
            </a:br>
            <a:r>
              <a:rPr lang="it-IT" altLang="x-none" sz="2400"/>
              <a:t>di errori in trasmissione, che sono comunque correggibili</a:t>
            </a:r>
            <a:br>
              <a:rPr lang="it-IT" altLang="x-none" sz="2400"/>
            </a:br>
            <a:r>
              <a:rPr lang="it-IT" altLang="x-none" sz="2400"/>
              <a:t>impiegando i codici correttori;</a:t>
            </a:r>
            <a:br>
              <a:rPr lang="it-IT" altLang="x-none" sz="2400"/>
            </a:br>
            <a:endParaRPr lang="it-IT" altLang="x-none" sz="2400"/>
          </a:p>
          <a:p>
            <a:pPr marL="457200" indent="-457200">
              <a:spcBef>
                <a:spcPct val="0"/>
              </a:spcBef>
              <a:buFontTx/>
              <a:buAutoNum type="arabicParenR"/>
              <a:defRPr/>
            </a:pPr>
            <a:r>
              <a:rPr lang="it-IT" altLang="x-none" sz="2400"/>
              <a:t>sono più affidabili, poiché i transistor impiegati idealmente </a:t>
            </a:r>
            <a:br>
              <a:rPr lang="it-IT" altLang="x-none" sz="2400"/>
            </a:br>
            <a:r>
              <a:rPr lang="it-IT" altLang="x-none" sz="2400"/>
              <a:t>non dissipano potenza a riposo;</a:t>
            </a:r>
          </a:p>
          <a:p>
            <a:pPr marL="457200" indent="-457200">
              <a:spcBef>
                <a:spcPct val="0"/>
              </a:spcBef>
              <a:buFontTx/>
              <a:buAutoNum type="arabicParenR"/>
              <a:defRPr/>
            </a:pPr>
            <a:endParaRPr lang="it-IT" altLang="x-none" sz="2400"/>
          </a:p>
        </p:txBody>
      </p:sp>
      <p:sp>
        <p:nvSpPr>
          <p:cNvPr id="4" name="Text Box 37">
            <a:extLst>
              <a:ext uri="{FF2B5EF4-FFF2-40B4-BE49-F238E27FC236}">
                <a16:creationId xmlns:a16="http://schemas.microsoft.com/office/drawing/2014/main" id="{7D7F0E9F-5478-6341-9D39-CE633422F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8124" y="47740"/>
            <a:ext cx="194099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Sistemi analogici / sistemi digitali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1E2EA2-5C78-AA44-A59E-B2C47A76C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3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F77571-B916-E74C-ACDC-5B1A8EF56C18}"/>
              </a:ext>
            </a:extLst>
          </p:cNvPr>
          <p:cNvSpPr txBox="1"/>
          <p:nvPr/>
        </p:nvSpPr>
        <p:spPr>
          <a:xfrm>
            <a:off x="1676418" y="403762"/>
            <a:ext cx="58983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/>
              <a:t>Introduzione all’Algebra Booleana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DD5990-EA2B-5342-8F9E-C6EF1B6FE9C4}"/>
              </a:ext>
            </a:extLst>
          </p:cNvPr>
          <p:cNvSpPr txBox="1"/>
          <p:nvPr/>
        </p:nvSpPr>
        <p:spPr>
          <a:xfrm>
            <a:off x="702497" y="1881181"/>
            <a:ext cx="78461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/>
              <a:t>Tutta</a:t>
            </a:r>
            <a:r>
              <a:rPr lang="it-IT" sz="2400" i="1"/>
              <a:t> </a:t>
            </a:r>
            <a:r>
              <a:rPr lang="it-IT" sz="2400"/>
              <a:t>la tecnologia microelettronica digitale si basa su di essa</a:t>
            </a:r>
          </a:p>
          <a:p>
            <a:r>
              <a:rPr lang="it-IT" sz="2400"/>
              <a:t>Fu introdotta da </a:t>
            </a:r>
            <a:r>
              <a:rPr lang="it-IT" sz="2400" i="1"/>
              <a:t>George Boole</a:t>
            </a:r>
            <a:r>
              <a:rPr lang="it-IT" sz="2400"/>
              <a:t> (1854) come disciplina astratta</a:t>
            </a:r>
          </a:p>
          <a:p>
            <a:r>
              <a:rPr lang="it-IT" sz="2400"/>
              <a:t>e usata per la prima volta da Claude Elwood Shannon (1938)</a:t>
            </a:r>
          </a:p>
          <a:p>
            <a:r>
              <a:rPr lang="it-IT" sz="2400"/>
              <a:t>come strumento per la progettazione digitale.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2543E-6173-334B-B4EA-A82ED180E93E}"/>
              </a:ext>
            </a:extLst>
          </p:cNvPr>
          <p:cNvSpPr txBox="1"/>
          <p:nvPr/>
        </p:nvSpPr>
        <p:spPr>
          <a:xfrm>
            <a:off x="332814" y="4643959"/>
            <a:ext cx="8585555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Contempla solo due valori logici atti a rappresentare il </a:t>
            </a:r>
            <a:r>
              <a:rPr lang="it-IT" sz="2400" i="1"/>
              <a:t>vero </a:t>
            </a:r>
            <a:r>
              <a:rPr lang="it-IT" sz="2400"/>
              <a:t>e il </a:t>
            </a:r>
            <a:r>
              <a:rPr lang="it-IT" sz="2400" i="1"/>
              <a:t>falso</a:t>
            </a:r>
          </a:p>
          <a:p>
            <a:endParaRPr lang="it-IT" i="1"/>
          </a:p>
          <a:p>
            <a:pPr algn="ctr"/>
            <a:r>
              <a:rPr lang="it-IT" sz="3200"/>
              <a:t>0  1</a:t>
            </a:r>
            <a:r>
              <a:rPr lang="it-IT" sz="3200" i="1"/>
              <a:t> </a:t>
            </a:r>
            <a:endParaRPr lang="it-IT" sz="32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2B64FF-8F0D-6640-B477-A9C2DA5EC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69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0B4980-AFFA-4744-B6FA-E0B16C36246B}"/>
              </a:ext>
            </a:extLst>
          </p:cNvPr>
          <p:cNvSpPr txBox="1"/>
          <p:nvPr/>
        </p:nvSpPr>
        <p:spPr>
          <a:xfrm>
            <a:off x="2185792" y="330007"/>
            <a:ext cx="47866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/>
              <a:t>Calcolo funzionale di verità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635EEC-BD2D-1A4D-98CB-FAF31A10C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872" y="2458191"/>
            <a:ext cx="2653219" cy="17681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75E985-6D54-4640-90FA-8D169354A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155" y="2175894"/>
            <a:ext cx="2091329" cy="2091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378055-8FB9-094F-8822-669E60F9A3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6321" y="4370119"/>
            <a:ext cx="2299770" cy="2299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42C0A7-14B1-1F4C-82FF-53899B76E9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3252" y="4461637"/>
            <a:ext cx="2930725" cy="1890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8DDD86-FEE1-2544-84CD-FCCD60B7429D}"/>
              </a:ext>
            </a:extLst>
          </p:cNvPr>
          <p:cNvSpPr txBox="1"/>
          <p:nvPr/>
        </p:nvSpPr>
        <p:spPr>
          <a:xfrm>
            <a:off x="2757002" y="1238284"/>
            <a:ext cx="317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Iniziamo illustrando un esempio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95EB00F-5B35-B24A-87E1-4D39D8A6E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03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4FACD5-7F08-F449-AB99-DA9076917F6E}"/>
              </a:ext>
            </a:extLst>
          </p:cNvPr>
          <p:cNvSpPr/>
          <p:nvPr/>
        </p:nvSpPr>
        <p:spPr>
          <a:xfrm>
            <a:off x="1259810" y="524760"/>
            <a:ext cx="65699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>
                <a:latin typeface="NimbusRomNo9L"/>
              </a:rPr>
              <a:t>Problema</a:t>
            </a:r>
            <a:r>
              <a:rPr lang="it-IT" sz="2400">
                <a:latin typeface="NimbusRomNo9L"/>
              </a:rPr>
              <a:t>: Si vuole progettare un sistema di allarme per le cinture di sicurezza di un autoveicolo. Le specifiche di progetto sono: </a:t>
            </a:r>
            <a:endParaRPr lang="it-IT" sz="2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E94F1A-9ADC-2744-86AC-1D7569E6CFDD}"/>
              </a:ext>
            </a:extLst>
          </p:cNvPr>
          <p:cNvSpPr txBox="1"/>
          <p:nvPr/>
        </p:nvSpPr>
        <p:spPr>
          <a:xfrm>
            <a:off x="1259810" y="1986060"/>
            <a:ext cx="7348999" cy="4616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it-IT"/>
              <a:t>si dispone della seguente serie di sensori atti a misurare le condizioni </a:t>
            </a:r>
            <a:br>
              <a:rPr lang="it-IT"/>
            </a:br>
            <a:r>
              <a:rPr lang="it-IT"/>
              <a:t>del sistema: </a:t>
            </a:r>
          </a:p>
          <a:p>
            <a:endParaRPr lang="it-IT"/>
          </a:p>
          <a:p>
            <a:r>
              <a:rPr lang="it-IT"/>
              <a:t>• un sensore che attesta l’accensione del motore;</a:t>
            </a:r>
            <a:br>
              <a:rPr lang="it-IT"/>
            </a:br>
            <a:r>
              <a:rPr lang="it-IT"/>
              <a:t>• un sensore, piazzato sul cambio, per accorgersi se esso sia in folle o meno; </a:t>
            </a:r>
          </a:p>
          <a:p>
            <a:r>
              <a:rPr lang="it-IT"/>
              <a:t>• un interruttore posto sotto ciascun sedile anteriore; </a:t>
            </a:r>
          </a:p>
          <a:p>
            <a:r>
              <a:rPr lang="it-IT"/>
              <a:t>• un interruttore connesso con ciascuna cintura, che segnala se essa è </a:t>
            </a:r>
          </a:p>
          <a:p>
            <a:r>
              <a:rPr lang="it-IT"/>
              <a:t>    allacciata o meno.</a:t>
            </a:r>
            <a:br>
              <a:rPr lang="it-IT"/>
            </a:br>
            <a:endParaRPr lang="it-IT"/>
          </a:p>
          <a:p>
            <a:r>
              <a:rPr lang="it-IT"/>
              <a:t>2. Un cicalino deve suonare quando </a:t>
            </a:r>
            <a:br>
              <a:rPr lang="it-IT"/>
            </a:br>
            <a:endParaRPr lang="it-IT"/>
          </a:p>
          <a:p>
            <a:pPr marL="800100" lvl="1" indent="-342900">
              <a:buFont typeface="+mj-lt"/>
              <a:buAutoNum type="alphaLcPeriod"/>
            </a:pPr>
            <a:r>
              <a:rPr lang="it-IT"/>
              <a:t> </a:t>
            </a:r>
            <a:r>
              <a:rPr lang="it-IT">
                <a:solidFill>
                  <a:srgbClr val="0A20FF"/>
                </a:solidFill>
              </a:rPr>
              <a:t>l’accensione è attivata</a:t>
            </a:r>
          </a:p>
          <a:p>
            <a:pPr marL="800100" lvl="1" indent="-342900">
              <a:buFont typeface="+mj-lt"/>
              <a:buAutoNum type="alphaLcPeriod"/>
            </a:pPr>
            <a:r>
              <a:rPr lang="it-IT"/>
              <a:t> </a:t>
            </a:r>
            <a:r>
              <a:rPr lang="it-IT">
                <a:solidFill>
                  <a:srgbClr val="0A20FF"/>
                </a:solidFill>
              </a:rPr>
              <a:t>il cambio è innestato </a:t>
            </a:r>
          </a:p>
          <a:p>
            <a:pPr lvl="1"/>
            <a:r>
              <a:rPr lang="it-IT"/>
              <a:t>                                       </a:t>
            </a:r>
            <a:r>
              <a:rPr lang="it-IT" sz="2400" b="1">
                <a:solidFill>
                  <a:srgbClr val="FF0000"/>
                </a:solidFill>
              </a:rPr>
              <a:t>e</a:t>
            </a:r>
            <a:r>
              <a:rPr lang="it-IT"/>
              <a:t> </a:t>
            </a:r>
          </a:p>
          <a:p>
            <a:pPr marL="800100" lvl="1" indent="-342900">
              <a:buFont typeface="+mj-lt"/>
              <a:buAutoNum type="alphaLcPeriod" startAt="3"/>
            </a:pPr>
            <a:r>
              <a:rPr lang="it-IT">
                <a:solidFill>
                  <a:srgbClr val="0A20FF"/>
                </a:solidFill>
              </a:rPr>
              <a:t>almeno uno dei due sedili anteriori è occupato senza che la relativa </a:t>
            </a:r>
            <a:br>
              <a:rPr lang="it-IT">
                <a:solidFill>
                  <a:srgbClr val="0A20FF"/>
                </a:solidFill>
              </a:rPr>
            </a:br>
            <a:r>
              <a:rPr lang="it-IT">
                <a:solidFill>
                  <a:srgbClr val="0A20FF"/>
                </a:solidFill>
              </a:rPr>
              <a:t>cintura sia allacciata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892CFB-6F53-1444-9B6A-B6A75B3146D6}"/>
              </a:ext>
            </a:extLst>
          </p:cNvPr>
          <p:cNvSpPr/>
          <p:nvPr/>
        </p:nvSpPr>
        <p:spPr>
          <a:xfrm>
            <a:off x="7504616" y="17568"/>
            <a:ext cx="16241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/>
              <a:t>Calcolo funzionale di verità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CD4FB-F71E-694C-9327-3613F678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39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173919F-4827-184D-A064-C2A2B56AD30F}"/>
              </a:ext>
            </a:extLst>
          </p:cNvPr>
          <p:cNvSpPr/>
          <p:nvPr/>
        </p:nvSpPr>
        <p:spPr>
          <a:xfrm>
            <a:off x="2317828" y="1738358"/>
            <a:ext cx="524214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>
                <a:latin typeface="Times" pitchFamily="2" charset="0"/>
              </a:rPr>
              <a:t>suono del cicalino </a:t>
            </a:r>
            <a:r>
              <a:rPr lang="it-IT" sz="2000" i="1">
                <a:latin typeface="Times" pitchFamily="2" charset="0"/>
              </a:rPr>
              <a:t>C</a:t>
            </a:r>
            <a:r>
              <a:rPr lang="it-IT" sz="2000">
                <a:latin typeface="Times" pitchFamily="2" charset="0"/>
              </a:rPr>
              <a:t> </a:t>
            </a:r>
          </a:p>
          <a:p>
            <a:endParaRPr lang="it-IT" sz="2000">
              <a:latin typeface="Times" pitchFamily="2" charset="0"/>
            </a:endParaRPr>
          </a:p>
          <a:p>
            <a:r>
              <a:rPr lang="it-IT" sz="2000">
                <a:latin typeface="Times" pitchFamily="2" charset="0"/>
              </a:rPr>
              <a:t>accensione attivata </a:t>
            </a:r>
            <a:r>
              <a:rPr lang="it-IT" sz="2000" i="1">
                <a:latin typeface="Times" pitchFamily="2" charset="0"/>
              </a:rPr>
              <a:t>A</a:t>
            </a:r>
            <a:r>
              <a:rPr lang="it-IT" sz="2000">
                <a:latin typeface="Times" pitchFamily="2" charset="0"/>
              </a:rPr>
              <a:t> </a:t>
            </a:r>
          </a:p>
          <a:p>
            <a:endParaRPr lang="it-IT" sz="2000">
              <a:latin typeface="Times" pitchFamily="2" charset="0"/>
            </a:endParaRPr>
          </a:p>
          <a:p>
            <a:r>
              <a:rPr lang="it-IT" sz="2000">
                <a:latin typeface="Times" pitchFamily="2" charset="0"/>
              </a:rPr>
              <a:t>cambio innestato </a:t>
            </a:r>
            <a:r>
              <a:rPr lang="it-IT" sz="2000" i="1">
                <a:latin typeface="Times" pitchFamily="2" charset="0"/>
              </a:rPr>
              <a:t>G</a:t>
            </a:r>
            <a:r>
              <a:rPr lang="it-IT" sz="2000">
                <a:latin typeface="Times" pitchFamily="2" charset="0"/>
              </a:rPr>
              <a:t> </a:t>
            </a:r>
          </a:p>
          <a:p>
            <a:endParaRPr lang="it-IT" sz="2000">
              <a:latin typeface="Times" pitchFamily="2" charset="0"/>
            </a:endParaRPr>
          </a:p>
          <a:p>
            <a:r>
              <a:rPr lang="it-IT" sz="2000">
                <a:latin typeface="Times" pitchFamily="2" charset="0"/>
              </a:rPr>
              <a:t>sedile anteriore sinistro occupato </a:t>
            </a:r>
            <a:r>
              <a:rPr lang="it-IT" sz="2000" i="1">
                <a:latin typeface="Times" pitchFamily="2" charset="0"/>
              </a:rPr>
              <a:t>S</a:t>
            </a:r>
            <a:r>
              <a:rPr lang="it-IT" sz="2000" i="1" baseline="-25000">
                <a:effectLst/>
                <a:latin typeface="Times" pitchFamily="2" charset="0"/>
              </a:rPr>
              <a:t>L</a:t>
            </a:r>
            <a:r>
              <a:rPr lang="it-IT" sz="2000">
                <a:effectLst/>
                <a:latin typeface="Times" pitchFamily="2" charset="0"/>
              </a:rPr>
              <a:t> </a:t>
            </a:r>
          </a:p>
          <a:p>
            <a:endParaRPr lang="it-IT" sz="2000">
              <a:latin typeface="Times" pitchFamily="2" charset="0"/>
            </a:endParaRPr>
          </a:p>
          <a:p>
            <a:r>
              <a:rPr lang="it-IT" sz="2000">
                <a:latin typeface="Times" pitchFamily="2" charset="0"/>
              </a:rPr>
              <a:t>sedile anteriore destro occupato </a:t>
            </a:r>
            <a:r>
              <a:rPr lang="it-IT" sz="2000" i="1">
                <a:latin typeface="Times" pitchFamily="2" charset="0"/>
              </a:rPr>
              <a:t>S</a:t>
            </a:r>
            <a:r>
              <a:rPr lang="it-IT" sz="2000" i="1" baseline="-25000">
                <a:effectLst/>
                <a:latin typeface="Times" pitchFamily="2" charset="0"/>
              </a:rPr>
              <a:t>R</a:t>
            </a:r>
            <a:r>
              <a:rPr lang="it-IT" sz="2000">
                <a:effectLst/>
                <a:latin typeface="Times" pitchFamily="2" charset="0"/>
              </a:rPr>
              <a:t> </a:t>
            </a:r>
          </a:p>
          <a:p>
            <a:endParaRPr lang="it-IT" sz="2000">
              <a:latin typeface="Times" pitchFamily="2" charset="0"/>
            </a:endParaRPr>
          </a:p>
          <a:p>
            <a:r>
              <a:rPr lang="it-IT" sz="2000">
                <a:latin typeface="Times" pitchFamily="2" charset="0"/>
              </a:rPr>
              <a:t>cintura sinistra allacciata </a:t>
            </a:r>
            <a:r>
              <a:rPr lang="it-IT" sz="2000" i="1">
                <a:latin typeface="Times" pitchFamily="2" charset="0"/>
              </a:rPr>
              <a:t>B</a:t>
            </a:r>
            <a:r>
              <a:rPr lang="it-IT" sz="2000" i="1" baseline="-25000">
                <a:effectLst/>
                <a:latin typeface="Times" pitchFamily="2" charset="0"/>
              </a:rPr>
              <a:t>L</a:t>
            </a:r>
            <a:r>
              <a:rPr lang="it-IT" sz="2000">
                <a:effectLst/>
                <a:latin typeface="Times" pitchFamily="2" charset="0"/>
              </a:rPr>
              <a:t> </a:t>
            </a:r>
          </a:p>
          <a:p>
            <a:endParaRPr lang="it-IT" sz="2000">
              <a:latin typeface="Times" pitchFamily="2" charset="0"/>
            </a:endParaRPr>
          </a:p>
          <a:p>
            <a:r>
              <a:rPr lang="it-IT" sz="2000">
                <a:latin typeface="Times" pitchFamily="2" charset="0"/>
              </a:rPr>
              <a:t>cintura destra allacciata </a:t>
            </a:r>
            <a:r>
              <a:rPr lang="it-IT" sz="2000" i="1">
                <a:latin typeface="Times" pitchFamily="2" charset="0"/>
              </a:rPr>
              <a:t>B</a:t>
            </a:r>
            <a:r>
              <a:rPr lang="it-IT" sz="2000" i="1" baseline="-25000">
                <a:effectLst/>
                <a:latin typeface="Times" pitchFamily="2" charset="0"/>
              </a:rPr>
              <a:t>R</a:t>
            </a:r>
            <a:r>
              <a:rPr lang="it-IT" sz="2000">
                <a:effectLst/>
                <a:latin typeface="Times" pitchFamily="2" charset="0"/>
              </a:rPr>
              <a:t> </a:t>
            </a:r>
            <a:endParaRPr lang="it-IT" sz="2000">
              <a:latin typeface="Times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5D5578-2F2B-034F-ABC0-0DF6FAF627FE}"/>
              </a:ext>
            </a:extLst>
          </p:cNvPr>
          <p:cNvSpPr txBox="1"/>
          <p:nvPr/>
        </p:nvSpPr>
        <p:spPr>
          <a:xfrm>
            <a:off x="1367451" y="652003"/>
            <a:ext cx="6507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Variabile binarie (Booleane) associate al problema: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29C28F-227C-3E45-A8AA-4A3126EAE8A4}"/>
              </a:ext>
            </a:extLst>
          </p:cNvPr>
          <p:cNvSpPr/>
          <p:nvPr/>
        </p:nvSpPr>
        <p:spPr>
          <a:xfrm>
            <a:off x="7504616" y="17568"/>
            <a:ext cx="16241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/>
              <a:t>Calcolo funzionale di verità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E6488E-0043-0E40-B84E-4DAC1B16C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1EF0B1-BDF7-434F-8D15-667B0CC4E224}"/>
              </a:ext>
            </a:extLst>
          </p:cNvPr>
          <p:cNvSpPr txBox="1"/>
          <p:nvPr/>
        </p:nvSpPr>
        <p:spPr>
          <a:xfrm>
            <a:off x="985653" y="534389"/>
            <a:ext cx="749384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Il metodo che permette di manipolare queste variabili e di </a:t>
            </a:r>
          </a:p>
          <a:p>
            <a:r>
              <a:rPr lang="it-IT" sz="2400"/>
              <a:t>assegnare a esse un valore di verità è conosciuto come </a:t>
            </a:r>
          </a:p>
          <a:p>
            <a:pPr algn="ctr"/>
            <a:endParaRPr lang="it-IT" sz="2400" i="1"/>
          </a:p>
          <a:p>
            <a:pPr algn="ctr"/>
            <a:r>
              <a:rPr lang="it-IT" sz="2400" b="1" i="1"/>
              <a:t>calcolo funzionale di verità</a:t>
            </a:r>
            <a:endParaRPr lang="it-IT" sz="2400" b="1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CCFB9FA-5AC4-6448-A3B1-90254E9D24DD}"/>
              </a:ext>
            </a:extLst>
          </p:cNvPr>
          <p:cNvGrpSpPr/>
          <p:nvPr/>
        </p:nvGrpSpPr>
        <p:grpSpPr>
          <a:xfrm>
            <a:off x="1012647" y="2827265"/>
            <a:ext cx="7326781" cy="3598667"/>
            <a:chOff x="1012647" y="2827265"/>
            <a:chExt cx="7326781" cy="359866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04751E1-AFB1-684F-AB2E-22C160DC200C}"/>
                </a:ext>
              </a:extLst>
            </p:cNvPr>
            <p:cNvGrpSpPr/>
            <p:nvPr/>
          </p:nvGrpSpPr>
          <p:grpSpPr>
            <a:xfrm>
              <a:off x="1012647" y="2827265"/>
              <a:ext cx="7326781" cy="3598667"/>
              <a:chOff x="985653" y="2755075"/>
              <a:chExt cx="7326781" cy="2651678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49E98C5-D484-D147-BA43-5047683A4C87}"/>
                  </a:ext>
                </a:extLst>
              </p:cNvPr>
              <p:cNvSpPr txBox="1"/>
              <p:nvPr/>
            </p:nvSpPr>
            <p:spPr>
              <a:xfrm>
                <a:off x="985653" y="2755075"/>
                <a:ext cx="6343531" cy="14287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/>
                  <a:t>Per ogni affermazione assertiva quale</a:t>
                </a:r>
              </a:p>
              <a:p>
                <a:endParaRPr lang="it-IT" sz="2400"/>
              </a:p>
              <a:p>
                <a:pPr algn="ctr"/>
                <a:r>
                  <a:rPr lang="it-IT" sz="2400" i="1">
                    <a:latin typeface="Times" pitchFamily="2" charset="0"/>
                  </a:rPr>
                  <a:t>La cintura sinistra allacciata</a:t>
                </a:r>
              </a:p>
              <a:p>
                <a:endParaRPr lang="it-IT" sz="2400"/>
              </a:p>
              <a:p>
                <a:r>
                  <a:rPr lang="it-IT" sz="2400"/>
                  <a:t>esiste una corrispondente formulazione negativa:</a:t>
                </a:r>
              </a:p>
            </p:txBody>
          </p:sp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5B80E463-0A03-1B40-B7A4-80BEBF28D9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24232" y="4305536"/>
                <a:ext cx="6362700" cy="761039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1DB1C3F-E17D-ED41-B2F7-6B52B1B1D769}"/>
                  </a:ext>
                </a:extLst>
              </p:cNvPr>
              <p:cNvSpPr txBox="1"/>
              <p:nvPr/>
            </p:nvSpPr>
            <p:spPr>
              <a:xfrm>
                <a:off x="1266146" y="5066575"/>
                <a:ext cx="7046288" cy="3401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/>
                  <a:t>la </a:t>
                </a:r>
                <a:r>
                  <a:rPr lang="it-IT" sz="2400" i="1"/>
                  <a:t>negazione </a:t>
                </a:r>
                <a:r>
                  <a:rPr lang="it-IT" sz="2400"/>
                  <a:t>di </a:t>
                </a:r>
                <a:r>
                  <a:rPr lang="it-IT" sz="2400" i="1">
                    <a:latin typeface="Times" pitchFamily="2" charset="0"/>
                  </a:rPr>
                  <a:t>B</a:t>
                </a:r>
                <a:r>
                  <a:rPr lang="it-IT" sz="2400" i="1" baseline="-25000">
                    <a:latin typeface="Times" pitchFamily="2" charset="0"/>
                  </a:rPr>
                  <a:t>L</a:t>
                </a:r>
                <a:r>
                  <a:rPr lang="it-IT" sz="2400"/>
                  <a:t> e viene indicata anche con NOT(</a:t>
                </a:r>
                <a:r>
                  <a:rPr lang="it-IT" sz="2400" i="1">
                    <a:latin typeface="Times" pitchFamily="2" charset="0"/>
                  </a:rPr>
                  <a:t>B</a:t>
                </a:r>
                <a:r>
                  <a:rPr lang="it-IT" sz="2400" i="1" baseline="-25000">
                    <a:latin typeface="Times" pitchFamily="2" charset="0"/>
                  </a:rPr>
                  <a:t>L</a:t>
                </a:r>
                <a:r>
                  <a:rPr lang="it-IT" sz="2400"/>
                  <a:t>)</a:t>
                </a: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88FB1F7-549C-C94D-BDC4-1E5BBC416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86819" y="3659500"/>
              <a:ext cx="1169359" cy="381124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F0B7CDF0-EF87-9042-9B73-CB14807947DA}"/>
              </a:ext>
            </a:extLst>
          </p:cNvPr>
          <p:cNvSpPr/>
          <p:nvPr/>
        </p:nvSpPr>
        <p:spPr>
          <a:xfrm>
            <a:off x="7504616" y="17568"/>
            <a:ext cx="16241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/>
              <a:t>Calcolo funzionale di verità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0D22BB-F5A4-3B43-A7F7-189559A74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07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1D1F76-0D15-9D4E-B70F-C1EE15C826C4}"/>
              </a:ext>
            </a:extLst>
          </p:cNvPr>
          <p:cNvSpPr txBox="1"/>
          <p:nvPr/>
        </p:nvSpPr>
        <p:spPr>
          <a:xfrm>
            <a:off x="1999344" y="407441"/>
            <a:ext cx="492474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>
                <a:latin typeface="Times" pitchFamily="2" charset="0"/>
              </a:rPr>
              <a:t>La cintura di sinistra non è allacciata </a:t>
            </a:r>
          </a:p>
          <a:p>
            <a:pPr algn="ctr"/>
            <a:r>
              <a:rPr lang="it-IT" sz="3200" b="1" i="1">
                <a:solidFill>
                  <a:srgbClr val="FF0000"/>
                </a:solidFill>
                <a:latin typeface="Times" pitchFamily="2" charset="0"/>
              </a:rPr>
              <a:t>e</a:t>
            </a:r>
            <a:r>
              <a:rPr lang="it-IT" sz="2400" i="1">
                <a:latin typeface="Times" pitchFamily="2" charset="0"/>
              </a:rPr>
              <a:t> </a:t>
            </a:r>
          </a:p>
          <a:p>
            <a:r>
              <a:rPr lang="it-IT" sz="2400" i="1">
                <a:latin typeface="Times" pitchFamily="2" charset="0"/>
              </a:rPr>
              <a:t>il sedile anteriore sinistro è occupato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5A1BCF-0B4F-AF4A-8019-DDC5DB00D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467" y="1631982"/>
            <a:ext cx="2082800" cy="876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F077B6-A393-6F49-BD5B-51172CBDBA4C}"/>
              </a:ext>
            </a:extLst>
          </p:cNvPr>
          <p:cNvSpPr txBox="1"/>
          <p:nvPr/>
        </p:nvSpPr>
        <p:spPr>
          <a:xfrm>
            <a:off x="1270660" y="2667999"/>
            <a:ext cx="7007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funzione composta di verità o affermazione composta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28B4737-5F2C-E24F-B185-117CC292F876}"/>
              </a:ext>
            </a:extLst>
          </p:cNvPr>
          <p:cNvGrpSpPr/>
          <p:nvPr/>
        </p:nvGrpSpPr>
        <p:grpSpPr>
          <a:xfrm>
            <a:off x="580727" y="3503221"/>
            <a:ext cx="8386976" cy="2413164"/>
            <a:chOff x="580727" y="3503221"/>
            <a:chExt cx="8386976" cy="241316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314A8AC-857B-4E43-A402-B557F01B5D79}"/>
                </a:ext>
              </a:extLst>
            </p:cNvPr>
            <p:cNvSpPr txBox="1"/>
            <p:nvPr/>
          </p:nvSpPr>
          <p:spPr>
            <a:xfrm>
              <a:off x="1959429" y="3503221"/>
              <a:ext cx="60534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Nel caso in esame il </a:t>
              </a:r>
              <a:r>
                <a:rPr lang="it-IT" sz="2400" b="1"/>
                <a:t>connettivo </a:t>
              </a:r>
              <a:r>
                <a:rPr lang="it-IT" sz="2400"/>
                <a:t>si chiama </a:t>
              </a:r>
              <a:r>
                <a:rPr lang="it-IT" sz="2400" b="1">
                  <a:solidFill>
                    <a:srgbClr val="0A20FF"/>
                  </a:solidFill>
                </a:rPr>
                <a:t>AND</a:t>
              </a:r>
              <a:r>
                <a:rPr lang="it-IT" sz="2400"/>
                <a:t> 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CFCC6E6-9AF6-7346-AF3D-25A07E14F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84675" y="4313523"/>
              <a:ext cx="1270000" cy="4699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43B755B-4FE0-DD4D-98F6-3E92F593EF3D}"/>
                </a:ext>
              </a:extLst>
            </p:cNvPr>
            <p:cNvSpPr txBox="1"/>
            <p:nvPr/>
          </p:nvSpPr>
          <p:spPr>
            <a:xfrm>
              <a:off x="580727" y="4959420"/>
              <a:ext cx="83869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è vera </a:t>
              </a:r>
              <a:r>
                <a:rPr lang="it-IT" sz="2400" i="1"/>
                <a:t>se e solo se </a:t>
              </a:r>
              <a:r>
                <a:rPr lang="it-IT" sz="2400"/>
                <a:t>sono vere entrambe le proposizioni elementari 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E92604C-E800-4845-AB0C-8428866BB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84675" y="5421085"/>
              <a:ext cx="1117600" cy="495300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BADC4E8-48AC-394F-B16D-BA4F0E500698}"/>
                </a:ext>
              </a:extLst>
            </p:cNvPr>
            <p:cNvCxnSpPr/>
            <p:nvPr/>
          </p:nvCxnSpPr>
          <p:spPr>
            <a:xfrm>
              <a:off x="4539137" y="3964886"/>
              <a:ext cx="0" cy="38148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EC8ACADE-7577-3941-BCF6-518FB83A6E47}"/>
              </a:ext>
            </a:extLst>
          </p:cNvPr>
          <p:cNvSpPr/>
          <p:nvPr/>
        </p:nvSpPr>
        <p:spPr>
          <a:xfrm>
            <a:off x="4678464" y="4225291"/>
            <a:ext cx="168442" cy="176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361861-1125-954E-A8BE-100A2E1431E4}"/>
              </a:ext>
            </a:extLst>
          </p:cNvPr>
          <p:cNvSpPr/>
          <p:nvPr/>
        </p:nvSpPr>
        <p:spPr>
          <a:xfrm>
            <a:off x="7504616" y="17568"/>
            <a:ext cx="16241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/>
              <a:t>Calcolo funzionale di verità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B747128-9982-CD4D-BAEF-C328E6796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54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B6F1FA66-03A5-ED4B-AF88-23C1A6075EEF}"/>
              </a:ext>
            </a:extLst>
          </p:cNvPr>
          <p:cNvGrpSpPr/>
          <p:nvPr/>
        </p:nvGrpSpPr>
        <p:grpSpPr>
          <a:xfrm>
            <a:off x="2986985" y="3168360"/>
            <a:ext cx="3684471" cy="2999952"/>
            <a:chOff x="218751" y="485421"/>
            <a:chExt cx="3179204" cy="235362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8C6AB0E-FD2C-9A47-BE35-86F1D1403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6305" y="485421"/>
              <a:ext cx="1548756" cy="194733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4883430-9684-DA4A-8E91-034AB94E44EE}"/>
                </a:ext>
              </a:extLst>
            </p:cNvPr>
            <p:cNvSpPr txBox="1"/>
            <p:nvPr/>
          </p:nvSpPr>
          <p:spPr>
            <a:xfrm>
              <a:off x="218751" y="2500488"/>
              <a:ext cx="31792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>
                  <a:latin typeface="Times" pitchFamily="2" charset="0"/>
                </a:rPr>
                <a:t>Tavola di verità del connettivo AND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2CF671BD-1DDB-2742-973A-8E8F29DA323A}"/>
              </a:ext>
            </a:extLst>
          </p:cNvPr>
          <p:cNvSpPr/>
          <p:nvPr/>
        </p:nvSpPr>
        <p:spPr>
          <a:xfrm>
            <a:off x="7504616" y="17568"/>
            <a:ext cx="16241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/>
              <a:t>Calcolo funzionale di verità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503925-9C05-E14E-A9F8-8EFBA35DAFC8}"/>
              </a:ext>
            </a:extLst>
          </p:cNvPr>
          <p:cNvSpPr txBox="1"/>
          <p:nvPr/>
        </p:nvSpPr>
        <p:spPr>
          <a:xfrm>
            <a:off x="1581483" y="985651"/>
            <a:ext cx="60365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L’esito logico del connettivo AND si può rappresentare con una</a:t>
            </a:r>
          </a:p>
          <a:p>
            <a:endParaRPr lang="it-IT"/>
          </a:p>
          <a:p>
            <a:pPr algn="ctr"/>
            <a:r>
              <a:rPr lang="it-IT" sz="2400" b="1"/>
              <a:t>tavola di verità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AD1E1F-CAB3-884E-A94C-9F7A3908A576}"/>
              </a:ext>
            </a:extLst>
          </p:cNvPr>
          <p:cNvSpPr txBox="1"/>
          <p:nvPr/>
        </p:nvSpPr>
        <p:spPr>
          <a:xfrm>
            <a:off x="1272630" y="4012984"/>
            <a:ext cx="12061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/>
              <a:t>F</a:t>
            </a:r>
            <a:r>
              <a:rPr lang="it-IT" sz="2400"/>
              <a:t> = falso</a:t>
            </a:r>
          </a:p>
          <a:p>
            <a:r>
              <a:rPr lang="it-IT" sz="2400" i="1"/>
              <a:t>V</a:t>
            </a:r>
            <a:r>
              <a:rPr lang="it-IT" sz="2400"/>
              <a:t> = vero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EFDC4E-34E5-2545-98B5-7C737BA2F045}"/>
              </a:ext>
            </a:extLst>
          </p:cNvPr>
          <p:cNvSpPr txBox="1"/>
          <p:nvPr/>
        </p:nvSpPr>
        <p:spPr>
          <a:xfrm>
            <a:off x="1161800" y="2275459"/>
            <a:ext cx="7263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Times" pitchFamily="2" charset="0"/>
              </a:rPr>
              <a:t>Vera quando l’una </a:t>
            </a:r>
            <a:r>
              <a:rPr lang="it-IT" b="1">
                <a:solidFill>
                  <a:srgbClr val="FF0000"/>
                </a:solidFill>
                <a:latin typeface="Times" pitchFamily="2" charset="0"/>
              </a:rPr>
              <a:t>e</a:t>
            </a:r>
            <a:r>
              <a:rPr lang="it-IT">
                <a:latin typeface="Times" pitchFamily="2" charset="0"/>
              </a:rPr>
              <a:t> l’altra delle proposizioni elementari sono entrambe vere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34532CF-34A7-3D45-8714-C1539482890D}"/>
              </a:ext>
            </a:extLst>
          </p:cNvPr>
          <p:cNvGrpSpPr/>
          <p:nvPr/>
        </p:nvGrpSpPr>
        <p:grpSpPr>
          <a:xfrm>
            <a:off x="5485138" y="3366403"/>
            <a:ext cx="2831559" cy="516828"/>
            <a:chOff x="5485138" y="3366403"/>
            <a:chExt cx="2831559" cy="51682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EB1A73B-FD5D-BC4F-9F70-A0A18AE92C25}"/>
                </a:ext>
              </a:extLst>
            </p:cNvPr>
            <p:cNvSpPr txBox="1"/>
            <p:nvPr/>
          </p:nvSpPr>
          <p:spPr>
            <a:xfrm>
              <a:off x="6190794" y="3366403"/>
              <a:ext cx="21259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>
                  <a:solidFill>
                    <a:srgbClr val="FF0000"/>
                  </a:solidFill>
                </a:rPr>
                <a:t>funzione Booleana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EA406C1-DA93-9646-A823-BAB26501EADD}"/>
                </a:ext>
              </a:extLst>
            </p:cNvPr>
            <p:cNvCxnSpPr>
              <a:stCxn id="5" idx="1"/>
            </p:cNvCxnSpPr>
            <p:nvPr/>
          </p:nvCxnSpPr>
          <p:spPr>
            <a:xfrm flipH="1">
              <a:off x="5485138" y="3566458"/>
              <a:ext cx="705656" cy="316773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467F9C-33F0-6744-90C3-C98616D73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97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6DF669-C9E0-AE45-B5A4-7DB18BB924B3}"/>
              </a:ext>
            </a:extLst>
          </p:cNvPr>
          <p:cNvGrpSpPr/>
          <p:nvPr/>
        </p:nvGrpSpPr>
        <p:grpSpPr>
          <a:xfrm>
            <a:off x="2848761" y="3081980"/>
            <a:ext cx="3432975" cy="3001741"/>
            <a:chOff x="4751239" y="508700"/>
            <a:chExt cx="3031727" cy="233034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2EA59D8-8904-C740-A05F-F57EE81D5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29956" y="508700"/>
              <a:ext cx="1817511" cy="216106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9582812-770B-FC48-82EA-719365B9815E}"/>
                </a:ext>
              </a:extLst>
            </p:cNvPr>
            <p:cNvSpPr txBox="1"/>
            <p:nvPr/>
          </p:nvSpPr>
          <p:spPr>
            <a:xfrm>
              <a:off x="4751239" y="2500488"/>
              <a:ext cx="30317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>
                  <a:latin typeface="Times" pitchFamily="2" charset="0"/>
                </a:rPr>
                <a:t>Tavola di verità del connettivo OR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39EDC9F-3CF7-E947-ADFE-257A781FCAEE}"/>
              </a:ext>
            </a:extLst>
          </p:cNvPr>
          <p:cNvGrpSpPr/>
          <p:nvPr/>
        </p:nvGrpSpPr>
        <p:grpSpPr>
          <a:xfrm>
            <a:off x="991516" y="517763"/>
            <a:ext cx="7287701" cy="1943524"/>
            <a:chOff x="801511" y="3747851"/>
            <a:chExt cx="7287701" cy="194352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3E1AB40-01C2-7647-9E41-A6FE4073503F}"/>
                </a:ext>
              </a:extLst>
            </p:cNvPr>
            <p:cNvSpPr txBox="1"/>
            <p:nvPr/>
          </p:nvSpPr>
          <p:spPr>
            <a:xfrm>
              <a:off x="801511" y="4617284"/>
              <a:ext cx="72877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Times" pitchFamily="2" charset="0"/>
                </a:rPr>
                <a:t>Vera quando l’una </a:t>
              </a:r>
              <a:r>
                <a:rPr lang="it-IT" b="1">
                  <a:solidFill>
                    <a:srgbClr val="FF0000"/>
                  </a:solidFill>
                  <a:latin typeface="Times" pitchFamily="2" charset="0"/>
                </a:rPr>
                <a:t>o</a:t>
              </a:r>
              <a:r>
                <a:rPr lang="it-IT">
                  <a:latin typeface="Times" pitchFamily="2" charset="0"/>
                </a:rPr>
                <a:t> l’altra o entrambe le proposizioni elementari sono vere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4483610-A5AD-5740-9ADC-B638C35EE6B8}"/>
                </a:ext>
              </a:extLst>
            </p:cNvPr>
            <p:cNvSpPr txBox="1"/>
            <p:nvPr/>
          </p:nvSpPr>
          <p:spPr>
            <a:xfrm>
              <a:off x="3334145" y="3747851"/>
              <a:ext cx="21771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>
                  <a:latin typeface="Times" pitchFamily="2" charset="0"/>
                </a:rPr>
                <a:t>Connettivo OR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ED4C30-D0DE-324A-918C-C96031AF83F5}"/>
                </a:ext>
              </a:extLst>
            </p:cNvPr>
            <p:cNvSpPr txBox="1"/>
            <p:nvPr/>
          </p:nvSpPr>
          <p:spPr>
            <a:xfrm>
              <a:off x="2392491" y="5322043"/>
              <a:ext cx="4105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/>
                <a:t>Se hai fame </a:t>
              </a:r>
              <a:r>
                <a:rPr lang="it-IT" b="1" i="1">
                  <a:solidFill>
                    <a:srgbClr val="FF0000"/>
                  </a:solidFill>
                </a:rPr>
                <a:t>o</a:t>
              </a:r>
              <a:r>
                <a:rPr lang="it-IT" i="1"/>
                <a:t> sete ti offro qualcosa al bar</a:t>
              </a:r>
              <a:endParaRPr lang="it-IT"/>
            </a:p>
          </p:txBody>
        </p:sp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BF5BEE-E5A1-7B49-B499-39AC92702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2995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5FA368-7B9B-E04C-8B7F-09EEB3B1C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833" y="970699"/>
            <a:ext cx="5502898" cy="252420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8E655D5-0D32-8447-B012-115ACA796E0A}"/>
              </a:ext>
            </a:extLst>
          </p:cNvPr>
          <p:cNvGrpSpPr/>
          <p:nvPr/>
        </p:nvGrpSpPr>
        <p:grpSpPr>
          <a:xfrm>
            <a:off x="4663458" y="1018604"/>
            <a:ext cx="3433849" cy="5141921"/>
            <a:chOff x="4663458" y="734397"/>
            <a:chExt cx="3433849" cy="514192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FACFEAB-6169-3F48-A099-5658804CC915}"/>
                </a:ext>
              </a:extLst>
            </p:cNvPr>
            <p:cNvGrpSpPr/>
            <p:nvPr/>
          </p:nvGrpSpPr>
          <p:grpSpPr>
            <a:xfrm flipH="1">
              <a:off x="4663458" y="734397"/>
              <a:ext cx="2387771" cy="3260087"/>
              <a:chOff x="2275687" y="734397"/>
              <a:chExt cx="2387771" cy="3260087"/>
            </a:xfrm>
          </p:grpSpPr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182B913B-91F4-2743-86CD-0764A157893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75687" y="2687977"/>
                <a:ext cx="1599418" cy="1306507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CB0D59F-6E78-5441-A1AE-D6B508AE48B9}"/>
                  </a:ext>
                </a:extLst>
              </p:cNvPr>
              <p:cNvSpPr/>
              <p:nvPr/>
            </p:nvSpPr>
            <p:spPr>
              <a:xfrm>
                <a:off x="3875105" y="734397"/>
                <a:ext cx="788353" cy="1953580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E404107-D708-C344-ABE0-464AF8309E9A}"/>
                </a:ext>
              </a:extLst>
            </p:cNvPr>
            <p:cNvGrpSpPr/>
            <p:nvPr/>
          </p:nvGrpSpPr>
          <p:grpSpPr>
            <a:xfrm>
              <a:off x="5129443" y="4118832"/>
              <a:ext cx="2967864" cy="1757486"/>
              <a:chOff x="2893861" y="4380089"/>
              <a:chExt cx="2967864" cy="1757486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F8B69608-74B3-2D43-AA5D-66B0F3073288}"/>
                  </a:ext>
                </a:extLst>
              </p:cNvPr>
              <p:cNvGrpSpPr/>
              <p:nvPr/>
            </p:nvGrpSpPr>
            <p:grpSpPr>
              <a:xfrm>
                <a:off x="2893861" y="4792133"/>
                <a:ext cx="2967864" cy="1345442"/>
                <a:chOff x="2893861" y="4792133"/>
                <a:chExt cx="2967864" cy="1345442"/>
              </a:xfrm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CAB981D8-1783-0944-9051-330B6EEC1F78}"/>
                    </a:ext>
                  </a:extLst>
                </p:cNvPr>
                <p:cNvSpPr/>
                <p:nvPr/>
              </p:nvSpPr>
              <p:spPr>
                <a:xfrm>
                  <a:off x="2893861" y="5214245"/>
                  <a:ext cx="2967864" cy="92333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it-IT" i="1">
                      <a:latin typeface="Times" pitchFamily="2" charset="0"/>
                    </a:rPr>
                    <a:t>A</a:t>
                  </a:r>
                  <a:r>
                    <a:rPr lang="it-IT">
                      <a:latin typeface="Times" pitchFamily="2" charset="0"/>
                    </a:rPr>
                    <a:t> e </a:t>
                  </a:r>
                  <a:r>
                    <a:rPr lang="it-IT" i="1">
                      <a:latin typeface="Times" pitchFamily="2" charset="0"/>
                    </a:rPr>
                    <a:t>B</a:t>
                  </a:r>
                  <a:r>
                    <a:rPr lang="it-IT">
                      <a:latin typeface="Times" pitchFamily="2" charset="0"/>
                    </a:rPr>
                    <a:t> hanno sempre lo stesso </a:t>
                  </a:r>
                </a:p>
                <a:p>
                  <a:r>
                    <a:rPr lang="it-IT">
                      <a:latin typeface="Times" pitchFamily="2" charset="0"/>
                    </a:rPr>
                    <a:t>valore di verità, cioè </a:t>
                  </a:r>
                  <a:r>
                    <a:rPr lang="it-IT" i="1">
                      <a:latin typeface="Times" pitchFamily="2" charset="0"/>
                    </a:rPr>
                    <a:t>A</a:t>
                  </a:r>
                  <a:r>
                    <a:rPr lang="it-IT">
                      <a:latin typeface="Times" pitchFamily="2" charset="0"/>
                    </a:rPr>
                    <a:t> è vero </a:t>
                  </a:r>
                </a:p>
                <a:p>
                  <a:r>
                    <a:rPr lang="it-IT" i="1">
                      <a:latin typeface="Times" pitchFamily="2" charset="0"/>
                    </a:rPr>
                    <a:t>se e solamente se B</a:t>
                  </a:r>
                  <a:r>
                    <a:rPr lang="it-IT">
                      <a:latin typeface="Times" pitchFamily="2" charset="0"/>
                    </a:rPr>
                    <a:t> è vero </a:t>
                  </a: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29DFDC4-5E01-7744-90A5-6F0359ADA088}"/>
                    </a:ext>
                  </a:extLst>
                </p:cNvPr>
                <p:cNvSpPr txBox="1"/>
                <p:nvPr/>
              </p:nvSpPr>
              <p:spPr>
                <a:xfrm>
                  <a:off x="3981382" y="4792133"/>
                  <a:ext cx="73129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/>
                    <a:t>XNOR</a:t>
                  </a:r>
                </a:p>
              </p:txBody>
            </p:sp>
          </p:grp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6AEA2A3-392C-B846-A6F2-5B9D6311A2DD}"/>
                  </a:ext>
                </a:extLst>
              </p:cNvPr>
              <p:cNvSpPr txBox="1"/>
              <p:nvPr/>
            </p:nvSpPr>
            <p:spPr>
              <a:xfrm>
                <a:off x="3217333" y="4380089"/>
                <a:ext cx="21643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i="1"/>
                  <a:t>negazione dello </a:t>
                </a:r>
                <a:r>
                  <a:rPr lang="it-IT"/>
                  <a:t>XOR</a:t>
                </a:r>
              </a:p>
            </p:txBody>
          </p:sp>
        </p:grp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6459350E-813D-6E46-9CB1-8401DEA8FF43}"/>
              </a:ext>
            </a:extLst>
          </p:cNvPr>
          <p:cNvSpPr/>
          <p:nvPr/>
        </p:nvSpPr>
        <p:spPr>
          <a:xfrm>
            <a:off x="7504616" y="17568"/>
            <a:ext cx="16241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/>
              <a:t>Calcolo funzionale di verità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189017-5E70-5146-AAAA-4A8A4D4BE7A0}"/>
              </a:ext>
            </a:extLst>
          </p:cNvPr>
          <p:cNvGrpSpPr/>
          <p:nvPr/>
        </p:nvGrpSpPr>
        <p:grpSpPr>
          <a:xfrm>
            <a:off x="659425" y="1018604"/>
            <a:ext cx="4004033" cy="5308229"/>
            <a:chOff x="659425" y="1018604"/>
            <a:chExt cx="4004033" cy="5308229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8D821B0-6181-FD40-A863-7A59F26F5574}"/>
                </a:ext>
              </a:extLst>
            </p:cNvPr>
            <p:cNvGrpSpPr/>
            <p:nvPr/>
          </p:nvGrpSpPr>
          <p:grpSpPr>
            <a:xfrm>
              <a:off x="659425" y="1018604"/>
              <a:ext cx="4004033" cy="4587923"/>
              <a:chOff x="659425" y="734397"/>
              <a:chExt cx="4004033" cy="4587923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44ECA895-1E38-B64E-84A4-8E7DBF0FF167}"/>
                  </a:ext>
                </a:extLst>
              </p:cNvPr>
              <p:cNvGrpSpPr/>
              <p:nvPr/>
            </p:nvGrpSpPr>
            <p:grpSpPr>
              <a:xfrm>
                <a:off x="659425" y="4118832"/>
                <a:ext cx="3243388" cy="1203488"/>
                <a:chOff x="2893861" y="4380089"/>
                <a:chExt cx="3243388" cy="1203488"/>
              </a:xfrm>
            </p:grpSpPr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B8B34861-FF22-1C42-B5D1-11572B42C684}"/>
                    </a:ext>
                  </a:extLst>
                </p:cNvPr>
                <p:cNvGrpSpPr/>
                <p:nvPr/>
              </p:nvGrpSpPr>
              <p:grpSpPr>
                <a:xfrm>
                  <a:off x="2893861" y="4792133"/>
                  <a:ext cx="3243388" cy="791444"/>
                  <a:chOff x="2893861" y="4792133"/>
                  <a:chExt cx="3243388" cy="791444"/>
                </a:xfrm>
              </p:grpSpPr>
              <p:sp>
                <p:nvSpPr>
                  <p:cNvPr id="3" name="Rectangle 2">
                    <a:extLst>
                      <a:ext uri="{FF2B5EF4-FFF2-40B4-BE49-F238E27FC236}">
                        <a16:creationId xmlns:a16="http://schemas.microsoft.com/office/drawing/2014/main" id="{A7FA94EE-3D25-7441-A16D-38D7CDBE13A2}"/>
                      </a:ext>
                    </a:extLst>
                  </p:cNvPr>
                  <p:cNvSpPr/>
                  <p:nvPr/>
                </p:nvSpPr>
                <p:spPr>
                  <a:xfrm>
                    <a:off x="2893861" y="5214245"/>
                    <a:ext cx="3243388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it-IT" i="1">
                        <a:latin typeface="NimbusRomNo9L"/>
                      </a:rPr>
                      <a:t>Giorgio usa vestiti grigi o azzurri </a:t>
                    </a:r>
                    <a:endParaRPr lang="it-IT"/>
                  </a:p>
                </p:txBody>
              </p:sp>
              <p:sp>
                <p:nvSpPr>
                  <p:cNvPr id="4" name="TextBox 3">
                    <a:extLst>
                      <a:ext uri="{FF2B5EF4-FFF2-40B4-BE49-F238E27FC236}">
                        <a16:creationId xmlns:a16="http://schemas.microsoft.com/office/drawing/2014/main" id="{0C4D23AA-C5B3-9148-96ED-6C142BA79FEA}"/>
                      </a:ext>
                    </a:extLst>
                  </p:cNvPr>
                  <p:cNvSpPr txBox="1"/>
                  <p:nvPr/>
                </p:nvSpPr>
                <p:spPr>
                  <a:xfrm>
                    <a:off x="3981382" y="4792133"/>
                    <a:ext cx="57579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/>
                      <a:t>XOR</a:t>
                    </a:r>
                  </a:p>
                </p:txBody>
              </p:sp>
            </p:grpSp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046495D-EB2C-E74C-BA39-F7BA4247C035}"/>
                    </a:ext>
                  </a:extLst>
                </p:cNvPr>
                <p:cNvSpPr txBox="1"/>
                <p:nvPr/>
              </p:nvSpPr>
              <p:spPr>
                <a:xfrm>
                  <a:off x="3217333" y="4380089"/>
                  <a:ext cx="27515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/>
                    <a:t>OR esclusivo (</a:t>
                  </a:r>
                  <a:r>
                    <a:rPr lang="it-IT" i="1"/>
                    <a:t>eXclusive</a:t>
                  </a:r>
                  <a:r>
                    <a:rPr lang="it-IT"/>
                    <a:t> OR)</a:t>
                  </a: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5EF1546D-3F08-3F44-B66B-A1608F4A9074}"/>
                  </a:ext>
                </a:extLst>
              </p:cNvPr>
              <p:cNvGrpSpPr/>
              <p:nvPr/>
            </p:nvGrpSpPr>
            <p:grpSpPr>
              <a:xfrm>
                <a:off x="2275687" y="734397"/>
                <a:ext cx="2387771" cy="3260087"/>
                <a:chOff x="2275687" y="734397"/>
                <a:chExt cx="2387771" cy="3260087"/>
              </a:xfrm>
            </p:grpSpPr>
            <p:cxnSp>
              <p:nvCxnSpPr>
                <p:cNvPr id="9" name="Straight Arrow Connector 8">
                  <a:extLst>
                    <a:ext uri="{FF2B5EF4-FFF2-40B4-BE49-F238E27FC236}">
                      <a16:creationId xmlns:a16="http://schemas.microsoft.com/office/drawing/2014/main" id="{B7B063AC-E785-304A-9AC1-A8930713A9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275687" y="2687977"/>
                  <a:ext cx="1599418" cy="1306507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EF63BEA9-8B06-184F-8652-FBEE03DB12BF}"/>
                    </a:ext>
                  </a:extLst>
                </p:cNvPr>
                <p:cNvSpPr/>
                <p:nvPr/>
              </p:nvSpPr>
              <p:spPr>
                <a:xfrm>
                  <a:off x="3875105" y="734397"/>
                  <a:ext cx="788353" cy="1953580"/>
                </a:xfrm>
                <a:prstGeom prst="rect">
                  <a:avLst/>
                </a:prstGeom>
                <a:noFill/>
                <a:ln w="254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EE8E940-8420-A04D-BB8D-69092DA868DD}"/>
                </a:ext>
              </a:extLst>
            </p:cNvPr>
            <p:cNvSpPr/>
            <p:nvPr/>
          </p:nvSpPr>
          <p:spPr>
            <a:xfrm>
              <a:off x="838813" y="5680502"/>
              <a:ext cx="296113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>
                  <a:latin typeface="Times" pitchFamily="2" charset="0"/>
                </a:rPr>
                <a:t>Vera se </a:t>
              </a:r>
              <a:r>
                <a:rPr lang="it-IT" i="1">
                  <a:latin typeface="Times" pitchFamily="2" charset="0"/>
                </a:rPr>
                <a:t>A</a:t>
              </a:r>
              <a:r>
                <a:rPr lang="it-IT">
                  <a:latin typeface="Times" pitchFamily="2" charset="0"/>
                </a:rPr>
                <a:t> o </a:t>
              </a:r>
              <a:r>
                <a:rPr lang="it-IT" i="1">
                  <a:latin typeface="Times" pitchFamily="2" charset="0"/>
                </a:rPr>
                <a:t>B</a:t>
              </a:r>
              <a:r>
                <a:rPr lang="it-IT">
                  <a:latin typeface="Times" pitchFamily="2" charset="0"/>
                </a:rPr>
                <a:t>  è vera, ma non </a:t>
              </a:r>
            </a:p>
            <a:p>
              <a:r>
                <a:rPr lang="it-IT">
                  <a:latin typeface="Times" pitchFamily="2" charset="0"/>
                </a:rPr>
                <a:t>entrambi. </a:t>
              </a:r>
            </a:p>
          </p:txBody>
        </p: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028F6A5-90AF-594B-9E5A-CC7ADBD17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22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13" name="Group 2">
            <a:extLst>
              <a:ext uri="{FF2B5EF4-FFF2-40B4-BE49-F238E27FC236}">
                <a16:creationId xmlns:a16="http://schemas.microsoft.com/office/drawing/2014/main" id="{8040F5BB-2366-DE46-883B-D07608D583AC}"/>
              </a:ext>
            </a:extLst>
          </p:cNvPr>
          <p:cNvGrpSpPr>
            <a:grpSpLocks/>
          </p:cNvGrpSpPr>
          <p:nvPr/>
        </p:nvGrpSpPr>
        <p:grpSpPr bwMode="auto">
          <a:xfrm>
            <a:off x="2057400" y="1219200"/>
            <a:ext cx="4648200" cy="2667000"/>
            <a:chOff x="1440" y="1008"/>
            <a:chExt cx="2928" cy="1680"/>
          </a:xfrm>
        </p:grpSpPr>
        <p:sp>
          <p:nvSpPr>
            <p:cNvPr id="90146" name="Line 3">
              <a:extLst>
                <a:ext uri="{FF2B5EF4-FFF2-40B4-BE49-F238E27FC236}">
                  <a16:creationId xmlns:a16="http://schemas.microsoft.com/office/drawing/2014/main" id="{C37A471D-B268-C048-9480-C528858C8B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2064"/>
              <a:ext cx="29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0147" name="Line 4">
              <a:extLst>
                <a:ext uri="{FF2B5EF4-FFF2-40B4-BE49-F238E27FC236}">
                  <a16:creationId xmlns:a16="http://schemas.microsoft.com/office/drawing/2014/main" id="{4FBD704E-6464-694D-961B-8A2750CDE3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40" y="1008"/>
              <a:ext cx="0" cy="16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0148" name="Freeform 5">
              <a:extLst>
                <a:ext uri="{FF2B5EF4-FFF2-40B4-BE49-F238E27FC236}">
                  <a16:creationId xmlns:a16="http://schemas.microsoft.com/office/drawing/2014/main" id="{BB68DF82-9827-4540-B27A-1F049140FD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4" y="1152"/>
              <a:ext cx="2448" cy="1424"/>
            </a:xfrm>
            <a:custGeom>
              <a:avLst/>
              <a:gdLst>
                <a:gd name="T0" fmla="*/ 0 w 2448"/>
                <a:gd name="T1" fmla="*/ 240 h 1424"/>
                <a:gd name="T2" fmla="*/ 480 w 2448"/>
                <a:gd name="T3" fmla="*/ 48 h 1424"/>
                <a:gd name="T4" fmla="*/ 720 w 2448"/>
                <a:gd name="T5" fmla="*/ 528 h 1424"/>
                <a:gd name="T6" fmla="*/ 816 w 2448"/>
                <a:gd name="T7" fmla="*/ 1296 h 1424"/>
                <a:gd name="T8" fmla="*/ 912 w 2448"/>
                <a:gd name="T9" fmla="*/ 1296 h 1424"/>
                <a:gd name="T10" fmla="*/ 1056 w 2448"/>
                <a:gd name="T11" fmla="*/ 528 h 1424"/>
                <a:gd name="T12" fmla="*/ 1200 w 2448"/>
                <a:gd name="T13" fmla="*/ 384 h 1424"/>
                <a:gd name="T14" fmla="*/ 1296 w 2448"/>
                <a:gd name="T15" fmla="*/ 528 h 1424"/>
                <a:gd name="T16" fmla="*/ 1344 w 2448"/>
                <a:gd name="T17" fmla="*/ 960 h 1424"/>
                <a:gd name="T18" fmla="*/ 1536 w 2448"/>
                <a:gd name="T19" fmla="*/ 1200 h 1424"/>
                <a:gd name="T20" fmla="*/ 1824 w 2448"/>
                <a:gd name="T21" fmla="*/ 1104 h 1424"/>
                <a:gd name="T22" fmla="*/ 1920 w 2448"/>
                <a:gd name="T23" fmla="*/ 912 h 1424"/>
                <a:gd name="T24" fmla="*/ 2064 w 2448"/>
                <a:gd name="T25" fmla="*/ 624 h 1424"/>
                <a:gd name="T26" fmla="*/ 2304 w 2448"/>
                <a:gd name="T27" fmla="*/ 672 h 1424"/>
                <a:gd name="T28" fmla="*/ 2400 w 2448"/>
                <a:gd name="T29" fmla="*/ 816 h 1424"/>
                <a:gd name="T30" fmla="*/ 2448 w 2448"/>
                <a:gd name="T31" fmla="*/ 1008 h 142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448" h="1424">
                  <a:moveTo>
                    <a:pt x="0" y="240"/>
                  </a:moveTo>
                  <a:cubicBezTo>
                    <a:pt x="180" y="120"/>
                    <a:pt x="360" y="0"/>
                    <a:pt x="480" y="48"/>
                  </a:cubicBezTo>
                  <a:cubicBezTo>
                    <a:pt x="600" y="96"/>
                    <a:pt x="664" y="320"/>
                    <a:pt x="720" y="528"/>
                  </a:cubicBezTo>
                  <a:cubicBezTo>
                    <a:pt x="776" y="736"/>
                    <a:pt x="784" y="1168"/>
                    <a:pt x="816" y="1296"/>
                  </a:cubicBezTo>
                  <a:cubicBezTo>
                    <a:pt x="848" y="1424"/>
                    <a:pt x="872" y="1424"/>
                    <a:pt x="912" y="1296"/>
                  </a:cubicBezTo>
                  <a:cubicBezTo>
                    <a:pt x="952" y="1168"/>
                    <a:pt x="1008" y="680"/>
                    <a:pt x="1056" y="528"/>
                  </a:cubicBezTo>
                  <a:cubicBezTo>
                    <a:pt x="1104" y="376"/>
                    <a:pt x="1160" y="384"/>
                    <a:pt x="1200" y="384"/>
                  </a:cubicBezTo>
                  <a:cubicBezTo>
                    <a:pt x="1240" y="384"/>
                    <a:pt x="1272" y="432"/>
                    <a:pt x="1296" y="528"/>
                  </a:cubicBezTo>
                  <a:cubicBezTo>
                    <a:pt x="1320" y="624"/>
                    <a:pt x="1304" y="848"/>
                    <a:pt x="1344" y="960"/>
                  </a:cubicBezTo>
                  <a:cubicBezTo>
                    <a:pt x="1384" y="1072"/>
                    <a:pt x="1456" y="1176"/>
                    <a:pt x="1536" y="1200"/>
                  </a:cubicBezTo>
                  <a:cubicBezTo>
                    <a:pt x="1616" y="1224"/>
                    <a:pt x="1760" y="1152"/>
                    <a:pt x="1824" y="1104"/>
                  </a:cubicBezTo>
                  <a:cubicBezTo>
                    <a:pt x="1888" y="1056"/>
                    <a:pt x="1880" y="992"/>
                    <a:pt x="1920" y="912"/>
                  </a:cubicBezTo>
                  <a:cubicBezTo>
                    <a:pt x="1960" y="832"/>
                    <a:pt x="2000" y="664"/>
                    <a:pt x="2064" y="624"/>
                  </a:cubicBezTo>
                  <a:cubicBezTo>
                    <a:pt x="2128" y="584"/>
                    <a:pt x="2248" y="640"/>
                    <a:pt x="2304" y="672"/>
                  </a:cubicBezTo>
                  <a:cubicBezTo>
                    <a:pt x="2360" y="704"/>
                    <a:pt x="2376" y="760"/>
                    <a:pt x="2400" y="816"/>
                  </a:cubicBezTo>
                  <a:cubicBezTo>
                    <a:pt x="2424" y="872"/>
                    <a:pt x="2440" y="976"/>
                    <a:pt x="2448" y="100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90114" name="Text Box 6">
            <a:extLst>
              <a:ext uri="{FF2B5EF4-FFF2-40B4-BE49-F238E27FC236}">
                <a16:creationId xmlns:a16="http://schemas.microsoft.com/office/drawing/2014/main" id="{7EB06323-4503-FA4B-9B5E-D0B11B52E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8632" y="2012054"/>
            <a:ext cx="16684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Segnale analogico</a:t>
            </a:r>
          </a:p>
        </p:txBody>
      </p:sp>
      <p:sp>
        <p:nvSpPr>
          <p:cNvPr id="64549" name="Text Box 37">
            <a:extLst>
              <a:ext uri="{FF2B5EF4-FFF2-40B4-BE49-F238E27FC236}">
                <a16:creationId xmlns:a16="http://schemas.microsoft.com/office/drawing/2014/main" id="{B818FBE9-78D2-CA41-B59C-F042862D4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955" y="320675"/>
            <a:ext cx="723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	Sistemi analogici / sistemi digitali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6736EC4-2AF1-2448-B21B-CE17E527A322}"/>
              </a:ext>
            </a:extLst>
          </p:cNvPr>
          <p:cNvGrpSpPr/>
          <p:nvPr/>
        </p:nvGrpSpPr>
        <p:grpSpPr>
          <a:xfrm>
            <a:off x="450998" y="3947481"/>
            <a:ext cx="8083174" cy="2708423"/>
            <a:chOff x="450998" y="3947481"/>
            <a:chExt cx="8083174" cy="270842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C3EC5E3-AD21-5543-96D1-811E2FE6F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47090" y="3947481"/>
              <a:ext cx="3668820" cy="2708423"/>
            </a:xfrm>
            <a:prstGeom prst="rect">
              <a:avLst/>
            </a:prstGeom>
          </p:spPr>
        </p:pic>
        <p:sp>
          <p:nvSpPr>
            <p:cNvPr id="39" name="Text Box 6">
              <a:extLst>
                <a:ext uri="{FF2B5EF4-FFF2-40B4-BE49-F238E27FC236}">
                  <a16:creationId xmlns:a16="http://schemas.microsoft.com/office/drawing/2014/main" id="{B1CA1478-04D8-4346-B27C-C33AD57683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28632" y="4645362"/>
              <a:ext cx="1505540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Segnale digitale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en-US" sz="1600"/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basato su un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alfabeto finito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71E8255-09A6-6641-827C-3B8A9225B26E}"/>
                </a:ext>
              </a:extLst>
            </p:cNvPr>
            <p:cNvSpPr txBox="1"/>
            <p:nvPr/>
          </p:nvSpPr>
          <p:spPr>
            <a:xfrm>
              <a:off x="450998" y="4508303"/>
              <a:ext cx="1626214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segnale a due livelli</a:t>
              </a:r>
            </a:p>
            <a:p>
              <a:endParaRPr lang="it-IT" sz="1200"/>
            </a:p>
            <a:p>
              <a:endParaRPr lang="it-IT" sz="1200"/>
            </a:p>
            <a:p>
              <a:endParaRPr lang="it-IT" sz="1200"/>
            </a:p>
            <a:p>
              <a:endParaRPr lang="it-IT" sz="1200"/>
            </a:p>
            <a:p>
              <a:endParaRPr lang="it-IT" sz="1200"/>
            </a:p>
            <a:p>
              <a:endParaRPr lang="it-IT" sz="1200"/>
            </a:p>
            <a:p>
              <a:endParaRPr lang="it-IT" sz="1200"/>
            </a:p>
            <a:p>
              <a:r>
                <a:rPr lang="it-IT" sz="1200"/>
                <a:t>segnale a quattro livelli</a:t>
              </a:r>
            </a:p>
          </p:txBody>
        </p:sp>
      </p:grpSp>
      <p:sp>
        <p:nvSpPr>
          <p:cNvPr id="41" name="Text Box 37">
            <a:extLst>
              <a:ext uri="{FF2B5EF4-FFF2-40B4-BE49-F238E27FC236}">
                <a16:creationId xmlns:a16="http://schemas.microsoft.com/office/drawing/2014/main" id="{EC5ADDDC-767A-484C-8438-EC7D857EB0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8124" y="47740"/>
            <a:ext cx="194099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Sistemi analogici / sistemi digitali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F42203-C50C-284D-826F-CB7969E4B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29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5FA368-7B9B-E04C-8B7F-09EEB3B1C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487" y="982731"/>
            <a:ext cx="5502898" cy="2524209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8D821B0-6181-FD40-A863-7A59F26F5574}"/>
              </a:ext>
            </a:extLst>
          </p:cNvPr>
          <p:cNvGrpSpPr/>
          <p:nvPr/>
        </p:nvGrpSpPr>
        <p:grpSpPr>
          <a:xfrm>
            <a:off x="2482340" y="1030636"/>
            <a:ext cx="3680561" cy="3753767"/>
            <a:chOff x="982897" y="734397"/>
            <a:chExt cx="3680561" cy="375376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046495D-EB2C-E74C-BA39-F7BA4247C035}"/>
                </a:ext>
              </a:extLst>
            </p:cNvPr>
            <p:cNvSpPr txBox="1"/>
            <p:nvPr/>
          </p:nvSpPr>
          <p:spPr>
            <a:xfrm>
              <a:off x="982897" y="4118832"/>
              <a:ext cx="19157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negazione dell’OR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EF1546D-3F08-3F44-B66B-A1608F4A9074}"/>
                </a:ext>
              </a:extLst>
            </p:cNvPr>
            <p:cNvGrpSpPr/>
            <p:nvPr/>
          </p:nvGrpSpPr>
          <p:grpSpPr>
            <a:xfrm>
              <a:off x="2275687" y="734397"/>
              <a:ext cx="2387771" cy="3260087"/>
              <a:chOff x="2275687" y="734397"/>
              <a:chExt cx="2387771" cy="3260087"/>
            </a:xfrm>
          </p:grpSpPr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B7B063AC-E785-304A-9AC1-A8930713A9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75687" y="2687977"/>
                <a:ext cx="1599418" cy="1306507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F63BEA9-8B06-184F-8652-FBEE03DB12BF}"/>
                  </a:ext>
                </a:extLst>
              </p:cNvPr>
              <p:cNvSpPr/>
              <p:nvPr/>
            </p:nvSpPr>
            <p:spPr>
              <a:xfrm>
                <a:off x="3875105" y="734397"/>
                <a:ext cx="788353" cy="1953580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8E655D5-0D32-8447-B012-115ACA796E0A}"/>
              </a:ext>
            </a:extLst>
          </p:cNvPr>
          <p:cNvGrpSpPr/>
          <p:nvPr/>
        </p:nvGrpSpPr>
        <p:grpSpPr>
          <a:xfrm>
            <a:off x="6162901" y="1030636"/>
            <a:ext cx="2803150" cy="3753767"/>
            <a:chOff x="4663458" y="734397"/>
            <a:chExt cx="2803150" cy="375376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FACFEAB-6169-3F48-A099-5658804CC915}"/>
                </a:ext>
              </a:extLst>
            </p:cNvPr>
            <p:cNvGrpSpPr/>
            <p:nvPr/>
          </p:nvGrpSpPr>
          <p:grpSpPr>
            <a:xfrm flipH="1">
              <a:off x="4663458" y="734397"/>
              <a:ext cx="2387771" cy="3260087"/>
              <a:chOff x="2275687" y="734397"/>
              <a:chExt cx="2387771" cy="3260087"/>
            </a:xfrm>
          </p:grpSpPr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182B913B-91F4-2743-86CD-0764A157893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75687" y="2687977"/>
                <a:ext cx="1599418" cy="1306507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CB0D59F-6E78-5441-A1AE-D6B508AE48B9}"/>
                  </a:ext>
                </a:extLst>
              </p:cNvPr>
              <p:cNvSpPr/>
              <p:nvPr/>
            </p:nvSpPr>
            <p:spPr>
              <a:xfrm>
                <a:off x="3875105" y="734397"/>
                <a:ext cx="788353" cy="1953580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6AEA2A3-392C-B846-A6F2-5B9D6311A2DD}"/>
                </a:ext>
              </a:extLst>
            </p:cNvPr>
            <p:cNvSpPr txBox="1"/>
            <p:nvPr/>
          </p:nvSpPr>
          <p:spPr>
            <a:xfrm>
              <a:off x="5452915" y="4118832"/>
              <a:ext cx="20136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/>
                <a:t>negazione dell’</a:t>
              </a:r>
              <a:r>
                <a:rPr lang="it-IT"/>
                <a:t>AND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96CC201C-437F-C44D-9408-8C3EDFCB0804}"/>
              </a:ext>
            </a:extLst>
          </p:cNvPr>
          <p:cNvSpPr/>
          <p:nvPr/>
        </p:nvSpPr>
        <p:spPr>
          <a:xfrm>
            <a:off x="7504616" y="17568"/>
            <a:ext cx="16241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/>
              <a:t>Calcolo funzionale di verità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BBBD7A-4DC9-B74F-87AE-068F9C415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0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444422-A1E5-BC43-9778-9BE3C9749DA6}"/>
              </a:ext>
            </a:extLst>
          </p:cNvPr>
          <p:cNvSpPr/>
          <p:nvPr/>
        </p:nvSpPr>
        <p:spPr>
          <a:xfrm>
            <a:off x="898688" y="767415"/>
            <a:ext cx="74977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>
                <a:latin typeface="NimbusRomNo9L"/>
              </a:rPr>
              <a:t>Specifiche di progetto del sistema di allarme per le cinture </a:t>
            </a:r>
            <a:endParaRPr lang="it-IT"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7271D5-0CFF-BF4D-9427-F4C8FB597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12843"/>
            <a:ext cx="9144000" cy="26303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5BB0C98-90FC-8346-BD50-D6859E1B995C}"/>
              </a:ext>
            </a:extLst>
          </p:cNvPr>
          <p:cNvSpPr/>
          <p:nvPr/>
        </p:nvSpPr>
        <p:spPr>
          <a:xfrm>
            <a:off x="7504616" y="17568"/>
            <a:ext cx="16241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/>
              <a:t>Calcolo funzionale di verità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5FCADC-E55D-964F-A5FA-E3AE99F47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855" y="5184000"/>
            <a:ext cx="6143424" cy="64291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5ECF30-F6B2-F54C-B5A0-DD6DF2249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30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1FA2D3-7872-E643-B30C-47ACB99A3DC8}"/>
              </a:ext>
            </a:extLst>
          </p:cNvPr>
          <p:cNvSpPr txBox="1"/>
          <p:nvPr/>
        </p:nvSpPr>
        <p:spPr>
          <a:xfrm>
            <a:off x="529317" y="439267"/>
            <a:ext cx="8033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A partire da tali specifiche si può scrivere facilmente l’equazione funzionale di verità</a:t>
            </a:r>
          </a:p>
          <a:p>
            <a:r>
              <a:rPr lang="it-IT"/>
              <a:t>che rappresenta il corretto funzionamento del dispositivo di allarme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48C4A1-1EE4-D944-8919-2CF82E1B8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192" y="2658212"/>
            <a:ext cx="6143424" cy="64291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F1F303-BFE6-EC49-9154-512EF9E6BA9A}"/>
              </a:ext>
            </a:extLst>
          </p:cNvPr>
          <p:cNvSpPr/>
          <p:nvPr/>
        </p:nvSpPr>
        <p:spPr>
          <a:xfrm>
            <a:off x="339312" y="5267262"/>
            <a:ext cx="85994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>
                <a:latin typeface="NimbusRomNo9L"/>
              </a:rPr>
              <a:t>suono del cicalino </a:t>
            </a:r>
            <a:r>
              <a:rPr lang="it-IT" sz="2000" i="1">
                <a:latin typeface="Times" pitchFamily="2" charset="0"/>
              </a:rPr>
              <a:t>C</a:t>
            </a:r>
            <a:r>
              <a:rPr lang="it-IT" sz="2000">
                <a:latin typeface="CMMI10"/>
              </a:rPr>
              <a:t> </a:t>
            </a:r>
          </a:p>
          <a:p>
            <a:r>
              <a:rPr lang="it-IT" sz="2000">
                <a:latin typeface="NimbusRomNo9L"/>
              </a:rPr>
              <a:t>accensione attivata </a:t>
            </a:r>
            <a:r>
              <a:rPr lang="it-IT" sz="2000" i="1">
                <a:latin typeface="Times" pitchFamily="2" charset="0"/>
              </a:rPr>
              <a:t>A</a:t>
            </a:r>
            <a:r>
              <a:rPr lang="it-IT" sz="2000">
                <a:latin typeface="CMMI10"/>
              </a:rPr>
              <a:t> 			</a:t>
            </a:r>
            <a:r>
              <a:rPr lang="it-IT" sz="2000">
                <a:latin typeface="NimbusRomNo9L"/>
              </a:rPr>
              <a:t>sedile anteriore destro occupato </a:t>
            </a:r>
            <a:r>
              <a:rPr lang="it-IT" sz="2000" i="1">
                <a:latin typeface="Times" pitchFamily="2" charset="0"/>
              </a:rPr>
              <a:t>S</a:t>
            </a:r>
            <a:r>
              <a:rPr lang="it-IT" sz="2000" i="1" baseline="-25000">
                <a:latin typeface="Times" pitchFamily="2" charset="0"/>
              </a:rPr>
              <a:t>R</a:t>
            </a:r>
            <a:r>
              <a:rPr lang="it-IT" sz="2000">
                <a:latin typeface="Times" pitchFamily="2" charset="0"/>
              </a:rPr>
              <a:t> </a:t>
            </a:r>
            <a:endParaRPr lang="it-IT" sz="2000">
              <a:latin typeface="CMMI10"/>
            </a:endParaRPr>
          </a:p>
          <a:p>
            <a:r>
              <a:rPr lang="it-IT" sz="2000">
                <a:latin typeface="NimbusRomNo9L"/>
              </a:rPr>
              <a:t>cambio innestato </a:t>
            </a:r>
            <a:r>
              <a:rPr lang="it-IT" sz="2000" i="1">
                <a:latin typeface="Times" pitchFamily="2" charset="0"/>
              </a:rPr>
              <a:t>G</a:t>
            </a:r>
            <a:r>
              <a:rPr lang="it-IT" sz="2000">
                <a:latin typeface="CMMI10"/>
              </a:rPr>
              <a:t> 			</a:t>
            </a:r>
            <a:r>
              <a:rPr lang="it-IT" sz="2000">
                <a:latin typeface="NimbusRomNo9L"/>
              </a:rPr>
              <a:t>cintura sinistra allacciata </a:t>
            </a:r>
            <a:r>
              <a:rPr lang="it-IT" sz="2000" i="1">
                <a:latin typeface="Times" pitchFamily="2" charset="0"/>
              </a:rPr>
              <a:t>B</a:t>
            </a:r>
            <a:r>
              <a:rPr lang="it-IT" sz="2000" i="1" baseline="-25000">
                <a:latin typeface="Times" pitchFamily="2" charset="0"/>
              </a:rPr>
              <a:t>L</a:t>
            </a:r>
            <a:endParaRPr lang="it-IT" sz="2000">
              <a:latin typeface="CMMI10"/>
            </a:endParaRPr>
          </a:p>
          <a:p>
            <a:r>
              <a:rPr lang="it-IT" sz="2000">
                <a:latin typeface="NimbusRomNo9L"/>
              </a:rPr>
              <a:t>sedile anteriore sinistro occupato </a:t>
            </a:r>
            <a:r>
              <a:rPr lang="it-IT" sz="2000" i="1">
                <a:latin typeface="Times" pitchFamily="2" charset="0"/>
              </a:rPr>
              <a:t>S</a:t>
            </a:r>
            <a:r>
              <a:rPr lang="it-IT" sz="2000" i="1" baseline="-25000">
                <a:effectLst/>
                <a:latin typeface="Times" pitchFamily="2" charset="0"/>
              </a:rPr>
              <a:t>L</a:t>
            </a:r>
            <a:r>
              <a:rPr lang="it-IT" sz="2000">
                <a:effectLst/>
                <a:latin typeface="CMMI7"/>
              </a:rPr>
              <a:t> 	</a:t>
            </a:r>
            <a:r>
              <a:rPr lang="it-IT" sz="2000">
                <a:latin typeface="NimbusRomNo9L"/>
              </a:rPr>
              <a:t>cintura destra allacciata </a:t>
            </a:r>
            <a:r>
              <a:rPr lang="it-IT" sz="2000" i="1">
                <a:latin typeface="Times" pitchFamily="2" charset="0"/>
              </a:rPr>
              <a:t>B</a:t>
            </a:r>
            <a:r>
              <a:rPr lang="it-IT" sz="2000" i="1" baseline="-25000">
                <a:latin typeface="Times" pitchFamily="2" charset="0"/>
              </a:rPr>
              <a:t>R</a:t>
            </a:r>
            <a:r>
              <a:rPr lang="it-IT" sz="2000">
                <a:effectLst/>
                <a:latin typeface="CMMI7"/>
              </a:rPr>
              <a:t> </a:t>
            </a:r>
            <a:endParaRPr lang="it-IT" sz="20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FA63FC-F815-7B46-9B78-93307F93297B}"/>
              </a:ext>
            </a:extLst>
          </p:cNvPr>
          <p:cNvSpPr/>
          <p:nvPr/>
        </p:nvSpPr>
        <p:spPr>
          <a:xfrm>
            <a:off x="7504616" y="17568"/>
            <a:ext cx="16241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/>
              <a:t>Calcolo funzionale di verità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383A2CB-1C89-D84E-906E-B20AD94B6A78}"/>
              </a:ext>
            </a:extLst>
          </p:cNvPr>
          <p:cNvGrpSpPr/>
          <p:nvPr/>
        </p:nvGrpSpPr>
        <p:grpSpPr>
          <a:xfrm>
            <a:off x="3608173" y="3301129"/>
            <a:ext cx="3305072" cy="1409945"/>
            <a:chOff x="3608173" y="3301129"/>
            <a:chExt cx="3305072" cy="140994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C2D697D-3482-8A41-803C-73E295866A22}"/>
                </a:ext>
              </a:extLst>
            </p:cNvPr>
            <p:cNvSpPr txBox="1"/>
            <p:nvPr/>
          </p:nvSpPr>
          <p:spPr>
            <a:xfrm>
              <a:off x="3608173" y="3756967"/>
              <a:ext cx="3305072" cy="954107"/>
            </a:xfrm>
            <a:prstGeom prst="rect">
              <a:avLst/>
            </a:prstGeom>
            <a:noFill/>
            <a:ln>
              <a:solidFill>
                <a:srgbClr val="0A2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0A20FF"/>
                  </a:solidFill>
                  <a:latin typeface="NimbusRomNo9L"/>
                </a:rPr>
                <a:t>sedile anteriore sinistro occupato</a:t>
              </a:r>
            </a:p>
            <a:p>
              <a:pPr algn="ctr"/>
              <a:r>
                <a:rPr lang="it-IT">
                  <a:solidFill>
                    <a:srgbClr val="FF0000"/>
                  </a:solidFill>
                  <a:latin typeface="NimbusRomNo9L"/>
                </a:rPr>
                <a:t>e</a:t>
              </a:r>
            </a:p>
            <a:p>
              <a:r>
                <a:rPr lang="it-IT">
                  <a:solidFill>
                    <a:srgbClr val="0A20FF"/>
                  </a:solidFill>
                  <a:latin typeface="NimbusRomNo9L"/>
                </a:rPr>
                <a:t>cintura sinistra NON allacciata</a:t>
              </a:r>
              <a:endParaRPr lang="it-IT">
                <a:solidFill>
                  <a:srgbClr val="0A20FF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3CFCD62-0205-804E-BDAE-5EFC447BF677}"/>
                </a:ext>
              </a:extLst>
            </p:cNvPr>
            <p:cNvCxnSpPr>
              <a:cxnSpLocks/>
              <a:endCxn id="6" idx="2"/>
            </p:cNvCxnSpPr>
            <p:nvPr/>
          </p:nvCxnSpPr>
          <p:spPr>
            <a:xfrm flipV="1">
              <a:off x="4432904" y="3301129"/>
              <a:ext cx="0" cy="455838"/>
            </a:xfrm>
            <a:prstGeom prst="straightConnector1">
              <a:avLst/>
            </a:prstGeom>
            <a:ln w="25400">
              <a:solidFill>
                <a:srgbClr val="0A2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D158B0D-CD66-1848-8FAD-B971F0F0A18B}"/>
              </a:ext>
            </a:extLst>
          </p:cNvPr>
          <p:cNvGrpSpPr/>
          <p:nvPr/>
        </p:nvGrpSpPr>
        <p:grpSpPr>
          <a:xfrm>
            <a:off x="529317" y="3232355"/>
            <a:ext cx="1988750" cy="825170"/>
            <a:chOff x="529317" y="3232355"/>
            <a:chExt cx="1988750" cy="8251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BC68167-92CE-E84D-AA8C-FC6407FD7626}"/>
                </a:ext>
              </a:extLst>
            </p:cNvPr>
            <p:cNvSpPr txBox="1"/>
            <p:nvPr/>
          </p:nvSpPr>
          <p:spPr>
            <a:xfrm>
              <a:off x="529317" y="3688193"/>
              <a:ext cx="1988750" cy="369332"/>
            </a:xfrm>
            <a:prstGeom prst="rect">
              <a:avLst/>
            </a:prstGeom>
            <a:noFill/>
            <a:ln>
              <a:solidFill>
                <a:srgbClr val="0A2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0A20FF"/>
                  </a:solidFill>
                  <a:latin typeface="NimbusRomNo9L"/>
                </a:rPr>
                <a:t>accensione attivata</a:t>
              </a:r>
              <a:endParaRPr lang="it-IT">
                <a:solidFill>
                  <a:srgbClr val="0A20FF"/>
                </a:solidFill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54B3AA9-5302-DA45-A33F-FDDE88F0DB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73445" y="3232355"/>
              <a:ext cx="0" cy="455838"/>
            </a:xfrm>
            <a:prstGeom prst="straightConnector1">
              <a:avLst/>
            </a:prstGeom>
            <a:ln w="25400">
              <a:solidFill>
                <a:srgbClr val="0A2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36B4F93-F1AA-B645-BAF7-6BA1E9C37E13}"/>
              </a:ext>
            </a:extLst>
          </p:cNvPr>
          <p:cNvGrpSpPr/>
          <p:nvPr/>
        </p:nvGrpSpPr>
        <p:grpSpPr>
          <a:xfrm>
            <a:off x="1361192" y="3263193"/>
            <a:ext cx="1803251" cy="1430151"/>
            <a:chOff x="1361192" y="3263193"/>
            <a:chExt cx="1803251" cy="143015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15E07D2-61FD-D54E-B8A1-A6BFEE4FCBF0}"/>
                </a:ext>
              </a:extLst>
            </p:cNvPr>
            <p:cNvSpPr txBox="1"/>
            <p:nvPr/>
          </p:nvSpPr>
          <p:spPr>
            <a:xfrm>
              <a:off x="1361192" y="4324012"/>
              <a:ext cx="1803251" cy="369332"/>
            </a:xfrm>
            <a:prstGeom prst="rect">
              <a:avLst/>
            </a:prstGeom>
            <a:noFill/>
            <a:ln>
              <a:solidFill>
                <a:srgbClr val="0A2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0A20FF"/>
                  </a:solidFill>
                  <a:latin typeface="NimbusRomNo9L"/>
                </a:rPr>
                <a:t>cambio innestato</a:t>
              </a:r>
              <a:endParaRPr lang="it-IT">
                <a:solidFill>
                  <a:srgbClr val="0A20FF"/>
                </a:solidFill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DBDAE66-1E4C-3743-BAAD-DB3B8234E5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03639" y="3263193"/>
              <a:ext cx="0" cy="1060819"/>
            </a:xfrm>
            <a:prstGeom prst="straightConnector1">
              <a:avLst/>
            </a:prstGeom>
            <a:ln w="25400">
              <a:solidFill>
                <a:srgbClr val="0A2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54DEFB3-3730-6149-97B8-65A3961C0532}"/>
              </a:ext>
            </a:extLst>
          </p:cNvPr>
          <p:cNvGrpSpPr/>
          <p:nvPr/>
        </p:nvGrpSpPr>
        <p:grpSpPr>
          <a:xfrm>
            <a:off x="5720201" y="1335329"/>
            <a:ext cx="3224922" cy="1379168"/>
            <a:chOff x="5720201" y="1335329"/>
            <a:chExt cx="3224922" cy="137916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49D4DEA-C0A0-FA49-B26F-135F222A4AEB}"/>
                </a:ext>
              </a:extLst>
            </p:cNvPr>
            <p:cNvSpPr txBox="1"/>
            <p:nvPr/>
          </p:nvSpPr>
          <p:spPr>
            <a:xfrm>
              <a:off x="5720201" y="1335329"/>
              <a:ext cx="3224922" cy="923330"/>
            </a:xfrm>
            <a:prstGeom prst="rect">
              <a:avLst/>
            </a:prstGeom>
            <a:noFill/>
            <a:ln>
              <a:solidFill>
                <a:srgbClr val="0A2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0A20FF"/>
                  </a:solidFill>
                  <a:latin typeface="NimbusRomNo9L"/>
                </a:rPr>
                <a:t>sedile anteriore destro occupato</a:t>
              </a:r>
            </a:p>
            <a:p>
              <a:pPr algn="ctr"/>
              <a:r>
                <a:rPr lang="it-IT">
                  <a:solidFill>
                    <a:srgbClr val="FF0000"/>
                  </a:solidFill>
                  <a:latin typeface="NimbusRomNo9L"/>
                </a:rPr>
                <a:t>e</a:t>
              </a:r>
            </a:p>
            <a:p>
              <a:r>
                <a:rPr lang="it-IT">
                  <a:solidFill>
                    <a:srgbClr val="0A20FF"/>
                  </a:solidFill>
                  <a:latin typeface="NimbusRomNo9L"/>
                </a:rPr>
                <a:t>cintura destra NON allacciata</a:t>
              </a:r>
              <a:endParaRPr lang="it-IT">
                <a:solidFill>
                  <a:srgbClr val="0A20FF"/>
                </a:solidFill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0AD30C9-78A0-1340-8638-A222689D75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89390" y="2258659"/>
              <a:ext cx="0" cy="455838"/>
            </a:xfrm>
            <a:prstGeom prst="straightConnector1">
              <a:avLst/>
            </a:prstGeom>
            <a:ln w="25400">
              <a:solidFill>
                <a:srgbClr val="0A20FF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2C7407A-8C9E-5D2F-05A7-E4777A32BBBE}"/>
              </a:ext>
            </a:extLst>
          </p:cNvPr>
          <p:cNvGrpSpPr/>
          <p:nvPr/>
        </p:nvGrpSpPr>
        <p:grpSpPr>
          <a:xfrm>
            <a:off x="3755147" y="1366106"/>
            <a:ext cx="1767792" cy="1474675"/>
            <a:chOff x="5140565" y="3768094"/>
            <a:chExt cx="1767792" cy="147467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5731343-CA68-6494-2280-D555D83862A3}"/>
                </a:ext>
              </a:extLst>
            </p:cNvPr>
            <p:cNvSpPr txBox="1"/>
            <p:nvPr/>
          </p:nvSpPr>
          <p:spPr>
            <a:xfrm>
              <a:off x="5140565" y="3768094"/>
              <a:ext cx="1767792" cy="923330"/>
            </a:xfrm>
            <a:prstGeom prst="rect">
              <a:avLst/>
            </a:prstGeom>
            <a:noFill/>
            <a:ln>
              <a:solidFill>
                <a:srgbClr val="0A2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0A20FF"/>
                  </a:solidFill>
                  <a:latin typeface="NimbusRomNo9L"/>
                </a:rPr>
                <a:t>vale se vale l’una</a:t>
              </a:r>
            </a:p>
            <a:p>
              <a:pPr algn="ctr"/>
              <a:r>
                <a:rPr lang="it-IT">
                  <a:solidFill>
                    <a:srgbClr val="FF0000"/>
                  </a:solidFill>
                  <a:latin typeface="NimbusRomNo9L"/>
                </a:rPr>
                <a:t>o</a:t>
              </a:r>
            </a:p>
            <a:p>
              <a:r>
                <a:rPr lang="it-IT">
                  <a:solidFill>
                    <a:srgbClr val="0A20FF"/>
                  </a:solidFill>
                  <a:latin typeface="NimbusRomNo9L"/>
                </a:rPr>
                <a:t>l’altra condizione</a:t>
              </a:r>
              <a:endParaRPr lang="it-IT">
                <a:solidFill>
                  <a:srgbClr val="0A20FF"/>
                </a:solidFill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834E05D-64AC-5C24-2FDB-1D5BB5F1A8E9}"/>
                </a:ext>
              </a:extLst>
            </p:cNvPr>
            <p:cNvCxnSpPr>
              <a:cxnSpLocks/>
            </p:cNvCxnSpPr>
            <p:nvPr/>
          </p:nvCxnSpPr>
          <p:spPr>
            <a:xfrm>
              <a:off x="6800966" y="4691424"/>
              <a:ext cx="0" cy="551345"/>
            </a:xfrm>
            <a:prstGeom prst="straightConnector1">
              <a:avLst/>
            </a:prstGeom>
            <a:ln w="25400">
              <a:solidFill>
                <a:srgbClr val="0A2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C3194B6-7D25-6C44-947C-64420024EFE1}"/>
              </a:ext>
            </a:extLst>
          </p:cNvPr>
          <p:cNvGrpSpPr/>
          <p:nvPr/>
        </p:nvGrpSpPr>
        <p:grpSpPr>
          <a:xfrm>
            <a:off x="1013514" y="1366106"/>
            <a:ext cx="1767792" cy="1474675"/>
            <a:chOff x="5140565" y="3768094"/>
            <a:chExt cx="1767792" cy="147467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BFBC311-7DFC-D54B-9AF4-2C372797EF9D}"/>
                </a:ext>
              </a:extLst>
            </p:cNvPr>
            <p:cNvSpPr txBox="1"/>
            <p:nvPr/>
          </p:nvSpPr>
          <p:spPr>
            <a:xfrm>
              <a:off x="5140565" y="3768094"/>
              <a:ext cx="1767792" cy="923330"/>
            </a:xfrm>
            <a:prstGeom prst="rect">
              <a:avLst/>
            </a:prstGeom>
            <a:noFill/>
            <a:ln>
              <a:solidFill>
                <a:srgbClr val="0A2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0A20FF"/>
                  </a:solidFill>
                  <a:latin typeface="NimbusRomNo9L"/>
                </a:rPr>
                <a:t>vale se vale l’una</a:t>
              </a:r>
            </a:p>
            <a:p>
              <a:pPr algn="ctr"/>
              <a:r>
                <a:rPr lang="it-IT">
                  <a:solidFill>
                    <a:srgbClr val="FF0000"/>
                  </a:solidFill>
                  <a:latin typeface="NimbusRomNo9L"/>
                </a:rPr>
                <a:t>e</a:t>
              </a:r>
            </a:p>
            <a:p>
              <a:r>
                <a:rPr lang="it-IT">
                  <a:solidFill>
                    <a:srgbClr val="0A20FF"/>
                  </a:solidFill>
                  <a:latin typeface="NimbusRomNo9L"/>
                </a:rPr>
                <a:t>l’altra condizione</a:t>
              </a:r>
              <a:endParaRPr lang="it-IT">
                <a:solidFill>
                  <a:srgbClr val="0A20FF"/>
                </a:solidFill>
              </a:endParaRP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C3C03CA-EB14-914F-932B-3CFA0ABF6E86}"/>
                </a:ext>
              </a:extLst>
            </p:cNvPr>
            <p:cNvCxnSpPr>
              <a:cxnSpLocks/>
            </p:cNvCxnSpPr>
            <p:nvPr/>
          </p:nvCxnSpPr>
          <p:spPr>
            <a:xfrm>
              <a:off x="6800966" y="4691424"/>
              <a:ext cx="0" cy="551345"/>
            </a:xfrm>
            <a:prstGeom prst="straightConnector1">
              <a:avLst/>
            </a:prstGeom>
            <a:ln w="25400">
              <a:solidFill>
                <a:srgbClr val="0A2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6BACB8B2-8AA6-5C43-985A-C8D2D46A7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03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259E7C-F94D-E242-A802-A7F7C8BCAC2B}"/>
              </a:ext>
            </a:extLst>
          </p:cNvPr>
          <p:cNvSpPr txBox="1"/>
          <p:nvPr/>
        </p:nvSpPr>
        <p:spPr>
          <a:xfrm>
            <a:off x="1006356" y="492422"/>
            <a:ext cx="68698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Anticipazione</a:t>
            </a:r>
            <a:r>
              <a:rPr lang="en-US" sz="2000"/>
              <a:t>: ecco quale sarebbe il circuito digitale che realizza</a:t>
            </a:r>
          </a:p>
          <a:p>
            <a:r>
              <a:rPr lang="en-US" sz="2000"/>
              <a:t>la funzionalità progettata per il cicalino: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5BE05DA-2A4B-BC4D-A087-C70EFE326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538" y="5894253"/>
            <a:ext cx="6671212" cy="677620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CBE52DA4-AAA5-C446-88DD-665ED6B62967}"/>
              </a:ext>
            </a:extLst>
          </p:cNvPr>
          <p:cNvGrpSpPr/>
          <p:nvPr/>
        </p:nvGrpSpPr>
        <p:grpSpPr>
          <a:xfrm>
            <a:off x="1006356" y="1952500"/>
            <a:ext cx="6742160" cy="3461410"/>
            <a:chOff x="1006356" y="1952500"/>
            <a:chExt cx="6742160" cy="346141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BD32FDF-C437-EF40-9028-CEE15C5D6A3A}"/>
                </a:ext>
              </a:extLst>
            </p:cNvPr>
            <p:cNvSpPr/>
            <p:nvPr/>
          </p:nvSpPr>
          <p:spPr>
            <a:xfrm rot="-300000">
              <a:off x="2387765" y="3610099"/>
              <a:ext cx="1009403" cy="332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66F7E53-F274-2C49-966C-E20B18DC91BD}"/>
                </a:ext>
              </a:extLst>
            </p:cNvPr>
            <p:cNvSpPr/>
            <p:nvPr/>
          </p:nvSpPr>
          <p:spPr>
            <a:xfrm rot="840000">
              <a:off x="2353576" y="4566266"/>
              <a:ext cx="1009403" cy="332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A5E1EA2-A631-3446-A697-E6E4AB1986D2}"/>
                </a:ext>
              </a:extLst>
            </p:cNvPr>
            <p:cNvSpPr/>
            <p:nvPr/>
          </p:nvSpPr>
          <p:spPr>
            <a:xfrm rot="840000">
              <a:off x="2032248" y="4763077"/>
              <a:ext cx="1009403" cy="332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C3B3B53-D41D-704A-8C0B-9B395EE4C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09536" y="3985963"/>
              <a:ext cx="769013" cy="77526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05D22E2-E573-634E-878F-5931EE54F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40319" y="2283924"/>
              <a:ext cx="801450" cy="59883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BC16362-F5D7-DC45-82E7-73C1888B0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28347" y="3538036"/>
              <a:ext cx="801450" cy="598836"/>
            </a:xfrm>
            <a:prstGeom prst="rect">
              <a:avLst/>
            </a:prstGeom>
          </p:spPr>
        </p:pic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7AFD6153-837C-A348-99D8-DD6672A12677}"/>
                </a:ext>
              </a:extLst>
            </p:cNvPr>
            <p:cNvGrpSpPr/>
            <p:nvPr/>
          </p:nvGrpSpPr>
          <p:grpSpPr>
            <a:xfrm>
              <a:off x="1377538" y="2398816"/>
              <a:ext cx="4762781" cy="169726"/>
              <a:chOff x="2232561" y="2398816"/>
              <a:chExt cx="3907758" cy="182548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B470EBCF-460B-464C-B337-0D80BE216F56}"/>
                  </a:ext>
                </a:extLst>
              </p:cNvPr>
              <p:cNvCxnSpPr/>
              <p:nvPr/>
            </p:nvCxnSpPr>
            <p:spPr>
              <a:xfrm>
                <a:off x="2232561" y="2398816"/>
                <a:ext cx="390775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7A4DDAE0-A0E5-0248-B05D-48164DA30BD9}"/>
                  </a:ext>
                </a:extLst>
              </p:cNvPr>
              <p:cNvCxnSpPr/>
              <p:nvPr/>
            </p:nvCxnSpPr>
            <p:spPr>
              <a:xfrm>
                <a:off x="2232561" y="2581364"/>
                <a:ext cx="390775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EBB3C76-0AD2-DF46-B911-F096E2615CD7}"/>
                </a:ext>
              </a:extLst>
            </p:cNvPr>
            <p:cNvCxnSpPr>
              <a:cxnSpLocks/>
            </p:cNvCxnSpPr>
            <p:nvPr/>
          </p:nvCxnSpPr>
          <p:spPr>
            <a:xfrm>
              <a:off x="5333572" y="2769389"/>
              <a:ext cx="80674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58FA682-B102-E04C-A4A8-6022855FE3DE}"/>
                </a:ext>
              </a:extLst>
            </p:cNvPr>
            <p:cNvCxnSpPr>
              <a:cxnSpLocks/>
            </p:cNvCxnSpPr>
            <p:nvPr/>
          </p:nvCxnSpPr>
          <p:spPr>
            <a:xfrm>
              <a:off x="4454799" y="4370577"/>
              <a:ext cx="87877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FDA7D2E-44F3-E040-8FEF-ABACEDDFBD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33572" y="2769389"/>
              <a:ext cx="0" cy="16011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9D81EA0-A8C0-F84A-8164-E86DF75378C7}"/>
                </a:ext>
              </a:extLst>
            </p:cNvPr>
            <p:cNvGrpSpPr/>
            <p:nvPr/>
          </p:nvGrpSpPr>
          <p:grpSpPr>
            <a:xfrm>
              <a:off x="3066881" y="3834208"/>
              <a:ext cx="356610" cy="1090550"/>
              <a:chOff x="3108267" y="3834208"/>
              <a:chExt cx="301471" cy="1090550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2F3D2346-1A70-9247-9745-EC6973E22C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29797" y="3834208"/>
                <a:ext cx="27994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9BA9F52A-CB4E-F343-8EA7-C4109CE1D4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08267" y="4924758"/>
                <a:ext cx="27994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A4B59B3-812F-8345-991A-829A002E5E5D}"/>
                </a:ext>
              </a:extLst>
            </p:cNvPr>
            <p:cNvCxnSpPr>
              <a:cxnSpLocks/>
            </p:cNvCxnSpPr>
            <p:nvPr/>
          </p:nvCxnSpPr>
          <p:spPr>
            <a:xfrm>
              <a:off x="3412820" y="3834208"/>
              <a:ext cx="0" cy="37584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349BF52-DF1B-DC45-8164-301B9AEF5C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09738" y="4552828"/>
              <a:ext cx="3082" cy="38093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76D426F-561E-A043-B099-8111C9EA9286}"/>
                </a:ext>
              </a:extLst>
            </p:cNvPr>
            <p:cNvCxnSpPr>
              <a:cxnSpLocks/>
            </p:cNvCxnSpPr>
            <p:nvPr/>
          </p:nvCxnSpPr>
          <p:spPr>
            <a:xfrm>
              <a:off x="3409738" y="4210052"/>
              <a:ext cx="4325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7DAD9DB-1247-0643-B85F-074908F171BE}"/>
                </a:ext>
              </a:extLst>
            </p:cNvPr>
            <p:cNvCxnSpPr>
              <a:cxnSpLocks/>
            </p:cNvCxnSpPr>
            <p:nvPr/>
          </p:nvCxnSpPr>
          <p:spPr>
            <a:xfrm>
              <a:off x="3409738" y="4551520"/>
              <a:ext cx="4325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76A345B-4DF9-4345-BD0B-95DA12699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28347" y="4634348"/>
              <a:ext cx="801450" cy="598836"/>
            </a:xfrm>
            <a:prstGeom prst="rect">
              <a:avLst/>
            </a:prstGeom>
          </p:spPr>
        </p:pic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E156DA35-ABD0-C04D-8809-CADFE6BDBB10}"/>
                </a:ext>
              </a:extLst>
            </p:cNvPr>
            <p:cNvGrpSpPr/>
            <p:nvPr/>
          </p:nvGrpSpPr>
          <p:grpSpPr>
            <a:xfrm>
              <a:off x="1449574" y="3674678"/>
              <a:ext cx="878773" cy="311285"/>
              <a:chOff x="1449574" y="3674678"/>
              <a:chExt cx="878773" cy="311285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1A27BEB0-2041-184A-886F-0485ED585A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49574" y="3674678"/>
                <a:ext cx="878773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74E5A425-1F4B-7440-BABA-A8487A59D2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49574" y="3985963"/>
                <a:ext cx="878773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91EE4D8-957D-A042-9AC8-9A3103039602}"/>
                </a:ext>
              </a:extLst>
            </p:cNvPr>
            <p:cNvGrpSpPr/>
            <p:nvPr/>
          </p:nvGrpSpPr>
          <p:grpSpPr>
            <a:xfrm>
              <a:off x="1449574" y="4774874"/>
              <a:ext cx="878773" cy="311285"/>
              <a:chOff x="1449574" y="3674678"/>
              <a:chExt cx="878773" cy="311285"/>
            </a:xfrm>
          </p:grpSpPr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DC1BBE04-8171-5849-A7B1-86A04AC494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49574" y="3674678"/>
                <a:ext cx="878773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4642B7D2-140D-4241-BECF-D4A7A8D9E4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49574" y="3985963"/>
                <a:ext cx="878773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5F89F1ED-DAE8-DA43-8DCF-D35685AB0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1833300" y="3815565"/>
              <a:ext cx="228768" cy="341704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33879F2F-DAEA-7D40-BEA0-0A39564F2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1829718" y="4915307"/>
              <a:ext cx="228768" cy="341704"/>
            </a:xfrm>
            <a:prstGeom prst="rect">
              <a:avLst/>
            </a:prstGeom>
          </p:spPr>
        </p:pic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1734DBC-214F-D641-81CC-AF7012A62701}"/>
                </a:ext>
              </a:extLst>
            </p:cNvPr>
            <p:cNvCxnSpPr>
              <a:cxnSpLocks/>
            </p:cNvCxnSpPr>
            <p:nvPr/>
          </p:nvCxnSpPr>
          <p:spPr>
            <a:xfrm>
              <a:off x="6941769" y="2581878"/>
              <a:ext cx="80674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1AA10760-EE3E-5E49-9B22-C675C0AD6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17992" y="1972882"/>
              <a:ext cx="530523" cy="540925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B92EA2E9-3185-D049-B81E-4856403F7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8733" y="5126515"/>
              <a:ext cx="444778" cy="287395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EAAC6BC2-9D17-1A48-A1D9-7AB0A742F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27329" y="4399700"/>
              <a:ext cx="422245" cy="331764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5A260B06-90C8-AA45-A5EA-D5BAB0009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06356" y="3952626"/>
              <a:ext cx="449580" cy="340811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1E4DABB5-3F20-4646-A589-34069CBB5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49750" y="3262732"/>
              <a:ext cx="424044" cy="376039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9FA0D6B1-2689-0443-B735-385AA5272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64017" y="2671243"/>
              <a:ext cx="334258" cy="319064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10442345-BAF2-DC46-A077-857063981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97752" y="1952500"/>
              <a:ext cx="326740" cy="304462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5E93BA44-F1DE-204C-808E-AD7CC8114B31}"/>
              </a:ext>
            </a:extLst>
          </p:cNvPr>
          <p:cNvGrpSpPr/>
          <p:nvPr/>
        </p:nvGrpSpPr>
        <p:grpSpPr>
          <a:xfrm>
            <a:off x="3159945" y="2882760"/>
            <a:ext cx="4506381" cy="2354994"/>
            <a:chOff x="3159945" y="2882760"/>
            <a:chExt cx="4506381" cy="2354994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2E3FF204-32BF-F444-8AD2-2F3438A9FA4C}"/>
                </a:ext>
              </a:extLst>
            </p:cNvPr>
            <p:cNvSpPr txBox="1"/>
            <p:nvPr/>
          </p:nvSpPr>
          <p:spPr>
            <a:xfrm>
              <a:off x="6243436" y="4868422"/>
              <a:ext cx="14228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porte logiche</a:t>
              </a:r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751798DC-31D8-3A43-B1E8-31B90D731BAE}"/>
                </a:ext>
              </a:extLst>
            </p:cNvPr>
            <p:cNvCxnSpPr>
              <a:endCxn id="15" idx="2"/>
            </p:cNvCxnSpPr>
            <p:nvPr/>
          </p:nvCxnSpPr>
          <p:spPr>
            <a:xfrm flipH="1" flipV="1">
              <a:off x="6541044" y="2882760"/>
              <a:ext cx="190262" cy="1892114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411D6BF5-CBAF-D540-A4E3-BBF020AEF7D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49974" y="4551520"/>
              <a:ext cx="1697251" cy="495338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5E6028D7-C1CA-8844-A823-717C44EF2D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59945" y="5046858"/>
              <a:ext cx="2980374" cy="64070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1116AC-1992-B948-BBD9-D72167D13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81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259E7C-F94D-E242-A802-A7F7C8BCAC2B}"/>
              </a:ext>
            </a:extLst>
          </p:cNvPr>
          <p:cNvSpPr txBox="1"/>
          <p:nvPr/>
        </p:nvSpPr>
        <p:spPr>
          <a:xfrm>
            <a:off x="1473794" y="481890"/>
            <a:ext cx="617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Anticipazione: ecco quale sarebbe il circuito digitale che realizza</a:t>
            </a:r>
          </a:p>
          <a:p>
            <a:r>
              <a:rPr lang="en-US"/>
              <a:t>la funzionalità progettata per il cicalino: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5BE05DA-2A4B-BC4D-A087-C70EFE326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538" y="5894253"/>
            <a:ext cx="6671212" cy="677620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CBE52DA4-AAA5-C446-88DD-665ED6B62967}"/>
              </a:ext>
            </a:extLst>
          </p:cNvPr>
          <p:cNvGrpSpPr/>
          <p:nvPr/>
        </p:nvGrpSpPr>
        <p:grpSpPr>
          <a:xfrm>
            <a:off x="1006356" y="1952500"/>
            <a:ext cx="6742160" cy="3461410"/>
            <a:chOff x="1006356" y="1952500"/>
            <a:chExt cx="6742160" cy="346141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BD32FDF-C437-EF40-9028-CEE15C5D6A3A}"/>
                </a:ext>
              </a:extLst>
            </p:cNvPr>
            <p:cNvSpPr/>
            <p:nvPr/>
          </p:nvSpPr>
          <p:spPr>
            <a:xfrm rot="-300000">
              <a:off x="2387765" y="3610099"/>
              <a:ext cx="1009403" cy="332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66F7E53-F274-2C49-966C-E20B18DC91BD}"/>
                </a:ext>
              </a:extLst>
            </p:cNvPr>
            <p:cNvSpPr/>
            <p:nvPr/>
          </p:nvSpPr>
          <p:spPr>
            <a:xfrm rot="840000">
              <a:off x="2353576" y="4566266"/>
              <a:ext cx="1009403" cy="332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A5E1EA2-A631-3446-A697-E6E4AB1986D2}"/>
                </a:ext>
              </a:extLst>
            </p:cNvPr>
            <p:cNvSpPr/>
            <p:nvPr/>
          </p:nvSpPr>
          <p:spPr>
            <a:xfrm rot="840000">
              <a:off x="2032248" y="4763077"/>
              <a:ext cx="1009403" cy="332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C3B3B53-D41D-704A-8C0B-9B395EE4C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09536" y="3985963"/>
              <a:ext cx="769013" cy="77526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05D22E2-E573-634E-878F-5931EE54F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40319" y="2283924"/>
              <a:ext cx="801450" cy="59883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BC16362-F5D7-DC45-82E7-73C1888B0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28347" y="3538036"/>
              <a:ext cx="801450" cy="598836"/>
            </a:xfrm>
            <a:prstGeom prst="rect">
              <a:avLst/>
            </a:prstGeom>
          </p:spPr>
        </p:pic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7AFD6153-837C-A348-99D8-DD6672A12677}"/>
                </a:ext>
              </a:extLst>
            </p:cNvPr>
            <p:cNvGrpSpPr/>
            <p:nvPr/>
          </p:nvGrpSpPr>
          <p:grpSpPr>
            <a:xfrm>
              <a:off x="1377538" y="2398816"/>
              <a:ext cx="4762781" cy="169726"/>
              <a:chOff x="2232561" y="2398816"/>
              <a:chExt cx="3907758" cy="182548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B470EBCF-460B-464C-B337-0D80BE216F56}"/>
                  </a:ext>
                </a:extLst>
              </p:cNvPr>
              <p:cNvCxnSpPr/>
              <p:nvPr/>
            </p:nvCxnSpPr>
            <p:spPr>
              <a:xfrm>
                <a:off x="2232561" y="2398816"/>
                <a:ext cx="390775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7A4DDAE0-A0E5-0248-B05D-48164DA30BD9}"/>
                  </a:ext>
                </a:extLst>
              </p:cNvPr>
              <p:cNvCxnSpPr/>
              <p:nvPr/>
            </p:nvCxnSpPr>
            <p:spPr>
              <a:xfrm>
                <a:off x="2232561" y="2581364"/>
                <a:ext cx="390775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EBB3C76-0AD2-DF46-B911-F096E2615CD7}"/>
                </a:ext>
              </a:extLst>
            </p:cNvPr>
            <p:cNvCxnSpPr>
              <a:cxnSpLocks/>
            </p:cNvCxnSpPr>
            <p:nvPr/>
          </p:nvCxnSpPr>
          <p:spPr>
            <a:xfrm>
              <a:off x="5333572" y="2769389"/>
              <a:ext cx="80674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58FA682-B102-E04C-A4A8-6022855FE3DE}"/>
                </a:ext>
              </a:extLst>
            </p:cNvPr>
            <p:cNvCxnSpPr>
              <a:cxnSpLocks/>
            </p:cNvCxnSpPr>
            <p:nvPr/>
          </p:nvCxnSpPr>
          <p:spPr>
            <a:xfrm>
              <a:off x="4454799" y="4370577"/>
              <a:ext cx="87877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FDA7D2E-44F3-E040-8FEF-ABACEDDFBD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33572" y="2769389"/>
              <a:ext cx="0" cy="16011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9D81EA0-A8C0-F84A-8164-E86DF75378C7}"/>
                </a:ext>
              </a:extLst>
            </p:cNvPr>
            <p:cNvGrpSpPr/>
            <p:nvPr/>
          </p:nvGrpSpPr>
          <p:grpSpPr>
            <a:xfrm>
              <a:off x="3066881" y="3834208"/>
              <a:ext cx="356610" cy="1090550"/>
              <a:chOff x="3108267" y="3834208"/>
              <a:chExt cx="301471" cy="1090550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2F3D2346-1A70-9247-9745-EC6973E22C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29797" y="3834208"/>
                <a:ext cx="27994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9BA9F52A-CB4E-F343-8EA7-C4109CE1D4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08267" y="4924758"/>
                <a:ext cx="27994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A4B59B3-812F-8345-991A-829A002E5E5D}"/>
                </a:ext>
              </a:extLst>
            </p:cNvPr>
            <p:cNvCxnSpPr>
              <a:cxnSpLocks/>
            </p:cNvCxnSpPr>
            <p:nvPr/>
          </p:nvCxnSpPr>
          <p:spPr>
            <a:xfrm>
              <a:off x="3412820" y="3834208"/>
              <a:ext cx="0" cy="37584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349BF52-DF1B-DC45-8164-301B9AEF5C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09738" y="4552828"/>
              <a:ext cx="3082" cy="38093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76D426F-561E-A043-B099-8111C9EA9286}"/>
                </a:ext>
              </a:extLst>
            </p:cNvPr>
            <p:cNvCxnSpPr>
              <a:cxnSpLocks/>
            </p:cNvCxnSpPr>
            <p:nvPr/>
          </p:nvCxnSpPr>
          <p:spPr>
            <a:xfrm>
              <a:off x="3409738" y="4210052"/>
              <a:ext cx="4325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7DAD9DB-1247-0643-B85F-074908F171BE}"/>
                </a:ext>
              </a:extLst>
            </p:cNvPr>
            <p:cNvCxnSpPr>
              <a:cxnSpLocks/>
            </p:cNvCxnSpPr>
            <p:nvPr/>
          </p:nvCxnSpPr>
          <p:spPr>
            <a:xfrm>
              <a:off x="3409738" y="4551520"/>
              <a:ext cx="4325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76A345B-4DF9-4345-BD0B-95DA12699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28347" y="4634348"/>
              <a:ext cx="801450" cy="598836"/>
            </a:xfrm>
            <a:prstGeom prst="rect">
              <a:avLst/>
            </a:prstGeom>
          </p:spPr>
        </p:pic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E156DA35-ABD0-C04D-8809-CADFE6BDBB10}"/>
                </a:ext>
              </a:extLst>
            </p:cNvPr>
            <p:cNvGrpSpPr/>
            <p:nvPr/>
          </p:nvGrpSpPr>
          <p:grpSpPr>
            <a:xfrm>
              <a:off x="1449574" y="3674678"/>
              <a:ext cx="878773" cy="311285"/>
              <a:chOff x="1449574" y="3674678"/>
              <a:chExt cx="878773" cy="311285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1A27BEB0-2041-184A-886F-0485ED585A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49574" y="3674678"/>
                <a:ext cx="878773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74E5A425-1F4B-7440-BABA-A8487A59D2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49574" y="3985963"/>
                <a:ext cx="878773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91EE4D8-957D-A042-9AC8-9A3103039602}"/>
                </a:ext>
              </a:extLst>
            </p:cNvPr>
            <p:cNvGrpSpPr/>
            <p:nvPr/>
          </p:nvGrpSpPr>
          <p:grpSpPr>
            <a:xfrm>
              <a:off x="1449574" y="4774874"/>
              <a:ext cx="878773" cy="311285"/>
              <a:chOff x="1449574" y="3674678"/>
              <a:chExt cx="878773" cy="311285"/>
            </a:xfrm>
          </p:grpSpPr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DC1BBE04-8171-5849-A7B1-86A04AC494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49574" y="3674678"/>
                <a:ext cx="878773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4642B7D2-140D-4241-BECF-D4A7A8D9E4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49574" y="3985963"/>
                <a:ext cx="878773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5F89F1ED-DAE8-DA43-8DCF-D35685AB0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1833300" y="3815565"/>
              <a:ext cx="228768" cy="341704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33879F2F-DAEA-7D40-BEA0-0A39564F2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1829718" y="4915307"/>
              <a:ext cx="228768" cy="341704"/>
            </a:xfrm>
            <a:prstGeom prst="rect">
              <a:avLst/>
            </a:prstGeom>
          </p:spPr>
        </p:pic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1734DBC-214F-D641-81CC-AF7012A62701}"/>
                </a:ext>
              </a:extLst>
            </p:cNvPr>
            <p:cNvCxnSpPr>
              <a:cxnSpLocks/>
            </p:cNvCxnSpPr>
            <p:nvPr/>
          </p:nvCxnSpPr>
          <p:spPr>
            <a:xfrm>
              <a:off x="6941769" y="2581878"/>
              <a:ext cx="80674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1AA10760-EE3E-5E49-9B22-C675C0AD6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17992" y="1972882"/>
              <a:ext cx="530523" cy="540925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B92EA2E9-3185-D049-B81E-4856403F7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8733" y="5126515"/>
              <a:ext cx="444778" cy="287395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EAAC6BC2-9D17-1A48-A1D9-7AB0A742F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27329" y="4399700"/>
              <a:ext cx="422245" cy="331764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5A260B06-90C8-AA45-A5EA-D5BAB0009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06356" y="3952626"/>
              <a:ext cx="449580" cy="340811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1E4DABB5-3F20-4646-A589-34069CBB5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49750" y="3262732"/>
              <a:ext cx="424044" cy="376039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9FA0D6B1-2689-0443-B735-385AA5272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64017" y="2671243"/>
              <a:ext cx="334258" cy="319064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10442345-BAF2-DC46-A077-857063981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97752" y="1952500"/>
              <a:ext cx="326740" cy="3044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8A6187B-26F6-9049-9CB4-4D90055E7D8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94185" y="4508667"/>
            <a:ext cx="3066880" cy="4038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689BD6-B3BD-D64E-9E94-16A8359A24A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57920" y="5077011"/>
            <a:ext cx="1359415" cy="4131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DEFB6D-35E2-874B-8550-A0BDBB9C0F4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39608" y="3328348"/>
            <a:ext cx="1266465" cy="38188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0566B4E-6433-B54D-B629-48B2330F6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751" y="1546655"/>
            <a:ext cx="3774993" cy="38344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8DFEFFF-DAB1-604C-A674-1CBC1E755D31}"/>
              </a:ext>
            </a:extLst>
          </p:cNvPr>
          <p:cNvGrpSpPr/>
          <p:nvPr/>
        </p:nvGrpSpPr>
        <p:grpSpPr>
          <a:xfrm>
            <a:off x="1703612" y="2663810"/>
            <a:ext cx="4825744" cy="2368217"/>
            <a:chOff x="1703612" y="2663810"/>
            <a:chExt cx="4825744" cy="236821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510CB90-A28B-A04C-A87C-66E1BC38752F}"/>
                </a:ext>
              </a:extLst>
            </p:cNvPr>
            <p:cNvSpPr txBox="1"/>
            <p:nvPr/>
          </p:nvSpPr>
          <p:spPr>
            <a:xfrm>
              <a:off x="1703612" y="2873096"/>
              <a:ext cx="11760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porte AND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55FE515-9250-694F-88AE-D44D7E8F8ED1}"/>
                </a:ext>
              </a:extLst>
            </p:cNvPr>
            <p:cNvCxnSpPr>
              <a:stCxn id="2" idx="2"/>
            </p:cNvCxnSpPr>
            <p:nvPr/>
          </p:nvCxnSpPr>
          <p:spPr>
            <a:xfrm>
              <a:off x="2291626" y="3242428"/>
              <a:ext cx="539177" cy="63144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4D512169-F858-E347-B8FB-4263D02844FA}"/>
                </a:ext>
              </a:extLst>
            </p:cNvPr>
            <p:cNvCxnSpPr>
              <a:cxnSpLocks/>
              <a:stCxn id="2" idx="2"/>
            </p:cNvCxnSpPr>
            <p:nvPr/>
          </p:nvCxnSpPr>
          <p:spPr>
            <a:xfrm>
              <a:off x="2291626" y="3242428"/>
              <a:ext cx="487440" cy="178959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F1D8400E-824C-2C4F-B441-CFC82F2EB7EF}"/>
                </a:ext>
              </a:extLst>
            </p:cNvPr>
            <p:cNvCxnSpPr>
              <a:cxnSpLocks/>
              <a:stCxn id="2" idx="2"/>
            </p:cNvCxnSpPr>
            <p:nvPr/>
          </p:nvCxnSpPr>
          <p:spPr>
            <a:xfrm flipV="1">
              <a:off x="2291626" y="2663810"/>
              <a:ext cx="4237730" cy="57861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A1D30ED-F1A4-8244-8C0D-9D4CC86BF05E}"/>
              </a:ext>
            </a:extLst>
          </p:cNvPr>
          <p:cNvGrpSpPr/>
          <p:nvPr/>
        </p:nvGrpSpPr>
        <p:grpSpPr>
          <a:xfrm>
            <a:off x="4137237" y="3528852"/>
            <a:ext cx="2416178" cy="841725"/>
            <a:chOff x="4137237" y="3528852"/>
            <a:chExt cx="2416178" cy="84172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9C448C8-D959-5E43-80A5-35A8EEF63709}"/>
                </a:ext>
              </a:extLst>
            </p:cNvPr>
            <p:cNvSpPr txBox="1"/>
            <p:nvPr/>
          </p:nvSpPr>
          <p:spPr>
            <a:xfrm>
              <a:off x="5529993" y="3528852"/>
              <a:ext cx="10234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porta OR</a:t>
              </a: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534D86ED-E22D-5941-9B44-DDFC39E3CB5C}"/>
                </a:ext>
              </a:extLst>
            </p:cNvPr>
            <p:cNvCxnSpPr>
              <a:cxnSpLocks/>
              <a:stCxn id="5" idx="1"/>
            </p:cNvCxnSpPr>
            <p:nvPr/>
          </p:nvCxnSpPr>
          <p:spPr>
            <a:xfrm flipH="1">
              <a:off x="4137237" y="3713518"/>
              <a:ext cx="1392756" cy="65705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03D5A5B-992E-C541-94BA-2BBE7AA09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67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EDFDAA-40FE-2B4B-B9D5-6434C48649BE}"/>
              </a:ext>
            </a:extLst>
          </p:cNvPr>
          <p:cNvSpPr txBox="1"/>
          <p:nvPr/>
        </p:nvSpPr>
        <p:spPr>
          <a:xfrm>
            <a:off x="1089183" y="612543"/>
            <a:ext cx="73765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/>
              <a:t>Nella tabella vista poc’anzi  sono stati individuati sei connettivi logici, </a:t>
            </a:r>
          </a:p>
          <a:p>
            <a:r>
              <a:rPr lang="it-IT" sz="2000"/>
              <a:t>AND, OR, XOR e XNOR, NOR e NAND, che sono i più interessanti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3C65C0-F171-B34C-AD19-7AE72ED53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217" y="1827907"/>
            <a:ext cx="5502898" cy="25242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7565EF-652A-684E-B988-4853A5DA8E0C}"/>
              </a:ext>
            </a:extLst>
          </p:cNvPr>
          <p:cNvSpPr txBox="1"/>
          <p:nvPr/>
        </p:nvSpPr>
        <p:spPr>
          <a:xfrm>
            <a:off x="878772" y="5082909"/>
            <a:ext cx="72607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/>
              <a:t>Poiché per ciascuna variabile ci sono due possibilità, avendo 4 righe </a:t>
            </a:r>
          </a:p>
          <a:p>
            <a:r>
              <a:rPr lang="it-IT" sz="2000"/>
              <a:t>quante sono i potenziali connettivi logici che potremmo costruire?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327DBB-252F-5246-98FE-5952BABACEA6}"/>
              </a:ext>
            </a:extLst>
          </p:cNvPr>
          <p:cNvSpPr/>
          <p:nvPr/>
        </p:nvSpPr>
        <p:spPr>
          <a:xfrm>
            <a:off x="7504616" y="17568"/>
            <a:ext cx="16241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/>
              <a:t>Calcolo funzionale di verità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48B5950-0A50-CE48-AC55-80C91D0F5F83}"/>
              </a:ext>
            </a:extLst>
          </p:cNvPr>
          <p:cNvGrpSpPr/>
          <p:nvPr/>
        </p:nvGrpSpPr>
        <p:grpSpPr>
          <a:xfrm>
            <a:off x="7002234" y="3017003"/>
            <a:ext cx="1477969" cy="1700509"/>
            <a:chOff x="7002234" y="3017003"/>
            <a:chExt cx="1477969" cy="170050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C3AED33-8B84-354C-BD72-7FBE2CDDAF30}"/>
                </a:ext>
              </a:extLst>
            </p:cNvPr>
            <p:cNvSpPr txBox="1"/>
            <p:nvPr/>
          </p:nvSpPr>
          <p:spPr>
            <a:xfrm>
              <a:off x="7504616" y="3017003"/>
              <a:ext cx="473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.....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B8B992-FAD0-8249-AF9A-3E70A9E4CEF1}"/>
                </a:ext>
              </a:extLst>
            </p:cNvPr>
            <p:cNvSpPr txBox="1"/>
            <p:nvPr/>
          </p:nvSpPr>
          <p:spPr>
            <a:xfrm>
              <a:off x="7002234" y="4071181"/>
              <a:ext cx="14779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mancano altri</a:t>
              </a:r>
            </a:p>
            <a:p>
              <a:r>
                <a:rPr lang="it-IT"/>
                <a:t>connettivi?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8737133-CFEF-1949-9CF8-86A200C9E8A1}"/>
                </a:ext>
              </a:extLst>
            </p:cNvPr>
            <p:cNvCxnSpPr>
              <a:stCxn id="8" idx="0"/>
              <a:endCxn id="7" idx="2"/>
            </p:cNvCxnSpPr>
            <p:nvPr/>
          </p:nvCxnSpPr>
          <p:spPr>
            <a:xfrm flipV="1">
              <a:off x="7741219" y="3386335"/>
              <a:ext cx="0" cy="68484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9C7B2-F408-AD4C-ABC0-B4E5B715D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1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037A2F-DB62-8B4B-BBBA-4C0155B0AAD7}"/>
              </a:ext>
            </a:extLst>
          </p:cNvPr>
          <p:cNvSpPr txBox="1"/>
          <p:nvPr/>
        </p:nvSpPr>
        <p:spPr>
          <a:xfrm>
            <a:off x="1175657" y="138051"/>
            <a:ext cx="74924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/>
              <a:t>Problema</a:t>
            </a:r>
            <a:r>
              <a:rPr lang="it-IT" sz="2400"/>
              <a:t>:</a:t>
            </a:r>
          </a:p>
          <a:p>
            <a:r>
              <a:rPr lang="it-IT" sz="2400"/>
              <a:t>Se dispongo di </a:t>
            </a:r>
            <a:r>
              <a:rPr lang="it-IT" sz="2400" i="1"/>
              <a:t>n</a:t>
            </a:r>
            <a:r>
              <a:rPr lang="it-IT" sz="2400"/>
              <a:t> bit, quante sono le possibili </a:t>
            </a:r>
            <a:r>
              <a:rPr lang="it-IT" sz="2400" i="1"/>
              <a:t>n</a:t>
            </a:r>
            <a:r>
              <a:rPr lang="it-IT" sz="2400"/>
              <a:t>-ple binarie?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B71682A-DB21-F94B-AF92-A347E5DE5A83}"/>
              </a:ext>
            </a:extLst>
          </p:cNvPr>
          <p:cNvGrpSpPr/>
          <p:nvPr/>
        </p:nvGrpSpPr>
        <p:grpSpPr>
          <a:xfrm>
            <a:off x="901704" y="1459410"/>
            <a:ext cx="1322271" cy="2084181"/>
            <a:chOff x="901704" y="1967410"/>
            <a:chExt cx="1322271" cy="208418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D9D7DD0-26F6-FF4A-AA24-8B4E215FC526}"/>
                </a:ext>
              </a:extLst>
            </p:cNvPr>
            <p:cNvSpPr txBox="1"/>
            <p:nvPr/>
          </p:nvSpPr>
          <p:spPr>
            <a:xfrm>
              <a:off x="901704" y="1967410"/>
              <a:ext cx="6655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>
                  <a:latin typeface="Times" pitchFamily="2" charset="0"/>
                </a:rPr>
                <a:t>n</a:t>
              </a:r>
              <a:r>
                <a:rPr lang="it-IT" sz="2400">
                  <a:latin typeface="Times" pitchFamily="2" charset="0"/>
                </a:rPr>
                <a:t>=1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2AFBF9F-8724-9F49-8F7C-C253EF9E466E}"/>
                </a:ext>
              </a:extLst>
            </p:cNvPr>
            <p:cNvSpPr/>
            <p:nvPr/>
          </p:nvSpPr>
          <p:spPr>
            <a:xfrm>
              <a:off x="901704" y="3420093"/>
              <a:ext cx="432000" cy="432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9735AF6-5468-CF49-8D11-E829658F48C9}"/>
                </a:ext>
              </a:extLst>
            </p:cNvPr>
            <p:cNvSpPr txBox="1"/>
            <p:nvPr/>
          </p:nvSpPr>
          <p:spPr>
            <a:xfrm>
              <a:off x="1883817" y="3220594"/>
              <a:ext cx="34015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0</a:t>
              </a:r>
            </a:p>
            <a:p>
              <a:r>
                <a:rPr lang="it-IT" sz="2400"/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4E08BFD-3F17-9F43-8CB7-8103B770750E}"/>
              </a:ext>
            </a:extLst>
          </p:cNvPr>
          <p:cNvGrpSpPr/>
          <p:nvPr/>
        </p:nvGrpSpPr>
        <p:grpSpPr>
          <a:xfrm>
            <a:off x="3454404" y="1459409"/>
            <a:ext cx="1568624" cy="2453513"/>
            <a:chOff x="3454404" y="1967409"/>
            <a:chExt cx="1568624" cy="245351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36024B4-21B4-AD4C-9406-066F648D1834}"/>
                </a:ext>
              </a:extLst>
            </p:cNvPr>
            <p:cNvSpPr/>
            <p:nvPr/>
          </p:nvSpPr>
          <p:spPr>
            <a:xfrm>
              <a:off x="3454404" y="3420093"/>
              <a:ext cx="432000" cy="432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8376EDD-27CA-D94E-A5C6-4C4BB0716A2D}"/>
                </a:ext>
              </a:extLst>
            </p:cNvPr>
            <p:cNvSpPr/>
            <p:nvPr/>
          </p:nvSpPr>
          <p:spPr>
            <a:xfrm>
              <a:off x="3886404" y="3420093"/>
              <a:ext cx="432000" cy="432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B65E29B-E682-A74F-B7A0-06B11F5CEAF0}"/>
                </a:ext>
              </a:extLst>
            </p:cNvPr>
            <p:cNvSpPr txBox="1"/>
            <p:nvPr/>
          </p:nvSpPr>
          <p:spPr>
            <a:xfrm>
              <a:off x="4527379" y="2851262"/>
              <a:ext cx="495649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00</a:t>
              </a:r>
            </a:p>
            <a:p>
              <a:r>
                <a:rPr lang="it-IT" sz="2400"/>
                <a:t>01</a:t>
              </a:r>
            </a:p>
            <a:p>
              <a:r>
                <a:rPr lang="it-IT" sz="2400"/>
                <a:t>10</a:t>
              </a:r>
            </a:p>
            <a:p>
              <a:r>
                <a:rPr lang="it-IT" sz="2400"/>
                <a:t>11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A5F3DBD-33D5-6B4A-9A76-6C6B256A8FC5}"/>
                </a:ext>
              </a:extLst>
            </p:cNvPr>
            <p:cNvSpPr/>
            <p:nvPr/>
          </p:nvSpPr>
          <p:spPr>
            <a:xfrm>
              <a:off x="3454404" y="1967409"/>
              <a:ext cx="74889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2400" i="1">
                  <a:latin typeface="Times" pitchFamily="2" charset="0"/>
                </a:rPr>
                <a:t>n</a:t>
              </a:r>
              <a:r>
                <a:rPr lang="it-IT" sz="2400">
                  <a:latin typeface="Times" pitchFamily="2" charset="0"/>
                </a:rPr>
                <a:t>=2</a:t>
              </a:r>
              <a:endParaRPr lang="it-IT" sz="240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5128F3E-A57B-3643-80A5-325DDF2F2AA0}"/>
              </a:ext>
            </a:extLst>
          </p:cNvPr>
          <p:cNvGrpSpPr/>
          <p:nvPr/>
        </p:nvGrpSpPr>
        <p:grpSpPr>
          <a:xfrm>
            <a:off x="6052660" y="1459409"/>
            <a:ext cx="2422484" cy="3192177"/>
            <a:chOff x="6052660" y="1967409"/>
            <a:chExt cx="2422484" cy="319217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1991BCB-1FE1-B643-99E0-EBFF2330B15C}"/>
                </a:ext>
              </a:extLst>
            </p:cNvPr>
            <p:cNvSpPr/>
            <p:nvPr/>
          </p:nvSpPr>
          <p:spPr>
            <a:xfrm>
              <a:off x="6096004" y="3420093"/>
              <a:ext cx="432000" cy="432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66E1A5C-9A5B-7E40-A7F5-BA65151C636A}"/>
                </a:ext>
              </a:extLst>
            </p:cNvPr>
            <p:cNvSpPr/>
            <p:nvPr/>
          </p:nvSpPr>
          <p:spPr>
            <a:xfrm>
              <a:off x="6528004" y="3420093"/>
              <a:ext cx="432000" cy="432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8777270-9D38-3A4F-9DEB-FFA605946D8F}"/>
                </a:ext>
              </a:extLst>
            </p:cNvPr>
            <p:cNvSpPr/>
            <p:nvPr/>
          </p:nvSpPr>
          <p:spPr>
            <a:xfrm>
              <a:off x="6960004" y="3420093"/>
              <a:ext cx="432000" cy="432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C96E187-6D54-8346-B8D0-690C01A2895A}"/>
                </a:ext>
              </a:extLst>
            </p:cNvPr>
            <p:cNvSpPr txBox="1"/>
            <p:nvPr/>
          </p:nvSpPr>
          <p:spPr>
            <a:xfrm>
              <a:off x="7824004" y="2112598"/>
              <a:ext cx="651140" cy="30469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000</a:t>
              </a:r>
            </a:p>
            <a:p>
              <a:r>
                <a:rPr lang="it-IT" sz="2400"/>
                <a:t>001</a:t>
              </a:r>
            </a:p>
            <a:p>
              <a:r>
                <a:rPr lang="it-IT" sz="2400"/>
                <a:t>010</a:t>
              </a:r>
            </a:p>
            <a:p>
              <a:r>
                <a:rPr lang="it-IT" sz="2400"/>
                <a:t>011</a:t>
              </a:r>
            </a:p>
            <a:p>
              <a:r>
                <a:rPr lang="it-IT" sz="2400"/>
                <a:t>100</a:t>
              </a:r>
            </a:p>
            <a:p>
              <a:r>
                <a:rPr lang="it-IT" sz="2400"/>
                <a:t>101</a:t>
              </a:r>
            </a:p>
            <a:p>
              <a:r>
                <a:rPr lang="it-IT" sz="2400"/>
                <a:t>110</a:t>
              </a:r>
            </a:p>
            <a:p>
              <a:r>
                <a:rPr lang="it-IT" sz="2400"/>
                <a:t>111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060CECC-647A-0945-97D6-0A0F7011ED29}"/>
                </a:ext>
              </a:extLst>
            </p:cNvPr>
            <p:cNvSpPr/>
            <p:nvPr/>
          </p:nvSpPr>
          <p:spPr>
            <a:xfrm>
              <a:off x="6052660" y="1967409"/>
              <a:ext cx="74889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2400" i="1">
                  <a:latin typeface="Times" pitchFamily="2" charset="0"/>
                </a:rPr>
                <a:t>n</a:t>
              </a:r>
              <a:r>
                <a:rPr lang="it-IT" sz="2400">
                  <a:latin typeface="Times" pitchFamily="2" charset="0"/>
                </a:rPr>
                <a:t>=3</a:t>
              </a:r>
              <a:endParaRPr lang="it-IT" sz="240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2C76605-7A3C-2141-A588-EAE5EAE29159}"/>
              </a:ext>
            </a:extLst>
          </p:cNvPr>
          <p:cNvGrpSpPr/>
          <p:nvPr/>
        </p:nvGrpSpPr>
        <p:grpSpPr>
          <a:xfrm>
            <a:off x="2615203" y="4607028"/>
            <a:ext cx="2160000" cy="1186761"/>
            <a:chOff x="2235204" y="4176632"/>
            <a:chExt cx="2160000" cy="118676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CA097C9-99CF-564D-AC07-7D7FF92B6448}"/>
                </a:ext>
              </a:extLst>
            </p:cNvPr>
            <p:cNvSpPr/>
            <p:nvPr/>
          </p:nvSpPr>
          <p:spPr>
            <a:xfrm>
              <a:off x="2235204" y="4931393"/>
              <a:ext cx="432000" cy="432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6AF41B2-D005-484D-8092-54A780A28F50}"/>
                </a:ext>
              </a:extLst>
            </p:cNvPr>
            <p:cNvSpPr/>
            <p:nvPr/>
          </p:nvSpPr>
          <p:spPr>
            <a:xfrm>
              <a:off x="2667204" y="4931393"/>
              <a:ext cx="432000" cy="432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63172CE-A8EA-D24C-B810-49BD1A345FB8}"/>
                </a:ext>
              </a:extLst>
            </p:cNvPr>
            <p:cNvSpPr/>
            <p:nvPr/>
          </p:nvSpPr>
          <p:spPr>
            <a:xfrm>
              <a:off x="3099204" y="4931393"/>
              <a:ext cx="432000" cy="432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40BD15B-5D42-254D-A786-4FB27C0C4815}"/>
                </a:ext>
              </a:extLst>
            </p:cNvPr>
            <p:cNvSpPr/>
            <p:nvPr/>
          </p:nvSpPr>
          <p:spPr>
            <a:xfrm>
              <a:off x="3963204" y="4931393"/>
              <a:ext cx="432000" cy="432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0B3C4FE-691E-EF41-99E0-BCC6DFC70518}"/>
                </a:ext>
              </a:extLst>
            </p:cNvPr>
            <p:cNvSpPr/>
            <p:nvPr/>
          </p:nvSpPr>
          <p:spPr>
            <a:xfrm>
              <a:off x="3531204" y="4931393"/>
              <a:ext cx="432000" cy="432000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23AB49A-1432-634A-8E86-D6D011438844}"/>
                </a:ext>
              </a:extLst>
            </p:cNvPr>
            <p:cNvSpPr txBox="1"/>
            <p:nvPr/>
          </p:nvSpPr>
          <p:spPr>
            <a:xfrm>
              <a:off x="3141919" y="4176632"/>
              <a:ext cx="3465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>
                  <a:latin typeface="Times" pitchFamily="2" charset="0"/>
                </a:rPr>
                <a:t>n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F194F75-1DE7-174A-B12B-C24A74F5F930}"/>
              </a:ext>
            </a:extLst>
          </p:cNvPr>
          <p:cNvSpPr txBox="1"/>
          <p:nvPr/>
        </p:nvSpPr>
        <p:spPr>
          <a:xfrm>
            <a:off x="842736" y="3987800"/>
            <a:ext cx="1045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>
                <a:latin typeface="Times" pitchFamily="2" charset="0"/>
              </a:rPr>
              <a:t>2</a:t>
            </a:r>
            <a:r>
              <a:rPr lang="it-IT" sz="2800" baseline="30000">
                <a:latin typeface="Times" pitchFamily="2" charset="0"/>
              </a:rPr>
              <a:t>1</a:t>
            </a:r>
            <a:r>
              <a:rPr lang="it-IT" sz="2800">
                <a:latin typeface="Times" pitchFamily="2" charset="0"/>
              </a:rPr>
              <a:t> = 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DBA6A8-15A8-E047-A983-D77580CC7692}"/>
              </a:ext>
            </a:extLst>
          </p:cNvPr>
          <p:cNvSpPr txBox="1"/>
          <p:nvPr/>
        </p:nvSpPr>
        <p:spPr>
          <a:xfrm>
            <a:off x="3352285" y="3987800"/>
            <a:ext cx="1045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>
                <a:latin typeface="Times" pitchFamily="2" charset="0"/>
              </a:rPr>
              <a:t>2</a:t>
            </a:r>
            <a:r>
              <a:rPr lang="it-IT" sz="2800" baseline="30000">
                <a:latin typeface="Times" pitchFamily="2" charset="0"/>
              </a:rPr>
              <a:t>2</a:t>
            </a:r>
            <a:r>
              <a:rPr lang="it-IT" sz="2800">
                <a:latin typeface="Times" pitchFamily="2" charset="0"/>
              </a:rPr>
              <a:t> = 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B89756B-7BC0-8D45-B025-D1D2C4C1D73A}"/>
              </a:ext>
            </a:extLst>
          </p:cNvPr>
          <p:cNvSpPr txBox="1"/>
          <p:nvPr/>
        </p:nvSpPr>
        <p:spPr>
          <a:xfrm>
            <a:off x="6008697" y="3987799"/>
            <a:ext cx="1045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>
                <a:latin typeface="Times" pitchFamily="2" charset="0"/>
              </a:rPr>
              <a:t>2</a:t>
            </a:r>
            <a:r>
              <a:rPr lang="it-IT" sz="2800" baseline="30000">
                <a:latin typeface="Times" pitchFamily="2" charset="0"/>
              </a:rPr>
              <a:t>3</a:t>
            </a:r>
            <a:r>
              <a:rPr lang="it-IT" sz="2800">
                <a:latin typeface="Times" pitchFamily="2" charset="0"/>
              </a:rPr>
              <a:t> = 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AF4F73E-8926-F14D-9722-730C1C965C97}"/>
              </a:ext>
            </a:extLst>
          </p:cNvPr>
          <p:cNvSpPr txBox="1"/>
          <p:nvPr/>
        </p:nvSpPr>
        <p:spPr>
          <a:xfrm>
            <a:off x="3479203" y="6136701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>
                <a:latin typeface="Times" pitchFamily="2" charset="0"/>
              </a:rPr>
              <a:t>2</a:t>
            </a:r>
            <a:r>
              <a:rPr lang="it-IT" sz="3200" i="1" baseline="30000">
                <a:latin typeface="Times" pitchFamily="2" charset="0"/>
              </a:rPr>
              <a:t>n</a:t>
            </a:r>
            <a:endParaRPr lang="it-IT" sz="3200">
              <a:latin typeface="Times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41B6CE6-1A9F-2846-BE7B-F8F1F889B92D}"/>
              </a:ext>
            </a:extLst>
          </p:cNvPr>
          <p:cNvSpPr/>
          <p:nvPr/>
        </p:nvSpPr>
        <p:spPr>
          <a:xfrm>
            <a:off x="7504616" y="17568"/>
            <a:ext cx="16241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/>
              <a:t>Calcolo funzionale di verità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C04B396-448F-0D4C-82D8-45F123AF5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30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861DB7-65D9-EC4F-BE5D-418931057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1622"/>
            <a:ext cx="9144000" cy="317221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B00E5CF-1E3B-E547-8ACA-97453F9EC305}"/>
              </a:ext>
            </a:extLst>
          </p:cNvPr>
          <p:cNvGrpSpPr/>
          <p:nvPr/>
        </p:nvGrpSpPr>
        <p:grpSpPr>
          <a:xfrm>
            <a:off x="7146165" y="1933803"/>
            <a:ext cx="1359346" cy="3411288"/>
            <a:chOff x="3670449" y="734397"/>
            <a:chExt cx="1359346" cy="341128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1547BC4-BDD5-694A-BCA7-543D0EB0972F}"/>
                </a:ext>
              </a:extLst>
            </p:cNvPr>
            <p:cNvSpPr txBox="1"/>
            <p:nvPr/>
          </p:nvSpPr>
          <p:spPr>
            <a:xfrm>
              <a:off x="3670449" y="3776353"/>
              <a:ext cx="13593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implicazione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4920589-1654-2B48-85FB-7D21C15FD159}"/>
                </a:ext>
              </a:extLst>
            </p:cNvPr>
            <p:cNvGrpSpPr/>
            <p:nvPr/>
          </p:nvGrpSpPr>
          <p:grpSpPr>
            <a:xfrm>
              <a:off x="3875105" y="734397"/>
              <a:ext cx="475019" cy="3041956"/>
              <a:chOff x="3875105" y="734397"/>
              <a:chExt cx="475019" cy="3041956"/>
            </a:xfrm>
          </p:grpSpPr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F30A3883-9CF7-844B-BC9A-0B6DF4BBEC6B}"/>
                  </a:ext>
                </a:extLst>
              </p:cNvPr>
              <p:cNvCxnSpPr>
                <a:cxnSpLocks/>
                <a:endCxn id="8" idx="2"/>
              </p:cNvCxnSpPr>
              <p:nvPr/>
            </p:nvCxnSpPr>
            <p:spPr>
              <a:xfrm flipH="1" flipV="1">
                <a:off x="4112614" y="2687977"/>
                <a:ext cx="237510" cy="1088376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293BB73-7C90-924E-818E-CFF7F693C0EE}"/>
                  </a:ext>
                </a:extLst>
              </p:cNvPr>
              <p:cNvSpPr/>
              <p:nvPr/>
            </p:nvSpPr>
            <p:spPr>
              <a:xfrm>
                <a:off x="3875105" y="734397"/>
                <a:ext cx="475017" cy="1953580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07C95D1-B5EB-0D44-A52B-4E5F7F585A55}"/>
              </a:ext>
            </a:extLst>
          </p:cNvPr>
          <p:cNvGrpSpPr/>
          <p:nvPr/>
        </p:nvGrpSpPr>
        <p:grpSpPr>
          <a:xfrm>
            <a:off x="927100" y="4835855"/>
            <a:ext cx="7289800" cy="1200722"/>
            <a:chOff x="1028700" y="4866087"/>
            <a:chExt cx="7289800" cy="120072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339FE44-087C-A241-BCB6-EA6191345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8700" y="5381009"/>
              <a:ext cx="7289800" cy="6858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FF551CE-8BAD-B64D-BB33-B1D6465D1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65550" y="4866087"/>
              <a:ext cx="1181100" cy="57150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167A8AA-569D-624A-B999-4373C0244932}"/>
              </a:ext>
            </a:extLst>
          </p:cNvPr>
          <p:cNvSpPr txBox="1"/>
          <p:nvPr/>
        </p:nvSpPr>
        <p:spPr>
          <a:xfrm>
            <a:off x="2106421" y="6165339"/>
            <a:ext cx="4931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>
                <a:latin typeface="Times" pitchFamily="2" charset="0"/>
              </a:rPr>
              <a:t>se piove allora ci sono nuvole in cielo </a:t>
            </a:r>
            <a:endParaRPr lang="it-IT" sz="2400">
              <a:latin typeface="Times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F6341E-6FA5-A64F-910B-8FC67F332571}"/>
              </a:ext>
            </a:extLst>
          </p:cNvPr>
          <p:cNvSpPr/>
          <p:nvPr/>
        </p:nvSpPr>
        <p:spPr>
          <a:xfrm>
            <a:off x="7504616" y="17568"/>
            <a:ext cx="16241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/>
              <a:t>Calcolo funzionale di verità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6297B2-2E5E-8C46-8542-F0421730F218}"/>
              </a:ext>
            </a:extLst>
          </p:cNvPr>
          <p:cNvSpPr txBox="1"/>
          <p:nvPr/>
        </p:nvSpPr>
        <p:spPr>
          <a:xfrm>
            <a:off x="107188" y="479036"/>
            <a:ext cx="89296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/>
              <a:t>Dunque, con </a:t>
            </a:r>
            <a:r>
              <a:rPr lang="it-IT" sz="2200" i="1"/>
              <a:t>n</a:t>
            </a:r>
            <a:r>
              <a:rPr lang="it-IT" sz="2200"/>
              <a:t>=4 abbiamo 2</a:t>
            </a:r>
            <a:r>
              <a:rPr lang="it-IT" sz="2200" baseline="30000"/>
              <a:t>4</a:t>
            </a:r>
            <a:r>
              <a:rPr lang="it-IT" sz="2200"/>
              <a:t> = 16  possibili connettivi logici. Vediamoli tutti: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6E41B4-08EE-0E49-AB31-711C65CF2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77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430B36E-86DD-264E-AF05-43D33A2DF063}"/>
              </a:ext>
            </a:extLst>
          </p:cNvPr>
          <p:cNvSpPr/>
          <p:nvPr/>
        </p:nvSpPr>
        <p:spPr>
          <a:xfrm>
            <a:off x="2540000" y="3143935"/>
            <a:ext cx="4775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>
                <a:latin typeface="CMMI10"/>
              </a:rPr>
              <a:t>A </a:t>
            </a:r>
            <a:r>
              <a:rPr lang="it-IT" sz="2400" i="1">
                <a:latin typeface="NimbusRomNo9L"/>
              </a:rPr>
              <a:t>è condizione sufficiente per </a:t>
            </a:r>
            <a:r>
              <a:rPr lang="it-IT" sz="2400">
                <a:latin typeface="CMMI10"/>
              </a:rPr>
              <a:t>B </a:t>
            </a:r>
          </a:p>
          <a:p>
            <a:r>
              <a:rPr lang="it-IT" sz="2400">
                <a:latin typeface="CMMI10"/>
              </a:rPr>
              <a:t>B </a:t>
            </a:r>
            <a:r>
              <a:rPr lang="it-IT" sz="2400" i="1">
                <a:latin typeface="NimbusRomNo9L"/>
              </a:rPr>
              <a:t>è condizione necessaria per </a:t>
            </a:r>
            <a:r>
              <a:rPr lang="it-IT" sz="2400">
                <a:latin typeface="CMMI10"/>
              </a:rPr>
              <a:t>A </a:t>
            </a:r>
            <a:endParaRPr lang="it-IT" sz="24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D76B735-3E48-A742-BBEC-E85CFF320338}"/>
              </a:ext>
            </a:extLst>
          </p:cNvPr>
          <p:cNvGrpSpPr/>
          <p:nvPr/>
        </p:nvGrpSpPr>
        <p:grpSpPr>
          <a:xfrm>
            <a:off x="863600" y="815896"/>
            <a:ext cx="7289800" cy="1200722"/>
            <a:chOff x="1028700" y="4866087"/>
            <a:chExt cx="7289800" cy="120072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9732715-115B-044D-85DD-F98CC66CA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8700" y="5381009"/>
              <a:ext cx="7289800" cy="6858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BEF7E0B-1104-C146-A42E-139F77DAA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65550" y="4866087"/>
              <a:ext cx="1181100" cy="5715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6A16D00-0E92-FC4C-A5EE-EC8A8B42F8DE}"/>
              </a:ext>
            </a:extLst>
          </p:cNvPr>
          <p:cNvSpPr txBox="1"/>
          <p:nvPr/>
        </p:nvSpPr>
        <p:spPr>
          <a:xfrm>
            <a:off x="2042921" y="2145380"/>
            <a:ext cx="4931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>
                <a:latin typeface="Times" pitchFamily="2" charset="0"/>
              </a:rPr>
              <a:t>se piove allora ci sono nuvole in cielo </a:t>
            </a:r>
            <a:endParaRPr lang="it-IT" sz="2400">
              <a:latin typeface="Times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2B558D-4165-F440-A578-81E813F4E4AC}"/>
              </a:ext>
            </a:extLst>
          </p:cNvPr>
          <p:cNvSpPr/>
          <p:nvPr/>
        </p:nvSpPr>
        <p:spPr>
          <a:xfrm>
            <a:off x="7504616" y="17568"/>
            <a:ext cx="16241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/>
              <a:t>Calcolo funzionale di verità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BF0D447-5DF0-BA4B-967A-4B4BBA409ADD}"/>
              </a:ext>
            </a:extLst>
          </p:cNvPr>
          <p:cNvGrpSpPr/>
          <p:nvPr/>
        </p:nvGrpSpPr>
        <p:grpSpPr>
          <a:xfrm>
            <a:off x="1460500" y="4568849"/>
            <a:ext cx="6254327" cy="533400"/>
            <a:chOff x="1460500" y="4568849"/>
            <a:chExt cx="6254327" cy="53340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81EFD91-6814-9D41-91BF-5000D16919F8}"/>
                </a:ext>
              </a:extLst>
            </p:cNvPr>
            <p:cNvGrpSpPr/>
            <p:nvPr/>
          </p:nvGrpSpPr>
          <p:grpSpPr>
            <a:xfrm>
              <a:off x="1460500" y="4568849"/>
              <a:ext cx="4203700" cy="533400"/>
              <a:chOff x="1460500" y="4568849"/>
              <a:chExt cx="4203700" cy="533400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60B5BF7-0B44-8741-873B-070B5E688B25}"/>
                  </a:ext>
                </a:extLst>
              </p:cNvPr>
              <p:cNvSpPr txBox="1"/>
              <p:nvPr/>
            </p:nvSpPr>
            <p:spPr>
              <a:xfrm>
                <a:off x="1460500" y="4584700"/>
                <a:ext cx="308360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/>
                  <a:t>Situazione analoga per </a:t>
                </a: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00C80D60-7D16-6448-86C6-D375B41129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08500" y="4568849"/>
                <a:ext cx="1155700" cy="533400"/>
              </a:xfrm>
              <a:prstGeom prst="rect">
                <a:avLst/>
              </a:prstGeom>
            </p:spPr>
          </p:pic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FB575B4-5C8A-D040-8903-1CB3F588CDBA}"/>
                </a:ext>
              </a:extLst>
            </p:cNvPr>
            <p:cNvSpPr txBox="1"/>
            <p:nvPr/>
          </p:nvSpPr>
          <p:spPr>
            <a:xfrm>
              <a:off x="6233331" y="4604716"/>
              <a:ext cx="14814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if </a:t>
              </a:r>
              <a:r>
                <a:rPr lang="it-IT" sz="2400" i="1"/>
                <a:t>B</a:t>
              </a:r>
              <a:r>
                <a:rPr lang="it-IT" sz="2400"/>
                <a:t> then </a:t>
              </a:r>
              <a:r>
                <a:rPr lang="it-IT" sz="2400" i="1"/>
                <a:t>A</a:t>
              </a:r>
            </a:p>
          </p:txBody>
        </p: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53309AB-2275-F24F-9C99-D2BB81226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21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4579FB-03B7-F14D-B8C2-5BA209AF9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0" y="971632"/>
            <a:ext cx="4622800" cy="2082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9D7B25-F806-E945-AD73-34107C27D95A}"/>
              </a:ext>
            </a:extLst>
          </p:cNvPr>
          <p:cNvSpPr txBox="1"/>
          <p:nvPr/>
        </p:nvSpPr>
        <p:spPr>
          <a:xfrm>
            <a:off x="3606402" y="3570409"/>
            <a:ext cx="1174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verifica: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FCDCB0-68DF-BB49-9463-7EE3FF4E0DA6}"/>
              </a:ext>
            </a:extLst>
          </p:cNvPr>
          <p:cNvSpPr/>
          <p:nvPr/>
        </p:nvSpPr>
        <p:spPr>
          <a:xfrm>
            <a:off x="7504616" y="17568"/>
            <a:ext cx="16241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/>
              <a:t>Calcolo funzionale di verità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FF4EC6-FAA1-2346-BC1E-BFB727227D92}"/>
              </a:ext>
            </a:extLst>
          </p:cNvPr>
          <p:cNvSpPr txBox="1"/>
          <p:nvPr/>
        </p:nvSpPr>
        <p:spPr>
          <a:xfrm>
            <a:off x="2778826" y="140678"/>
            <a:ext cx="3751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/>
              <a:t>A</a:t>
            </a:r>
            <a:r>
              <a:rPr lang="it-IT" sz="2400"/>
              <a:t> è vera se e solo se </a:t>
            </a:r>
            <a:r>
              <a:rPr lang="it-IT" sz="2400" i="1"/>
              <a:t>B</a:t>
            </a:r>
            <a:r>
              <a:rPr lang="it-IT" sz="2400"/>
              <a:t> è vera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397B5F7-BEE8-5A48-BF51-E6F6C3656868}"/>
              </a:ext>
            </a:extLst>
          </p:cNvPr>
          <p:cNvGrpSpPr/>
          <p:nvPr/>
        </p:nvGrpSpPr>
        <p:grpSpPr>
          <a:xfrm>
            <a:off x="355600" y="3847408"/>
            <a:ext cx="8356600" cy="2870974"/>
            <a:chOff x="355600" y="3847408"/>
            <a:chExt cx="8356600" cy="287097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602DC91-61C1-BC49-ABE3-D3BAC9606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5600" y="3987882"/>
              <a:ext cx="8356600" cy="273050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FA78A45-B412-FE4D-AF7A-9D6A8A66CFBE}"/>
                </a:ext>
              </a:extLst>
            </p:cNvPr>
            <p:cNvSpPr txBox="1"/>
            <p:nvPr/>
          </p:nvSpPr>
          <p:spPr>
            <a:xfrm>
              <a:off x="7300466" y="3847408"/>
              <a:ext cx="7312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XNOR</a:t>
              </a:r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2EBEFD-ADA0-C746-8B16-D624D2A2C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33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EC97D06-0598-4042-9E15-1C10B8AEDB3B}"/>
              </a:ext>
            </a:extLst>
          </p:cNvPr>
          <p:cNvGrpSpPr/>
          <p:nvPr/>
        </p:nvGrpSpPr>
        <p:grpSpPr>
          <a:xfrm>
            <a:off x="566635" y="1442408"/>
            <a:ext cx="8147990" cy="3157946"/>
            <a:chOff x="431956" y="4277756"/>
            <a:chExt cx="8147990" cy="315794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AC83465-F309-434D-9041-8D75B7CE4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64054" y="4277756"/>
              <a:ext cx="6315892" cy="315794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362A82-EE93-0541-B56B-09D2E0E2BAED}"/>
                </a:ext>
              </a:extLst>
            </p:cNvPr>
            <p:cNvSpPr txBox="1"/>
            <p:nvPr/>
          </p:nvSpPr>
          <p:spPr>
            <a:xfrm>
              <a:off x="431956" y="4970297"/>
              <a:ext cx="162454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porzione di file</a:t>
              </a:r>
            </a:p>
            <a:p>
              <a:r>
                <a:rPr lang="it-IT"/>
                <a:t>in un computer</a:t>
              </a: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DB532F-3404-3F42-A92E-E4AA9446D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234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7BC8C0E-E3A6-9A4F-BD11-853DCB75E91B}"/>
              </a:ext>
            </a:extLst>
          </p:cNvPr>
          <p:cNvGrpSpPr/>
          <p:nvPr/>
        </p:nvGrpSpPr>
        <p:grpSpPr>
          <a:xfrm>
            <a:off x="1119541" y="1365659"/>
            <a:ext cx="7333012" cy="2618673"/>
            <a:chOff x="1119541" y="1365659"/>
            <a:chExt cx="7333012" cy="261867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F9AD7D3-3E5E-8349-9640-EBCB3D337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54779" y="2020584"/>
              <a:ext cx="4862536" cy="82949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8F8B227-E8DB-FC4D-B5E2-2E04889B3A75}"/>
                </a:ext>
              </a:extLst>
            </p:cNvPr>
            <p:cNvSpPr txBox="1"/>
            <p:nvPr/>
          </p:nvSpPr>
          <p:spPr>
            <a:xfrm>
              <a:off x="3538847" y="1365659"/>
              <a:ext cx="1745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La relazione 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A3DBD86-9D1E-B044-8419-B0D44CE15182}"/>
                </a:ext>
              </a:extLst>
            </p:cNvPr>
            <p:cNvSpPr/>
            <p:nvPr/>
          </p:nvSpPr>
          <p:spPr>
            <a:xfrm>
              <a:off x="1119541" y="3153335"/>
              <a:ext cx="733301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2400"/>
                <a:t>ci mostra che alcuni connettivi binari </a:t>
              </a:r>
              <a:r>
                <a:rPr lang="it-IT" sz="2400">
                  <a:solidFill>
                    <a:srgbClr val="0A20FF"/>
                  </a:solidFill>
                </a:rPr>
                <a:t>possono essere espressi sulla base di altri connettivi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7640B2D-63E3-5446-8AF5-30316BDF3355}"/>
              </a:ext>
            </a:extLst>
          </p:cNvPr>
          <p:cNvSpPr txBox="1"/>
          <p:nvPr/>
        </p:nvSpPr>
        <p:spPr>
          <a:xfrm>
            <a:off x="1119541" y="4287591"/>
            <a:ext cx="725243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/>
              <a:t>Problema</a:t>
            </a:r>
            <a:r>
              <a:rPr lang="it-IT" sz="2400"/>
              <a:t>:</a:t>
            </a:r>
          </a:p>
          <a:p>
            <a:endParaRPr lang="it-IT" sz="2400"/>
          </a:p>
          <a:p>
            <a:pPr marL="457200" indent="-457200">
              <a:buFont typeface="+mj-lt"/>
              <a:buAutoNum type="arabicPeriod"/>
            </a:pPr>
            <a:r>
              <a:rPr lang="it-IT" sz="2400" b="1">
                <a:solidFill>
                  <a:srgbClr val="0A20FF"/>
                </a:solidFill>
              </a:rPr>
              <a:t>esistono connettivi idonei a esprimere tutti gli altri?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/>
              <a:t>se sì, quali sono?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/>
              <a:t>esiste un insieme minimo? </a:t>
            </a:r>
          </a:p>
          <a:p>
            <a:endParaRPr lang="it-IT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FD7F81-2884-D544-9941-B8C6DD218ADC}"/>
              </a:ext>
            </a:extLst>
          </p:cNvPr>
          <p:cNvSpPr/>
          <p:nvPr/>
        </p:nvSpPr>
        <p:spPr>
          <a:xfrm>
            <a:off x="7504616" y="17568"/>
            <a:ext cx="16241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/>
              <a:t>Calcolo funzionale di verità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EF4B59-5B6F-6044-BFF5-71BF1EDC4F21}"/>
              </a:ext>
            </a:extLst>
          </p:cNvPr>
          <p:cNvSpPr txBox="1"/>
          <p:nvPr/>
        </p:nvSpPr>
        <p:spPr>
          <a:xfrm>
            <a:off x="2701053" y="521532"/>
            <a:ext cx="3420745" cy="461665"/>
          </a:xfrm>
          <a:prstGeom prst="rect">
            <a:avLst/>
          </a:prstGeom>
          <a:noFill/>
          <a:ln>
            <a:solidFill>
              <a:srgbClr val="0A20FF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>
                <a:solidFill>
                  <a:srgbClr val="0A20FF"/>
                </a:solidFill>
              </a:rPr>
              <a:t>Osservazione importante!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E4E1F-6EA3-ED48-8D6D-1E9F37A51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40</a:t>
            </a:fld>
            <a:endParaRPr lang="en-US"/>
          </a:p>
        </p:txBody>
      </p:sp>
      <p:sp>
        <p:nvSpPr>
          <p:cNvPr id="12" name="Up Arrow 11">
            <a:extLst>
              <a:ext uri="{FF2B5EF4-FFF2-40B4-BE49-F238E27FC236}">
                <a16:creationId xmlns:a16="http://schemas.microsoft.com/office/drawing/2014/main" id="{E3836A70-75D6-E04A-AA91-B72CB854D8E2}"/>
              </a:ext>
            </a:extLst>
          </p:cNvPr>
          <p:cNvSpPr/>
          <p:nvPr/>
        </p:nvSpPr>
        <p:spPr>
          <a:xfrm>
            <a:off x="3051958" y="2660073"/>
            <a:ext cx="142504" cy="403761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2CE319E-F7EE-E54C-BE6C-84C9F4CE61ED}"/>
              </a:ext>
            </a:extLst>
          </p:cNvPr>
          <p:cNvGrpSpPr/>
          <p:nvPr/>
        </p:nvGrpSpPr>
        <p:grpSpPr>
          <a:xfrm>
            <a:off x="4883771" y="2660074"/>
            <a:ext cx="1574179" cy="493261"/>
            <a:chOff x="4883771" y="2660074"/>
            <a:chExt cx="1574179" cy="493261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E9B85AA-C963-764A-AD89-1B8606B7DA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76405" y="2660074"/>
              <a:ext cx="0" cy="49326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C4113909-A71B-DF45-8D27-AEF512B4A0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76405" y="2660074"/>
              <a:ext cx="781545" cy="49326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F684BC7-FD26-EE41-A72B-68A9C3CE1CC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83771" y="2660074"/>
              <a:ext cx="781545" cy="49326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3660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4305A6-8533-2442-9A03-F2068AF2ADB0}"/>
              </a:ext>
            </a:extLst>
          </p:cNvPr>
          <p:cNvSpPr txBox="1"/>
          <p:nvPr/>
        </p:nvSpPr>
        <p:spPr>
          <a:xfrm>
            <a:off x="1353788" y="237503"/>
            <a:ext cx="68185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Proviamo a vedere se riusciamo a esprimere tutti i 16</a:t>
            </a:r>
          </a:p>
          <a:p>
            <a:r>
              <a:rPr lang="it-IT" sz="2400"/>
              <a:t>connettivi con i soli AND e 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39FA1D-7359-034E-8376-6D3B2B948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0843" y="1284678"/>
            <a:ext cx="3479800" cy="2768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7DDA153-5752-BF42-987E-7FB98F5328AC}"/>
              </a:ext>
            </a:extLst>
          </p:cNvPr>
          <p:cNvSpPr/>
          <p:nvPr/>
        </p:nvSpPr>
        <p:spPr>
          <a:xfrm>
            <a:off x="7504616" y="17568"/>
            <a:ext cx="16241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/>
              <a:t>Calcolo funzionale di verità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353D5A6-9F69-4F41-8A6C-C31000FC55E7}"/>
              </a:ext>
            </a:extLst>
          </p:cNvPr>
          <p:cNvGrpSpPr/>
          <p:nvPr/>
        </p:nvGrpSpPr>
        <p:grpSpPr>
          <a:xfrm>
            <a:off x="1270660" y="2470066"/>
            <a:ext cx="6270171" cy="2829653"/>
            <a:chOff x="1270660" y="3099460"/>
            <a:chExt cx="6270171" cy="282965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386773C-521E-6A4E-B403-83623A5CE1B1}"/>
                </a:ext>
              </a:extLst>
            </p:cNvPr>
            <p:cNvGrpSpPr/>
            <p:nvPr/>
          </p:nvGrpSpPr>
          <p:grpSpPr>
            <a:xfrm>
              <a:off x="1270660" y="5094515"/>
              <a:ext cx="6270171" cy="834598"/>
              <a:chOff x="1270660" y="5094515"/>
              <a:chExt cx="6270171" cy="834598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1CFE7CA-9D0D-394E-856F-32D811ECD184}"/>
                  </a:ext>
                </a:extLst>
              </p:cNvPr>
              <p:cNvSpPr txBox="1"/>
              <p:nvPr/>
            </p:nvSpPr>
            <p:spPr>
              <a:xfrm>
                <a:off x="1270660" y="5094515"/>
                <a:ext cx="627017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/>
                  <a:t>C’è un problema:   quando sia A che B sono falsi,                        </a:t>
                </a:r>
              </a:p>
              <a:p>
                <a:r>
                  <a:rPr lang="it-IT" sz="2400"/>
                  <a:t>                                                    sono entrambi falsi</a:t>
                </a: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F3E496FA-6D06-B44F-8629-3F6AF83369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71305" y="5510013"/>
                <a:ext cx="2095500" cy="419100"/>
              </a:xfrm>
              <a:prstGeom prst="rect">
                <a:avLst/>
              </a:prstGeom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E8E3818-71B2-6146-96FF-A1D8F649271D}"/>
                </a:ext>
              </a:extLst>
            </p:cNvPr>
            <p:cNvGrpSpPr/>
            <p:nvPr/>
          </p:nvGrpSpPr>
          <p:grpSpPr>
            <a:xfrm>
              <a:off x="2220686" y="3099460"/>
              <a:ext cx="1508166" cy="1995055"/>
              <a:chOff x="2220686" y="3099460"/>
              <a:chExt cx="1508166" cy="1995055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CE01338-4959-AC4E-8E3C-AF4B761485A7}"/>
                  </a:ext>
                </a:extLst>
              </p:cNvPr>
              <p:cNvSpPr/>
              <p:nvPr/>
            </p:nvSpPr>
            <p:spPr>
              <a:xfrm>
                <a:off x="2719449" y="3099460"/>
                <a:ext cx="1009403" cy="439387"/>
              </a:xfrm>
              <a:prstGeom prst="rect">
                <a:avLst/>
              </a:prstGeom>
              <a:noFill/>
              <a:ln w="317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BEAB5CF3-EE89-BB47-9C7C-A41256CC5A88}"/>
                  </a:ext>
                </a:extLst>
              </p:cNvPr>
              <p:cNvCxnSpPr>
                <a:stCxn id="3" idx="1"/>
              </p:cNvCxnSpPr>
              <p:nvPr/>
            </p:nvCxnSpPr>
            <p:spPr>
              <a:xfrm flipH="1" flipV="1">
                <a:off x="2220686" y="3301340"/>
                <a:ext cx="498763" cy="0"/>
              </a:xfrm>
              <a:prstGeom prst="line">
                <a:avLst/>
              </a:prstGeom>
              <a:ln w="31750">
                <a:solidFill>
                  <a:srgbClr val="FF0000"/>
                </a:solidFill>
                <a:head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D66F1702-595A-8541-8D29-C1DCF76E1FD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20686" y="3301340"/>
                <a:ext cx="0" cy="1793175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6C7F275-5EB0-C34E-8B36-555BC4D81BB4}"/>
              </a:ext>
            </a:extLst>
          </p:cNvPr>
          <p:cNvGrpSpPr/>
          <p:nvPr/>
        </p:nvGrpSpPr>
        <p:grpSpPr>
          <a:xfrm>
            <a:off x="4066805" y="2470066"/>
            <a:ext cx="2201388" cy="1995055"/>
            <a:chOff x="4066805" y="3099460"/>
            <a:chExt cx="2201388" cy="199505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63D3C7C-AD19-4B49-B514-1A0E3F42D8E5}"/>
                </a:ext>
              </a:extLst>
            </p:cNvPr>
            <p:cNvSpPr/>
            <p:nvPr/>
          </p:nvSpPr>
          <p:spPr>
            <a:xfrm>
              <a:off x="4066805" y="3099460"/>
              <a:ext cx="1740229" cy="439387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37AF7F4-CBB4-B14D-9BDE-15B7D426049E}"/>
                </a:ext>
              </a:extLst>
            </p:cNvPr>
            <p:cNvGrpSpPr/>
            <p:nvPr/>
          </p:nvGrpSpPr>
          <p:grpSpPr>
            <a:xfrm>
              <a:off x="5807034" y="3301340"/>
              <a:ext cx="461159" cy="1793175"/>
              <a:chOff x="5807034" y="3301340"/>
              <a:chExt cx="461159" cy="1793175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C1226737-674E-A448-AA17-87D6126CFD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07034" y="3301340"/>
                <a:ext cx="461159" cy="0"/>
              </a:xfrm>
              <a:prstGeom prst="line">
                <a:avLst/>
              </a:prstGeom>
              <a:ln w="31750">
                <a:solidFill>
                  <a:srgbClr val="FF0000"/>
                </a:solidFill>
                <a:head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E7CD5BA1-5CDB-1C42-A0E7-DE78857589A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68192" y="3301340"/>
                <a:ext cx="0" cy="1793175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61A35A3D-64DD-3B43-B57D-7006464CD562}"/>
              </a:ext>
            </a:extLst>
          </p:cNvPr>
          <p:cNvSpPr txBox="1"/>
          <p:nvPr/>
        </p:nvSpPr>
        <p:spPr>
          <a:xfrm>
            <a:off x="1282535" y="5653068"/>
            <a:ext cx="63569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e quindi </a:t>
            </a:r>
            <a:r>
              <a:rPr lang="it-IT" sz="2400">
                <a:solidFill>
                  <a:srgbClr val="FF0000"/>
                </a:solidFill>
              </a:rPr>
              <a:t>non riusciamo a esprimere una funzione </a:t>
            </a:r>
          </a:p>
          <a:p>
            <a:r>
              <a:rPr lang="it-IT" sz="2400">
                <a:solidFill>
                  <a:srgbClr val="FF0000"/>
                </a:solidFill>
              </a:rPr>
              <a:t>che sia vera quando A e B sono entrambi falsi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2175B6-7160-DC4B-9117-1BC84B50A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75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302F8F-DC87-3945-B911-62E46F8CEA16}"/>
              </a:ext>
            </a:extLst>
          </p:cNvPr>
          <p:cNvSpPr txBox="1"/>
          <p:nvPr/>
        </p:nvSpPr>
        <p:spPr>
          <a:xfrm>
            <a:off x="2621196" y="349376"/>
            <a:ext cx="63040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Se tuttavia introduciamo anche il NOT, allora con </a:t>
            </a:r>
          </a:p>
          <a:p>
            <a:r>
              <a:rPr lang="it-IT" sz="2400"/>
              <a:t>AND, OR, e NOT si riescono a esprimere TUTTI i </a:t>
            </a:r>
          </a:p>
          <a:p>
            <a:r>
              <a:rPr lang="it-IT" sz="2400"/>
              <a:t>16 connettivi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A098DF-1DA8-7243-BF2E-28BDBB39C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4167"/>
            <a:ext cx="9144000" cy="39092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59287B-9141-0A4F-BD42-8DC39F84D09B}"/>
              </a:ext>
            </a:extLst>
          </p:cNvPr>
          <p:cNvSpPr txBox="1"/>
          <p:nvPr/>
        </p:nvSpPr>
        <p:spPr>
          <a:xfrm>
            <a:off x="2575921" y="6056190"/>
            <a:ext cx="4429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come si costruisce questa tabella?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8BE80B-D57B-454E-BB41-A900F7F3E519}"/>
              </a:ext>
            </a:extLst>
          </p:cNvPr>
          <p:cNvSpPr/>
          <p:nvPr/>
        </p:nvSpPr>
        <p:spPr>
          <a:xfrm>
            <a:off x="7504616" y="17568"/>
            <a:ext cx="16241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/>
              <a:t>Calcolo funzionale di verità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9E8746-017F-7041-A452-9E98B4B7D10F}"/>
              </a:ext>
            </a:extLst>
          </p:cNvPr>
          <p:cNvSpPr/>
          <p:nvPr/>
        </p:nvSpPr>
        <p:spPr>
          <a:xfrm>
            <a:off x="213756" y="2398812"/>
            <a:ext cx="843147" cy="26125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FAEE55-E976-2641-A2F8-23E7B64481D1}"/>
              </a:ext>
            </a:extLst>
          </p:cNvPr>
          <p:cNvSpPr/>
          <p:nvPr/>
        </p:nvSpPr>
        <p:spPr>
          <a:xfrm>
            <a:off x="213756" y="4033611"/>
            <a:ext cx="843147" cy="26125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9C6A8B-00DB-2C4B-AC0C-657B8F61DEBE}"/>
              </a:ext>
            </a:extLst>
          </p:cNvPr>
          <p:cNvSpPr/>
          <p:nvPr/>
        </p:nvSpPr>
        <p:spPr>
          <a:xfrm>
            <a:off x="4583874" y="4601647"/>
            <a:ext cx="914401" cy="27910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700890-D2DC-6347-8B37-F5861613B8FE}"/>
              </a:ext>
            </a:extLst>
          </p:cNvPr>
          <p:cNvSpPr/>
          <p:nvPr/>
        </p:nvSpPr>
        <p:spPr>
          <a:xfrm>
            <a:off x="190003" y="3207286"/>
            <a:ext cx="914401" cy="27910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E1254D-E951-264D-9FD2-D352FC7F5B14}"/>
              </a:ext>
            </a:extLst>
          </p:cNvPr>
          <p:cNvSpPr/>
          <p:nvPr/>
        </p:nvSpPr>
        <p:spPr>
          <a:xfrm>
            <a:off x="4583874" y="5437867"/>
            <a:ext cx="914401" cy="27910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33BC35-3497-584D-A9A4-7C093A43BE29}"/>
              </a:ext>
            </a:extLst>
          </p:cNvPr>
          <p:cNvSpPr/>
          <p:nvPr/>
        </p:nvSpPr>
        <p:spPr>
          <a:xfrm>
            <a:off x="178128" y="4596833"/>
            <a:ext cx="914401" cy="279108"/>
          </a:xfrm>
          <a:prstGeom prst="rect">
            <a:avLst/>
          </a:prstGeom>
          <a:noFill/>
          <a:ln w="31750">
            <a:solidFill>
              <a:srgbClr val="0A2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43FEAF-DD26-8D4A-B94B-42165EBF71A6}"/>
              </a:ext>
            </a:extLst>
          </p:cNvPr>
          <p:cNvSpPr/>
          <p:nvPr/>
        </p:nvSpPr>
        <p:spPr>
          <a:xfrm>
            <a:off x="190003" y="3452538"/>
            <a:ext cx="914401" cy="279108"/>
          </a:xfrm>
          <a:prstGeom prst="rect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2463DD-09A0-2741-8C9E-EA9576398560}"/>
              </a:ext>
            </a:extLst>
          </p:cNvPr>
          <p:cNvSpPr/>
          <p:nvPr/>
        </p:nvSpPr>
        <p:spPr>
          <a:xfrm>
            <a:off x="205837" y="5436867"/>
            <a:ext cx="914401" cy="279108"/>
          </a:xfrm>
          <a:prstGeom prst="rect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CDF770B-7C19-9D4D-93B0-B5BE949AC497}"/>
              </a:ext>
            </a:extLst>
          </p:cNvPr>
          <p:cNvSpPr/>
          <p:nvPr/>
        </p:nvSpPr>
        <p:spPr>
          <a:xfrm>
            <a:off x="4583874" y="4033611"/>
            <a:ext cx="914401" cy="279108"/>
          </a:xfrm>
          <a:prstGeom prst="rect">
            <a:avLst/>
          </a:prstGeom>
          <a:noFill/>
          <a:ln w="31750">
            <a:solidFill>
              <a:srgbClr val="0A2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595866-645D-5047-B4B5-B9FF8A12CBEA}"/>
              </a:ext>
            </a:extLst>
          </p:cNvPr>
          <p:cNvSpPr/>
          <p:nvPr/>
        </p:nvSpPr>
        <p:spPr>
          <a:xfrm>
            <a:off x="4583873" y="4291387"/>
            <a:ext cx="914401" cy="279108"/>
          </a:xfrm>
          <a:prstGeom prst="rect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3B4BF9-9110-0044-9953-73C777EB15D4}"/>
              </a:ext>
            </a:extLst>
          </p:cNvPr>
          <p:cNvSpPr/>
          <p:nvPr/>
        </p:nvSpPr>
        <p:spPr>
          <a:xfrm>
            <a:off x="190002" y="3719685"/>
            <a:ext cx="914401" cy="279108"/>
          </a:xfrm>
          <a:prstGeom prst="rect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5FD24EA-8828-BC4B-AA5E-B8F58381FB09}"/>
              </a:ext>
            </a:extLst>
          </p:cNvPr>
          <p:cNvSpPr/>
          <p:nvPr/>
        </p:nvSpPr>
        <p:spPr>
          <a:xfrm>
            <a:off x="4571997" y="4869593"/>
            <a:ext cx="914401" cy="279108"/>
          </a:xfrm>
          <a:prstGeom prst="rect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B6CEC82-8770-2F4D-9E58-6483C1598B65}"/>
              </a:ext>
            </a:extLst>
          </p:cNvPr>
          <p:cNvSpPr/>
          <p:nvPr/>
        </p:nvSpPr>
        <p:spPr>
          <a:xfrm>
            <a:off x="201877" y="4296223"/>
            <a:ext cx="914401" cy="279108"/>
          </a:xfrm>
          <a:prstGeom prst="rect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3F971B9-C286-5444-A8F9-05494C0BD771}"/>
              </a:ext>
            </a:extLst>
          </p:cNvPr>
          <p:cNvSpPr/>
          <p:nvPr/>
        </p:nvSpPr>
        <p:spPr>
          <a:xfrm>
            <a:off x="4571996" y="3173430"/>
            <a:ext cx="914401" cy="279108"/>
          </a:xfrm>
          <a:prstGeom prst="rect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176C02-14B3-1643-AFD1-5D3FEFC2F032}"/>
              </a:ext>
            </a:extLst>
          </p:cNvPr>
          <p:cNvSpPr/>
          <p:nvPr/>
        </p:nvSpPr>
        <p:spPr>
          <a:xfrm>
            <a:off x="4583873" y="5156695"/>
            <a:ext cx="914401" cy="279108"/>
          </a:xfrm>
          <a:prstGeom prst="rect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CB31B2D-3B30-7447-96EC-061FA7EBB6DF}"/>
              </a:ext>
            </a:extLst>
          </p:cNvPr>
          <p:cNvSpPr/>
          <p:nvPr/>
        </p:nvSpPr>
        <p:spPr>
          <a:xfrm>
            <a:off x="201875" y="2669230"/>
            <a:ext cx="914401" cy="279108"/>
          </a:xfrm>
          <a:prstGeom prst="rect">
            <a:avLst/>
          </a:prstGeom>
          <a:noFill/>
          <a:ln w="31750">
            <a:solidFill>
              <a:srgbClr val="0A2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AB6B3DAA-5A49-0743-AB92-15130AFBA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42</a:t>
            </a:fld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AA811AE-26CF-FB41-969D-BB27EEE5A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619" y="219159"/>
            <a:ext cx="826227" cy="174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14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BB2781-8F3E-3948-BEDC-3B3F8840A1AC}"/>
              </a:ext>
            </a:extLst>
          </p:cNvPr>
          <p:cNvSpPr txBox="1"/>
          <p:nvPr/>
        </p:nvSpPr>
        <p:spPr>
          <a:xfrm>
            <a:off x="466207" y="665018"/>
            <a:ext cx="835716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Domanda:</a:t>
            </a:r>
          </a:p>
          <a:p>
            <a:endParaRPr lang="en-US" sz="2400"/>
          </a:p>
          <a:p>
            <a:r>
              <a:rPr lang="it-IT" sz="2400"/>
              <a:t>con AND, OR, e NOT si riescono a esprimere TUTTI i 16 connettivi;</a:t>
            </a:r>
          </a:p>
          <a:p>
            <a:r>
              <a:rPr lang="en-US" sz="2400"/>
              <a:t>è forse possibile usare solo </a:t>
            </a:r>
            <a:r>
              <a:rPr lang="it-IT" sz="2400"/>
              <a:t>AND/NOT oppure solo OR/NOT?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9C16F6-7CAB-074B-8563-075D50475454}"/>
              </a:ext>
            </a:extLst>
          </p:cNvPr>
          <p:cNvSpPr txBox="1"/>
          <p:nvPr/>
        </p:nvSpPr>
        <p:spPr>
          <a:xfrm>
            <a:off x="974486" y="4735998"/>
            <a:ext cx="70326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Per risolvere questo problema introduciamo i seguenti </a:t>
            </a:r>
          </a:p>
          <a:p>
            <a:r>
              <a:rPr lang="en-US" sz="2400">
                <a:solidFill>
                  <a:srgbClr val="0A20FF"/>
                </a:solidFill>
              </a:rPr>
              <a:t>teoremi di De Morgan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9D0F9C-A00C-134D-9245-D038FBD4B68C}"/>
              </a:ext>
            </a:extLst>
          </p:cNvPr>
          <p:cNvSpPr txBox="1"/>
          <p:nvPr/>
        </p:nvSpPr>
        <p:spPr>
          <a:xfrm>
            <a:off x="466207" y="3069839"/>
            <a:ext cx="8049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Se si riuscisse a esprimere AND in funzione di OR e/o viceversa,</a:t>
            </a:r>
          </a:p>
          <a:p>
            <a:r>
              <a:rPr lang="en-US" sz="2400"/>
              <a:t>allora sarebbe possibile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66C95A-B2FB-6448-9269-B8CB6F1E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37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34F61C3-52D2-6247-BB0D-3DFB57918428}"/>
              </a:ext>
            </a:extLst>
          </p:cNvPr>
          <p:cNvGrpSpPr/>
          <p:nvPr/>
        </p:nvGrpSpPr>
        <p:grpSpPr>
          <a:xfrm>
            <a:off x="1114959" y="3842616"/>
            <a:ext cx="6879576" cy="923191"/>
            <a:chOff x="1167626" y="3393831"/>
            <a:chExt cx="6879576" cy="92319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45CE1E0-7114-074C-9A23-CEC4BC658635}"/>
                </a:ext>
              </a:extLst>
            </p:cNvPr>
            <p:cNvSpPr txBox="1"/>
            <p:nvPr/>
          </p:nvSpPr>
          <p:spPr>
            <a:xfrm>
              <a:off x="1167626" y="3393831"/>
              <a:ext cx="68795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I connettivi che legano le variabili non negate si esprimono allora come 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341F662-3C7C-7045-984F-3ED69BF0A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77342" y="3836166"/>
              <a:ext cx="3904551" cy="480856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29BC8CFD-40CB-9C49-8197-6C45AFB9DCDD}"/>
              </a:ext>
            </a:extLst>
          </p:cNvPr>
          <p:cNvSpPr/>
          <p:nvPr/>
        </p:nvSpPr>
        <p:spPr>
          <a:xfrm>
            <a:off x="7504616" y="17568"/>
            <a:ext cx="16241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/>
              <a:t>Calcolo funzionale di verità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207149-4451-BB42-934F-D328B95D5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7" y="220124"/>
            <a:ext cx="8509000" cy="901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B9C435-9271-C143-A4A5-99A2C8F65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91733"/>
            <a:ext cx="9144000" cy="204039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1EDAF72-F5F6-624E-9BBF-C192EDCE7346}"/>
              </a:ext>
            </a:extLst>
          </p:cNvPr>
          <p:cNvGrpSpPr/>
          <p:nvPr/>
        </p:nvGrpSpPr>
        <p:grpSpPr>
          <a:xfrm>
            <a:off x="2182219" y="3081203"/>
            <a:ext cx="1540213" cy="516978"/>
            <a:chOff x="2182219" y="3081203"/>
            <a:chExt cx="1540213" cy="516978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1B34715B-F50B-9845-BC8B-23DF2B39A521}"/>
                </a:ext>
              </a:extLst>
            </p:cNvPr>
            <p:cNvCxnSpPr/>
            <p:nvPr/>
          </p:nvCxnSpPr>
          <p:spPr>
            <a:xfrm flipV="1">
              <a:off x="2195189" y="3081899"/>
              <a:ext cx="0" cy="510493"/>
            </a:xfrm>
            <a:prstGeom prst="straightConnector1">
              <a:avLst/>
            </a:prstGeom>
            <a:ln w="25400">
              <a:solidFill>
                <a:srgbClr val="0A2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0A07DE9-DFBC-E04C-8A86-7135C34DCAE2}"/>
                </a:ext>
              </a:extLst>
            </p:cNvPr>
            <p:cNvCxnSpPr/>
            <p:nvPr/>
          </p:nvCxnSpPr>
          <p:spPr>
            <a:xfrm flipV="1">
              <a:off x="3709462" y="3081203"/>
              <a:ext cx="0" cy="510493"/>
            </a:xfrm>
            <a:prstGeom prst="straightConnector1">
              <a:avLst/>
            </a:prstGeom>
            <a:ln w="25400">
              <a:solidFill>
                <a:srgbClr val="0A2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0236F2E-22C1-E242-BC0D-CC33DD5466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82219" y="3598181"/>
              <a:ext cx="1540213" cy="0"/>
            </a:xfrm>
            <a:prstGeom prst="straightConnector1">
              <a:avLst/>
            </a:prstGeom>
            <a:ln w="25400">
              <a:solidFill>
                <a:srgbClr val="0A20FF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7A59A91-EE2A-0B45-B5FB-1FE7E870A40C}"/>
              </a:ext>
            </a:extLst>
          </p:cNvPr>
          <p:cNvGrpSpPr/>
          <p:nvPr/>
        </p:nvGrpSpPr>
        <p:grpSpPr>
          <a:xfrm>
            <a:off x="6454322" y="3074718"/>
            <a:ext cx="1540213" cy="516978"/>
            <a:chOff x="2182219" y="3081203"/>
            <a:chExt cx="1540213" cy="516978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08776CC-B9E7-944C-BAAC-02DFB3FA185A}"/>
                </a:ext>
              </a:extLst>
            </p:cNvPr>
            <p:cNvCxnSpPr/>
            <p:nvPr/>
          </p:nvCxnSpPr>
          <p:spPr>
            <a:xfrm flipV="1">
              <a:off x="2195189" y="3081899"/>
              <a:ext cx="0" cy="510493"/>
            </a:xfrm>
            <a:prstGeom prst="straightConnector1">
              <a:avLst/>
            </a:prstGeom>
            <a:ln w="25400">
              <a:solidFill>
                <a:srgbClr val="0A2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68C41C3-C09E-904B-8F91-205B34CDA9D9}"/>
                </a:ext>
              </a:extLst>
            </p:cNvPr>
            <p:cNvCxnSpPr/>
            <p:nvPr/>
          </p:nvCxnSpPr>
          <p:spPr>
            <a:xfrm flipV="1">
              <a:off x="3709462" y="3081203"/>
              <a:ext cx="0" cy="510493"/>
            </a:xfrm>
            <a:prstGeom prst="straightConnector1">
              <a:avLst/>
            </a:prstGeom>
            <a:ln w="25400">
              <a:solidFill>
                <a:srgbClr val="0A2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E7A4B76-115B-6C41-A82B-5F1DED5C13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82219" y="3598181"/>
              <a:ext cx="1540213" cy="0"/>
            </a:xfrm>
            <a:prstGeom prst="straightConnector1">
              <a:avLst/>
            </a:prstGeom>
            <a:ln w="25400">
              <a:solidFill>
                <a:srgbClr val="0A20FF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067ECE2-7C96-B343-BF7D-613AC6682AB8}"/>
              </a:ext>
            </a:extLst>
          </p:cNvPr>
          <p:cNvGrpSpPr/>
          <p:nvPr/>
        </p:nvGrpSpPr>
        <p:grpSpPr>
          <a:xfrm>
            <a:off x="207672" y="4682735"/>
            <a:ext cx="3949094" cy="1757467"/>
            <a:chOff x="207672" y="4682735"/>
            <a:chExt cx="3949094" cy="1757467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7DD20DB6-48AE-9540-B9FB-055BC879EA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53839" y="4682735"/>
              <a:ext cx="0" cy="557138"/>
            </a:xfrm>
            <a:prstGeom prst="straightConnector1">
              <a:avLst/>
            </a:prstGeom>
            <a:ln>
              <a:solidFill>
                <a:srgbClr val="0A2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5EB3D58-30F0-E04D-A145-EF941C50DEE3}"/>
                </a:ext>
              </a:extLst>
            </p:cNvPr>
            <p:cNvSpPr txBox="1"/>
            <p:nvPr/>
          </p:nvSpPr>
          <p:spPr>
            <a:xfrm>
              <a:off x="207672" y="5239873"/>
              <a:ext cx="3949094" cy="1200329"/>
            </a:xfrm>
            <a:prstGeom prst="rect">
              <a:avLst/>
            </a:prstGeom>
            <a:noFill/>
            <a:ln>
              <a:solidFill>
                <a:srgbClr val="0A2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0A20FF"/>
                  </a:solidFill>
                </a:rPr>
                <a:t>Dunque l’AND può essere espresso in </a:t>
              </a:r>
            </a:p>
            <a:p>
              <a:r>
                <a:rPr lang="it-IT">
                  <a:solidFill>
                    <a:srgbClr val="0A20FF"/>
                  </a:solidFill>
                </a:rPr>
                <a:t>funzione di OR e NOT, che sono dunque </a:t>
              </a:r>
            </a:p>
            <a:p>
              <a:r>
                <a:rPr lang="it-IT">
                  <a:solidFill>
                    <a:srgbClr val="0A20FF"/>
                  </a:solidFill>
                </a:rPr>
                <a:t>sufficienti per coprire tutti i connettivi </a:t>
              </a:r>
            </a:p>
            <a:p>
              <a:r>
                <a:rPr lang="it-IT">
                  <a:solidFill>
                    <a:srgbClr val="0A20FF"/>
                  </a:solidFill>
                </a:rPr>
                <a:t>della tabella precedente.</a:t>
              </a:r>
              <a:endParaRPr lang="it-IT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9E678B3-CE3F-D549-B28B-66C88D7D37B3}"/>
              </a:ext>
            </a:extLst>
          </p:cNvPr>
          <p:cNvGrpSpPr/>
          <p:nvPr/>
        </p:nvGrpSpPr>
        <p:grpSpPr>
          <a:xfrm>
            <a:off x="4572000" y="4682735"/>
            <a:ext cx="4020844" cy="2034466"/>
            <a:chOff x="4572000" y="4682735"/>
            <a:chExt cx="4020844" cy="203446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D32F463-B023-3E41-A57B-D8523AFA9436}"/>
                </a:ext>
              </a:extLst>
            </p:cNvPr>
            <p:cNvSpPr txBox="1"/>
            <p:nvPr/>
          </p:nvSpPr>
          <p:spPr>
            <a:xfrm>
              <a:off x="4572000" y="5239873"/>
              <a:ext cx="4020844" cy="1477328"/>
            </a:xfrm>
            <a:prstGeom prst="rect">
              <a:avLst/>
            </a:prstGeom>
            <a:noFill/>
            <a:ln>
              <a:solidFill>
                <a:srgbClr val="0A2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/>
                <a:t>Stesso discorso vale per l’OR, che</a:t>
              </a:r>
              <a:endParaRPr lang="it-IT">
                <a:solidFill>
                  <a:srgbClr val="0A20FF"/>
                </a:solidFill>
              </a:endParaRPr>
            </a:p>
            <a:p>
              <a:r>
                <a:rPr lang="it-IT">
                  <a:solidFill>
                    <a:srgbClr val="0A20FF"/>
                  </a:solidFill>
                </a:rPr>
                <a:t>può essere espresso in funzione di </a:t>
              </a:r>
            </a:p>
            <a:p>
              <a:r>
                <a:rPr lang="it-IT">
                  <a:solidFill>
                    <a:srgbClr val="0A20FF"/>
                  </a:solidFill>
                </a:rPr>
                <a:t>AND e NOT, che sono dunque sufficienti </a:t>
              </a:r>
            </a:p>
            <a:p>
              <a:r>
                <a:rPr lang="it-IT">
                  <a:solidFill>
                    <a:srgbClr val="0A20FF"/>
                  </a:solidFill>
                </a:rPr>
                <a:t>per coprire tutti i connettivi della tabella </a:t>
              </a:r>
            </a:p>
            <a:p>
              <a:r>
                <a:rPr lang="it-IT">
                  <a:solidFill>
                    <a:srgbClr val="0A20FF"/>
                  </a:solidFill>
                </a:rPr>
                <a:t>precedente.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531A1D68-4D66-1544-84EB-54464D8FDA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82540" y="4682735"/>
              <a:ext cx="0" cy="557138"/>
            </a:xfrm>
            <a:prstGeom prst="straightConnector1">
              <a:avLst/>
            </a:prstGeom>
            <a:ln>
              <a:solidFill>
                <a:srgbClr val="0A2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068421-DA92-6D48-86AF-7A3177021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8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6C2151-EC47-A740-9F78-5B489129C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741177"/>
            <a:ext cx="6855274" cy="55320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65A439-022A-EE45-B40E-2040FD8E24FE}"/>
              </a:ext>
            </a:extLst>
          </p:cNvPr>
          <p:cNvSpPr txBox="1"/>
          <p:nvPr/>
        </p:nvSpPr>
        <p:spPr>
          <a:xfrm>
            <a:off x="1257300" y="6273225"/>
            <a:ext cx="61146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/>
              <a:t>I 16 connettivi binari espressi rispettivamente mediante AND, OR, NOT, </a:t>
            </a:r>
          </a:p>
          <a:p>
            <a:r>
              <a:rPr lang="it-IT" sz="1600"/>
              <a:t>mediante OR, NOT e mediante AND, NOT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047913-B725-6049-9E89-2C09BBC1EC0B}"/>
              </a:ext>
            </a:extLst>
          </p:cNvPr>
          <p:cNvSpPr/>
          <p:nvPr/>
        </p:nvSpPr>
        <p:spPr>
          <a:xfrm>
            <a:off x="7504616" y="17568"/>
            <a:ext cx="16241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/>
              <a:t>Calcolo funzionale di verità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0BCD97-D495-B240-8762-746459ACB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3078" y="414341"/>
            <a:ext cx="1431317" cy="3268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D4B9B6-8D74-DD4B-AC22-977809B44A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6299" y="423002"/>
            <a:ext cx="1488601" cy="3181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8179D1-D8C4-294E-B664-082094517D37}"/>
              </a:ext>
            </a:extLst>
          </p:cNvPr>
          <p:cNvSpPr txBox="1"/>
          <p:nvPr/>
        </p:nvSpPr>
        <p:spPr>
          <a:xfrm>
            <a:off x="3114635" y="414341"/>
            <a:ext cx="1514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da De Morgan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B542A7-8927-624B-B0FA-707FBAEF1B93}"/>
              </a:ext>
            </a:extLst>
          </p:cNvPr>
          <p:cNvSpPr/>
          <p:nvPr/>
        </p:nvSpPr>
        <p:spPr>
          <a:xfrm>
            <a:off x="1257300" y="741177"/>
            <a:ext cx="3107177" cy="55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468605-C004-B243-95C1-5D32060F0B8A}"/>
              </a:ext>
            </a:extLst>
          </p:cNvPr>
          <p:cNvSpPr/>
          <p:nvPr/>
        </p:nvSpPr>
        <p:spPr>
          <a:xfrm>
            <a:off x="4397439" y="741177"/>
            <a:ext cx="1824373" cy="5532048"/>
          </a:xfrm>
          <a:prstGeom prst="rect">
            <a:avLst/>
          </a:prstGeom>
          <a:noFill/>
          <a:ln w="38100">
            <a:solidFill>
              <a:srgbClr val="0A2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153BB9-3E52-7749-8D8F-ACA89A6581C8}"/>
              </a:ext>
            </a:extLst>
          </p:cNvPr>
          <p:cNvSpPr/>
          <p:nvPr/>
        </p:nvSpPr>
        <p:spPr>
          <a:xfrm>
            <a:off x="6236549" y="741177"/>
            <a:ext cx="1824373" cy="5532048"/>
          </a:xfrm>
          <a:prstGeom prst="rect">
            <a:avLst/>
          </a:prstGeom>
          <a:noFill/>
          <a:ln w="38100">
            <a:solidFill>
              <a:srgbClr val="0A2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16ED39-2B22-5546-AB4B-C4ED9F092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45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B2B7FC-BC8A-4E42-A5CE-09A7B6EDDBCA}"/>
              </a:ext>
            </a:extLst>
          </p:cNvPr>
          <p:cNvSpPr txBox="1"/>
          <p:nvPr/>
        </p:nvSpPr>
        <p:spPr>
          <a:xfrm>
            <a:off x="650631" y="879232"/>
            <a:ext cx="820769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Osserviamo ora che l’insieme minimo che consente di rappresentare tutti i connettivi </a:t>
            </a:r>
          </a:p>
          <a:p>
            <a:r>
              <a:rPr lang="it-IT">
                <a:solidFill>
                  <a:srgbClr val="0A20FF"/>
                </a:solidFill>
              </a:rPr>
              <a:t>può essere</a:t>
            </a:r>
            <a:r>
              <a:rPr lang="it-IT"/>
              <a:t> ulteriormente ridotto</a:t>
            </a:r>
            <a:r>
              <a:rPr lang="it-IT">
                <a:solidFill>
                  <a:srgbClr val="0A20FF"/>
                </a:solidFill>
              </a:rPr>
              <a:t> al solo connettivo NOR</a:t>
            </a:r>
            <a:r>
              <a:rPr lang="it-IT"/>
              <a:t>, oppure </a:t>
            </a:r>
            <a:r>
              <a:rPr lang="it-IT">
                <a:solidFill>
                  <a:srgbClr val="0A20FF"/>
                </a:solidFill>
              </a:rPr>
              <a:t>al solo connettivo </a:t>
            </a:r>
          </a:p>
          <a:p>
            <a:r>
              <a:rPr lang="it-IT">
                <a:solidFill>
                  <a:srgbClr val="0A20FF"/>
                </a:solidFill>
              </a:rPr>
              <a:t>NAND</a:t>
            </a:r>
            <a:r>
              <a:rPr lang="it-IT"/>
              <a:t>; per farlo è sufficiente esprimere NOT, OR e AND in funzione del solo NOR </a:t>
            </a:r>
          </a:p>
          <a:p>
            <a:r>
              <a:rPr lang="it-IT"/>
              <a:t>oppure del solo NAND. </a:t>
            </a:r>
          </a:p>
          <a:p>
            <a:r>
              <a:rPr lang="it-IT"/>
              <a:t>Per questo motivo i connettivi NOR e NAND sono chiamati </a:t>
            </a:r>
            <a:r>
              <a:rPr lang="it-IT" b="1" i="1">
                <a:solidFill>
                  <a:srgbClr val="0A20FF"/>
                </a:solidFill>
              </a:rPr>
              <a:t>universali</a:t>
            </a:r>
            <a:r>
              <a:rPr lang="it-IT"/>
              <a:t>. </a:t>
            </a:r>
          </a:p>
          <a:p>
            <a:r>
              <a:rPr lang="it-IT"/>
              <a:t>Ecco come procedere; ricordiamo che :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DB2376-CD54-0148-AEC7-5113338E1287}"/>
              </a:ext>
            </a:extLst>
          </p:cNvPr>
          <p:cNvSpPr/>
          <p:nvPr/>
        </p:nvSpPr>
        <p:spPr>
          <a:xfrm>
            <a:off x="7504616" y="17568"/>
            <a:ext cx="16241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/>
              <a:t>Calcolo funzionale di verità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647B89E-9D28-7341-9BC6-059C8EBEFA1C}"/>
              </a:ext>
            </a:extLst>
          </p:cNvPr>
          <p:cNvGrpSpPr/>
          <p:nvPr/>
        </p:nvGrpSpPr>
        <p:grpSpPr>
          <a:xfrm>
            <a:off x="1764250" y="2685687"/>
            <a:ext cx="5294114" cy="370113"/>
            <a:chOff x="1764250" y="2685687"/>
            <a:chExt cx="5294114" cy="3701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78AF163-F386-CA4E-9918-E109AA523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45729" y="2721481"/>
              <a:ext cx="3585796" cy="30060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728A730-7B5D-B54A-8B51-646314CC700A}"/>
                </a:ext>
              </a:extLst>
            </p:cNvPr>
            <p:cNvSpPr txBox="1"/>
            <p:nvPr/>
          </p:nvSpPr>
          <p:spPr>
            <a:xfrm>
              <a:off x="1764250" y="2686468"/>
              <a:ext cx="6110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NOR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B1E55CD-4072-794D-9720-568129578185}"/>
                </a:ext>
              </a:extLst>
            </p:cNvPr>
            <p:cNvSpPr txBox="1"/>
            <p:nvPr/>
          </p:nvSpPr>
          <p:spPr>
            <a:xfrm>
              <a:off x="6299823" y="2685687"/>
              <a:ext cx="7585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NAND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915984B2-2BEA-BC44-AC17-8152D15F2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37" y="5328133"/>
            <a:ext cx="3835447" cy="51664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8CA57B6-09B3-8A47-B42E-E3C78322C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865" y="4746354"/>
            <a:ext cx="3606286" cy="50931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FEFD91C-419A-574F-8B96-C6155FCE4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003" y="4285629"/>
            <a:ext cx="3591734" cy="45216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E0C62EF-BD82-C34A-A952-6A00083F7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587" y="3678207"/>
            <a:ext cx="3375066" cy="52555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1146D4C-9354-5F48-AD4E-BDABC1D0A5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365" y="3264262"/>
            <a:ext cx="3537593" cy="48391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878C0D1-40AE-B244-A32A-8B048DC9341A}"/>
              </a:ext>
            </a:extLst>
          </p:cNvPr>
          <p:cNvGrpSpPr/>
          <p:nvPr/>
        </p:nvGrpSpPr>
        <p:grpSpPr>
          <a:xfrm>
            <a:off x="325317" y="3249001"/>
            <a:ext cx="3296672" cy="3429444"/>
            <a:chOff x="325317" y="3249001"/>
            <a:chExt cx="3296672" cy="342944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E77AD31-BFAF-474E-A187-394B2095F61A}"/>
                </a:ext>
              </a:extLst>
            </p:cNvPr>
            <p:cNvSpPr txBox="1"/>
            <p:nvPr/>
          </p:nvSpPr>
          <p:spPr>
            <a:xfrm>
              <a:off x="325317" y="6309113"/>
              <a:ext cx="3296672" cy="369332"/>
            </a:xfrm>
            <a:prstGeom prst="rect">
              <a:avLst/>
            </a:prstGeom>
            <a:noFill/>
            <a:ln>
              <a:solidFill>
                <a:srgbClr val="0A2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0A20FF"/>
                  </a:solidFill>
                </a:rPr>
                <a:t>NOT, OR, AND in funzione di NOR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FB96372-01C9-4D4F-A38A-E5EAC05C2DE8}"/>
                </a:ext>
              </a:extLst>
            </p:cNvPr>
            <p:cNvSpPr/>
            <p:nvPr/>
          </p:nvSpPr>
          <p:spPr>
            <a:xfrm>
              <a:off x="325317" y="3249001"/>
              <a:ext cx="862215" cy="2379903"/>
            </a:xfrm>
            <a:prstGeom prst="rect">
              <a:avLst/>
            </a:prstGeom>
            <a:noFill/>
            <a:ln>
              <a:solidFill>
                <a:srgbClr val="0A2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A83C729-C89E-A44A-962C-9408D9A36992}"/>
                </a:ext>
              </a:extLst>
            </p:cNvPr>
            <p:cNvCxnSpPr>
              <a:cxnSpLocks/>
              <a:endCxn id="6" idx="2"/>
            </p:cNvCxnSpPr>
            <p:nvPr/>
          </p:nvCxnSpPr>
          <p:spPr>
            <a:xfrm flipV="1">
              <a:off x="756424" y="5628904"/>
              <a:ext cx="1" cy="680210"/>
            </a:xfrm>
            <a:prstGeom prst="straightConnector1">
              <a:avLst/>
            </a:prstGeom>
            <a:ln w="19050">
              <a:solidFill>
                <a:srgbClr val="0A2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4931E309-3E64-9943-9A62-215BC5F2C0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0518" y="4535399"/>
            <a:ext cx="3935692" cy="55137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9775220-CE53-EB45-AE0F-E86D3A4C13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61392" y="5067334"/>
            <a:ext cx="3697747" cy="5215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441DCB4-CB78-FE45-A775-4287EA7429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76769" y="4130688"/>
            <a:ext cx="3763190" cy="50676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0A77FF0-81BB-1B49-ACE7-BB593D11A9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9517" y="3272217"/>
            <a:ext cx="3540823" cy="48564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1CD424D-E303-3340-A92E-967B1436D3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7642" y="3658546"/>
            <a:ext cx="3628337" cy="57146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CCC8081-024D-844A-BC4A-06DA277B2D85}"/>
              </a:ext>
            </a:extLst>
          </p:cNvPr>
          <p:cNvGrpSpPr/>
          <p:nvPr/>
        </p:nvGrpSpPr>
        <p:grpSpPr>
          <a:xfrm>
            <a:off x="5235041" y="3249000"/>
            <a:ext cx="3503523" cy="3429445"/>
            <a:chOff x="5341918" y="3249000"/>
            <a:chExt cx="3503523" cy="342944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733E2A6-D0E9-4847-8B2A-19B218D3C19F}"/>
                </a:ext>
              </a:extLst>
            </p:cNvPr>
            <p:cNvSpPr txBox="1"/>
            <p:nvPr/>
          </p:nvSpPr>
          <p:spPr>
            <a:xfrm>
              <a:off x="5401293" y="6309113"/>
              <a:ext cx="3444148" cy="369332"/>
            </a:xfrm>
            <a:prstGeom prst="rect">
              <a:avLst/>
            </a:prstGeom>
            <a:noFill/>
            <a:ln>
              <a:solidFill>
                <a:srgbClr val="0A2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0A20FF"/>
                  </a:solidFill>
                </a:rPr>
                <a:t>NOT, OR, AND in funzione di NAND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DA4B0BA-E470-AC45-B329-0CBCEB8FF8D8}"/>
                </a:ext>
              </a:extLst>
            </p:cNvPr>
            <p:cNvSpPr/>
            <p:nvPr/>
          </p:nvSpPr>
          <p:spPr>
            <a:xfrm>
              <a:off x="5341918" y="3249000"/>
              <a:ext cx="862215" cy="2379903"/>
            </a:xfrm>
            <a:prstGeom prst="rect">
              <a:avLst/>
            </a:prstGeom>
            <a:noFill/>
            <a:ln>
              <a:solidFill>
                <a:srgbClr val="0A2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CFE9459-C084-464C-B9B9-B33C8FECFF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73025" y="5628903"/>
              <a:ext cx="1" cy="680210"/>
            </a:xfrm>
            <a:prstGeom prst="straightConnector1">
              <a:avLst/>
            </a:prstGeom>
            <a:ln w="19050">
              <a:solidFill>
                <a:srgbClr val="0A2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F02B936-8F3C-3E43-93C7-7AF78CB8F671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4853026" y="4116466"/>
            <a:ext cx="2580193" cy="137819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75142CF-64D4-724B-9D96-F2BD3BB82FBC}"/>
              </a:ext>
            </a:extLst>
          </p:cNvPr>
          <p:cNvGrpSpPr/>
          <p:nvPr/>
        </p:nvGrpSpPr>
        <p:grpSpPr>
          <a:xfrm>
            <a:off x="3004457" y="4069619"/>
            <a:ext cx="1848569" cy="787389"/>
            <a:chOff x="3004457" y="4069619"/>
            <a:chExt cx="1848569" cy="78738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48C16CA-45A1-9C42-8C4F-9E49F7E71F59}"/>
                </a:ext>
              </a:extLst>
            </p:cNvPr>
            <p:cNvSpPr txBox="1"/>
            <p:nvPr/>
          </p:nvSpPr>
          <p:spPr>
            <a:xfrm>
              <a:off x="3624228" y="4069619"/>
              <a:ext cx="12287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De Morgan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CD53373-F473-5842-8103-74E4604F7E35}"/>
                </a:ext>
              </a:extLst>
            </p:cNvPr>
            <p:cNvCxnSpPr>
              <a:cxnSpLocks/>
              <a:stCxn id="13" idx="1"/>
            </p:cNvCxnSpPr>
            <p:nvPr/>
          </p:nvCxnSpPr>
          <p:spPr>
            <a:xfrm flipH="1">
              <a:off x="3004457" y="4254285"/>
              <a:ext cx="619771" cy="60272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6CC50C-4BE6-1D44-9991-10BB579CD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46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E5068D-E20E-9346-9E80-B3546C3E0776}"/>
              </a:ext>
            </a:extLst>
          </p:cNvPr>
          <p:cNvSpPr/>
          <p:nvPr/>
        </p:nvSpPr>
        <p:spPr>
          <a:xfrm>
            <a:off x="3325092" y="2672261"/>
            <a:ext cx="736270" cy="38852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5422A08-AA35-544D-8A9F-B680BA20EC5C}"/>
              </a:ext>
            </a:extLst>
          </p:cNvPr>
          <p:cNvSpPr/>
          <p:nvPr/>
        </p:nvSpPr>
        <p:spPr>
          <a:xfrm>
            <a:off x="5341918" y="2672261"/>
            <a:ext cx="760021" cy="38852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552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A742D7-6E56-C54C-B672-A868AF4BF653}"/>
              </a:ext>
            </a:extLst>
          </p:cNvPr>
          <p:cNvSpPr/>
          <p:nvPr/>
        </p:nvSpPr>
        <p:spPr>
          <a:xfrm>
            <a:off x="2957586" y="369249"/>
            <a:ext cx="32794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>
                <a:latin typeface="NimbusRomNo9L"/>
              </a:rPr>
              <a:t>Algebra Booleana </a:t>
            </a:r>
            <a:endParaRPr lang="it-IT" sz="3200" b="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676BD1-8D16-A541-A14F-81361D143CBD}"/>
              </a:ext>
            </a:extLst>
          </p:cNvPr>
          <p:cNvSpPr/>
          <p:nvPr/>
        </p:nvSpPr>
        <p:spPr>
          <a:xfrm>
            <a:off x="3239330" y="1169349"/>
            <a:ext cx="2645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>
                <a:latin typeface="NimbusRomNo9L"/>
              </a:rPr>
              <a:t>Impostazione assiomatica </a:t>
            </a:r>
            <a:endParaRPr lang="it-IT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906C9E-F3DA-4E4D-BD44-8731DC5FA6FD}"/>
              </a:ext>
            </a:extLst>
          </p:cNvPr>
          <p:cNvSpPr/>
          <p:nvPr/>
        </p:nvSpPr>
        <p:spPr>
          <a:xfrm>
            <a:off x="8042416" y="0"/>
            <a:ext cx="110158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Algebra Booleana</a:t>
            </a:r>
            <a:endParaRPr lang="it-IT" sz="1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C30A42-4C4C-484C-ABC8-7E6E8F6ABEBB}"/>
              </a:ext>
            </a:extLst>
          </p:cNvPr>
          <p:cNvSpPr txBox="1"/>
          <p:nvPr/>
        </p:nvSpPr>
        <p:spPr>
          <a:xfrm>
            <a:off x="1248508" y="2321169"/>
            <a:ext cx="689310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Problema</a:t>
            </a:r>
            <a:r>
              <a:rPr lang="it-IT"/>
              <a:t>: riuscire a manipolare in modo rigoroso le variabili binarie </a:t>
            </a:r>
          </a:p>
          <a:p>
            <a:r>
              <a:rPr lang="it-IT"/>
              <a:t>e i rispettivi connettivi binari. </a:t>
            </a:r>
          </a:p>
          <a:p>
            <a:endParaRPr lang="it-IT"/>
          </a:p>
          <a:p>
            <a:r>
              <a:rPr lang="it-IT"/>
              <a:t>Inoltre, un’espressione del calcolo funzionale di verità come quella vista</a:t>
            </a:r>
          </a:p>
          <a:p>
            <a:r>
              <a:rPr lang="it-IT"/>
              <a:t>nell’esempio precedente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97056E-376A-CD47-9298-A66AA8B15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984" y="3798497"/>
            <a:ext cx="4413890" cy="4619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AA26B0-2A0B-9744-A9A9-479A2935C844}"/>
              </a:ext>
            </a:extLst>
          </p:cNvPr>
          <p:cNvSpPr txBox="1"/>
          <p:nvPr/>
        </p:nvSpPr>
        <p:spPr>
          <a:xfrm>
            <a:off x="1091797" y="4580985"/>
            <a:ext cx="720652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potrebbe avere delle espressioni equivalenti, che sono magari più semplici </a:t>
            </a:r>
          </a:p>
          <a:p>
            <a:r>
              <a:rPr lang="it-IT"/>
              <a:t>o più utili ai fini applicativi.</a:t>
            </a:r>
          </a:p>
          <a:p>
            <a:endParaRPr lang="it-IT"/>
          </a:p>
          <a:p>
            <a:r>
              <a:rPr lang="it-IT"/>
              <a:t>E’ dunque necessario dotarsi di una tecnica affidabile di </a:t>
            </a:r>
            <a:r>
              <a:rPr lang="it-IT">
                <a:solidFill>
                  <a:srgbClr val="0A20FF"/>
                </a:solidFill>
              </a:rPr>
              <a:t>manipolazione </a:t>
            </a:r>
          </a:p>
          <a:p>
            <a:r>
              <a:rPr lang="it-IT">
                <a:solidFill>
                  <a:srgbClr val="0A20FF"/>
                </a:solidFill>
              </a:rPr>
              <a:t>delle espressioni</a:t>
            </a:r>
            <a:r>
              <a:rPr lang="it-IT"/>
              <a:t> del calcolo funzionale di verità.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2F8856-65EF-9948-9498-583766A07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48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2963A5-FD96-EB4C-9F27-BFBB1FFC4C48}"/>
              </a:ext>
            </a:extLst>
          </p:cNvPr>
          <p:cNvSpPr/>
          <p:nvPr/>
        </p:nvSpPr>
        <p:spPr>
          <a:xfrm>
            <a:off x="8042416" y="0"/>
            <a:ext cx="110158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Algebra Booleana</a:t>
            </a:r>
            <a:endParaRPr lang="it-IT" sz="1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71153A-E1FA-DE4F-B14B-6E1A35AD5ECC}"/>
              </a:ext>
            </a:extLst>
          </p:cNvPr>
          <p:cNvSpPr txBox="1"/>
          <p:nvPr/>
        </p:nvSpPr>
        <p:spPr>
          <a:xfrm>
            <a:off x="1152709" y="497545"/>
            <a:ext cx="735957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In matematica, la disciplina che studia i simboli matematici e le regole per la </a:t>
            </a:r>
          </a:p>
          <a:p>
            <a:r>
              <a:rPr lang="it-IT"/>
              <a:t>loro manipolazione formale si chiama </a:t>
            </a:r>
            <a:r>
              <a:rPr lang="it-IT" i="1"/>
              <a:t>Algebra</a:t>
            </a:r>
            <a:r>
              <a:rPr lang="it-IT"/>
              <a:t>; </a:t>
            </a:r>
          </a:p>
          <a:p>
            <a:endParaRPr lang="it-IT"/>
          </a:p>
          <a:p>
            <a:r>
              <a:rPr lang="it-IT"/>
              <a:t>l’Algebra che studia i valori logici </a:t>
            </a:r>
            <a:r>
              <a:rPr lang="it-IT" i="1"/>
              <a:t>vero </a:t>
            </a:r>
            <a:r>
              <a:rPr lang="it-IT"/>
              <a:t>e </a:t>
            </a:r>
            <a:r>
              <a:rPr lang="it-IT" i="1"/>
              <a:t>falso </a:t>
            </a:r>
            <a:r>
              <a:rPr lang="it-IT"/>
              <a:t>si chiama </a:t>
            </a:r>
            <a:r>
              <a:rPr lang="it-IT" i="1"/>
              <a:t>Algebra Booleana</a:t>
            </a:r>
            <a:r>
              <a:rPr lang="it-IT"/>
              <a:t>, </a:t>
            </a:r>
          </a:p>
          <a:p>
            <a:r>
              <a:rPr lang="it-IT"/>
              <a:t>e venne introdotta nel 1854 da George Boole, con l’opera </a:t>
            </a:r>
          </a:p>
          <a:p>
            <a:r>
              <a:rPr lang="it-IT" i="1"/>
              <a:t>An Investigation of the Laws of Thought</a:t>
            </a:r>
            <a:r>
              <a:rPr lang="it-IT"/>
              <a:t>. </a:t>
            </a:r>
          </a:p>
          <a:p>
            <a:endParaRPr lang="it-IT"/>
          </a:p>
          <a:p>
            <a:r>
              <a:rPr lang="it-IT"/>
              <a:t>Vediamone una definizione assiomatica.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24108B-0EE6-AE47-996E-4B3D42626002}"/>
              </a:ext>
            </a:extLst>
          </p:cNvPr>
          <p:cNvSpPr txBox="1"/>
          <p:nvPr/>
        </p:nvSpPr>
        <p:spPr>
          <a:xfrm>
            <a:off x="1318846" y="3490545"/>
            <a:ext cx="7111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/>
              <a:t>Assioma</a:t>
            </a:r>
            <a:r>
              <a:rPr lang="it-IT" sz="2400"/>
              <a:t>: verità primitiva, non soggetta a dimostrazione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CD5B5A-1457-1A46-B73F-778571710AD4}"/>
              </a:ext>
            </a:extLst>
          </p:cNvPr>
          <p:cNvSpPr txBox="1"/>
          <p:nvPr/>
        </p:nvSpPr>
        <p:spPr>
          <a:xfrm>
            <a:off x="1152709" y="4923692"/>
            <a:ext cx="6889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Una </a:t>
            </a:r>
            <a:r>
              <a:rPr lang="it-IT" i="1"/>
              <a:t>definizione assiomatica</a:t>
            </a:r>
            <a:r>
              <a:rPr lang="it-IT"/>
              <a:t> di una teoria si attua elencando gli assiomi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2C32AA-0F57-F04F-8ABD-B784F7F1D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53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3157889" y="1416571"/>
            <a:ext cx="23551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x-none" sz="2400"/>
              <a:t>Assiomi di Peano</a:t>
            </a:r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1344257" y="2458611"/>
            <a:ext cx="25811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x-none" sz="2000"/>
              <a:t>1)	0 è un numero</a:t>
            </a: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1344257" y="2945816"/>
            <a:ext cx="61302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x-none" sz="2000"/>
              <a:t>2)	Se </a:t>
            </a:r>
            <a:r>
              <a:rPr lang="en-US" altLang="x-none" sz="2000" i="1"/>
              <a:t>a</a:t>
            </a:r>
            <a:r>
              <a:rPr lang="en-US" altLang="x-none" sz="2000"/>
              <a:t> è un numero, il successore di </a:t>
            </a:r>
            <a:r>
              <a:rPr lang="en-US" altLang="x-none" sz="2000" i="1"/>
              <a:t>a</a:t>
            </a:r>
            <a:r>
              <a:rPr lang="en-US" altLang="x-none" sz="2000"/>
              <a:t> è un numero</a:t>
            </a:r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1344257" y="3436262"/>
            <a:ext cx="47500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x-none" sz="2000"/>
              <a:t>3)	0 non è successore di alcun numero</a:t>
            </a:r>
          </a:p>
        </p:txBody>
      </p:sp>
      <p:sp>
        <p:nvSpPr>
          <p:cNvPr id="80902" name="Text Box 6"/>
          <p:cNvSpPr txBox="1">
            <a:spLocks noChangeArrowheads="1"/>
          </p:cNvSpPr>
          <p:nvPr/>
        </p:nvSpPr>
        <p:spPr bwMode="auto">
          <a:xfrm>
            <a:off x="1344257" y="3926708"/>
            <a:ext cx="61077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x-none" sz="2000"/>
              <a:t>4) 	Due numeri con lo stesso successore sono uguali</a:t>
            </a:r>
          </a:p>
        </p:txBody>
      </p:sp>
      <p:sp>
        <p:nvSpPr>
          <p:cNvPr id="80903" name="Text Box 7"/>
          <p:cNvSpPr txBox="1">
            <a:spLocks noChangeArrowheads="1"/>
          </p:cNvSpPr>
          <p:nvPr/>
        </p:nvSpPr>
        <p:spPr bwMode="auto">
          <a:xfrm>
            <a:off x="1344257" y="4417154"/>
            <a:ext cx="674575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x-none" sz="2000"/>
              <a:t>5) 	Se un insieme </a:t>
            </a:r>
            <a:r>
              <a:rPr lang="en-US" altLang="x-none" sz="2000" i="1"/>
              <a:t>S</a:t>
            </a:r>
            <a:r>
              <a:rPr lang="en-US" altLang="x-none" sz="2000"/>
              <a:t> di numeri contiene 0 e anche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x-none" sz="2000"/>
              <a:t>	il successore di ogni numero, allora ogni numero è in </a:t>
            </a:r>
            <a:r>
              <a:rPr lang="en-US" altLang="x-none" sz="2000" i="1"/>
              <a:t>S</a:t>
            </a:r>
            <a:endParaRPr lang="en-US" altLang="x-none" sz="20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4625AC-93F1-3C45-B586-3503B496EA07}"/>
              </a:ext>
            </a:extLst>
          </p:cNvPr>
          <p:cNvSpPr txBox="1"/>
          <p:nvPr/>
        </p:nvSpPr>
        <p:spPr>
          <a:xfrm>
            <a:off x="1692612" y="448511"/>
            <a:ext cx="6107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Esempio di teoria assiomatica: i numeri naturali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41E613-5248-5E47-A0B3-C736151B0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31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13" name="Group 2">
            <a:extLst>
              <a:ext uri="{FF2B5EF4-FFF2-40B4-BE49-F238E27FC236}">
                <a16:creationId xmlns:a16="http://schemas.microsoft.com/office/drawing/2014/main" id="{8040F5BB-2366-DE46-883B-D07608D583AC}"/>
              </a:ext>
            </a:extLst>
          </p:cNvPr>
          <p:cNvGrpSpPr>
            <a:grpSpLocks/>
          </p:cNvGrpSpPr>
          <p:nvPr/>
        </p:nvGrpSpPr>
        <p:grpSpPr bwMode="auto">
          <a:xfrm>
            <a:off x="2057400" y="1219200"/>
            <a:ext cx="4648200" cy="2667000"/>
            <a:chOff x="1440" y="1008"/>
            <a:chExt cx="2928" cy="1680"/>
          </a:xfrm>
        </p:grpSpPr>
        <p:sp>
          <p:nvSpPr>
            <p:cNvPr id="90146" name="Line 3">
              <a:extLst>
                <a:ext uri="{FF2B5EF4-FFF2-40B4-BE49-F238E27FC236}">
                  <a16:creationId xmlns:a16="http://schemas.microsoft.com/office/drawing/2014/main" id="{C37A471D-B268-C048-9480-C528858C8B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2064"/>
              <a:ext cx="29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0147" name="Line 4">
              <a:extLst>
                <a:ext uri="{FF2B5EF4-FFF2-40B4-BE49-F238E27FC236}">
                  <a16:creationId xmlns:a16="http://schemas.microsoft.com/office/drawing/2014/main" id="{4FBD704E-6464-694D-961B-8A2750CDE3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40" y="1008"/>
              <a:ext cx="0" cy="16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0148" name="Freeform 5">
              <a:extLst>
                <a:ext uri="{FF2B5EF4-FFF2-40B4-BE49-F238E27FC236}">
                  <a16:creationId xmlns:a16="http://schemas.microsoft.com/office/drawing/2014/main" id="{BB68DF82-9827-4540-B27A-1F049140FD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4" y="1152"/>
              <a:ext cx="2448" cy="1424"/>
            </a:xfrm>
            <a:custGeom>
              <a:avLst/>
              <a:gdLst>
                <a:gd name="T0" fmla="*/ 0 w 2448"/>
                <a:gd name="T1" fmla="*/ 240 h 1424"/>
                <a:gd name="T2" fmla="*/ 480 w 2448"/>
                <a:gd name="T3" fmla="*/ 48 h 1424"/>
                <a:gd name="T4" fmla="*/ 720 w 2448"/>
                <a:gd name="T5" fmla="*/ 528 h 1424"/>
                <a:gd name="T6" fmla="*/ 816 w 2448"/>
                <a:gd name="T7" fmla="*/ 1296 h 1424"/>
                <a:gd name="T8" fmla="*/ 912 w 2448"/>
                <a:gd name="T9" fmla="*/ 1296 h 1424"/>
                <a:gd name="T10" fmla="*/ 1056 w 2448"/>
                <a:gd name="T11" fmla="*/ 528 h 1424"/>
                <a:gd name="T12" fmla="*/ 1200 w 2448"/>
                <a:gd name="T13" fmla="*/ 384 h 1424"/>
                <a:gd name="T14" fmla="*/ 1296 w 2448"/>
                <a:gd name="T15" fmla="*/ 528 h 1424"/>
                <a:gd name="T16" fmla="*/ 1344 w 2448"/>
                <a:gd name="T17" fmla="*/ 960 h 1424"/>
                <a:gd name="T18" fmla="*/ 1536 w 2448"/>
                <a:gd name="T19" fmla="*/ 1200 h 1424"/>
                <a:gd name="T20" fmla="*/ 1824 w 2448"/>
                <a:gd name="T21" fmla="*/ 1104 h 1424"/>
                <a:gd name="T22" fmla="*/ 1920 w 2448"/>
                <a:gd name="T23" fmla="*/ 912 h 1424"/>
                <a:gd name="T24" fmla="*/ 2064 w 2448"/>
                <a:gd name="T25" fmla="*/ 624 h 1424"/>
                <a:gd name="T26" fmla="*/ 2304 w 2448"/>
                <a:gd name="T27" fmla="*/ 672 h 1424"/>
                <a:gd name="T28" fmla="*/ 2400 w 2448"/>
                <a:gd name="T29" fmla="*/ 816 h 1424"/>
                <a:gd name="T30" fmla="*/ 2448 w 2448"/>
                <a:gd name="T31" fmla="*/ 1008 h 142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448" h="1424">
                  <a:moveTo>
                    <a:pt x="0" y="240"/>
                  </a:moveTo>
                  <a:cubicBezTo>
                    <a:pt x="180" y="120"/>
                    <a:pt x="360" y="0"/>
                    <a:pt x="480" y="48"/>
                  </a:cubicBezTo>
                  <a:cubicBezTo>
                    <a:pt x="600" y="96"/>
                    <a:pt x="664" y="320"/>
                    <a:pt x="720" y="528"/>
                  </a:cubicBezTo>
                  <a:cubicBezTo>
                    <a:pt x="776" y="736"/>
                    <a:pt x="784" y="1168"/>
                    <a:pt x="816" y="1296"/>
                  </a:cubicBezTo>
                  <a:cubicBezTo>
                    <a:pt x="848" y="1424"/>
                    <a:pt x="872" y="1424"/>
                    <a:pt x="912" y="1296"/>
                  </a:cubicBezTo>
                  <a:cubicBezTo>
                    <a:pt x="952" y="1168"/>
                    <a:pt x="1008" y="680"/>
                    <a:pt x="1056" y="528"/>
                  </a:cubicBezTo>
                  <a:cubicBezTo>
                    <a:pt x="1104" y="376"/>
                    <a:pt x="1160" y="384"/>
                    <a:pt x="1200" y="384"/>
                  </a:cubicBezTo>
                  <a:cubicBezTo>
                    <a:pt x="1240" y="384"/>
                    <a:pt x="1272" y="432"/>
                    <a:pt x="1296" y="528"/>
                  </a:cubicBezTo>
                  <a:cubicBezTo>
                    <a:pt x="1320" y="624"/>
                    <a:pt x="1304" y="848"/>
                    <a:pt x="1344" y="960"/>
                  </a:cubicBezTo>
                  <a:cubicBezTo>
                    <a:pt x="1384" y="1072"/>
                    <a:pt x="1456" y="1176"/>
                    <a:pt x="1536" y="1200"/>
                  </a:cubicBezTo>
                  <a:cubicBezTo>
                    <a:pt x="1616" y="1224"/>
                    <a:pt x="1760" y="1152"/>
                    <a:pt x="1824" y="1104"/>
                  </a:cubicBezTo>
                  <a:cubicBezTo>
                    <a:pt x="1888" y="1056"/>
                    <a:pt x="1880" y="992"/>
                    <a:pt x="1920" y="912"/>
                  </a:cubicBezTo>
                  <a:cubicBezTo>
                    <a:pt x="1960" y="832"/>
                    <a:pt x="2000" y="664"/>
                    <a:pt x="2064" y="624"/>
                  </a:cubicBezTo>
                  <a:cubicBezTo>
                    <a:pt x="2128" y="584"/>
                    <a:pt x="2248" y="640"/>
                    <a:pt x="2304" y="672"/>
                  </a:cubicBezTo>
                  <a:cubicBezTo>
                    <a:pt x="2360" y="704"/>
                    <a:pt x="2376" y="760"/>
                    <a:pt x="2400" y="816"/>
                  </a:cubicBezTo>
                  <a:cubicBezTo>
                    <a:pt x="2424" y="872"/>
                    <a:pt x="2440" y="976"/>
                    <a:pt x="2448" y="100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90114" name="Text Box 6">
            <a:extLst>
              <a:ext uri="{FF2B5EF4-FFF2-40B4-BE49-F238E27FC236}">
                <a16:creationId xmlns:a16="http://schemas.microsoft.com/office/drawing/2014/main" id="{7EB06323-4503-FA4B-9B5E-D0B11B52E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1524000"/>
            <a:ext cx="16684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Segnale analogico</a:t>
            </a:r>
          </a:p>
        </p:txBody>
      </p:sp>
      <p:grpSp>
        <p:nvGrpSpPr>
          <p:cNvPr id="64519" name="Group 7">
            <a:extLst>
              <a:ext uri="{FF2B5EF4-FFF2-40B4-BE49-F238E27FC236}">
                <a16:creationId xmlns:a16="http://schemas.microsoft.com/office/drawing/2014/main" id="{94AD1522-89EC-894D-AB4E-DA4B8D3663EF}"/>
              </a:ext>
            </a:extLst>
          </p:cNvPr>
          <p:cNvGrpSpPr>
            <a:grpSpLocks/>
          </p:cNvGrpSpPr>
          <p:nvPr/>
        </p:nvGrpSpPr>
        <p:grpSpPr bwMode="auto">
          <a:xfrm>
            <a:off x="2057400" y="3962400"/>
            <a:ext cx="4651375" cy="2667000"/>
            <a:chOff x="1296" y="2496"/>
            <a:chExt cx="2930" cy="1680"/>
          </a:xfrm>
        </p:grpSpPr>
        <p:grpSp>
          <p:nvGrpSpPr>
            <p:cNvPr id="90117" name="Group 8">
              <a:extLst>
                <a:ext uri="{FF2B5EF4-FFF2-40B4-BE49-F238E27FC236}">
                  <a16:creationId xmlns:a16="http://schemas.microsoft.com/office/drawing/2014/main" id="{B9B4EFD4-403F-5C4D-87A6-05F7BD7B85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6" y="2496"/>
              <a:ext cx="2928" cy="1680"/>
              <a:chOff x="1296" y="2208"/>
              <a:chExt cx="2928" cy="1680"/>
            </a:xfrm>
          </p:grpSpPr>
          <p:grpSp>
            <p:nvGrpSpPr>
              <p:cNvPr id="90119" name="Group 9">
                <a:extLst>
                  <a:ext uri="{FF2B5EF4-FFF2-40B4-BE49-F238E27FC236}">
                    <a16:creationId xmlns:a16="http://schemas.microsoft.com/office/drawing/2014/main" id="{124685D8-ADFD-BA4D-913C-6D71A4EBAA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96" y="2208"/>
                <a:ext cx="2928" cy="1680"/>
                <a:chOff x="1440" y="1008"/>
                <a:chExt cx="2928" cy="1680"/>
              </a:xfrm>
            </p:grpSpPr>
            <p:sp>
              <p:nvSpPr>
                <p:cNvPr id="90143" name="Line 10">
                  <a:extLst>
                    <a:ext uri="{FF2B5EF4-FFF2-40B4-BE49-F238E27FC236}">
                      <a16:creationId xmlns:a16="http://schemas.microsoft.com/office/drawing/2014/main" id="{60A1C448-88F1-0142-B238-909D3EB9D9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40" y="2064"/>
                  <a:ext cx="292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90144" name="Line 11">
                  <a:extLst>
                    <a:ext uri="{FF2B5EF4-FFF2-40B4-BE49-F238E27FC236}">
                      <a16:creationId xmlns:a16="http://schemas.microsoft.com/office/drawing/2014/main" id="{8E3FF236-B478-D44D-B6B2-C03F286E5F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440" y="1008"/>
                  <a:ext cx="0" cy="16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90145" name="Freeform 12">
                  <a:extLst>
                    <a:ext uri="{FF2B5EF4-FFF2-40B4-BE49-F238E27FC236}">
                      <a16:creationId xmlns:a16="http://schemas.microsoft.com/office/drawing/2014/main" id="{CD9338B7-A3D2-6844-984A-0CD23671F4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4" y="1152"/>
                  <a:ext cx="2448" cy="1424"/>
                </a:xfrm>
                <a:custGeom>
                  <a:avLst/>
                  <a:gdLst>
                    <a:gd name="T0" fmla="*/ 0 w 2448"/>
                    <a:gd name="T1" fmla="*/ 240 h 1424"/>
                    <a:gd name="T2" fmla="*/ 480 w 2448"/>
                    <a:gd name="T3" fmla="*/ 48 h 1424"/>
                    <a:gd name="T4" fmla="*/ 720 w 2448"/>
                    <a:gd name="T5" fmla="*/ 528 h 1424"/>
                    <a:gd name="T6" fmla="*/ 816 w 2448"/>
                    <a:gd name="T7" fmla="*/ 1296 h 1424"/>
                    <a:gd name="T8" fmla="*/ 912 w 2448"/>
                    <a:gd name="T9" fmla="*/ 1296 h 1424"/>
                    <a:gd name="T10" fmla="*/ 1056 w 2448"/>
                    <a:gd name="T11" fmla="*/ 528 h 1424"/>
                    <a:gd name="T12" fmla="*/ 1200 w 2448"/>
                    <a:gd name="T13" fmla="*/ 384 h 1424"/>
                    <a:gd name="T14" fmla="*/ 1296 w 2448"/>
                    <a:gd name="T15" fmla="*/ 528 h 1424"/>
                    <a:gd name="T16" fmla="*/ 1344 w 2448"/>
                    <a:gd name="T17" fmla="*/ 960 h 1424"/>
                    <a:gd name="T18" fmla="*/ 1536 w 2448"/>
                    <a:gd name="T19" fmla="*/ 1200 h 1424"/>
                    <a:gd name="T20" fmla="*/ 1824 w 2448"/>
                    <a:gd name="T21" fmla="*/ 1104 h 1424"/>
                    <a:gd name="T22" fmla="*/ 1920 w 2448"/>
                    <a:gd name="T23" fmla="*/ 912 h 1424"/>
                    <a:gd name="T24" fmla="*/ 2064 w 2448"/>
                    <a:gd name="T25" fmla="*/ 624 h 1424"/>
                    <a:gd name="T26" fmla="*/ 2304 w 2448"/>
                    <a:gd name="T27" fmla="*/ 672 h 1424"/>
                    <a:gd name="T28" fmla="*/ 2400 w 2448"/>
                    <a:gd name="T29" fmla="*/ 816 h 1424"/>
                    <a:gd name="T30" fmla="*/ 2448 w 2448"/>
                    <a:gd name="T31" fmla="*/ 1008 h 142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2448" h="1424">
                      <a:moveTo>
                        <a:pt x="0" y="240"/>
                      </a:moveTo>
                      <a:cubicBezTo>
                        <a:pt x="180" y="120"/>
                        <a:pt x="360" y="0"/>
                        <a:pt x="480" y="48"/>
                      </a:cubicBezTo>
                      <a:cubicBezTo>
                        <a:pt x="600" y="96"/>
                        <a:pt x="664" y="320"/>
                        <a:pt x="720" y="528"/>
                      </a:cubicBezTo>
                      <a:cubicBezTo>
                        <a:pt x="776" y="736"/>
                        <a:pt x="784" y="1168"/>
                        <a:pt x="816" y="1296"/>
                      </a:cubicBezTo>
                      <a:cubicBezTo>
                        <a:pt x="848" y="1424"/>
                        <a:pt x="872" y="1424"/>
                        <a:pt x="912" y="1296"/>
                      </a:cubicBezTo>
                      <a:cubicBezTo>
                        <a:pt x="952" y="1168"/>
                        <a:pt x="1008" y="680"/>
                        <a:pt x="1056" y="528"/>
                      </a:cubicBezTo>
                      <a:cubicBezTo>
                        <a:pt x="1104" y="376"/>
                        <a:pt x="1160" y="384"/>
                        <a:pt x="1200" y="384"/>
                      </a:cubicBezTo>
                      <a:cubicBezTo>
                        <a:pt x="1240" y="384"/>
                        <a:pt x="1272" y="432"/>
                        <a:pt x="1296" y="528"/>
                      </a:cubicBezTo>
                      <a:cubicBezTo>
                        <a:pt x="1320" y="624"/>
                        <a:pt x="1304" y="848"/>
                        <a:pt x="1344" y="960"/>
                      </a:cubicBezTo>
                      <a:cubicBezTo>
                        <a:pt x="1384" y="1072"/>
                        <a:pt x="1456" y="1176"/>
                        <a:pt x="1536" y="1200"/>
                      </a:cubicBezTo>
                      <a:cubicBezTo>
                        <a:pt x="1616" y="1224"/>
                        <a:pt x="1760" y="1152"/>
                        <a:pt x="1824" y="1104"/>
                      </a:cubicBezTo>
                      <a:cubicBezTo>
                        <a:pt x="1888" y="1056"/>
                        <a:pt x="1880" y="992"/>
                        <a:pt x="1920" y="912"/>
                      </a:cubicBezTo>
                      <a:cubicBezTo>
                        <a:pt x="1960" y="832"/>
                        <a:pt x="2000" y="664"/>
                        <a:pt x="2064" y="624"/>
                      </a:cubicBezTo>
                      <a:cubicBezTo>
                        <a:pt x="2128" y="584"/>
                        <a:pt x="2248" y="640"/>
                        <a:pt x="2304" y="672"/>
                      </a:cubicBezTo>
                      <a:cubicBezTo>
                        <a:pt x="2360" y="704"/>
                        <a:pt x="2376" y="760"/>
                        <a:pt x="2400" y="816"/>
                      </a:cubicBezTo>
                      <a:cubicBezTo>
                        <a:pt x="2424" y="872"/>
                        <a:pt x="2440" y="976"/>
                        <a:pt x="2448" y="1008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90120" name="Line 13">
                <a:extLst>
                  <a:ext uri="{FF2B5EF4-FFF2-40B4-BE49-F238E27FC236}">
                    <a16:creationId xmlns:a16="http://schemas.microsoft.com/office/drawing/2014/main" id="{B8035429-2F6E-9144-B5FA-71476D716B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0" y="2592"/>
                <a:ext cx="0" cy="6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0121" name="Line 14">
                <a:extLst>
                  <a:ext uri="{FF2B5EF4-FFF2-40B4-BE49-F238E27FC236}">
                    <a16:creationId xmlns:a16="http://schemas.microsoft.com/office/drawing/2014/main" id="{E094FD0C-4BDA-BE46-8B27-E37C134430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6" y="2544"/>
                <a:ext cx="0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0122" name="Line 15">
                <a:extLst>
                  <a:ext uri="{FF2B5EF4-FFF2-40B4-BE49-F238E27FC236}">
                    <a16:creationId xmlns:a16="http://schemas.microsoft.com/office/drawing/2014/main" id="{1C6A046C-DC2F-9F45-8E81-37AB916720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2496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0123" name="Line 16">
                <a:extLst>
                  <a:ext uri="{FF2B5EF4-FFF2-40B4-BE49-F238E27FC236}">
                    <a16:creationId xmlns:a16="http://schemas.microsoft.com/office/drawing/2014/main" id="{70C826FA-5324-F84B-8464-5B751A18D9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28" y="2448"/>
                <a:ext cx="0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0124" name="Line 17">
                <a:extLst>
                  <a:ext uri="{FF2B5EF4-FFF2-40B4-BE49-F238E27FC236}">
                    <a16:creationId xmlns:a16="http://schemas.microsoft.com/office/drawing/2014/main" id="{C4BFC48F-3240-7147-A8E3-841E0735E8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24" y="2400"/>
                <a:ext cx="0" cy="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0125" name="Line 18">
                <a:extLst>
                  <a:ext uri="{FF2B5EF4-FFF2-40B4-BE49-F238E27FC236}">
                    <a16:creationId xmlns:a16="http://schemas.microsoft.com/office/drawing/2014/main" id="{84E7F697-73AD-6440-B8D5-3EB1905FC9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20" y="2400"/>
                <a:ext cx="0" cy="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0126" name="Line 19">
                <a:extLst>
                  <a:ext uri="{FF2B5EF4-FFF2-40B4-BE49-F238E27FC236}">
                    <a16:creationId xmlns:a16="http://schemas.microsoft.com/office/drawing/2014/main" id="{195A6D9E-CF7B-7746-84A7-81E6CD59AC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6" y="2496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0127" name="Line 20">
                <a:extLst>
                  <a:ext uri="{FF2B5EF4-FFF2-40B4-BE49-F238E27FC236}">
                    <a16:creationId xmlns:a16="http://schemas.microsoft.com/office/drawing/2014/main" id="{7DC4D8E7-FA23-2F43-B04A-E1DE2E5ED3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2" y="2736"/>
                <a:ext cx="0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0128" name="Line 21">
                <a:extLst>
                  <a:ext uri="{FF2B5EF4-FFF2-40B4-BE49-F238E27FC236}">
                    <a16:creationId xmlns:a16="http://schemas.microsoft.com/office/drawing/2014/main" id="{12F68FF1-8321-5B43-913F-F8011475C6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4" y="3264"/>
                <a:ext cx="0" cy="4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0129" name="Line 22">
                <a:extLst>
                  <a:ext uri="{FF2B5EF4-FFF2-40B4-BE49-F238E27FC236}">
                    <a16:creationId xmlns:a16="http://schemas.microsoft.com/office/drawing/2014/main" id="{3B9D7259-6E11-D34F-B305-3539DC2809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0" y="3264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0130" name="Line 23">
                <a:extLst>
                  <a:ext uri="{FF2B5EF4-FFF2-40B4-BE49-F238E27FC236}">
                    <a16:creationId xmlns:a16="http://schemas.microsoft.com/office/drawing/2014/main" id="{6FD9600C-2E97-8D4E-BFEB-5D362717F0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6" y="2928"/>
                <a:ext cx="0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0131" name="Line 24">
                <a:extLst>
                  <a:ext uri="{FF2B5EF4-FFF2-40B4-BE49-F238E27FC236}">
                    <a16:creationId xmlns:a16="http://schemas.microsoft.com/office/drawing/2014/main" id="{D15B98C3-8BAD-4146-BB7F-1F5860F6ED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0" y="326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0132" name="Line 25">
                <a:extLst>
                  <a:ext uri="{FF2B5EF4-FFF2-40B4-BE49-F238E27FC236}">
                    <a16:creationId xmlns:a16="http://schemas.microsoft.com/office/drawing/2014/main" id="{A822C8F6-5E1F-884A-8E0E-ED22D48B98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88" y="2784"/>
                <a:ext cx="0" cy="4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0133" name="Line 26">
                <a:extLst>
                  <a:ext uri="{FF2B5EF4-FFF2-40B4-BE49-F238E27FC236}">
                    <a16:creationId xmlns:a16="http://schemas.microsoft.com/office/drawing/2014/main" id="{805A5BCA-8E88-7846-B6B9-111FA3BAA0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2" y="2736"/>
                <a:ext cx="0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0134" name="Line 27">
                <a:extLst>
                  <a:ext uri="{FF2B5EF4-FFF2-40B4-BE49-F238E27FC236}">
                    <a16:creationId xmlns:a16="http://schemas.microsoft.com/office/drawing/2014/main" id="{010722F8-CE05-B34D-92CD-08B2E4D27A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6" y="3264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0135" name="Line 28">
                <a:extLst>
                  <a:ext uri="{FF2B5EF4-FFF2-40B4-BE49-F238E27FC236}">
                    <a16:creationId xmlns:a16="http://schemas.microsoft.com/office/drawing/2014/main" id="{3187DAE6-C752-B047-A480-C8B861A770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72" y="3264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0136" name="Line 29">
                <a:extLst>
                  <a:ext uri="{FF2B5EF4-FFF2-40B4-BE49-F238E27FC236}">
                    <a16:creationId xmlns:a16="http://schemas.microsoft.com/office/drawing/2014/main" id="{1B4F67BD-7C29-C84E-8A8F-79AB7F84CE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3264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0137" name="Line 30">
                <a:extLst>
                  <a:ext uri="{FF2B5EF4-FFF2-40B4-BE49-F238E27FC236}">
                    <a16:creationId xmlns:a16="http://schemas.microsoft.com/office/drawing/2014/main" id="{02247198-E803-BD4F-A559-98EECF62F2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64" y="326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0138" name="Line 31">
                <a:extLst>
                  <a:ext uri="{FF2B5EF4-FFF2-40B4-BE49-F238E27FC236}">
                    <a16:creationId xmlns:a16="http://schemas.microsoft.com/office/drawing/2014/main" id="{B4B461C2-69CB-954F-A213-0992445F3B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56" y="3072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0139" name="Line 32">
                <a:extLst>
                  <a:ext uri="{FF2B5EF4-FFF2-40B4-BE49-F238E27FC236}">
                    <a16:creationId xmlns:a16="http://schemas.microsoft.com/office/drawing/2014/main" id="{25F5C9B3-64B1-0A43-B0E2-D8F41E99B6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52" y="2976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0140" name="Line 33">
                <a:extLst>
                  <a:ext uri="{FF2B5EF4-FFF2-40B4-BE49-F238E27FC236}">
                    <a16:creationId xmlns:a16="http://schemas.microsoft.com/office/drawing/2014/main" id="{3FD4399D-DF97-1042-AC1F-FC22895D2C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48" y="2976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0141" name="Line 34">
                <a:extLst>
                  <a:ext uri="{FF2B5EF4-FFF2-40B4-BE49-F238E27FC236}">
                    <a16:creationId xmlns:a16="http://schemas.microsoft.com/office/drawing/2014/main" id="{32B9F74B-6962-F54A-90C5-69AB15D50D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44" y="3072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0142" name="Line 35">
                <a:extLst>
                  <a:ext uri="{FF2B5EF4-FFF2-40B4-BE49-F238E27FC236}">
                    <a16:creationId xmlns:a16="http://schemas.microsoft.com/office/drawing/2014/main" id="{F2F7C084-1BEA-D249-BAD7-BBD47D8E25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0" y="3168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90118" name="Text Box 36">
              <a:extLst>
                <a:ext uri="{FF2B5EF4-FFF2-40B4-BE49-F238E27FC236}">
                  <a16:creationId xmlns:a16="http://schemas.microsoft.com/office/drawing/2014/main" id="{5234F971-99C0-A64C-83ED-73C78989BE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4" y="2688"/>
              <a:ext cx="96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Campionamento</a:t>
              </a:r>
            </a:p>
          </p:txBody>
        </p:sp>
      </p:grpSp>
      <p:sp>
        <p:nvSpPr>
          <p:cNvPr id="64549" name="Text Box 37">
            <a:extLst>
              <a:ext uri="{FF2B5EF4-FFF2-40B4-BE49-F238E27FC236}">
                <a16:creationId xmlns:a16="http://schemas.microsoft.com/office/drawing/2014/main" id="{B818FBE9-78D2-CA41-B59C-F042862D4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207" y="542578"/>
            <a:ext cx="82585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	Trasformazione di un segnale analogico in uno digitale</a:t>
            </a:r>
          </a:p>
        </p:txBody>
      </p:sp>
      <p:sp>
        <p:nvSpPr>
          <p:cNvPr id="38" name="Text Box 37">
            <a:extLst>
              <a:ext uri="{FF2B5EF4-FFF2-40B4-BE49-F238E27FC236}">
                <a16:creationId xmlns:a16="http://schemas.microsoft.com/office/drawing/2014/main" id="{498AD258-363A-F542-AECC-606799AE9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8124" y="47740"/>
            <a:ext cx="194099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Sistemi analogici / sistemi digitali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DACC42-85C6-9D43-BDA6-85D9E9FFE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88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1FC88F6-4EC4-B14C-84D9-915C1C3B032F}" type="slidenum">
              <a:rPr lang="en-US" altLang="x-none" sz="1400"/>
              <a:pPr>
                <a:spcBef>
                  <a:spcPct val="0"/>
                </a:spcBef>
                <a:buFontTx/>
                <a:buNone/>
              </a:pPr>
              <a:t>50</a:t>
            </a:fld>
            <a:endParaRPr lang="en-US" altLang="x-none" sz="1400"/>
          </a:p>
        </p:txBody>
      </p:sp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3492500" y="1125538"/>
            <a:ext cx="20780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x-none" sz="1800" b="1"/>
              <a:t>Regole di inferenza</a:t>
            </a:r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2806700" y="4554538"/>
            <a:ext cx="3451225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914400" indent="-457200">
              <a:defRPr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371600" indent="-457200">
              <a:defRPr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828800" indent="-457200">
              <a:defRPr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286000" indent="-457200">
              <a:defRPr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buFont typeface="Times" charset="0"/>
              <a:buNone/>
            </a:pPr>
            <a:r>
              <a:rPr lang="en-US" altLang="x-none"/>
              <a:t>3)	reductio ad absurdum:</a:t>
            </a:r>
          </a:p>
          <a:p>
            <a:pPr>
              <a:buFont typeface="Times" charset="0"/>
              <a:buChar char="•"/>
            </a:pPr>
            <a:endParaRPr lang="en-US" altLang="x-none"/>
          </a:p>
          <a:p>
            <a:pPr>
              <a:buFont typeface="Times" charset="0"/>
              <a:buNone/>
            </a:pPr>
            <a:r>
              <a:rPr lang="en-US" altLang="x-none"/>
              <a:t>	A </a:t>
            </a:r>
            <a:r>
              <a:rPr lang="en-US" altLang="x-none">
                <a:sym typeface="Symbol" charset="2"/>
              </a:rPr>
              <a:t> B  ,  A   ~B        ~ A</a:t>
            </a:r>
          </a:p>
        </p:txBody>
      </p:sp>
      <p:sp>
        <p:nvSpPr>
          <p:cNvPr id="82948" name="Text Box 5"/>
          <p:cNvSpPr txBox="1">
            <a:spLocks noChangeArrowheads="1"/>
          </p:cNvSpPr>
          <p:nvPr/>
        </p:nvSpPr>
        <p:spPr bwMode="auto">
          <a:xfrm>
            <a:off x="2806700" y="1811338"/>
            <a:ext cx="25273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 typeface="Times" charset="0"/>
              <a:buNone/>
            </a:pPr>
            <a:r>
              <a:rPr lang="en-US" altLang="x-none" sz="1800"/>
              <a:t>1)	modus ponens:</a:t>
            </a:r>
          </a:p>
          <a:p>
            <a:pPr>
              <a:spcBef>
                <a:spcPct val="0"/>
              </a:spcBef>
              <a:buFont typeface="Times" charset="0"/>
              <a:buChar char="•"/>
            </a:pPr>
            <a:endParaRPr lang="en-US" altLang="x-none" sz="1800"/>
          </a:p>
          <a:p>
            <a:pPr>
              <a:spcBef>
                <a:spcPct val="0"/>
              </a:spcBef>
              <a:buFont typeface="Times" charset="0"/>
              <a:buNone/>
            </a:pPr>
            <a:r>
              <a:rPr lang="en-US" altLang="x-none" sz="1800"/>
              <a:t>	A </a:t>
            </a:r>
            <a:r>
              <a:rPr lang="en-US" altLang="x-none" sz="1800">
                <a:sym typeface="Symbol" charset="2"/>
              </a:rPr>
              <a:t> B ,  A        B</a:t>
            </a:r>
          </a:p>
          <a:p>
            <a:pPr>
              <a:spcBef>
                <a:spcPct val="0"/>
              </a:spcBef>
              <a:buFont typeface="Times" charset="0"/>
              <a:buNone/>
            </a:pPr>
            <a:endParaRPr lang="en-US" altLang="x-none" sz="1800">
              <a:sym typeface="Symbol" charset="2"/>
            </a:endParaRPr>
          </a:p>
        </p:txBody>
      </p:sp>
      <p:sp>
        <p:nvSpPr>
          <p:cNvPr id="82949" name="Text Box 6"/>
          <p:cNvSpPr txBox="1">
            <a:spLocks noChangeArrowheads="1"/>
          </p:cNvSpPr>
          <p:nvPr/>
        </p:nvSpPr>
        <p:spPr bwMode="auto">
          <a:xfrm>
            <a:off x="2806700" y="3106738"/>
            <a:ext cx="27178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914400" indent="-457200">
              <a:defRPr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371600" indent="-457200">
              <a:defRPr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828800" indent="-457200">
              <a:defRPr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286000" indent="-457200">
              <a:defRPr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buFont typeface="Times" charset="0"/>
              <a:buNone/>
            </a:pPr>
            <a:r>
              <a:rPr lang="en-US" altLang="x-none"/>
              <a:t>2)	modus tollens:</a:t>
            </a:r>
          </a:p>
          <a:p>
            <a:pPr>
              <a:buFont typeface="Times" charset="0"/>
              <a:buNone/>
            </a:pPr>
            <a:endParaRPr lang="en-US" altLang="x-none"/>
          </a:p>
          <a:p>
            <a:pPr>
              <a:buFont typeface="Times" charset="0"/>
              <a:buNone/>
            </a:pPr>
            <a:r>
              <a:rPr lang="en-US" altLang="x-none"/>
              <a:t>	A </a:t>
            </a:r>
            <a:r>
              <a:rPr lang="en-US" altLang="x-none">
                <a:sym typeface="Symbol" charset="2"/>
              </a:rPr>
              <a:t> B ,  ~B      ~ A</a:t>
            </a:r>
          </a:p>
        </p:txBody>
      </p:sp>
      <p:sp>
        <p:nvSpPr>
          <p:cNvPr id="82950" name="Text Box 7"/>
          <p:cNvSpPr txBox="1">
            <a:spLocks noChangeArrowheads="1"/>
          </p:cNvSpPr>
          <p:nvPr/>
        </p:nvSpPr>
        <p:spPr bwMode="auto">
          <a:xfrm>
            <a:off x="8305800" y="62484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x-none" sz="14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45308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D4B017-B05B-1943-8AD8-ADF6E945F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90908"/>
            <a:ext cx="8907364" cy="34066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11B2BC7-1237-EA42-8314-93291F9510B8}"/>
              </a:ext>
            </a:extLst>
          </p:cNvPr>
          <p:cNvSpPr/>
          <p:nvPr/>
        </p:nvSpPr>
        <p:spPr>
          <a:xfrm>
            <a:off x="760170" y="426589"/>
            <a:ext cx="79414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>
                <a:latin typeface="NimbusRomNo9L"/>
              </a:rPr>
              <a:t>Definizione assiomatica dell’Algebra Booleana </a:t>
            </a:r>
            <a:endParaRPr lang="it-IT" sz="32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1CF0AB-58FE-6846-852A-6680D0DECECB}"/>
              </a:ext>
            </a:extLst>
          </p:cNvPr>
          <p:cNvSpPr/>
          <p:nvPr/>
        </p:nvSpPr>
        <p:spPr>
          <a:xfrm>
            <a:off x="6546121" y="0"/>
            <a:ext cx="256993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Definizione assiomatica dell’Algebra Booleana</a:t>
            </a:r>
            <a:endParaRPr lang="it-IT" sz="10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5353CA-B19B-E04B-A5F2-F41F6E0B1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82" y="1539986"/>
            <a:ext cx="8026400" cy="6223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CD4A7C-4AB2-6241-839A-CE112EED3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9534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96696D-9ACE-5B49-9131-C85CBCDCA662}"/>
              </a:ext>
            </a:extLst>
          </p:cNvPr>
          <p:cNvSpPr/>
          <p:nvPr/>
        </p:nvSpPr>
        <p:spPr>
          <a:xfrm>
            <a:off x="6546121" y="0"/>
            <a:ext cx="256993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Definizione assiomatica dell’Algebra Booleana</a:t>
            </a:r>
            <a:endParaRPr lang="it-IT" sz="1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5511AC-4418-3F4A-ABFD-B6E26ED2B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347" y="5549049"/>
            <a:ext cx="4942914" cy="4385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A5077C-EB75-874C-A4E5-BACFDF5F9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11" y="4567500"/>
            <a:ext cx="7087684" cy="8185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3B2DF2-7054-C246-97D8-EFF94EC04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45" y="3673653"/>
            <a:ext cx="6661571" cy="7308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0EC36C-B33D-9342-8B88-04C0C5A2CF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049" y="3027734"/>
            <a:ext cx="5979790" cy="7600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1BD288-8DF8-8E4E-A161-ED67DA9B2A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279" y="2276059"/>
            <a:ext cx="8010929" cy="8331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9E54F9-D2A2-BB47-83D3-8A1DB9007F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638" y="1650961"/>
            <a:ext cx="6263865" cy="3800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D5283E-49B2-664C-BA07-691B0253B7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945" y="1174804"/>
            <a:ext cx="4687246" cy="39466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4BD0385-4BC8-F24F-9D3C-73D6A342510F}"/>
              </a:ext>
            </a:extLst>
          </p:cNvPr>
          <p:cNvGrpSpPr/>
          <p:nvPr/>
        </p:nvGrpSpPr>
        <p:grpSpPr>
          <a:xfrm>
            <a:off x="5289191" y="3566942"/>
            <a:ext cx="3711525" cy="1387101"/>
            <a:chOff x="5289191" y="3998954"/>
            <a:chExt cx="3711525" cy="138710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17F3F5A-9ACF-5B43-8FE4-0718F9D137DB}"/>
                </a:ext>
              </a:extLst>
            </p:cNvPr>
            <p:cNvSpPr/>
            <p:nvPr/>
          </p:nvSpPr>
          <p:spPr>
            <a:xfrm>
              <a:off x="5289191" y="4999512"/>
              <a:ext cx="2442504" cy="38654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14030CFD-B519-5245-AE7D-3876BC0013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97635" y="4623051"/>
              <a:ext cx="334060" cy="388564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BC7A7C-EA5B-E445-9A2E-2EE5FBCBB83D}"/>
                </a:ext>
              </a:extLst>
            </p:cNvPr>
            <p:cNvSpPr txBox="1"/>
            <p:nvPr/>
          </p:nvSpPr>
          <p:spPr>
            <a:xfrm>
              <a:off x="7301212" y="3998954"/>
              <a:ext cx="16995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solidFill>
                    <a:srgbClr val="FF0000"/>
                  </a:solidFill>
                </a:rPr>
                <a:t>non è quella cui </a:t>
              </a:r>
            </a:p>
            <a:p>
              <a:r>
                <a:rPr lang="it-IT" sz="1200">
                  <a:solidFill>
                    <a:srgbClr val="FF0000"/>
                  </a:solidFill>
                </a:rPr>
                <a:t>siamo abituati: </a:t>
              </a:r>
            </a:p>
            <a:p>
              <a:r>
                <a:rPr lang="it-IT" sz="1200">
                  <a:solidFill>
                    <a:srgbClr val="FF0000"/>
                  </a:solidFill>
                </a:rPr>
                <a:t>5+(3・4) ≠ (5+3)・(5+4)</a:t>
              </a: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C6E0AC-3269-3448-B825-025DD4CE9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7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E46A5B9-6436-1043-B84D-EEF2C007F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919" y="2218593"/>
            <a:ext cx="5803900" cy="1295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1D3B1E-6D9D-E54F-A688-F3E2BAAEBCAD}"/>
              </a:ext>
            </a:extLst>
          </p:cNvPr>
          <p:cNvSpPr txBox="1"/>
          <p:nvPr/>
        </p:nvSpPr>
        <p:spPr>
          <a:xfrm>
            <a:off x="633960" y="592717"/>
            <a:ext cx="81563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>
                <a:solidFill>
                  <a:srgbClr val="0A20FF"/>
                </a:solidFill>
              </a:rPr>
              <a:t>Il più semplice insieme </a:t>
            </a:r>
            <a:r>
              <a:rPr lang="it-IT" sz="2000" i="1">
                <a:solidFill>
                  <a:srgbClr val="0A20FF"/>
                </a:solidFill>
              </a:rPr>
              <a:t>B</a:t>
            </a:r>
            <a:r>
              <a:rPr lang="it-IT" sz="2000">
                <a:solidFill>
                  <a:srgbClr val="0A20FF"/>
                </a:solidFill>
              </a:rPr>
              <a:t> che soddisfa i postulati sopra è rappresentato dalla </a:t>
            </a:r>
          </a:p>
          <a:p>
            <a:r>
              <a:rPr lang="it-IT" sz="2000">
                <a:solidFill>
                  <a:srgbClr val="0A20FF"/>
                </a:solidFill>
              </a:rPr>
              <a:t>cosiddetta </a:t>
            </a:r>
            <a:r>
              <a:rPr lang="it-IT" sz="2000" i="1">
                <a:solidFill>
                  <a:srgbClr val="0A20FF"/>
                </a:solidFill>
              </a:rPr>
              <a:t>Algebra Booleana a due elementi</a:t>
            </a:r>
            <a:r>
              <a:rPr lang="it-IT" sz="2000">
                <a:solidFill>
                  <a:srgbClr val="0A20FF"/>
                </a:solidFill>
              </a:rPr>
              <a:t>, o </a:t>
            </a:r>
            <a:r>
              <a:rPr lang="it-IT" sz="2000" i="1">
                <a:solidFill>
                  <a:srgbClr val="0A20FF"/>
                </a:solidFill>
              </a:rPr>
              <a:t>Algebra Binaria</a:t>
            </a:r>
            <a:r>
              <a:rPr lang="it-IT" sz="2000"/>
              <a:t>, basata sugli </a:t>
            </a:r>
          </a:p>
          <a:p>
            <a:r>
              <a:rPr lang="it-IT" sz="2000"/>
              <a:t>elementi 0 e 1 e caratterizzata dalle seguenti tre leggi di composizione: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C43130-040C-AD4D-95B3-4FBFB2112BFE}"/>
              </a:ext>
            </a:extLst>
          </p:cNvPr>
          <p:cNvSpPr txBox="1"/>
          <p:nvPr/>
        </p:nvSpPr>
        <p:spPr>
          <a:xfrm>
            <a:off x="791308" y="4292851"/>
            <a:ext cx="78608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/>
              <a:t>Le tre leggi di composizione interna sono rispettivamente AND, OR e NOT </a:t>
            </a:r>
          </a:p>
          <a:p>
            <a:r>
              <a:rPr lang="it-IT" sz="2000"/>
              <a:t>e corrispondono ai connettivi precedentemente introdotti.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D43B85-A791-3944-A38B-79660543470F}"/>
              </a:ext>
            </a:extLst>
          </p:cNvPr>
          <p:cNvSpPr txBox="1"/>
          <p:nvPr/>
        </p:nvSpPr>
        <p:spPr>
          <a:xfrm>
            <a:off x="2118946" y="3718756"/>
            <a:ext cx="4920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AND		      OR		            NOT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0D4C8A-3A0B-2E4C-8AD3-DA4885D83431}"/>
              </a:ext>
            </a:extLst>
          </p:cNvPr>
          <p:cNvSpPr txBox="1"/>
          <p:nvPr/>
        </p:nvSpPr>
        <p:spPr>
          <a:xfrm>
            <a:off x="2829121" y="5256375"/>
            <a:ext cx="39526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0 e 1  stanno per </a:t>
            </a:r>
            <a:r>
              <a:rPr lang="it-IT" sz="2400" i="1"/>
              <a:t>vero</a:t>
            </a:r>
            <a:r>
              <a:rPr lang="it-IT" sz="2400"/>
              <a:t> e </a:t>
            </a:r>
            <a:r>
              <a:rPr lang="it-IT" sz="2400" i="1"/>
              <a:t>falso</a:t>
            </a:r>
          </a:p>
          <a:p>
            <a:r>
              <a:rPr lang="it-IT" sz="2400"/>
              <a:t>del calcolo funzionale di verità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BD1927-4F4F-4F40-8B6C-C65A75485DCF}"/>
              </a:ext>
            </a:extLst>
          </p:cNvPr>
          <p:cNvSpPr/>
          <p:nvPr/>
        </p:nvSpPr>
        <p:spPr>
          <a:xfrm>
            <a:off x="6546121" y="0"/>
            <a:ext cx="256993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Definizione assiomatica dell’Algebra Booleana</a:t>
            </a:r>
            <a:endParaRPr lang="it-IT" sz="10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A67D19-5E53-FC47-BBFF-108943E6D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59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CA5220-54F7-144A-828B-EAE8192243D8}"/>
              </a:ext>
            </a:extLst>
          </p:cNvPr>
          <p:cNvSpPr txBox="1"/>
          <p:nvPr/>
        </p:nvSpPr>
        <p:spPr>
          <a:xfrm>
            <a:off x="1612200" y="250536"/>
            <a:ext cx="6360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In che rapporto stanno con le tabelle viste prima?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489D5BA-7A7C-8D4E-8980-612D69328ECF}"/>
              </a:ext>
            </a:extLst>
          </p:cNvPr>
          <p:cNvGrpSpPr/>
          <p:nvPr/>
        </p:nvGrpSpPr>
        <p:grpSpPr>
          <a:xfrm>
            <a:off x="3860636" y="2167759"/>
            <a:ext cx="931665" cy="923330"/>
            <a:chOff x="1365661" y="4144488"/>
            <a:chExt cx="931665" cy="92333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4852AEA-8C98-EE49-86D7-D49FD206894F}"/>
                </a:ext>
              </a:extLst>
            </p:cNvPr>
            <p:cNvSpPr txBox="1"/>
            <p:nvPr/>
          </p:nvSpPr>
          <p:spPr>
            <a:xfrm>
              <a:off x="1365662" y="4144488"/>
              <a:ext cx="8980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/>
                <a:t>F</a:t>
              </a:r>
              <a:r>
                <a:rPr lang="it-IT" sz="2400"/>
                <a:t> → 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4F4A8C5-6BE6-7042-8BD0-43B84F1986F2}"/>
                </a:ext>
              </a:extLst>
            </p:cNvPr>
            <p:cNvSpPr txBox="1"/>
            <p:nvPr/>
          </p:nvSpPr>
          <p:spPr>
            <a:xfrm>
              <a:off x="1365661" y="4606153"/>
              <a:ext cx="9316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/>
                <a:t>V</a:t>
              </a:r>
              <a:r>
                <a:rPr lang="it-IT" sz="2400"/>
                <a:t> → 1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73BC4DBE-1922-1741-8249-749D35FBB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5757" y="4021786"/>
            <a:ext cx="1651000" cy="18796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28443236-F252-C140-93A3-BA2E3E528A3B}"/>
              </a:ext>
            </a:extLst>
          </p:cNvPr>
          <p:cNvGrpSpPr/>
          <p:nvPr/>
        </p:nvGrpSpPr>
        <p:grpSpPr>
          <a:xfrm>
            <a:off x="5845757" y="1157358"/>
            <a:ext cx="2003070" cy="2492990"/>
            <a:chOff x="5845757" y="1157358"/>
            <a:chExt cx="2003070" cy="249299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F97C27-784A-7A41-A3FD-B61280C7E281}"/>
                </a:ext>
              </a:extLst>
            </p:cNvPr>
            <p:cNvSpPr txBox="1"/>
            <p:nvPr/>
          </p:nvSpPr>
          <p:spPr>
            <a:xfrm>
              <a:off x="5997038" y="1157358"/>
              <a:ext cx="1851789" cy="24929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600"/>
                <a:t>A  B      A + B</a:t>
              </a:r>
            </a:p>
            <a:p>
              <a:endParaRPr lang="it-IT" sz="2600"/>
            </a:p>
            <a:p>
              <a:r>
                <a:rPr lang="it-IT" sz="2600"/>
                <a:t>0  0        0</a:t>
              </a:r>
            </a:p>
            <a:p>
              <a:r>
                <a:rPr lang="it-IT" sz="2600"/>
                <a:t>0  1        1</a:t>
              </a:r>
            </a:p>
            <a:p>
              <a:r>
                <a:rPr lang="it-IT" sz="2600"/>
                <a:t>1  0        1</a:t>
              </a:r>
            </a:p>
            <a:p>
              <a:r>
                <a:rPr lang="it-IT" sz="2600"/>
                <a:t>1  1        1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6EAA9CC-4760-BD48-813F-4B6CF77C9873}"/>
                </a:ext>
              </a:extLst>
            </p:cNvPr>
            <p:cNvCxnSpPr/>
            <p:nvPr/>
          </p:nvCxnSpPr>
          <p:spPr>
            <a:xfrm>
              <a:off x="5845757" y="1764406"/>
              <a:ext cx="184597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37BC8F7-455B-5845-94C6-5251F1D374FF}"/>
                </a:ext>
              </a:extLst>
            </p:cNvPr>
            <p:cNvCxnSpPr>
              <a:cxnSpLocks/>
              <a:stCxn id="12" idx="0"/>
              <a:endCxn id="12" idx="2"/>
            </p:cNvCxnSpPr>
            <p:nvPr/>
          </p:nvCxnSpPr>
          <p:spPr>
            <a:xfrm>
              <a:off x="6922933" y="1157358"/>
              <a:ext cx="0" cy="24929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6B6F714-5BDB-C441-806E-ADFC79CDB041}"/>
              </a:ext>
            </a:extLst>
          </p:cNvPr>
          <p:cNvGrpSpPr/>
          <p:nvPr/>
        </p:nvGrpSpPr>
        <p:grpSpPr>
          <a:xfrm>
            <a:off x="249777" y="1128553"/>
            <a:ext cx="3432975" cy="3001741"/>
            <a:chOff x="4751239" y="508700"/>
            <a:chExt cx="3031727" cy="233034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42B1FA4-E00C-1F4B-B77D-DB9DE3896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29956" y="508700"/>
              <a:ext cx="1817511" cy="216106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5E32C58-7BC7-DF47-8A04-602E09B909DD}"/>
                </a:ext>
              </a:extLst>
            </p:cNvPr>
            <p:cNvSpPr txBox="1"/>
            <p:nvPr/>
          </p:nvSpPr>
          <p:spPr>
            <a:xfrm>
              <a:off x="4751239" y="2500488"/>
              <a:ext cx="30317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>
                  <a:latin typeface="Times" pitchFamily="2" charset="0"/>
                </a:rPr>
                <a:t>Tavola di verità del connettivo OR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C2BED4-63E9-C947-A87A-BBA8CD1CE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52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27A526-DFC6-D548-BEA6-B1E98AAB5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7658" y="3903829"/>
            <a:ext cx="1676400" cy="21463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6BE8469-D833-444F-AF7F-F2AC2A8C181D}"/>
              </a:ext>
            </a:extLst>
          </p:cNvPr>
          <p:cNvGrpSpPr/>
          <p:nvPr/>
        </p:nvGrpSpPr>
        <p:grpSpPr>
          <a:xfrm>
            <a:off x="3860636" y="2167759"/>
            <a:ext cx="931665" cy="923330"/>
            <a:chOff x="1365661" y="4144488"/>
            <a:chExt cx="931665" cy="92333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D7A4BF1-2635-9940-A7FD-3A4862E52850}"/>
                </a:ext>
              </a:extLst>
            </p:cNvPr>
            <p:cNvSpPr txBox="1"/>
            <p:nvPr/>
          </p:nvSpPr>
          <p:spPr>
            <a:xfrm>
              <a:off x="1365662" y="4144488"/>
              <a:ext cx="8980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/>
                <a:t>F</a:t>
              </a:r>
              <a:r>
                <a:rPr lang="it-IT" sz="2400"/>
                <a:t> → 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A5BFEBC-CAC5-9742-857C-4FAC0627FCC1}"/>
                </a:ext>
              </a:extLst>
            </p:cNvPr>
            <p:cNvSpPr txBox="1"/>
            <p:nvPr/>
          </p:nvSpPr>
          <p:spPr>
            <a:xfrm>
              <a:off x="1365661" y="4606153"/>
              <a:ext cx="9316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/>
                <a:t>V</a:t>
              </a:r>
              <a:r>
                <a:rPr lang="it-IT" sz="2400"/>
                <a:t> → 1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B79EAE3-D7DD-4643-97EB-9216D6E0F54A}"/>
              </a:ext>
            </a:extLst>
          </p:cNvPr>
          <p:cNvGrpSpPr/>
          <p:nvPr/>
        </p:nvGrpSpPr>
        <p:grpSpPr>
          <a:xfrm>
            <a:off x="394691" y="1010179"/>
            <a:ext cx="3684471" cy="2999952"/>
            <a:chOff x="218751" y="485421"/>
            <a:chExt cx="3179204" cy="235362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551F129-C732-CB43-93EB-C15DD2347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6305" y="485421"/>
              <a:ext cx="1548756" cy="194733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D788282-8FEF-BE49-86F3-A3C47BB70437}"/>
                </a:ext>
              </a:extLst>
            </p:cNvPr>
            <p:cNvSpPr txBox="1"/>
            <p:nvPr/>
          </p:nvSpPr>
          <p:spPr>
            <a:xfrm>
              <a:off x="218751" y="2500488"/>
              <a:ext cx="31792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>
                  <a:latin typeface="Times" pitchFamily="2" charset="0"/>
                </a:rPr>
                <a:t>Tavola di verità del connettivo AND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901DB21-39DF-9144-A196-D2F670C25607}"/>
              </a:ext>
            </a:extLst>
          </p:cNvPr>
          <p:cNvGrpSpPr/>
          <p:nvPr/>
        </p:nvGrpSpPr>
        <p:grpSpPr>
          <a:xfrm>
            <a:off x="5845757" y="1096760"/>
            <a:ext cx="1845976" cy="2553588"/>
            <a:chOff x="5845757" y="1096760"/>
            <a:chExt cx="1845976" cy="255358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45D7E6C-B374-EC45-8379-9060736CFC2B}"/>
                </a:ext>
              </a:extLst>
            </p:cNvPr>
            <p:cNvGrpSpPr/>
            <p:nvPr/>
          </p:nvGrpSpPr>
          <p:grpSpPr>
            <a:xfrm>
              <a:off x="5845757" y="1157358"/>
              <a:ext cx="1845976" cy="2492990"/>
              <a:chOff x="5845757" y="1157358"/>
              <a:chExt cx="1845976" cy="2492990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1D4B487-8F4C-6342-8FF1-916FC454334D}"/>
                  </a:ext>
                </a:extLst>
              </p:cNvPr>
              <p:cNvSpPr txBox="1"/>
              <p:nvPr/>
            </p:nvSpPr>
            <p:spPr>
              <a:xfrm>
                <a:off x="5997038" y="1157358"/>
                <a:ext cx="1609736" cy="24929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600"/>
                  <a:t>A  B     A  B</a:t>
                </a:r>
              </a:p>
              <a:p>
                <a:endParaRPr lang="it-IT" sz="2600"/>
              </a:p>
              <a:p>
                <a:r>
                  <a:rPr lang="it-IT" sz="2600"/>
                  <a:t>0  0        0</a:t>
                </a:r>
              </a:p>
              <a:p>
                <a:r>
                  <a:rPr lang="it-IT" sz="2600"/>
                  <a:t>0  1        0</a:t>
                </a:r>
              </a:p>
              <a:p>
                <a:r>
                  <a:rPr lang="it-IT" sz="2600"/>
                  <a:t>1  0        0</a:t>
                </a:r>
              </a:p>
              <a:p>
                <a:r>
                  <a:rPr lang="it-IT" sz="2600"/>
                  <a:t>1  1        1</a:t>
                </a: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D87CE9DA-A538-B34C-B2D9-76C8F1A6BD08}"/>
                  </a:ext>
                </a:extLst>
              </p:cNvPr>
              <p:cNvCxnSpPr/>
              <p:nvPr/>
            </p:nvCxnSpPr>
            <p:spPr>
              <a:xfrm>
                <a:off x="5845757" y="1764406"/>
                <a:ext cx="18459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B53D879B-2BE8-8D41-89E6-A41B2BA59AB4}"/>
                  </a:ext>
                </a:extLst>
              </p:cNvPr>
              <p:cNvCxnSpPr>
                <a:cxnSpLocks/>
                <a:stCxn id="17" idx="0"/>
                <a:endCxn id="17" idx="2"/>
              </p:cNvCxnSpPr>
              <p:nvPr/>
            </p:nvCxnSpPr>
            <p:spPr>
              <a:xfrm>
                <a:off x="6801906" y="1157358"/>
                <a:ext cx="0" cy="249299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01F141E-D7C1-D847-89BC-CAB3CAD02B5E}"/>
                </a:ext>
              </a:extLst>
            </p:cNvPr>
            <p:cNvSpPr txBox="1"/>
            <p:nvPr/>
          </p:nvSpPr>
          <p:spPr>
            <a:xfrm>
              <a:off x="7109765" y="1096760"/>
              <a:ext cx="2616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.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BD1843-9F90-6346-B9D2-6043B7145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98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E710638-CFE4-CB40-B7E1-08561FA24BA5}"/>
              </a:ext>
            </a:extLst>
          </p:cNvPr>
          <p:cNvSpPr txBox="1"/>
          <p:nvPr/>
        </p:nvSpPr>
        <p:spPr>
          <a:xfrm>
            <a:off x="1024738" y="907542"/>
            <a:ext cx="6806350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/>
              <a:t>Altro esempio importante di algebra Booleana</a:t>
            </a:r>
            <a:r>
              <a:rPr lang="it-IT" sz="2400"/>
              <a:t>:</a:t>
            </a:r>
          </a:p>
          <a:p>
            <a:endParaRPr lang="it-IT" sz="2400"/>
          </a:p>
          <a:p>
            <a:r>
              <a:rPr lang="it-IT" sz="2400" b="1">
                <a:solidFill>
                  <a:srgbClr val="0A20FF"/>
                </a:solidFill>
              </a:rPr>
              <a:t>la teoria degli insiemi</a:t>
            </a:r>
            <a:r>
              <a:rPr lang="it-IT" sz="2400"/>
              <a:t>, con </a:t>
            </a:r>
            <a:r>
              <a:rPr lang="it-IT" sz="2400" i="1"/>
              <a:t>S</a:t>
            </a:r>
            <a:r>
              <a:rPr lang="it-IT" sz="2400"/>
              <a:t> insieme e </a:t>
            </a:r>
            <a:r>
              <a:rPr lang="it-IT" sz="2400" i="1"/>
              <a:t>P(S)</a:t>
            </a:r>
            <a:r>
              <a:rPr lang="it-IT" sz="2400"/>
              <a:t> l’insieme </a:t>
            </a:r>
          </a:p>
          <a:p>
            <a:r>
              <a:rPr lang="it-IT" sz="2400"/>
              <a:t>delle parti di </a:t>
            </a:r>
            <a:r>
              <a:rPr lang="it-IT" sz="2400" i="1"/>
              <a:t>S</a:t>
            </a:r>
          </a:p>
          <a:p>
            <a:endParaRPr lang="it-IT" sz="2400"/>
          </a:p>
          <a:p>
            <a:r>
              <a:rPr lang="it-IT" sz="2400"/>
              <a:t>Leggi di composizione:</a:t>
            </a:r>
          </a:p>
          <a:p>
            <a:endParaRPr lang="it-IT" sz="2400"/>
          </a:p>
          <a:p>
            <a:r>
              <a:rPr lang="it-IT" sz="2400"/>
              <a:t>	intersezione		</a:t>
            </a:r>
            <a:r>
              <a:rPr lang="it-IT" sz="3000"/>
              <a:t>∩</a:t>
            </a:r>
          </a:p>
          <a:p>
            <a:r>
              <a:rPr lang="it-IT" sz="2400"/>
              <a:t>	unione			</a:t>
            </a:r>
            <a:r>
              <a:rPr lang="it-IT" sz="2800"/>
              <a:t>∪</a:t>
            </a:r>
          </a:p>
          <a:p>
            <a:r>
              <a:rPr lang="it-IT" sz="2400"/>
              <a:t>	complementazione	          </a:t>
            </a:r>
            <a:r>
              <a:rPr lang="it-IT" sz="2400">
                <a:latin typeface="Apple Chancery" panose="03020702040506060504" pitchFamily="66" charset="-79"/>
                <a:cs typeface="Apple Chancery" panose="03020702040506060504" pitchFamily="66" charset="-79"/>
              </a:rPr>
              <a:t>C</a:t>
            </a:r>
            <a:r>
              <a:rPr lang="it-IT" sz="2400">
                <a:latin typeface="Times" pitchFamily="2" charset="0"/>
              </a:rPr>
              <a:t>(</a:t>
            </a:r>
            <a:r>
              <a:rPr lang="it-IT" sz="2400" i="1">
                <a:latin typeface="Times" pitchFamily="2" charset="0"/>
              </a:rPr>
              <a:t>A</a:t>
            </a:r>
            <a:r>
              <a:rPr lang="it-IT" sz="2400">
                <a:latin typeface="Times" pitchFamily="2" charset="0"/>
              </a:rPr>
              <a:t>)</a:t>
            </a:r>
            <a:r>
              <a:rPr lang="it-IT" sz="2400"/>
              <a:t>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8F583B-A851-5140-B5CB-8A0F746AD9E6}"/>
              </a:ext>
            </a:extLst>
          </p:cNvPr>
          <p:cNvSpPr txBox="1"/>
          <p:nvPr/>
        </p:nvSpPr>
        <p:spPr>
          <a:xfrm>
            <a:off x="1487876" y="5530406"/>
            <a:ext cx="6710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0 è l’insieme vuoto		1 è l’insieme ambiente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0F3D2A-CD98-ED41-8F6B-4AECD42C1668}"/>
              </a:ext>
            </a:extLst>
          </p:cNvPr>
          <p:cNvSpPr/>
          <p:nvPr/>
        </p:nvSpPr>
        <p:spPr>
          <a:xfrm>
            <a:off x="6546121" y="0"/>
            <a:ext cx="256993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Definizione assiomatica dell’Algebra Booleana</a:t>
            </a:r>
            <a:endParaRPr lang="it-IT" sz="10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861166-4B77-564E-8BCF-6C7FD228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1701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F26B04A-88DF-DB40-AF72-265B5197B8E1}"/>
              </a:ext>
            </a:extLst>
          </p:cNvPr>
          <p:cNvSpPr txBox="1"/>
          <p:nvPr/>
        </p:nvSpPr>
        <p:spPr>
          <a:xfrm>
            <a:off x="1126179" y="1552331"/>
            <a:ext cx="70967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>
                <a:solidFill>
                  <a:srgbClr val="0A20FF"/>
                </a:solidFill>
              </a:rPr>
              <a:t>Partendo dagli assiomi possiamo ricavare (infinite) altre</a:t>
            </a:r>
          </a:p>
          <a:p>
            <a:r>
              <a:rPr lang="it-IT" sz="2400">
                <a:solidFill>
                  <a:srgbClr val="0A20FF"/>
                </a:solidFill>
              </a:rPr>
              <a:t>relazioni Booleane vere, detti </a:t>
            </a:r>
            <a:r>
              <a:rPr lang="it-IT" sz="2400" i="1">
                <a:solidFill>
                  <a:srgbClr val="0A20FF"/>
                </a:solidFill>
              </a:rPr>
              <a:t>teoremi.</a:t>
            </a:r>
            <a:r>
              <a:rPr lang="it-IT" sz="2400">
                <a:solidFill>
                  <a:srgbClr val="0A20FF"/>
                </a:solidFill>
              </a:rPr>
              <a:t> </a:t>
            </a:r>
          </a:p>
          <a:p>
            <a:r>
              <a:rPr lang="it-IT" sz="2400"/>
              <a:t>Il teorema di De Morgan è un esempio in tal senso: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D5C786-FBCF-D240-8A74-85F1D363A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239" y="3513338"/>
            <a:ext cx="4620491" cy="552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49DBBA-5639-0A46-AF3E-4EB6DC9EB06E}"/>
              </a:ext>
            </a:extLst>
          </p:cNvPr>
          <p:cNvSpPr txBox="1"/>
          <p:nvPr/>
        </p:nvSpPr>
        <p:spPr>
          <a:xfrm>
            <a:off x="299837" y="4966682"/>
            <a:ext cx="8710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L’insieme di tutti i teoremi costituisce la </a:t>
            </a:r>
            <a:r>
              <a:rPr lang="it-IT" sz="2400" i="1"/>
              <a:t>teoria dell’algebra Booleana</a:t>
            </a:r>
            <a:endParaRPr lang="it-IT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F04914-2181-044D-8516-D186BFA3CA50}"/>
              </a:ext>
            </a:extLst>
          </p:cNvPr>
          <p:cNvSpPr/>
          <p:nvPr/>
        </p:nvSpPr>
        <p:spPr>
          <a:xfrm>
            <a:off x="7329897" y="0"/>
            <a:ext cx="17860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Teoremi dell’Algebra Booleana</a:t>
            </a:r>
            <a:endParaRPr lang="it-IT" sz="10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A77173-B8BD-1E45-B130-0F462F675359}"/>
              </a:ext>
            </a:extLst>
          </p:cNvPr>
          <p:cNvSpPr txBox="1"/>
          <p:nvPr/>
        </p:nvSpPr>
        <p:spPr>
          <a:xfrm>
            <a:off x="2345014" y="560820"/>
            <a:ext cx="4036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/>
              <a:t>Teoremi dell’algebra Booleana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276B9-BE42-0644-8D04-F4E69F9DB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143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3DA1D1-1619-8044-9DAB-95CF225A9B86}"/>
              </a:ext>
            </a:extLst>
          </p:cNvPr>
          <p:cNvSpPr/>
          <p:nvPr/>
        </p:nvSpPr>
        <p:spPr>
          <a:xfrm>
            <a:off x="7329897" y="0"/>
            <a:ext cx="17860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Teoremi dell’Algebra Booleana</a:t>
            </a:r>
            <a:endParaRPr lang="it-IT" sz="1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A1F6C8-88A1-C042-9358-D2BC8EC222FC}"/>
              </a:ext>
            </a:extLst>
          </p:cNvPr>
          <p:cNvSpPr txBox="1"/>
          <p:nvPr/>
        </p:nvSpPr>
        <p:spPr>
          <a:xfrm>
            <a:off x="231987" y="27620"/>
            <a:ext cx="82491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A partire dagli assiomi sopra esposti, si potrebbero ricavare tutti i possibili </a:t>
            </a:r>
          </a:p>
          <a:p>
            <a:r>
              <a:rPr lang="it-IT"/>
              <a:t>teoremi dell’Algebra Booleana; tra questi ce ne sono alcuni molto semplici e utili nella </a:t>
            </a:r>
          </a:p>
          <a:p>
            <a:r>
              <a:rPr lang="it-IT"/>
              <a:t>manipolazione delle formule; li elenchiamo di seguito.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B6732B-97DB-2246-B4BB-127103AED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5" y="981543"/>
            <a:ext cx="7017173" cy="8366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AED770-4E6E-E24F-BC0D-8C2A1BE94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697" y="1838482"/>
            <a:ext cx="7477760" cy="5024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40B0BA-715E-194D-BDB3-9E03B717E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881" y="2286795"/>
            <a:ext cx="7233920" cy="4809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512E97-6B78-A646-89B2-A283A7B76B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507" y="2841044"/>
            <a:ext cx="7815182" cy="4894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B71E0C-FE8D-5F4E-B5DF-61531BF093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881" y="3403764"/>
            <a:ext cx="8130389" cy="4110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75C17EF-7797-0849-9BC8-2F44A87004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881" y="3855820"/>
            <a:ext cx="8308541" cy="41389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F237593-EE53-2146-B422-2DD111A01E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677" y="4308253"/>
            <a:ext cx="7414518" cy="51916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08056EA-458C-A447-BA9A-3DE4DE76BB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2479" y="4851196"/>
            <a:ext cx="7675038" cy="41835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A55F9F7-C9D1-7041-8F15-2FB7E98659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1697" y="5347000"/>
            <a:ext cx="7516457" cy="44304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69A6F9F-C2F0-AC47-9D99-51B49B882B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9678" y="5850746"/>
            <a:ext cx="7700981" cy="4400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F504DAA-D180-FD4C-BAB6-B576DB1EE01C}"/>
              </a:ext>
            </a:extLst>
          </p:cNvPr>
          <p:cNvSpPr/>
          <p:nvPr/>
        </p:nvSpPr>
        <p:spPr>
          <a:xfrm>
            <a:off x="2576820" y="993430"/>
            <a:ext cx="2766951" cy="52973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D54570-7B5C-8B44-818F-9E3E46D1751E}"/>
              </a:ext>
            </a:extLst>
          </p:cNvPr>
          <p:cNvSpPr/>
          <p:nvPr/>
        </p:nvSpPr>
        <p:spPr>
          <a:xfrm>
            <a:off x="5427023" y="1005317"/>
            <a:ext cx="3524899" cy="52854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9FB28-B27D-7B4E-B4C8-E98F244D1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58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1135EF-DBA2-F840-A149-62546E5699F5}"/>
              </a:ext>
            </a:extLst>
          </p:cNvPr>
          <p:cNvSpPr txBox="1"/>
          <p:nvPr/>
        </p:nvSpPr>
        <p:spPr>
          <a:xfrm>
            <a:off x="2063932" y="6429338"/>
            <a:ext cx="5813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Il duale si ottiene sostituendo + con ･ e 0 con 1 (e viceversa)</a:t>
            </a:r>
          </a:p>
        </p:txBody>
      </p:sp>
    </p:spTree>
    <p:extLst>
      <p:ext uri="{BB962C8B-B14F-4D97-AF65-F5344CB8AC3E}">
        <p14:creationId xmlns:p14="http://schemas.microsoft.com/office/powerpoint/2010/main" val="420153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DF22A0-E626-B145-BFB9-4105EB2CE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523" y="1795090"/>
            <a:ext cx="7017173" cy="8366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6F824F-F4C1-494D-8AD8-ABB1417B29C5}"/>
              </a:ext>
            </a:extLst>
          </p:cNvPr>
          <p:cNvSpPr txBox="1"/>
          <p:nvPr/>
        </p:nvSpPr>
        <p:spPr>
          <a:xfrm>
            <a:off x="1230405" y="316007"/>
            <a:ext cx="57808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/>
              <a:t>Come si dimostrano?</a:t>
            </a:r>
          </a:p>
          <a:p>
            <a:endParaRPr lang="it-IT"/>
          </a:p>
          <a:p>
            <a:pPr marL="342900" indent="-342900">
              <a:buAutoNum type="alphaLcParenR"/>
            </a:pPr>
            <a:r>
              <a:rPr lang="it-IT"/>
              <a:t>per </a:t>
            </a:r>
            <a:r>
              <a:rPr lang="it-IT" i="1"/>
              <a:t>induzione perfetta </a:t>
            </a:r>
            <a:r>
              <a:rPr lang="it-IT"/>
              <a:t>(tavola di verità)</a:t>
            </a:r>
          </a:p>
          <a:p>
            <a:pPr marL="342900" indent="-342900">
              <a:buAutoNum type="alphaLcParenR"/>
            </a:pPr>
            <a:r>
              <a:rPr lang="it-IT"/>
              <a:t>usando gli assiomi e i precedenti teoremi già dimostrati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B038977-DAD6-BB43-B3F6-DD2248B6D2DA}"/>
              </a:ext>
            </a:extLst>
          </p:cNvPr>
          <p:cNvGrpSpPr/>
          <p:nvPr/>
        </p:nvGrpSpPr>
        <p:grpSpPr>
          <a:xfrm>
            <a:off x="753035" y="3086099"/>
            <a:ext cx="6766661" cy="917472"/>
            <a:chOff x="753035" y="3086099"/>
            <a:chExt cx="6766661" cy="9174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E91F188-9B2D-CD40-8F4B-CA4B60C717EF}"/>
                </a:ext>
              </a:extLst>
            </p:cNvPr>
            <p:cNvSpPr txBox="1"/>
            <p:nvPr/>
          </p:nvSpPr>
          <p:spPr>
            <a:xfrm>
              <a:off x="753035" y="3311569"/>
              <a:ext cx="17954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ricordiamoci che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5BFEDA0-3A86-BE46-9F1B-1A902521E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09062" y="3086099"/>
              <a:ext cx="4110634" cy="917472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FF6887C-F083-9D44-8EA1-38211B3C72DF}"/>
              </a:ext>
            </a:extLst>
          </p:cNvPr>
          <p:cNvSpPr/>
          <p:nvPr/>
        </p:nvSpPr>
        <p:spPr>
          <a:xfrm>
            <a:off x="7329897" y="0"/>
            <a:ext cx="17860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Teoremi dell’Algebra Booleana</a:t>
            </a:r>
            <a:endParaRPr lang="it-IT" sz="10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7EE522-7DD3-CA4E-810B-A9E07CB39C10}"/>
              </a:ext>
            </a:extLst>
          </p:cNvPr>
          <p:cNvSpPr txBox="1"/>
          <p:nvPr/>
        </p:nvSpPr>
        <p:spPr>
          <a:xfrm>
            <a:off x="2790265" y="5979709"/>
            <a:ext cx="367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dimostrazione per induzione perfetta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A2D1ED3-131D-3C4B-8C8A-EB8342935913}"/>
              </a:ext>
            </a:extLst>
          </p:cNvPr>
          <p:cNvGrpSpPr/>
          <p:nvPr/>
        </p:nvGrpSpPr>
        <p:grpSpPr>
          <a:xfrm>
            <a:off x="1794090" y="4360698"/>
            <a:ext cx="1508746" cy="1261884"/>
            <a:chOff x="1794090" y="4360698"/>
            <a:chExt cx="1508746" cy="126188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AE6593F-1214-3244-BD0F-A11F476E9CAB}"/>
                </a:ext>
              </a:extLst>
            </p:cNvPr>
            <p:cNvSpPr txBox="1"/>
            <p:nvPr/>
          </p:nvSpPr>
          <p:spPr>
            <a:xfrm>
              <a:off x="1794090" y="4360698"/>
              <a:ext cx="1508746" cy="1261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i="1">
                  <a:latin typeface="Times" pitchFamily="2" charset="0"/>
                </a:rPr>
                <a:t>x</a:t>
              </a:r>
              <a:r>
                <a:rPr lang="it-IT" sz="2000">
                  <a:latin typeface="Monaco" pitchFamily="2" charset="77"/>
                </a:rPr>
                <a:t> </a:t>
              </a:r>
              <a:r>
                <a:rPr lang="it-IT" sz="2000" i="1">
                  <a:latin typeface="Times" pitchFamily="2" charset="0"/>
                </a:rPr>
                <a:t>x</a:t>
              </a:r>
              <a:r>
                <a:rPr lang="it-IT" sz="2000">
                  <a:latin typeface="Monaco" pitchFamily="2" charset="77"/>
                </a:rPr>
                <a:t>	</a:t>
              </a:r>
              <a:r>
                <a:rPr lang="it-IT" sz="2000" i="1">
                  <a:latin typeface="Times" pitchFamily="2" charset="0"/>
                </a:rPr>
                <a:t>x+x</a:t>
              </a:r>
            </a:p>
            <a:p>
              <a:endParaRPr lang="it-IT" sz="2000" i="1">
                <a:latin typeface="Times" pitchFamily="2" charset="0"/>
              </a:endParaRPr>
            </a:p>
            <a:p>
              <a:r>
                <a:rPr lang="it-IT">
                  <a:latin typeface="Monaco" pitchFamily="2" charset="77"/>
                </a:rPr>
                <a:t>0 0	 0</a:t>
              </a:r>
            </a:p>
            <a:p>
              <a:r>
                <a:rPr lang="it-IT">
                  <a:latin typeface="Monaco" pitchFamily="2" charset="77"/>
                </a:rPr>
                <a:t>1 1	 1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106EDDF-1F49-1046-A565-28D03085E93E}"/>
                </a:ext>
              </a:extLst>
            </p:cNvPr>
            <p:cNvCxnSpPr>
              <a:stCxn id="6" idx="0"/>
              <a:endCxn id="6" idx="2"/>
            </p:cNvCxnSpPr>
            <p:nvPr/>
          </p:nvCxnSpPr>
          <p:spPr>
            <a:xfrm>
              <a:off x="2548463" y="4360698"/>
              <a:ext cx="0" cy="126188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5E8CF99-B51E-9F45-A4BD-EA03A8FDC75F}"/>
              </a:ext>
            </a:extLst>
          </p:cNvPr>
          <p:cNvGrpSpPr/>
          <p:nvPr/>
        </p:nvGrpSpPr>
        <p:grpSpPr>
          <a:xfrm>
            <a:off x="4810714" y="4327078"/>
            <a:ext cx="1463862" cy="1295504"/>
            <a:chOff x="4810714" y="4327078"/>
            <a:chExt cx="1463862" cy="129550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D5B9EC5-DB43-204A-A0C7-B893B52D2FC5}"/>
                </a:ext>
              </a:extLst>
            </p:cNvPr>
            <p:cNvGrpSpPr/>
            <p:nvPr/>
          </p:nvGrpSpPr>
          <p:grpSpPr>
            <a:xfrm>
              <a:off x="4810714" y="4327078"/>
              <a:ext cx="1463862" cy="1295504"/>
              <a:chOff x="4810714" y="4327078"/>
              <a:chExt cx="1463862" cy="1295504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49AE3D-5301-C14D-8E5B-CDC7CE906CF5}"/>
                  </a:ext>
                </a:extLst>
              </p:cNvPr>
              <p:cNvSpPr txBox="1"/>
              <p:nvPr/>
            </p:nvSpPr>
            <p:spPr>
              <a:xfrm>
                <a:off x="4810714" y="4360698"/>
                <a:ext cx="1463862" cy="12618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i="1">
                    <a:latin typeface="Times" pitchFamily="2" charset="0"/>
                  </a:rPr>
                  <a:t>x</a:t>
                </a:r>
                <a:r>
                  <a:rPr lang="it-IT" sz="2000">
                    <a:latin typeface="Monaco" pitchFamily="2" charset="77"/>
                  </a:rPr>
                  <a:t> </a:t>
                </a:r>
                <a:r>
                  <a:rPr lang="it-IT" sz="2000" i="1">
                    <a:latin typeface="Times" pitchFamily="2" charset="0"/>
                  </a:rPr>
                  <a:t>x</a:t>
                </a:r>
                <a:r>
                  <a:rPr lang="it-IT" sz="2000">
                    <a:latin typeface="Monaco" pitchFamily="2" charset="77"/>
                  </a:rPr>
                  <a:t>	</a:t>
                </a:r>
                <a:r>
                  <a:rPr lang="it-IT" sz="2000" i="1">
                    <a:latin typeface="Times" pitchFamily="2" charset="0"/>
                  </a:rPr>
                  <a:t>x  x</a:t>
                </a:r>
              </a:p>
              <a:p>
                <a:endParaRPr lang="it-IT" sz="2000" i="1">
                  <a:latin typeface="Times" pitchFamily="2" charset="0"/>
                </a:endParaRPr>
              </a:p>
              <a:p>
                <a:r>
                  <a:rPr lang="it-IT">
                    <a:latin typeface="Monaco" pitchFamily="2" charset="77"/>
                  </a:rPr>
                  <a:t>0 0	 0</a:t>
                </a:r>
              </a:p>
              <a:p>
                <a:r>
                  <a:rPr lang="it-IT">
                    <a:latin typeface="Monaco" pitchFamily="2" charset="77"/>
                  </a:rPr>
                  <a:t>1 1	 1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0029B0E-7C7B-1C49-8B26-DAECC962EC80}"/>
                  </a:ext>
                </a:extLst>
              </p:cNvPr>
              <p:cNvSpPr txBox="1"/>
              <p:nvPr/>
            </p:nvSpPr>
            <p:spPr>
              <a:xfrm>
                <a:off x="5869642" y="4327078"/>
                <a:ext cx="2423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.</a:t>
                </a:r>
              </a:p>
            </p:txBody>
          </p:sp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EB28D43-32FA-E84F-B666-1F15E40509EE}"/>
                </a:ext>
              </a:extLst>
            </p:cNvPr>
            <p:cNvCxnSpPr/>
            <p:nvPr/>
          </p:nvCxnSpPr>
          <p:spPr>
            <a:xfrm>
              <a:off x="5595528" y="4327078"/>
              <a:ext cx="0" cy="126188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5AB0F3F-A8C1-E746-994F-E1BFED67C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58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86" name="Text Box 3">
            <a:extLst>
              <a:ext uri="{FF2B5EF4-FFF2-40B4-BE49-F238E27FC236}">
                <a16:creationId xmlns:a16="http://schemas.microsoft.com/office/drawing/2014/main" id="{2AE8D00A-B574-324A-8033-824690FC4F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720" y="5513715"/>
            <a:ext cx="85069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>
                <a:solidFill>
                  <a:srgbClr val="0A20FF"/>
                </a:solidFill>
              </a:rPr>
              <a:t>Se   </a:t>
            </a:r>
            <a:r>
              <a:rPr lang="en-US" altLang="en-US" sz="2800" b="1" i="1">
                <a:solidFill>
                  <a:srgbClr val="0A20FF"/>
                </a:solidFill>
              </a:rPr>
              <a:t>f</a:t>
            </a:r>
            <a:r>
              <a:rPr lang="en-US" altLang="en-US" sz="2800" b="1" i="1" baseline="-25000">
                <a:solidFill>
                  <a:srgbClr val="0A20FF"/>
                </a:solidFill>
              </a:rPr>
              <a:t>c</a:t>
            </a:r>
            <a:r>
              <a:rPr lang="en-US" altLang="en-US" sz="2800" b="1">
                <a:solidFill>
                  <a:srgbClr val="0A20FF"/>
                </a:solidFill>
              </a:rPr>
              <a:t> &gt; 2 </a:t>
            </a:r>
            <a:r>
              <a:rPr lang="en-US" altLang="en-US" sz="2800" b="1" i="1">
                <a:solidFill>
                  <a:srgbClr val="0A20FF"/>
                </a:solidFill>
              </a:rPr>
              <a:t>B</a:t>
            </a:r>
            <a:r>
              <a:rPr lang="en-US" altLang="en-US" sz="2800" b="1">
                <a:solidFill>
                  <a:srgbClr val="0A20FF"/>
                </a:solidFill>
              </a:rPr>
              <a:t> </a:t>
            </a:r>
            <a:r>
              <a:rPr lang="en-US" altLang="en-US" sz="2800">
                <a:solidFill>
                  <a:srgbClr val="0A20FF"/>
                </a:solidFill>
              </a:rPr>
              <a:t>  il segnale si può ricostruire senza ambiguità</a:t>
            </a:r>
          </a:p>
        </p:txBody>
      </p:sp>
      <p:grpSp>
        <p:nvGrpSpPr>
          <p:cNvPr id="91138" name="Group 5">
            <a:extLst>
              <a:ext uri="{FF2B5EF4-FFF2-40B4-BE49-F238E27FC236}">
                <a16:creationId xmlns:a16="http://schemas.microsoft.com/office/drawing/2014/main" id="{160E3E3A-C034-604B-B1BA-EB55486679CC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1812925"/>
            <a:ext cx="5330825" cy="2743200"/>
            <a:chOff x="1200" y="240"/>
            <a:chExt cx="3358" cy="1728"/>
          </a:xfrm>
        </p:grpSpPr>
        <p:sp>
          <p:nvSpPr>
            <p:cNvPr id="91153" name="Line 6">
              <a:extLst>
                <a:ext uri="{FF2B5EF4-FFF2-40B4-BE49-F238E27FC236}">
                  <a16:creationId xmlns:a16="http://schemas.microsoft.com/office/drawing/2014/main" id="{92245728-42CB-3E44-BD64-8D4A0148FC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1344"/>
              <a:ext cx="29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1154" name="Line 7">
              <a:extLst>
                <a:ext uri="{FF2B5EF4-FFF2-40B4-BE49-F238E27FC236}">
                  <a16:creationId xmlns:a16="http://schemas.microsoft.com/office/drawing/2014/main" id="{7B9AFCA3-32D1-B444-9AA7-8EA79E6DA8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00" y="288"/>
              <a:ext cx="0" cy="16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1155" name="Line 8">
              <a:extLst>
                <a:ext uri="{FF2B5EF4-FFF2-40B4-BE49-F238E27FC236}">
                  <a16:creationId xmlns:a16="http://schemas.microsoft.com/office/drawing/2014/main" id="{7332B8F0-9027-0743-ACA8-6BCF6625E6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4" y="672"/>
              <a:ext cx="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1156" name="Line 9">
              <a:extLst>
                <a:ext uri="{FF2B5EF4-FFF2-40B4-BE49-F238E27FC236}">
                  <a16:creationId xmlns:a16="http://schemas.microsoft.com/office/drawing/2014/main" id="{B292ED1E-C5E3-6C40-A869-84FEC7D583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624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1157" name="Line 10">
              <a:extLst>
                <a:ext uri="{FF2B5EF4-FFF2-40B4-BE49-F238E27FC236}">
                  <a16:creationId xmlns:a16="http://schemas.microsoft.com/office/drawing/2014/main" id="{CB1F07D6-140D-1D48-A87D-5B9EEC54CE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576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1158" name="Line 11">
              <a:extLst>
                <a:ext uri="{FF2B5EF4-FFF2-40B4-BE49-F238E27FC236}">
                  <a16:creationId xmlns:a16="http://schemas.microsoft.com/office/drawing/2014/main" id="{7FD4CFAE-60F6-6B46-A1F7-670D8C0C52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528"/>
              <a:ext cx="0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1159" name="Line 12">
              <a:extLst>
                <a:ext uri="{FF2B5EF4-FFF2-40B4-BE49-F238E27FC236}">
                  <a16:creationId xmlns:a16="http://schemas.microsoft.com/office/drawing/2014/main" id="{06ADCDD0-56AE-B04F-A3BF-337B0ECBD4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8" y="480"/>
              <a:ext cx="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1160" name="Line 13">
              <a:extLst>
                <a:ext uri="{FF2B5EF4-FFF2-40B4-BE49-F238E27FC236}">
                  <a16:creationId xmlns:a16="http://schemas.microsoft.com/office/drawing/2014/main" id="{BDFB6FE9-FBCC-6247-9C60-D63315D943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480"/>
              <a:ext cx="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1161" name="Line 14">
              <a:extLst>
                <a:ext uri="{FF2B5EF4-FFF2-40B4-BE49-F238E27FC236}">
                  <a16:creationId xmlns:a16="http://schemas.microsoft.com/office/drawing/2014/main" id="{5418FAC9-B720-4E41-B368-7F552BAA3B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0" y="576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1162" name="Line 15">
              <a:extLst>
                <a:ext uri="{FF2B5EF4-FFF2-40B4-BE49-F238E27FC236}">
                  <a16:creationId xmlns:a16="http://schemas.microsoft.com/office/drawing/2014/main" id="{18A757E8-3D9F-B74E-A4DA-75AC6BAB9A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816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1163" name="Line 16">
              <a:extLst>
                <a:ext uri="{FF2B5EF4-FFF2-40B4-BE49-F238E27FC236}">
                  <a16:creationId xmlns:a16="http://schemas.microsoft.com/office/drawing/2014/main" id="{79F12BE5-02F5-0D46-BFB1-A675CCA33A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1344"/>
              <a:ext cx="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1164" name="Line 17">
              <a:extLst>
                <a:ext uri="{FF2B5EF4-FFF2-40B4-BE49-F238E27FC236}">
                  <a16:creationId xmlns:a16="http://schemas.microsoft.com/office/drawing/2014/main" id="{224F0E8B-5290-954A-BB00-ADE63CB462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1344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1165" name="Line 18">
              <a:extLst>
                <a:ext uri="{FF2B5EF4-FFF2-40B4-BE49-F238E27FC236}">
                  <a16:creationId xmlns:a16="http://schemas.microsoft.com/office/drawing/2014/main" id="{8E27FF8E-84C6-3141-A9EF-95A86B93CB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1008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1166" name="Line 19">
              <a:extLst>
                <a:ext uri="{FF2B5EF4-FFF2-40B4-BE49-F238E27FC236}">
                  <a16:creationId xmlns:a16="http://schemas.microsoft.com/office/drawing/2014/main" id="{3929926D-847A-5C4D-BDF2-62930D405B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4" y="134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1167" name="Line 20">
              <a:extLst>
                <a:ext uri="{FF2B5EF4-FFF2-40B4-BE49-F238E27FC236}">
                  <a16:creationId xmlns:a16="http://schemas.microsoft.com/office/drawing/2014/main" id="{C05464F3-1E10-7A47-96FD-6228895E8D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864"/>
              <a:ext cx="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1168" name="Line 21">
              <a:extLst>
                <a:ext uri="{FF2B5EF4-FFF2-40B4-BE49-F238E27FC236}">
                  <a16:creationId xmlns:a16="http://schemas.microsoft.com/office/drawing/2014/main" id="{3FED6075-27DF-6E48-8411-C1DCF67B87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6" y="816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1169" name="Line 22">
              <a:extLst>
                <a:ext uri="{FF2B5EF4-FFF2-40B4-BE49-F238E27FC236}">
                  <a16:creationId xmlns:a16="http://schemas.microsoft.com/office/drawing/2014/main" id="{A85D338C-F937-A640-BF51-F8008BA851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1344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1170" name="Line 23">
              <a:extLst>
                <a:ext uri="{FF2B5EF4-FFF2-40B4-BE49-F238E27FC236}">
                  <a16:creationId xmlns:a16="http://schemas.microsoft.com/office/drawing/2014/main" id="{3128D36A-AD15-684A-81E2-07455136C1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6" y="1344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1171" name="Line 24">
              <a:extLst>
                <a:ext uri="{FF2B5EF4-FFF2-40B4-BE49-F238E27FC236}">
                  <a16:creationId xmlns:a16="http://schemas.microsoft.com/office/drawing/2014/main" id="{8BCB5608-3AD7-6F46-8B4F-F9F9D0E1E3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2" y="13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1172" name="Line 25">
              <a:extLst>
                <a:ext uri="{FF2B5EF4-FFF2-40B4-BE49-F238E27FC236}">
                  <a16:creationId xmlns:a16="http://schemas.microsoft.com/office/drawing/2014/main" id="{7AA56821-BE2E-BF46-97ED-8D3F2DD76B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8" y="134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1173" name="Line 26">
              <a:extLst>
                <a:ext uri="{FF2B5EF4-FFF2-40B4-BE49-F238E27FC236}">
                  <a16:creationId xmlns:a16="http://schemas.microsoft.com/office/drawing/2014/main" id="{D9CAB878-4557-1347-8A64-16F2FE6B22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0" y="1152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1174" name="Line 27">
              <a:extLst>
                <a:ext uri="{FF2B5EF4-FFF2-40B4-BE49-F238E27FC236}">
                  <a16:creationId xmlns:a16="http://schemas.microsoft.com/office/drawing/2014/main" id="{5CB7103D-407D-C644-9BC5-B6531DF35B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56" y="105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1175" name="Line 28">
              <a:extLst>
                <a:ext uri="{FF2B5EF4-FFF2-40B4-BE49-F238E27FC236}">
                  <a16:creationId xmlns:a16="http://schemas.microsoft.com/office/drawing/2014/main" id="{4D7A66EE-6950-C843-9476-1B5381E072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2" y="105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1176" name="Line 29">
              <a:extLst>
                <a:ext uri="{FF2B5EF4-FFF2-40B4-BE49-F238E27FC236}">
                  <a16:creationId xmlns:a16="http://schemas.microsoft.com/office/drawing/2014/main" id="{8BD130B3-F262-DF4F-9155-ED1D5EB507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48" y="1152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1177" name="Line 30">
              <a:extLst>
                <a:ext uri="{FF2B5EF4-FFF2-40B4-BE49-F238E27FC236}">
                  <a16:creationId xmlns:a16="http://schemas.microsoft.com/office/drawing/2014/main" id="{25E7B9B2-FA8F-9E44-B00A-137FFB6E3A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1248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1178" name="Text Box 31">
              <a:extLst>
                <a:ext uri="{FF2B5EF4-FFF2-40B4-BE49-F238E27FC236}">
                  <a16:creationId xmlns:a16="http://schemas.microsoft.com/office/drawing/2014/main" id="{39CB3145-0EB0-1A45-9928-6CF5161296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8" y="480"/>
              <a:ext cx="115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Segnale campionato</a:t>
              </a:r>
            </a:p>
          </p:txBody>
        </p:sp>
        <p:grpSp>
          <p:nvGrpSpPr>
            <p:cNvPr id="91179" name="Group 32">
              <a:extLst>
                <a:ext uri="{FF2B5EF4-FFF2-40B4-BE49-F238E27FC236}">
                  <a16:creationId xmlns:a16="http://schemas.microsoft.com/office/drawing/2014/main" id="{66F4433C-E5AB-6F4E-B76B-B2A070D991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00" y="336"/>
              <a:ext cx="409" cy="308"/>
              <a:chOff x="1200" y="384"/>
              <a:chExt cx="409" cy="308"/>
            </a:xfrm>
          </p:grpSpPr>
          <p:sp>
            <p:nvSpPr>
              <p:cNvPr id="91183" name="Text Box 33">
                <a:extLst>
                  <a:ext uri="{FF2B5EF4-FFF2-40B4-BE49-F238E27FC236}">
                    <a16:creationId xmlns:a16="http://schemas.microsoft.com/office/drawing/2014/main" id="{01CE8494-933C-AB4C-89FA-89268CC1837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00" y="480"/>
                <a:ext cx="217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600"/>
                  <a:t>c</a:t>
                </a:r>
                <a:r>
                  <a:rPr lang="en-US" altLang="en-US" sz="1600" baseline="-25000"/>
                  <a:t>1</a:t>
                </a:r>
                <a:endParaRPr lang="en-US" altLang="en-US" sz="1600"/>
              </a:p>
            </p:txBody>
          </p:sp>
          <p:sp>
            <p:nvSpPr>
              <p:cNvPr id="91184" name="Text Box 34">
                <a:extLst>
                  <a:ext uri="{FF2B5EF4-FFF2-40B4-BE49-F238E27FC236}">
                    <a16:creationId xmlns:a16="http://schemas.microsoft.com/office/drawing/2014/main" id="{6DE3601D-EC81-5645-B9A9-F6CA33A87F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96" y="432"/>
                <a:ext cx="217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600"/>
                  <a:t>c</a:t>
                </a:r>
                <a:r>
                  <a:rPr lang="en-US" altLang="en-US" sz="1600" baseline="-25000"/>
                  <a:t>2</a:t>
                </a:r>
                <a:endParaRPr lang="en-US" altLang="en-US" sz="1600"/>
              </a:p>
            </p:txBody>
          </p:sp>
          <p:sp>
            <p:nvSpPr>
              <p:cNvPr id="91185" name="Text Box 35">
                <a:extLst>
                  <a:ext uri="{FF2B5EF4-FFF2-40B4-BE49-F238E27FC236}">
                    <a16:creationId xmlns:a16="http://schemas.microsoft.com/office/drawing/2014/main" id="{6B4C9A58-E0AB-4B4C-971C-358D6B924B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92" y="384"/>
                <a:ext cx="217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600"/>
                  <a:t>c</a:t>
                </a:r>
                <a:r>
                  <a:rPr lang="en-US" altLang="en-US" sz="1600" baseline="-25000"/>
                  <a:t>3</a:t>
                </a:r>
                <a:endParaRPr lang="en-US" altLang="en-US" sz="1600"/>
              </a:p>
            </p:txBody>
          </p:sp>
        </p:grpSp>
        <p:sp>
          <p:nvSpPr>
            <p:cNvPr id="91180" name="Text Box 36">
              <a:extLst>
                <a:ext uri="{FF2B5EF4-FFF2-40B4-BE49-F238E27FC236}">
                  <a16:creationId xmlns:a16="http://schemas.microsoft.com/office/drawing/2014/main" id="{D92AAD20-CBE3-0C42-9F01-B1B584691B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6" y="288"/>
              <a:ext cx="21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c</a:t>
              </a:r>
              <a:r>
                <a:rPr lang="en-US" altLang="en-US" sz="1600" baseline="-25000"/>
                <a:t>6</a:t>
              </a:r>
              <a:endParaRPr lang="en-US" altLang="en-US" sz="1600"/>
            </a:p>
          </p:txBody>
        </p:sp>
        <p:sp>
          <p:nvSpPr>
            <p:cNvPr id="91181" name="Text Box 37">
              <a:extLst>
                <a:ext uri="{FF2B5EF4-FFF2-40B4-BE49-F238E27FC236}">
                  <a16:creationId xmlns:a16="http://schemas.microsoft.com/office/drawing/2014/main" id="{CDA55246-C85A-1545-8BDC-B4D662D759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2" y="240"/>
              <a:ext cx="21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c</a:t>
              </a:r>
              <a:r>
                <a:rPr lang="en-US" altLang="en-US" sz="1600" baseline="-25000"/>
                <a:t>5</a:t>
              </a:r>
              <a:endParaRPr lang="en-US" altLang="en-US" sz="1600"/>
            </a:p>
          </p:txBody>
        </p:sp>
        <p:sp>
          <p:nvSpPr>
            <p:cNvPr id="91182" name="Text Box 38">
              <a:extLst>
                <a:ext uri="{FF2B5EF4-FFF2-40B4-BE49-F238E27FC236}">
                  <a16:creationId xmlns:a16="http://schemas.microsoft.com/office/drawing/2014/main" id="{6B2235EA-ED48-344A-8A04-71B47369AE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8" y="288"/>
              <a:ext cx="21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c</a:t>
              </a:r>
              <a:r>
                <a:rPr lang="en-US" altLang="en-US" sz="1600" baseline="-25000"/>
                <a:t>4</a:t>
              </a:r>
              <a:endParaRPr lang="en-US" altLang="en-US" sz="1600"/>
            </a:p>
          </p:txBody>
        </p:sp>
      </p:grpSp>
      <p:sp>
        <p:nvSpPr>
          <p:cNvPr id="54" name="Text Box 37">
            <a:extLst>
              <a:ext uri="{FF2B5EF4-FFF2-40B4-BE49-F238E27FC236}">
                <a16:creationId xmlns:a16="http://schemas.microsoft.com/office/drawing/2014/main" id="{AEF1C7E9-E31D-FA4D-9A69-DFDBF0E70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8124" y="47740"/>
            <a:ext cx="194099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Sistemi analogici / sistemi digitali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F17CCEF-1420-794A-AED1-229CD7168BDF}"/>
              </a:ext>
            </a:extLst>
          </p:cNvPr>
          <p:cNvGrpSpPr/>
          <p:nvPr/>
        </p:nvGrpSpPr>
        <p:grpSpPr>
          <a:xfrm>
            <a:off x="6437313" y="987425"/>
            <a:ext cx="2109873" cy="4312354"/>
            <a:chOff x="6437313" y="987425"/>
            <a:chExt cx="2109873" cy="431235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E28AD2D-550F-4540-9A7E-A529D3BC50D3}"/>
                </a:ext>
              </a:extLst>
            </p:cNvPr>
            <p:cNvGrpSpPr/>
            <p:nvPr/>
          </p:nvGrpSpPr>
          <p:grpSpPr>
            <a:xfrm>
              <a:off x="6437313" y="987425"/>
              <a:ext cx="2109873" cy="3340100"/>
              <a:chOff x="6450764" y="1658938"/>
              <a:chExt cx="2109873" cy="3340100"/>
            </a:xfrm>
          </p:grpSpPr>
          <p:sp>
            <p:nvSpPr>
              <p:cNvPr id="91139" name="Text Box 39">
                <a:extLst>
                  <a:ext uri="{FF2B5EF4-FFF2-40B4-BE49-F238E27FC236}">
                    <a16:creationId xmlns:a16="http://schemas.microsoft.com/office/drawing/2014/main" id="{5BE9BD35-BD83-D44D-AE7A-C94937E003E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18325" y="2398713"/>
                <a:ext cx="1304925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/>
                  <a:t>&lt;      c</a:t>
                </a:r>
                <a:r>
                  <a:rPr lang="en-US" altLang="en-US" sz="1800" baseline="-25000"/>
                  <a:t>1</a:t>
                </a:r>
                <a:r>
                  <a:rPr lang="en-US" altLang="en-US" sz="1800"/>
                  <a:t>      &gt;</a:t>
                </a:r>
              </a:p>
            </p:txBody>
          </p:sp>
          <p:sp>
            <p:nvSpPr>
              <p:cNvPr id="91140" name="Rectangle 40">
                <a:extLst>
                  <a:ext uri="{FF2B5EF4-FFF2-40B4-BE49-F238E27FC236}">
                    <a16:creationId xmlns:a16="http://schemas.microsoft.com/office/drawing/2014/main" id="{A21AFA74-73EE-2141-A5DB-7147624B22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34200" y="2422525"/>
                <a:ext cx="1295400" cy="3048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91141" name="Text Box 41">
                <a:extLst>
                  <a:ext uri="{FF2B5EF4-FFF2-40B4-BE49-F238E27FC236}">
                    <a16:creationId xmlns:a16="http://schemas.microsoft.com/office/drawing/2014/main" id="{3DAB5394-4F4A-F044-9F68-7799917FF7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34200" y="2803525"/>
                <a:ext cx="1304925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/>
                  <a:t>&lt;      c</a:t>
                </a:r>
                <a:r>
                  <a:rPr lang="en-US" altLang="en-US" sz="1800" baseline="-25000"/>
                  <a:t>2</a:t>
                </a:r>
                <a:r>
                  <a:rPr lang="en-US" altLang="en-US" sz="1800"/>
                  <a:t>      &gt;</a:t>
                </a:r>
              </a:p>
            </p:txBody>
          </p:sp>
          <p:sp>
            <p:nvSpPr>
              <p:cNvPr id="91142" name="Rectangle 42">
                <a:extLst>
                  <a:ext uri="{FF2B5EF4-FFF2-40B4-BE49-F238E27FC236}">
                    <a16:creationId xmlns:a16="http://schemas.microsoft.com/office/drawing/2014/main" id="{A0839631-1FBC-814A-B4D1-2D07FEB5FD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50075" y="2827338"/>
                <a:ext cx="1295400" cy="3048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91143" name="Text Box 43">
                <a:extLst>
                  <a:ext uri="{FF2B5EF4-FFF2-40B4-BE49-F238E27FC236}">
                    <a16:creationId xmlns:a16="http://schemas.microsoft.com/office/drawing/2014/main" id="{F654C8A4-6976-0148-A75B-FA74905EA2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34200" y="3260725"/>
                <a:ext cx="1304925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/>
                  <a:t>&lt;      c</a:t>
                </a:r>
                <a:r>
                  <a:rPr lang="en-US" altLang="en-US" sz="1800" baseline="-25000"/>
                  <a:t>3</a:t>
                </a:r>
                <a:r>
                  <a:rPr lang="en-US" altLang="en-US" sz="1800"/>
                  <a:t>      &gt;</a:t>
                </a:r>
              </a:p>
            </p:txBody>
          </p:sp>
          <p:sp>
            <p:nvSpPr>
              <p:cNvPr id="91144" name="Rectangle 44">
                <a:extLst>
                  <a:ext uri="{FF2B5EF4-FFF2-40B4-BE49-F238E27FC236}">
                    <a16:creationId xmlns:a16="http://schemas.microsoft.com/office/drawing/2014/main" id="{997FC19C-8747-9141-AB2E-B9547E1D14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50075" y="3284538"/>
                <a:ext cx="1295400" cy="3048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91145" name="Text Box 45">
                <a:extLst>
                  <a:ext uri="{FF2B5EF4-FFF2-40B4-BE49-F238E27FC236}">
                    <a16:creationId xmlns:a16="http://schemas.microsoft.com/office/drawing/2014/main" id="{6D084B22-D623-AA40-8CF8-279E6A14666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34200" y="3717925"/>
                <a:ext cx="1304925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/>
                  <a:t>&lt;      c</a:t>
                </a:r>
                <a:r>
                  <a:rPr lang="en-US" altLang="en-US" sz="1800" baseline="-25000"/>
                  <a:t>4</a:t>
                </a:r>
                <a:r>
                  <a:rPr lang="en-US" altLang="en-US" sz="1800"/>
                  <a:t>      &gt;</a:t>
                </a:r>
              </a:p>
            </p:txBody>
          </p:sp>
          <p:sp>
            <p:nvSpPr>
              <p:cNvPr id="91146" name="Rectangle 46">
                <a:extLst>
                  <a:ext uri="{FF2B5EF4-FFF2-40B4-BE49-F238E27FC236}">
                    <a16:creationId xmlns:a16="http://schemas.microsoft.com/office/drawing/2014/main" id="{1770A18A-8BB9-6049-BAAE-CCE21F72C1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50075" y="3741738"/>
                <a:ext cx="1295400" cy="3048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91147" name="Text Box 47">
                <a:extLst>
                  <a:ext uri="{FF2B5EF4-FFF2-40B4-BE49-F238E27FC236}">
                    <a16:creationId xmlns:a16="http://schemas.microsoft.com/office/drawing/2014/main" id="{E59C03A5-E7AD-314F-9391-7AB1F18D35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34200" y="4175125"/>
                <a:ext cx="1304925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/>
                  <a:t>&lt;      c</a:t>
                </a:r>
                <a:r>
                  <a:rPr lang="en-US" altLang="en-US" sz="1800" baseline="-25000"/>
                  <a:t>5</a:t>
                </a:r>
                <a:r>
                  <a:rPr lang="en-US" altLang="en-US" sz="1800"/>
                  <a:t>      &gt;</a:t>
                </a:r>
              </a:p>
            </p:txBody>
          </p:sp>
          <p:sp>
            <p:nvSpPr>
              <p:cNvPr id="91148" name="Rectangle 48">
                <a:extLst>
                  <a:ext uri="{FF2B5EF4-FFF2-40B4-BE49-F238E27FC236}">
                    <a16:creationId xmlns:a16="http://schemas.microsoft.com/office/drawing/2014/main" id="{3493EDDF-1D43-824C-8461-8B4DE85BA6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50075" y="4198938"/>
                <a:ext cx="1295400" cy="3048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91149" name="Text Box 49">
                <a:extLst>
                  <a:ext uri="{FF2B5EF4-FFF2-40B4-BE49-F238E27FC236}">
                    <a16:creationId xmlns:a16="http://schemas.microsoft.com/office/drawing/2014/main" id="{77009555-B421-DA45-9F90-F448F224F77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34200" y="4632325"/>
                <a:ext cx="1304925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/>
                  <a:t>&lt;      c</a:t>
                </a:r>
                <a:r>
                  <a:rPr lang="en-US" altLang="en-US" sz="1800" baseline="-25000"/>
                  <a:t>6</a:t>
                </a:r>
                <a:r>
                  <a:rPr lang="en-US" altLang="en-US" sz="1800"/>
                  <a:t>      &gt;</a:t>
                </a:r>
              </a:p>
            </p:txBody>
          </p:sp>
          <p:sp>
            <p:nvSpPr>
              <p:cNvPr id="91150" name="Rectangle 50">
                <a:extLst>
                  <a:ext uri="{FF2B5EF4-FFF2-40B4-BE49-F238E27FC236}">
                    <a16:creationId xmlns:a16="http://schemas.microsoft.com/office/drawing/2014/main" id="{FF96C12D-F16A-2146-9FDE-CF52594A7E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50075" y="4656138"/>
                <a:ext cx="1295400" cy="3048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91151" name="Text Box 51">
                <a:extLst>
                  <a:ext uri="{FF2B5EF4-FFF2-40B4-BE49-F238E27FC236}">
                    <a16:creationId xmlns:a16="http://schemas.microsoft.com/office/drawing/2014/main" id="{3CC0906C-69BE-DD49-AB38-46E49B85DD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50764" y="1658938"/>
                <a:ext cx="2109873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600"/>
                  <a:t>Campioni in notazione 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600" i="1"/>
                  <a:t>floating point</a:t>
                </a: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2CB7615-7854-4040-ADBA-5442C2AC1158}"/>
                </a:ext>
              </a:extLst>
            </p:cNvPr>
            <p:cNvSpPr txBox="1"/>
            <p:nvPr/>
          </p:nvSpPr>
          <p:spPr>
            <a:xfrm>
              <a:off x="7433744" y="4345672"/>
              <a:ext cx="280846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:</a:t>
              </a:r>
            </a:p>
            <a:p>
              <a:r>
                <a:rPr lang="en-US" sz="2800"/>
                <a:t>:</a:t>
              </a: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F7E230-BF2F-BD4C-9877-39B6EC429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01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8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B7D830-D364-4D4C-9944-09416702C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06" y="1153831"/>
            <a:ext cx="7477760" cy="5024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B2E26E-9C0E-EC4D-9E81-A80A619A1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641" y="3409627"/>
            <a:ext cx="7233920" cy="48095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4745858-DF5E-4940-8567-DE122F49F5CE}"/>
              </a:ext>
            </a:extLst>
          </p:cNvPr>
          <p:cNvSpPr/>
          <p:nvPr/>
        </p:nvSpPr>
        <p:spPr>
          <a:xfrm>
            <a:off x="7329897" y="0"/>
            <a:ext cx="17860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Teoremi dell’Algebra Booleana</a:t>
            </a:r>
            <a:endParaRPr lang="it-IT" sz="10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9A34F2E-CB4C-1846-AB1D-E901B798483A}"/>
              </a:ext>
            </a:extLst>
          </p:cNvPr>
          <p:cNvGrpSpPr/>
          <p:nvPr/>
        </p:nvGrpSpPr>
        <p:grpSpPr>
          <a:xfrm>
            <a:off x="3194896" y="1834562"/>
            <a:ext cx="1523174" cy="1272456"/>
            <a:chOff x="2190781" y="1785549"/>
            <a:chExt cx="1523174" cy="127245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DEA5411-47FA-6543-B230-48D01D5220B3}"/>
                </a:ext>
              </a:extLst>
            </p:cNvPr>
            <p:cNvSpPr txBox="1"/>
            <p:nvPr/>
          </p:nvSpPr>
          <p:spPr>
            <a:xfrm>
              <a:off x="2190781" y="1785549"/>
              <a:ext cx="1523174" cy="1261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i="1">
                  <a:latin typeface="Times" pitchFamily="2" charset="0"/>
                </a:rPr>
                <a:t>x</a:t>
              </a:r>
              <a:r>
                <a:rPr lang="it-IT" sz="2000">
                  <a:latin typeface="Monaco" pitchFamily="2" charset="77"/>
                </a:rPr>
                <a:t> </a:t>
              </a:r>
              <a:r>
                <a:rPr lang="it-IT" sz="2000">
                  <a:latin typeface="Times" pitchFamily="2" charset="0"/>
                </a:rPr>
                <a:t>1</a:t>
              </a:r>
              <a:r>
                <a:rPr lang="it-IT" sz="2000">
                  <a:latin typeface="Monaco" pitchFamily="2" charset="77"/>
                </a:rPr>
                <a:t>	</a:t>
              </a:r>
              <a:r>
                <a:rPr lang="it-IT" sz="2000" i="1">
                  <a:latin typeface="Times" pitchFamily="2" charset="0"/>
                </a:rPr>
                <a:t>x+</a:t>
              </a:r>
              <a:r>
                <a:rPr lang="it-IT" sz="2000">
                  <a:latin typeface="Times" pitchFamily="2" charset="0"/>
                </a:rPr>
                <a:t>1</a:t>
              </a:r>
            </a:p>
            <a:p>
              <a:endParaRPr lang="it-IT" sz="2000" i="1">
                <a:latin typeface="Times" pitchFamily="2" charset="0"/>
              </a:endParaRPr>
            </a:p>
            <a:p>
              <a:r>
                <a:rPr lang="it-IT">
                  <a:latin typeface="Monaco" pitchFamily="2" charset="77"/>
                </a:rPr>
                <a:t>0 1	 1</a:t>
              </a:r>
            </a:p>
            <a:p>
              <a:r>
                <a:rPr lang="it-IT">
                  <a:latin typeface="Monaco" pitchFamily="2" charset="77"/>
                </a:rPr>
                <a:t>1 1	 1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4D24C28-75A0-1143-9C41-C67C72378675}"/>
                </a:ext>
              </a:extLst>
            </p:cNvPr>
            <p:cNvCxnSpPr/>
            <p:nvPr/>
          </p:nvCxnSpPr>
          <p:spPr>
            <a:xfrm>
              <a:off x="2941150" y="1796121"/>
              <a:ext cx="0" cy="126188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8D541C5-755E-5743-A405-0D7AFF511CD6}"/>
              </a:ext>
            </a:extLst>
          </p:cNvPr>
          <p:cNvGrpSpPr/>
          <p:nvPr/>
        </p:nvGrpSpPr>
        <p:grpSpPr>
          <a:xfrm>
            <a:off x="6239652" y="1916186"/>
            <a:ext cx="1478290" cy="1295504"/>
            <a:chOff x="5173787" y="1762501"/>
            <a:chExt cx="1478290" cy="129550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828E5F4-9C28-044E-B7FF-3B67247BE4E8}"/>
                </a:ext>
              </a:extLst>
            </p:cNvPr>
            <p:cNvGrpSpPr/>
            <p:nvPr/>
          </p:nvGrpSpPr>
          <p:grpSpPr>
            <a:xfrm>
              <a:off x="5173787" y="1762501"/>
              <a:ext cx="1478290" cy="1295504"/>
              <a:chOff x="4810714" y="4327078"/>
              <a:chExt cx="1478290" cy="1295504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4ADF1AC-1436-F944-A349-F0610EA89636}"/>
                  </a:ext>
                </a:extLst>
              </p:cNvPr>
              <p:cNvSpPr txBox="1"/>
              <p:nvPr/>
            </p:nvSpPr>
            <p:spPr>
              <a:xfrm>
                <a:off x="4810714" y="4360698"/>
                <a:ext cx="1478290" cy="12618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i="1">
                    <a:latin typeface="Times" pitchFamily="2" charset="0"/>
                  </a:rPr>
                  <a:t>x</a:t>
                </a:r>
                <a:r>
                  <a:rPr lang="it-IT" sz="2000">
                    <a:latin typeface="Monaco" pitchFamily="2" charset="77"/>
                  </a:rPr>
                  <a:t> </a:t>
                </a:r>
                <a:r>
                  <a:rPr lang="it-IT" sz="2000">
                    <a:latin typeface="Times" pitchFamily="2" charset="0"/>
                  </a:rPr>
                  <a:t>0</a:t>
                </a:r>
                <a:r>
                  <a:rPr lang="it-IT" sz="2000">
                    <a:latin typeface="Monaco" pitchFamily="2" charset="77"/>
                  </a:rPr>
                  <a:t>	</a:t>
                </a:r>
                <a:r>
                  <a:rPr lang="it-IT" sz="2000" i="1">
                    <a:latin typeface="Times" pitchFamily="2" charset="0"/>
                  </a:rPr>
                  <a:t>x  </a:t>
                </a:r>
                <a:r>
                  <a:rPr lang="it-IT" sz="2000">
                    <a:latin typeface="Times" pitchFamily="2" charset="0"/>
                  </a:rPr>
                  <a:t>0</a:t>
                </a:r>
              </a:p>
              <a:p>
                <a:endParaRPr lang="it-IT" sz="2000" i="1">
                  <a:latin typeface="Times" pitchFamily="2" charset="0"/>
                </a:endParaRPr>
              </a:p>
              <a:p>
                <a:r>
                  <a:rPr lang="it-IT">
                    <a:latin typeface="Monaco" pitchFamily="2" charset="77"/>
                  </a:rPr>
                  <a:t>0 0	 0</a:t>
                </a:r>
              </a:p>
              <a:p>
                <a:r>
                  <a:rPr lang="it-IT">
                    <a:latin typeface="Monaco" pitchFamily="2" charset="77"/>
                  </a:rPr>
                  <a:t>1 0	 0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299D81D-7FA6-F248-B9A2-73B47360D3E4}"/>
                  </a:ext>
                </a:extLst>
              </p:cNvPr>
              <p:cNvSpPr txBox="1"/>
              <p:nvPr/>
            </p:nvSpPr>
            <p:spPr>
              <a:xfrm>
                <a:off x="5869642" y="4327078"/>
                <a:ext cx="2423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.</a:t>
                </a:r>
              </a:p>
            </p:txBody>
          </p:sp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081EAF9-F0C1-0847-BAB7-A703851019EB}"/>
                </a:ext>
              </a:extLst>
            </p:cNvPr>
            <p:cNvCxnSpPr/>
            <p:nvPr/>
          </p:nvCxnSpPr>
          <p:spPr>
            <a:xfrm>
              <a:off x="5960166" y="1785549"/>
              <a:ext cx="0" cy="126188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E186274-2843-6341-976D-C6974F1BAD7F}"/>
              </a:ext>
            </a:extLst>
          </p:cNvPr>
          <p:cNvGrpSpPr/>
          <p:nvPr/>
        </p:nvGrpSpPr>
        <p:grpSpPr>
          <a:xfrm>
            <a:off x="3519799" y="4071491"/>
            <a:ext cx="1394934" cy="1487677"/>
            <a:chOff x="3519799" y="4071491"/>
            <a:chExt cx="1394934" cy="148767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5F64443-578D-F044-9277-6D2D42947727}"/>
                </a:ext>
              </a:extLst>
            </p:cNvPr>
            <p:cNvGrpSpPr/>
            <p:nvPr/>
          </p:nvGrpSpPr>
          <p:grpSpPr>
            <a:xfrm>
              <a:off x="3519799" y="4071491"/>
              <a:ext cx="1394934" cy="1487677"/>
              <a:chOff x="3358432" y="3157712"/>
              <a:chExt cx="1394934" cy="1487677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CB285B2-7D1A-B643-B71E-1C7349527398}"/>
                  </a:ext>
                </a:extLst>
              </p:cNvPr>
              <p:cNvSpPr txBox="1"/>
              <p:nvPr/>
            </p:nvSpPr>
            <p:spPr>
              <a:xfrm>
                <a:off x="3358432" y="3383505"/>
                <a:ext cx="1394934" cy="12618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i="1">
                    <a:latin typeface="Times" pitchFamily="2" charset="0"/>
                  </a:rPr>
                  <a:t>x</a:t>
                </a:r>
                <a:r>
                  <a:rPr lang="it-IT" sz="2000">
                    <a:latin typeface="Monaco" pitchFamily="2" charset="77"/>
                  </a:rPr>
                  <a:t> </a:t>
                </a:r>
                <a:r>
                  <a:rPr lang="it-IT" sz="2000" i="1">
                    <a:latin typeface="Times" pitchFamily="2" charset="0"/>
                  </a:rPr>
                  <a:t>x</a:t>
                </a:r>
                <a:r>
                  <a:rPr lang="it-IT" sz="2000">
                    <a:latin typeface="Monaco" pitchFamily="2" charset="77"/>
                  </a:rPr>
                  <a:t>	 </a:t>
                </a:r>
                <a:r>
                  <a:rPr lang="it-IT" sz="2000" i="1">
                    <a:latin typeface="Times" pitchFamily="2" charset="0"/>
                  </a:rPr>
                  <a:t>x</a:t>
                </a:r>
                <a:endParaRPr lang="it-IT" sz="2000">
                  <a:latin typeface="Times" pitchFamily="2" charset="0"/>
                </a:endParaRPr>
              </a:p>
              <a:p>
                <a:endParaRPr lang="it-IT" sz="2000" i="1">
                  <a:latin typeface="Times" pitchFamily="2" charset="0"/>
                </a:endParaRPr>
              </a:p>
              <a:p>
                <a:r>
                  <a:rPr lang="it-IT">
                    <a:latin typeface="Monaco" pitchFamily="2" charset="77"/>
                  </a:rPr>
                  <a:t>0 1	 0</a:t>
                </a:r>
              </a:p>
              <a:p>
                <a:r>
                  <a:rPr lang="it-IT">
                    <a:latin typeface="Monaco" pitchFamily="2" charset="77"/>
                  </a:rPr>
                  <a:t>1 0	 1</a:t>
                </a: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A2946A16-DB6B-1742-BAA0-E1118C8D640F}"/>
                  </a:ext>
                </a:extLst>
              </p:cNvPr>
              <p:cNvGrpSpPr/>
              <p:nvPr/>
            </p:nvGrpSpPr>
            <p:grpSpPr>
              <a:xfrm>
                <a:off x="4380212" y="3157712"/>
                <a:ext cx="352982" cy="416891"/>
                <a:chOff x="6165476" y="3489512"/>
                <a:chExt cx="352982" cy="416891"/>
              </a:xfrm>
            </p:grpSpPr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1C66E9A-C3D1-C742-B0E9-005E06DAF2FC}"/>
                    </a:ext>
                  </a:extLst>
                </p:cNvPr>
                <p:cNvSpPr txBox="1"/>
                <p:nvPr/>
              </p:nvSpPr>
              <p:spPr>
                <a:xfrm>
                  <a:off x="6165476" y="3489512"/>
                  <a:ext cx="35298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/>
                    <a:t> _</a:t>
                  </a:r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A7A2DF9-3A4F-5E49-8BF2-7B14DC4D7277}"/>
                    </a:ext>
                  </a:extLst>
                </p:cNvPr>
                <p:cNvSpPr txBox="1"/>
                <p:nvPr/>
              </p:nvSpPr>
              <p:spPr>
                <a:xfrm>
                  <a:off x="6165476" y="3537071"/>
                  <a:ext cx="35298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/>
                    <a:t> _</a:t>
                  </a:r>
                </a:p>
              </p:txBody>
            </p: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D22B1E8-726C-4A48-ABA8-C467EDEC24AD}"/>
                  </a:ext>
                </a:extLst>
              </p:cNvPr>
              <p:cNvSpPr txBox="1"/>
              <p:nvPr/>
            </p:nvSpPr>
            <p:spPr>
              <a:xfrm>
                <a:off x="3581399" y="3171160"/>
                <a:ext cx="3529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 _</a:t>
                </a:r>
              </a:p>
            </p:txBody>
          </p:sp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FFB6D7F-B51F-E84A-A7EE-5EFF1DC7E777}"/>
                </a:ext>
              </a:extLst>
            </p:cNvPr>
            <p:cNvCxnSpPr/>
            <p:nvPr/>
          </p:nvCxnSpPr>
          <p:spPr>
            <a:xfrm>
              <a:off x="4338930" y="4254156"/>
              <a:ext cx="0" cy="126188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A8D9C9ED-5AFE-C741-B222-DA9F26C0B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7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F41018-B4AC-4442-8F21-789B45157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124" y="1482894"/>
            <a:ext cx="7815182" cy="489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329637-5513-1247-AA68-92C45E785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353" y="2179669"/>
            <a:ext cx="7120218" cy="8472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6FB796-B28D-0146-80E6-2640A18BC7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520" y="3585298"/>
            <a:ext cx="8130389" cy="4110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FCD64D-5791-8F41-81B1-A611A2F66E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12247"/>
            <a:ext cx="9115963" cy="75351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EF41E58-EBC9-B340-8215-E5D14316D6CD}"/>
              </a:ext>
            </a:extLst>
          </p:cNvPr>
          <p:cNvSpPr/>
          <p:nvPr/>
        </p:nvSpPr>
        <p:spPr>
          <a:xfrm>
            <a:off x="7329897" y="0"/>
            <a:ext cx="17860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Teoremi dell’Algebra Booleana</a:t>
            </a:r>
            <a:endParaRPr lang="it-IT" sz="10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C55F9B-925C-8C41-A49C-BB62A50913C9}"/>
              </a:ext>
            </a:extLst>
          </p:cNvPr>
          <p:cNvSpPr/>
          <p:nvPr/>
        </p:nvSpPr>
        <p:spPr>
          <a:xfrm>
            <a:off x="5106390" y="2179669"/>
            <a:ext cx="225631" cy="43290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0A047E-B6E2-304A-8385-BB66588169FB}"/>
              </a:ext>
            </a:extLst>
          </p:cNvPr>
          <p:cNvSpPr/>
          <p:nvPr/>
        </p:nvSpPr>
        <p:spPr>
          <a:xfrm>
            <a:off x="6449480" y="2179669"/>
            <a:ext cx="663839" cy="43290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11A8BB-2C6D-364C-9D38-32B596470AAC}"/>
              </a:ext>
            </a:extLst>
          </p:cNvPr>
          <p:cNvSpPr/>
          <p:nvPr/>
        </p:nvSpPr>
        <p:spPr>
          <a:xfrm>
            <a:off x="3918857" y="4412247"/>
            <a:ext cx="633649" cy="43290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BD8A9A-489B-1A4B-BCE5-885EE32B4AAB}"/>
              </a:ext>
            </a:extLst>
          </p:cNvPr>
          <p:cNvSpPr txBox="1"/>
          <p:nvPr/>
        </p:nvSpPr>
        <p:spPr>
          <a:xfrm>
            <a:off x="439387" y="22325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A6B529-FCA7-F64A-872D-CDDA28A00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2FDC8E-9620-084D-935B-B59A1ECAE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453" y="3541795"/>
            <a:ext cx="8269941" cy="19708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AE6DDB-1318-6A4B-930D-5D21965D9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395" y="2096560"/>
            <a:ext cx="7806017" cy="38886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F672AFE-BEF1-EF48-BA5D-2D9E1F67F154}"/>
              </a:ext>
            </a:extLst>
          </p:cNvPr>
          <p:cNvGrpSpPr/>
          <p:nvPr/>
        </p:nvGrpSpPr>
        <p:grpSpPr>
          <a:xfrm>
            <a:off x="243603" y="1413479"/>
            <a:ext cx="3343800" cy="1007024"/>
            <a:chOff x="243603" y="566282"/>
            <a:chExt cx="3343800" cy="100702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330F04C-C475-0B42-8C67-256B8E757B42}"/>
                </a:ext>
              </a:extLst>
            </p:cNvPr>
            <p:cNvGrpSpPr/>
            <p:nvPr/>
          </p:nvGrpSpPr>
          <p:grpSpPr>
            <a:xfrm>
              <a:off x="2796988" y="874059"/>
              <a:ext cx="161365" cy="699247"/>
              <a:chOff x="2796988" y="874059"/>
              <a:chExt cx="161365" cy="699247"/>
            </a:xfrm>
          </p:grpSpPr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D1812B88-40EF-D141-B0C4-C0DCB84BE4AB}"/>
                  </a:ext>
                </a:extLst>
              </p:cNvPr>
              <p:cNvCxnSpPr/>
              <p:nvPr/>
            </p:nvCxnSpPr>
            <p:spPr>
              <a:xfrm>
                <a:off x="2884394" y="874059"/>
                <a:ext cx="0" cy="450476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12B5F67-F863-9349-9AFA-74EAF0B977E7}"/>
                  </a:ext>
                </a:extLst>
              </p:cNvPr>
              <p:cNvSpPr/>
              <p:nvPr/>
            </p:nvSpPr>
            <p:spPr>
              <a:xfrm>
                <a:off x="2796988" y="1324535"/>
                <a:ext cx="161365" cy="24877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C490328-EC0B-E14E-AFCE-9D70B53F61A0}"/>
                </a:ext>
              </a:extLst>
            </p:cNvPr>
            <p:cNvGrpSpPr/>
            <p:nvPr/>
          </p:nvGrpSpPr>
          <p:grpSpPr>
            <a:xfrm>
              <a:off x="3251946" y="874059"/>
              <a:ext cx="161365" cy="699247"/>
              <a:chOff x="3251946" y="874059"/>
              <a:chExt cx="161365" cy="699247"/>
            </a:xfrm>
          </p:grpSpPr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25F99699-FF12-414C-888F-AF633124050C}"/>
                  </a:ext>
                </a:extLst>
              </p:cNvPr>
              <p:cNvCxnSpPr/>
              <p:nvPr/>
            </p:nvCxnSpPr>
            <p:spPr>
              <a:xfrm>
                <a:off x="3332629" y="874059"/>
                <a:ext cx="0" cy="450476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808C2A2-E737-4448-9DBC-97291EE0A323}"/>
                  </a:ext>
                </a:extLst>
              </p:cNvPr>
              <p:cNvSpPr/>
              <p:nvPr/>
            </p:nvSpPr>
            <p:spPr>
              <a:xfrm>
                <a:off x="3251946" y="1324535"/>
                <a:ext cx="161365" cy="24877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A2BF997-283C-2646-BFFF-0321F1C87F3C}"/>
                </a:ext>
              </a:extLst>
            </p:cNvPr>
            <p:cNvSpPr txBox="1"/>
            <p:nvPr/>
          </p:nvSpPr>
          <p:spPr>
            <a:xfrm>
              <a:off x="243603" y="566282"/>
              <a:ext cx="3343800" cy="30777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1400">
                  <a:solidFill>
                    <a:srgbClr val="FF0000"/>
                  </a:solidFill>
                </a:rPr>
                <a:t>variabile presente in forma diretta e negata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AC26B28-84CD-554D-9DE6-31F16A248421}"/>
              </a:ext>
            </a:extLst>
          </p:cNvPr>
          <p:cNvGrpSpPr/>
          <p:nvPr/>
        </p:nvGrpSpPr>
        <p:grpSpPr>
          <a:xfrm>
            <a:off x="2987498" y="1323832"/>
            <a:ext cx="2222402" cy="1104147"/>
            <a:chOff x="2987498" y="476635"/>
            <a:chExt cx="2222402" cy="110414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DA71F35-139A-DC44-8F6D-0FF077C6B692}"/>
                </a:ext>
              </a:extLst>
            </p:cNvPr>
            <p:cNvSpPr/>
            <p:nvPr/>
          </p:nvSpPr>
          <p:spPr>
            <a:xfrm>
              <a:off x="2987498" y="1324535"/>
              <a:ext cx="161365" cy="248771"/>
            </a:xfrm>
            <a:prstGeom prst="rect">
              <a:avLst/>
            </a:prstGeom>
            <a:noFill/>
            <a:ln>
              <a:solidFill>
                <a:srgbClr val="0A2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93E011D-9A27-D64C-BE95-607315D8D14D}"/>
                </a:ext>
              </a:extLst>
            </p:cNvPr>
            <p:cNvSpPr/>
            <p:nvPr/>
          </p:nvSpPr>
          <p:spPr>
            <a:xfrm>
              <a:off x="3442456" y="1332011"/>
              <a:ext cx="161365" cy="248771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22EC6FE-74AB-8840-AA5F-0B8B5433843F}"/>
                </a:ext>
              </a:extLst>
            </p:cNvPr>
            <p:cNvGrpSpPr/>
            <p:nvPr/>
          </p:nvGrpSpPr>
          <p:grpSpPr>
            <a:xfrm>
              <a:off x="3068180" y="476635"/>
              <a:ext cx="2141720" cy="847900"/>
              <a:chOff x="3068180" y="476635"/>
              <a:chExt cx="2141720" cy="847900"/>
            </a:xfrm>
          </p:grpSpPr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24FCAC8B-BA5D-7F4A-939D-B1D38401BCEE}"/>
                  </a:ext>
                </a:extLst>
              </p:cNvPr>
              <p:cNvCxnSpPr/>
              <p:nvPr/>
            </p:nvCxnSpPr>
            <p:spPr>
              <a:xfrm flipH="1">
                <a:off x="3068180" y="786653"/>
                <a:ext cx="941287" cy="537882"/>
              </a:xfrm>
              <a:prstGeom prst="straightConnector1">
                <a:avLst/>
              </a:prstGeom>
              <a:ln w="12700">
                <a:solidFill>
                  <a:srgbClr val="0A2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79A3CF36-EAED-C146-8899-BDABDC6D982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32087" y="786652"/>
                <a:ext cx="477380" cy="529625"/>
              </a:xfrm>
              <a:prstGeom prst="straightConnector1">
                <a:avLst/>
              </a:prstGeom>
              <a:ln w="127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6647C78-52FF-9D48-A855-87CEFA3DB12D}"/>
                  </a:ext>
                </a:extLst>
              </p:cNvPr>
              <p:cNvSpPr txBox="1"/>
              <p:nvPr/>
            </p:nvSpPr>
            <p:spPr>
              <a:xfrm>
                <a:off x="3751039" y="476635"/>
                <a:ext cx="1458861" cy="307777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 sz="1400">
                    <a:solidFill>
                      <a:srgbClr val="0A20FF"/>
                    </a:solidFill>
                  </a:rPr>
                  <a:t>due altre variabili</a:t>
                </a: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E393D3A-48F7-1D43-BB4E-158BE36D159F}"/>
              </a:ext>
            </a:extLst>
          </p:cNvPr>
          <p:cNvGrpSpPr/>
          <p:nvPr/>
        </p:nvGrpSpPr>
        <p:grpSpPr>
          <a:xfrm>
            <a:off x="3587403" y="1217753"/>
            <a:ext cx="4268678" cy="1377562"/>
            <a:chOff x="3587403" y="1217753"/>
            <a:chExt cx="4268678" cy="1377562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C263B09-A85F-FC45-93C1-DB1E73B714A7}"/>
                </a:ext>
              </a:extLst>
            </p:cNvPr>
            <p:cNvCxnSpPr/>
            <p:nvPr/>
          </p:nvCxnSpPr>
          <p:spPr>
            <a:xfrm flipV="1">
              <a:off x="3587403" y="2037262"/>
              <a:ext cx="480332" cy="558053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1DC044D-1B8C-3546-B125-42EC4C67EC61}"/>
                </a:ext>
              </a:extLst>
            </p:cNvPr>
            <p:cNvGrpSpPr/>
            <p:nvPr/>
          </p:nvGrpSpPr>
          <p:grpSpPr>
            <a:xfrm>
              <a:off x="4078938" y="1217753"/>
              <a:ext cx="3777143" cy="843325"/>
              <a:chOff x="4078938" y="370556"/>
              <a:chExt cx="3777143" cy="843325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9634C5B-9D09-AE40-A8A9-F510EF014EC1}"/>
                  </a:ext>
                </a:extLst>
              </p:cNvPr>
              <p:cNvSpPr txBox="1"/>
              <p:nvPr/>
            </p:nvSpPr>
            <p:spPr>
              <a:xfrm>
                <a:off x="5525186" y="370556"/>
                <a:ext cx="2330895" cy="52322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 sz="1400">
                    <a:solidFill>
                      <a:srgbClr val="FF0000"/>
                    </a:solidFill>
                  </a:rPr>
                  <a:t>il prodotto delle due variabili </a:t>
                </a:r>
              </a:p>
              <a:p>
                <a:r>
                  <a:rPr lang="it-IT" sz="1400">
                    <a:solidFill>
                      <a:srgbClr val="FF0000"/>
                    </a:solidFill>
                  </a:rPr>
                  <a:t>si semplifica</a:t>
                </a:r>
              </a:p>
            </p:txBody>
          </p: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8E049A79-78E9-5143-9F1A-65EDCEE320C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78938" y="896095"/>
                <a:ext cx="1446248" cy="317786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3EB6572B-9311-904A-BA87-ABCF1C3A7EDA}"/>
              </a:ext>
            </a:extLst>
          </p:cNvPr>
          <p:cNvSpPr/>
          <p:nvPr/>
        </p:nvSpPr>
        <p:spPr>
          <a:xfrm>
            <a:off x="7329897" y="0"/>
            <a:ext cx="17860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Teoremi dell’Algebra Booleana</a:t>
            </a:r>
            <a:endParaRPr lang="it-IT" sz="10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F267FFC-EE37-4E47-B32B-05A365ADFEA2}"/>
              </a:ext>
            </a:extLst>
          </p:cNvPr>
          <p:cNvSpPr/>
          <p:nvPr/>
        </p:nvSpPr>
        <p:spPr>
          <a:xfrm>
            <a:off x="5450774" y="3596994"/>
            <a:ext cx="621773" cy="43290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175DD36-5655-C34A-882D-C7CF1EF150A9}"/>
              </a:ext>
            </a:extLst>
          </p:cNvPr>
          <p:cNvSpPr/>
          <p:nvPr/>
        </p:nvSpPr>
        <p:spPr>
          <a:xfrm>
            <a:off x="6897584" y="4327581"/>
            <a:ext cx="310738" cy="43290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3BF497E-4C1D-8C42-B8B8-6F5057A60DD2}"/>
              </a:ext>
            </a:extLst>
          </p:cNvPr>
          <p:cNvGrpSpPr/>
          <p:nvPr/>
        </p:nvGrpSpPr>
        <p:grpSpPr>
          <a:xfrm>
            <a:off x="3675535" y="2171732"/>
            <a:ext cx="3633695" cy="913675"/>
            <a:chOff x="3675535" y="2171732"/>
            <a:chExt cx="3633695" cy="91367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9F9593-134B-BB44-B190-513F021614E9}"/>
                </a:ext>
              </a:extLst>
            </p:cNvPr>
            <p:cNvGrpSpPr/>
            <p:nvPr/>
          </p:nvGrpSpPr>
          <p:grpSpPr>
            <a:xfrm>
              <a:off x="3675535" y="2171732"/>
              <a:ext cx="333932" cy="248772"/>
              <a:chOff x="5217462" y="566282"/>
              <a:chExt cx="333932" cy="248772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7A822E4-3B20-5846-ADC7-65B5D3566BE8}"/>
                  </a:ext>
                </a:extLst>
              </p:cNvPr>
              <p:cNvSpPr/>
              <p:nvPr/>
            </p:nvSpPr>
            <p:spPr>
              <a:xfrm>
                <a:off x="5217462" y="566283"/>
                <a:ext cx="161365" cy="248771"/>
              </a:xfrm>
              <a:prstGeom prst="rect">
                <a:avLst/>
              </a:prstGeom>
              <a:noFill/>
              <a:ln>
                <a:solidFill>
                  <a:srgbClr val="0A2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BB31F4B-36B4-BD49-A9B3-710135FE28F8}"/>
                  </a:ext>
                </a:extLst>
              </p:cNvPr>
              <p:cNvSpPr/>
              <p:nvPr/>
            </p:nvSpPr>
            <p:spPr>
              <a:xfrm>
                <a:off x="5390029" y="566282"/>
                <a:ext cx="161365" cy="248771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C2D8236-48A2-BB48-9451-A5802C3EE3C9}"/>
                </a:ext>
              </a:extLst>
            </p:cNvPr>
            <p:cNvGrpSpPr/>
            <p:nvPr/>
          </p:nvGrpSpPr>
          <p:grpSpPr>
            <a:xfrm>
              <a:off x="4009467" y="2464490"/>
              <a:ext cx="3299763" cy="620917"/>
              <a:chOff x="4556318" y="57416"/>
              <a:chExt cx="3299763" cy="620917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E8D3F7C-C8F9-C140-96EC-DC53BE38E145}"/>
                  </a:ext>
                </a:extLst>
              </p:cNvPr>
              <p:cNvSpPr txBox="1"/>
              <p:nvPr/>
            </p:nvSpPr>
            <p:spPr>
              <a:xfrm>
                <a:off x="5525186" y="370556"/>
                <a:ext cx="2330895" cy="30777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 sz="1400">
                    <a:solidFill>
                      <a:srgbClr val="FF0000"/>
                    </a:solidFill>
                  </a:rPr>
                  <a:t>il prodotto delle due variabili </a:t>
                </a:r>
              </a:p>
            </p:txBody>
          </p: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18AAE731-FCE7-F443-9F74-B50A4AD9FDC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556318" y="57416"/>
                <a:ext cx="968868" cy="313140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63BC6C-5292-FB4C-9C4D-7CE291E59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62</a:t>
            </a:fld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3390321-7D21-E24F-ABC6-617BF97C6E72}"/>
              </a:ext>
            </a:extLst>
          </p:cNvPr>
          <p:cNvCxnSpPr/>
          <p:nvPr/>
        </p:nvCxnSpPr>
        <p:spPr>
          <a:xfrm flipH="1">
            <a:off x="4078938" y="5058888"/>
            <a:ext cx="362433" cy="178130"/>
          </a:xfrm>
          <a:prstGeom prst="straightConnector1">
            <a:avLst/>
          </a:prstGeom>
          <a:ln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10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149D52-B029-7040-87A9-52F9E4176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98" y="1134747"/>
            <a:ext cx="7414518" cy="5191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6C8B00-646C-8B4C-8B53-EBCC527C1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524" y="2892237"/>
            <a:ext cx="7590865" cy="17554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C59E22-3CF5-074A-8D26-A682A4814B9E}"/>
              </a:ext>
            </a:extLst>
          </p:cNvPr>
          <p:cNvSpPr txBox="1"/>
          <p:nvPr/>
        </p:nvSpPr>
        <p:spPr>
          <a:xfrm>
            <a:off x="3314700" y="2119187"/>
            <a:ext cx="2658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/>
              <a:t>si dimostra per induzione perfetta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B7A197-1B96-DE40-9F51-B031F6756300}"/>
              </a:ext>
            </a:extLst>
          </p:cNvPr>
          <p:cNvSpPr/>
          <p:nvPr/>
        </p:nvSpPr>
        <p:spPr>
          <a:xfrm>
            <a:off x="7329897" y="0"/>
            <a:ext cx="17860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Teoremi dell’Algebra Booleana</a:t>
            </a:r>
            <a:endParaRPr lang="it-IT" sz="10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01DECA-41C4-234E-959F-B7AA2C37A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08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31537D3-6291-7645-8CE8-1364A0F64697}"/>
              </a:ext>
            </a:extLst>
          </p:cNvPr>
          <p:cNvSpPr/>
          <p:nvPr/>
        </p:nvSpPr>
        <p:spPr>
          <a:xfrm>
            <a:off x="7994326" y="0"/>
            <a:ext cx="114967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Principio di dualità</a:t>
            </a:r>
            <a:endParaRPr lang="it-IT" sz="10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832116-8B4E-E541-9704-DFADED96C3D6}"/>
              </a:ext>
            </a:extLst>
          </p:cNvPr>
          <p:cNvSpPr/>
          <p:nvPr/>
        </p:nvSpPr>
        <p:spPr>
          <a:xfrm>
            <a:off x="3654103" y="246221"/>
            <a:ext cx="2027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>
                <a:latin typeface="NimbusRomNo9L"/>
              </a:rPr>
              <a:t>Principio di dualità </a:t>
            </a:r>
            <a:endParaRPr lang="it-IT" b="1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7C9A9A-7602-824E-8CC6-5B5BDA8FC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47" y="1768289"/>
            <a:ext cx="8159359" cy="4664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917CFF8-AA0A-B14A-BAB8-8CCAA09F3C2F}"/>
              </a:ext>
            </a:extLst>
          </p:cNvPr>
          <p:cNvSpPr txBox="1"/>
          <p:nvPr/>
        </p:nvSpPr>
        <p:spPr>
          <a:xfrm>
            <a:off x="2231640" y="661006"/>
            <a:ext cx="4408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Osserviamo le due colonne «base» e «duale»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2892C1-E0B1-7848-BFD1-D515FFC9D3BC}"/>
              </a:ext>
            </a:extLst>
          </p:cNvPr>
          <p:cNvSpPr txBox="1"/>
          <p:nvPr/>
        </p:nvSpPr>
        <p:spPr>
          <a:xfrm>
            <a:off x="1504774" y="1046150"/>
            <a:ext cx="58625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>
                <a:solidFill>
                  <a:srgbClr val="0A20FF"/>
                </a:solidFill>
              </a:rPr>
              <a:t>Le proposizioni della colonna di destra possono essere ottenute dalla colonna </a:t>
            </a:r>
          </a:p>
          <a:p>
            <a:r>
              <a:rPr lang="it-IT" sz="1400">
                <a:solidFill>
                  <a:srgbClr val="0A20FF"/>
                </a:solidFill>
              </a:rPr>
              <a:t>centrale semplicemente scambiando ”0” con ”1”, ”</a:t>
            </a:r>
            <a:r>
              <a:rPr lang="it-IT">
                <a:solidFill>
                  <a:srgbClr val="0A20FF"/>
                </a:solidFill>
              </a:rPr>
              <a:t>+</a:t>
            </a:r>
            <a:r>
              <a:rPr lang="it-IT" sz="1400">
                <a:solidFill>
                  <a:srgbClr val="0A20FF"/>
                </a:solidFill>
              </a:rPr>
              <a:t>” con ”•” e viceversa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C51B5EB-C8F4-F047-ACFF-9A3ACE8798D2}"/>
              </a:ext>
            </a:extLst>
          </p:cNvPr>
          <p:cNvGrpSpPr/>
          <p:nvPr/>
        </p:nvGrpSpPr>
        <p:grpSpPr>
          <a:xfrm>
            <a:off x="3654103" y="2066306"/>
            <a:ext cx="3085605" cy="249382"/>
            <a:chOff x="3654103" y="2066306"/>
            <a:chExt cx="3085605" cy="249382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5FFF39F5-D0B3-7246-A299-EA0D43EDBDE4}"/>
                </a:ext>
              </a:extLst>
            </p:cNvPr>
            <p:cNvCxnSpPr/>
            <p:nvPr/>
          </p:nvCxnSpPr>
          <p:spPr>
            <a:xfrm>
              <a:off x="3654103" y="2066306"/>
              <a:ext cx="0" cy="24938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CD29ABE-1A22-1544-AB19-693BE181C70C}"/>
                </a:ext>
              </a:extLst>
            </p:cNvPr>
            <p:cNvCxnSpPr/>
            <p:nvPr/>
          </p:nvCxnSpPr>
          <p:spPr>
            <a:xfrm>
              <a:off x="6739708" y="2066306"/>
              <a:ext cx="0" cy="24938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9288D01-2D52-6240-8DB4-9B2115E1F1E4}"/>
                </a:ext>
              </a:extLst>
            </p:cNvPr>
            <p:cNvCxnSpPr>
              <a:cxnSpLocks/>
            </p:cNvCxnSpPr>
            <p:nvPr/>
          </p:nvCxnSpPr>
          <p:spPr>
            <a:xfrm>
              <a:off x="3654103" y="2066306"/>
              <a:ext cx="3085605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FB476D3-90B2-CF4E-A2E3-EB97743F710D}"/>
              </a:ext>
            </a:extLst>
          </p:cNvPr>
          <p:cNvGrpSpPr/>
          <p:nvPr/>
        </p:nvGrpSpPr>
        <p:grpSpPr>
          <a:xfrm>
            <a:off x="3806504" y="2552406"/>
            <a:ext cx="3031112" cy="150028"/>
            <a:chOff x="3654103" y="2066306"/>
            <a:chExt cx="3085605" cy="249382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9B2DD9C-111C-434F-947A-47466FC43C32}"/>
                </a:ext>
              </a:extLst>
            </p:cNvPr>
            <p:cNvCxnSpPr/>
            <p:nvPr/>
          </p:nvCxnSpPr>
          <p:spPr>
            <a:xfrm>
              <a:off x="3654103" y="2066306"/>
              <a:ext cx="0" cy="24938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F97293ED-FF33-5F46-A75B-BDC6628A46C8}"/>
                </a:ext>
              </a:extLst>
            </p:cNvPr>
            <p:cNvCxnSpPr/>
            <p:nvPr/>
          </p:nvCxnSpPr>
          <p:spPr>
            <a:xfrm>
              <a:off x="6739708" y="2066306"/>
              <a:ext cx="0" cy="24938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C33E6E5-7544-2C44-AA27-37426944D686}"/>
                </a:ext>
              </a:extLst>
            </p:cNvPr>
            <p:cNvCxnSpPr>
              <a:cxnSpLocks/>
            </p:cNvCxnSpPr>
            <p:nvPr/>
          </p:nvCxnSpPr>
          <p:spPr>
            <a:xfrm>
              <a:off x="3654103" y="2066306"/>
              <a:ext cx="3085605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6A6C57-2859-D245-8B29-B1C4B6BE3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6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8F01227-3302-B24C-946B-D7A4E614D5A6}"/>
              </a:ext>
            </a:extLst>
          </p:cNvPr>
          <p:cNvSpPr/>
          <p:nvPr/>
        </p:nvSpPr>
        <p:spPr>
          <a:xfrm>
            <a:off x="7994326" y="0"/>
            <a:ext cx="114967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Principio di dualità</a:t>
            </a:r>
            <a:endParaRPr lang="it-IT" sz="1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7612CE-EC1B-F142-A5A9-54DDA9E68A77}"/>
              </a:ext>
            </a:extLst>
          </p:cNvPr>
          <p:cNvSpPr txBox="1"/>
          <p:nvPr/>
        </p:nvSpPr>
        <p:spPr>
          <a:xfrm>
            <a:off x="1667438" y="1075765"/>
            <a:ext cx="604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E’ questa la manifestazione del cosiddetto</a:t>
            </a:r>
            <a:r>
              <a:rPr lang="it-IT" i="1"/>
              <a:t> principio di dualità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698629-B7BC-BF46-9230-EC89ACFF3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6745" y="2877304"/>
            <a:ext cx="2289984" cy="18078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7DB43D-4DA7-9D4D-B270-90E340192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8626" y="2836960"/>
            <a:ext cx="2185117" cy="18078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0D0944-8B5F-9741-BFF8-848502CE083F}"/>
              </a:ext>
            </a:extLst>
          </p:cNvPr>
          <p:cNvSpPr txBox="1"/>
          <p:nvPr/>
        </p:nvSpPr>
        <p:spPr>
          <a:xfrm>
            <a:off x="1710687" y="1667785"/>
            <a:ext cx="5957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Prendiamo allora le funzioni ”+” e ”•”,  cioè OR e AND,</a:t>
            </a:r>
          </a:p>
          <a:p>
            <a:r>
              <a:rPr lang="it-IT"/>
              <a:t>e proviamo a scambiare ”0” con ”1”, ”+” con ”•” e viceversa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B2FA22-7A59-8A42-BE5B-B2BDFB010F37}"/>
              </a:ext>
            </a:extLst>
          </p:cNvPr>
          <p:cNvSpPr txBox="1"/>
          <p:nvPr/>
        </p:nvSpPr>
        <p:spPr>
          <a:xfrm>
            <a:off x="1767739" y="5144689"/>
            <a:ext cx="61268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La tavola di verità che ne deriva conserva la propria validità, </a:t>
            </a:r>
          </a:p>
          <a:p>
            <a:r>
              <a:rPr lang="it-IT"/>
              <a:t>sia pur con una permutazione delle righe, del tutto ininfluente.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7090378-172A-3542-B436-5087F102ACB4}"/>
              </a:ext>
            </a:extLst>
          </p:cNvPr>
          <p:cNvGrpSpPr/>
          <p:nvPr/>
        </p:nvGrpSpPr>
        <p:grpSpPr>
          <a:xfrm>
            <a:off x="3288338" y="2813963"/>
            <a:ext cx="3013451" cy="249382"/>
            <a:chOff x="3654103" y="2066306"/>
            <a:chExt cx="3085605" cy="249382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5FF648C-52BE-2C46-B641-48A16B978C68}"/>
                </a:ext>
              </a:extLst>
            </p:cNvPr>
            <p:cNvCxnSpPr/>
            <p:nvPr/>
          </p:nvCxnSpPr>
          <p:spPr>
            <a:xfrm>
              <a:off x="3654103" y="2066306"/>
              <a:ext cx="0" cy="24938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E757314-7823-E64D-8B61-AC64D078E9E7}"/>
                </a:ext>
              </a:extLst>
            </p:cNvPr>
            <p:cNvCxnSpPr/>
            <p:nvPr/>
          </p:nvCxnSpPr>
          <p:spPr>
            <a:xfrm>
              <a:off x="6739708" y="2066306"/>
              <a:ext cx="0" cy="24938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437D49A-275E-6444-91E7-275C1EC8721D}"/>
                </a:ext>
              </a:extLst>
            </p:cNvPr>
            <p:cNvCxnSpPr>
              <a:cxnSpLocks/>
            </p:cNvCxnSpPr>
            <p:nvPr/>
          </p:nvCxnSpPr>
          <p:spPr>
            <a:xfrm>
              <a:off x="3654103" y="2066306"/>
              <a:ext cx="3085605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A0BA8E9-EDD7-0649-96AB-CC1D20F04D53}"/>
              </a:ext>
            </a:extLst>
          </p:cNvPr>
          <p:cNvGrpSpPr/>
          <p:nvPr/>
        </p:nvGrpSpPr>
        <p:grpSpPr>
          <a:xfrm rot="10800000">
            <a:off x="3251184" y="4645383"/>
            <a:ext cx="3013451" cy="249382"/>
            <a:chOff x="3654103" y="2066306"/>
            <a:chExt cx="3085605" cy="249382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3F5DCBA-1CBE-D544-A995-0B19B85342DD}"/>
                </a:ext>
              </a:extLst>
            </p:cNvPr>
            <p:cNvCxnSpPr/>
            <p:nvPr/>
          </p:nvCxnSpPr>
          <p:spPr>
            <a:xfrm>
              <a:off x="3654103" y="2066306"/>
              <a:ext cx="0" cy="24938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36D03E4-F7F7-F246-A36E-E939C727D1C2}"/>
                </a:ext>
              </a:extLst>
            </p:cNvPr>
            <p:cNvCxnSpPr/>
            <p:nvPr/>
          </p:nvCxnSpPr>
          <p:spPr>
            <a:xfrm>
              <a:off x="6739708" y="2066306"/>
              <a:ext cx="0" cy="24938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18BBDCE-26A1-B543-AA19-94D8781C7D04}"/>
                </a:ext>
              </a:extLst>
            </p:cNvPr>
            <p:cNvCxnSpPr>
              <a:cxnSpLocks/>
            </p:cNvCxnSpPr>
            <p:nvPr/>
          </p:nvCxnSpPr>
          <p:spPr>
            <a:xfrm>
              <a:off x="3654103" y="2066306"/>
              <a:ext cx="3085605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5E219-A3D1-E34C-A772-A9AD84FDE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0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B9EDE0-21FC-5649-819E-021BBAD4DBDE}"/>
              </a:ext>
            </a:extLst>
          </p:cNvPr>
          <p:cNvSpPr/>
          <p:nvPr/>
        </p:nvSpPr>
        <p:spPr>
          <a:xfrm>
            <a:off x="967439" y="402879"/>
            <a:ext cx="73622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>
                <a:latin typeface="NimbusRomNo9L"/>
              </a:rPr>
              <a:t>Il Principio di dualità consente allora di trasformare in modo duale le espressioni Booleane, realizzando nuove espressioni </a:t>
            </a:r>
            <a:r>
              <a:rPr lang="it-IT" b="1">
                <a:solidFill>
                  <a:srgbClr val="0A20FF"/>
                </a:solidFill>
                <a:latin typeface="NimbusRomNo9L"/>
              </a:rPr>
              <a:t>che continuano a valere </a:t>
            </a:r>
            <a:endParaRPr lang="it-IT" b="1">
              <a:solidFill>
                <a:srgbClr val="0A20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3EDA94-FE7D-BC48-A29A-594A456F1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012" y="1918120"/>
            <a:ext cx="5360396" cy="285984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86FDDB9-717A-C844-88EF-E2230B7E6A76}"/>
              </a:ext>
            </a:extLst>
          </p:cNvPr>
          <p:cNvSpPr/>
          <p:nvPr/>
        </p:nvSpPr>
        <p:spPr>
          <a:xfrm>
            <a:off x="1102657" y="6223012"/>
            <a:ext cx="74160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>
                <a:latin typeface="NimbusRomNo9L"/>
              </a:rPr>
              <a:t>Tuttavia i valori delle espressioni così ottenute sono in generale diversi da quelle di partenza </a:t>
            </a:r>
            <a:endParaRPr lang="it-IT" sz="14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2DD3B26-B7DE-F242-8473-62C6DA2E59E2}"/>
              </a:ext>
            </a:extLst>
          </p:cNvPr>
          <p:cNvGrpSpPr/>
          <p:nvPr/>
        </p:nvGrpSpPr>
        <p:grpSpPr>
          <a:xfrm>
            <a:off x="2646619" y="2456095"/>
            <a:ext cx="1544753" cy="3310140"/>
            <a:chOff x="2646619" y="1838578"/>
            <a:chExt cx="1544753" cy="3310140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EBB4693-A939-DE49-9403-2F7E54DA15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95382" y="1838578"/>
              <a:ext cx="795990" cy="301439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2DD45A6-DB5F-BC42-A1D2-DFEE356C4DE6}"/>
                </a:ext>
              </a:extLst>
            </p:cNvPr>
            <p:cNvSpPr txBox="1"/>
            <p:nvPr/>
          </p:nvSpPr>
          <p:spPr>
            <a:xfrm>
              <a:off x="2646619" y="4840941"/>
              <a:ext cx="1266693" cy="30777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1400">
                  <a:solidFill>
                    <a:srgbClr val="FF0000"/>
                  </a:solidFill>
                </a:rPr>
                <a:t>funzione duale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0840FF1-E35E-2E4A-AD98-38611CDAADFF}"/>
              </a:ext>
            </a:extLst>
          </p:cNvPr>
          <p:cNvGrpSpPr/>
          <p:nvPr/>
        </p:nvGrpSpPr>
        <p:grpSpPr>
          <a:xfrm>
            <a:off x="956562" y="1847923"/>
            <a:ext cx="3091003" cy="3911588"/>
            <a:chOff x="956562" y="1230406"/>
            <a:chExt cx="3091003" cy="391158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2A91E53-62E1-544B-8643-4473D1F509AC}"/>
                </a:ext>
              </a:extLst>
            </p:cNvPr>
            <p:cNvGrpSpPr/>
            <p:nvPr/>
          </p:nvGrpSpPr>
          <p:grpSpPr>
            <a:xfrm>
              <a:off x="956562" y="3583641"/>
              <a:ext cx="2438820" cy="1558353"/>
              <a:chOff x="956562" y="3583641"/>
              <a:chExt cx="2438820" cy="1558353"/>
            </a:xfrm>
          </p:grpSpPr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ED0A27B0-26E1-294D-81AA-5C4C3D1C4EAD}"/>
                  </a:ext>
                </a:extLst>
              </p:cNvPr>
              <p:cNvCxnSpPr/>
              <p:nvPr/>
            </p:nvCxnSpPr>
            <p:spPr>
              <a:xfrm flipV="1">
                <a:off x="2454088" y="3583641"/>
                <a:ext cx="941294" cy="1257300"/>
              </a:xfrm>
              <a:prstGeom prst="straightConnector1">
                <a:avLst/>
              </a:prstGeom>
              <a:ln w="19050">
                <a:solidFill>
                  <a:srgbClr val="0A2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525187B-4659-B743-A3A1-34BBD5D7EC6D}"/>
                  </a:ext>
                </a:extLst>
              </p:cNvPr>
              <p:cNvSpPr txBox="1"/>
              <p:nvPr/>
            </p:nvSpPr>
            <p:spPr>
              <a:xfrm>
                <a:off x="956562" y="4834217"/>
                <a:ext cx="1497526" cy="307777"/>
              </a:xfrm>
              <a:prstGeom prst="rect">
                <a:avLst/>
              </a:prstGeom>
              <a:noFill/>
              <a:ln>
                <a:solidFill>
                  <a:srgbClr val="0A20FF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 sz="1400">
                    <a:solidFill>
                      <a:srgbClr val="0A20FF"/>
                    </a:solidFill>
                  </a:rPr>
                  <a:t>funzione originale</a:t>
                </a: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FE1AAA3-59CF-1648-9773-45F835596064}"/>
                </a:ext>
              </a:extLst>
            </p:cNvPr>
            <p:cNvSpPr/>
            <p:nvPr/>
          </p:nvSpPr>
          <p:spPr>
            <a:xfrm>
              <a:off x="2077571" y="1230406"/>
              <a:ext cx="1969994" cy="2353235"/>
            </a:xfrm>
            <a:prstGeom prst="rect">
              <a:avLst/>
            </a:prstGeom>
            <a:noFill/>
            <a:ln>
              <a:solidFill>
                <a:srgbClr val="0A2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7CE4ED4-D2E2-D849-A1FB-61455125B894}"/>
              </a:ext>
            </a:extLst>
          </p:cNvPr>
          <p:cNvGrpSpPr/>
          <p:nvPr/>
        </p:nvGrpSpPr>
        <p:grpSpPr>
          <a:xfrm>
            <a:off x="4191372" y="2462819"/>
            <a:ext cx="2411134" cy="1954386"/>
            <a:chOff x="4191372" y="1845302"/>
            <a:chExt cx="2411134" cy="1954386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AA7446C-2B38-7942-B41D-360A7A60A9CA}"/>
                </a:ext>
              </a:extLst>
            </p:cNvPr>
            <p:cNvSpPr/>
            <p:nvPr/>
          </p:nvSpPr>
          <p:spPr>
            <a:xfrm>
              <a:off x="6145306" y="1845303"/>
              <a:ext cx="457200" cy="1738337"/>
            </a:xfrm>
            <a:prstGeom prst="ellipse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61FA957-C505-9048-AF9F-88CE46078811}"/>
                </a:ext>
              </a:extLst>
            </p:cNvPr>
            <p:cNvSpPr/>
            <p:nvPr/>
          </p:nvSpPr>
          <p:spPr>
            <a:xfrm>
              <a:off x="4191372" y="1845302"/>
              <a:ext cx="457200" cy="1738337"/>
            </a:xfrm>
            <a:prstGeom prst="ellipse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EF042706-C6C2-7742-A11E-3B59B2F94A01}"/>
                </a:ext>
              </a:extLst>
            </p:cNvPr>
            <p:cNvSpPr/>
            <p:nvPr/>
          </p:nvSpPr>
          <p:spPr>
            <a:xfrm rot="10800000">
              <a:off x="4445993" y="2987497"/>
              <a:ext cx="1995147" cy="812191"/>
            </a:xfrm>
            <a:prstGeom prst="arc">
              <a:avLst>
                <a:gd name="adj1" fmla="val 11504048"/>
                <a:gd name="adj2" fmla="val 21143507"/>
              </a:avLst>
            </a:prstGeom>
            <a:ln w="25400">
              <a:solidFill>
                <a:srgbClr val="00B050"/>
              </a:solidFill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E8061AC1-5BE8-5D44-965F-BAA37D1879B0}"/>
              </a:ext>
            </a:extLst>
          </p:cNvPr>
          <p:cNvSpPr/>
          <p:nvPr/>
        </p:nvSpPr>
        <p:spPr>
          <a:xfrm>
            <a:off x="7994326" y="0"/>
            <a:ext cx="114967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Principio di dualità</a:t>
            </a:r>
            <a:endParaRPr lang="it-IT" sz="10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B050224-3BE4-FB4C-BACF-031A7C9320A0}"/>
              </a:ext>
            </a:extLst>
          </p:cNvPr>
          <p:cNvSpPr/>
          <p:nvPr/>
        </p:nvSpPr>
        <p:spPr>
          <a:xfrm>
            <a:off x="5268562" y="3388563"/>
            <a:ext cx="715377" cy="21645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555715D-1C5F-8C46-9F06-B92492460CF4}"/>
              </a:ext>
            </a:extLst>
          </p:cNvPr>
          <p:cNvSpPr/>
          <p:nvPr/>
        </p:nvSpPr>
        <p:spPr>
          <a:xfrm>
            <a:off x="6207065" y="3404235"/>
            <a:ext cx="337223" cy="20077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4250084-8FC8-4441-BE38-05F48653ED3D}"/>
              </a:ext>
            </a:extLst>
          </p:cNvPr>
          <p:cNvSpPr/>
          <p:nvPr/>
        </p:nvSpPr>
        <p:spPr>
          <a:xfrm>
            <a:off x="4246766" y="3208880"/>
            <a:ext cx="337223" cy="20077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809D992-17E2-514C-9F87-A2EA26758553}"/>
              </a:ext>
            </a:extLst>
          </p:cNvPr>
          <p:cNvSpPr/>
          <p:nvPr/>
        </p:nvSpPr>
        <p:spPr>
          <a:xfrm>
            <a:off x="2164365" y="3206582"/>
            <a:ext cx="733214" cy="19765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2DE6300-2840-C04B-8BBF-5B2F94BC3BD2}"/>
              </a:ext>
            </a:extLst>
          </p:cNvPr>
          <p:cNvGrpSpPr/>
          <p:nvPr/>
        </p:nvGrpSpPr>
        <p:grpSpPr>
          <a:xfrm>
            <a:off x="2490450" y="1152949"/>
            <a:ext cx="5100820" cy="3048208"/>
            <a:chOff x="2490450" y="1152949"/>
            <a:chExt cx="5100820" cy="304820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84B5146-3A52-C641-89CD-9B7BA8076D0C}"/>
                </a:ext>
              </a:extLst>
            </p:cNvPr>
            <p:cNvGrpSpPr/>
            <p:nvPr/>
          </p:nvGrpSpPr>
          <p:grpSpPr>
            <a:xfrm>
              <a:off x="4024906" y="1643904"/>
              <a:ext cx="2725518" cy="2557253"/>
              <a:chOff x="4024906" y="1026387"/>
              <a:chExt cx="2725518" cy="2557253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1DD2198-0EFA-1F4C-9F1B-1D5DFC199206}"/>
                  </a:ext>
                </a:extLst>
              </p:cNvPr>
              <p:cNvSpPr/>
              <p:nvPr/>
            </p:nvSpPr>
            <p:spPr>
              <a:xfrm>
                <a:off x="5165414" y="1230405"/>
                <a:ext cx="1585010" cy="235323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7" name="Arc 16">
                <a:extLst>
                  <a:ext uri="{FF2B5EF4-FFF2-40B4-BE49-F238E27FC236}">
                    <a16:creationId xmlns:a16="http://schemas.microsoft.com/office/drawing/2014/main" id="{2D1847DD-99B5-734E-B6B2-8F17895FD5AC}"/>
                  </a:ext>
                </a:extLst>
              </p:cNvPr>
              <p:cNvSpPr/>
              <p:nvPr/>
            </p:nvSpPr>
            <p:spPr>
              <a:xfrm>
                <a:off x="4024906" y="1026387"/>
                <a:ext cx="1167404" cy="812191"/>
              </a:xfrm>
              <a:prstGeom prst="arc">
                <a:avLst>
                  <a:gd name="adj1" fmla="val 11849280"/>
                  <a:gd name="adj2" fmla="val 20606026"/>
                </a:avLst>
              </a:prstGeom>
              <a:ln w="12700">
                <a:solidFill>
                  <a:srgbClr val="FF0000"/>
                </a:solidFill>
                <a:headEnd w="lg" len="lg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3BA2A30-D5D2-2E4A-A429-A2DCD710F60F}"/>
                </a:ext>
              </a:extLst>
            </p:cNvPr>
            <p:cNvSpPr txBox="1"/>
            <p:nvPr/>
          </p:nvSpPr>
          <p:spPr>
            <a:xfrm>
              <a:off x="2490450" y="1152949"/>
              <a:ext cx="5100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applico la dualità: 0-&gt;1 e 1-&gt;0 sulle colonne 1,2,3 e 4</a:t>
              </a: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1F842F-F75C-5F4C-9237-A8BB5C7B5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64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5" grpId="0" animBg="1"/>
      <p:bldP spid="26" grpId="0" animBg="1"/>
      <p:bldP spid="27" grpId="0" animBg="1"/>
      <p:bldP spid="28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FAA44C-F66B-024C-AF4B-88D4EDD59C67}"/>
              </a:ext>
            </a:extLst>
          </p:cNvPr>
          <p:cNvSpPr/>
          <p:nvPr/>
        </p:nvSpPr>
        <p:spPr>
          <a:xfrm>
            <a:off x="1842247" y="199030"/>
            <a:ext cx="57263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>
                <a:latin typeface="NimbusRomNo9L"/>
              </a:rPr>
              <a:t>Variabili, funzioni Booleane e porte logiche </a:t>
            </a:r>
            <a:endParaRPr lang="it-IT" sz="2400" b="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51796A-08F0-A644-9E89-2096D72E8444}"/>
              </a:ext>
            </a:extLst>
          </p:cNvPr>
          <p:cNvSpPr/>
          <p:nvPr/>
        </p:nvSpPr>
        <p:spPr>
          <a:xfrm>
            <a:off x="7234570" y="0"/>
            <a:ext cx="18934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Variabili, funzioni e porte logiche</a:t>
            </a:r>
            <a:endParaRPr lang="it-IT" sz="10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67EB17-A3D3-3D45-BE81-9FCCFCED2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768" y="925332"/>
            <a:ext cx="2789891" cy="238563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DF1941D-D949-254E-9E5C-FFA7C4DE0826}"/>
              </a:ext>
            </a:extLst>
          </p:cNvPr>
          <p:cNvGrpSpPr/>
          <p:nvPr/>
        </p:nvGrpSpPr>
        <p:grpSpPr>
          <a:xfrm>
            <a:off x="3268041" y="1163171"/>
            <a:ext cx="1532559" cy="3044253"/>
            <a:chOff x="1667843" y="1230406"/>
            <a:chExt cx="1532559" cy="304425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856A057-BED5-2F41-8526-1893AFE6A9C1}"/>
                </a:ext>
              </a:extLst>
            </p:cNvPr>
            <p:cNvGrpSpPr/>
            <p:nvPr/>
          </p:nvGrpSpPr>
          <p:grpSpPr>
            <a:xfrm>
              <a:off x="1667843" y="3580279"/>
              <a:ext cx="971143" cy="694380"/>
              <a:chOff x="1667843" y="3580279"/>
              <a:chExt cx="971143" cy="694380"/>
            </a:xfrm>
          </p:grpSpPr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918D55B6-C790-9746-A9D1-D37E6BD057F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87298" y="3580279"/>
                <a:ext cx="151688" cy="386603"/>
              </a:xfrm>
              <a:prstGeom prst="straightConnector1">
                <a:avLst/>
              </a:prstGeom>
              <a:ln w="19050">
                <a:solidFill>
                  <a:srgbClr val="0A2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49C9616-2D43-1C46-B7A4-86F5E2647DDD}"/>
                  </a:ext>
                </a:extLst>
              </p:cNvPr>
              <p:cNvSpPr txBox="1"/>
              <p:nvPr/>
            </p:nvSpPr>
            <p:spPr>
              <a:xfrm>
                <a:off x="1667843" y="3966882"/>
                <a:ext cx="819455" cy="307777"/>
              </a:xfrm>
              <a:prstGeom prst="rect">
                <a:avLst/>
              </a:prstGeom>
              <a:noFill/>
              <a:ln>
                <a:solidFill>
                  <a:srgbClr val="0A20FF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 sz="1400">
                    <a:solidFill>
                      <a:srgbClr val="0A20FF"/>
                    </a:solidFill>
                  </a:rPr>
                  <a:t>funzione</a:t>
                </a: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8C00D0C-2B2E-F54B-B2C9-813F9A419522}"/>
                </a:ext>
              </a:extLst>
            </p:cNvPr>
            <p:cNvSpPr/>
            <p:nvPr/>
          </p:nvSpPr>
          <p:spPr>
            <a:xfrm>
              <a:off x="2077571" y="1230406"/>
              <a:ext cx="1122831" cy="2353235"/>
            </a:xfrm>
            <a:prstGeom prst="rect">
              <a:avLst/>
            </a:prstGeom>
            <a:noFill/>
            <a:ln>
              <a:solidFill>
                <a:srgbClr val="0A2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E8D310C-65BB-8F42-A08E-A7CEE2D29664}"/>
              </a:ext>
            </a:extLst>
          </p:cNvPr>
          <p:cNvSpPr txBox="1"/>
          <p:nvPr/>
        </p:nvSpPr>
        <p:spPr>
          <a:xfrm>
            <a:off x="1701053" y="4471897"/>
            <a:ext cx="5597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/>
              <a:t>Per ogni terna di valori per le variabili Booleane </a:t>
            </a:r>
            <a:r>
              <a:rPr lang="it-IT" sz="1400" i="1">
                <a:latin typeface="Times" pitchFamily="2" charset="0"/>
              </a:rPr>
              <a:t>x, y, z</a:t>
            </a:r>
            <a:r>
              <a:rPr lang="it-IT" sz="1400"/>
              <a:t> viene associato </a:t>
            </a:r>
          </a:p>
          <a:p>
            <a:r>
              <a:rPr lang="it-IT" sz="1400"/>
              <a:t>un </a:t>
            </a:r>
            <a:r>
              <a:rPr lang="it-IT" sz="1400" i="1"/>
              <a:t>valore</a:t>
            </a:r>
            <a:r>
              <a:rPr lang="it-IT" sz="1400"/>
              <a:t> per l’espressione corrispondente. Questa è una </a:t>
            </a:r>
            <a:r>
              <a:rPr lang="it-IT" sz="1400" i="1"/>
              <a:t>funzione</a:t>
            </a:r>
            <a:r>
              <a:rPr lang="it-IT" sz="1400"/>
              <a:t> del tipo</a:t>
            </a:r>
            <a:endParaRPr lang="it-IT" sz="1400" i="1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FF81D56-A44A-F74E-8CD8-513EC1C72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0985" y="5259590"/>
            <a:ext cx="1547532" cy="437981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63B8E56D-351F-FC4A-8408-6CF2111C0F8C}"/>
              </a:ext>
            </a:extLst>
          </p:cNvPr>
          <p:cNvGrpSpPr/>
          <p:nvPr/>
        </p:nvGrpSpPr>
        <p:grpSpPr>
          <a:xfrm>
            <a:off x="1842247" y="5718361"/>
            <a:ext cx="2140009" cy="694381"/>
            <a:chOff x="1842247" y="5718361"/>
            <a:chExt cx="2140009" cy="69438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BD2B39F-2ADD-5C4A-89E9-8144D60AA23D}"/>
                </a:ext>
              </a:extLst>
            </p:cNvPr>
            <p:cNvSpPr txBox="1"/>
            <p:nvPr/>
          </p:nvSpPr>
          <p:spPr>
            <a:xfrm>
              <a:off x="1842247" y="6104965"/>
              <a:ext cx="2140009" cy="307777"/>
            </a:xfrm>
            <a:prstGeom prst="rect">
              <a:avLst/>
            </a:prstGeom>
            <a:noFill/>
            <a:ln>
              <a:solidFill>
                <a:srgbClr val="0A2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1400"/>
                <a:t>insieme delle terne binarie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D690325-C5CF-D242-8B06-B715119D74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49078" y="5718361"/>
              <a:ext cx="151688" cy="386603"/>
            </a:xfrm>
            <a:prstGeom prst="straightConnector1">
              <a:avLst/>
            </a:prstGeom>
            <a:ln w="19050">
              <a:solidFill>
                <a:srgbClr val="0A2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9B323F2-67B4-8842-BE15-46C78054F2D4}"/>
              </a:ext>
            </a:extLst>
          </p:cNvPr>
          <p:cNvGrpSpPr/>
          <p:nvPr/>
        </p:nvGrpSpPr>
        <p:grpSpPr>
          <a:xfrm>
            <a:off x="4867835" y="5697571"/>
            <a:ext cx="1466282" cy="715170"/>
            <a:chOff x="4867835" y="5697571"/>
            <a:chExt cx="1466282" cy="71517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4FBC0A2-67B3-A942-B97A-6E011C928DE1}"/>
                </a:ext>
              </a:extLst>
            </p:cNvPr>
            <p:cNvSpPr txBox="1"/>
            <p:nvPr/>
          </p:nvSpPr>
          <p:spPr>
            <a:xfrm>
              <a:off x="5158795" y="6104964"/>
              <a:ext cx="1175322" cy="307777"/>
            </a:xfrm>
            <a:prstGeom prst="rect">
              <a:avLst/>
            </a:prstGeom>
            <a:noFill/>
            <a:ln>
              <a:solidFill>
                <a:srgbClr val="0A2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1400"/>
                <a:t>insieme {0, 1}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619360F7-D1B0-2C46-8EBD-1837B038A01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67835" y="5697571"/>
              <a:ext cx="290960" cy="407393"/>
            </a:xfrm>
            <a:prstGeom prst="straightConnector1">
              <a:avLst/>
            </a:prstGeom>
            <a:ln w="19050">
              <a:solidFill>
                <a:srgbClr val="0A2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CC94F69-6741-404C-978F-DEEA57F39947}"/>
              </a:ext>
            </a:extLst>
          </p:cNvPr>
          <p:cNvGrpSpPr/>
          <p:nvPr/>
        </p:nvGrpSpPr>
        <p:grpSpPr>
          <a:xfrm>
            <a:off x="4392515" y="1163171"/>
            <a:ext cx="1532559" cy="3044253"/>
            <a:chOff x="1667843" y="1230406"/>
            <a:chExt cx="1532559" cy="304425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CDCCFE7-6F9C-474B-BAFC-673E3C1F0E33}"/>
                </a:ext>
              </a:extLst>
            </p:cNvPr>
            <p:cNvGrpSpPr/>
            <p:nvPr/>
          </p:nvGrpSpPr>
          <p:grpSpPr>
            <a:xfrm>
              <a:off x="1667843" y="3580279"/>
              <a:ext cx="1194109" cy="694380"/>
              <a:chOff x="1667843" y="3580279"/>
              <a:chExt cx="1194109" cy="694380"/>
            </a:xfrm>
          </p:grpSpPr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D42AD07C-D3CF-2C46-8F94-2B06FE99A4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87298" y="3580279"/>
                <a:ext cx="151688" cy="386603"/>
              </a:xfrm>
              <a:prstGeom prst="straightConnector1">
                <a:avLst/>
              </a:prstGeom>
              <a:ln w="19050">
                <a:solidFill>
                  <a:srgbClr val="0A2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61796FC-7363-8046-B67B-6899283B372E}"/>
                  </a:ext>
                </a:extLst>
              </p:cNvPr>
              <p:cNvSpPr txBox="1"/>
              <p:nvPr/>
            </p:nvSpPr>
            <p:spPr>
              <a:xfrm>
                <a:off x="1667843" y="3966882"/>
                <a:ext cx="1194109" cy="307777"/>
              </a:xfrm>
              <a:prstGeom prst="rect">
                <a:avLst/>
              </a:prstGeom>
              <a:noFill/>
              <a:ln>
                <a:solidFill>
                  <a:srgbClr val="0A20FF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 sz="1400">
                    <a:solidFill>
                      <a:srgbClr val="0A20FF"/>
                    </a:solidFill>
                  </a:rPr>
                  <a:t>altra funzione</a:t>
                </a:r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C00430B-2A9E-4248-8C26-647867FDDC89}"/>
                </a:ext>
              </a:extLst>
            </p:cNvPr>
            <p:cNvSpPr/>
            <p:nvPr/>
          </p:nvSpPr>
          <p:spPr>
            <a:xfrm>
              <a:off x="2077571" y="1230406"/>
              <a:ext cx="1122831" cy="2353235"/>
            </a:xfrm>
            <a:prstGeom prst="rect">
              <a:avLst/>
            </a:prstGeom>
            <a:noFill/>
            <a:ln>
              <a:solidFill>
                <a:srgbClr val="0A2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17C271-7168-D043-9800-6165C4C8C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113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05C853-7036-B94A-8904-526400147D3D}"/>
              </a:ext>
            </a:extLst>
          </p:cNvPr>
          <p:cNvSpPr/>
          <p:nvPr/>
        </p:nvSpPr>
        <p:spPr>
          <a:xfrm>
            <a:off x="7234570" y="0"/>
            <a:ext cx="18934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Variabili, funzioni e porte logiche</a:t>
            </a:r>
            <a:endParaRPr lang="it-IT" sz="1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D71E63-DBFC-0A47-98C4-D4C2C9175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481" y="1449726"/>
            <a:ext cx="1642429" cy="6733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F0837D-7C64-B64F-92B1-CF04AE8982ED}"/>
              </a:ext>
            </a:extLst>
          </p:cNvPr>
          <p:cNvSpPr txBox="1"/>
          <p:nvPr/>
        </p:nvSpPr>
        <p:spPr>
          <a:xfrm>
            <a:off x="1331259" y="2183586"/>
            <a:ext cx="4000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una generica </a:t>
            </a:r>
            <a:r>
              <a:rPr lang="it-IT" i="1"/>
              <a:t>funzione Booleana </a:t>
            </a:r>
            <a:r>
              <a:rPr lang="it-IT"/>
              <a:t>del tipo </a:t>
            </a:r>
          </a:p>
          <a:p>
            <a:endParaRPr lang="it-IT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B7637D0-92E7-8B41-B3EC-62D6034EDE57}"/>
              </a:ext>
            </a:extLst>
          </p:cNvPr>
          <p:cNvGrpSpPr/>
          <p:nvPr/>
        </p:nvGrpSpPr>
        <p:grpSpPr>
          <a:xfrm>
            <a:off x="1223680" y="674009"/>
            <a:ext cx="6912277" cy="923330"/>
            <a:chOff x="1223680" y="880108"/>
            <a:chExt cx="6912277" cy="92333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DDA857C-6F83-9E46-B502-06F1E28F5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50585" y="941180"/>
              <a:ext cx="1382579" cy="26716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6808656-088A-9D44-A255-E894F2BA3A2C}"/>
                </a:ext>
              </a:extLst>
            </p:cNvPr>
            <p:cNvSpPr txBox="1"/>
            <p:nvPr/>
          </p:nvSpPr>
          <p:spPr>
            <a:xfrm>
              <a:off x="1223680" y="880108"/>
              <a:ext cx="691227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Se                                   sono </a:t>
              </a:r>
              <a:r>
                <a:rPr lang="it-IT" i="1"/>
                <a:t>n</a:t>
              </a:r>
              <a:r>
                <a:rPr lang="it-IT"/>
                <a:t> variabili Booleane (o </a:t>
              </a:r>
              <a:r>
                <a:rPr lang="it-IT" i="1"/>
                <a:t>binarie</a:t>
              </a:r>
              <a:r>
                <a:rPr lang="it-IT"/>
                <a:t>) che possono </a:t>
              </a:r>
            </a:p>
            <a:p>
              <a:r>
                <a:rPr lang="it-IT"/>
                <a:t>assumere l’uno o l’altro dei due valori 0 e 1, si indica con </a:t>
              </a:r>
            </a:p>
            <a:p>
              <a:endParaRPr lang="it-IT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1C5B32F-D78F-344E-B6D5-80EE661181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2034" y="2153996"/>
            <a:ext cx="2059641" cy="50710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314E641-CC8A-2A4D-BAC7-24A3773E7697}"/>
              </a:ext>
            </a:extLst>
          </p:cNvPr>
          <p:cNvGrpSpPr/>
          <p:nvPr/>
        </p:nvGrpSpPr>
        <p:grpSpPr>
          <a:xfrm>
            <a:off x="970310" y="2769058"/>
            <a:ext cx="7419019" cy="369332"/>
            <a:chOff x="970310" y="2769058"/>
            <a:chExt cx="7419019" cy="36933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8F566C7-7F57-7046-B72A-170DAA5D3DF2}"/>
                </a:ext>
              </a:extLst>
            </p:cNvPr>
            <p:cNvSpPr txBox="1"/>
            <p:nvPr/>
          </p:nvSpPr>
          <p:spPr>
            <a:xfrm>
              <a:off x="970310" y="2769058"/>
              <a:ext cx="74190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che a ogni valore dell’n-pla                            associa un valore dell’insieme 0, 1 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AF2E211-337B-3A4E-8C42-836F37208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08405" y="2828002"/>
              <a:ext cx="1382579" cy="267165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20EBBEB-98CD-0C42-915B-FFB28EE15E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23" y="3633933"/>
            <a:ext cx="5077256" cy="225595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F0C7F6-28C3-8F42-8ACA-6F337ADC2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68</a:t>
            </a:fld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D7BF58F-55FC-29D5-946D-EAA0E83F9404}"/>
              </a:ext>
            </a:extLst>
          </p:cNvPr>
          <p:cNvGrpSpPr/>
          <p:nvPr/>
        </p:nvGrpSpPr>
        <p:grpSpPr>
          <a:xfrm>
            <a:off x="5279024" y="4152311"/>
            <a:ext cx="3699515" cy="1031631"/>
            <a:chOff x="5146310" y="3991474"/>
            <a:chExt cx="3699515" cy="103163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A27D5BA-6E36-BA85-45BE-3BDACE916A6E}"/>
                </a:ext>
              </a:extLst>
            </p:cNvPr>
            <p:cNvGrpSpPr/>
            <p:nvPr/>
          </p:nvGrpSpPr>
          <p:grpSpPr>
            <a:xfrm>
              <a:off x="5580912" y="3991474"/>
              <a:ext cx="2236738" cy="1031631"/>
              <a:chOff x="6114312" y="4231555"/>
              <a:chExt cx="2236738" cy="1031631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DAA03EA-D8EE-4B58-5C98-4964FE11E97F}"/>
                  </a:ext>
                </a:extLst>
              </p:cNvPr>
              <p:cNvSpPr/>
              <p:nvPr/>
            </p:nvSpPr>
            <p:spPr>
              <a:xfrm>
                <a:off x="6723883" y="4231555"/>
                <a:ext cx="1021373" cy="10316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7333C8DE-1B41-2B2A-990C-B9400BE47AAD}"/>
                  </a:ext>
                </a:extLst>
              </p:cNvPr>
              <p:cNvCxnSpPr/>
              <p:nvPr/>
            </p:nvCxnSpPr>
            <p:spPr>
              <a:xfrm>
                <a:off x="6118089" y="4419600"/>
                <a:ext cx="60579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E1AFBD95-1A3A-E00F-8FD9-6E778A295849}"/>
                  </a:ext>
                </a:extLst>
              </p:cNvPr>
              <p:cNvCxnSpPr/>
              <p:nvPr/>
            </p:nvCxnSpPr>
            <p:spPr>
              <a:xfrm>
                <a:off x="6114312" y="4606692"/>
                <a:ext cx="60579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D9FA25E5-3EF4-BD4D-161D-CA925E20EA9C}"/>
                  </a:ext>
                </a:extLst>
              </p:cNvPr>
              <p:cNvCxnSpPr/>
              <p:nvPr/>
            </p:nvCxnSpPr>
            <p:spPr>
              <a:xfrm>
                <a:off x="6118089" y="5075616"/>
                <a:ext cx="60579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F10ECFF8-EBD3-258F-2343-86ED2A3BD4CD}"/>
                  </a:ext>
                </a:extLst>
              </p:cNvPr>
              <p:cNvCxnSpPr/>
              <p:nvPr/>
            </p:nvCxnSpPr>
            <p:spPr>
              <a:xfrm>
                <a:off x="7745256" y="4747370"/>
                <a:ext cx="60579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1" name="Picture 20" descr="A black number on a white background&#10;&#10;Description automatically generated">
              <a:extLst>
                <a:ext uri="{FF2B5EF4-FFF2-40B4-BE49-F238E27FC236}">
                  <a16:creationId xmlns:a16="http://schemas.microsoft.com/office/drawing/2014/main" id="{CFB152E7-6072-8661-C361-7E3C994B0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47225" y="4089919"/>
              <a:ext cx="1498600" cy="283614"/>
            </a:xfrm>
            <a:prstGeom prst="rect">
              <a:avLst/>
            </a:prstGeom>
          </p:spPr>
        </p:pic>
        <p:pic>
          <p:nvPicPr>
            <p:cNvPr id="24" name="Picture 23" descr="A black letter on a white background&#10;&#10;Description automatically generated">
              <a:extLst>
                <a:ext uri="{FF2B5EF4-FFF2-40B4-BE49-F238E27FC236}">
                  <a16:creationId xmlns:a16="http://schemas.microsoft.com/office/drawing/2014/main" id="{8948059B-B7E4-626C-97D3-3413B1A76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46310" y="4720761"/>
              <a:ext cx="351302" cy="248253"/>
            </a:xfrm>
            <a:prstGeom prst="rect">
              <a:avLst/>
            </a:prstGeom>
          </p:spPr>
        </p:pic>
        <p:pic>
          <p:nvPicPr>
            <p:cNvPr id="26" name="Picture 25" descr="A black number on a white background&#10;&#10;Description automatically generated">
              <a:extLst>
                <a:ext uri="{FF2B5EF4-FFF2-40B4-BE49-F238E27FC236}">
                  <a16:creationId xmlns:a16="http://schemas.microsoft.com/office/drawing/2014/main" id="{2DD9E729-654F-6DFF-C068-9FA0ED5F8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51494" y="4373533"/>
              <a:ext cx="320718" cy="219921"/>
            </a:xfrm>
            <a:prstGeom prst="rect">
              <a:avLst/>
            </a:prstGeom>
          </p:spPr>
        </p:pic>
        <p:pic>
          <p:nvPicPr>
            <p:cNvPr id="28" name="Picture 27" descr="A black number on a white background&#10;&#10;Description automatically generated">
              <a:extLst>
                <a:ext uri="{FF2B5EF4-FFF2-40B4-BE49-F238E27FC236}">
                  <a16:creationId xmlns:a16="http://schemas.microsoft.com/office/drawing/2014/main" id="{812C67DB-B5A7-010A-891D-A232B845B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51494" y="4069555"/>
              <a:ext cx="294704" cy="219928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BE68411-6ABC-09FD-9F60-6665488BC010}"/>
                </a:ext>
              </a:extLst>
            </p:cNvPr>
            <p:cNvSpPr txBox="1"/>
            <p:nvPr/>
          </p:nvSpPr>
          <p:spPr>
            <a:xfrm>
              <a:off x="5663305" y="4416407"/>
              <a:ext cx="2471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: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67C39DBB-E3EB-C7D5-200C-EEC8DBDBFA4B}"/>
              </a:ext>
            </a:extLst>
          </p:cNvPr>
          <p:cNvSpPr txBox="1"/>
          <p:nvPr/>
        </p:nvSpPr>
        <p:spPr>
          <a:xfrm>
            <a:off x="5713626" y="5417208"/>
            <a:ext cx="2218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Circuito combinatorio</a:t>
            </a:r>
          </a:p>
        </p:txBody>
      </p:sp>
    </p:spTree>
    <p:extLst>
      <p:ext uri="{BB962C8B-B14F-4D97-AF65-F5344CB8AC3E}">
        <p14:creationId xmlns:p14="http://schemas.microsoft.com/office/powerpoint/2010/main" val="351053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80BC25-5DBD-5342-93F3-6847AD7B3CB9}"/>
              </a:ext>
            </a:extLst>
          </p:cNvPr>
          <p:cNvSpPr/>
          <p:nvPr/>
        </p:nvSpPr>
        <p:spPr>
          <a:xfrm>
            <a:off x="7234570" y="0"/>
            <a:ext cx="18934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Variabili, funzioni e porte logiche</a:t>
            </a:r>
            <a:endParaRPr lang="it-IT" sz="1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C75BDF-31EE-F94F-947F-BC94CED345FF}"/>
              </a:ext>
            </a:extLst>
          </p:cNvPr>
          <p:cNvSpPr txBox="1"/>
          <p:nvPr/>
        </p:nvSpPr>
        <p:spPr>
          <a:xfrm>
            <a:off x="461291" y="3951326"/>
            <a:ext cx="8503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Poiché ci sono 2</a:t>
            </a:r>
            <a:r>
              <a:rPr lang="it-IT" i="1" baseline="30000"/>
              <a:t>n</a:t>
            </a:r>
            <a:r>
              <a:rPr lang="it-IT"/>
              <a:t> </a:t>
            </a:r>
            <a:r>
              <a:rPr lang="it-IT" i="1"/>
              <a:t>n</a:t>
            </a:r>
            <a:r>
              <a:rPr lang="it-IT"/>
              <a:t>-ple binarie, e a ciascuna di esse si associa un valore della funzione, </a:t>
            </a:r>
          </a:p>
          <a:p>
            <a:r>
              <a:rPr lang="it-IT"/>
              <a:t>il numero totale di funzioni Booleane </a:t>
            </a:r>
            <a:r>
              <a:rPr lang="it-IT" i="1"/>
              <a:t>n</a:t>
            </a:r>
            <a:r>
              <a:rPr lang="it-IT"/>
              <a:t>-arie che si possono realizzare risulta essere pari 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017F9D-8A2F-324B-93AB-2C31D78B6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578" y="1213844"/>
            <a:ext cx="5077256" cy="22559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E0765F-35F8-404C-B839-B383EC9EE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563" y="4597657"/>
            <a:ext cx="1447285" cy="14029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7A104E-255E-5B4A-B8A7-01921F9709B7}"/>
              </a:ext>
            </a:extLst>
          </p:cNvPr>
          <p:cNvSpPr txBox="1"/>
          <p:nvPr/>
        </p:nvSpPr>
        <p:spPr>
          <a:xfrm>
            <a:off x="934570" y="5799566"/>
            <a:ext cx="75572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Nel seguito studieremo in particolare le funzioni Booleane per </a:t>
            </a:r>
            <a:r>
              <a:rPr lang="it-IT" i="1"/>
              <a:t>n</a:t>
            </a:r>
            <a:r>
              <a:rPr lang="it-IT"/>
              <a:t> = 1 </a:t>
            </a:r>
          </a:p>
          <a:p>
            <a:r>
              <a:rPr lang="it-IT"/>
              <a:t>(a una variabile, o </a:t>
            </a:r>
            <a:r>
              <a:rPr lang="it-IT" i="1"/>
              <a:t>unarie</a:t>
            </a:r>
            <a:r>
              <a:rPr lang="it-IT"/>
              <a:t>) e </a:t>
            </a:r>
            <a:r>
              <a:rPr lang="it-IT" i="1"/>
              <a:t>n</a:t>
            </a:r>
            <a:r>
              <a:rPr lang="it-IT"/>
              <a:t> = 2 (a due variabili, o </a:t>
            </a:r>
            <a:r>
              <a:rPr lang="it-IT" i="1"/>
              <a:t>di-arie</a:t>
            </a:r>
            <a:r>
              <a:rPr lang="it-IT"/>
              <a:t>). </a:t>
            </a:r>
          </a:p>
          <a:p>
            <a:endParaRPr lang="it-I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B07FC2-07F1-4A4F-BD95-843311753B32}"/>
              </a:ext>
            </a:extLst>
          </p:cNvPr>
          <p:cNvSpPr txBox="1"/>
          <p:nvPr/>
        </p:nvSpPr>
        <p:spPr>
          <a:xfrm>
            <a:off x="2314139" y="412777"/>
            <a:ext cx="4798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Quante sono le funzioni Booleane per </a:t>
            </a:r>
            <a:r>
              <a:rPr lang="it-IT" i="1"/>
              <a:t>n</a:t>
            </a:r>
            <a:r>
              <a:rPr lang="it-IT"/>
              <a:t> variabili?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D4A656-6A30-4E4E-98CE-49FCA6A5E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40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3">
            <a:extLst>
              <a:ext uri="{FF2B5EF4-FFF2-40B4-BE49-F238E27FC236}">
                <a16:creationId xmlns:a16="http://schemas.microsoft.com/office/drawing/2014/main" id="{90C282EF-1569-2B45-B3C5-D731743370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957263"/>
            <a:ext cx="50738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Nei sistemi reali al segnale analogico ...</a:t>
            </a:r>
          </a:p>
        </p:txBody>
      </p:sp>
      <p:pic>
        <p:nvPicPr>
          <p:cNvPr id="92163" name="Picture 5" descr="Screen shot 2012-09-#B1D84E.png                                0009F9D8Macintosh HD                   7C26833C:">
            <a:extLst>
              <a:ext uri="{FF2B5EF4-FFF2-40B4-BE49-F238E27FC236}">
                <a16:creationId xmlns:a16="http://schemas.microsoft.com/office/drawing/2014/main" id="{736E3AD1-6AD2-5943-9250-1253E6DB1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90663"/>
            <a:ext cx="7956550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2134059-6D10-764B-BFF5-42B18FA42BD3}"/>
              </a:ext>
            </a:extLst>
          </p:cNvPr>
          <p:cNvGrpSpPr/>
          <p:nvPr/>
        </p:nvGrpSpPr>
        <p:grpSpPr>
          <a:xfrm>
            <a:off x="304800" y="4065588"/>
            <a:ext cx="8293100" cy="2819400"/>
            <a:chOff x="304800" y="4065588"/>
            <a:chExt cx="8293100" cy="2819400"/>
          </a:xfrm>
        </p:grpSpPr>
        <p:pic>
          <p:nvPicPr>
            <p:cNvPr id="92161" name="Picture 2" descr="Screen shot 2012-09-#B1D852.png                                0009F9D8Macintosh HD                   7C26833C:">
              <a:extLst>
                <a:ext uri="{FF2B5EF4-FFF2-40B4-BE49-F238E27FC236}">
                  <a16:creationId xmlns:a16="http://schemas.microsoft.com/office/drawing/2014/main" id="{A03CDD64-A329-2B43-ABB3-A044AB00F2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4691063"/>
              <a:ext cx="8293100" cy="2193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164" name="Text Box 1031">
              <a:extLst>
                <a:ext uri="{FF2B5EF4-FFF2-40B4-BE49-F238E27FC236}">
                  <a16:creationId xmlns:a16="http://schemas.microsoft.com/office/drawing/2014/main" id="{EC745D7F-DD0B-4D4F-9324-E6701A5C44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3325" y="4065588"/>
              <a:ext cx="582242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... si sovrappone sempre un segnale di rumore</a:t>
              </a:r>
            </a:p>
          </p:txBody>
        </p:sp>
      </p:grpSp>
      <p:sp>
        <p:nvSpPr>
          <p:cNvPr id="8" name="Text Box 37">
            <a:extLst>
              <a:ext uri="{FF2B5EF4-FFF2-40B4-BE49-F238E27FC236}">
                <a16:creationId xmlns:a16="http://schemas.microsoft.com/office/drawing/2014/main" id="{422153D4-4FA8-BB46-8AA8-8888191A5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8124" y="47740"/>
            <a:ext cx="194099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Sistemi analogici / sistemi digitali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089DFB-F384-0A49-8215-A60460B06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8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83201EE-C21E-6241-92A4-CCE5303C24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8443157"/>
              </p:ext>
            </p:extLst>
          </p:nvPr>
        </p:nvGraphicFramePr>
        <p:xfrm>
          <a:off x="1594139" y="2016357"/>
          <a:ext cx="5826826" cy="3596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78826">
                  <a:extLst>
                    <a:ext uri="{9D8B030D-6E8A-4147-A177-3AD203B41FA5}">
                      <a16:colId xmlns:a16="http://schemas.microsoft.com/office/drawing/2014/main" val="250876268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395378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i="1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6263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1</a:t>
                      </a:r>
                    </a:p>
                    <a:p>
                      <a:pPr algn="ctr"/>
                      <a:r>
                        <a:rPr lang="en-US" sz="3200"/>
                        <a:t>2</a:t>
                      </a:r>
                    </a:p>
                    <a:p>
                      <a:pPr algn="ctr"/>
                      <a:r>
                        <a:rPr lang="en-US" sz="3200"/>
                        <a:t>3</a:t>
                      </a:r>
                    </a:p>
                    <a:p>
                      <a:pPr algn="ctr"/>
                      <a:r>
                        <a:rPr lang="en-US" sz="3200"/>
                        <a:t>4</a:t>
                      </a:r>
                    </a:p>
                    <a:p>
                      <a:pPr algn="ctr"/>
                      <a:r>
                        <a:rPr lang="en-US" sz="3200"/>
                        <a:t>5</a:t>
                      </a:r>
                    </a:p>
                    <a:p>
                      <a:pPr algn="ctr"/>
                      <a:r>
                        <a:rPr lang="en-US" sz="320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/>
                        <a:t>4</a:t>
                      </a:r>
                    </a:p>
                    <a:p>
                      <a:r>
                        <a:rPr lang="en-US" sz="3200"/>
                        <a:t>16</a:t>
                      </a:r>
                    </a:p>
                    <a:p>
                      <a:r>
                        <a:rPr lang="en-US" sz="3200"/>
                        <a:t>256</a:t>
                      </a:r>
                    </a:p>
                    <a:p>
                      <a:r>
                        <a:rPr lang="en-US" sz="3200"/>
                        <a:t>65536</a:t>
                      </a:r>
                    </a:p>
                    <a:p>
                      <a:r>
                        <a:rPr lang="en-US" sz="3200"/>
                        <a:t>4.294.967.296</a:t>
                      </a:r>
                    </a:p>
                    <a:p>
                      <a:r>
                        <a:rPr lang="en-US" sz="3200"/>
                        <a:t>1.84  10</a:t>
                      </a:r>
                      <a:r>
                        <a:rPr lang="en-US" sz="3200" baseline="30000"/>
                        <a:t>19</a:t>
                      </a:r>
                      <a:endParaRPr lang="en-US" sz="3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0487269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D7F526FD-2502-3A4F-8BB4-A0210D5851FD}"/>
              </a:ext>
            </a:extLst>
          </p:cNvPr>
          <p:cNvGrpSpPr/>
          <p:nvPr/>
        </p:nvGrpSpPr>
        <p:grpSpPr>
          <a:xfrm>
            <a:off x="2531285" y="1729974"/>
            <a:ext cx="4533364" cy="3883023"/>
            <a:chOff x="2578785" y="1884353"/>
            <a:chExt cx="4533364" cy="388302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E506252-FEBC-2240-8148-E3447424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19710" y="1884353"/>
              <a:ext cx="1326524" cy="1285916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3B2ABC7-35A0-9443-B21D-13D8A82558B8}"/>
                </a:ext>
              </a:extLst>
            </p:cNvPr>
            <p:cNvGrpSpPr/>
            <p:nvPr/>
          </p:nvGrpSpPr>
          <p:grpSpPr>
            <a:xfrm>
              <a:off x="2578785" y="2351315"/>
              <a:ext cx="4533364" cy="3416061"/>
              <a:chOff x="2578785" y="2351315"/>
              <a:chExt cx="4533364" cy="3416061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9524B02A-EDAB-524F-A03F-FB9DEF96D4C3}"/>
                  </a:ext>
                </a:extLst>
              </p:cNvPr>
              <p:cNvCxnSpPr/>
              <p:nvPr/>
            </p:nvCxnSpPr>
            <p:spPr>
              <a:xfrm>
                <a:off x="2578785" y="2757083"/>
                <a:ext cx="453336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67D95118-5F01-1742-B1D2-3D98FE750B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11979" y="2351315"/>
                <a:ext cx="0" cy="341606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E2425EC-0CFD-3B4B-9280-6533D37BF700}"/>
              </a:ext>
            </a:extLst>
          </p:cNvPr>
          <p:cNvSpPr txBox="1"/>
          <p:nvPr/>
        </p:nvSpPr>
        <p:spPr>
          <a:xfrm>
            <a:off x="1156217" y="744303"/>
            <a:ext cx="6702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Numero di funzioni Booleane per i primi 6 valori di </a:t>
            </a:r>
            <a:r>
              <a:rPr lang="en-US" sz="2400" i="1"/>
              <a:t>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0A5B4C-D0D8-6C4A-A6F1-AACA6BCE0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65328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E7A6586-5ACA-3D49-A1FB-9032E9607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33" y="1850480"/>
            <a:ext cx="2394234" cy="18291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6C010B2-438B-824D-A08C-1CF0D6831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2814" y="2109525"/>
            <a:ext cx="1227858" cy="13111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FEB5206-873F-8344-9AF3-3BFB7D59E5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0320" y="1812470"/>
            <a:ext cx="2063355" cy="17176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A1B2700-DCC0-D449-9FCE-D9496B1FE0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3674" y="1747353"/>
            <a:ext cx="2015317" cy="170526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2CA70D8-5FD3-0743-B171-DF61A2F671C9}"/>
              </a:ext>
            </a:extLst>
          </p:cNvPr>
          <p:cNvSpPr/>
          <p:nvPr/>
        </p:nvSpPr>
        <p:spPr>
          <a:xfrm>
            <a:off x="7234570" y="0"/>
            <a:ext cx="18934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Variabili, funzioni e porte logiche</a:t>
            </a:r>
            <a:endParaRPr lang="it-IT" sz="10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787BFEA-9BAB-6242-97AC-8149E8A136CC}"/>
              </a:ext>
            </a:extLst>
          </p:cNvPr>
          <p:cNvSpPr/>
          <p:nvPr/>
        </p:nvSpPr>
        <p:spPr>
          <a:xfrm>
            <a:off x="3326974" y="554922"/>
            <a:ext cx="2496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>
                <a:latin typeface="NimbusRomNo9L"/>
              </a:rPr>
              <a:t>Funzioni a una variabile </a:t>
            </a:r>
            <a:endParaRPr lang="it-IT" b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C3FCC6-EF05-AA46-AE52-ACE7100A9B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5099" y="1161607"/>
            <a:ext cx="5486348" cy="372457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55BF745D-F062-F24B-AAE5-C76AD93B2304}"/>
              </a:ext>
            </a:extLst>
          </p:cNvPr>
          <p:cNvGrpSpPr/>
          <p:nvPr/>
        </p:nvGrpSpPr>
        <p:grpSpPr>
          <a:xfrm>
            <a:off x="1071144" y="3519666"/>
            <a:ext cx="1952153" cy="2012637"/>
            <a:chOff x="1062073" y="3620499"/>
            <a:chExt cx="1952153" cy="201263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5AD562-DAD4-6449-8255-5AE83CF63793}"/>
                </a:ext>
              </a:extLst>
            </p:cNvPr>
            <p:cNvSpPr txBox="1"/>
            <p:nvPr/>
          </p:nvSpPr>
          <p:spPr>
            <a:xfrm>
              <a:off x="1062073" y="5325359"/>
              <a:ext cx="1218603" cy="307777"/>
            </a:xfrm>
            <a:prstGeom prst="rect">
              <a:avLst/>
            </a:prstGeom>
            <a:noFill/>
            <a:ln>
              <a:solidFill>
                <a:srgbClr val="0A2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1400">
                  <a:solidFill>
                    <a:srgbClr val="0A20FF"/>
                  </a:solidFill>
                </a:rPr>
                <a:t>funzione nulla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EE22C4E-2D24-9D48-B2FA-5DC90EC07B0A}"/>
                </a:ext>
              </a:extLst>
            </p:cNvPr>
            <p:cNvCxnSpPr>
              <a:cxnSpLocks/>
              <a:stCxn id="8" idx="0"/>
            </p:cNvCxnSpPr>
            <p:nvPr/>
          </p:nvCxnSpPr>
          <p:spPr>
            <a:xfrm flipV="1">
              <a:off x="1671375" y="3620499"/>
              <a:ext cx="1342851" cy="1704860"/>
            </a:xfrm>
            <a:prstGeom prst="straightConnector1">
              <a:avLst/>
            </a:prstGeom>
            <a:ln w="12700">
              <a:solidFill>
                <a:srgbClr val="0A2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AD73238-417A-4348-A980-7BF0F0E46CC0}"/>
              </a:ext>
            </a:extLst>
          </p:cNvPr>
          <p:cNvGrpSpPr/>
          <p:nvPr/>
        </p:nvGrpSpPr>
        <p:grpSpPr>
          <a:xfrm>
            <a:off x="3278533" y="3519666"/>
            <a:ext cx="1426416" cy="2010224"/>
            <a:chOff x="3326974" y="3472840"/>
            <a:chExt cx="1426416" cy="201022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9557A22-764C-CB4E-B05E-183EA9E7CB05}"/>
                </a:ext>
              </a:extLst>
            </p:cNvPr>
            <p:cNvSpPr txBox="1"/>
            <p:nvPr/>
          </p:nvSpPr>
          <p:spPr>
            <a:xfrm>
              <a:off x="3326974" y="5175287"/>
              <a:ext cx="1426416" cy="307777"/>
            </a:xfrm>
            <a:prstGeom prst="rect">
              <a:avLst/>
            </a:prstGeom>
            <a:noFill/>
            <a:ln>
              <a:solidFill>
                <a:srgbClr val="0A2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1400">
                  <a:solidFill>
                    <a:srgbClr val="0A20FF"/>
                  </a:solidFill>
                </a:rPr>
                <a:t>funzione unitaria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17A16B8-F21D-1D4F-A9CD-56507C6F395E}"/>
                </a:ext>
              </a:extLst>
            </p:cNvPr>
            <p:cNvCxnSpPr>
              <a:cxnSpLocks/>
              <a:stCxn id="9" idx="0"/>
            </p:cNvCxnSpPr>
            <p:nvPr/>
          </p:nvCxnSpPr>
          <p:spPr>
            <a:xfrm flipV="1">
              <a:off x="4040182" y="3472840"/>
              <a:ext cx="227596" cy="1702447"/>
            </a:xfrm>
            <a:prstGeom prst="straightConnector1">
              <a:avLst/>
            </a:prstGeom>
            <a:ln w="12700">
              <a:solidFill>
                <a:srgbClr val="0A2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F116381-6F4A-424A-B976-A369A85DCB23}"/>
              </a:ext>
            </a:extLst>
          </p:cNvPr>
          <p:cNvGrpSpPr/>
          <p:nvPr/>
        </p:nvGrpSpPr>
        <p:grpSpPr>
          <a:xfrm>
            <a:off x="5370436" y="3519666"/>
            <a:ext cx="1827416" cy="2010224"/>
            <a:chOff x="4512054" y="3480641"/>
            <a:chExt cx="1827416" cy="201022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DBF1697-2BBF-FD4E-8BA3-E0AA68D81613}"/>
                </a:ext>
              </a:extLst>
            </p:cNvPr>
            <p:cNvSpPr txBox="1"/>
            <p:nvPr/>
          </p:nvSpPr>
          <p:spPr>
            <a:xfrm>
              <a:off x="5032509" y="5183088"/>
              <a:ext cx="1306961" cy="307777"/>
            </a:xfrm>
            <a:prstGeom prst="rect">
              <a:avLst/>
            </a:prstGeom>
            <a:noFill/>
            <a:ln>
              <a:solidFill>
                <a:srgbClr val="0A2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1400">
                  <a:solidFill>
                    <a:srgbClr val="0A20FF"/>
                  </a:solidFill>
                </a:rPr>
                <a:t>funzione Buffer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0711BFF-4C19-D14E-A56D-08E131EC7D72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flipH="1" flipV="1">
              <a:off x="4512054" y="3480641"/>
              <a:ext cx="1173936" cy="1702447"/>
            </a:xfrm>
            <a:prstGeom prst="straightConnector1">
              <a:avLst/>
            </a:prstGeom>
            <a:ln w="12700">
              <a:solidFill>
                <a:srgbClr val="0A2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0D4D3B0-8B41-8C4D-982D-2EF9A626D273}"/>
              </a:ext>
            </a:extLst>
          </p:cNvPr>
          <p:cNvGrpSpPr/>
          <p:nvPr/>
        </p:nvGrpSpPr>
        <p:grpSpPr>
          <a:xfrm>
            <a:off x="7381706" y="3395955"/>
            <a:ext cx="1176925" cy="937722"/>
            <a:chOff x="7381706" y="3395955"/>
            <a:chExt cx="1176925" cy="93772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6D5E9B1-ECA4-DD49-9EAA-594E9225F891}"/>
                </a:ext>
              </a:extLst>
            </p:cNvPr>
            <p:cNvSpPr txBox="1"/>
            <p:nvPr/>
          </p:nvSpPr>
          <p:spPr>
            <a:xfrm>
              <a:off x="7381706" y="4025900"/>
              <a:ext cx="1176925" cy="307777"/>
            </a:xfrm>
            <a:prstGeom prst="rect">
              <a:avLst/>
            </a:prstGeom>
            <a:noFill/>
            <a:ln>
              <a:solidFill>
                <a:srgbClr val="0A2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1400">
                  <a:solidFill>
                    <a:srgbClr val="0A20FF"/>
                  </a:solidFill>
                </a:rPr>
                <a:t>funzione NOT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28A1F26-FB60-F64D-B208-F05FC18039C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04658" y="3395955"/>
              <a:ext cx="572990" cy="629945"/>
            </a:xfrm>
            <a:prstGeom prst="straightConnector1">
              <a:avLst/>
            </a:prstGeom>
            <a:ln w="12700">
              <a:solidFill>
                <a:srgbClr val="0A2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6B0CC6-3374-B34F-87EB-87FC62895FA8}"/>
              </a:ext>
            </a:extLst>
          </p:cNvPr>
          <p:cNvGrpSpPr/>
          <p:nvPr/>
        </p:nvGrpSpPr>
        <p:grpSpPr>
          <a:xfrm>
            <a:off x="566848" y="5807840"/>
            <a:ext cx="1794472" cy="736374"/>
            <a:chOff x="683052" y="5721069"/>
            <a:chExt cx="1794472" cy="73637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BBD8A6D-A236-F947-9562-6E4B3823280D}"/>
                </a:ext>
              </a:extLst>
            </p:cNvPr>
            <p:cNvSpPr/>
            <p:nvPr/>
          </p:nvSpPr>
          <p:spPr>
            <a:xfrm>
              <a:off x="1323684" y="5753436"/>
              <a:ext cx="715509" cy="70400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54A3B9F-E57F-6944-B33E-C443400E8306}"/>
                </a:ext>
              </a:extLst>
            </p:cNvPr>
            <p:cNvCxnSpPr>
              <a:cxnSpLocks/>
              <a:endCxn id="4" idx="1"/>
            </p:cNvCxnSpPr>
            <p:nvPr/>
          </p:nvCxnSpPr>
          <p:spPr>
            <a:xfrm>
              <a:off x="683052" y="6105440"/>
              <a:ext cx="64063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64CFAD6-126A-B044-A162-8EEC546847D4}"/>
                </a:ext>
              </a:extLst>
            </p:cNvPr>
            <p:cNvCxnSpPr>
              <a:cxnSpLocks/>
            </p:cNvCxnSpPr>
            <p:nvPr/>
          </p:nvCxnSpPr>
          <p:spPr>
            <a:xfrm>
              <a:off x="1610995" y="6090401"/>
              <a:ext cx="866529" cy="1504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EDF045E-955D-C54A-9EA7-8401BECEF791}"/>
                </a:ext>
              </a:extLst>
            </p:cNvPr>
            <p:cNvSpPr txBox="1"/>
            <p:nvPr/>
          </p:nvSpPr>
          <p:spPr>
            <a:xfrm>
              <a:off x="736375" y="5721069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x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50769F2-6E66-4B42-84BA-1175A8B5638F}"/>
                </a:ext>
              </a:extLst>
            </p:cNvPr>
            <p:cNvSpPr txBox="1"/>
            <p:nvPr/>
          </p:nvSpPr>
          <p:spPr>
            <a:xfrm>
              <a:off x="2175838" y="572106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/>
                <a:t>0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0A7E59E-3173-2B49-B8EF-56130093197E}"/>
                </a:ext>
              </a:extLst>
            </p:cNvPr>
            <p:cNvCxnSpPr>
              <a:cxnSpLocks/>
            </p:cNvCxnSpPr>
            <p:nvPr/>
          </p:nvCxnSpPr>
          <p:spPr>
            <a:xfrm>
              <a:off x="1610995" y="6105440"/>
              <a:ext cx="0" cy="17121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69E3CA6-C848-1D4E-8D46-05FB68E954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81386" y="6276654"/>
              <a:ext cx="27458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E7D986A-E6DE-174B-9393-EE97861CF46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81387" y="6276654"/>
              <a:ext cx="72284" cy="1160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1EE05C3-4684-5E47-A75F-CCA0DF19C06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569051" y="6283398"/>
              <a:ext cx="72284" cy="1160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E56C64C-C810-7943-A336-2E5793ED745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72899" y="6282050"/>
              <a:ext cx="72284" cy="1160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9083D4D-6EF0-1B49-A316-34ED081FCC2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52471" y="6280702"/>
              <a:ext cx="72284" cy="1160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AEDF744-FD80-9E4B-8589-1E8AC6028F56}"/>
              </a:ext>
            </a:extLst>
          </p:cNvPr>
          <p:cNvGrpSpPr/>
          <p:nvPr/>
        </p:nvGrpSpPr>
        <p:grpSpPr>
          <a:xfrm>
            <a:off x="2906209" y="5487957"/>
            <a:ext cx="1867665" cy="1140746"/>
            <a:chOff x="1159664" y="5451960"/>
            <a:chExt cx="1867665" cy="1140746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F70721F-FEE4-4344-A4C7-F6B175710A08}"/>
                </a:ext>
              </a:extLst>
            </p:cNvPr>
            <p:cNvSpPr/>
            <p:nvPr/>
          </p:nvSpPr>
          <p:spPr>
            <a:xfrm>
              <a:off x="1800296" y="5888699"/>
              <a:ext cx="715509" cy="70400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EA29F3A8-99C1-BF42-B7A2-D2A8F715084E}"/>
                </a:ext>
              </a:extLst>
            </p:cNvPr>
            <p:cNvCxnSpPr>
              <a:cxnSpLocks/>
              <a:endCxn id="46" idx="1"/>
            </p:cNvCxnSpPr>
            <p:nvPr/>
          </p:nvCxnSpPr>
          <p:spPr>
            <a:xfrm>
              <a:off x="1159664" y="6240703"/>
              <a:ext cx="64063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FD941422-3495-A14B-916C-47F6D6DE1B9A}"/>
                </a:ext>
              </a:extLst>
            </p:cNvPr>
            <p:cNvCxnSpPr>
              <a:cxnSpLocks/>
            </p:cNvCxnSpPr>
            <p:nvPr/>
          </p:nvCxnSpPr>
          <p:spPr>
            <a:xfrm>
              <a:off x="2123750" y="6240702"/>
              <a:ext cx="866529" cy="1504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D2C4C0F-7285-7A4A-B29C-2E2242D207E9}"/>
                </a:ext>
              </a:extLst>
            </p:cNvPr>
            <p:cNvSpPr txBox="1"/>
            <p:nvPr/>
          </p:nvSpPr>
          <p:spPr>
            <a:xfrm>
              <a:off x="1212987" y="5856332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x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B4F12C6-36EC-4440-98B9-6E157B8C0CA6}"/>
                </a:ext>
              </a:extLst>
            </p:cNvPr>
            <p:cNvSpPr txBox="1"/>
            <p:nvPr/>
          </p:nvSpPr>
          <p:spPr>
            <a:xfrm>
              <a:off x="2725643" y="584074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/>
                <a:t>1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889441D-E2B8-B548-8709-FD2A3F5EAE74}"/>
                </a:ext>
              </a:extLst>
            </p:cNvPr>
            <p:cNvCxnSpPr/>
            <p:nvPr/>
          </p:nvCxnSpPr>
          <p:spPr>
            <a:xfrm flipV="1">
              <a:off x="2147710" y="5684306"/>
              <a:ext cx="0" cy="5581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4AB9B57-0208-594C-B20A-A15C63AF121B}"/>
                </a:ext>
              </a:extLst>
            </p:cNvPr>
            <p:cNvSpPr txBox="1"/>
            <p:nvPr/>
          </p:nvSpPr>
          <p:spPr>
            <a:xfrm>
              <a:off x="2123750" y="5451960"/>
              <a:ext cx="5513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+V</a:t>
              </a:r>
              <a:r>
                <a:rPr lang="it-IT" baseline="-25000"/>
                <a:t>cc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70F46CC-C558-474E-8028-8C005740917B}"/>
              </a:ext>
            </a:extLst>
          </p:cNvPr>
          <p:cNvGrpSpPr/>
          <p:nvPr/>
        </p:nvGrpSpPr>
        <p:grpSpPr>
          <a:xfrm>
            <a:off x="5536993" y="5809166"/>
            <a:ext cx="1996773" cy="760580"/>
            <a:chOff x="5536993" y="5809166"/>
            <a:chExt cx="1996773" cy="760580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E92180F1-1AB4-2843-AC2E-6B91B9ADEF94}"/>
                </a:ext>
              </a:extLst>
            </p:cNvPr>
            <p:cNvGrpSpPr/>
            <p:nvPr/>
          </p:nvGrpSpPr>
          <p:grpSpPr>
            <a:xfrm>
              <a:off x="5536993" y="5833372"/>
              <a:ext cx="1867665" cy="736374"/>
              <a:chOff x="1159664" y="5856332"/>
              <a:chExt cx="1867665" cy="736374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587F390A-E20E-7942-A5DA-035312C10E29}"/>
                  </a:ext>
                </a:extLst>
              </p:cNvPr>
              <p:cNvSpPr/>
              <p:nvPr/>
            </p:nvSpPr>
            <p:spPr>
              <a:xfrm>
                <a:off x="1800296" y="5888699"/>
                <a:ext cx="715509" cy="704007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CB577474-1728-7D4B-935D-FC0C0AF9A0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9664" y="6240703"/>
                <a:ext cx="186766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DC47376-E524-D94A-800B-00C775F958F2}"/>
                  </a:ext>
                </a:extLst>
              </p:cNvPr>
              <p:cNvSpPr txBox="1"/>
              <p:nvPr/>
            </p:nvSpPr>
            <p:spPr>
              <a:xfrm>
                <a:off x="1212987" y="5856332"/>
                <a:ext cx="2840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x</a:t>
                </a: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16D50DC-2B72-6A4E-B79B-F50A333E0FEB}"/>
                </a:ext>
              </a:extLst>
            </p:cNvPr>
            <p:cNvSpPr txBox="1"/>
            <p:nvPr/>
          </p:nvSpPr>
          <p:spPr>
            <a:xfrm>
              <a:off x="7249714" y="5809166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x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2C4429CE-F0D6-E94F-B876-F03BFD21C8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3745" y="2086182"/>
            <a:ext cx="1218861" cy="139445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2F9BA2-AADA-DD48-A0AA-F0204810F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25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EAB214-9884-6A42-9C28-4261E858E16E}"/>
              </a:ext>
            </a:extLst>
          </p:cNvPr>
          <p:cNvSpPr txBox="1"/>
          <p:nvPr/>
        </p:nvSpPr>
        <p:spPr>
          <a:xfrm>
            <a:off x="1330038" y="356260"/>
            <a:ext cx="7114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Digressione su massa, terra, tensione di alimentazione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2F88FBA-D7FD-854C-B068-B1F600A0B643}"/>
              </a:ext>
            </a:extLst>
          </p:cNvPr>
          <p:cNvGrpSpPr/>
          <p:nvPr/>
        </p:nvGrpSpPr>
        <p:grpSpPr>
          <a:xfrm>
            <a:off x="1973137" y="1267107"/>
            <a:ext cx="2862990" cy="825500"/>
            <a:chOff x="1973137" y="1267107"/>
            <a:chExt cx="2862990" cy="8255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81BFBCD-249B-5146-B1D3-56EC2B13A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73137" y="1267107"/>
              <a:ext cx="982345" cy="8255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F9DB7FE-240F-7F4B-BB35-CF6F328E8CA8}"/>
                </a:ext>
              </a:extLst>
            </p:cNvPr>
            <p:cNvSpPr txBox="1"/>
            <p:nvPr/>
          </p:nvSpPr>
          <p:spPr>
            <a:xfrm>
              <a:off x="3870798" y="1495191"/>
              <a:ext cx="9653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massa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01D47B7-5BE2-BF47-AB60-D49812412AB7}"/>
              </a:ext>
            </a:extLst>
          </p:cNvPr>
          <p:cNvGrpSpPr/>
          <p:nvPr/>
        </p:nvGrpSpPr>
        <p:grpSpPr>
          <a:xfrm>
            <a:off x="1918910" y="2225837"/>
            <a:ext cx="2745695" cy="1053506"/>
            <a:chOff x="1918910" y="2225837"/>
            <a:chExt cx="2745695" cy="105350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FD99E77-8DE5-AB43-8452-7342A4324BD0}"/>
                </a:ext>
              </a:extLst>
            </p:cNvPr>
            <p:cNvSpPr txBox="1"/>
            <p:nvPr/>
          </p:nvSpPr>
          <p:spPr>
            <a:xfrm>
              <a:off x="3870798" y="2552535"/>
              <a:ext cx="7938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terra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0896872-5F3A-0A4F-A42B-775194D99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18910" y="2225837"/>
              <a:ext cx="1090798" cy="1053506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E9D5F17-B5F7-9843-AAE6-CCA29FEEE122}"/>
              </a:ext>
            </a:extLst>
          </p:cNvPr>
          <p:cNvGrpSpPr/>
          <p:nvPr/>
        </p:nvGrpSpPr>
        <p:grpSpPr>
          <a:xfrm>
            <a:off x="2024863" y="3374617"/>
            <a:ext cx="3013883" cy="1157511"/>
            <a:chOff x="2024863" y="3374617"/>
            <a:chExt cx="3013883" cy="1157511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909B85C-5B0C-9E4A-8C07-DF1E48F64B33}"/>
                </a:ext>
              </a:extLst>
            </p:cNvPr>
            <p:cNvSpPr txBox="1"/>
            <p:nvPr/>
          </p:nvSpPr>
          <p:spPr>
            <a:xfrm>
              <a:off x="3870798" y="3920648"/>
              <a:ext cx="11679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batteria</a:t>
              </a: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FC0D65E-64D5-B944-9D98-9DE7577AE5A3}"/>
                </a:ext>
              </a:extLst>
            </p:cNvPr>
            <p:cNvGrpSpPr/>
            <p:nvPr/>
          </p:nvGrpSpPr>
          <p:grpSpPr>
            <a:xfrm>
              <a:off x="2024863" y="3374617"/>
              <a:ext cx="805423" cy="1157511"/>
              <a:chOff x="2024863" y="3374617"/>
              <a:chExt cx="805423" cy="1157511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88EC0AE1-CD2D-9648-BC16-10F650F9356F}"/>
                  </a:ext>
                </a:extLst>
              </p:cNvPr>
              <p:cNvGrpSpPr/>
              <p:nvPr/>
            </p:nvGrpSpPr>
            <p:grpSpPr>
              <a:xfrm>
                <a:off x="2166043" y="3616540"/>
                <a:ext cx="664243" cy="915588"/>
                <a:chOff x="2064443" y="4197112"/>
                <a:chExt cx="664243" cy="915588"/>
              </a:xfrm>
            </p:grpSpPr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DF532891-A013-D946-9B1B-E9499AE440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064443" y="4578706"/>
                  <a:ext cx="664243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053AEC43-0648-F147-81A0-4ECBC2DA07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396564" y="4197112"/>
                  <a:ext cx="0" cy="381594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B6E00076-4ADA-0249-A35E-820CD35996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213215" y="4731106"/>
                  <a:ext cx="366699" cy="0"/>
                </a:xfrm>
                <a:prstGeom prst="line">
                  <a:avLst/>
                </a:prstGeom>
                <a:ln w="698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BF39B13F-C449-FE44-B138-B632C898BB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396564" y="4731106"/>
                  <a:ext cx="0" cy="381594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1981C13-B780-1642-8FE8-8AF4579BC0CC}"/>
                  </a:ext>
                </a:extLst>
              </p:cNvPr>
              <p:cNvSpPr txBox="1"/>
              <p:nvPr/>
            </p:nvSpPr>
            <p:spPr>
              <a:xfrm>
                <a:off x="2024863" y="3374617"/>
                <a:ext cx="3898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/>
                  <a:t>+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2169020-D93C-BE46-85D0-C8A782604929}"/>
                  </a:ext>
                </a:extLst>
              </p:cNvPr>
              <p:cNvSpPr txBox="1"/>
              <p:nvPr/>
            </p:nvSpPr>
            <p:spPr>
              <a:xfrm>
                <a:off x="2030723" y="3920648"/>
                <a:ext cx="3898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/>
                  <a:t>_</a:t>
                </a:r>
              </a:p>
            </p:txBody>
          </p: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337A597-E5A4-1442-A0B4-BAFB4CEB9046}"/>
              </a:ext>
            </a:extLst>
          </p:cNvPr>
          <p:cNvGrpSpPr/>
          <p:nvPr/>
        </p:nvGrpSpPr>
        <p:grpSpPr>
          <a:xfrm>
            <a:off x="2165011" y="4876389"/>
            <a:ext cx="5920339" cy="1332279"/>
            <a:chOff x="2165011" y="4876389"/>
            <a:chExt cx="5920339" cy="1332279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9BE7BA0-26BE-2D44-BBB2-49207B65234D}"/>
                </a:ext>
              </a:extLst>
            </p:cNvPr>
            <p:cNvSpPr txBox="1"/>
            <p:nvPr/>
          </p:nvSpPr>
          <p:spPr>
            <a:xfrm>
              <a:off x="3870798" y="5257983"/>
              <a:ext cx="42145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generatore di tensione alternata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03EEBC0A-5A30-FA44-B54D-5C11E4046A93}"/>
                </a:ext>
              </a:extLst>
            </p:cNvPr>
            <p:cNvGrpSpPr/>
            <p:nvPr/>
          </p:nvGrpSpPr>
          <p:grpSpPr>
            <a:xfrm>
              <a:off x="2165011" y="4876389"/>
              <a:ext cx="656651" cy="1332279"/>
              <a:chOff x="2165011" y="4876389"/>
              <a:chExt cx="656651" cy="1332279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7B5253DB-3347-AC49-AF09-09946ECD09E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92614" y="4876389"/>
                <a:ext cx="0" cy="38159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FAA75B4D-79E4-E542-9CD5-8C20A37FD88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96752" y="5827074"/>
                <a:ext cx="0" cy="38159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854D3865-F736-5943-8CEE-C732A4E56B55}"/>
                  </a:ext>
                </a:extLst>
              </p:cNvPr>
              <p:cNvSpPr/>
              <p:nvPr/>
            </p:nvSpPr>
            <p:spPr>
              <a:xfrm>
                <a:off x="2165011" y="5254338"/>
                <a:ext cx="656651" cy="575222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9DB24FC6-F530-1A47-B765-0569F39DA959}"/>
                  </a:ext>
                </a:extLst>
              </p:cNvPr>
              <p:cNvSpPr txBox="1"/>
              <p:nvPr/>
            </p:nvSpPr>
            <p:spPr>
              <a:xfrm>
                <a:off x="2285787" y="5285487"/>
                <a:ext cx="43954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/>
                  <a:t>~</a:t>
                </a:r>
              </a:p>
            </p:txBody>
          </p:sp>
        </p:grp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45EE15-0BF6-7E43-8E64-4FB4ECB8C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68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2BC19338-9647-D349-A33A-708C72F5C94F}"/>
              </a:ext>
            </a:extLst>
          </p:cNvPr>
          <p:cNvGrpSpPr/>
          <p:nvPr/>
        </p:nvGrpSpPr>
        <p:grpSpPr>
          <a:xfrm>
            <a:off x="1152453" y="933661"/>
            <a:ext cx="3998636" cy="2976199"/>
            <a:chOff x="1072811" y="1946715"/>
            <a:chExt cx="3998636" cy="297619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EA4BDC6-9013-0A47-8B23-A34FA97CAE13}"/>
                </a:ext>
              </a:extLst>
            </p:cNvPr>
            <p:cNvGrpSpPr/>
            <p:nvPr/>
          </p:nvGrpSpPr>
          <p:grpSpPr>
            <a:xfrm>
              <a:off x="1072811" y="1946715"/>
              <a:ext cx="3998636" cy="2976199"/>
              <a:chOff x="1281516" y="1138958"/>
              <a:chExt cx="3998636" cy="2976199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00158C21-9E1F-6847-A277-7493DD576C86}"/>
                  </a:ext>
                </a:extLst>
              </p:cNvPr>
              <p:cNvGrpSpPr/>
              <p:nvPr/>
            </p:nvGrpSpPr>
            <p:grpSpPr>
              <a:xfrm>
                <a:off x="1281516" y="1138958"/>
                <a:ext cx="3998636" cy="2976199"/>
                <a:chOff x="1564204" y="1342382"/>
                <a:chExt cx="3998636" cy="2976199"/>
              </a:xfrm>
            </p:grpSpPr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E9A41EE-604F-804D-8C22-94E43061CEA7}"/>
                    </a:ext>
                  </a:extLst>
                </p:cNvPr>
                <p:cNvSpPr txBox="1"/>
                <p:nvPr/>
              </p:nvSpPr>
              <p:spPr>
                <a:xfrm>
                  <a:off x="3649981" y="3949249"/>
                  <a:ext cx="18473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it-IT"/>
                </a:p>
              </p:txBody>
            </p:sp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A120F5DE-E368-AC4B-9C7F-A2526442B905}"/>
                    </a:ext>
                  </a:extLst>
                </p:cNvPr>
                <p:cNvGrpSpPr/>
                <p:nvPr/>
              </p:nvGrpSpPr>
              <p:grpSpPr>
                <a:xfrm>
                  <a:off x="1564204" y="1447671"/>
                  <a:ext cx="3407418" cy="2694449"/>
                  <a:chOff x="1564204" y="1447671"/>
                  <a:chExt cx="3407418" cy="2694449"/>
                </a:xfrm>
              </p:grpSpPr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C0218BDF-DA48-F74D-9147-688B4A15B55E}"/>
                      </a:ext>
                    </a:extLst>
                  </p:cNvPr>
                  <p:cNvSpPr txBox="1"/>
                  <p:nvPr/>
                </p:nvSpPr>
                <p:spPr>
                  <a:xfrm>
                    <a:off x="3631396" y="1529993"/>
                    <a:ext cx="221899" cy="26874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/>
                      <a:t>•</a:t>
                    </a:r>
                  </a:p>
                </p:txBody>
              </p:sp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3B0C8E9E-FEE7-EB4A-AF48-AD40C2C9BF52}"/>
                      </a:ext>
                    </a:extLst>
                  </p:cNvPr>
                  <p:cNvSpPr txBox="1"/>
                  <p:nvPr/>
                </p:nvSpPr>
                <p:spPr>
                  <a:xfrm>
                    <a:off x="3660413" y="3681905"/>
                    <a:ext cx="221899" cy="26874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/>
                      <a:t>•</a:t>
                    </a:r>
                  </a:p>
                </p:txBody>
              </p:sp>
              <p:cxnSp>
                <p:nvCxnSpPr>
                  <p:cNvPr id="7" name="Straight Arrow Connector 6">
                    <a:extLst>
                      <a:ext uri="{FF2B5EF4-FFF2-40B4-BE49-F238E27FC236}">
                        <a16:creationId xmlns:a16="http://schemas.microsoft.com/office/drawing/2014/main" id="{9E125541-8D59-D445-BA45-C60141FBBC1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575891" y="2956621"/>
                    <a:ext cx="186691" cy="13725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8" name="Group 7">
                    <a:extLst>
                      <a:ext uri="{FF2B5EF4-FFF2-40B4-BE49-F238E27FC236}">
                        <a16:creationId xmlns:a16="http://schemas.microsoft.com/office/drawing/2014/main" id="{94D6B9C5-FA47-1849-92A6-E8EDD624D630}"/>
                      </a:ext>
                    </a:extLst>
                  </p:cNvPr>
                  <p:cNvGrpSpPr/>
                  <p:nvPr/>
                </p:nvGrpSpPr>
                <p:grpSpPr>
                  <a:xfrm>
                    <a:off x="1564204" y="1447671"/>
                    <a:ext cx="3407418" cy="2694449"/>
                    <a:chOff x="1564204" y="1447671"/>
                    <a:chExt cx="3407418" cy="2694449"/>
                  </a:xfrm>
                </p:grpSpPr>
                <p:pic>
                  <p:nvPicPr>
                    <p:cNvPr id="15" name="Picture 14">
                      <a:extLst>
                        <a:ext uri="{FF2B5EF4-FFF2-40B4-BE49-F238E27FC236}">
                          <a16:creationId xmlns:a16="http://schemas.microsoft.com/office/drawing/2014/main" id="{B1105E3A-3C96-874C-AC8C-9F998FD89A5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1564204" y="1447671"/>
                      <a:ext cx="3407418" cy="2694449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4" name="Freeform 5">
                      <a:extLst>
                        <a:ext uri="{FF2B5EF4-FFF2-40B4-BE49-F238E27FC236}">
                          <a16:creationId xmlns:a16="http://schemas.microsoft.com/office/drawing/2014/main" id="{6A5E1898-7EA9-0640-B2FB-A0F048F5410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740355" y="2484163"/>
                      <a:ext cx="247321" cy="164364"/>
                    </a:xfrm>
                    <a:custGeom>
                      <a:avLst/>
                      <a:gdLst>
                        <a:gd name="T0" fmla="*/ 0 w 2448"/>
                        <a:gd name="T1" fmla="*/ 240 h 1424"/>
                        <a:gd name="T2" fmla="*/ 480 w 2448"/>
                        <a:gd name="T3" fmla="*/ 48 h 1424"/>
                        <a:gd name="T4" fmla="*/ 720 w 2448"/>
                        <a:gd name="T5" fmla="*/ 528 h 1424"/>
                        <a:gd name="T6" fmla="*/ 816 w 2448"/>
                        <a:gd name="T7" fmla="*/ 1296 h 1424"/>
                        <a:gd name="T8" fmla="*/ 912 w 2448"/>
                        <a:gd name="T9" fmla="*/ 1296 h 1424"/>
                        <a:gd name="T10" fmla="*/ 1056 w 2448"/>
                        <a:gd name="T11" fmla="*/ 528 h 1424"/>
                        <a:gd name="T12" fmla="*/ 1200 w 2448"/>
                        <a:gd name="T13" fmla="*/ 384 h 1424"/>
                        <a:gd name="T14" fmla="*/ 1296 w 2448"/>
                        <a:gd name="T15" fmla="*/ 528 h 1424"/>
                        <a:gd name="T16" fmla="*/ 1344 w 2448"/>
                        <a:gd name="T17" fmla="*/ 960 h 1424"/>
                        <a:gd name="T18" fmla="*/ 1536 w 2448"/>
                        <a:gd name="T19" fmla="*/ 1200 h 1424"/>
                        <a:gd name="T20" fmla="*/ 1824 w 2448"/>
                        <a:gd name="T21" fmla="*/ 1104 h 1424"/>
                        <a:gd name="T22" fmla="*/ 1920 w 2448"/>
                        <a:gd name="T23" fmla="*/ 912 h 1424"/>
                        <a:gd name="T24" fmla="*/ 2064 w 2448"/>
                        <a:gd name="T25" fmla="*/ 624 h 1424"/>
                        <a:gd name="T26" fmla="*/ 2304 w 2448"/>
                        <a:gd name="T27" fmla="*/ 672 h 1424"/>
                        <a:gd name="T28" fmla="*/ 2400 w 2448"/>
                        <a:gd name="T29" fmla="*/ 816 h 1424"/>
                        <a:gd name="T30" fmla="*/ 2448 w 2448"/>
                        <a:gd name="T31" fmla="*/ 1008 h 1424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0" t="0" r="r" b="b"/>
                      <a:pathLst>
                        <a:path w="2448" h="1424">
                          <a:moveTo>
                            <a:pt x="0" y="240"/>
                          </a:moveTo>
                          <a:cubicBezTo>
                            <a:pt x="180" y="120"/>
                            <a:pt x="360" y="0"/>
                            <a:pt x="480" y="48"/>
                          </a:cubicBezTo>
                          <a:cubicBezTo>
                            <a:pt x="600" y="96"/>
                            <a:pt x="664" y="320"/>
                            <a:pt x="720" y="528"/>
                          </a:cubicBezTo>
                          <a:cubicBezTo>
                            <a:pt x="776" y="736"/>
                            <a:pt x="784" y="1168"/>
                            <a:pt x="816" y="1296"/>
                          </a:cubicBezTo>
                          <a:cubicBezTo>
                            <a:pt x="848" y="1424"/>
                            <a:pt x="872" y="1424"/>
                            <a:pt x="912" y="1296"/>
                          </a:cubicBezTo>
                          <a:cubicBezTo>
                            <a:pt x="952" y="1168"/>
                            <a:pt x="1008" y="680"/>
                            <a:pt x="1056" y="528"/>
                          </a:cubicBezTo>
                          <a:cubicBezTo>
                            <a:pt x="1104" y="376"/>
                            <a:pt x="1160" y="384"/>
                            <a:pt x="1200" y="384"/>
                          </a:cubicBezTo>
                          <a:cubicBezTo>
                            <a:pt x="1240" y="384"/>
                            <a:pt x="1272" y="432"/>
                            <a:pt x="1296" y="528"/>
                          </a:cubicBezTo>
                          <a:cubicBezTo>
                            <a:pt x="1320" y="624"/>
                            <a:pt x="1304" y="848"/>
                            <a:pt x="1344" y="960"/>
                          </a:cubicBezTo>
                          <a:cubicBezTo>
                            <a:pt x="1384" y="1072"/>
                            <a:pt x="1456" y="1176"/>
                            <a:pt x="1536" y="1200"/>
                          </a:cubicBezTo>
                          <a:cubicBezTo>
                            <a:pt x="1616" y="1224"/>
                            <a:pt x="1760" y="1152"/>
                            <a:pt x="1824" y="1104"/>
                          </a:cubicBezTo>
                          <a:cubicBezTo>
                            <a:pt x="1888" y="1056"/>
                            <a:pt x="1880" y="992"/>
                            <a:pt x="1920" y="912"/>
                          </a:cubicBezTo>
                          <a:cubicBezTo>
                            <a:pt x="1960" y="832"/>
                            <a:pt x="2000" y="664"/>
                            <a:pt x="2064" y="624"/>
                          </a:cubicBezTo>
                          <a:cubicBezTo>
                            <a:pt x="2128" y="584"/>
                            <a:pt x="2248" y="640"/>
                            <a:pt x="2304" y="672"/>
                          </a:cubicBezTo>
                          <a:cubicBezTo>
                            <a:pt x="2360" y="704"/>
                            <a:pt x="2376" y="760"/>
                            <a:pt x="2400" y="816"/>
                          </a:cubicBezTo>
                          <a:cubicBezTo>
                            <a:pt x="2424" y="872"/>
                            <a:pt x="2440" y="976"/>
                            <a:pt x="2448" y="1008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5" name="Freeform 5">
                      <a:extLst>
                        <a:ext uri="{FF2B5EF4-FFF2-40B4-BE49-F238E27FC236}">
                          <a16:creationId xmlns:a16="http://schemas.microsoft.com/office/drawing/2014/main" id="{E9A96884-71C2-4646-9258-AB04FBA7C9A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553366" y="1922271"/>
                      <a:ext cx="362271" cy="271883"/>
                    </a:xfrm>
                    <a:custGeom>
                      <a:avLst/>
                      <a:gdLst>
                        <a:gd name="T0" fmla="*/ 0 w 2448"/>
                        <a:gd name="T1" fmla="*/ 240 h 1424"/>
                        <a:gd name="T2" fmla="*/ 480 w 2448"/>
                        <a:gd name="T3" fmla="*/ 48 h 1424"/>
                        <a:gd name="T4" fmla="*/ 720 w 2448"/>
                        <a:gd name="T5" fmla="*/ 528 h 1424"/>
                        <a:gd name="T6" fmla="*/ 816 w 2448"/>
                        <a:gd name="T7" fmla="*/ 1296 h 1424"/>
                        <a:gd name="T8" fmla="*/ 912 w 2448"/>
                        <a:gd name="T9" fmla="*/ 1296 h 1424"/>
                        <a:gd name="T10" fmla="*/ 1056 w 2448"/>
                        <a:gd name="T11" fmla="*/ 528 h 1424"/>
                        <a:gd name="T12" fmla="*/ 1200 w 2448"/>
                        <a:gd name="T13" fmla="*/ 384 h 1424"/>
                        <a:gd name="T14" fmla="*/ 1296 w 2448"/>
                        <a:gd name="T15" fmla="*/ 528 h 1424"/>
                        <a:gd name="T16" fmla="*/ 1344 w 2448"/>
                        <a:gd name="T17" fmla="*/ 960 h 1424"/>
                        <a:gd name="T18" fmla="*/ 1536 w 2448"/>
                        <a:gd name="T19" fmla="*/ 1200 h 1424"/>
                        <a:gd name="T20" fmla="*/ 1824 w 2448"/>
                        <a:gd name="T21" fmla="*/ 1104 h 1424"/>
                        <a:gd name="T22" fmla="*/ 1920 w 2448"/>
                        <a:gd name="T23" fmla="*/ 912 h 1424"/>
                        <a:gd name="T24" fmla="*/ 2064 w 2448"/>
                        <a:gd name="T25" fmla="*/ 624 h 1424"/>
                        <a:gd name="T26" fmla="*/ 2304 w 2448"/>
                        <a:gd name="T27" fmla="*/ 672 h 1424"/>
                        <a:gd name="T28" fmla="*/ 2400 w 2448"/>
                        <a:gd name="T29" fmla="*/ 816 h 1424"/>
                        <a:gd name="T30" fmla="*/ 2448 w 2448"/>
                        <a:gd name="T31" fmla="*/ 1008 h 1424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0" t="0" r="r" b="b"/>
                      <a:pathLst>
                        <a:path w="2448" h="1424">
                          <a:moveTo>
                            <a:pt x="0" y="240"/>
                          </a:moveTo>
                          <a:cubicBezTo>
                            <a:pt x="180" y="120"/>
                            <a:pt x="360" y="0"/>
                            <a:pt x="480" y="48"/>
                          </a:cubicBezTo>
                          <a:cubicBezTo>
                            <a:pt x="600" y="96"/>
                            <a:pt x="664" y="320"/>
                            <a:pt x="720" y="528"/>
                          </a:cubicBezTo>
                          <a:cubicBezTo>
                            <a:pt x="776" y="736"/>
                            <a:pt x="784" y="1168"/>
                            <a:pt x="816" y="1296"/>
                          </a:cubicBezTo>
                          <a:cubicBezTo>
                            <a:pt x="848" y="1424"/>
                            <a:pt x="872" y="1424"/>
                            <a:pt x="912" y="1296"/>
                          </a:cubicBezTo>
                          <a:cubicBezTo>
                            <a:pt x="952" y="1168"/>
                            <a:pt x="1008" y="680"/>
                            <a:pt x="1056" y="528"/>
                          </a:cubicBezTo>
                          <a:cubicBezTo>
                            <a:pt x="1104" y="376"/>
                            <a:pt x="1160" y="384"/>
                            <a:pt x="1200" y="384"/>
                          </a:cubicBezTo>
                          <a:cubicBezTo>
                            <a:pt x="1240" y="384"/>
                            <a:pt x="1272" y="432"/>
                            <a:pt x="1296" y="528"/>
                          </a:cubicBezTo>
                          <a:cubicBezTo>
                            <a:pt x="1320" y="624"/>
                            <a:pt x="1304" y="848"/>
                            <a:pt x="1344" y="960"/>
                          </a:cubicBezTo>
                          <a:cubicBezTo>
                            <a:pt x="1384" y="1072"/>
                            <a:pt x="1456" y="1176"/>
                            <a:pt x="1536" y="1200"/>
                          </a:cubicBezTo>
                          <a:cubicBezTo>
                            <a:pt x="1616" y="1224"/>
                            <a:pt x="1760" y="1152"/>
                            <a:pt x="1824" y="1104"/>
                          </a:cubicBezTo>
                          <a:cubicBezTo>
                            <a:pt x="1888" y="1056"/>
                            <a:pt x="1880" y="992"/>
                            <a:pt x="1920" y="912"/>
                          </a:cubicBezTo>
                          <a:cubicBezTo>
                            <a:pt x="1960" y="832"/>
                            <a:pt x="2000" y="664"/>
                            <a:pt x="2064" y="624"/>
                          </a:cubicBezTo>
                          <a:cubicBezTo>
                            <a:pt x="2128" y="584"/>
                            <a:pt x="2248" y="640"/>
                            <a:pt x="2304" y="672"/>
                          </a:cubicBezTo>
                          <a:cubicBezTo>
                            <a:pt x="2360" y="704"/>
                            <a:pt x="2376" y="760"/>
                            <a:pt x="2400" y="816"/>
                          </a:cubicBezTo>
                          <a:cubicBezTo>
                            <a:pt x="2424" y="872"/>
                            <a:pt x="2440" y="976"/>
                            <a:pt x="2448" y="1008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</p:grpSp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B0843EA9-B6B7-2F4E-9D7C-99EC8216FA3E}"/>
                      </a:ext>
                    </a:extLst>
                  </p:cNvPr>
                  <p:cNvSpPr/>
                  <p:nvPr/>
                </p:nvSpPr>
                <p:spPr>
                  <a:xfrm>
                    <a:off x="3666674" y="3828598"/>
                    <a:ext cx="215638" cy="27910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A24B3141-33FC-A843-B627-0AB33DC5BD3F}"/>
                      </a:ext>
                    </a:extLst>
                  </p:cNvPr>
                  <p:cNvSpPr txBox="1"/>
                  <p:nvPr/>
                </p:nvSpPr>
                <p:spPr>
                  <a:xfrm>
                    <a:off x="3625614" y="3630911"/>
                    <a:ext cx="30008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/>
                      <a:t>•</a:t>
                    </a:r>
                    <a:endParaRPr lang="en-US"/>
                  </a:p>
                </p:txBody>
              </p:sp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EDE657FB-3CF9-DD4A-8B48-8C4E0777B712}"/>
                      </a:ext>
                    </a:extLst>
                  </p:cNvPr>
                  <p:cNvSpPr txBox="1"/>
                  <p:nvPr/>
                </p:nvSpPr>
                <p:spPr>
                  <a:xfrm>
                    <a:off x="2450997" y="3620900"/>
                    <a:ext cx="221899" cy="26874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/>
                      <a:t>•</a:t>
                    </a:r>
                  </a:p>
                </p:txBody>
              </p:sp>
            </p:grp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48837D14-56E6-054B-8753-4AB0ED18C30E}"/>
                    </a:ext>
                  </a:extLst>
                </p:cNvPr>
                <p:cNvSpPr txBox="1"/>
                <p:nvPr/>
              </p:nvSpPr>
              <p:spPr>
                <a:xfrm>
                  <a:off x="4541791" y="1342382"/>
                  <a:ext cx="102104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/>
                    <a:t>+V</a:t>
                  </a:r>
                  <a:r>
                    <a:rPr lang="it-IT" baseline="-25000"/>
                    <a:t>cc</a:t>
                  </a:r>
                  <a:r>
                    <a:rPr lang="it-IT"/>
                    <a:t> = 9V</a:t>
                  </a:r>
                  <a:endParaRPr lang="it-IT" baseline="-25000"/>
                </a:p>
              </p:txBody>
            </p: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FFD94B19-541A-0F4B-9AE2-8C232EE8D9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71362" y="1722771"/>
                  <a:ext cx="1066873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BBFD9481-D9A6-D948-B25D-50482F074080}"/>
                    </a:ext>
                  </a:extLst>
                </p:cNvPr>
                <p:cNvSpPr/>
                <p:nvPr/>
              </p:nvSpPr>
              <p:spPr>
                <a:xfrm>
                  <a:off x="2973902" y="1398117"/>
                  <a:ext cx="601989" cy="3012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6BA06CC-B107-3449-AA5E-FE1AB18367BA}"/>
                  </a:ext>
                </a:extLst>
              </p:cNvPr>
              <p:cNvSpPr txBox="1"/>
              <p:nvPr/>
            </p:nvSpPr>
            <p:spPr>
              <a:xfrm>
                <a:off x="4385663" y="1329470"/>
                <a:ext cx="221899" cy="2687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•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602D7E2-28DD-8D46-B2C3-7241D709B50A}"/>
                  </a:ext>
                </a:extLst>
              </p:cNvPr>
              <p:cNvSpPr txBox="1"/>
              <p:nvPr/>
            </p:nvSpPr>
            <p:spPr>
              <a:xfrm>
                <a:off x="3341782" y="1337071"/>
                <a:ext cx="221899" cy="2687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•</a:t>
                </a:r>
              </a:p>
            </p:txBody>
          </p:sp>
        </p:grp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58EB1150-D80D-004F-A769-C3B52890F7B5}"/>
                </a:ext>
              </a:extLst>
            </p:cNvPr>
            <p:cNvSpPr txBox="1"/>
            <p:nvPr/>
          </p:nvSpPr>
          <p:spPr>
            <a:xfrm>
              <a:off x="4077450" y="4476871"/>
              <a:ext cx="5064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/>
                <a:t>-</a:t>
              </a:r>
              <a:r>
                <a:rPr lang="it-IT"/>
                <a:t>V</a:t>
              </a:r>
              <a:r>
                <a:rPr lang="it-IT" baseline="-25000"/>
                <a:t>cc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68DF2B9-3855-A44D-B889-A2A0DA37659C}"/>
              </a:ext>
            </a:extLst>
          </p:cNvPr>
          <p:cNvGrpSpPr/>
          <p:nvPr/>
        </p:nvGrpSpPr>
        <p:grpSpPr>
          <a:xfrm>
            <a:off x="4365856" y="1307802"/>
            <a:ext cx="2396012" cy="4953034"/>
            <a:chOff x="4581008" y="1697765"/>
            <a:chExt cx="2396012" cy="4953034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11E07EA-E66D-9748-AE58-E3B215617201}"/>
                </a:ext>
              </a:extLst>
            </p:cNvPr>
            <p:cNvSpPr txBox="1"/>
            <p:nvPr/>
          </p:nvSpPr>
          <p:spPr>
            <a:xfrm>
              <a:off x="5814887" y="2333208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200"/>
                <a:t>+</a:t>
              </a:r>
              <a:endParaRPr lang="it-IT" sz="3200" baseline="-2500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CE112B1-9253-E545-935C-CE5CA4989094}"/>
                </a:ext>
              </a:extLst>
            </p:cNvPr>
            <p:cNvSpPr/>
            <p:nvPr/>
          </p:nvSpPr>
          <p:spPr>
            <a:xfrm>
              <a:off x="5449782" y="2917691"/>
              <a:ext cx="1527238" cy="10086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689DDB6-2513-C345-B871-B3183659DF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3401" y="1697765"/>
              <a:ext cx="0" cy="1206479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273B51BB-ED75-D24C-B7BE-E74647A582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59611" y="3926350"/>
              <a:ext cx="0" cy="2553309"/>
            </a:xfrm>
            <a:prstGeom prst="line">
              <a:avLst/>
            </a:prstGeom>
            <a:ln w="508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50E9A575-FD76-3C49-89A3-3328EA09FD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43331" y="3946035"/>
              <a:ext cx="0" cy="2533624"/>
            </a:xfrm>
            <a:prstGeom prst="line">
              <a:avLst/>
            </a:prstGeom>
            <a:ln w="508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F9028306-3898-B846-81E3-F87AAB15C3A1}"/>
                </a:ext>
              </a:extLst>
            </p:cNvPr>
            <p:cNvSpPr txBox="1"/>
            <p:nvPr/>
          </p:nvSpPr>
          <p:spPr>
            <a:xfrm>
              <a:off x="6653051" y="6189134"/>
              <a:ext cx="3145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L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B4FCB1B2-547A-C543-8562-7089BCC9C5B3}"/>
                </a:ext>
              </a:extLst>
            </p:cNvPr>
            <p:cNvSpPr txBox="1"/>
            <p:nvPr/>
          </p:nvSpPr>
          <p:spPr>
            <a:xfrm>
              <a:off x="5922463" y="6189134"/>
              <a:ext cx="3834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N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901C043F-D709-E546-9FF2-03EE676A1A35}"/>
                </a:ext>
              </a:extLst>
            </p:cNvPr>
            <p:cNvSpPr txBox="1"/>
            <p:nvPr/>
          </p:nvSpPr>
          <p:spPr>
            <a:xfrm>
              <a:off x="5873080" y="4493889"/>
              <a:ext cx="7200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220V </a:t>
              </a:r>
              <a:endParaRPr lang="en-US" sz="2000"/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332D9B63-A79D-F341-8DF5-AF2922CB56FA}"/>
                </a:ext>
              </a:extLst>
            </p:cNvPr>
            <p:cNvSpPr txBox="1"/>
            <p:nvPr/>
          </p:nvSpPr>
          <p:spPr>
            <a:xfrm>
              <a:off x="6016023" y="4741720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/>
                <a:t>~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936DE79-155B-C648-A1CA-62A408BE294F}"/>
                </a:ext>
              </a:extLst>
            </p:cNvPr>
            <p:cNvSpPr txBox="1"/>
            <p:nvPr/>
          </p:nvSpPr>
          <p:spPr>
            <a:xfrm>
              <a:off x="5538581" y="3250149"/>
              <a:ext cx="1414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Alimentatore</a:t>
              </a:r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D1A998A-E4DF-2D45-B5BE-BEB3BFA16A5E}"/>
                </a:ext>
              </a:extLst>
            </p:cNvPr>
            <p:cNvCxnSpPr>
              <a:cxnSpLocks/>
            </p:cNvCxnSpPr>
            <p:nvPr/>
          </p:nvCxnSpPr>
          <p:spPr>
            <a:xfrm>
              <a:off x="4581008" y="1711212"/>
              <a:ext cx="162994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453BB78-A364-C949-91A5-5653A1B25916}"/>
                </a:ext>
              </a:extLst>
            </p:cNvPr>
            <p:cNvCxnSpPr>
              <a:cxnSpLocks/>
            </p:cNvCxnSpPr>
            <p:nvPr/>
          </p:nvCxnSpPr>
          <p:spPr>
            <a:xfrm>
              <a:off x="4602645" y="3797768"/>
              <a:ext cx="847137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7" name="Picture 76">
            <a:extLst>
              <a:ext uri="{FF2B5EF4-FFF2-40B4-BE49-F238E27FC236}">
                <a16:creationId xmlns:a16="http://schemas.microsoft.com/office/drawing/2014/main" id="{0B84CE8D-599B-CD42-81C9-F17DC51DF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1648" y="3434330"/>
            <a:ext cx="479883" cy="357731"/>
          </a:xfrm>
          <a:prstGeom prst="rect">
            <a:avLst/>
          </a:prstGeom>
        </p:spPr>
      </p:pic>
      <p:grpSp>
        <p:nvGrpSpPr>
          <p:cNvPr id="86" name="Group 85">
            <a:extLst>
              <a:ext uri="{FF2B5EF4-FFF2-40B4-BE49-F238E27FC236}">
                <a16:creationId xmlns:a16="http://schemas.microsoft.com/office/drawing/2014/main" id="{C269B03C-ADCE-6441-8CC0-AA454505F18E}"/>
              </a:ext>
            </a:extLst>
          </p:cNvPr>
          <p:cNvGrpSpPr/>
          <p:nvPr/>
        </p:nvGrpSpPr>
        <p:grpSpPr>
          <a:xfrm>
            <a:off x="969169" y="3600562"/>
            <a:ext cx="2149423" cy="1338714"/>
            <a:chOff x="5345128" y="5291404"/>
            <a:chExt cx="2149423" cy="1338714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4D78093C-D34D-FF44-9BB9-4DB004FA2911}"/>
                </a:ext>
              </a:extLst>
            </p:cNvPr>
            <p:cNvSpPr txBox="1"/>
            <p:nvPr/>
          </p:nvSpPr>
          <p:spPr>
            <a:xfrm>
              <a:off x="5345128" y="5706788"/>
              <a:ext cx="183139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massa = punto di </a:t>
              </a:r>
            </a:p>
            <a:p>
              <a:r>
                <a:rPr lang="en-US"/>
                <a:t>riferimento a </a:t>
              </a:r>
            </a:p>
            <a:p>
              <a:r>
                <a:rPr lang="en-US"/>
                <a:t>potenziale nullo</a:t>
              </a:r>
            </a:p>
          </p:txBody>
        </p: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76198109-0C57-7742-AD6B-5989ED353F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88006" y="5291404"/>
              <a:ext cx="406545" cy="495414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690B4645-7D13-BD49-9284-6D1FEBF8158B}"/>
              </a:ext>
            </a:extLst>
          </p:cNvPr>
          <p:cNvGrpSpPr/>
          <p:nvPr/>
        </p:nvGrpSpPr>
        <p:grpSpPr>
          <a:xfrm>
            <a:off x="1092948" y="522368"/>
            <a:ext cx="5802155" cy="3406249"/>
            <a:chOff x="1161143" y="663987"/>
            <a:chExt cx="7387771" cy="4691784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839C189D-570E-5445-9243-EC9C1A53AC37}"/>
                </a:ext>
              </a:extLst>
            </p:cNvPr>
            <p:cNvSpPr/>
            <p:nvPr/>
          </p:nvSpPr>
          <p:spPr>
            <a:xfrm>
              <a:off x="1161143" y="1291771"/>
              <a:ext cx="7387771" cy="4064000"/>
            </a:xfrm>
            <a:prstGeom prst="rect">
              <a:avLst/>
            </a:prstGeom>
            <a:noFill/>
            <a:ln w="635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623AB07B-9F51-6D48-98FA-587140391D6A}"/>
                </a:ext>
              </a:extLst>
            </p:cNvPr>
            <p:cNvSpPr txBox="1"/>
            <p:nvPr/>
          </p:nvSpPr>
          <p:spPr>
            <a:xfrm>
              <a:off x="3792911" y="663987"/>
              <a:ext cx="38684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circuito stampato di vetronite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5D07AF40-D26F-684D-AFE7-E41C0592451B}"/>
              </a:ext>
            </a:extLst>
          </p:cNvPr>
          <p:cNvGrpSpPr/>
          <p:nvPr/>
        </p:nvGrpSpPr>
        <p:grpSpPr>
          <a:xfrm>
            <a:off x="284024" y="-28504"/>
            <a:ext cx="8423787" cy="5182091"/>
            <a:chOff x="1122944" y="1092723"/>
            <a:chExt cx="7425970" cy="4263048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4401EF69-D473-7145-94F0-E5BA66D302CE}"/>
                </a:ext>
              </a:extLst>
            </p:cNvPr>
            <p:cNvSpPr/>
            <p:nvPr/>
          </p:nvSpPr>
          <p:spPr>
            <a:xfrm>
              <a:off x="1161143" y="1491182"/>
              <a:ext cx="7387771" cy="3864589"/>
            </a:xfrm>
            <a:prstGeom prst="rect">
              <a:avLst/>
            </a:prstGeom>
            <a:noFill/>
            <a:ln w="635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3F862EFE-C369-814F-95ED-FF219A0C524B}"/>
                </a:ext>
              </a:extLst>
            </p:cNvPr>
            <p:cNvSpPr txBox="1"/>
            <p:nvPr/>
          </p:nvSpPr>
          <p:spPr>
            <a:xfrm>
              <a:off x="1122944" y="1092723"/>
              <a:ext cx="2604274" cy="321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contenitore di metallo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53665B-13D5-8640-B913-848056AC7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73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0013065-EE21-434A-BEC5-F9337E55B040}"/>
              </a:ext>
            </a:extLst>
          </p:cNvPr>
          <p:cNvGrpSpPr/>
          <p:nvPr/>
        </p:nvGrpSpPr>
        <p:grpSpPr>
          <a:xfrm>
            <a:off x="4533069" y="3360672"/>
            <a:ext cx="893326" cy="3447273"/>
            <a:chOff x="4533069" y="3360672"/>
            <a:chExt cx="893326" cy="3447273"/>
          </a:xfrm>
        </p:grpSpPr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F8476C46-C4D1-4843-B96A-C0E5F976E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33069" y="5945160"/>
              <a:ext cx="893326" cy="862785"/>
            </a:xfrm>
            <a:prstGeom prst="rect">
              <a:avLst/>
            </a:prstGeom>
          </p:spPr>
        </p:pic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EB0FE31A-E41F-F749-BF1D-B68E9D0F5E28}"/>
                </a:ext>
              </a:extLst>
            </p:cNvPr>
            <p:cNvGrpSpPr/>
            <p:nvPr/>
          </p:nvGrpSpPr>
          <p:grpSpPr>
            <a:xfrm>
              <a:off x="4816045" y="3421697"/>
              <a:ext cx="552988" cy="2798798"/>
              <a:chOff x="5031197" y="3852001"/>
              <a:chExt cx="552988" cy="2798798"/>
            </a:xfrm>
          </p:grpSpPr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670F955B-4FA6-4B43-8B88-209DA012EB8A}"/>
                  </a:ext>
                </a:extLst>
              </p:cNvPr>
              <p:cNvCxnSpPr>
                <a:cxnSpLocks/>
                <a:stCxn id="108" idx="0"/>
              </p:cNvCxnSpPr>
              <p:nvPr/>
            </p:nvCxnSpPr>
            <p:spPr>
              <a:xfrm flipV="1">
                <a:off x="5160376" y="3852001"/>
                <a:ext cx="0" cy="1577161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3C3AE3F3-4C4D-564D-8FA5-CDF9D5560A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31197" y="5429162"/>
                <a:ext cx="258358" cy="294759"/>
              </a:xfrm>
              <a:prstGeom prst="rect">
                <a:avLst/>
              </a:prstGeom>
            </p:spPr>
          </p:pic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07919AE5-71A4-8743-A35A-2FBB91EA12B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60376" y="5717520"/>
                <a:ext cx="0" cy="191577"/>
              </a:xfrm>
              <a:prstGeom prst="line">
                <a:avLst/>
              </a:prstGeom>
              <a:ln w="508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A79FD8F0-3835-A944-9109-287FAC153EA3}"/>
                  </a:ext>
                </a:extLst>
              </p:cNvPr>
              <p:cNvGrpSpPr/>
              <p:nvPr/>
            </p:nvGrpSpPr>
            <p:grpSpPr>
              <a:xfrm>
                <a:off x="5160376" y="5909097"/>
                <a:ext cx="0" cy="365547"/>
                <a:chOff x="5160376" y="5178003"/>
                <a:chExt cx="0" cy="365547"/>
              </a:xfrm>
            </p:grpSpPr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7C7509F7-37D7-E842-B646-0E3D90DFC3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60376" y="5178003"/>
                  <a:ext cx="0" cy="191577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70E504D5-082D-A444-B92C-3932350F83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60376" y="5351973"/>
                  <a:ext cx="0" cy="191577"/>
                </a:xfrm>
                <a:prstGeom prst="line">
                  <a:avLst/>
                </a:prstGeom>
                <a:ln w="508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101908C5-CC4C-9144-B4A0-F875C340E33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60376" y="6288082"/>
                <a:ext cx="0" cy="191577"/>
              </a:xfrm>
              <a:prstGeom prst="line">
                <a:avLst/>
              </a:prstGeom>
              <a:ln w="508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E956E0C9-F262-DF44-A7DB-EA553E993735}"/>
                  </a:ext>
                </a:extLst>
              </p:cNvPr>
              <p:cNvSpPr txBox="1"/>
              <p:nvPr/>
            </p:nvSpPr>
            <p:spPr>
              <a:xfrm>
                <a:off x="5248837" y="6189134"/>
                <a:ext cx="33534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/>
                  <a:t>T</a:t>
                </a:r>
              </a:p>
            </p:txBody>
          </p:sp>
        </p:grp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D7C5529-7427-C14E-BD43-D40CD90ADEB1}"/>
                </a:ext>
              </a:extLst>
            </p:cNvPr>
            <p:cNvSpPr/>
            <p:nvPr/>
          </p:nvSpPr>
          <p:spPr>
            <a:xfrm>
              <a:off x="4886145" y="3360672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C42E4243-0ADA-B94D-9A17-FDBB0242D5D0}"/>
              </a:ext>
            </a:extLst>
          </p:cNvPr>
          <p:cNvGrpSpPr/>
          <p:nvPr/>
        </p:nvGrpSpPr>
        <p:grpSpPr>
          <a:xfrm>
            <a:off x="2676715" y="4750982"/>
            <a:ext cx="2152075" cy="2024977"/>
            <a:chOff x="5342476" y="5291404"/>
            <a:chExt cx="2152075" cy="2024977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8F53CB9E-16AC-034B-B705-CE5D916356C2}"/>
                </a:ext>
              </a:extLst>
            </p:cNvPr>
            <p:cNvSpPr txBox="1"/>
            <p:nvPr/>
          </p:nvSpPr>
          <p:spPr>
            <a:xfrm>
              <a:off x="5342476" y="5839053"/>
              <a:ext cx="1999393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collegamento della</a:t>
              </a:r>
            </a:p>
            <a:p>
              <a:r>
                <a:rPr lang="en-US"/>
                <a:t>massa del circuito</a:t>
              </a:r>
            </a:p>
            <a:p>
              <a:r>
                <a:rPr lang="en-US"/>
                <a:t>al contenitore </a:t>
              </a:r>
            </a:p>
            <a:p>
              <a:r>
                <a:rPr lang="en-US"/>
                <a:t>metallico, collegato</a:t>
              </a:r>
            </a:p>
            <a:p>
              <a:r>
                <a:rPr lang="en-US"/>
                <a:t>poi a terra</a:t>
              </a:r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9D5F8A25-9F5D-4542-B0B2-BF0231B23B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88006" y="5291404"/>
              <a:ext cx="406545" cy="495414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8989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BFC9C5-E6F9-B694-DF03-38BACAACE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74</a:t>
            </a:fld>
            <a:endParaRPr lang="en-US"/>
          </a:p>
        </p:txBody>
      </p:sp>
      <p:pic>
        <p:nvPicPr>
          <p:cNvPr id="4" name="Picture 3" descr="A black electronic device with a glass lid&#10;&#10;Description automatically generated">
            <a:extLst>
              <a:ext uri="{FF2B5EF4-FFF2-40B4-BE49-F238E27FC236}">
                <a16:creationId xmlns:a16="http://schemas.microsoft.com/office/drawing/2014/main" id="{7B63CCE5-BF7A-2EDF-FE7D-8443AB265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55600"/>
            <a:ext cx="7772400" cy="590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80921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88C3A95-737E-F1E4-9EA0-1115B1B1B9DC}"/>
              </a:ext>
            </a:extLst>
          </p:cNvPr>
          <p:cNvGrpSpPr/>
          <p:nvPr/>
        </p:nvGrpSpPr>
        <p:grpSpPr>
          <a:xfrm>
            <a:off x="927100" y="781050"/>
            <a:ext cx="7289800" cy="5295900"/>
            <a:chOff x="927100" y="781050"/>
            <a:chExt cx="7289800" cy="5295900"/>
          </a:xfrm>
        </p:grpSpPr>
        <p:pic>
          <p:nvPicPr>
            <p:cNvPr id="7" name="Picture 6" descr="A circuit board with many wires&#10;&#10;Description automatically generated">
              <a:extLst>
                <a:ext uri="{FF2B5EF4-FFF2-40B4-BE49-F238E27FC236}">
                  <a16:creationId xmlns:a16="http://schemas.microsoft.com/office/drawing/2014/main" id="{5FD3620F-EBA3-B345-D776-6C7D059D2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7100" y="781050"/>
              <a:ext cx="7289800" cy="5295900"/>
            </a:xfrm>
            <a:prstGeom prst="rect">
              <a:avLst/>
            </a:prstGeom>
          </p:spPr>
        </p:pic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54245356-27C9-4AB7-34F8-49F5E20548B9}"/>
                </a:ext>
              </a:extLst>
            </p:cNvPr>
            <p:cNvCxnSpPr/>
            <p:nvPr/>
          </p:nvCxnSpPr>
          <p:spPr>
            <a:xfrm>
              <a:off x="927100" y="1270000"/>
              <a:ext cx="0" cy="436880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80B5322-E63B-2FFD-190B-CF8165E5CCF7}"/>
                </a:ext>
              </a:extLst>
            </p:cNvPr>
            <p:cNvCxnSpPr/>
            <p:nvPr/>
          </p:nvCxnSpPr>
          <p:spPr>
            <a:xfrm>
              <a:off x="8216900" y="1244600"/>
              <a:ext cx="0" cy="436880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DB602D3-2B3B-A1B6-9117-2000A9828DA4}"/>
              </a:ext>
            </a:extLst>
          </p:cNvPr>
          <p:cNvGrpSpPr/>
          <p:nvPr/>
        </p:nvGrpSpPr>
        <p:grpSpPr>
          <a:xfrm>
            <a:off x="5740400" y="152400"/>
            <a:ext cx="2332578" cy="2692400"/>
            <a:chOff x="5740400" y="152400"/>
            <a:chExt cx="2332578" cy="2692400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4A03EEE-7485-F943-B5BA-E8B4232F1A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40400" y="798731"/>
              <a:ext cx="647700" cy="204606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1C5C25E-39EF-B991-F572-0D6110FBE527}"/>
                </a:ext>
              </a:extLst>
            </p:cNvPr>
            <p:cNvSpPr txBox="1"/>
            <p:nvPr/>
          </p:nvSpPr>
          <p:spPr>
            <a:xfrm>
              <a:off x="5981700" y="152400"/>
              <a:ext cx="2091278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/>
                <a:t>Collegamento con la</a:t>
              </a:r>
            </a:p>
            <a:p>
              <a:r>
                <a:rPr lang="en-US"/>
                <a:t>massa del circuito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25BE54-F849-C0FC-8536-582E691B70F2}"/>
              </a:ext>
            </a:extLst>
          </p:cNvPr>
          <p:cNvGrpSpPr/>
          <p:nvPr/>
        </p:nvGrpSpPr>
        <p:grpSpPr>
          <a:xfrm>
            <a:off x="4495800" y="2501900"/>
            <a:ext cx="2654300" cy="4203700"/>
            <a:chOff x="4495800" y="2501900"/>
            <a:chExt cx="2654300" cy="4203700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0FA85308-936D-D1D5-5721-B437563D21AF}"/>
                </a:ext>
              </a:extLst>
            </p:cNvPr>
            <p:cNvCxnSpPr>
              <a:cxnSpLocks/>
              <a:stCxn id="16" idx="0"/>
            </p:cNvCxnSpPr>
            <p:nvPr/>
          </p:nvCxnSpPr>
          <p:spPr>
            <a:xfrm flipV="1">
              <a:off x="5398772" y="2501900"/>
              <a:ext cx="1751328" cy="328037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A89FFCD-CAD1-B8DD-F2FE-73C2E361AB8B}"/>
                </a:ext>
              </a:extLst>
            </p:cNvPr>
            <p:cNvSpPr txBox="1"/>
            <p:nvPr/>
          </p:nvSpPr>
          <p:spPr>
            <a:xfrm>
              <a:off x="4495800" y="5782270"/>
              <a:ext cx="1805944" cy="9233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/>
                <a:t>Collegamento col</a:t>
              </a:r>
            </a:p>
            <a:p>
              <a:r>
                <a:rPr lang="en-US"/>
                <a:t>contenitore </a:t>
              </a:r>
            </a:p>
            <a:p>
              <a:r>
                <a:rPr lang="en-US"/>
                <a:t>metallico 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856EC1D-E414-AE25-E492-E3C97A6CDB1F}"/>
              </a:ext>
            </a:extLst>
          </p:cNvPr>
          <p:cNvGrpSpPr/>
          <p:nvPr/>
        </p:nvGrpSpPr>
        <p:grpSpPr>
          <a:xfrm>
            <a:off x="7359650" y="1321137"/>
            <a:ext cx="1799401" cy="369332"/>
            <a:chOff x="7359650" y="1321137"/>
            <a:chExt cx="1799401" cy="36933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5A1A964-9DF3-CD6A-F614-F1B48FA46DF0}"/>
                </a:ext>
              </a:extLst>
            </p:cNvPr>
            <p:cNvSpPr txBox="1"/>
            <p:nvPr/>
          </p:nvSpPr>
          <p:spPr>
            <a:xfrm>
              <a:off x="8312857" y="1321137"/>
              <a:ext cx="84619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/>
                <a:t>Neutro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BB18C8A5-8C59-D101-8BA2-4D5A325AF87A}"/>
                </a:ext>
              </a:extLst>
            </p:cNvPr>
            <p:cNvCxnSpPr>
              <a:cxnSpLocks/>
              <a:stCxn id="19" idx="1"/>
            </p:cNvCxnSpPr>
            <p:nvPr/>
          </p:nvCxnSpPr>
          <p:spPr>
            <a:xfrm flipH="1">
              <a:off x="7359650" y="1505803"/>
              <a:ext cx="953207" cy="18466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3DAF076-CE9B-0ED6-5884-246B535A3492}"/>
              </a:ext>
            </a:extLst>
          </p:cNvPr>
          <p:cNvGrpSpPr/>
          <p:nvPr/>
        </p:nvGrpSpPr>
        <p:grpSpPr>
          <a:xfrm>
            <a:off x="6908800" y="1821765"/>
            <a:ext cx="2016793" cy="641003"/>
            <a:chOff x="6908800" y="1821765"/>
            <a:chExt cx="2016793" cy="64100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3A0152F-1F2E-1670-EE04-1796972EDA90}"/>
                </a:ext>
              </a:extLst>
            </p:cNvPr>
            <p:cNvSpPr txBox="1"/>
            <p:nvPr/>
          </p:nvSpPr>
          <p:spPr>
            <a:xfrm>
              <a:off x="8325557" y="2093436"/>
              <a:ext cx="600036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/>
                <a:t>Fase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F8993493-53F0-F46C-37DF-1A711CA879D4}"/>
                </a:ext>
              </a:extLst>
            </p:cNvPr>
            <p:cNvCxnSpPr>
              <a:cxnSpLocks/>
              <a:stCxn id="20" idx="1"/>
            </p:cNvCxnSpPr>
            <p:nvPr/>
          </p:nvCxnSpPr>
          <p:spPr>
            <a:xfrm flipH="1" flipV="1">
              <a:off x="6908800" y="1821765"/>
              <a:ext cx="1416757" cy="45633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9342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machine&#10;&#10;Description automatically generated">
            <a:extLst>
              <a:ext uri="{FF2B5EF4-FFF2-40B4-BE49-F238E27FC236}">
                <a16:creationId xmlns:a16="http://schemas.microsoft.com/office/drawing/2014/main" id="{CD716B9E-0CB9-356E-98F1-7C6FDD334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71450"/>
            <a:ext cx="8712200" cy="653415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5F34481-3028-551F-4331-E4351001C29B}"/>
              </a:ext>
            </a:extLst>
          </p:cNvPr>
          <p:cNvCxnSpPr>
            <a:cxnSpLocks/>
          </p:cNvCxnSpPr>
          <p:nvPr/>
        </p:nvCxnSpPr>
        <p:spPr>
          <a:xfrm flipV="1">
            <a:off x="495300" y="5969000"/>
            <a:ext cx="558800" cy="59690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461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9B720D4-DA67-1D4C-8C52-304A1E06DCC7}"/>
              </a:ext>
            </a:extLst>
          </p:cNvPr>
          <p:cNvCxnSpPr>
            <a:cxnSpLocks/>
          </p:cNvCxnSpPr>
          <p:nvPr/>
        </p:nvCxnSpPr>
        <p:spPr>
          <a:xfrm flipV="1">
            <a:off x="2995024" y="2086891"/>
            <a:ext cx="2185207" cy="1"/>
          </a:xfrm>
          <a:prstGeom prst="line">
            <a:avLst/>
          </a:prstGeom>
          <a:ln w="508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28341F5-F7EC-9D45-B856-80A26337A3A4}"/>
              </a:ext>
            </a:extLst>
          </p:cNvPr>
          <p:cNvSpPr txBox="1"/>
          <p:nvPr/>
        </p:nvSpPr>
        <p:spPr>
          <a:xfrm>
            <a:off x="4688794" y="1650348"/>
            <a:ext cx="314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C118A2-D0D0-B04F-8817-1F6D2F7AE95B}"/>
              </a:ext>
            </a:extLst>
          </p:cNvPr>
          <p:cNvSpPr txBox="1"/>
          <p:nvPr/>
        </p:nvSpPr>
        <p:spPr>
          <a:xfrm>
            <a:off x="4654330" y="2633095"/>
            <a:ext cx="383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759106-C79A-DF4B-B48A-42C36C138148}"/>
              </a:ext>
            </a:extLst>
          </p:cNvPr>
          <p:cNvSpPr txBox="1"/>
          <p:nvPr/>
        </p:nvSpPr>
        <p:spPr>
          <a:xfrm>
            <a:off x="3472710" y="2159767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220V </a:t>
            </a:r>
            <a:endParaRPr lang="en-US" sz="20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4A22F9-40E7-3D49-AA2E-608784701997}"/>
              </a:ext>
            </a:extLst>
          </p:cNvPr>
          <p:cNvSpPr txBox="1"/>
          <p:nvPr/>
        </p:nvSpPr>
        <p:spPr>
          <a:xfrm>
            <a:off x="4025717" y="2135147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~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960A041-C223-4A42-85F0-E32567089DE0}"/>
              </a:ext>
            </a:extLst>
          </p:cNvPr>
          <p:cNvGrpSpPr/>
          <p:nvPr/>
        </p:nvGrpSpPr>
        <p:grpSpPr>
          <a:xfrm>
            <a:off x="1699453" y="2828240"/>
            <a:ext cx="1090798" cy="2240294"/>
            <a:chOff x="1699453" y="2068223"/>
            <a:chExt cx="1090798" cy="224029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01D9191-0954-A743-A65B-4ADB299D0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99453" y="3255011"/>
              <a:ext cx="1090798" cy="1053506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5F88EC5-EB56-A64F-BF80-7798FD13452C}"/>
                </a:ext>
              </a:extLst>
            </p:cNvPr>
            <p:cNvGrpSpPr/>
            <p:nvPr/>
          </p:nvGrpSpPr>
          <p:grpSpPr>
            <a:xfrm>
              <a:off x="2231405" y="2068223"/>
              <a:ext cx="406438" cy="1301656"/>
              <a:chOff x="5160376" y="5178003"/>
              <a:chExt cx="406438" cy="1301656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616D0AE0-5ED2-7C46-B3B6-C8AB519CB83E}"/>
                  </a:ext>
                </a:extLst>
              </p:cNvPr>
              <p:cNvGrpSpPr/>
              <p:nvPr/>
            </p:nvGrpSpPr>
            <p:grpSpPr>
              <a:xfrm>
                <a:off x="5160376" y="5178003"/>
                <a:ext cx="0" cy="365547"/>
                <a:chOff x="5160376" y="5178003"/>
                <a:chExt cx="0" cy="365547"/>
              </a:xfrm>
            </p:grpSpPr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14F2BE76-E570-8B41-BCF0-0C0260E7B4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60376" y="5178003"/>
                  <a:ext cx="0" cy="191577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D812477E-737C-EF42-97DF-1E0244A59E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60376" y="5351973"/>
                  <a:ext cx="0" cy="191577"/>
                </a:xfrm>
                <a:prstGeom prst="line">
                  <a:avLst/>
                </a:prstGeom>
                <a:ln w="508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04D8CDE5-5A7E-B14A-8C24-FCBFFE5E001D}"/>
                  </a:ext>
                </a:extLst>
              </p:cNvPr>
              <p:cNvGrpSpPr/>
              <p:nvPr/>
            </p:nvGrpSpPr>
            <p:grpSpPr>
              <a:xfrm>
                <a:off x="5160376" y="5543550"/>
                <a:ext cx="0" cy="365547"/>
                <a:chOff x="5160376" y="5178003"/>
                <a:chExt cx="0" cy="365547"/>
              </a:xfrm>
            </p:grpSpPr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46841E3E-317A-E341-B714-1D2427EEE7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60376" y="5178003"/>
                  <a:ext cx="0" cy="191577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9B5C5F3F-C0C5-CA41-9EA2-A08CA81CA5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60376" y="5351973"/>
                  <a:ext cx="0" cy="191577"/>
                </a:xfrm>
                <a:prstGeom prst="line">
                  <a:avLst/>
                </a:prstGeom>
                <a:ln w="508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234D2523-71E9-1C4D-8554-3CEE224E6099}"/>
                  </a:ext>
                </a:extLst>
              </p:cNvPr>
              <p:cNvGrpSpPr/>
              <p:nvPr/>
            </p:nvGrpSpPr>
            <p:grpSpPr>
              <a:xfrm>
                <a:off x="5160376" y="5909097"/>
                <a:ext cx="0" cy="365547"/>
                <a:chOff x="5160376" y="5178003"/>
                <a:chExt cx="0" cy="365547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FA59AE1E-DF34-5743-B964-C8866E5BC4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60376" y="5178003"/>
                  <a:ext cx="0" cy="191577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5C87B47B-441C-1C43-B3D5-C82977330E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60376" y="5351973"/>
                  <a:ext cx="0" cy="191577"/>
                </a:xfrm>
                <a:prstGeom prst="line">
                  <a:avLst/>
                </a:prstGeom>
                <a:ln w="508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C5A381E0-7CBD-A146-8EB6-00C9C510D1D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60376" y="6288082"/>
                <a:ext cx="0" cy="191577"/>
              </a:xfrm>
              <a:prstGeom prst="line">
                <a:avLst/>
              </a:prstGeom>
              <a:ln w="508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1D1AE79-F867-7344-B7AF-B10768F34835}"/>
                  </a:ext>
                </a:extLst>
              </p:cNvPr>
              <p:cNvSpPr txBox="1"/>
              <p:nvPr/>
            </p:nvSpPr>
            <p:spPr>
              <a:xfrm>
                <a:off x="5231466" y="5368924"/>
                <a:ext cx="33534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/>
                  <a:t>T</a:t>
                </a:r>
              </a:p>
            </p:txBody>
          </p:sp>
        </p:grp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35C8A399-25B8-5643-A2C1-44ED8B577E5B}"/>
              </a:ext>
            </a:extLst>
          </p:cNvPr>
          <p:cNvSpPr/>
          <p:nvPr/>
        </p:nvSpPr>
        <p:spPr>
          <a:xfrm>
            <a:off x="1467786" y="1819582"/>
            <a:ext cx="1527238" cy="10086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8C5DAAC-3D61-D44E-84D0-30D0244C2535}"/>
              </a:ext>
            </a:extLst>
          </p:cNvPr>
          <p:cNvSpPr txBox="1"/>
          <p:nvPr/>
        </p:nvSpPr>
        <p:spPr>
          <a:xfrm>
            <a:off x="1514837" y="1850704"/>
            <a:ext cx="13873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Contenitore</a:t>
            </a:r>
          </a:p>
          <a:p>
            <a:r>
              <a:rPr lang="en-US"/>
              <a:t>metallico del</a:t>
            </a:r>
          </a:p>
          <a:p>
            <a:r>
              <a:rPr lang="en-US"/>
              <a:t>circuito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1D85F16-1D1A-3140-B7BC-6CC701F91956}"/>
              </a:ext>
            </a:extLst>
          </p:cNvPr>
          <p:cNvSpPr/>
          <p:nvPr/>
        </p:nvSpPr>
        <p:spPr>
          <a:xfrm>
            <a:off x="5184809" y="1850704"/>
            <a:ext cx="3058238" cy="9775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D8E844C-9715-1C46-8D8F-BE4795009F95}"/>
              </a:ext>
            </a:extLst>
          </p:cNvPr>
          <p:cNvGrpSpPr/>
          <p:nvPr/>
        </p:nvGrpSpPr>
        <p:grpSpPr>
          <a:xfrm>
            <a:off x="6168529" y="2863928"/>
            <a:ext cx="1090798" cy="2240294"/>
            <a:chOff x="1699453" y="2068223"/>
            <a:chExt cx="1090798" cy="2240294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7C6766F3-9797-3C40-BCAE-987263C72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99453" y="3255011"/>
              <a:ext cx="1090798" cy="1053506"/>
            </a:xfrm>
            <a:prstGeom prst="rect">
              <a:avLst/>
            </a:prstGeom>
          </p:spPr>
        </p:pic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CE06E1A-D096-8748-8C18-B9C46EA5C989}"/>
                </a:ext>
              </a:extLst>
            </p:cNvPr>
            <p:cNvGrpSpPr/>
            <p:nvPr/>
          </p:nvGrpSpPr>
          <p:grpSpPr>
            <a:xfrm>
              <a:off x="2231405" y="2068223"/>
              <a:ext cx="406437" cy="1301656"/>
              <a:chOff x="5160376" y="5178003"/>
              <a:chExt cx="406437" cy="1301656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46243FE2-F63E-284B-AF62-887B97037F56}"/>
                  </a:ext>
                </a:extLst>
              </p:cNvPr>
              <p:cNvGrpSpPr/>
              <p:nvPr/>
            </p:nvGrpSpPr>
            <p:grpSpPr>
              <a:xfrm>
                <a:off x="5160376" y="5178003"/>
                <a:ext cx="0" cy="365547"/>
                <a:chOff x="5160376" y="5178003"/>
                <a:chExt cx="0" cy="365547"/>
              </a:xfrm>
            </p:grpSpPr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1BA9CFB8-441E-4A4A-84E4-82F547ED3D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60376" y="5178003"/>
                  <a:ext cx="0" cy="191577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0E7181A3-06EA-5F41-A356-3AEC3E62AC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60376" y="5351973"/>
                  <a:ext cx="0" cy="191577"/>
                </a:xfrm>
                <a:prstGeom prst="line">
                  <a:avLst/>
                </a:prstGeom>
                <a:ln w="508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31E63255-2617-9A47-A001-51AF6E47EC5E}"/>
                  </a:ext>
                </a:extLst>
              </p:cNvPr>
              <p:cNvGrpSpPr/>
              <p:nvPr/>
            </p:nvGrpSpPr>
            <p:grpSpPr>
              <a:xfrm>
                <a:off x="5160376" y="5543550"/>
                <a:ext cx="0" cy="365547"/>
                <a:chOff x="5160376" y="5178003"/>
                <a:chExt cx="0" cy="365547"/>
              </a:xfrm>
            </p:grpSpPr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B2CCCB90-4643-4A49-83C0-BBC4F5CB5B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60376" y="5178003"/>
                  <a:ext cx="0" cy="191577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BD0F2008-8015-5840-9230-D89D96BA7A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60376" y="5351973"/>
                  <a:ext cx="0" cy="191577"/>
                </a:xfrm>
                <a:prstGeom prst="line">
                  <a:avLst/>
                </a:prstGeom>
                <a:ln w="508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83057622-ED93-C34C-A196-20694E6860ED}"/>
                  </a:ext>
                </a:extLst>
              </p:cNvPr>
              <p:cNvGrpSpPr/>
              <p:nvPr/>
            </p:nvGrpSpPr>
            <p:grpSpPr>
              <a:xfrm>
                <a:off x="5160376" y="5909097"/>
                <a:ext cx="0" cy="365547"/>
                <a:chOff x="5160376" y="5178003"/>
                <a:chExt cx="0" cy="365547"/>
              </a:xfrm>
            </p:grpSpPr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CCC0D806-35DB-4449-80AB-E7C878EBAA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60376" y="5178003"/>
                  <a:ext cx="0" cy="191577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C16B2E91-3148-5B45-86F9-4D46D585A6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60376" y="5351973"/>
                  <a:ext cx="0" cy="191577"/>
                </a:xfrm>
                <a:prstGeom prst="line">
                  <a:avLst/>
                </a:prstGeom>
                <a:ln w="508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9F675F81-FF51-E149-9D8D-8CF8323B236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60376" y="6288082"/>
                <a:ext cx="0" cy="191577"/>
              </a:xfrm>
              <a:prstGeom prst="line">
                <a:avLst/>
              </a:prstGeom>
              <a:ln w="508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39F3AFE-028B-E440-AB28-04E2D93B2B4B}"/>
                  </a:ext>
                </a:extLst>
              </p:cNvPr>
              <p:cNvSpPr txBox="1"/>
              <p:nvPr/>
            </p:nvSpPr>
            <p:spPr>
              <a:xfrm>
                <a:off x="5231465" y="5316285"/>
                <a:ext cx="33534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/>
                  <a:t>T</a:t>
                </a:r>
              </a:p>
            </p:txBody>
          </p:sp>
        </p:grp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AE166D3D-3D5A-9449-B8BF-BC81D0EDD728}"/>
              </a:ext>
            </a:extLst>
          </p:cNvPr>
          <p:cNvSpPr txBox="1"/>
          <p:nvPr/>
        </p:nvSpPr>
        <p:spPr>
          <a:xfrm>
            <a:off x="5705375" y="2159767"/>
            <a:ext cx="1899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Centrale dell’ENEL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463B000-2849-E048-ACCF-4E645896FD39}"/>
              </a:ext>
            </a:extLst>
          </p:cNvPr>
          <p:cNvSpPr/>
          <p:nvPr/>
        </p:nvSpPr>
        <p:spPr>
          <a:xfrm>
            <a:off x="1033808" y="4149789"/>
            <a:ext cx="7624482" cy="2122834"/>
          </a:xfrm>
          <a:prstGeom prst="rect">
            <a:avLst/>
          </a:prstGeom>
          <a:blipFill dpi="0" rotWithShape="1">
            <a:blip r:embed="rId3">
              <a:alphaModFix amt="46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0B9A1C4-8955-7543-BD4F-E348533DF494}"/>
              </a:ext>
            </a:extLst>
          </p:cNvPr>
          <p:cNvCxnSpPr>
            <a:cxnSpLocks/>
            <a:endCxn id="37" idx="2"/>
          </p:cNvCxnSpPr>
          <p:nvPr/>
        </p:nvCxnSpPr>
        <p:spPr>
          <a:xfrm>
            <a:off x="6697074" y="2590990"/>
            <a:ext cx="0" cy="237250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8D5715-A693-5245-8F8F-AE685531B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77</a:t>
            </a:fld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30B4668D-0208-064E-9C45-5F6194746E9E}"/>
              </a:ext>
            </a:extLst>
          </p:cNvPr>
          <p:cNvSpPr/>
          <p:nvPr/>
        </p:nvSpPr>
        <p:spPr>
          <a:xfrm>
            <a:off x="2178570" y="2778784"/>
            <a:ext cx="108000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08C4BB1D-DB4D-094B-BDE4-BF101B2EE5C2}"/>
              </a:ext>
            </a:extLst>
          </p:cNvPr>
          <p:cNvSpPr/>
          <p:nvPr/>
        </p:nvSpPr>
        <p:spPr>
          <a:xfrm>
            <a:off x="6641708" y="2776809"/>
            <a:ext cx="108000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D162814B-AD0B-7443-A520-2AE728A056E1}"/>
              </a:ext>
            </a:extLst>
          </p:cNvPr>
          <p:cNvSpPr/>
          <p:nvPr/>
        </p:nvSpPr>
        <p:spPr>
          <a:xfrm>
            <a:off x="5059543" y="2523434"/>
            <a:ext cx="386716" cy="196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955009-752B-0D41-8489-D79E3D9B5959}"/>
              </a:ext>
            </a:extLst>
          </p:cNvPr>
          <p:cNvCxnSpPr>
            <a:cxnSpLocks/>
          </p:cNvCxnSpPr>
          <p:nvPr/>
        </p:nvCxnSpPr>
        <p:spPr>
          <a:xfrm flipH="1">
            <a:off x="2995025" y="2606298"/>
            <a:ext cx="3718903" cy="0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632D6BA-7124-769B-9C67-F4D6D407DDFF}"/>
              </a:ext>
            </a:extLst>
          </p:cNvPr>
          <p:cNvSpPr txBox="1"/>
          <p:nvPr/>
        </p:nvSpPr>
        <p:spPr>
          <a:xfrm>
            <a:off x="1925782" y="374073"/>
            <a:ext cx="4623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Collegamento a terra del contenitore metallico</a:t>
            </a:r>
          </a:p>
        </p:txBody>
      </p:sp>
    </p:spTree>
    <p:extLst>
      <p:ext uri="{BB962C8B-B14F-4D97-AF65-F5344CB8AC3E}">
        <p14:creationId xmlns:p14="http://schemas.microsoft.com/office/powerpoint/2010/main" val="236597388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258E237-40FB-4B4C-B277-F06D21BC9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211" y="2066993"/>
            <a:ext cx="965200" cy="20828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9B720D4-DA67-1D4C-8C52-304A1E06DCC7}"/>
              </a:ext>
            </a:extLst>
          </p:cNvPr>
          <p:cNvCxnSpPr>
            <a:cxnSpLocks/>
          </p:cNvCxnSpPr>
          <p:nvPr/>
        </p:nvCxnSpPr>
        <p:spPr>
          <a:xfrm flipV="1">
            <a:off x="3995123" y="2086895"/>
            <a:ext cx="2185207" cy="1"/>
          </a:xfrm>
          <a:prstGeom prst="line">
            <a:avLst/>
          </a:prstGeom>
          <a:ln w="508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28341F5-F7EC-9D45-B856-80A26337A3A4}"/>
              </a:ext>
            </a:extLst>
          </p:cNvPr>
          <p:cNvSpPr txBox="1"/>
          <p:nvPr/>
        </p:nvSpPr>
        <p:spPr>
          <a:xfrm>
            <a:off x="5688893" y="1650352"/>
            <a:ext cx="314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C118A2-D0D0-B04F-8817-1F6D2F7AE95B}"/>
              </a:ext>
            </a:extLst>
          </p:cNvPr>
          <p:cNvSpPr txBox="1"/>
          <p:nvPr/>
        </p:nvSpPr>
        <p:spPr>
          <a:xfrm>
            <a:off x="5654429" y="2633099"/>
            <a:ext cx="383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759106-C79A-DF4B-B48A-42C36C138148}"/>
              </a:ext>
            </a:extLst>
          </p:cNvPr>
          <p:cNvSpPr txBox="1"/>
          <p:nvPr/>
        </p:nvSpPr>
        <p:spPr>
          <a:xfrm>
            <a:off x="4472809" y="2159771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220V </a:t>
            </a:r>
            <a:endParaRPr lang="en-US" sz="20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4A22F9-40E7-3D49-AA2E-608784701997}"/>
              </a:ext>
            </a:extLst>
          </p:cNvPr>
          <p:cNvSpPr txBox="1"/>
          <p:nvPr/>
        </p:nvSpPr>
        <p:spPr>
          <a:xfrm>
            <a:off x="5025816" y="2135151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~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5C8A399-25B8-5643-A2C1-44ED8B577E5B}"/>
              </a:ext>
            </a:extLst>
          </p:cNvPr>
          <p:cNvSpPr/>
          <p:nvPr/>
        </p:nvSpPr>
        <p:spPr>
          <a:xfrm>
            <a:off x="2467885" y="1819586"/>
            <a:ext cx="1527238" cy="10086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8C5DAAC-3D61-D44E-84D0-30D0244C2535}"/>
              </a:ext>
            </a:extLst>
          </p:cNvPr>
          <p:cNvSpPr txBox="1"/>
          <p:nvPr/>
        </p:nvSpPr>
        <p:spPr>
          <a:xfrm>
            <a:off x="2514936" y="1850708"/>
            <a:ext cx="13873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Contenitore</a:t>
            </a:r>
          </a:p>
          <a:p>
            <a:r>
              <a:rPr lang="en-US"/>
              <a:t>metallico del</a:t>
            </a:r>
          </a:p>
          <a:p>
            <a:r>
              <a:rPr lang="en-US"/>
              <a:t>circuito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463B000-2849-E048-ACCF-4E645896FD39}"/>
              </a:ext>
            </a:extLst>
          </p:cNvPr>
          <p:cNvSpPr/>
          <p:nvPr/>
        </p:nvSpPr>
        <p:spPr>
          <a:xfrm>
            <a:off x="1033808" y="4149793"/>
            <a:ext cx="7624482" cy="2122834"/>
          </a:xfrm>
          <a:prstGeom prst="rect">
            <a:avLst/>
          </a:prstGeom>
          <a:blipFill dpi="0" rotWithShape="1">
            <a:blip r:embed="rId3">
              <a:alphaModFix amt="46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955009-752B-0D41-8489-D79E3D9B5959}"/>
              </a:ext>
            </a:extLst>
          </p:cNvPr>
          <p:cNvCxnSpPr>
            <a:cxnSpLocks/>
          </p:cNvCxnSpPr>
          <p:nvPr/>
        </p:nvCxnSpPr>
        <p:spPr>
          <a:xfrm flipH="1">
            <a:off x="3995125" y="2606302"/>
            <a:ext cx="2185205" cy="0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B6CD004-9F9A-BB47-ADE5-48DEA416C67D}"/>
              </a:ext>
            </a:extLst>
          </p:cNvPr>
          <p:cNvCxnSpPr/>
          <p:nvPr/>
        </p:nvCxnSpPr>
        <p:spPr>
          <a:xfrm>
            <a:off x="3208619" y="1432366"/>
            <a:ext cx="54539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CA85658-C2C1-8C47-A65B-43965C019578}"/>
              </a:ext>
            </a:extLst>
          </p:cNvPr>
          <p:cNvCxnSpPr>
            <a:cxnSpLocks/>
            <a:endCxn id="31" idx="0"/>
          </p:cNvCxnSpPr>
          <p:nvPr/>
        </p:nvCxnSpPr>
        <p:spPr>
          <a:xfrm>
            <a:off x="3231504" y="1432366"/>
            <a:ext cx="0" cy="38722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6B8715C0-CCAF-3349-A300-DC384ED4AF1C}"/>
              </a:ext>
            </a:extLst>
          </p:cNvPr>
          <p:cNvSpPr/>
          <p:nvPr/>
        </p:nvSpPr>
        <p:spPr>
          <a:xfrm>
            <a:off x="3638078" y="1244805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/>
              <a:t>•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AC087CF-9F91-E84C-810B-A12AC966F3C8}"/>
              </a:ext>
            </a:extLst>
          </p:cNvPr>
          <p:cNvCxnSpPr>
            <a:cxnSpLocks/>
          </p:cNvCxnSpPr>
          <p:nvPr/>
        </p:nvCxnSpPr>
        <p:spPr>
          <a:xfrm>
            <a:off x="3754018" y="1244805"/>
            <a:ext cx="456721" cy="18756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F3540C31-6BD6-F241-ADCF-95C615DC1B76}"/>
              </a:ext>
            </a:extLst>
          </p:cNvPr>
          <p:cNvSpPr/>
          <p:nvPr/>
        </p:nvSpPr>
        <p:spPr>
          <a:xfrm>
            <a:off x="4067537" y="1244805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/>
              <a:t>•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160BE48B-1B63-2A49-A0FF-C096E43C8B50}"/>
              </a:ext>
            </a:extLst>
          </p:cNvPr>
          <p:cNvCxnSpPr/>
          <p:nvPr/>
        </p:nvCxnSpPr>
        <p:spPr>
          <a:xfrm>
            <a:off x="4217578" y="1430650"/>
            <a:ext cx="54539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BB46C79-96CD-7E40-88B9-4ED3592E6A6B}"/>
              </a:ext>
            </a:extLst>
          </p:cNvPr>
          <p:cNvCxnSpPr>
            <a:cxnSpLocks/>
          </p:cNvCxnSpPr>
          <p:nvPr/>
        </p:nvCxnSpPr>
        <p:spPr>
          <a:xfrm>
            <a:off x="4762977" y="1429471"/>
            <a:ext cx="0" cy="65742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7FD67AB5-CB1F-0342-BD65-2C5EB2A34C03}"/>
              </a:ext>
            </a:extLst>
          </p:cNvPr>
          <p:cNvSpPr/>
          <p:nvPr/>
        </p:nvSpPr>
        <p:spPr>
          <a:xfrm>
            <a:off x="4615524" y="188118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/>
              <a:t>•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280DBE-DC6C-B743-8E52-B4C2B282D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78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82D0E05-29C1-8D28-3CAC-84169017692C}"/>
              </a:ext>
            </a:extLst>
          </p:cNvPr>
          <p:cNvGrpSpPr/>
          <p:nvPr/>
        </p:nvGrpSpPr>
        <p:grpSpPr>
          <a:xfrm>
            <a:off x="739777" y="480646"/>
            <a:ext cx="2693521" cy="1632918"/>
            <a:chOff x="2227385" y="480646"/>
            <a:chExt cx="2693521" cy="163291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7666641-F135-6A43-A4E6-EED38B6529E5}"/>
                </a:ext>
              </a:extLst>
            </p:cNvPr>
            <p:cNvSpPr/>
            <p:nvPr/>
          </p:nvSpPr>
          <p:spPr>
            <a:xfrm>
              <a:off x="4531056" y="1528789"/>
              <a:ext cx="38985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3200">
                  <a:solidFill>
                    <a:srgbClr val="FF0000"/>
                  </a:solidFill>
                </a:rPr>
                <a:t>•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65DCEC3-BC58-51E3-AEFD-0B40A9A9EA3A}"/>
                </a:ext>
              </a:extLst>
            </p:cNvPr>
            <p:cNvGrpSpPr/>
            <p:nvPr/>
          </p:nvGrpSpPr>
          <p:grpSpPr>
            <a:xfrm>
              <a:off x="2227385" y="480646"/>
              <a:ext cx="2430975" cy="1302434"/>
              <a:chOff x="2227385" y="480646"/>
              <a:chExt cx="2430975" cy="1302434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383ECD2-5B96-8FB2-83C7-D515967E964C}"/>
                  </a:ext>
                </a:extLst>
              </p:cNvPr>
              <p:cNvSpPr txBox="1"/>
              <p:nvPr/>
            </p:nvSpPr>
            <p:spPr>
              <a:xfrm>
                <a:off x="2227385" y="480646"/>
                <a:ext cx="2101537" cy="64633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solidFill>
                      <a:srgbClr val="FF0000"/>
                    </a:solidFill>
                  </a:rPr>
                  <a:t>Punto di dispersione</a:t>
                </a:r>
              </a:p>
              <a:p>
                <a:r>
                  <a:rPr lang="en-US">
                    <a:solidFill>
                      <a:srgbClr val="FF0000"/>
                    </a:solidFill>
                  </a:rPr>
                  <a:t>verso il contenitore</a:t>
                </a:r>
              </a:p>
            </p:txBody>
          </p:sp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4EDAB2D7-5EBE-1BAC-0A10-CA77DB75DF69}"/>
                  </a:ext>
                </a:extLst>
              </p:cNvPr>
              <p:cNvCxnSpPr>
                <a:cxnSpLocks/>
                <a:stCxn id="3" idx="2"/>
              </p:cNvCxnSpPr>
              <p:nvPr/>
            </p:nvCxnSpPr>
            <p:spPr>
              <a:xfrm>
                <a:off x="3278154" y="1126977"/>
                <a:ext cx="1380206" cy="65610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5A2EA68-4EC9-0487-059D-F373910FE0A9}"/>
              </a:ext>
            </a:extLst>
          </p:cNvPr>
          <p:cNvSpPr txBox="1"/>
          <p:nvPr/>
        </p:nvSpPr>
        <p:spPr>
          <a:xfrm>
            <a:off x="3149711" y="4706475"/>
            <a:ext cx="3170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pavimento al potenziale di terra</a:t>
            </a:r>
          </a:p>
        </p:txBody>
      </p:sp>
    </p:spTree>
    <p:extLst>
      <p:ext uri="{BB962C8B-B14F-4D97-AF65-F5344CB8AC3E}">
        <p14:creationId xmlns:p14="http://schemas.microsoft.com/office/powerpoint/2010/main" val="224205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258E237-40FB-4B4C-B277-F06D21BC9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209" y="2066993"/>
            <a:ext cx="965200" cy="20828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9B720D4-DA67-1D4C-8C52-304A1E06DCC7}"/>
              </a:ext>
            </a:extLst>
          </p:cNvPr>
          <p:cNvCxnSpPr>
            <a:cxnSpLocks/>
          </p:cNvCxnSpPr>
          <p:nvPr/>
        </p:nvCxnSpPr>
        <p:spPr>
          <a:xfrm flipV="1">
            <a:off x="3995121" y="2086895"/>
            <a:ext cx="2185207" cy="1"/>
          </a:xfrm>
          <a:prstGeom prst="line">
            <a:avLst/>
          </a:prstGeom>
          <a:ln w="508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28341F5-F7EC-9D45-B856-80A26337A3A4}"/>
              </a:ext>
            </a:extLst>
          </p:cNvPr>
          <p:cNvSpPr txBox="1"/>
          <p:nvPr/>
        </p:nvSpPr>
        <p:spPr>
          <a:xfrm>
            <a:off x="5688891" y="1650352"/>
            <a:ext cx="314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C118A2-D0D0-B04F-8817-1F6D2F7AE95B}"/>
              </a:ext>
            </a:extLst>
          </p:cNvPr>
          <p:cNvSpPr txBox="1"/>
          <p:nvPr/>
        </p:nvSpPr>
        <p:spPr>
          <a:xfrm>
            <a:off x="5654427" y="2633099"/>
            <a:ext cx="383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759106-C79A-DF4B-B48A-42C36C138148}"/>
              </a:ext>
            </a:extLst>
          </p:cNvPr>
          <p:cNvSpPr txBox="1"/>
          <p:nvPr/>
        </p:nvSpPr>
        <p:spPr>
          <a:xfrm>
            <a:off x="4472807" y="2159771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220V </a:t>
            </a:r>
            <a:endParaRPr lang="en-US" sz="20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4A22F9-40E7-3D49-AA2E-608784701997}"/>
              </a:ext>
            </a:extLst>
          </p:cNvPr>
          <p:cNvSpPr txBox="1"/>
          <p:nvPr/>
        </p:nvSpPr>
        <p:spPr>
          <a:xfrm>
            <a:off x="5025814" y="2135151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~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5C8A399-25B8-5643-A2C1-44ED8B577E5B}"/>
              </a:ext>
            </a:extLst>
          </p:cNvPr>
          <p:cNvSpPr/>
          <p:nvPr/>
        </p:nvSpPr>
        <p:spPr>
          <a:xfrm>
            <a:off x="2467883" y="1819586"/>
            <a:ext cx="1527238" cy="10086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8C5DAAC-3D61-D44E-84D0-30D0244C2535}"/>
              </a:ext>
            </a:extLst>
          </p:cNvPr>
          <p:cNvSpPr txBox="1"/>
          <p:nvPr/>
        </p:nvSpPr>
        <p:spPr>
          <a:xfrm>
            <a:off x="2514934" y="1850708"/>
            <a:ext cx="13873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Contenitore</a:t>
            </a:r>
          </a:p>
          <a:p>
            <a:r>
              <a:rPr lang="en-US"/>
              <a:t>metallico del</a:t>
            </a:r>
          </a:p>
          <a:p>
            <a:r>
              <a:rPr lang="en-US"/>
              <a:t>circuito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955009-752B-0D41-8489-D79E3D9B5959}"/>
              </a:ext>
            </a:extLst>
          </p:cNvPr>
          <p:cNvCxnSpPr>
            <a:cxnSpLocks/>
          </p:cNvCxnSpPr>
          <p:nvPr/>
        </p:nvCxnSpPr>
        <p:spPr>
          <a:xfrm flipH="1">
            <a:off x="3995123" y="2606302"/>
            <a:ext cx="2185205" cy="0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B6CD004-9F9A-BB47-ADE5-48DEA416C67D}"/>
              </a:ext>
            </a:extLst>
          </p:cNvPr>
          <p:cNvCxnSpPr/>
          <p:nvPr/>
        </p:nvCxnSpPr>
        <p:spPr>
          <a:xfrm>
            <a:off x="3208617" y="1432366"/>
            <a:ext cx="54539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CA85658-C2C1-8C47-A65B-43965C019578}"/>
              </a:ext>
            </a:extLst>
          </p:cNvPr>
          <p:cNvCxnSpPr>
            <a:cxnSpLocks/>
            <a:endCxn id="31" idx="0"/>
          </p:cNvCxnSpPr>
          <p:nvPr/>
        </p:nvCxnSpPr>
        <p:spPr>
          <a:xfrm>
            <a:off x="3231502" y="1432366"/>
            <a:ext cx="0" cy="38722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27666641-F135-6A43-A4E6-EED38B6529E5}"/>
              </a:ext>
            </a:extLst>
          </p:cNvPr>
          <p:cNvSpPr/>
          <p:nvPr/>
        </p:nvSpPr>
        <p:spPr>
          <a:xfrm>
            <a:off x="3089657" y="1637676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>
                <a:solidFill>
                  <a:srgbClr val="FF0000"/>
                </a:solidFill>
              </a:rPr>
              <a:t>•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B8715C0-CCAF-3349-A300-DC384ED4AF1C}"/>
              </a:ext>
            </a:extLst>
          </p:cNvPr>
          <p:cNvSpPr/>
          <p:nvPr/>
        </p:nvSpPr>
        <p:spPr>
          <a:xfrm>
            <a:off x="3638076" y="1244805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/>
              <a:t>•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AC087CF-9F91-E84C-810B-A12AC966F3C8}"/>
              </a:ext>
            </a:extLst>
          </p:cNvPr>
          <p:cNvCxnSpPr>
            <a:cxnSpLocks/>
          </p:cNvCxnSpPr>
          <p:nvPr/>
        </p:nvCxnSpPr>
        <p:spPr>
          <a:xfrm>
            <a:off x="3754016" y="1429471"/>
            <a:ext cx="456721" cy="289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F3540C31-6BD6-F241-ADCF-95C615DC1B76}"/>
              </a:ext>
            </a:extLst>
          </p:cNvPr>
          <p:cNvSpPr/>
          <p:nvPr/>
        </p:nvSpPr>
        <p:spPr>
          <a:xfrm>
            <a:off x="4067535" y="1244805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/>
              <a:t>•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160BE48B-1B63-2A49-A0FF-C096E43C8B50}"/>
              </a:ext>
            </a:extLst>
          </p:cNvPr>
          <p:cNvCxnSpPr/>
          <p:nvPr/>
        </p:nvCxnSpPr>
        <p:spPr>
          <a:xfrm>
            <a:off x="4217576" y="1430650"/>
            <a:ext cx="54539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BB46C79-96CD-7E40-88B9-4ED3592E6A6B}"/>
              </a:ext>
            </a:extLst>
          </p:cNvPr>
          <p:cNvCxnSpPr>
            <a:cxnSpLocks/>
          </p:cNvCxnSpPr>
          <p:nvPr/>
        </p:nvCxnSpPr>
        <p:spPr>
          <a:xfrm>
            <a:off x="4762975" y="1429471"/>
            <a:ext cx="0" cy="65742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7FD67AB5-CB1F-0342-BD65-2C5EB2A34C03}"/>
              </a:ext>
            </a:extLst>
          </p:cNvPr>
          <p:cNvSpPr/>
          <p:nvPr/>
        </p:nvSpPr>
        <p:spPr>
          <a:xfrm>
            <a:off x="4615522" y="188118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/>
              <a:t>•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932A36F-1A6A-2240-AA9C-0F46032C6AFB}"/>
              </a:ext>
            </a:extLst>
          </p:cNvPr>
          <p:cNvCxnSpPr/>
          <p:nvPr/>
        </p:nvCxnSpPr>
        <p:spPr>
          <a:xfrm>
            <a:off x="1255590" y="2616063"/>
            <a:ext cx="0" cy="1308822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2810810-0AEC-6A40-B13A-45FC747E982E}"/>
              </a:ext>
            </a:extLst>
          </p:cNvPr>
          <p:cNvSpPr txBox="1"/>
          <p:nvPr/>
        </p:nvSpPr>
        <p:spPr>
          <a:xfrm>
            <a:off x="22497" y="3046803"/>
            <a:ext cx="1253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>
                <a:solidFill>
                  <a:srgbClr val="FF0000"/>
                </a:solidFill>
              </a:rPr>
              <a:t>I</a:t>
            </a:r>
            <a:r>
              <a:rPr lang="en-US" sz="2000" i="1" baseline="-25000">
                <a:solidFill>
                  <a:srgbClr val="FF0000"/>
                </a:solidFill>
              </a:rPr>
              <a:t>C</a:t>
            </a:r>
            <a:r>
              <a:rPr lang="en-US" sz="2000" i="1">
                <a:solidFill>
                  <a:srgbClr val="FF0000"/>
                </a:solidFill>
              </a:rPr>
              <a:t> &gt; </a:t>
            </a:r>
            <a:r>
              <a:rPr lang="en-US" sz="2000">
                <a:solidFill>
                  <a:srgbClr val="FF0000"/>
                </a:solidFill>
              </a:rPr>
              <a:t>30 mA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D82042-0F5B-AB48-975C-94E3BB0E0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97" y="1960139"/>
            <a:ext cx="915424" cy="9347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938F36E-A819-DC4D-BB9A-7D88CC8612C8}"/>
              </a:ext>
            </a:extLst>
          </p:cNvPr>
          <p:cNvSpPr txBox="1"/>
          <p:nvPr/>
        </p:nvSpPr>
        <p:spPr>
          <a:xfrm>
            <a:off x="2740690" y="3264787"/>
            <a:ext cx="38749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l’utente riceve una scarica elettrica </a:t>
            </a:r>
          </a:p>
          <a:p>
            <a:r>
              <a:rPr lang="en-US" sz="2000"/>
              <a:t>potenzialmente  mortale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94AFCDD-9553-2943-B279-26B3DF216211}"/>
              </a:ext>
            </a:extLst>
          </p:cNvPr>
          <p:cNvCxnSpPr/>
          <p:nvPr/>
        </p:nvCxnSpPr>
        <p:spPr>
          <a:xfrm>
            <a:off x="225631" y="6272627"/>
            <a:ext cx="89183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BFEB1AA-DF24-DA40-A436-E5E1B4561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79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804661E-B154-D44B-850D-74157C508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8937" y="1497484"/>
            <a:ext cx="544745" cy="54474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4FB9C80-9291-973B-A67C-85FB81E1522A}"/>
              </a:ext>
            </a:extLst>
          </p:cNvPr>
          <p:cNvGrpSpPr/>
          <p:nvPr/>
        </p:nvGrpSpPr>
        <p:grpSpPr>
          <a:xfrm>
            <a:off x="739775" y="480646"/>
            <a:ext cx="2430975" cy="1302434"/>
            <a:chOff x="2227385" y="480646"/>
            <a:chExt cx="2430975" cy="130243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ECC453-7C3E-D808-4DF7-8C67ED26E665}"/>
                </a:ext>
              </a:extLst>
            </p:cNvPr>
            <p:cNvSpPr txBox="1"/>
            <p:nvPr/>
          </p:nvSpPr>
          <p:spPr>
            <a:xfrm>
              <a:off x="2227385" y="480646"/>
              <a:ext cx="2101537" cy="64633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Punto di dispersione</a:t>
              </a:r>
            </a:p>
            <a:p>
              <a:r>
                <a:rPr lang="en-US">
                  <a:solidFill>
                    <a:srgbClr val="FF0000"/>
                  </a:solidFill>
                </a:rPr>
                <a:t>verso il contenitore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CFD43799-8548-A3B1-E7F6-EEF0DF93579D}"/>
                </a:ext>
              </a:extLst>
            </p:cNvPr>
            <p:cNvCxnSpPr>
              <a:cxnSpLocks/>
              <a:stCxn id="19" idx="2"/>
            </p:cNvCxnSpPr>
            <p:nvPr/>
          </p:nvCxnSpPr>
          <p:spPr>
            <a:xfrm>
              <a:off x="3278154" y="1126977"/>
              <a:ext cx="1380206" cy="65610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D2A1DC2F-6CA1-BC85-90C2-15D80FF05F7D}"/>
              </a:ext>
            </a:extLst>
          </p:cNvPr>
          <p:cNvSpPr/>
          <p:nvPr/>
        </p:nvSpPr>
        <p:spPr>
          <a:xfrm>
            <a:off x="3043446" y="1528789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>
                <a:solidFill>
                  <a:srgbClr val="FF0000"/>
                </a:solidFill>
              </a:rPr>
              <a:t>•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1F8B88-28DB-9E42-6BF2-B3E87984B36E}"/>
              </a:ext>
            </a:extLst>
          </p:cNvPr>
          <p:cNvSpPr txBox="1"/>
          <p:nvPr/>
        </p:nvSpPr>
        <p:spPr>
          <a:xfrm>
            <a:off x="3149711" y="4706475"/>
            <a:ext cx="3170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pavimento al potenziale di terra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E900165-A469-FB01-E408-39D7ED6500AB}"/>
              </a:ext>
            </a:extLst>
          </p:cNvPr>
          <p:cNvGrpSpPr/>
          <p:nvPr/>
        </p:nvGrpSpPr>
        <p:grpSpPr>
          <a:xfrm>
            <a:off x="6175193" y="1240205"/>
            <a:ext cx="2783858" cy="3831002"/>
            <a:chOff x="8132978" y="1400225"/>
            <a:chExt cx="2783858" cy="383100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86C2B99C-5608-12FE-FDF9-5ECD62749D05}"/>
                </a:ext>
              </a:extLst>
            </p:cNvPr>
            <p:cNvGrpSpPr/>
            <p:nvPr/>
          </p:nvGrpSpPr>
          <p:grpSpPr>
            <a:xfrm>
              <a:off x="8143602" y="1400225"/>
              <a:ext cx="2773234" cy="3831002"/>
              <a:chOff x="6444265" y="1244805"/>
              <a:chExt cx="2773234" cy="3831002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D6FC29C1-63A2-A128-19DC-6F7C79F4DE6C}"/>
                  </a:ext>
                </a:extLst>
              </p:cNvPr>
              <p:cNvGrpSpPr/>
              <p:nvPr/>
            </p:nvGrpSpPr>
            <p:grpSpPr>
              <a:xfrm>
                <a:off x="6444265" y="1244805"/>
                <a:ext cx="2773234" cy="3831002"/>
                <a:chOff x="6444265" y="1244805"/>
                <a:chExt cx="2773234" cy="3831002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2CB83D11-D7CE-EAF6-BABB-175A108C42E9}"/>
                    </a:ext>
                  </a:extLst>
                </p:cNvPr>
                <p:cNvSpPr/>
                <p:nvPr/>
              </p:nvSpPr>
              <p:spPr>
                <a:xfrm>
                  <a:off x="6444265" y="1244805"/>
                  <a:ext cx="2773234" cy="154310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CBD66226-FCAD-8B05-5169-01A12D9F9EF7}"/>
                    </a:ext>
                  </a:extLst>
                </p:cNvPr>
                <p:cNvSpPr txBox="1"/>
                <p:nvPr/>
              </p:nvSpPr>
              <p:spPr>
                <a:xfrm>
                  <a:off x="6531400" y="1340870"/>
                  <a:ext cx="189943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/>
                    <a:t>Centrale dell’ENEL</a:t>
                  </a:r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31821C41-F0CA-05DB-8C8E-20E8D0372258}"/>
                    </a:ext>
                  </a:extLst>
                </p:cNvPr>
                <p:cNvSpPr/>
                <p:nvPr/>
              </p:nvSpPr>
              <p:spPr>
                <a:xfrm>
                  <a:off x="7481116" y="2736477"/>
                  <a:ext cx="108000" cy="108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248AF553-0E32-1A2F-8C2B-3DC8832049F6}"/>
                    </a:ext>
                  </a:extLst>
                </p:cNvPr>
                <p:cNvGrpSpPr/>
                <p:nvPr/>
              </p:nvGrpSpPr>
              <p:grpSpPr>
                <a:xfrm>
                  <a:off x="7003365" y="2835513"/>
                  <a:ext cx="1090798" cy="2240294"/>
                  <a:chOff x="1699453" y="2068223"/>
                  <a:chExt cx="1090798" cy="2240294"/>
                </a:xfrm>
              </p:grpSpPr>
              <p:pic>
                <p:nvPicPr>
                  <p:cNvPr id="33" name="Picture 32">
                    <a:extLst>
                      <a:ext uri="{FF2B5EF4-FFF2-40B4-BE49-F238E27FC236}">
                        <a16:creationId xmlns:a16="http://schemas.microsoft.com/office/drawing/2014/main" id="{683C72C7-C8DA-CAF3-A567-269174D403C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699453" y="3255011"/>
                    <a:ext cx="1090798" cy="1053506"/>
                  </a:xfrm>
                  <a:prstGeom prst="rect">
                    <a:avLst/>
                  </a:prstGeom>
                </p:spPr>
              </p:pic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id="{5C1DD5DB-8E2A-E0C5-3BD9-730A17800AF4}"/>
                      </a:ext>
                    </a:extLst>
                  </p:cNvPr>
                  <p:cNvGrpSpPr/>
                  <p:nvPr/>
                </p:nvGrpSpPr>
                <p:grpSpPr>
                  <a:xfrm>
                    <a:off x="2231405" y="2068223"/>
                    <a:ext cx="406437" cy="1301656"/>
                    <a:chOff x="5160376" y="5178003"/>
                    <a:chExt cx="406437" cy="1301656"/>
                  </a:xfrm>
                </p:grpSpPr>
                <p:grpSp>
                  <p:nvGrpSpPr>
                    <p:cNvPr id="35" name="Group 34">
                      <a:extLst>
                        <a:ext uri="{FF2B5EF4-FFF2-40B4-BE49-F238E27FC236}">
                          <a16:creationId xmlns:a16="http://schemas.microsoft.com/office/drawing/2014/main" id="{8B226757-4696-AE24-2B13-EADEEF981D8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160376" y="5178003"/>
                      <a:ext cx="0" cy="365547"/>
                      <a:chOff x="5160376" y="5178003"/>
                      <a:chExt cx="0" cy="365547"/>
                    </a:xfrm>
                  </p:grpSpPr>
                  <p:cxnSp>
                    <p:nvCxnSpPr>
                      <p:cNvPr id="45" name="Straight Connector 44">
                        <a:extLst>
                          <a:ext uri="{FF2B5EF4-FFF2-40B4-BE49-F238E27FC236}">
                            <a16:creationId xmlns:a16="http://schemas.microsoft.com/office/drawing/2014/main" id="{6E8F8C0B-86D3-0F81-5822-64192DEF0FA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5160376" y="5178003"/>
                        <a:ext cx="0" cy="191577"/>
                      </a:xfrm>
                      <a:prstGeom prst="line">
                        <a:avLst/>
                      </a:prstGeom>
                      <a:ln w="508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6" name="Straight Connector 45">
                        <a:extLst>
                          <a:ext uri="{FF2B5EF4-FFF2-40B4-BE49-F238E27FC236}">
                            <a16:creationId xmlns:a16="http://schemas.microsoft.com/office/drawing/2014/main" id="{7A909087-011C-6161-E5A1-CB2C848F6F7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5160376" y="5351973"/>
                        <a:ext cx="0" cy="191577"/>
                      </a:xfrm>
                      <a:prstGeom prst="line">
                        <a:avLst/>
                      </a:prstGeom>
                      <a:ln w="50800">
                        <a:solidFill>
                          <a:srgbClr val="FFFF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7" name="Group 36">
                      <a:extLst>
                        <a:ext uri="{FF2B5EF4-FFF2-40B4-BE49-F238E27FC236}">
                          <a16:creationId xmlns:a16="http://schemas.microsoft.com/office/drawing/2014/main" id="{DFD49E2E-B61B-186E-9A79-5CF39CE8E21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160376" y="5543550"/>
                      <a:ext cx="0" cy="365547"/>
                      <a:chOff x="5160376" y="5178003"/>
                      <a:chExt cx="0" cy="365547"/>
                    </a:xfrm>
                  </p:grpSpPr>
                  <p:cxnSp>
                    <p:nvCxnSpPr>
                      <p:cNvPr id="43" name="Straight Connector 42">
                        <a:extLst>
                          <a:ext uri="{FF2B5EF4-FFF2-40B4-BE49-F238E27FC236}">
                            <a16:creationId xmlns:a16="http://schemas.microsoft.com/office/drawing/2014/main" id="{FB2E0BD4-CFEC-9ACB-FEF6-BB5B39D733A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5160376" y="5178003"/>
                        <a:ext cx="0" cy="191577"/>
                      </a:xfrm>
                      <a:prstGeom prst="line">
                        <a:avLst/>
                      </a:prstGeom>
                      <a:ln w="508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4" name="Straight Connector 43">
                        <a:extLst>
                          <a:ext uri="{FF2B5EF4-FFF2-40B4-BE49-F238E27FC236}">
                            <a16:creationId xmlns:a16="http://schemas.microsoft.com/office/drawing/2014/main" id="{5BA55937-400B-66C9-B6FD-3FB9FC39FBE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5160376" y="5351973"/>
                        <a:ext cx="0" cy="191577"/>
                      </a:xfrm>
                      <a:prstGeom prst="line">
                        <a:avLst/>
                      </a:prstGeom>
                      <a:ln w="50800">
                        <a:solidFill>
                          <a:srgbClr val="FFFF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8" name="Group 37">
                      <a:extLst>
                        <a:ext uri="{FF2B5EF4-FFF2-40B4-BE49-F238E27FC236}">
                          <a16:creationId xmlns:a16="http://schemas.microsoft.com/office/drawing/2014/main" id="{14D27A6A-77DC-C1E4-0563-7192826205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160376" y="5909097"/>
                      <a:ext cx="0" cy="365547"/>
                      <a:chOff x="5160376" y="5178003"/>
                      <a:chExt cx="0" cy="365547"/>
                    </a:xfrm>
                  </p:grpSpPr>
                  <p:cxnSp>
                    <p:nvCxnSpPr>
                      <p:cNvPr id="41" name="Straight Connector 40">
                        <a:extLst>
                          <a:ext uri="{FF2B5EF4-FFF2-40B4-BE49-F238E27FC236}">
                            <a16:creationId xmlns:a16="http://schemas.microsoft.com/office/drawing/2014/main" id="{076194CC-CB40-0EBA-F4D9-82F319CAAC8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5160376" y="5178003"/>
                        <a:ext cx="0" cy="191577"/>
                      </a:xfrm>
                      <a:prstGeom prst="line">
                        <a:avLst/>
                      </a:prstGeom>
                      <a:ln w="508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2" name="Straight Connector 41">
                        <a:extLst>
                          <a:ext uri="{FF2B5EF4-FFF2-40B4-BE49-F238E27FC236}">
                            <a16:creationId xmlns:a16="http://schemas.microsoft.com/office/drawing/2014/main" id="{122F05C3-AE5B-2384-2498-5B20EF0B8A5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5160376" y="5351973"/>
                        <a:ext cx="0" cy="191577"/>
                      </a:xfrm>
                      <a:prstGeom prst="line">
                        <a:avLst/>
                      </a:prstGeom>
                      <a:ln w="50800">
                        <a:solidFill>
                          <a:srgbClr val="FFFF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39" name="Straight Connector 38">
                      <a:extLst>
                        <a:ext uri="{FF2B5EF4-FFF2-40B4-BE49-F238E27FC236}">
                          <a16:creationId xmlns:a16="http://schemas.microsoft.com/office/drawing/2014/main" id="{A935D9E8-B64F-F288-9B8F-CB7A43098F2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5160376" y="6288082"/>
                      <a:ext cx="0" cy="191577"/>
                    </a:xfrm>
                    <a:prstGeom prst="line">
                      <a:avLst/>
                    </a:prstGeom>
                    <a:ln w="50800">
                      <a:solidFill>
                        <a:srgbClr val="00B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0" name="TextBox 39">
                      <a:extLst>
                        <a:ext uri="{FF2B5EF4-FFF2-40B4-BE49-F238E27FC236}">
                          <a16:creationId xmlns:a16="http://schemas.microsoft.com/office/drawing/2014/main" id="{9E340265-2901-D7F6-B98E-EE44E919DC2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231465" y="5316285"/>
                      <a:ext cx="335348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400"/>
                        <a:t>T</a:t>
                      </a:r>
                    </a:p>
                  </p:txBody>
                </p:sp>
              </p:grpSp>
            </p:grp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86DBFDB7-207A-8F12-5CBC-27982CF202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24387" y="2576448"/>
                  <a:ext cx="0" cy="171845"/>
                </a:xfrm>
                <a:prstGeom prst="line">
                  <a:avLst/>
                </a:prstGeom>
                <a:ln w="508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BAE4E6B3-7B4E-B4C2-67F1-741CECE31F1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44265" y="2606302"/>
                <a:ext cx="1105865" cy="0"/>
              </a:xfrm>
              <a:prstGeom prst="line">
                <a:avLst/>
              </a:prstGeom>
              <a:ln w="508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6859FB1A-C893-E0E5-0161-1C1FC3C5835C}"/>
                </a:ext>
              </a:extLst>
            </p:cNvPr>
            <p:cNvGrpSpPr/>
            <p:nvPr/>
          </p:nvGrpSpPr>
          <p:grpSpPr>
            <a:xfrm>
              <a:off x="9067734" y="2231852"/>
              <a:ext cx="275612" cy="500016"/>
              <a:chOff x="7219511" y="1878426"/>
              <a:chExt cx="275612" cy="500016"/>
            </a:xfrm>
          </p:grpSpPr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7341AE56-F80A-8527-DFB7-48747ABD0E4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67592" y="1878426"/>
                <a:ext cx="0" cy="50001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A8062F7C-73FF-E8ED-6E89-CF91EABDB94A}"/>
                  </a:ext>
                </a:extLst>
              </p:cNvPr>
              <p:cNvSpPr/>
              <p:nvPr/>
            </p:nvSpPr>
            <p:spPr>
              <a:xfrm>
                <a:off x="7259592" y="2004017"/>
                <a:ext cx="216000" cy="21600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1974CC3F-03CF-1F27-3AFA-92E40A107550}"/>
                  </a:ext>
                </a:extLst>
              </p:cNvPr>
              <p:cNvSpPr txBox="1"/>
              <p:nvPr/>
            </p:nvSpPr>
            <p:spPr>
              <a:xfrm>
                <a:off x="7219511" y="1949407"/>
                <a:ext cx="27561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~</a:t>
                </a:r>
              </a:p>
            </p:txBody>
          </p:sp>
        </p:grp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20B709DF-1600-4727-70D1-6B027A29C7D9}"/>
                </a:ext>
              </a:extLst>
            </p:cNvPr>
            <p:cNvCxnSpPr>
              <a:cxnSpLocks/>
            </p:cNvCxnSpPr>
            <p:nvPr/>
          </p:nvCxnSpPr>
          <p:spPr>
            <a:xfrm>
              <a:off x="8132978" y="2245921"/>
              <a:ext cx="1098421" cy="343"/>
            </a:xfrm>
            <a:prstGeom prst="line">
              <a:avLst/>
            </a:prstGeom>
            <a:ln w="508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8463B000-2849-E048-ACCF-4E645896FD39}"/>
              </a:ext>
            </a:extLst>
          </p:cNvPr>
          <p:cNvSpPr/>
          <p:nvPr/>
        </p:nvSpPr>
        <p:spPr>
          <a:xfrm>
            <a:off x="1033808" y="4149793"/>
            <a:ext cx="7624482" cy="2122834"/>
          </a:xfrm>
          <a:prstGeom prst="rect">
            <a:avLst/>
          </a:prstGeom>
          <a:blipFill dpi="0" rotWithShape="1">
            <a:blip r:embed="rId6">
              <a:alphaModFix amt="46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reeform 82">
            <a:extLst>
              <a:ext uri="{FF2B5EF4-FFF2-40B4-BE49-F238E27FC236}">
                <a16:creationId xmlns:a16="http://schemas.microsoft.com/office/drawing/2014/main" id="{15C27700-2B4E-AA84-DEC8-1D610B76C2A8}"/>
              </a:ext>
            </a:extLst>
          </p:cNvPr>
          <p:cNvSpPr/>
          <p:nvPr/>
        </p:nvSpPr>
        <p:spPr>
          <a:xfrm rot="21429774">
            <a:off x="2086660" y="4176341"/>
            <a:ext cx="4886926" cy="1628454"/>
          </a:xfrm>
          <a:custGeom>
            <a:avLst/>
            <a:gdLst>
              <a:gd name="connsiteX0" fmla="*/ 23981 w 4886926"/>
              <a:gd name="connsiteY0" fmla="*/ 0 h 1628454"/>
              <a:gd name="connsiteX1" fmla="*/ 619726 w 4886926"/>
              <a:gd name="connsiteY1" fmla="*/ 1399309 h 1628454"/>
              <a:gd name="connsiteX2" fmla="*/ 4166490 w 4886926"/>
              <a:gd name="connsiteY2" fmla="*/ 1510145 h 1628454"/>
              <a:gd name="connsiteX3" fmla="*/ 4886926 w 4886926"/>
              <a:gd name="connsiteY3" fmla="*/ 221673 h 1628454"/>
              <a:gd name="connsiteX4" fmla="*/ 4886926 w 4886926"/>
              <a:gd name="connsiteY4" fmla="*/ 221673 h 1628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6926" h="1628454">
                <a:moveTo>
                  <a:pt x="23981" y="0"/>
                </a:moveTo>
                <a:cubicBezTo>
                  <a:pt x="-23356" y="573809"/>
                  <a:pt x="-70692" y="1147618"/>
                  <a:pt x="619726" y="1399309"/>
                </a:cubicBezTo>
                <a:cubicBezTo>
                  <a:pt x="1310144" y="1651000"/>
                  <a:pt x="3455290" y="1706418"/>
                  <a:pt x="4166490" y="1510145"/>
                </a:cubicBezTo>
                <a:cubicBezTo>
                  <a:pt x="4877690" y="1313872"/>
                  <a:pt x="4886926" y="221673"/>
                  <a:pt x="4886926" y="221673"/>
                </a:cubicBezTo>
                <a:lnTo>
                  <a:pt x="4886926" y="221673"/>
                </a:lnTo>
              </a:path>
            </a:pathLst>
          </a:custGeom>
          <a:noFill/>
          <a:ln w="25400">
            <a:solidFill>
              <a:srgbClr val="FF0000"/>
            </a:solidFill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26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3" descr="index_01.png                                                   0009F9D8Macintosh HD                   7C26833C:">
            <a:extLst>
              <a:ext uri="{FF2B5EF4-FFF2-40B4-BE49-F238E27FC236}">
                <a16:creationId xmlns:a16="http://schemas.microsoft.com/office/drawing/2014/main" id="{E044AB16-8063-C146-95D4-05F139722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66850"/>
            <a:ext cx="7188200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6" name="Text Box 4">
            <a:extLst>
              <a:ext uri="{FF2B5EF4-FFF2-40B4-BE49-F238E27FC236}">
                <a16:creationId xmlns:a16="http://schemas.microsoft.com/office/drawing/2014/main" id="{9A8FA6E7-1AE9-1F4D-87D4-7C2184A06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533400"/>
            <a:ext cx="685641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Ecco l</a:t>
            </a:r>
            <a:r>
              <a:rPr lang="en-US" altLang="en-US" sz="2000">
                <a:latin typeface="Arial" panose="020B0604020202020204" pitchFamily="34" charset="0"/>
              </a:rPr>
              <a:t>’</a:t>
            </a:r>
            <a:r>
              <a:rPr lang="en-US" altLang="ja-JP" sz="2000"/>
              <a:t>effetto finale del segnale inquinato dal rumore. Il rumore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ha un carattere di irreversibilità, per cui non può essere eliminato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facilmente. </a:t>
            </a:r>
            <a:r>
              <a:rPr lang="en-US" altLang="en-US" sz="2000">
                <a:solidFill>
                  <a:srgbClr val="FF0000"/>
                </a:solidFill>
              </a:rPr>
              <a:t>Il segnale resta irrimediabilmente compromesso.</a:t>
            </a:r>
          </a:p>
        </p:txBody>
      </p:sp>
      <p:sp>
        <p:nvSpPr>
          <p:cNvPr id="5" name="Text Box 37">
            <a:extLst>
              <a:ext uri="{FF2B5EF4-FFF2-40B4-BE49-F238E27FC236}">
                <a16:creationId xmlns:a16="http://schemas.microsoft.com/office/drawing/2014/main" id="{72B0A557-25CD-7447-A76D-455BFC60B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8124" y="47740"/>
            <a:ext cx="194099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Sistemi analogici / sistemi digitali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EAA7D8-3545-6147-A12E-BA3F80E8EE8D}"/>
              </a:ext>
            </a:extLst>
          </p:cNvPr>
          <p:cNvSpPr txBox="1"/>
          <p:nvPr/>
        </p:nvSpPr>
        <p:spPr>
          <a:xfrm>
            <a:off x="7391319" y="2949146"/>
            <a:ext cx="46519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/>
              <a:t>+</a:t>
            </a:r>
          </a:p>
          <a:p>
            <a:r>
              <a:rPr lang="it-IT" sz="4400"/>
              <a:t>=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94FE5E-859D-AE46-AF1D-915835B336E7}"/>
              </a:ext>
            </a:extLst>
          </p:cNvPr>
          <p:cNvCxnSpPr>
            <a:cxnSpLocks/>
          </p:cNvCxnSpPr>
          <p:nvPr/>
        </p:nvCxnSpPr>
        <p:spPr>
          <a:xfrm>
            <a:off x="568411" y="4950941"/>
            <a:ext cx="765960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99C9F5-A24E-B54B-80A9-17B028822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03978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43D66251-436F-E044-A5AA-FFA1383AAEC9}"/>
              </a:ext>
            </a:extLst>
          </p:cNvPr>
          <p:cNvSpPr txBox="1"/>
          <p:nvPr/>
        </p:nvSpPr>
        <p:spPr>
          <a:xfrm>
            <a:off x="886119" y="392963"/>
            <a:ext cx="75907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Se c’è invece un collegamento di terra a bassa resistenza, la corrente </a:t>
            </a:r>
          </a:p>
          <a:p>
            <a:r>
              <a:rPr lang="en-US" sz="2000"/>
              <a:t>si scarica a terra tramite esso, salvaguardando l’incolumità dell’utente.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669C7E-2190-1841-AE91-E35732413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80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0DC5985-66B0-086E-C66F-2937A05BCD91}"/>
              </a:ext>
            </a:extLst>
          </p:cNvPr>
          <p:cNvGrpSpPr/>
          <p:nvPr/>
        </p:nvGrpSpPr>
        <p:grpSpPr>
          <a:xfrm>
            <a:off x="1531378" y="1244803"/>
            <a:ext cx="4654119" cy="3823733"/>
            <a:chOff x="3013819" y="1244803"/>
            <a:chExt cx="4654119" cy="382373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258E237-40FB-4B4C-B277-F06D21BC9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13819" y="2066991"/>
              <a:ext cx="965200" cy="2082800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9B720D4-DA67-1D4C-8C52-304A1E06DC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82731" y="2086893"/>
              <a:ext cx="2185207" cy="1"/>
            </a:xfrm>
            <a:prstGeom prst="line">
              <a:avLst/>
            </a:prstGeom>
            <a:ln w="508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28341F5-F7EC-9D45-B856-80A26337A3A4}"/>
                </a:ext>
              </a:extLst>
            </p:cNvPr>
            <p:cNvSpPr txBox="1"/>
            <p:nvPr/>
          </p:nvSpPr>
          <p:spPr>
            <a:xfrm>
              <a:off x="7176501" y="1650350"/>
              <a:ext cx="3145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L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DC118A2-D0D0-B04F-8817-1F6D2F7AE95B}"/>
                </a:ext>
              </a:extLst>
            </p:cNvPr>
            <p:cNvSpPr txBox="1"/>
            <p:nvPr/>
          </p:nvSpPr>
          <p:spPr>
            <a:xfrm>
              <a:off x="7142037" y="2633097"/>
              <a:ext cx="3834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9759106-C79A-DF4B-B48A-42C36C138148}"/>
                </a:ext>
              </a:extLst>
            </p:cNvPr>
            <p:cNvSpPr txBox="1"/>
            <p:nvPr/>
          </p:nvSpPr>
          <p:spPr>
            <a:xfrm>
              <a:off x="5960417" y="2159769"/>
              <a:ext cx="7200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220V </a:t>
              </a:r>
              <a:endParaRPr lang="en-US" sz="20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84A22F9-40E7-3D49-AA2E-608784701997}"/>
                </a:ext>
              </a:extLst>
            </p:cNvPr>
            <p:cNvSpPr txBox="1"/>
            <p:nvPr/>
          </p:nvSpPr>
          <p:spPr>
            <a:xfrm>
              <a:off x="6513424" y="2135149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/>
                <a:t>~</a:t>
              </a: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960A041-C223-4A42-85F0-E32567089DE0}"/>
                </a:ext>
              </a:extLst>
            </p:cNvPr>
            <p:cNvGrpSpPr/>
            <p:nvPr/>
          </p:nvGrpSpPr>
          <p:grpSpPr>
            <a:xfrm>
              <a:off x="4187160" y="2828242"/>
              <a:ext cx="1090798" cy="2240294"/>
              <a:chOff x="1699453" y="2068223"/>
              <a:chExt cx="1090798" cy="2240294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101D9191-0954-A743-A65B-4ADB299D01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99453" y="3255011"/>
                <a:ext cx="1090798" cy="1053506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15F88EC5-EB56-A64F-BF80-7798FD13452C}"/>
                  </a:ext>
                </a:extLst>
              </p:cNvPr>
              <p:cNvGrpSpPr/>
              <p:nvPr/>
            </p:nvGrpSpPr>
            <p:grpSpPr>
              <a:xfrm>
                <a:off x="2231405" y="2068223"/>
                <a:ext cx="406438" cy="1301656"/>
                <a:chOff x="5160376" y="5178003"/>
                <a:chExt cx="406438" cy="1301656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616D0AE0-5ED2-7C46-B3B6-C8AB519CB83E}"/>
                    </a:ext>
                  </a:extLst>
                </p:cNvPr>
                <p:cNvGrpSpPr/>
                <p:nvPr/>
              </p:nvGrpSpPr>
              <p:grpSpPr>
                <a:xfrm>
                  <a:off x="5160376" y="5178003"/>
                  <a:ext cx="0" cy="365547"/>
                  <a:chOff x="5160376" y="5178003"/>
                  <a:chExt cx="0" cy="365547"/>
                </a:xfrm>
              </p:grpSpPr>
              <p:cxnSp>
                <p:nvCxnSpPr>
                  <p:cNvPr id="29" name="Straight Connector 28">
                    <a:extLst>
                      <a:ext uri="{FF2B5EF4-FFF2-40B4-BE49-F238E27FC236}">
                        <a16:creationId xmlns:a16="http://schemas.microsoft.com/office/drawing/2014/main" id="{14F2BE76-E570-8B41-BCF0-0C0260E7B49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160376" y="5178003"/>
                    <a:ext cx="0" cy="191577"/>
                  </a:xfrm>
                  <a:prstGeom prst="line">
                    <a:avLst/>
                  </a:prstGeom>
                  <a:ln w="508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>
                    <a:extLst>
                      <a:ext uri="{FF2B5EF4-FFF2-40B4-BE49-F238E27FC236}">
                        <a16:creationId xmlns:a16="http://schemas.microsoft.com/office/drawing/2014/main" id="{D812477E-737C-EF42-97DF-1E0244A59ED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160376" y="5351973"/>
                    <a:ext cx="0" cy="191577"/>
                  </a:xfrm>
                  <a:prstGeom prst="line">
                    <a:avLst/>
                  </a:prstGeom>
                  <a:ln w="508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04D8CDE5-5A7E-B14A-8C24-FCBFFE5E001D}"/>
                    </a:ext>
                  </a:extLst>
                </p:cNvPr>
                <p:cNvGrpSpPr/>
                <p:nvPr/>
              </p:nvGrpSpPr>
              <p:grpSpPr>
                <a:xfrm>
                  <a:off x="5160376" y="5543550"/>
                  <a:ext cx="0" cy="365547"/>
                  <a:chOff x="5160376" y="5178003"/>
                  <a:chExt cx="0" cy="365547"/>
                </a:xfrm>
              </p:grpSpPr>
              <p:cxnSp>
                <p:nvCxnSpPr>
                  <p:cNvPr id="27" name="Straight Connector 26">
                    <a:extLst>
                      <a:ext uri="{FF2B5EF4-FFF2-40B4-BE49-F238E27FC236}">
                        <a16:creationId xmlns:a16="http://schemas.microsoft.com/office/drawing/2014/main" id="{46841E3E-317A-E341-B714-1D2427EEE75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160376" y="5178003"/>
                    <a:ext cx="0" cy="191577"/>
                  </a:xfrm>
                  <a:prstGeom prst="line">
                    <a:avLst/>
                  </a:prstGeom>
                  <a:ln w="508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Straight Connector 27">
                    <a:extLst>
                      <a:ext uri="{FF2B5EF4-FFF2-40B4-BE49-F238E27FC236}">
                        <a16:creationId xmlns:a16="http://schemas.microsoft.com/office/drawing/2014/main" id="{9B5C5F3F-C0C5-CA41-9EA2-A08CA81CA50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160376" y="5351973"/>
                    <a:ext cx="0" cy="191577"/>
                  </a:xfrm>
                  <a:prstGeom prst="line">
                    <a:avLst/>
                  </a:prstGeom>
                  <a:ln w="508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234D2523-71E9-1C4D-8554-3CEE224E6099}"/>
                    </a:ext>
                  </a:extLst>
                </p:cNvPr>
                <p:cNvGrpSpPr/>
                <p:nvPr/>
              </p:nvGrpSpPr>
              <p:grpSpPr>
                <a:xfrm>
                  <a:off x="5160376" y="5909097"/>
                  <a:ext cx="0" cy="365547"/>
                  <a:chOff x="5160376" y="5178003"/>
                  <a:chExt cx="0" cy="365547"/>
                </a:xfrm>
              </p:grpSpPr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FA59AE1E-DF34-5743-B964-C8866E5BC46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160376" y="5178003"/>
                    <a:ext cx="0" cy="191577"/>
                  </a:xfrm>
                  <a:prstGeom prst="line">
                    <a:avLst/>
                  </a:prstGeom>
                  <a:ln w="508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>
                    <a:extLst>
                      <a:ext uri="{FF2B5EF4-FFF2-40B4-BE49-F238E27FC236}">
                        <a16:creationId xmlns:a16="http://schemas.microsoft.com/office/drawing/2014/main" id="{5C87B47B-441C-1C43-B3D5-C82977330E1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160376" y="5351973"/>
                    <a:ext cx="0" cy="191577"/>
                  </a:xfrm>
                  <a:prstGeom prst="line">
                    <a:avLst/>
                  </a:prstGeom>
                  <a:ln w="508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C5A381E0-7CBD-A146-8EB6-00C9C510D1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60376" y="6288082"/>
                  <a:ext cx="0" cy="191577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41D1AE79-F867-7344-B7AF-B10768F34835}"/>
                    </a:ext>
                  </a:extLst>
                </p:cNvPr>
                <p:cNvSpPr txBox="1"/>
                <p:nvPr/>
              </p:nvSpPr>
              <p:spPr>
                <a:xfrm>
                  <a:off x="5231466" y="5368924"/>
                  <a:ext cx="33534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/>
                    <a:t>T</a:t>
                  </a:r>
                </a:p>
              </p:txBody>
            </p:sp>
          </p:grpSp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5C8A399-25B8-5643-A2C1-44ED8B577E5B}"/>
                </a:ext>
              </a:extLst>
            </p:cNvPr>
            <p:cNvSpPr/>
            <p:nvPr/>
          </p:nvSpPr>
          <p:spPr>
            <a:xfrm>
              <a:off x="3955493" y="1819584"/>
              <a:ext cx="1527238" cy="10086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8C5DAAC-3D61-D44E-84D0-30D0244C2535}"/>
                </a:ext>
              </a:extLst>
            </p:cNvPr>
            <p:cNvSpPr txBox="1"/>
            <p:nvPr/>
          </p:nvSpPr>
          <p:spPr>
            <a:xfrm>
              <a:off x="4002544" y="1850706"/>
              <a:ext cx="138736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Contenitore</a:t>
              </a:r>
            </a:p>
            <a:p>
              <a:r>
                <a:rPr lang="en-US"/>
                <a:t>metallico del</a:t>
              </a:r>
            </a:p>
            <a:p>
              <a:r>
                <a:rPr lang="en-US"/>
                <a:t>circuito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F955009-752B-0D41-8489-D79E3D9B59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2733" y="2606300"/>
              <a:ext cx="2185205" cy="0"/>
            </a:xfrm>
            <a:prstGeom prst="line">
              <a:avLst/>
            </a:prstGeom>
            <a:ln w="508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B6CD004-9F9A-BB47-ADE5-48DEA416C67D}"/>
                </a:ext>
              </a:extLst>
            </p:cNvPr>
            <p:cNvCxnSpPr/>
            <p:nvPr/>
          </p:nvCxnSpPr>
          <p:spPr>
            <a:xfrm>
              <a:off x="4696227" y="1432364"/>
              <a:ext cx="54539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CA85658-C2C1-8C47-A65B-43965C019578}"/>
                </a:ext>
              </a:extLst>
            </p:cNvPr>
            <p:cNvCxnSpPr>
              <a:cxnSpLocks/>
              <a:endCxn id="31" idx="0"/>
            </p:cNvCxnSpPr>
            <p:nvPr/>
          </p:nvCxnSpPr>
          <p:spPr>
            <a:xfrm>
              <a:off x="4719112" y="1432364"/>
              <a:ext cx="0" cy="3872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7666641-F135-6A43-A4E6-EED38B6529E5}"/>
                </a:ext>
              </a:extLst>
            </p:cNvPr>
            <p:cNvSpPr/>
            <p:nvPr/>
          </p:nvSpPr>
          <p:spPr>
            <a:xfrm>
              <a:off x="4577267" y="1637674"/>
              <a:ext cx="3000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/>
                <a:t>•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6B8715C0-CCAF-3349-A300-DC384ED4AF1C}"/>
                </a:ext>
              </a:extLst>
            </p:cNvPr>
            <p:cNvSpPr/>
            <p:nvPr/>
          </p:nvSpPr>
          <p:spPr>
            <a:xfrm>
              <a:off x="5125686" y="1244803"/>
              <a:ext cx="3000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/>
                <a:t>•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3AC087CF-9F91-E84C-810B-A12AC966F3C8}"/>
                </a:ext>
              </a:extLst>
            </p:cNvPr>
            <p:cNvCxnSpPr>
              <a:cxnSpLocks/>
            </p:cNvCxnSpPr>
            <p:nvPr/>
          </p:nvCxnSpPr>
          <p:spPr>
            <a:xfrm>
              <a:off x="5241626" y="1429469"/>
              <a:ext cx="456721" cy="2895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F3540C31-6BD6-F241-ADCF-95C615DC1B76}"/>
                </a:ext>
              </a:extLst>
            </p:cNvPr>
            <p:cNvSpPr/>
            <p:nvPr/>
          </p:nvSpPr>
          <p:spPr>
            <a:xfrm>
              <a:off x="5555145" y="1244803"/>
              <a:ext cx="3000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/>
                <a:t>•</a:t>
              </a: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60BE48B-1B63-2A49-A0FF-C096E43C8B50}"/>
                </a:ext>
              </a:extLst>
            </p:cNvPr>
            <p:cNvCxnSpPr/>
            <p:nvPr/>
          </p:nvCxnSpPr>
          <p:spPr>
            <a:xfrm>
              <a:off x="5705186" y="1430648"/>
              <a:ext cx="54539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BB46C79-96CD-7E40-88B9-4ED3592E6A6B}"/>
                </a:ext>
              </a:extLst>
            </p:cNvPr>
            <p:cNvCxnSpPr>
              <a:cxnSpLocks/>
            </p:cNvCxnSpPr>
            <p:nvPr/>
          </p:nvCxnSpPr>
          <p:spPr>
            <a:xfrm>
              <a:off x="6250585" y="1429469"/>
              <a:ext cx="0" cy="65742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7FD67AB5-CB1F-0342-BD65-2C5EB2A34C03}"/>
                </a:ext>
              </a:extLst>
            </p:cNvPr>
            <p:cNvSpPr/>
            <p:nvPr/>
          </p:nvSpPr>
          <p:spPr>
            <a:xfrm>
              <a:off x="6103132" y="1881182"/>
              <a:ext cx="3000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/>
                <a:t>•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B932A36F-1A6A-2240-AA9C-0F46032C6AFB}"/>
                </a:ext>
              </a:extLst>
            </p:cNvPr>
            <p:cNvCxnSpPr>
              <a:cxnSpLocks/>
            </p:cNvCxnSpPr>
            <p:nvPr/>
          </p:nvCxnSpPr>
          <p:spPr>
            <a:xfrm>
              <a:off x="5310816" y="2982129"/>
              <a:ext cx="0" cy="78203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7446E63-CD0B-BC49-BA8F-E12BE724F31A}"/>
                </a:ext>
              </a:extLst>
            </p:cNvPr>
            <p:cNvSpPr txBox="1"/>
            <p:nvPr/>
          </p:nvSpPr>
          <p:spPr>
            <a:xfrm>
              <a:off x="5425768" y="3030861"/>
              <a:ext cx="189507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/>
                <a:t>I</a:t>
              </a:r>
              <a:r>
                <a:rPr lang="en-US" sz="3200" i="1" baseline="-25000"/>
                <a:t>C</a:t>
              </a:r>
              <a:r>
                <a:rPr lang="en-US" sz="3200" i="1"/>
                <a:t> &gt; </a:t>
              </a:r>
              <a:r>
                <a:rPr lang="en-US" sz="3200"/>
                <a:t>30 mA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55132E8C-C470-4344-B8F4-33A0DE459D8A}"/>
                </a:ext>
              </a:extLst>
            </p:cNvPr>
            <p:cNvSpPr/>
            <p:nvPr/>
          </p:nvSpPr>
          <p:spPr>
            <a:xfrm>
              <a:off x="4670404" y="2776809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2EA31C64-3994-5301-B948-5010B7F0E6EC}"/>
              </a:ext>
            </a:extLst>
          </p:cNvPr>
          <p:cNvSpPr/>
          <p:nvPr/>
        </p:nvSpPr>
        <p:spPr>
          <a:xfrm>
            <a:off x="3043446" y="1528789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>
                <a:solidFill>
                  <a:srgbClr val="FF0000"/>
                </a:solidFill>
              </a:rPr>
              <a:t>•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463B000-2849-E048-ACCF-4E645896FD39}"/>
              </a:ext>
            </a:extLst>
          </p:cNvPr>
          <p:cNvSpPr/>
          <p:nvPr/>
        </p:nvSpPr>
        <p:spPr>
          <a:xfrm>
            <a:off x="1033808" y="4149791"/>
            <a:ext cx="7624482" cy="2122834"/>
          </a:xfrm>
          <a:prstGeom prst="rect">
            <a:avLst/>
          </a:prstGeom>
          <a:blipFill dpi="0" rotWithShape="1">
            <a:blip r:embed="rId4">
              <a:alphaModFix amt="46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21004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C3F454-A60A-584F-9417-DC8CAD1A2012}"/>
              </a:ext>
            </a:extLst>
          </p:cNvPr>
          <p:cNvSpPr/>
          <p:nvPr/>
        </p:nvSpPr>
        <p:spPr>
          <a:xfrm>
            <a:off x="7234570" y="0"/>
            <a:ext cx="18934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Variabili, funzioni e porte logiche</a:t>
            </a:r>
            <a:endParaRPr lang="it-IT" sz="10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151CB4-341A-3B44-83D8-23F095360FE5}"/>
              </a:ext>
            </a:extLst>
          </p:cNvPr>
          <p:cNvSpPr/>
          <p:nvPr/>
        </p:nvSpPr>
        <p:spPr>
          <a:xfrm>
            <a:off x="3326974" y="554922"/>
            <a:ext cx="2438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>
                <a:latin typeface="NimbusRomNo9L"/>
              </a:rPr>
              <a:t>Funzioni a due variabili </a:t>
            </a:r>
            <a:endParaRPr lang="it-IT" b="1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75E2B02-EFF5-8448-9D56-FEF6482FE5E8}"/>
              </a:ext>
            </a:extLst>
          </p:cNvPr>
          <p:cNvGrpSpPr/>
          <p:nvPr/>
        </p:nvGrpSpPr>
        <p:grpSpPr>
          <a:xfrm>
            <a:off x="760775" y="1133070"/>
            <a:ext cx="8053773" cy="417082"/>
            <a:chOff x="767498" y="1182221"/>
            <a:chExt cx="8053773" cy="41708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E55A7F6-1F85-CD4B-9623-8E45CFAEA6B0}"/>
                </a:ext>
              </a:extLst>
            </p:cNvPr>
            <p:cNvSpPr/>
            <p:nvPr/>
          </p:nvSpPr>
          <p:spPr>
            <a:xfrm>
              <a:off x="767498" y="1229971"/>
              <a:ext cx="805377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>
                  <a:latin typeface="NimbusRomNo9L"/>
                </a:rPr>
                <a:t>Con </a:t>
              </a:r>
              <a:r>
                <a:rPr lang="it-IT" i="1">
                  <a:latin typeface="CMMI10"/>
                </a:rPr>
                <a:t>n</a:t>
              </a:r>
              <a:r>
                <a:rPr lang="it-IT">
                  <a:latin typeface="CMMI10"/>
                </a:rPr>
                <a:t> </a:t>
              </a:r>
              <a:r>
                <a:rPr lang="it-IT">
                  <a:latin typeface="TeX"/>
                </a:rPr>
                <a:t>= </a:t>
              </a:r>
              <a:r>
                <a:rPr lang="it-IT">
                  <a:latin typeface="CMR10"/>
                </a:rPr>
                <a:t>2 </a:t>
              </a:r>
              <a:r>
                <a:rPr lang="it-IT">
                  <a:latin typeface="NimbusRomNo9L"/>
                </a:rPr>
                <a:t>ci sono in tutto </a:t>
              </a:r>
              <a:r>
                <a:rPr lang="it-IT">
                  <a:latin typeface="CMR10"/>
                </a:rPr>
                <a:t>                      </a:t>
              </a:r>
              <a:r>
                <a:rPr lang="it-IT">
                  <a:latin typeface="NimbusRomNo9L"/>
                </a:rPr>
                <a:t>funzioni Booleane di-arie del tipo </a:t>
              </a:r>
              <a:r>
                <a:rPr lang="it-IT" i="1">
                  <a:latin typeface="Times" pitchFamily="2" charset="0"/>
                </a:rPr>
                <a:t>z</a:t>
              </a:r>
              <a:r>
                <a:rPr lang="it-IT">
                  <a:latin typeface="Times" pitchFamily="2" charset="0"/>
                </a:rPr>
                <a:t> = </a:t>
              </a:r>
              <a:r>
                <a:rPr lang="it-IT" i="1">
                  <a:latin typeface="Times" pitchFamily="2" charset="0"/>
                </a:rPr>
                <a:t>f</a:t>
              </a:r>
              <a:r>
                <a:rPr lang="it-IT">
                  <a:latin typeface="Times" pitchFamily="2" charset="0"/>
                </a:rPr>
                <a:t>(</a:t>
              </a:r>
              <a:r>
                <a:rPr lang="it-IT" i="1">
                  <a:latin typeface="Times" pitchFamily="2" charset="0"/>
                </a:rPr>
                <a:t>x,y</a:t>
              </a:r>
              <a:r>
                <a:rPr lang="it-IT">
                  <a:latin typeface="Times" pitchFamily="2" charset="0"/>
                </a:rPr>
                <a:t>)</a:t>
              </a:r>
              <a:r>
                <a:rPr lang="it-IT">
                  <a:latin typeface="TeX"/>
                </a:rPr>
                <a:t> </a:t>
              </a:r>
              <a:endParaRPr lang="it-IT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CE45490-3524-894D-B849-325B82E04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22065" y="1182221"/>
              <a:ext cx="1076381" cy="370915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34508EB-1F94-2445-9391-D5E9274FF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565" y="1811103"/>
            <a:ext cx="7250307" cy="241499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DCE324E-A63E-3647-AC2D-A331BB1EB981}"/>
              </a:ext>
            </a:extLst>
          </p:cNvPr>
          <p:cNvGrpSpPr/>
          <p:nvPr/>
        </p:nvGrpSpPr>
        <p:grpSpPr>
          <a:xfrm>
            <a:off x="2305027" y="4487050"/>
            <a:ext cx="4226542" cy="708143"/>
            <a:chOff x="2305027" y="4487050"/>
            <a:chExt cx="4226542" cy="70814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B5B3199-96F6-444E-BA3F-200A30C49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16508" y="4487050"/>
              <a:ext cx="3350429" cy="29330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F843D15-6E5F-BB40-8336-45EF4A7AAB60}"/>
                </a:ext>
              </a:extLst>
            </p:cNvPr>
            <p:cNvSpPr txBox="1"/>
            <p:nvPr/>
          </p:nvSpPr>
          <p:spPr>
            <a:xfrm>
              <a:off x="2305027" y="4887416"/>
              <a:ext cx="42265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/>
                <a:t>visti precedentemente nell’ambito dei connettivi binari </a:t>
              </a: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E9A4BD-1A2F-D84E-97BD-B70C5412A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08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05E760-FBEB-B344-A10E-D003BBDB7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229" y="584946"/>
            <a:ext cx="7018411" cy="189030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3E3A77E-154A-2242-97E1-3E3771D5B45A}"/>
              </a:ext>
            </a:extLst>
          </p:cNvPr>
          <p:cNvGrpSpPr/>
          <p:nvPr/>
        </p:nvGrpSpPr>
        <p:grpSpPr>
          <a:xfrm>
            <a:off x="379879" y="2724422"/>
            <a:ext cx="7217710" cy="3458016"/>
            <a:chOff x="379879" y="2724422"/>
            <a:chExt cx="7217710" cy="345801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ADF844B-A11B-BB40-9FCB-2CCFFC057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9879" y="5898324"/>
              <a:ext cx="7217710" cy="28411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A62CBCD-0488-D048-AE65-94A0647CD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6106" y="2724422"/>
              <a:ext cx="4559587" cy="2924735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9D4072B-CC7C-454C-A386-CC262CDF9A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6136" y="2724422"/>
            <a:ext cx="1685616" cy="292473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A205921-1B9D-1B45-9F89-C4C1667F5607}"/>
              </a:ext>
            </a:extLst>
          </p:cNvPr>
          <p:cNvSpPr/>
          <p:nvPr/>
        </p:nvSpPr>
        <p:spPr>
          <a:xfrm>
            <a:off x="7234570" y="0"/>
            <a:ext cx="18934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Variabili, funzioni e porte logiche</a:t>
            </a:r>
            <a:endParaRPr lang="it-IT" sz="10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471A70-2597-EB49-B11F-3C7BC5FFA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14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497CF1-9910-CE48-A4C3-7A5D16647DD6}"/>
              </a:ext>
            </a:extLst>
          </p:cNvPr>
          <p:cNvSpPr txBox="1"/>
          <p:nvPr/>
        </p:nvSpPr>
        <p:spPr>
          <a:xfrm>
            <a:off x="753035" y="495088"/>
            <a:ext cx="79736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/>
              <a:t>Data l’estrema importanza, in ambito circuitale, delle funzioni AND, OR, XOR, NAND, NOR e XNOR, </a:t>
            </a:r>
          </a:p>
          <a:p>
            <a:r>
              <a:rPr lang="it-IT" sz="1400"/>
              <a:t>dette anche </a:t>
            </a:r>
            <a:r>
              <a:rPr lang="it-IT" sz="1400" i="1"/>
              <a:t>operatori Booleani</a:t>
            </a:r>
            <a:r>
              <a:rPr lang="it-IT" sz="1400"/>
              <a:t>, le analizziamo singolarmente, mettendo in evidenza anche i corrispondenti</a:t>
            </a:r>
          </a:p>
          <a:p>
            <a:r>
              <a:rPr lang="it-IT" sz="1400"/>
              <a:t>simboli schematici, chiamati </a:t>
            </a:r>
            <a:r>
              <a:rPr lang="it-IT" sz="1400" i="1"/>
              <a:t>Porte Logiche,</a:t>
            </a:r>
            <a:r>
              <a:rPr lang="it-IT" sz="1400"/>
              <a:t> in uso nei circuiti logici.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5524382-7BE0-1B46-A7B1-6907BB0BC2D6}"/>
              </a:ext>
            </a:extLst>
          </p:cNvPr>
          <p:cNvGrpSpPr/>
          <p:nvPr/>
        </p:nvGrpSpPr>
        <p:grpSpPr>
          <a:xfrm>
            <a:off x="1021603" y="1593476"/>
            <a:ext cx="7516075" cy="1196788"/>
            <a:chOff x="1021603" y="1593476"/>
            <a:chExt cx="7516075" cy="119678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A2AAC3F-7F48-E44E-A191-B041A88B5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1603" y="1593476"/>
              <a:ext cx="2587500" cy="119678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3692952-CCC7-9041-961F-936027B97860}"/>
                </a:ext>
              </a:extLst>
            </p:cNvPr>
            <p:cNvSpPr txBox="1"/>
            <p:nvPr/>
          </p:nvSpPr>
          <p:spPr>
            <a:xfrm>
              <a:off x="4161865" y="1721223"/>
              <a:ext cx="437581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i="1"/>
                <a:t>Prodotto logico</a:t>
              </a:r>
              <a:r>
                <a:rPr lang="it-IT" sz="1400"/>
                <a:t>. </a:t>
              </a:r>
            </a:p>
            <a:p>
              <a:r>
                <a:rPr lang="it-IT" sz="1400"/>
                <a:t>La porta AND restituisce 0 in uscita se anche uno solo dei </a:t>
              </a:r>
            </a:p>
            <a:p>
              <a:r>
                <a:rPr lang="it-IT" sz="1400"/>
                <a:t>due valori d’ingresso è pari a 0; restituisce 1 solo quando </a:t>
              </a:r>
            </a:p>
            <a:p>
              <a:r>
                <a:rPr lang="it-IT" sz="1400"/>
                <a:t>entrambi gli ingressi sono a 1.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BA5DEB1-43D6-274B-9F90-818585613A16}"/>
              </a:ext>
            </a:extLst>
          </p:cNvPr>
          <p:cNvGrpSpPr/>
          <p:nvPr/>
        </p:nvGrpSpPr>
        <p:grpSpPr>
          <a:xfrm>
            <a:off x="1128433" y="3045758"/>
            <a:ext cx="7415744" cy="1138891"/>
            <a:chOff x="1128433" y="3045758"/>
            <a:chExt cx="7415744" cy="113889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7E34834-00FC-3843-B69A-DA7AB4577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8433" y="3045758"/>
              <a:ext cx="2533896" cy="113889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F0CFAD2-4C54-AD45-860B-D3FA31DA51E3}"/>
                </a:ext>
              </a:extLst>
            </p:cNvPr>
            <p:cNvSpPr txBox="1"/>
            <p:nvPr/>
          </p:nvSpPr>
          <p:spPr>
            <a:xfrm>
              <a:off x="4168364" y="3138149"/>
              <a:ext cx="437581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i="1"/>
                <a:t>Somma logica</a:t>
              </a:r>
              <a:r>
                <a:rPr lang="it-IT" sz="1400"/>
                <a:t>. </a:t>
              </a:r>
            </a:p>
            <a:p>
              <a:r>
                <a:rPr lang="it-IT" sz="1400"/>
                <a:t>La porta OR restituisce 1 in uscita se anche uno solo dei </a:t>
              </a:r>
            </a:p>
            <a:p>
              <a:r>
                <a:rPr lang="it-IT" sz="1400"/>
                <a:t>due valori d’ingresso è pari a 1; restituisce 0 solo quando </a:t>
              </a:r>
            </a:p>
            <a:p>
              <a:r>
                <a:rPr lang="it-IT" sz="1400"/>
                <a:t>entrambi gli ingressi sono a 0.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AB33194-3AAA-C446-AE7E-4EFEB660D992}"/>
              </a:ext>
            </a:extLst>
          </p:cNvPr>
          <p:cNvGrpSpPr/>
          <p:nvPr/>
        </p:nvGrpSpPr>
        <p:grpSpPr>
          <a:xfrm>
            <a:off x="1128433" y="4440142"/>
            <a:ext cx="7238516" cy="1149351"/>
            <a:chOff x="1128433" y="4440142"/>
            <a:chExt cx="7238516" cy="114935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7D99D56-9014-2B43-8423-B1A7DEB0F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8433" y="4440142"/>
              <a:ext cx="2572357" cy="114935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C13ACD2-6419-034E-B0EE-09980DA9352E}"/>
                </a:ext>
              </a:extLst>
            </p:cNvPr>
            <p:cNvSpPr txBox="1"/>
            <p:nvPr/>
          </p:nvSpPr>
          <p:spPr>
            <a:xfrm>
              <a:off x="4168364" y="4555075"/>
              <a:ext cx="419858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i="1"/>
                <a:t>OR esclusivo</a:t>
              </a:r>
              <a:r>
                <a:rPr lang="it-IT" sz="1400"/>
                <a:t>. </a:t>
              </a:r>
            </a:p>
            <a:p>
              <a:r>
                <a:rPr lang="it-IT" sz="1400"/>
                <a:t>La porta XOR restituisce 0 quando entrambi gli ingressi </a:t>
              </a:r>
            </a:p>
            <a:p>
              <a:r>
                <a:rPr lang="it-IT" sz="1400"/>
                <a:t>sono a 0 o a 1; restituisce 1 altrimenti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A7AB7E2-216B-EE42-A166-6DB3C369DA73}"/>
              </a:ext>
            </a:extLst>
          </p:cNvPr>
          <p:cNvSpPr txBox="1"/>
          <p:nvPr/>
        </p:nvSpPr>
        <p:spPr>
          <a:xfrm>
            <a:off x="1727426" y="5805862"/>
            <a:ext cx="5129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/>
              <a:t>La porta XOR è un </a:t>
            </a:r>
            <a:r>
              <a:rPr lang="it-IT" sz="1400" i="1"/>
              <a:t>rilevatore di differenza </a:t>
            </a:r>
            <a:r>
              <a:rPr lang="it-IT" sz="1400"/>
              <a:t>tra i due valori d’ingresso.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109E80-1051-E84A-85CC-F7CC12BAB9A4}"/>
              </a:ext>
            </a:extLst>
          </p:cNvPr>
          <p:cNvSpPr/>
          <p:nvPr/>
        </p:nvSpPr>
        <p:spPr>
          <a:xfrm>
            <a:off x="7234570" y="0"/>
            <a:ext cx="18934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Variabili, funzioni e porte logiche</a:t>
            </a:r>
            <a:endParaRPr lang="it-IT" sz="10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8978AC-F6D8-C140-9E54-AF51247E8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9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742625-77C9-904C-826F-D71FC7CD1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486" y="204319"/>
            <a:ext cx="2572357" cy="114935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80AEA0A-A690-AF45-BDE5-612927A36DD9}"/>
              </a:ext>
            </a:extLst>
          </p:cNvPr>
          <p:cNvGrpSpPr/>
          <p:nvPr/>
        </p:nvGrpSpPr>
        <p:grpSpPr>
          <a:xfrm>
            <a:off x="3845859" y="766482"/>
            <a:ext cx="4780430" cy="307777"/>
            <a:chOff x="3845859" y="766482"/>
            <a:chExt cx="4780430" cy="30777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49B621A-53A8-9046-A973-FDC79D4D4C9F}"/>
                </a:ext>
              </a:extLst>
            </p:cNvPr>
            <p:cNvSpPr txBox="1"/>
            <p:nvPr/>
          </p:nvSpPr>
          <p:spPr>
            <a:xfrm>
              <a:off x="3845859" y="766482"/>
              <a:ext cx="18406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/>
                <a:t>Ricordando inoltre che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DB7BA1E-AAD1-0C47-B5B7-55286CCBE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33677" y="766482"/>
              <a:ext cx="2892612" cy="249363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72DD0D0-89ED-BC4B-9822-32B051FEC970}"/>
              </a:ext>
            </a:extLst>
          </p:cNvPr>
          <p:cNvGrpSpPr/>
          <p:nvPr/>
        </p:nvGrpSpPr>
        <p:grpSpPr>
          <a:xfrm>
            <a:off x="4504756" y="1173098"/>
            <a:ext cx="3083121" cy="349608"/>
            <a:chOff x="4504756" y="1173098"/>
            <a:chExt cx="3083121" cy="34960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DAC8860-8C15-B34D-B94F-4104F74AD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33677" y="1173098"/>
              <a:ext cx="1854200" cy="33317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1E11DB7-937A-A84D-8353-6E05270AA4AE}"/>
                </a:ext>
              </a:extLst>
            </p:cNvPr>
            <p:cNvSpPr txBox="1"/>
            <p:nvPr/>
          </p:nvSpPr>
          <p:spPr>
            <a:xfrm>
              <a:off x="4504756" y="1214929"/>
              <a:ext cx="5180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/>
                <a:t>si ha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F128B8D-BC67-D642-A0A9-33C7ED7C4EBD}"/>
              </a:ext>
            </a:extLst>
          </p:cNvPr>
          <p:cNvGrpSpPr/>
          <p:nvPr/>
        </p:nvGrpSpPr>
        <p:grpSpPr>
          <a:xfrm>
            <a:off x="1460424" y="2060630"/>
            <a:ext cx="6606754" cy="345805"/>
            <a:chOff x="573229" y="2114418"/>
            <a:chExt cx="6606754" cy="34580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E015C70-2AD7-2F43-80C1-B44018656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00307" y="2114418"/>
              <a:ext cx="5479676" cy="34580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749DB6-1B24-B44C-B453-99A2AF71A1AB}"/>
                </a:ext>
              </a:extLst>
            </p:cNvPr>
            <p:cNvSpPr txBox="1"/>
            <p:nvPr/>
          </p:nvSpPr>
          <p:spPr>
            <a:xfrm>
              <a:off x="573229" y="2114418"/>
              <a:ext cx="8947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/>
                <a:t>ma anche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AFAA572-2515-0143-9162-0F742272C698}"/>
              </a:ext>
            </a:extLst>
          </p:cNvPr>
          <p:cNvGrpSpPr/>
          <p:nvPr/>
        </p:nvGrpSpPr>
        <p:grpSpPr>
          <a:xfrm>
            <a:off x="3674689" y="2368406"/>
            <a:ext cx="2696316" cy="1215743"/>
            <a:chOff x="3674689" y="2368406"/>
            <a:chExt cx="2696316" cy="1215743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5BEE182-8268-1644-95D6-FE1244CAACFE}"/>
                </a:ext>
              </a:extLst>
            </p:cNvPr>
            <p:cNvCxnSpPr/>
            <p:nvPr/>
          </p:nvCxnSpPr>
          <p:spPr>
            <a:xfrm flipV="1">
              <a:off x="5592427" y="2368407"/>
              <a:ext cx="0" cy="692523"/>
            </a:xfrm>
            <a:prstGeom prst="straightConnector1">
              <a:avLst/>
            </a:prstGeom>
            <a:ln w="12700">
              <a:solidFill>
                <a:srgbClr val="0A2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7588A18-AAAA-6C46-9287-4E339D347458}"/>
                </a:ext>
              </a:extLst>
            </p:cNvPr>
            <p:cNvCxnSpPr/>
            <p:nvPr/>
          </p:nvCxnSpPr>
          <p:spPr>
            <a:xfrm flipV="1">
              <a:off x="6107898" y="2368406"/>
              <a:ext cx="0" cy="692523"/>
            </a:xfrm>
            <a:prstGeom prst="straightConnector1">
              <a:avLst/>
            </a:prstGeom>
            <a:ln w="12700">
              <a:solidFill>
                <a:srgbClr val="0A2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F9C1F52-CDA7-A54F-A9D3-749C937BE80B}"/>
                </a:ext>
              </a:extLst>
            </p:cNvPr>
            <p:cNvSpPr txBox="1"/>
            <p:nvPr/>
          </p:nvSpPr>
          <p:spPr>
            <a:xfrm>
              <a:off x="3674689" y="3060929"/>
              <a:ext cx="2696316" cy="523220"/>
            </a:xfrm>
            <a:prstGeom prst="rect">
              <a:avLst/>
            </a:prstGeom>
            <a:noFill/>
            <a:ln>
              <a:solidFill>
                <a:srgbClr val="0A2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1400">
                  <a:solidFill>
                    <a:srgbClr val="0A20FF"/>
                  </a:solidFill>
                </a:rPr>
                <a:t>aggiungiamo due termini nulli per </a:t>
              </a:r>
            </a:p>
            <a:p>
              <a:r>
                <a:rPr lang="it-IT" sz="1400">
                  <a:solidFill>
                    <a:srgbClr val="0A20FF"/>
                  </a:solidFill>
                </a:rPr>
                <a:t>l’assioma A7 di complementarità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B5C5B0D-CD6B-F346-9FAA-76F53280E8C5}"/>
              </a:ext>
            </a:extLst>
          </p:cNvPr>
          <p:cNvGrpSpPr/>
          <p:nvPr/>
        </p:nvGrpSpPr>
        <p:grpSpPr>
          <a:xfrm>
            <a:off x="6371005" y="2312894"/>
            <a:ext cx="2030635" cy="1268565"/>
            <a:chOff x="4359138" y="-540193"/>
            <a:chExt cx="2030635" cy="1268565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61ED0806-6474-1548-ABDC-F1900B0F2BE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59138" y="-540193"/>
              <a:ext cx="447328" cy="748036"/>
            </a:xfrm>
            <a:prstGeom prst="straightConnector1">
              <a:avLst/>
            </a:prstGeom>
            <a:ln w="12700">
              <a:solidFill>
                <a:srgbClr val="0A2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9586C81-C6F9-A14F-9EC6-1885365C7214}"/>
                </a:ext>
              </a:extLst>
            </p:cNvPr>
            <p:cNvSpPr txBox="1"/>
            <p:nvPr/>
          </p:nvSpPr>
          <p:spPr>
            <a:xfrm>
              <a:off x="4494959" y="205152"/>
              <a:ext cx="1894814" cy="523220"/>
            </a:xfrm>
            <a:prstGeom prst="rect">
              <a:avLst/>
            </a:prstGeom>
            <a:noFill/>
            <a:ln>
              <a:solidFill>
                <a:srgbClr val="0A2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1400">
                  <a:solidFill>
                    <a:srgbClr val="0A20FF"/>
                  </a:solidFill>
                </a:rPr>
                <a:t>Usiamo l’assioma A6 di </a:t>
              </a:r>
            </a:p>
            <a:p>
              <a:r>
                <a:rPr lang="it-IT" sz="1400">
                  <a:solidFill>
                    <a:srgbClr val="0A20FF"/>
                  </a:solidFill>
                </a:rPr>
                <a:t>distributività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CC7D5699-9D8B-8B41-AADF-CECFED2B93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5519" y="4233263"/>
            <a:ext cx="3013262" cy="99557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66D9413-2AD2-E544-8C63-23CB65F871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8167" y="4238643"/>
            <a:ext cx="2996345" cy="103306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D02CFAE-E1F2-D247-89D4-CE0445DE1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971" y="5759616"/>
            <a:ext cx="1854200" cy="333177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D85C2E0D-B4EE-AF47-B7B4-1CA637736C72}"/>
              </a:ext>
            </a:extLst>
          </p:cNvPr>
          <p:cNvGrpSpPr/>
          <p:nvPr/>
        </p:nvGrpSpPr>
        <p:grpSpPr>
          <a:xfrm>
            <a:off x="5022847" y="5759615"/>
            <a:ext cx="2346140" cy="333177"/>
            <a:chOff x="5022847" y="5759615"/>
            <a:chExt cx="2346140" cy="333177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13C062B-151D-DB45-A8D3-0FE66CE40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22847" y="5759615"/>
              <a:ext cx="1854200" cy="333177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0FA7B23-3218-D849-8126-1DBC0753E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15291" y="5772486"/>
              <a:ext cx="1453696" cy="320306"/>
            </a:xfrm>
            <a:prstGeom prst="rect">
              <a:avLst/>
            </a:prstGeom>
          </p:spPr>
        </p:pic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3A103701-D064-5542-9605-B8E24B6BA20B}"/>
              </a:ext>
            </a:extLst>
          </p:cNvPr>
          <p:cNvSpPr/>
          <p:nvPr/>
        </p:nvSpPr>
        <p:spPr>
          <a:xfrm>
            <a:off x="7234570" y="0"/>
            <a:ext cx="18934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Variabili, funzioni e porte logiche</a:t>
            </a:r>
            <a:endParaRPr lang="it-IT" sz="100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1D9DBB-1FD9-9A4D-B4AE-C8E9F037CAB8}"/>
              </a:ext>
            </a:extLst>
          </p:cNvPr>
          <p:cNvGrpSpPr/>
          <p:nvPr/>
        </p:nvGrpSpPr>
        <p:grpSpPr>
          <a:xfrm>
            <a:off x="2236807" y="2026323"/>
            <a:ext cx="1970555" cy="4084552"/>
            <a:chOff x="2236807" y="2026323"/>
            <a:chExt cx="1970555" cy="408455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5C14E85-DA77-7F48-9A5E-E490515577C6}"/>
                </a:ext>
              </a:extLst>
            </p:cNvPr>
            <p:cNvSpPr/>
            <p:nvPr/>
          </p:nvSpPr>
          <p:spPr>
            <a:xfrm>
              <a:off x="2236807" y="5734485"/>
              <a:ext cx="984904" cy="376390"/>
            </a:xfrm>
            <a:prstGeom prst="rect">
              <a:avLst/>
            </a:prstGeom>
            <a:noFill/>
            <a:ln>
              <a:solidFill>
                <a:srgbClr val="0A2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B5E5CD7C-B4B6-C34A-B9E8-10685F81FDBA}"/>
                </a:ext>
              </a:extLst>
            </p:cNvPr>
            <p:cNvCxnSpPr>
              <a:cxnSpLocks/>
              <a:endCxn id="31" idx="2"/>
            </p:cNvCxnSpPr>
            <p:nvPr/>
          </p:nvCxnSpPr>
          <p:spPr>
            <a:xfrm flipV="1">
              <a:off x="2729259" y="2402713"/>
              <a:ext cx="1051126" cy="3331774"/>
            </a:xfrm>
            <a:prstGeom prst="straightConnector1">
              <a:avLst/>
            </a:prstGeom>
            <a:ln w="12700">
              <a:solidFill>
                <a:srgbClr val="0A2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AE2CE88-C92D-0B47-A50E-9E5E94711947}"/>
                </a:ext>
              </a:extLst>
            </p:cNvPr>
            <p:cNvSpPr/>
            <p:nvPr/>
          </p:nvSpPr>
          <p:spPr>
            <a:xfrm>
              <a:off x="3353407" y="2026323"/>
              <a:ext cx="853955" cy="376390"/>
            </a:xfrm>
            <a:prstGeom prst="rect">
              <a:avLst/>
            </a:prstGeom>
            <a:noFill/>
            <a:ln>
              <a:solidFill>
                <a:srgbClr val="0A2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B1D41E5-BA50-4A4D-BF69-13C29B6DE6DE}"/>
              </a:ext>
            </a:extLst>
          </p:cNvPr>
          <p:cNvGrpSpPr/>
          <p:nvPr/>
        </p:nvGrpSpPr>
        <p:grpSpPr>
          <a:xfrm>
            <a:off x="5915290" y="2017536"/>
            <a:ext cx="2151887" cy="4098949"/>
            <a:chOff x="5915290" y="2017536"/>
            <a:chExt cx="2151887" cy="4098949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D3D3649-FCFC-7842-BCA6-975BC562AF52}"/>
                </a:ext>
              </a:extLst>
            </p:cNvPr>
            <p:cNvSpPr/>
            <p:nvPr/>
          </p:nvSpPr>
          <p:spPr>
            <a:xfrm>
              <a:off x="5915290" y="5740095"/>
              <a:ext cx="1523325" cy="376390"/>
            </a:xfrm>
            <a:prstGeom prst="rect">
              <a:avLst/>
            </a:prstGeom>
            <a:noFill/>
            <a:ln>
              <a:solidFill>
                <a:srgbClr val="0A2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51A4AC0-D8B5-1043-8296-D91ACA92087F}"/>
                </a:ext>
              </a:extLst>
            </p:cNvPr>
            <p:cNvSpPr/>
            <p:nvPr/>
          </p:nvSpPr>
          <p:spPr>
            <a:xfrm>
              <a:off x="6453710" y="2017536"/>
              <a:ext cx="1613467" cy="376390"/>
            </a:xfrm>
            <a:prstGeom prst="rect">
              <a:avLst/>
            </a:prstGeom>
            <a:noFill/>
            <a:ln>
              <a:solidFill>
                <a:srgbClr val="0A2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DEACC67-44BC-9843-AA01-85D7A059EA9D}"/>
                </a:ext>
              </a:extLst>
            </p:cNvPr>
            <p:cNvCxnSpPr>
              <a:cxnSpLocks/>
              <a:stCxn id="28" idx="0"/>
            </p:cNvCxnSpPr>
            <p:nvPr/>
          </p:nvCxnSpPr>
          <p:spPr>
            <a:xfrm flipV="1">
              <a:off x="6676953" y="2402713"/>
              <a:ext cx="525562" cy="3337382"/>
            </a:xfrm>
            <a:prstGeom prst="straightConnector1">
              <a:avLst/>
            </a:prstGeom>
            <a:ln w="12700">
              <a:solidFill>
                <a:srgbClr val="0A2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83223A-F003-B341-946D-F4CE50254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51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A9984A-31F1-D344-8641-3505663C7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782" y="2611219"/>
            <a:ext cx="5244353" cy="7405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B00E87-8DA7-A04B-978F-184F817F0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744" y="597584"/>
            <a:ext cx="2840494" cy="13118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5357BE-FC8E-6E42-9F4D-84B32DDB7F81}"/>
              </a:ext>
            </a:extLst>
          </p:cNvPr>
          <p:cNvSpPr txBox="1"/>
          <p:nvPr/>
        </p:nvSpPr>
        <p:spPr>
          <a:xfrm>
            <a:off x="4491317" y="897648"/>
            <a:ext cx="33773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/>
              <a:t>XNOR </a:t>
            </a:r>
          </a:p>
          <a:p>
            <a:r>
              <a:rPr lang="it-IT" sz="1400"/>
              <a:t>E’ la negazione dello XOR ed è un </a:t>
            </a:r>
            <a:r>
              <a:rPr lang="it-IT" sz="1400" i="1"/>
              <a:t>rilevatore </a:t>
            </a:r>
          </a:p>
          <a:p>
            <a:r>
              <a:rPr lang="it-IT" sz="1400" i="1"/>
              <a:t>di identità </a:t>
            </a:r>
            <a:r>
              <a:rPr lang="it-IT" sz="1400"/>
              <a:t>tra i due valori d’ingresso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407A55E-409F-1A42-9662-45051CE7390C}"/>
              </a:ext>
            </a:extLst>
          </p:cNvPr>
          <p:cNvGrpSpPr/>
          <p:nvPr/>
        </p:nvGrpSpPr>
        <p:grpSpPr>
          <a:xfrm>
            <a:off x="747058" y="4053478"/>
            <a:ext cx="3416826" cy="2041050"/>
            <a:chOff x="747058" y="4053478"/>
            <a:chExt cx="3416826" cy="20410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3E22132-EB99-104D-81CB-EE01201EC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7058" y="4053478"/>
              <a:ext cx="3416826" cy="1166222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1BB008C-F1BE-C347-8F8D-1C2469379DE4}"/>
                </a:ext>
              </a:extLst>
            </p:cNvPr>
            <p:cNvGrpSpPr/>
            <p:nvPr/>
          </p:nvGrpSpPr>
          <p:grpSpPr>
            <a:xfrm>
              <a:off x="968935" y="5748346"/>
              <a:ext cx="1813922" cy="346182"/>
              <a:chOff x="968935" y="5748346"/>
              <a:chExt cx="1813922" cy="34618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672CC170-2DFA-8C47-A9A5-A773AA8AE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68935" y="5768549"/>
                <a:ext cx="880036" cy="305775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7AF81C9C-05E0-C849-9B5F-6A93083203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48971" y="5748346"/>
                <a:ext cx="933886" cy="346182"/>
              </a:xfrm>
              <a:prstGeom prst="rect">
                <a:avLst/>
              </a:prstGeom>
            </p:spPr>
          </p:pic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B0503A9-545C-E34D-935F-C73EEA31D940}"/>
              </a:ext>
            </a:extLst>
          </p:cNvPr>
          <p:cNvGrpSpPr/>
          <p:nvPr/>
        </p:nvGrpSpPr>
        <p:grpSpPr>
          <a:xfrm>
            <a:off x="4645959" y="4152198"/>
            <a:ext cx="3427364" cy="1937277"/>
            <a:chOff x="4645959" y="4152198"/>
            <a:chExt cx="3427364" cy="193727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4ED290B-0813-FB49-8B10-2D81F22E2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45959" y="4152198"/>
              <a:ext cx="3427364" cy="1118830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5EC2EC2-27CF-7E40-B071-10BBF0652539}"/>
                </a:ext>
              </a:extLst>
            </p:cNvPr>
            <p:cNvGrpSpPr/>
            <p:nvPr/>
          </p:nvGrpSpPr>
          <p:grpSpPr>
            <a:xfrm>
              <a:off x="4772203" y="5754765"/>
              <a:ext cx="2307673" cy="334710"/>
              <a:chOff x="4772203" y="5754765"/>
              <a:chExt cx="2307673" cy="334710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56FD224D-2EB1-AF44-80AF-DE45FE4015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72203" y="5766556"/>
                <a:ext cx="880036" cy="305775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941E5ABE-7650-1C43-A2A8-2DBAD5B9D2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652239" y="5754765"/>
                <a:ext cx="1427637" cy="334710"/>
              </a:xfrm>
              <a:prstGeom prst="rect">
                <a:avLst/>
              </a:prstGeom>
            </p:spPr>
          </p:pic>
        </p:grp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EC8FEF14-ED7D-D645-A363-EB9233B07877}"/>
              </a:ext>
            </a:extLst>
          </p:cNvPr>
          <p:cNvSpPr/>
          <p:nvPr/>
        </p:nvSpPr>
        <p:spPr>
          <a:xfrm>
            <a:off x="7234570" y="0"/>
            <a:ext cx="18934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Variabili, funzioni e porte logiche</a:t>
            </a:r>
            <a:endParaRPr lang="it-IT" sz="100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9F6E7E9-E5F5-C04F-928B-09BD127C2B25}"/>
              </a:ext>
            </a:extLst>
          </p:cNvPr>
          <p:cNvGrpSpPr/>
          <p:nvPr/>
        </p:nvGrpSpPr>
        <p:grpSpPr>
          <a:xfrm>
            <a:off x="1858366" y="3011008"/>
            <a:ext cx="3641547" cy="3084746"/>
            <a:chOff x="2236807" y="3026129"/>
            <a:chExt cx="3641547" cy="308474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B51067B-38B3-5242-8BB6-52D6C8DA75F1}"/>
                </a:ext>
              </a:extLst>
            </p:cNvPr>
            <p:cNvSpPr/>
            <p:nvPr/>
          </p:nvSpPr>
          <p:spPr>
            <a:xfrm>
              <a:off x="2236807" y="5734485"/>
              <a:ext cx="984904" cy="376390"/>
            </a:xfrm>
            <a:prstGeom prst="rect">
              <a:avLst/>
            </a:prstGeom>
            <a:noFill/>
            <a:ln>
              <a:solidFill>
                <a:srgbClr val="0A2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EF95BBF1-A936-AC45-8C9A-D40F68F90F79}"/>
                </a:ext>
              </a:extLst>
            </p:cNvPr>
            <p:cNvCxnSpPr>
              <a:cxnSpLocks/>
              <a:endCxn id="25" idx="2"/>
            </p:cNvCxnSpPr>
            <p:nvPr/>
          </p:nvCxnSpPr>
          <p:spPr>
            <a:xfrm flipV="1">
              <a:off x="2729259" y="3402519"/>
              <a:ext cx="2722118" cy="2331968"/>
            </a:xfrm>
            <a:prstGeom prst="straightConnector1">
              <a:avLst/>
            </a:prstGeom>
            <a:ln w="12700">
              <a:solidFill>
                <a:srgbClr val="0A2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7EDF49A-3915-6D44-9933-9B2E7FED1857}"/>
                </a:ext>
              </a:extLst>
            </p:cNvPr>
            <p:cNvSpPr/>
            <p:nvPr/>
          </p:nvSpPr>
          <p:spPr>
            <a:xfrm>
              <a:off x="5024399" y="3026129"/>
              <a:ext cx="853955" cy="376390"/>
            </a:xfrm>
            <a:prstGeom prst="rect">
              <a:avLst/>
            </a:prstGeom>
            <a:noFill/>
            <a:ln>
              <a:solidFill>
                <a:srgbClr val="0A2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B045D1E-37DC-A447-A9E7-E6A153FB3E64}"/>
              </a:ext>
            </a:extLst>
          </p:cNvPr>
          <p:cNvGrpSpPr/>
          <p:nvPr/>
        </p:nvGrpSpPr>
        <p:grpSpPr>
          <a:xfrm>
            <a:off x="5612483" y="2676547"/>
            <a:ext cx="1534422" cy="3419208"/>
            <a:chOff x="2197051" y="2691667"/>
            <a:chExt cx="1534422" cy="3419208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5BDDB0A-AFFC-3E47-A797-BE688B4F339E}"/>
                </a:ext>
              </a:extLst>
            </p:cNvPr>
            <p:cNvSpPr/>
            <p:nvPr/>
          </p:nvSpPr>
          <p:spPr>
            <a:xfrm>
              <a:off x="2236806" y="5734485"/>
              <a:ext cx="1494667" cy="376390"/>
            </a:xfrm>
            <a:prstGeom prst="rect">
              <a:avLst/>
            </a:prstGeom>
            <a:noFill/>
            <a:ln>
              <a:solidFill>
                <a:srgbClr val="0A2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73735897-0DE2-574C-AD02-0C267F9D5FD4}"/>
                </a:ext>
              </a:extLst>
            </p:cNvPr>
            <p:cNvCxnSpPr>
              <a:cxnSpLocks/>
              <a:stCxn id="28" idx="0"/>
              <a:endCxn id="30" idx="2"/>
            </p:cNvCxnSpPr>
            <p:nvPr/>
          </p:nvCxnSpPr>
          <p:spPr>
            <a:xfrm flipH="1" flipV="1">
              <a:off x="2910969" y="3068057"/>
              <a:ext cx="73171" cy="2666428"/>
            </a:xfrm>
            <a:prstGeom prst="straightConnector1">
              <a:avLst/>
            </a:prstGeom>
            <a:ln w="12700">
              <a:solidFill>
                <a:srgbClr val="0A2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EA698A9-27BD-D84A-AA0F-0D363E542963}"/>
                </a:ext>
              </a:extLst>
            </p:cNvPr>
            <p:cNvSpPr/>
            <p:nvPr/>
          </p:nvSpPr>
          <p:spPr>
            <a:xfrm>
              <a:off x="2197051" y="2691667"/>
              <a:ext cx="1427836" cy="376390"/>
            </a:xfrm>
            <a:prstGeom prst="rect">
              <a:avLst/>
            </a:prstGeom>
            <a:noFill/>
            <a:ln>
              <a:solidFill>
                <a:srgbClr val="0A2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90773D9-E45F-FF47-BB53-3E3BA5B014E0}"/>
              </a:ext>
            </a:extLst>
          </p:cNvPr>
          <p:cNvGrpSpPr/>
          <p:nvPr/>
        </p:nvGrpSpPr>
        <p:grpSpPr>
          <a:xfrm>
            <a:off x="3308274" y="1921712"/>
            <a:ext cx="2076393" cy="1077423"/>
            <a:chOff x="3308274" y="1921712"/>
            <a:chExt cx="2076393" cy="107742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AB31D21-A854-B841-AB2C-39877E17FBD7}"/>
                </a:ext>
              </a:extLst>
            </p:cNvPr>
            <p:cNvSpPr/>
            <p:nvPr/>
          </p:nvSpPr>
          <p:spPr>
            <a:xfrm>
              <a:off x="3472067" y="2622745"/>
              <a:ext cx="1912600" cy="37639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85C9550F-009C-394E-B8D3-FFC6159AB7B6}"/>
                </a:ext>
              </a:extLst>
            </p:cNvPr>
            <p:cNvCxnSpPr>
              <a:cxnSpLocks/>
              <a:endCxn id="3" idx="0"/>
            </p:cNvCxnSpPr>
            <p:nvPr/>
          </p:nvCxnSpPr>
          <p:spPr>
            <a:xfrm>
              <a:off x="4173279" y="2208810"/>
              <a:ext cx="472680" cy="402409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B1BD331-3F9F-8E4E-A1B8-37A1AC2508B1}"/>
                </a:ext>
              </a:extLst>
            </p:cNvPr>
            <p:cNvSpPr txBox="1"/>
            <p:nvPr/>
          </p:nvSpPr>
          <p:spPr>
            <a:xfrm>
              <a:off x="3308274" y="1921712"/>
              <a:ext cx="8785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De Morgan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E066706B-C935-6D4B-96A2-BEA5327A8B15}"/>
                </a:ext>
              </a:extLst>
            </p:cNvPr>
            <p:cNvCxnSpPr>
              <a:cxnSpLocks/>
            </p:cNvCxnSpPr>
            <p:nvPr/>
          </p:nvCxnSpPr>
          <p:spPr>
            <a:xfrm>
              <a:off x="3331238" y="2204474"/>
              <a:ext cx="832646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AC1C3B-7323-394C-9AA9-C0D1AFB33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05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7481B9-41FE-F143-A147-1DF3830F88FA}"/>
              </a:ext>
            </a:extLst>
          </p:cNvPr>
          <p:cNvSpPr/>
          <p:nvPr/>
        </p:nvSpPr>
        <p:spPr>
          <a:xfrm>
            <a:off x="3863751" y="743181"/>
            <a:ext cx="19695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>
                <a:latin typeface="NimbusRomNo9L"/>
              </a:rPr>
              <a:t>NAND </a:t>
            </a:r>
          </a:p>
          <a:p>
            <a:r>
              <a:rPr lang="it-IT" sz="1400">
                <a:latin typeface="NimbusRomNo9L"/>
              </a:rPr>
              <a:t>E’ la negazione dell’AND </a:t>
            </a:r>
            <a:endParaRPr lang="it-IT" sz="1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30E4FD-D45A-A24B-81DB-F34610C35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504263"/>
            <a:ext cx="2675879" cy="12535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17F8F7-CAD6-8149-B7CF-8178CB13C97C}"/>
              </a:ext>
            </a:extLst>
          </p:cNvPr>
          <p:cNvSpPr txBox="1"/>
          <p:nvPr/>
        </p:nvSpPr>
        <p:spPr>
          <a:xfrm>
            <a:off x="188055" y="1999973"/>
            <a:ext cx="86376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Si è visto che AND e NOT, oppure OR e NOT, sono sufficienti per esprimere una qualunque </a:t>
            </a:r>
          </a:p>
          <a:p>
            <a:r>
              <a:rPr lang="it-IT"/>
              <a:t>tra le 16 possibili funzioni. Abbiamo anche visto che tramite una porta NAND si possono </a:t>
            </a:r>
          </a:p>
          <a:p>
            <a:r>
              <a:rPr lang="it-IT"/>
              <a:t>realizzare l’AND, l’OR e il NOT; ciò significa che la porta NAND è un </a:t>
            </a:r>
            <a:r>
              <a:rPr lang="it-IT" b="1" i="1">
                <a:solidFill>
                  <a:srgbClr val="0A20FF"/>
                </a:solidFill>
              </a:rPr>
              <a:t>operatore</a:t>
            </a:r>
            <a:r>
              <a:rPr lang="it-IT" b="1">
                <a:solidFill>
                  <a:srgbClr val="0A20FF"/>
                </a:solidFill>
              </a:rPr>
              <a:t> </a:t>
            </a:r>
            <a:r>
              <a:rPr lang="it-IT" b="1" i="1">
                <a:solidFill>
                  <a:srgbClr val="0A20FF"/>
                </a:solidFill>
              </a:rPr>
              <a:t>universale</a:t>
            </a:r>
            <a:r>
              <a:rPr lang="it-IT">
                <a:solidFill>
                  <a:srgbClr val="0A20FF"/>
                </a:solidFill>
              </a:rPr>
              <a:t>, </a:t>
            </a:r>
          </a:p>
          <a:p>
            <a:r>
              <a:rPr lang="it-IT"/>
              <a:t>nel senso che da sola consente di costruire una qualunque tra le 16 possibili funzioni.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8B0A1D0-7A10-4A43-BA49-9E4C0DDB1B57}"/>
              </a:ext>
            </a:extLst>
          </p:cNvPr>
          <p:cNvGrpSpPr/>
          <p:nvPr/>
        </p:nvGrpSpPr>
        <p:grpSpPr>
          <a:xfrm>
            <a:off x="1161832" y="3442447"/>
            <a:ext cx="6530134" cy="891171"/>
            <a:chOff x="1161832" y="3442447"/>
            <a:chExt cx="6530134" cy="89117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0D76B91-2991-1741-AB98-C2F6C068E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5739" y="3442447"/>
              <a:ext cx="5716227" cy="89117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1D077E-CA83-254D-A703-CBEE721E1DDD}"/>
                </a:ext>
              </a:extLst>
            </p:cNvPr>
            <p:cNvSpPr txBox="1"/>
            <p:nvPr/>
          </p:nvSpPr>
          <p:spPr>
            <a:xfrm>
              <a:off x="1161832" y="3496235"/>
              <a:ext cx="6199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/>
                <a:t>Infatti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823138D-D4F3-764B-BB5D-248C519DC8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811" y="4670429"/>
            <a:ext cx="6134505" cy="138215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938976-5215-6B4C-98CD-74C38FCB05DC}"/>
              </a:ext>
            </a:extLst>
          </p:cNvPr>
          <p:cNvSpPr/>
          <p:nvPr/>
        </p:nvSpPr>
        <p:spPr>
          <a:xfrm>
            <a:off x="7234570" y="0"/>
            <a:ext cx="18934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Variabili, funzioni e porte logiche</a:t>
            </a:r>
            <a:endParaRPr lang="it-IT" sz="10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E88B69-7D65-E24A-AD4C-13848CBAD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58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7481B9-41FE-F143-A147-1DF3830F88FA}"/>
              </a:ext>
            </a:extLst>
          </p:cNvPr>
          <p:cNvSpPr/>
          <p:nvPr/>
        </p:nvSpPr>
        <p:spPr>
          <a:xfrm>
            <a:off x="3863751" y="743181"/>
            <a:ext cx="18721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>
                <a:latin typeface="NimbusRomNo9L"/>
              </a:rPr>
              <a:t>NOR </a:t>
            </a:r>
          </a:p>
          <a:p>
            <a:r>
              <a:rPr lang="it-IT" sz="1400">
                <a:latin typeface="NimbusRomNo9L"/>
              </a:rPr>
              <a:t>E’ la negazione dell’OR </a:t>
            </a:r>
            <a:endParaRPr lang="it-IT" sz="1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7F8F7-CAD6-8149-B7CF-8178CB13C97C}"/>
              </a:ext>
            </a:extLst>
          </p:cNvPr>
          <p:cNvSpPr txBox="1"/>
          <p:nvPr/>
        </p:nvSpPr>
        <p:spPr>
          <a:xfrm>
            <a:off x="246755" y="2202078"/>
            <a:ext cx="8637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Abbiamo visto che anche tramite una porta NOR si possono realizzare l’AND, l’OR e il NOT; </a:t>
            </a:r>
          </a:p>
          <a:p>
            <a:r>
              <a:rPr lang="it-IT"/>
              <a:t>ciò significa che anche la porta NOR è un </a:t>
            </a:r>
            <a:r>
              <a:rPr lang="it-IT" b="1" i="1">
                <a:solidFill>
                  <a:srgbClr val="0A20FF"/>
                </a:solidFill>
              </a:rPr>
              <a:t>operatore</a:t>
            </a:r>
            <a:r>
              <a:rPr lang="it-IT" b="1">
                <a:solidFill>
                  <a:srgbClr val="0A20FF"/>
                </a:solidFill>
              </a:rPr>
              <a:t> </a:t>
            </a:r>
            <a:r>
              <a:rPr lang="it-IT" b="1" i="1">
                <a:solidFill>
                  <a:srgbClr val="0A20FF"/>
                </a:solidFill>
              </a:rPr>
              <a:t>universale</a:t>
            </a:r>
            <a:r>
              <a:rPr lang="it-IT"/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638588-0277-E44F-9CC9-3A8EEEFB0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11" y="544317"/>
            <a:ext cx="2853120" cy="12883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F02E8A-FA34-3748-B0A9-209B6ACAE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0355" y="4437531"/>
            <a:ext cx="6201022" cy="14724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32FA72-4425-714C-9715-1433B185D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9177" y="3222258"/>
            <a:ext cx="6172200" cy="87570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F7CB439-1FA9-9541-B442-C5D2CF7346CA}"/>
              </a:ext>
            </a:extLst>
          </p:cNvPr>
          <p:cNvSpPr/>
          <p:nvPr/>
        </p:nvSpPr>
        <p:spPr>
          <a:xfrm>
            <a:off x="7234570" y="0"/>
            <a:ext cx="18934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Variabili, funzioni e porte logiche</a:t>
            </a:r>
            <a:endParaRPr lang="it-IT" sz="10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FAAA51-978D-BC41-A01D-7AD0084D6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4CA529-FC42-3741-A634-2A3ACA6C55EC}"/>
              </a:ext>
            </a:extLst>
          </p:cNvPr>
          <p:cNvSpPr txBox="1"/>
          <p:nvPr/>
        </p:nvSpPr>
        <p:spPr>
          <a:xfrm>
            <a:off x="3529853" y="376517"/>
            <a:ext cx="1531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Ricapitolando: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686AF2-7A2C-C641-94FF-3393CE4AA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247" y="1257301"/>
            <a:ext cx="6376130" cy="42059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688995-5047-CF41-B406-A4899EE0F5E8}"/>
              </a:ext>
            </a:extLst>
          </p:cNvPr>
          <p:cNvSpPr/>
          <p:nvPr/>
        </p:nvSpPr>
        <p:spPr>
          <a:xfrm>
            <a:off x="7234570" y="0"/>
            <a:ext cx="18934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Variabili, funzioni e porte logiche</a:t>
            </a:r>
            <a:endParaRPr lang="it-IT" sz="10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F96C58-0CA6-0746-A9C2-1CAFBCECD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34815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135729F-F7FC-F944-A9CB-2AF5833C1A5A}"/>
              </a:ext>
            </a:extLst>
          </p:cNvPr>
          <p:cNvSpPr/>
          <p:nvPr/>
        </p:nvSpPr>
        <p:spPr>
          <a:xfrm>
            <a:off x="7234570" y="0"/>
            <a:ext cx="18934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Variabili, funzioni e porte logiche</a:t>
            </a:r>
            <a:endParaRPr lang="it-IT" sz="1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F71E86-9953-8D41-A930-C8B331B2272A}"/>
              </a:ext>
            </a:extLst>
          </p:cNvPr>
          <p:cNvSpPr txBox="1"/>
          <p:nvPr/>
        </p:nvSpPr>
        <p:spPr>
          <a:xfrm>
            <a:off x="3119718" y="410135"/>
            <a:ext cx="3125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Funzioni AND e OR a 3 variabili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3BD9B1-E9D9-4B42-AC72-1B88C65D0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5829" y="894229"/>
            <a:ext cx="4571999" cy="25375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818EC2-CC1A-C34E-9807-7ABAF33B6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9705" y="3731931"/>
            <a:ext cx="5405718" cy="580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F4F223-1629-9342-8F43-D887FC326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0564" y="4612340"/>
            <a:ext cx="5024006" cy="209248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02C82F-191B-A44E-9A8E-66D0F1BA2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0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ext Box 2">
            <a:extLst>
              <a:ext uri="{FF2B5EF4-FFF2-40B4-BE49-F238E27FC236}">
                <a16:creationId xmlns:a16="http://schemas.microsoft.com/office/drawing/2014/main" id="{CFE167FA-40DA-6940-AEBE-1EBE9445F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733425"/>
            <a:ext cx="754244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Se usiamo i segnali digitali, il segnale può essere ricostruito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in modo perfetto, anche se è stato inquinato dal rumore</a:t>
            </a:r>
          </a:p>
        </p:txBody>
      </p:sp>
      <p:pic>
        <p:nvPicPr>
          <p:cNvPr id="94210" name="Picture 6" descr="Screen shot 2012-09-#B1DAEE.png                                0009F9D8Macintosh HD                   7C26833C:">
            <a:extLst>
              <a:ext uri="{FF2B5EF4-FFF2-40B4-BE49-F238E27FC236}">
                <a16:creationId xmlns:a16="http://schemas.microsoft.com/office/drawing/2014/main" id="{1DB92524-94E9-EB45-BDB4-1345F33B4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95425"/>
            <a:ext cx="5969000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Text Box 7">
            <a:extLst>
              <a:ext uri="{FF2B5EF4-FFF2-40B4-BE49-F238E27FC236}">
                <a16:creationId xmlns:a16="http://schemas.microsoft.com/office/drawing/2014/main" id="{310A51BF-47A3-A147-93AD-549CB6593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0481" y="6227028"/>
            <a:ext cx="65484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a meno che il segnale di rumore non sia troppo forte</a:t>
            </a:r>
          </a:p>
        </p:txBody>
      </p:sp>
      <p:sp>
        <p:nvSpPr>
          <p:cNvPr id="94212" name="Rectangle 8">
            <a:extLst>
              <a:ext uri="{FF2B5EF4-FFF2-40B4-BE49-F238E27FC236}">
                <a16:creationId xmlns:a16="http://schemas.microsoft.com/office/drawing/2014/main" id="{B3C71499-B397-8247-AD44-60BCA7DBC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2105025"/>
            <a:ext cx="287338" cy="3810000"/>
          </a:xfrm>
          <a:prstGeom prst="rect">
            <a:avLst/>
          </a:prstGeom>
          <a:solidFill>
            <a:srgbClr val="FFFF99">
              <a:alpha val="47058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94213" name="Rectangle 9">
            <a:extLst>
              <a:ext uri="{FF2B5EF4-FFF2-40B4-BE49-F238E27FC236}">
                <a16:creationId xmlns:a16="http://schemas.microsoft.com/office/drawing/2014/main" id="{F133BE86-FAE9-DF4B-87BD-289B5AB3D0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2105025"/>
            <a:ext cx="287338" cy="3810000"/>
          </a:xfrm>
          <a:prstGeom prst="rect">
            <a:avLst/>
          </a:prstGeom>
          <a:solidFill>
            <a:srgbClr val="FFFF99">
              <a:alpha val="47058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9" name="Text Box 37">
            <a:extLst>
              <a:ext uri="{FF2B5EF4-FFF2-40B4-BE49-F238E27FC236}">
                <a16:creationId xmlns:a16="http://schemas.microsoft.com/office/drawing/2014/main" id="{FB10BA5F-84A7-8347-B077-378A44A35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8124" y="47740"/>
            <a:ext cx="194099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Sistemi analogici / sistemi digitali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84FB25-E5A8-B747-99B3-06559D133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3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1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38FCEB-0588-1045-A22B-B0F2123CB42A}"/>
              </a:ext>
            </a:extLst>
          </p:cNvPr>
          <p:cNvSpPr txBox="1"/>
          <p:nvPr/>
        </p:nvSpPr>
        <p:spPr>
          <a:xfrm>
            <a:off x="1932521" y="238322"/>
            <a:ext cx="5562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/>
              <a:t>Realizzazione circuitale delle porte logiche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753A2C-35E4-C44A-822E-C34E01E81032}"/>
              </a:ext>
            </a:extLst>
          </p:cNvPr>
          <p:cNvSpPr txBox="1"/>
          <p:nvPr/>
        </p:nvSpPr>
        <p:spPr>
          <a:xfrm>
            <a:off x="760021" y="2238821"/>
            <a:ext cx="790742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Obiettivi: </a:t>
            </a:r>
          </a:p>
          <a:p>
            <a:endParaRPr lang="it-IT"/>
          </a:p>
          <a:p>
            <a:pPr marL="342900" indent="-342900">
              <a:buFont typeface="+mj-lt"/>
              <a:buAutoNum type="arabicPeriod"/>
            </a:pPr>
            <a:r>
              <a:rPr lang="it-IT"/>
              <a:t>minimazione della potenza dissipata;</a:t>
            </a:r>
          </a:p>
          <a:p>
            <a:pPr marL="342900" indent="-342900">
              <a:buFont typeface="+mj-lt"/>
              <a:buAutoNum type="arabicPeriod"/>
            </a:pPr>
            <a:r>
              <a:rPr lang="it-IT"/>
              <a:t>minimazione dei tempi di risposta;</a:t>
            </a:r>
          </a:p>
          <a:p>
            <a:pPr marL="342900" indent="-342900">
              <a:buFont typeface="+mj-lt"/>
              <a:buAutoNum type="arabicPeriod"/>
            </a:pPr>
            <a:r>
              <a:rPr lang="it-IT"/>
              <a:t>minimazione dei costi;</a:t>
            </a:r>
          </a:p>
          <a:p>
            <a:pPr marL="342900" indent="-342900">
              <a:buFont typeface="+mj-lt"/>
              <a:buAutoNum type="arabicPeriod"/>
            </a:pPr>
            <a:r>
              <a:rPr lang="it-IT"/>
              <a:t>aumento progressivo della densità di integrazione sui relativi circuiti integrati.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0D021F-6DB3-F741-A19E-3DDB12D59B7A}"/>
              </a:ext>
            </a:extLst>
          </p:cNvPr>
          <p:cNvSpPr txBox="1"/>
          <p:nvPr/>
        </p:nvSpPr>
        <p:spPr>
          <a:xfrm>
            <a:off x="760021" y="4442497"/>
            <a:ext cx="75595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Nel tempo si sono succedute numerose </a:t>
            </a:r>
            <a:r>
              <a:rPr lang="it-IT" i="1"/>
              <a:t>famiglie logiche</a:t>
            </a:r>
            <a:r>
              <a:rPr lang="it-IT"/>
              <a:t>, che a seconda del </a:t>
            </a:r>
          </a:p>
          <a:p>
            <a:r>
              <a:rPr lang="it-IT"/>
              <a:t>periodo in cui sono state introdotte e dello sviluppo tecnologico corrente </a:t>
            </a:r>
          </a:p>
          <a:p>
            <a:r>
              <a:rPr lang="it-IT"/>
              <a:t>hanno privilegiato l’uso di uno o dell’altro dei vari dispositivi a semiconduttore </a:t>
            </a:r>
          </a:p>
          <a:p>
            <a:r>
              <a:rPr lang="it-IT"/>
              <a:t>per la realizzazione delle funzioni di base, quali diodi, transistor, MOS-FET.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2E9AF1-A509-6A45-88F2-1FDE8B865B12}"/>
              </a:ext>
            </a:extLst>
          </p:cNvPr>
          <p:cNvSpPr/>
          <p:nvPr/>
        </p:nvSpPr>
        <p:spPr>
          <a:xfrm>
            <a:off x="760021" y="1155494"/>
            <a:ext cx="76714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/>
              <a:t>Le funzioni logiche di base, a 1 e 2 variabili, possono essere facilmente realizzate </a:t>
            </a:r>
          </a:p>
          <a:p>
            <a:r>
              <a:rPr lang="it-IT"/>
              <a:t>impiegando i transistors.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A32099-D902-4A4A-9EB1-E0501AC42F88}"/>
              </a:ext>
            </a:extLst>
          </p:cNvPr>
          <p:cNvSpPr/>
          <p:nvPr/>
        </p:nvSpPr>
        <p:spPr>
          <a:xfrm>
            <a:off x="8124169" y="-16712"/>
            <a:ext cx="10198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Famiglie logiche</a:t>
            </a:r>
            <a:endParaRPr lang="it-IT" sz="100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9B9BB4-57D3-5A48-9C46-1FED3DA19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8130C7-D2FF-7649-91FE-CDA51F774703}"/>
              </a:ext>
            </a:extLst>
          </p:cNvPr>
          <p:cNvSpPr txBox="1"/>
          <p:nvPr/>
        </p:nvSpPr>
        <p:spPr>
          <a:xfrm>
            <a:off x="790832" y="2977979"/>
            <a:ext cx="7834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Diode-Transistor Logic (DTL)</a:t>
            </a:r>
            <a:r>
              <a:rPr lang="it-IT"/>
              <a:t>  - funzione logica viene eseguita da una rete di diodi, </a:t>
            </a:r>
          </a:p>
          <a:p>
            <a:r>
              <a:rPr lang="it-IT"/>
              <a:t>mentre la funzione di inversione-amplificazione viene eseguita da un transistore.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AC456A-7CA8-014E-9CA1-05BA73866776}"/>
              </a:ext>
            </a:extLst>
          </p:cNvPr>
          <p:cNvSpPr txBox="1"/>
          <p:nvPr/>
        </p:nvSpPr>
        <p:spPr>
          <a:xfrm>
            <a:off x="790832" y="3941806"/>
            <a:ext cx="7419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Transistor-Transistor Logic (TTL)</a:t>
            </a:r>
            <a:r>
              <a:rPr lang="it-IT"/>
              <a:t> - il transistor svolge sia la funzione logica che </a:t>
            </a:r>
          </a:p>
          <a:p>
            <a:r>
              <a:rPr lang="it-IT"/>
              <a:t>la funzione di inversione-amplificazione 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AEFC4D-C853-C449-9779-71B3D9AADB55}"/>
              </a:ext>
            </a:extLst>
          </p:cNvPr>
          <p:cNvSpPr txBox="1"/>
          <p:nvPr/>
        </p:nvSpPr>
        <p:spPr>
          <a:xfrm>
            <a:off x="790832" y="2014152"/>
            <a:ext cx="7755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Resistor-Transistor Logic (RTL)</a:t>
            </a:r>
            <a:r>
              <a:rPr lang="it-IT"/>
              <a:t> - costruite usando resistenze nella rete d’ingresso </a:t>
            </a:r>
          </a:p>
          <a:p>
            <a:r>
              <a:rPr lang="it-IT"/>
              <a:t>e transistori bipolari a giunzione (BJT) come dispositivi di commutazione.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EFA3B2-9BBB-B046-BAA0-11786743D58B}"/>
              </a:ext>
            </a:extLst>
          </p:cNvPr>
          <p:cNvSpPr txBox="1"/>
          <p:nvPr/>
        </p:nvSpPr>
        <p:spPr>
          <a:xfrm>
            <a:off x="790832" y="4905633"/>
            <a:ext cx="7464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Complementary Metal-Oxide-Semiconductor (CMOS)</a:t>
            </a:r>
            <a:r>
              <a:rPr lang="it-IT"/>
              <a:t> – la più moderna, tutta</a:t>
            </a:r>
          </a:p>
          <a:p>
            <a:r>
              <a:rPr lang="it-IT"/>
              <a:t>realizzata mediante CMOS 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A55329-643A-9E4A-ABD3-00564480D442}"/>
              </a:ext>
            </a:extLst>
          </p:cNvPr>
          <p:cNvSpPr txBox="1"/>
          <p:nvPr/>
        </p:nvSpPr>
        <p:spPr>
          <a:xfrm>
            <a:off x="1989438" y="642551"/>
            <a:ext cx="4568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/>
              <a:t>Le principali famiglie logiche sono: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1B6200-52E9-9241-A80A-3CF161CB4511}"/>
              </a:ext>
            </a:extLst>
          </p:cNvPr>
          <p:cNvSpPr/>
          <p:nvPr/>
        </p:nvSpPr>
        <p:spPr>
          <a:xfrm>
            <a:off x="8124169" y="-16712"/>
            <a:ext cx="10198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Famiglie logiche</a:t>
            </a:r>
            <a:endParaRPr lang="it-IT" sz="100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CB1B232-5EA6-5D41-9AAC-AFC72A33D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29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9F743F-170F-5148-A3AD-6D7781601516}"/>
              </a:ext>
            </a:extLst>
          </p:cNvPr>
          <p:cNvSpPr txBox="1"/>
          <p:nvPr/>
        </p:nvSpPr>
        <p:spPr>
          <a:xfrm>
            <a:off x="778474" y="642553"/>
            <a:ext cx="7414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Illustreremo la circuiteria che realizza le principali funzioni Booleane facendo </a:t>
            </a:r>
          </a:p>
          <a:p>
            <a:r>
              <a:rPr lang="it-IT"/>
              <a:t>riferimento a una famiglia assimiliabile alla RTL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C70DEE-1E48-0142-8CCC-9ECB5D18D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6882" y="1707978"/>
            <a:ext cx="2997200" cy="2832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913BD0-5BE3-2548-8AD4-F8C717431B91}"/>
              </a:ext>
            </a:extLst>
          </p:cNvPr>
          <p:cNvSpPr txBox="1"/>
          <p:nvPr/>
        </p:nvSpPr>
        <p:spPr>
          <a:xfrm>
            <a:off x="778474" y="2113006"/>
            <a:ext cx="1170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Porta NOT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9D7DFA-6629-AD46-8C11-02B82F2F0354}"/>
              </a:ext>
            </a:extLst>
          </p:cNvPr>
          <p:cNvSpPr txBox="1"/>
          <p:nvPr/>
        </p:nvSpPr>
        <p:spPr>
          <a:xfrm>
            <a:off x="778474" y="4959173"/>
            <a:ext cx="77448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Bisogna realizzare un’inversione del valore logico. Questa funzione si realizza </a:t>
            </a:r>
          </a:p>
          <a:p>
            <a:r>
              <a:rPr lang="it-IT"/>
              <a:t>mediante un singolo transistor, nel quale la variabile d’ingresso va ad alimentare </a:t>
            </a:r>
          </a:p>
          <a:p>
            <a:r>
              <a:rPr lang="it-IT"/>
              <a:t>la base, mentre quella di uscita si ricava sul collettore del transistor.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9A1DBB-FDE7-754D-857E-0FE7E0CEDE10}"/>
              </a:ext>
            </a:extLst>
          </p:cNvPr>
          <p:cNvSpPr/>
          <p:nvPr/>
        </p:nvSpPr>
        <p:spPr>
          <a:xfrm>
            <a:off x="8124169" y="-16712"/>
            <a:ext cx="10198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Famiglie logiche</a:t>
            </a:r>
            <a:endParaRPr lang="it-IT" sz="10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AF4071-311F-2D48-8092-C8E0D9852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10953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BF40C088-7903-8B4D-933C-95C01D15BB80}"/>
              </a:ext>
            </a:extLst>
          </p:cNvPr>
          <p:cNvSpPr txBox="1"/>
          <p:nvPr/>
        </p:nvSpPr>
        <p:spPr>
          <a:xfrm>
            <a:off x="3715870" y="2647677"/>
            <a:ext cx="18108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/>
              <a:t>Transistor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BC5883C-120B-F94D-AC35-7D03A4ED68EF}"/>
              </a:ext>
            </a:extLst>
          </p:cNvPr>
          <p:cNvGrpSpPr/>
          <p:nvPr/>
        </p:nvGrpSpPr>
        <p:grpSpPr>
          <a:xfrm>
            <a:off x="346437" y="3054096"/>
            <a:ext cx="3773097" cy="3496734"/>
            <a:chOff x="643319" y="2769089"/>
            <a:chExt cx="3773097" cy="349673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004E50F-9D86-BA46-85F7-3E5887A6098B}"/>
                </a:ext>
              </a:extLst>
            </p:cNvPr>
            <p:cNvGrpSpPr/>
            <p:nvPr/>
          </p:nvGrpSpPr>
          <p:grpSpPr>
            <a:xfrm>
              <a:off x="969138" y="2769089"/>
              <a:ext cx="3447278" cy="3496734"/>
              <a:chOff x="969138" y="2769089"/>
              <a:chExt cx="3447278" cy="3496734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E2CC7085-2212-CD4A-8577-2076EB03A88E}"/>
                  </a:ext>
                </a:extLst>
              </p:cNvPr>
              <p:cNvGrpSpPr/>
              <p:nvPr/>
            </p:nvGrpSpPr>
            <p:grpSpPr>
              <a:xfrm>
                <a:off x="1865399" y="2769089"/>
                <a:ext cx="1622486" cy="3496734"/>
                <a:chOff x="2449981" y="2963333"/>
                <a:chExt cx="1622486" cy="3496734"/>
              </a:xfrm>
            </p:grpSpPr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AB222D2D-AF37-9E44-A523-6EF70B2A73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5400000">
                  <a:off x="2116335" y="3974475"/>
                  <a:ext cx="2289777" cy="1622486"/>
                </a:xfrm>
                <a:prstGeom prst="rect">
                  <a:avLst/>
                </a:prstGeom>
              </p:spPr>
            </p:pic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433917F3-4D72-904E-A182-D36F486AF445}"/>
                    </a:ext>
                  </a:extLst>
                </p:cNvPr>
                <p:cNvGrpSpPr/>
                <p:nvPr/>
              </p:nvGrpSpPr>
              <p:grpSpPr>
                <a:xfrm>
                  <a:off x="2921000" y="2963333"/>
                  <a:ext cx="482600" cy="905934"/>
                  <a:chOff x="2921000" y="2963333"/>
                  <a:chExt cx="482600" cy="905934"/>
                </a:xfrm>
              </p:grpSpPr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id="{D456D43E-FFB0-C542-9146-0B0FDA798DFE}"/>
                      </a:ext>
                    </a:extLst>
                  </p:cNvPr>
                  <p:cNvCxnSpPr/>
                  <p:nvPr/>
                </p:nvCxnSpPr>
                <p:spPr>
                  <a:xfrm>
                    <a:off x="2921000" y="2963333"/>
                    <a:ext cx="0" cy="90593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Connector 39">
                    <a:extLst>
                      <a:ext uri="{FF2B5EF4-FFF2-40B4-BE49-F238E27FC236}">
                        <a16:creationId xmlns:a16="http://schemas.microsoft.com/office/drawing/2014/main" id="{D365BC2E-6EAB-824F-84E7-46E9509D54E3}"/>
                      </a:ext>
                    </a:extLst>
                  </p:cNvPr>
                  <p:cNvCxnSpPr/>
                  <p:nvPr/>
                </p:nvCxnSpPr>
                <p:spPr>
                  <a:xfrm>
                    <a:off x="3403600" y="2963333"/>
                    <a:ext cx="0" cy="90593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8F3DFF85-24DE-CE4C-A0B3-66F93E57E605}"/>
                    </a:ext>
                  </a:extLst>
                </p:cNvPr>
                <p:cNvGrpSpPr/>
                <p:nvPr/>
              </p:nvGrpSpPr>
              <p:grpSpPr>
                <a:xfrm>
                  <a:off x="2937934" y="5554133"/>
                  <a:ext cx="482600" cy="905934"/>
                  <a:chOff x="2921000" y="2963333"/>
                  <a:chExt cx="482600" cy="905934"/>
                </a:xfrm>
              </p:grpSpPr>
              <p:cxnSp>
                <p:nvCxnSpPr>
                  <p:cNvPr id="46" name="Straight Connector 45">
                    <a:extLst>
                      <a:ext uri="{FF2B5EF4-FFF2-40B4-BE49-F238E27FC236}">
                        <a16:creationId xmlns:a16="http://schemas.microsoft.com/office/drawing/2014/main" id="{7271530B-F088-5B46-A6E3-3A391AEB3B7C}"/>
                      </a:ext>
                    </a:extLst>
                  </p:cNvPr>
                  <p:cNvCxnSpPr/>
                  <p:nvPr/>
                </p:nvCxnSpPr>
                <p:spPr>
                  <a:xfrm>
                    <a:off x="2921000" y="2963333"/>
                    <a:ext cx="0" cy="90593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Straight Connector 46">
                    <a:extLst>
                      <a:ext uri="{FF2B5EF4-FFF2-40B4-BE49-F238E27FC236}">
                        <a16:creationId xmlns:a16="http://schemas.microsoft.com/office/drawing/2014/main" id="{2F0A0438-FFBC-CA41-8615-B014F9DE9BE9}"/>
                      </a:ext>
                    </a:extLst>
                  </p:cNvPr>
                  <p:cNvCxnSpPr/>
                  <p:nvPr/>
                </p:nvCxnSpPr>
                <p:spPr>
                  <a:xfrm>
                    <a:off x="3403600" y="2963333"/>
                    <a:ext cx="0" cy="90593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19EE6685-BBDF-9846-A4D4-43E7B91316AE}"/>
                    </a:ext>
                  </a:extLst>
                </p:cNvPr>
                <p:cNvSpPr/>
                <p:nvPr/>
              </p:nvSpPr>
              <p:spPr>
                <a:xfrm>
                  <a:off x="2937934" y="2963333"/>
                  <a:ext cx="448733" cy="905934"/>
                </a:xfrm>
                <a:prstGeom prst="rect">
                  <a:avLst/>
                </a:prstGeom>
                <a:blipFill>
                  <a:blip r:embed="rId3"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AE85141F-2102-D04A-BC45-E57C0A2452DB}"/>
                  </a:ext>
                </a:extLst>
              </p:cNvPr>
              <p:cNvSpPr txBox="1"/>
              <p:nvPr/>
            </p:nvSpPr>
            <p:spPr>
              <a:xfrm>
                <a:off x="1027267" y="3034825"/>
                <a:ext cx="10851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collettore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C6D82F9B-EFDE-A942-916E-F5A11FB6AB76}"/>
                  </a:ext>
                </a:extLst>
              </p:cNvPr>
              <p:cNvSpPr txBox="1"/>
              <p:nvPr/>
            </p:nvSpPr>
            <p:spPr>
              <a:xfrm>
                <a:off x="969138" y="5655070"/>
                <a:ext cx="11912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emettitore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B2E8AE5E-FFCD-A74E-8E65-9E0A9003816E}"/>
                  </a:ext>
                </a:extLst>
              </p:cNvPr>
              <p:cNvSpPr txBox="1"/>
              <p:nvPr/>
            </p:nvSpPr>
            <p:spPr>
              <a:xfrm>
                <a:off x="3093362" y="3902949"/>
                <a:ext cx="13230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/>
                  <a:t>interdizione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D15F82F-6E83-8E43-83C1-A6D250847197}"/>
                </a:ext>
              </a:extLst>
            </p:cNvPr>
            <p:cNvGrpSpPr/>
            <p:nvPr/>
          </p:nvGrpSpPr>
          <p:grpSpPr>
            <a:xfrm>
              <a:off x="643319" y="4049502"/>
              <a:ext cx="814647" cy="712663"/>
              <a:chOff x="701197" y="4317075"/>
              <a:chExt cx="814647" cy="712663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EEEA3E59-0895-DA4A-9852-07C6D6A24D02}"/>
                  </a:ext>
                </a:extLst>
              </p:cNvPr>
              <p:cNvSpPr txBox="1"/>
              <p:nvPr/>
            </p:nvSpPr>
            <p:spPr>
              <a:xfrm>
                <a:off x="875123" y="4317075"/>
                <a:ext cx="6222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base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983EA8C9-1B30-F947-B231-158ED465FFF6}"/>
                  </a:ext>
                </a:extLst>
              </p:cNvPr>
              <p:cNvSpPr txBox="1"/>
              <p:nvPr/>
            </p:nvSpPr>
            <p:spPr>
              <a:xfrm>
                <a:off x="701197" y="4568073"/>
                <a:ext cx="81464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i="1">
                    <a:solidFill>
                      <a:srgbClr val="FF0000"/>
                    </a:solidFill>
                  </a:rPr>
                  <a:t>I</a:t>
                </a:r>
                <a:r>
                  <a:rPr lang="it-IT" sz="2400" i="1" baseline="-25000">
                    <a:solidFill>
                      <a:srgbClr val="FF0000"/>
                    </a:solidFill>
                  </a:rPr>
                  <a:t>b</a:t>
                </a:r>
                <a:r>
                  <a:rPr lang="it-IT" sz="2400">
                    <a:solidFill>
                      <a:srgbClr val="FF0000"/>
                    </a:solidFill>
                  </a:rPr>
                  <a:t> = 0</a:t>
                </a: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4CA6DA3-769F-CB45-BCB8-B1438EA3C37C}"/>
              </a:ext>
            </a:extLst>
          </p:cNvPr>
          <p:cNvGrpSpPr/>
          <p:nvPr/>
        </p:nvGrpSpPr>
        <p:grpSpPr>
          <a:xfrm>
            <a:off x="5439626" y="2687418"/>
            <a:ext cx="3416639" cy="4098284"/>
            <a:chOff x="5439626" y="2153029"/>
            <a:chExt cx="3416639" cy="409828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C055DFA-B7FE-B141-BBC0-BBD5049A099F}"/>
                </a:ext>
              </a:extLst>
            </p:cNvPr>
            <p:cNvGrpSpPr/>
            <p:nvPr/>
          </p:nvGrpSpPr>
          <p:grpSpPr>
            <a:xfrm>
              <a:off x="6670485" y="2153029"/>
              <a:ext cx="2185780" cy="4098284"/>
              <a:chOff x="6670485" y="2153029"/>
              <a:chExt cx="2185780" cy="4098284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6C3E37E4-FE31-7141-8C0A-FB657AE27935}"/>
                  </a:ext>
                </a:extLst>
              </p:cNvPr>
              <p:cNvGrpSpPr/>
              <p:nvPr/>
            </p:nvGrpSpPr>
            <p:grpSpPr>
              <a:xfrm>
                <a:off x="6670485" y="2153029"/>
                <a:ext cx="934532" cy="4098284"/>
                <a:chOff x="4560335" y="2710686"/>
                <a:chExt cx="934532" cy="4098284"/>
              </a:xfrm>
            </p:grpSpPr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36794C88-406E-684D-8A51-753A26CEC2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5400000">
                  <a:off x="4025940" y="4268195"/>
                  <a:ext cx="2003321" cy="934532"/>
                </a:xfrm>
                <a:prstGeom prst="rect">
                  <a:avLst/>
                </a:prstGeom>
              </p:spPr>
            </p:pic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01372B6C-7C53-5B4D-94D0-9D837AAE1C3D}"/>
                    </a:ext>
                  </a:extLst>
                </p:cNvPr>
                <p:cNvGrpSpPr/>
                <p:nvPr/>
              </p:nvGrpSpPr>
              <p:grpSpPr>
                <a:xfrm>
                  <a:off x="4807217" y="2963333"/>
                  <a:ext cx="482600" cy="905934"/>
                  <a:chOff x="2921000" y="2963333"/>
                  <a:chExt cx="482600" cy="905934"/>
                </a:xfrm>
              </p:grpSpPr>
              <p:cxnSp>
                <p:nvCxnSpPr>
                  <p:cNvPr id="43" name="Straight Connector 42">
                    <a:extLst>
                      <a:ext uri="{FF2B5EF4-FFF2-40B4-BE49-F238E27FC236}">
                        <a16:creationId xmlns:a16="http://schemas.microsoft.com/office/drawing/2014/main" id="{FE573B15-71C1-A342-87F9-92B326294C2D}"/>
                      </a:ext>
                    </a:extLst>
                  </p:cNvPr>
                  <p:cNvCxnSpPr/>
                  <p:nvPr/>
                </p:nvCxnSpPr>
                <p:spPr>
                  <a:xfrm>
                    <a:off x="2921000" y="2963333"/>
                    <a:ext cx="0" cy="90593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Straight Connector 43">
                    <a:extLst>
                      <a:ext uri="{FF2B5EF4-FFF2-40B4-BE49-F238E27FC236}">
                        <a16:creationId xmlns:a16="http://schemas.microsoft.com/office/drawing/2014/main" id="{50035FB9-7EC9-224A-9EF4-4979628C489A}"/>
                      </a:ext>
                    </a:extLst>
                  </p:cNvPr>
                  <p:cNvCxnSpPr/>
                  <p:nvPr/>
                </p:nvCxnSpPr>
                <p:spPr>
                  <a:xfrm>
                    <a:off x="3403600" y="2963333"/>
                    <a:ext cx="0" cy="90593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3A04347D-DB61-2048-AFBE-D6D71A27904A}"/>
                    </a:ext>
                  </a:extLst>
                </p:cNvPr>
                <p:cNvGrpSpPr/>
                <p:nvPr/>
              </p:nvGrpSpPr>
              <p:grpSpPr>
                <a:xfrm>
                  <a:off x="4790283" y="5631288"/>
                  <a:ext cx="482600" cy="905934"/>
                  <a:chOff x="2921000" y="2963333"/>
                  <a:chExt cx="482600" cy="905934"/>
                </a:xfrm>
              </p:grpSpPr>
              <p:cxnSp>
                <p:nvCxnSpPr>
                  <p:cNvPr id="49" name="Straight Connector 48">
                    <a:extLst>
                      <a:ext uri="{FF2B5EF4-FFF2-40B4-BE49-F238E27FC236}">
                        <a16:creationId xmlns:a16="http://schemas.microsoft.com/office/drawing/2014/main" id="{29698F9F-CD84-6643-ABD1-DA1EAFE1C99C}"/>
                      </a:ext>
                    </a:extLst>
                  </p:cNvPr>
                  <p:cNvCxnSpPr/>
                  <p:nvPr/>
                </p:nvCxnSpPr>
                <p:spPr>
                  <a:xfrm>
                    <a:off x="2921000" y="2963333"/>
                    <a:ext cx="0" cy="90593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Connector 49">
                    <a:extLst>
                      <a:ext uri="{FF2B5EF4-FFF2-40B4-BE49-F238E27FC236}">
                        <a16:creationId xmlns:a16="http://schemas.microsoft.com/office/drawing/2014/main" id="{D8F299E6-75E3-EA49-8204-C65C2B17BBE3}"/>
                      </a:ext>
                    </a:extLst>
                  </p:cNvPr>
                  <p:cNvCxnSpPr/>
                  <p:nvPr/>
                </p:nvCxnSpPr>
                <p:spPr>
                  <a:xfrm>
                    <a:off x="3403600" y="2963333"/>
                    <a:ext cx="0" cy="90593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7003D725-3E4A-BF40-A0D6-0F388C4F4D65}"/>
                    </a:ext>
                  </a:extLst>
                </p:cNvPr>
                <p:cNvSpPr/>
                <p:nvPr/>
              </p:nvSpPr>
              <p:spPr>
                <a:xfrm>
                  <a:off x="4824150" y="2963333"/>
                  <a:ext cx="448733" cy="905934"/>
                </a:xfrm>
                <a:prstGeom prst="rect">
                  <a:avLst/>
                </a:prstGeom>
                <a:blipFill>
                  <a:blip r:embed="rId3"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31E3749E-7516-7449-8F44-61A451ED8FF2}"/>
                    </a:ext>
                  </a:extLst>
                </p:cNvPr>
                <p:cNvSpPr/>
                <p:nvPr/>
              </p:nvSpPr>
              <p:spPr>
                <a:xfrm>
                  <a:off x="4816306" y="5631288"/>
                  <a:ext cx="448733" cy="905934"/>
                </a:xfrm>
                <a:prstGeom prst="rect">
                  <a:avLst/>
                </a:prstGeom>
                <a:blipFill>
                  <a:blip r:embed="rId3"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5" name="Line 29">
                  <a:extLst>
                    <a:ext uri="{FF2B5EF4-FFF2-40B4-BE49-F238E27FC236}">
                      <a16:creationId xmlns:a16="http://schemas.microsoft.com/office/drawing/2014/main" id="{1E83D38B-3C0B-B54B-8470-CB99CF4C11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076093" y="2710686"/>
                  <a:ext cx="0" cy="1071848"/>
                </a:xfrm>
                <a:prstGeom prst="line">
                  <a:avLst/>
                </a:prstGeom>
                <a:noFill/>
                <a:ln w="47625">
                  <a:solidFill>
                    <a:schemeClr val="tx1"/>
                  </a:solidFill>
                  <a:round/>
                  <a:headEnd type="triangle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54" name="Line 29">
                  <a:extLst>
                    <a:ext uri="{FF2B5EF4-FFF2-40B4-BE49-F238E27FC236}">
                      <a16:creationId xmlns:a16="http://schemas.microsoft.com/office/drawing/2014/main" id="{2772EAE7-B2A4-B448-92A9-92E73BBC87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040924" y="5737122"/>
                  <a:ext cx="0" cy="1071848"/>
                </a:xfrm>
                <a:prstGeom prst="line">
                  <a:avLst/>
                </a:prstGeom>
                <a:noFill/>
                <a:ln w="47625">
                  <a:solidFill>
                    <a:schemeClr val="tx1"/>
                  </a:solidFill>
                  <a:round/>
                  <a:headEnd type="triangle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698CCB0E-DF5C-A848-9566-5E150D642770}"/>
                  </a:ext>
                </a:extLst>
              </p:cNvPr>
              <p:cNvSpPr txBox="1"/>
              <p:nvPr/>
            </p:nvSpPr>
            <p:spPr>
              <a:xfrm>
                <a:off x="7605017" y="2790394"/>
                <a:ext cx="10851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collettore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5CF902B6-3273-054D-A14C-46F798CF1007}"/>
                  </a:ext>
                </a:extLst>
              </p:cNvPr>
              <p:cNvSpPr txBox="1"/>
              <p:nvPr/>
            </p:nvSpPr>
            <p:spPr>
              <a:xfrm>
                <a:off x="7650192" y="5600459"/>
                <a:ext cx="11912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emettitore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2FE8A086-995D-7540-A89E-BF74A99F4AF1}"/>
                  </a:ext>
                </a:extLst>
              </p:cNvPr>
              <p:cNvSpPr txBox="1"/>
              <p:nvPr/>
            </p:nvSpPr>
            <p:spPr>
              <a:xfrm>
                <a:off x="7564693" y="3675023"/>
                <a:ext cx="129157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/>
                  <a:t>conduzione</a:t>
                </a:r>
              </a:p>
              <a:p>
                <a:pPr algn="ctr"/>
                <a:r>
                  <a:rPr lang="it-IT" b="1"/>
                  <a:t>o</a:t>
                </a:r>
              </a:p>
              <a:p>
                <a:r>
                  <a:rPr lang="it-IT" b="1"/>
                  <a:t>saturazione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EB187DB-BC88-D246-A356-75346DA2432A}"/>
                </a:ext>
              </a:extLst>
            </p:cNvPr>
            <p:cNvGrpSpPr/>
            <p:nvPr/>
          </p:nvGrpSpPr>
          <p:grpSpPr>
            <a:xfrm>
              <a:off x="5439626" y="3729468"/>
              <a:ext cx="968535" cy="737007"/>
              <a:chOff x="7399967" y="707453"/>
              <a:chExt cx="968535" cy="737007"/>
            </a:xfrm>
          </p:grpSpPr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AADF173E-160C-1148-80BB-F5765E0C8A67}"/>
                  </a:ext>
                </a:extLst>
              </p:cNvPr>
              <p:cNvSpPr txBox="1"/>
              <p:nvPr/>
            </p:nvSpPr>
            <p:spPr>
              <a:xfrm>
                <a:off x="7577998" y="707453"/>
                <a:ext cx="6222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base</a:t>
                </a:r>
              </a:p>
            </p:txBody>
          </p: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B6351812-529C-4E4A-8B32-1E6C53BFE8BE}"/>
                  </a:ext>
                </a:extLst>
              </p:cNvPr>
              <p:cNvGrpSpPr/>
              <p:nvPr/>
            </p:nvGrpSpPr>
            <p:grpSpPr>
              <a:xfrm>
                <a:off x="7399967" y="980050"/>
                <a:ext cx="968535" cy="464410"/>
                <a:chOff x="3568125" y="1629372"/>
                <a:chExt cx="968535" cy="464410"/>
              </a:xfrm>
            </p:grpSpPr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795BE546-A95D-B247-A4BB-FE00A4EF0B5C}"/>
                    </a:ext>
                  </a:extLst>
                </p:cNvPr>
                <p:cNvSpPr txBox="1"/>
                <p:nvPr/>
              </p:nvSpPr>
              <p:spPr>
                <a:xfrm>
                  <a:off x="3568125" y="1629372"/>
                  <a:ext cx="96853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2400" i="1">
                      <a:solidFill>
                        <a:srgbClr val="FF0000"/>
                      </a:solidFill>
                    </a:rPr>
                    <a:t>I</a:t>
                  </a:r>
                  <a:r>
                    <a:rPr lang="it-IT" sz="2400" i="1" baseline="-25000">
                      <a:solidFill>
                        <a:srgbClr val="FF0000"/>
                      </a:solidFill>
                    </a:rPr>
                    <a:t>b</a:t>
                  </a:r>
                  <a:r>
                    <a:rPr lang="it-IT" sz="2400">
                      <a:solidFill>
                        <a:srgbClr val="FF0000"/>
                      </a:solidFill>
                    </a:rPr>
                    <a:t> &gt;&gt; 0</a:t>
                  </a:r>
                </a:p>
              </p:txBody>
            </p:sp>
            <p:cxnSp>
              <p:nvCxnSpPr>
                <p:cNvPr id="76" name="Straight Arrow Connector 75">
                  <a:extLst>
                    <a:ext uri="{FF2B5EF4-FFF2-40B4-BE49-F238E27FC236}">
                      <a16:creationId xmlns:a16="http://schemas.microsoft.com/office/drawing/2014/main" id="{47DC814E-4B37-8443-9A9D-A9274136EDF6}"/>
                    </a:ext>
                  </a:extLst>
                </p:cNvPr>
                <p:cNvCxnSpPr/>
                <p:nvPr/>
              </p:nvCxnSpPr>
              <p:spPr>
                <a:xfrm>
                  <a:off x="3655249" y="2093782"/>
                  <a:ext cx="815546" cy="0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headEnd w="lg" len="lg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8C46115-0308-2C42-9FAE-3F70314B632F}"/>
              </a:ext>
            </a:extLst>
          </p:cNvPr>
          <p:cNvGrpSpPr/>
          <p:nvPr/>
        </p:nvGrpSpPr>
        <p:grpSpPr>
          <a:xfrm>
            <a:off x="5590645" y="157950"/>
            <a:ext cx="3094209" cy="2378753"/>
            <a:chOff x="948691" y="70090"/>
            <a:chExt cx="3094209" cy="2378753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FD2FB28-18D5-4A49-92E2-A7EDA93E4102}"/>
                </a:ext>
              </a:extLst>
            </p:cNvPr>
            <p:cNvGrpSpPr/>
            <p:nvPr/>
          </p:nvGrpSpPr>
          <p:grpSpPr>
            <a:xfrm>
              <a:off x="948691" y="70090"/>
              <a:ext cx="2200853" cy="2378753"/>
              <a:chOff x="3031354" y="440947"/>
              <a:chExt cx="2200853" cy="2378753"/>
            </a:xfrm>
          </p:grpSpPr>
          <p:grpSp>
            <p:nvGrpSpPr>
              <p:cNvPr id="4" name="Group 21">
                <a:extLst>
                  <a:ext uri="{FF2B5EF4-FFF2-40B4-BE49-F238E27FC236}">
                    <a16:creationId xmlns:a16="http://schemas.microsoft.com/office/drawing/2014/main" id="{6D45C64C-5167-2240-AFBA-1E47CBE331F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74283" y="854213"/>
                <a:ext cx="990600" cy="1600200"/>
                <a:chOff x="816" y="1152"/>
                <a:chExt cx="624" cy="1008"/>
              </a:xfrm>
            </p:grpSpPr>
            <p:sp>
              <p:nvSpPr>
                <p:cNvPr id="10" name="Oval 22">
                  <a:extLst>
                    <a:ext uri="{FF2B5EF4-FFF2-40B4-BE49-F238E27FC236}">
                      <a16:creationId xmlns:a16="http://schemas.microsoft.com/office/drawing/2014/main" id="{D0359EEA-5C27-6A44-A052-931237C489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6" y="1488"/>
                  <a:ext cx="384" cy="384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  <p:sp>
              <p:nvSpPr>
                <p:cNvPr id="11" name="Line 23">
                  <a:extLst>
                    <a:ext uri="{FF2B5EF4-FFF2-40B4-BE49-F238E27FC236}">
                      <a16:creationId xmlns:a16="http://schemas.microsoft.com/office/drawing/2014/main" id="{FED98D25-0585-8347-9377-324077F287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52" y="1536"/>
                  <a:ext cx="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2" name="Line 24">
                  <a:extLst>
                    <a:ext uri="{FF2B5EF4-FFF2-40B4-BE49-F238E27FC236}">
                      <a16:creationId xmlns:a16="http://schemas.microsoft.com/office/drawing/2014/main" id="{D3CD5400-8CBC-8F43-B830-C9A4B85F39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152" y="1488"/>
                  <a:ext cx="192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3" name="Line 25">
                  <a:extLst>
                    <a:ext uri="{FF2B5EF4-FFF2-40B4-BE49-F238E27FC236}">
                      <a16:creationId xmlns:a16="http://schemas.microsoft.com/office/drawing/2014/main" id="{31BB694D-8865-EF49-9A40-2008BDEBA8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52" y="1728"/>
                  <a:ext cx="192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4" name="Line 26">
                  <a:extLst>
                    <a:ext uri="{FF2B5EF4-FFF2-40B4-BE49-F238E27FC236}">
                      <a16:creationId xmlns:a16="http://schemas.microsoft.com/office/drawing/2014/main" id="{37C98C33-2A53-BC4B-B94C-142C43085B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816" y="1680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5" name="Line 27">
                  <a:extLst>
                    <a:ext uri="{FF2B5EF4-FFF2-40B4-BE49-F238E27FC236}">
                      <a16:creationId xmlns:a16="http://schemas.microsoft.com/office/drawing/2014/main" id="{F156822D-68CD-4249-BDEE-DA0BC33B36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344" y="1152"/>
                  <a:ext cx="0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6" name="Line 28">
                  <a:extLst>
                    <a:ext uri="{FF2B5EF4-FFF2-40B4-BE49-F238E27FC236}">
                      <a16:creationId xmlns:a16="http://schemas.microsoft.com/office/drawing/2014/main" id="{8C61B6CE-16BD-0A44-AEFC-B67F3A3B9C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344" y="1824"/>
                  <a:ext cx="0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7F5A9A2-9EC6-8343-8F5B-223920302E00}"/>
                  </a:ext>
                </a:extLst>
              </p:cNvPr>
              <p:cNvSpPr txBox="1"/>
              <p:nvPr/>
            </p:nvSpPr>
            <p:spPr>
              <a:xfrm>
                <a:off x="3031354" y="1399281"/>
                <a:ext cx="6222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base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182D61B0-F0FF-E341-96DF-CDAD1E037571}"/>
                  </a:ext>
                </a:extLst>
              </p:cNvPr>
              <p:cNvSpPr txBox="1"/>
              <p:nvPr/>
            </p:nvSpPr>
            <p:spPr>
              <a:xfrm>
                <a:off x="4040983" y="440947"/>
                <a:ext cx="10851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collettore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02735FEF-5EED-024D-80BB-2BCC773C2611}"/>
                  </a:ext>
                </a:extLst>
              </p:cNvPr>
              <p:cNvSpPr txBox="1"/>
              <p:nvPr/>
            </p:nvSpPr>
            <p:spPr>
              <a:xfrm>
                <a:off x="4040983" y="2450368"/>
                <a:ext cx="11912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emettitore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6E8BD70-223D-4840-A82C-680B86D7D2FC}"/>
                </a:ext>
              </a:extLst>
            </p:cNvPr>
            <p:cNvGrpSpPr/>
            <p:nvPr/>
          </p:nvGrpSpPr>
          <p:grpSpPr>
            <a:xfrm>
              <a:off x="1117625" y="602487"/>
              <a:ext cx="2925275" cy="1330077"/>
              <a:chOff x="3554883" y="1075599"/>
              <a:chExt cx="2925275" cy="1330077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E7B7DF80-562C-0748-92AE-4CE181D9420B}"/>
                  </a:ext>
                </a:extLst>
              </p:cNvPr>
              <p:cNvGrpSpPr/>
              <p:nvPr/>
            </p:nvGrpSpPr>
            <p:grpSpPr>
              <a:xfrm>
                <a:off x="3554883" y="1075599"/>
                <a:ext cx="1925800" cy="1330077"/>
                <a:chOff x="3554883" y="1075599"/>
                <a:chExt cx="1925800" cy="1330077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00CAE8CE-6955-BF47-B0B5-C265CCD67C2C}"/>
                    </a:ext>
                  </a:extLst>
                </p:cNvPr>
                <p:cNvGrpSpPr/>
                <p:nvPr/>
              </p:nvGrpSpPr>
              <p:grpSpPr>
                <a:xfrm>
                  <a:off x="3554883" y="1075599"/>
                  <a:ext cx="968535" cy="464404"/>
                  <a:chOff x="3554883" y="1075599"/>
                  <a:chExt cx="968535" cy="464404"/>
                </a:xfrm>
              </p:grpSpPr>
              <p:sp>
                <p:nvSpPr>
                  <p:cNvPr id="77" name="TextBox 76">
                    <a:extLst>
                      <a:ext uri="{FF2B5EF4-FFF2-40B4-BE49-F238E27FC236}">
                        <a16:creationId xmlns:a16="http://schemas.microsoft.com/office/drawing/2014/main" id="{3024D35B-4405-BD45-AE34-069D9D7CF172}"/>
                      </a:ext>
                    </a:extLst>
                  </p:cNvPr>
                  <p:cNvSpPr txBox="1"/>
                  <p:nvPr/>
                </p:nvSpPr>
                <p:spPr>
                  <a:xfrm>
                    <a:off x="3554883" y="1075599"/>
                    <a:ext cx="968535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 sz="2400" i="1">
                        <a:solidFill>
                          <a:srgbClr val="FF0000"/>
                        </a:solidFill>
                      </a:rPr>
                      <a:t>I</a:t>
                    </a:r>
                    <a:r>
                      <a:rPr lang="it-IT" sz="2400" i="1" baseline="-25000">
                        <a:solidFill>
                          <a:srgbClr val="FF0000"/>
                        </a:solidFill>
                      </a:rPr>
                      <a:t>b</a:t>
                    </a:r>
                    <a:r>
                      <a:rPr lang="it-IT" sz="2400">
                        <a:solidFill>
                          <a:srgbClr val="FF0000"/>
                        </a:solidFill>
                      </a:rPr>
                      <a:t> &gt;&gt; 0</a:t>
                    </a:r>
                  </a:p>
                </p:txBody>
              </p:sp>
              <p:cxnSp>
                <p:nvCxnSpPr>
                  <p:cNvPr id="78" name="Straight Arrow Connector 77">
                    <a:extLst>
                      <a:ext uri="{FF2B5EF4-FFF2-40B4-BE49-F238E27FC236}">
                        <a16:creationId xmlns:a16="http://schemas.microsoft.com/office/drawing/2014/main" id="{0E5B8BA1-994B-FF4E-9032-E7F994A0E9FD}"/>
                      </a:ext>
                    </a:extLst>
                  </p:cNvPr>
                  <p:cNvCxnSpPr/>
                  <p:nvPr/>
                </p:nvCxnSpPr>
                <p:spPr>
                  <a:xfrm>
                    <a:off x="3642007" y="1540003"/>
                    <a:ext cx="815546" cy="0"/>
                  </a:xfrm>
                  <a:prstGeom prst="straightConnector1">
                    <a:avLst/>
                  </a:prstGeom>
                  <a:ln w="19050">
                    <a:solidFill>
                      <a:srgbClr val="FF0000"/>
                    </a:solidFill>
                    <a:headEnd w="lg" len="lg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9" name="Straight Arrow Connector 78">
                  <a:extLst>
                    <a:ext uri="{FF2B5EF4-FFF2-40B4-BE49-F238E27FC236}">
                      <a16:creationId xmlns:a16="http://schemas.microsoft.com/office/drawing/2014/main" id="{B0D24FD9-FC71-4041-A8EB-C54661A52A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80683" y="1230410"/>
                  <a:ext cx="0" cy="1175266"/>
                </a:xfrm>
                <a:prstGeom prst="straightConnector1">
                  <a:avLst/>
                </a:prstGeom>
                <a:ln w="19050">
                  <a:solidFill>
                    <a:srgbClr val="0A20FF"/>
                  </a:solidFill>
                  <a:headEnd w="lg" len="lg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7C1F929-3466-1B42-A95D-578832F534F5}"/>
                  </a:ext>
                </a:extLst>
              </p:cNvPr>
              <p:cNvSpPr txBox="1"/>
              <p:nvPr/>
            </p:nvSpPr>
            <p:spPr>
              <a:xfrm>
                <a:off x="5508417" y="1501536"/>
                <a:ext cx="9717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i="1">
                    <a:solidFill>
                      <a:srgbClr val="0A20FF"/>
                    </a:solidFill>
                  </a:rPr>
                  <a:t>I</a:t>
                </a:r>
                <a:r>
                  <a:rPr lang="it-IT" sz="2400" i="1" baseline="-25000">
                    <a:solidFill>
                      <a:srgbClr val="0A20FF"/>
                    </a:solidFill>
                  </a:rPr>
                  <a:t>C</a:t>
                </a:r>
                <a:r>
                  <a:rPr lang="it-IT" sz="2400" i="1">
                    <a:solidFill>
                      <a:srgbClr val="0A20FF"/>
                    </a:solidFill>
                  </a:rPr>
                  <a:t> </a:t>
                </a:r>
                <a:r>
                  <a:rPr lang="it-IT" sz="2400">
                    <a:solidFill>
                      <a:srgbClr val="0A20FF"/>
                    </a:solidFill>
                  </a:rPr>
                  <a:t>&gt;&gt; 0</a:t>
                </a: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A5D3392-AB5E-2D49-BB71-5740C114BB84}"/>
              </a:ext>
            </a:extLst>
          </p:cNvPr>
          <p:cNvGrpSpPr/>
          <p:nvPr/>
        </p:nvGrpSpPr>
        <p:grpSpPr>
          <a:xfrm>
            <a:off x="706942" y="158090"/>
            <a:ext cx="2938717" cy="2378753"/>
            <a:chOff x="5449339" y="-5765"/>
            <a:chExt cx="2938717" cy="2378753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293D6455-A2EC-AF42-BBBB-B47658932B06}"/>
                </a:ext>
              </a:extLst>
            </p:cNvPr>
            <p:cNvGrpSpPr/>
            <p:nvPr/>
          </p:nvGrpSpPr>
          <p:grpSpPr>
            <a:xfrm>
              <a:off x="5449339" y="-5765"/>
              <a:ext cx="2200853" cy="2378753"/>
              <a:chOff x="3031354" y="440947"/>
              <a:chExt cx="2200853" cy="2378753"/>
            </a:xfrm>
          </p:grpSpPr>
          <p:grpSp>
            <p:nvGrpSpPr>
              <p:cNvPr id="68" name="Group 21">
                <a:extLst>
                  <a:ext uri="{FF2B5EF4-FFF2-40B4-BE49-F238E27FC236}">
                    <a16:creationId xmlns:a16="http://schemas.microsoft.com/office/drawing/2014/main" id="{B9743BF7-4A5F-524B-829D-BB1D54100DD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74283" y="854213"/>
                <a:ext cx="990600" cy="1600200"/>
                <a:chOff x="816" y="1152"/>
                <a:chExt cx="624" cy="1008"/>
              </a:xfrm>
            </p:grpSpPr>
            <p:sp>
              <p:nvSpPr>
                <p:cNvPr id="81" name="Oval 22">
                  <a:extLst>
                    <a:ext uri="{FF2B5EF4-FFF2-40B4-BE49-F238E27FC236}">
                      <a16:creationId xmlns:a16="http://schemas.microsoft.com/office/drawing/2014/main" id="{F5FDFDFE-A864-3D4A-9FF9-6EBA84F8F7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6" y="1488"/>
                  <a:ext cx="384" cy="384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  <p:sp>
              <p:nvSpPr>
                <p:cNvPr id="82" name="Line 23">
                  <a:extLst>
                    <a:ext uri="{FF2B5EF4-FFF2-40B4-BE49-F238E27FC236}">
                      <a16:creationId xmlns:a16="http://schemas.microsoft.com/office/drawing/2014/main" id="{7DEF2E52-5206-9F48-85ED-1C91203242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52" y="1536"/>
                  <a:ext cx="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83" name="Line 24">
                  <a:extLst>
                    <a:ext uri="{FF2B5EF4-FFF2-40B4-BE49-F238E27FC236}">
                      <a16:creationId xmlns:a16="http://schemas.microsoft.com/office/drawing/2014/main" id="{3F980DC0-826A-2246-80A0-D330E9069B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152" y="1488"/>
                  <a:ext cx="192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84" name="Line 25">
                  <a:extLst>
                    <a:ext uri="{FF2B5EF4-FFF2-40B4-BE49-F238E27FC236}">
                      <a16:creationId xmlns:a16="http://schemas.microsoft.com/office/drawing/2014/main" id="{A9A0029B-42F6-BA45-8CFB-0A64552C80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52" y="1728"/>
                  <a:ext cx="192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85" name="Line 26">
                  <a:extLst>
                    <a:ext uri="{FF2B5EF4-FFF2-40B4-BE49-F238E27FC236}">
                      <a16:creationId xmlns:a16="http://schemas.microsoft.com/office/drawing/2014/main" id="{EE7648EE-4405-4D48-98FF-3891CF56C7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816" y="1680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86" name="Line 27">
                  <a:extLst>
                    <a:ext uri="{FF2B5EF4-FFF2-40B4-BE49-F238E27FC236}">
                      <a16:creationId xmlns:a16="http://schemas.microsoft.com/office/drawing/2014/main" id="{9E5D5404-3E64-A541-ABF4-E90075FE4C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344" y="1152"/>
                  <a:ext cx="0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87" name="Line 28">
                  <a:extLst>
                    <a:ext uri="{FF2B5EF4-FFF2-40B4-BE49-F238E27FC236}">
                      <a16:creationId xmlns:a16="http://schemas.microsoft.com/office/drawing/2014/main" id="{D51CFC41-61BA-4F45-9835-E88BCDE9A4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344" y="1824"/>
                  <a:ext cx="0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801B296F-C6DE-214A-9425-7AE215E1BCC2}"/>
                  </a:ext>
                </a:extLst>
              </p:cNvPr>
              <p:cNvSpPr txBox="1"/>
              <p:nvPr/>
            </p:nvSpPr>
            <p:spPr>
              <a:xfrm>
                <a:off x="3031354" y="1399281"/>
                <a:ext cx="6222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base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A2747C62-74D9-674E-9707-358BDEFBEB9D}"/>
                  </a:ext>
                </a:extLst>
              </p:cNvPr>
              <p:cNvSpPr txBox="1"/>
              <p:nvPr/>
            </p:nvSpPr>
            <p:spPr>
              <a:xfrm>
                <a:off x="4040983" y="440947"/>
                <a:ext cx="10851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collettore</a:t>
                </a: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30F79E3F-99AD-6E4D-B51C-C5798E3433BA}"/>
                  </a:ext>
                </a:extLst>
              </p:cNvPr>
              <p:cNvSpPr txBox="1"/>
              <p:nvPr/>
            </p:nvSpPr>
            <p:spPr>
              <a:xfrm>
                <a:off x="4040983" y="2450368"/>
                <a:ext cx="11912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emettitore</a:t>
                </a:r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3388A896-F63A-DE42-82F3-0874CFFC8C35}"/>
                </a:ext>
              </a:extLst>
            </p:cNvPr>
            <p:cNvGrpSpPr/>
            <p:nvPr/>
          </p:nvGrpSpPr>
          <p:grpSpPr>
            <a:xfrm>
              <a:off x="5618273" y="526632"/>
              <a:ext cx="2769783" cy="887602"/>
              <a:chOff x="3554883" y="1075599"/>
              <a:chExt cx="2769783" cy="887602"/>
            </a:xfrm>
          </p:grpSpPr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474276A5-DA30-394A-A245-8E70B7139CFD}"/>
                  </a:ext>
                </a:extLst>
              </p:cNvPr>
              <p:cNvGrpSpPr/>
              <p:nvPr/>
            </p:nvGrpSpPr>
            <p:grpSpPr>
              <a:xfrm>
                <a:off x="3554883" y="1075599"/>
                <a:ext cx="902670" cy="464404"/>
                <a:chOff x="3554883" y="1075599"/>
                <a:chExt cx="902670" cy="464404"/>
              </a:xfrm>
            </p:grpSpPr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1BB77A7F-8454-AB49-8B9A-927C00EE5490}"/>
                    </a:ext>
                  </a:extLst>
                </p:cNvPr>
                <p:cNvSpPr txBox="1"/>
                <p:nvPr/>
              </p:nvSpPr>
              <p:spPr>
                <a:xfrm>
                  <a:off x="3554883" y="1075599"/>
                  <a:ext cx="81464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2400" i="1">
                      <a:solidFill>
                        <a:srgbClr val="FF0000"/>
                      </a:solidFill>
                    </a:rPr>
                    <a:t>I</a:t>
                  </a:r>
                  <a:r>
                    <a:rPr lang="it-IT" sz="2400" i="1" baseline="-25000">
                      <a:solidFill>
                        <a:srgbClr val="FF0000"/>
                      </a:solidFill>
                    </a:rPr>
                    <a:t>b</a:t>
                  </a:r>
                  <a:r>
                    <a:rPr lang="it-IT" sz="2400">
                      <a:solidFill>
                        <a:srgbClr val="FF0000"/>
                      </a:solidFill>
                    </a:rPr>
                    <a:t> = 0</a:t>
                  </a:r>
                </a:p>
              </p:txBody>
            </p:sp>
            <p:cxnSp>
              <p:nvCxnSpPr>
                <p:cNvPr id="94" name="Straight Arrow Connector 93">
                  <a:extLst>
                    <a:ext uri="{FF2B5EF4-FFF2-40B4-BE49-F238E27FC236}">
                      <a16:creationId xmlns:a16="http://schemas.microsoft.com/office/drawing/2014/main" id="{B0E2DA1D-D146-3A46-9E19-9BF72035E5DB}"/>
                    </a:ext>
                  </a:extLst>
                </p:cNvPr>
                <p:cNvCxnSpPr/>
                <p:nvPr/>
              </p:nvCxnSpPr>
              <p:spPr>
                <a:xfrm>
                  <a:off x="3642007" y="1540003"/>
                  <a:ext cx="815546" cy="0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headEnd w="lg" len="lg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0CF5219E-681D-7D48-BB41-5B12F882002A}"/>
                  </a:ext>
                </a:extLst>
              </p:cNvPr>
              <p:cNvSpPr txBox="1"/>
              <p:nvPr/>
            </p:nvSpPr>
            <p:spPr>
              <a:xfrm>
                <a:off x="5508417" y="1501536"/>
                <a:ext cx="8162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i="1">
                    <a:solidFill>
                      <a:srgbClr val="0A20FF"/>
                    </a:solidFill>
                  </a:rPr>
                  <a:t>I</a:t>
                </a:r>
                <a:r>
                  <a:rPr lang="it-IT" sz="2400" i="1" baseline="-25000">
                    <a:solidFill>
                      <a:srgbClr val="0A20FF"/>
                    </a:solidFill>
                  </a:rPr>
                  <a:t>C</a:t>
                </a:r>
                <a:r>
                  <a:rPr lang="it-IT" sz="2400" i="1">
                    <a:solidFill>
                      <a:srgbClr val="0A20FF"/>
                    </a:solidFill>
                  </a:rPr>
                  <a:t> =</a:t>
                </a:r>
                <a:r>
                  <a:rPr lang="it-IT" sz="2400">
                    <a:solidFill>
                      <a:srgbClr val="0A20FF"/>
                    </a:solidFill>
                  </a:rPr>
                  <a:t> 0</a:t>
                </a:r>
              </a:p>
            </p:txBody>
          </p:sp>
        </p:grp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E9B9C-DE23-8D4C-826B-0B76F5E56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68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D6A877-3179-5E44-A392-AB07D5CC78BE}"/>
              </a:ext>
            </a:extLst>
          </p:cNvPr>
          <p:cNvSpPr txBox="1"/>
          <p:nvPr/>
        </p:nvSpPr>
        <p:spPr>
          <a:xfrm>
            <a:off x="2576946" y="1116281"/>
            <a:ext cx="3744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Useremo una </a:t>
            </a:r>
            <a:r>
              <a:rPr lang="en-US" sz="2400" b="1">
                <a:solidFill>
                  <a:srgbClr val="0A20FF"/>
                </a:solidFill>
              </a:rPr>
              <a:t>logica positiva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5E024F-C831-D946-AB06-42A9FBBD5A97}"/>
              </a:ext>
            </a:extLst>
          </p:cNvPr>
          <p:cNvSpPr txBox="1"/>
          <p:nvPr/>
        </p:nvSpPr>
        <p:spPr>
          <a:xfrm>
            <a:off x="1427513" y="2626998"/>
            <a:ext cx="66251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+ V</a:t>
            </a:r>
            <a:r>
              <a:rPr lang="en-US" sz="3200" baseline="-25000"/>
              <a:t>CC</a:t>
            </a:r>
            <a:r>
              <a:rPr lang="en-US" sz="3200"/>
              <a:t>    cioè tensione alta    →   1 logico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3E6814A-DE60-3946-BD39-8358682AFCE3}"/>
              </a:ext>
            </a:extLst>
          </p:cNvPr>
          <p:cNvGrpSpPr/>
          <p:nvPr/>
        </p:nvGrpSpPr>
        <p:grpSpPr>
          <a:xfrm>
            <a:off x="1427513" y="3848075"/>
            <a:ext cx="6631752" cy="825500"/>
            <a:chOff x="1572813" y="4260826"/>
            <a:chExt cx="6631752" cy="8255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8D6B6E6-4AEC-2D4B-9540-9DB9A8B58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40087" y="4260826"/>
              <a:ext cx="982345" cy="8255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E4CEAE4-A412-874A-890C-4EFD2C92FD9C}"/>
                </a:ext>
              </a:extLst>
            </p:cNvPr>
            <p:cNvSpPr txBox="1"/>
            <p:nvPr/>
          </p:nvSpPr>
          <p:spPr>
            <a:xfrm>
              <a:off x="1572813" y="4260826"/>
              <a:ext cx="663175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/>
                <a:t>0 V  cioè la massa                 →   0 logico</a:t>
              </a:r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5B1D96-0051-2040-86BF-05379AA5C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53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A6B5C7-00C0-304A-86ED-CE468550D9AF}"/>
              </a:ext>
            </a:extLst>
          </p:cNvPr>
          <p:cNvSpPr/>
          <p:nvPr/>
        </p:nvSpPr>
        <p:spPr>
          <a:xfrm>
            <a:off x="8124169" y="-16712"/>
            <a:ext cx="10198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Famiglie logiche</a:t>
            </a:r>
            <a:endParaRPr lang="it-IT" sz="1000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3FEE040-63FB-2F44-98A1-B4E6C469C64F}"/>
              </a:ext>
            </a:extLst>
          </p:cNvPr>
          <p:cNvGrpSpPr/>
          <p:nvPr/>
        </p:nvGrpSpPr>
        <p:grpSpPr>
          <a:xfrm>
            <a:off x="143796" y="3391413"/>
            <a:ext cx="4245748" cy="2996519"/>
            <a:chOff x="143796" y="3391413"/>
            <a:chExt cx="4245748" cy="299651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7534A73-67B6-8344-87EB-9F0592888F64}"/>
                </a:ext>
              </a:extLst>
            </p:cNvPr>
            <p:cNvGrpSpPr/>
            <p:nvPr/>
          </p:nvGrpSpPr>
          <p:grpSpPr>
            <a:xfrm>
              <a:off x="143796" y="3391413"/>
              <a:ext cx="4245748" cy="2939537"/>
              <a:chOff x="143796" y="3391413"/>
              <a:chExt cx="4245748" cy="2939537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B315DBF-A980-B04C-BC0C-EFE0155D7767}"/>
                  </a:ext>
                </a:extLst>
              </p:cNvPr>
              <p:cNvSpPr/>
              <p:nvPr/>
            </p:nvSpPr>
            <p:spPr>
              <a:xfrm>
                <a:off x="1578896" y="5832389"/>
                <a:ext cx="1495168" cy="3312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D20E6D72-7550-C84B-AA81-BC4D0F7DEA03}"/>
                  </a:ext>
                </a:extLst>
              </p:cNvPr>
              <p:cNvGrpSpPr/>
              <p:nvPr/>
            </p:nvGrpSpPr>
            <p:grpSpPr>
              <a:xfrm>
                <a:off x="662083" y="3498850"/>
                <a:ext cx="2997200" cy="2832100"/>
                <a:chOff x="1304028" y="3333583"/>
                <a:chExt cx="2997200" cy="2832100"/>
              </a:xfrm>
            </p:grpSpPr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EB1A2322-2343-BC43-91FC-AF5A7B5F037D}"/>
                    </a:ext>
                  </a:extLst>
                </p:cNvPr>
                <p:cNvGrpSpPr/>
                <p:nvPr/>
              </p:nvGrpSpPr>
              <p:grpSpPr>
                <a:xfrm>
                  <a:off x="1304028" y="3333583"/>
                  <a:ext cx="2997200" cy="2832100"/>
                  <a:chOff x="1248698" y="3355546"/>
                  <a:chExt cx="2997200" cy="2832100"/>
                </a:xfrm>
              </p:grpSpPr>
              <p:grpSp>
                <p:nvGrpSpPr>
                  <p:cNvPr id="24" name="Group 23">
                    <a:extLst>
                      <a:ext uri="{FF2B5EF4-FFF2-40B4-BE49-F238E27FC236}">
                        <a16:creationId xmlns:a16="http://schemas.microsoft.com/office/drawing/2014/main" id="{76D2DF17-33D5-6149-9A4B-25253A2CE102}"/>
                      </a:ext>
                    </a:extLst>
                  </p:cNvPr>
                  <p:cNvGrpSpPr/>
                  <p:nvPr/>
                </p:nvGrpSpPr>
                <p:grpSpPr>
                  <a:xfrm>
                    <a:off x="1248698" y="3355546"/>
                    <a:ext cx="2997200" cy="2832100"/>
                    <a:chOff x="1248698" y="3355546"/>
                    <a:chExt cx="2997200" cy="2832100"/>
                  </a:xfrm>
                </p:grpSpPr>
                <p:grpSp>
                  <p:nvGrpSpPr>
                    <p:cNvPr id="12" name="Group 11">
                      <a:extLst>
                        <a:ext uri="{FF2B5EF4-FFF2-40B4-BE49-F238E27FC236}">
                          <a16:creationId xmlns:a16="http://schemas.microsoft.com/office/drawing/2014/main" id="{05E6566E-4989-E94A-85AB-96FD70BE00E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48698" y="3355546"/>
                      <a:ext cx="2997200" cy="2832100"/>
                      <a:chOff x="1248698" y="3355546"/>
                      <a:chExt cx="2997200" cy="2832100"/>
                    </a:xfrm>
                  </p:grpSpPr>
                  <p:pic>
                    <p:nvPicPr>
                      <p:cNvPr id="5" name="Picture 4">
                        <a:extLst>
                          <a:ext uri="{FF2B5EF4-FFF2-40B4-BE49-F238E27FC236}">
                            <a16:creationId xmlns:a16="http://schemas.microsoft.com/office/drawing/2014/main" id="{66F798F3-5688-6741-918A-08EBFF4E6AC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248698" y="3355546"/>
                        <a:ext cx="2997200" cy="2832100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7" name="Rectangle 6">
                        <a:extLst>
                          <a:ext uri="{FF2B5EF4-FFF2-40B4-BE49-F238E27FC236}">
                            <a16:creationId xmlns:a16="http://schemas.microsoft.com/office/drawing/2014/main" id="{7A7F14A8-16B3-A94A-94EE-86A214E77EF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8670" y="3355546"/>
                        <a:ext cx="1495168" cy="130295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</p:grpSp>
                <p:sp>
                  <p:nvSpPr>
                    <p:cNvPr id="23" name="Rectangle 22">
                      <a:extLst>
                        <a:ext uri="{FF2B5EF4-FFF2-40B4-BE49-F238E27FC236}">
                          <a16:creationId xmlns:a16="http://schemas.microsoft.com/office/drawing/2014/main" id="{A83694C0-471E-724B-BAAD-327843392A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10695" y="4658496"/>
                      <a:ext cx="818038" cy="32127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</p:grpSp>
              <p:sp>
                <p:nvSpPr>
                  <p:cNvPr id="27" name="Rectangle 26">
                    <a:extLst>
                      <a:ext uri="{FF2B5EF4-FFF2-40B4-BE49-F238E27FC236}">
                        <a16:creationId xmlns:a16="http://schemas.microsoft.com/office/drawing/2014/main" id="{4CF9E246-0653-C943-9640-FC642D4AB410}"/>
                      </a:ext>
                    </a:extLst>
                  </p:cNvPr>
                  <p:cNvSpPr/>
                  <p:nvPr/>
                </p:nvSpPr>
                <p:spPr>
                  <a:xfrm>
                    <a:off x="2031239" y="5796864"/>
                    <a:ext cx="1379456" cy="32127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9AF1A543-F6D1-4A4E-8663-5CFEAC17CAD6}"/>
                    </a:ext>
                  </a:extLst>
                </p:cNvPr>
                <p:cNvSpPr/>
                <p:nvPr/>
              </p:nvSpPr>
              <p:spPr>
                <a:xfrm>
                  <a:off x="1383248" y="4716286"/>
                  <a:ext cx="307774" cy="60661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5670F18F-7828-7942-8517-9C4E96D1C98F}"/>
                  </a:ext>
                </a:extLst>
              </p:cNvPr>
              <p:cNvGrpSpPr/>
              <p:nvPr/>
            </p:nvGrpSpPr>
            <p:grpSpPr>
              <a:xfrm>
                <a:off x="1258013" y="4372144"/>
                <a:ext cx="970137" cy="464410"/>
                <a:chOff x="3568125" y="1629372"/>
                <a:chExt cx="970137" cy="464410"/>
              </a:xfrm>
            </p:grpSpPr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2C8FE04-8DDD-9640-8F56-A9B1BA3A7C3A}"/>
                    </a:ext>
                  </a:extLst>
                </p:cNvPr>
                <p:cNvSpPr txBox="1"/>
                <p:nvPr/>
              </p:nvSpPr>
              <p:spPr>
                <a:xfrm>
                  <a:off x="3568125" y="1629372"/>
                  <a:ext cx="97013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2400" i="1">
                      <a:solidFill>
                        <a:srgbClr val="FF0000"/>
                      </a:solidFill>
                    </a:rPr>
                    <a:t>I</a:t>
                  </a:r>
                  <a:r>
                    <a:rPr lang="it-IT" sz="2400" i="1" baseline="-25000">
                      <a:solidFill>
                        <a:srgbClr val="FF0000"/>
                      </a:solidFill>
                    </a:rPr>
                    <a:t>b</a:t>
                  </a:r>
                  <a:r>
                    <a:rPr lang="it-IT" sz="2400">
                      <a:solidFill>
                        <a:srgbClr val="FF0000"/>
                      </a:solidFill>
                    </a:rPr>
                    <a:t> &gt;&gt; 0</a:t>
                  </a:r>
                </a:p>
              </p:txBody>
            </p:sp>
            <p:cxnSp>
              <p:nvCxnSpPr>
                <p:cNvPr id="19" name="Straight Arrow Connector 18">
                  <a:extLst>
                    <a:ext uri="{FF2B5EF4-FFF2-40B4-BE49-F238E27FC236}">
                      <a16:creationId xmlns:a16="http://schemas.microsoft.com/office/drawing/2014/main" id="{9B96694A-74CE-CB41-A5E1-CF729AC9E6A0}"/>
                    </a:ext>
                  </a:extLst>
                </p:cNvPr>
                <p:cNvCxnSpPr/>
                <p:nvPr/>
              </p:nvCxnSpPr>
              <p:spPr>
                <a:xfrm>
                  <a:off x="3655249" y="2093782"/>
                  <a:ext cx="815546" cy="0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headEnd w="lg" len="lg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A64678D1-4BCB-4747-A206-D611104C96D3}"/>
                  </a:ext>
                </a:extLst>
              </p:cNvPr>
              <p:cNvCxnSpPr/>
              <p:nvPr/>
            </p:nvCxnSpPr>
            <p:spPr>
              <a:xfrm>
                <a:off x="2724538" y="4737444"/>
                <a:ext cx="0" cy="958854"/>
              </a:xfrm>
              <a:prstGeom prst="line">
                <a:avLst/>
              </a:prstGeom>
              <a:ln w="31750">
                <a:solidFill>
                  <a:srgbClr val="0A2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547432D2-30E9-7240-8CB4-D56ACE6520E0}"/>
                  </a:ext>
                </a:extLst>
              </p:cNvPr>
              <p:cNvGrpSpPr/>
              <p:nvPr/>
            </p:nvGrpSpPr>
            <p:grpSpPr>
              <a:xfrm>
                <a:off x="372513" y="3392488"/>
                <a:ext cx="1370568" cy="1087740"/>
                <a:chOff x="444843" y="3188043"/>
                <a:chExt cx="1370568" cy="1087740"/>
              </a:xfrm>
            </p:grpSpPr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ED2094C-F011-174F-8D60-2016D8E3A369}"/>
                    </a:ext>
                  </a:extLst>
                </p:cNvPr>
                <p:cNvSpPr txBox="1"/>
                <p:nvPr/>
              </p:nvSpPr>
              <p:spPr>
                <a:xfrm>
                  <a:off x="828554" y="3814118"/>
                  <a:ext cx="34015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2400"/>
                    <a:t>1</a:t>
                  </a: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A4C59B0-1A7D-894B-B09F-86B3B8E84528}"/>
                    </a:ext>
                  </a:extLst>
                </p:cNvPr>
                <p:cNvSpPr txBox="1"/>
                <p:nvPr/>
              </p:nvSpPr>
              <p:spPr>
                <a:xfrm>
                  <a:off x="444843" y="3188043"/>
                  <a:ext cx="1370568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/>
                    <a:t>valore logico</a:t>
                  </a:r>
                </a:p>
                <a:p>
                  <a:r>
                    <a:rPr lang="it-IT"/>
                    <a:t>d’ingresso</a:t>
                  </a:r>
                </a:p>
              </p:txBody>
            </p: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64BB257-7630-CC49-8A40-2192D19DCE45}"/>
                  </a:ext>
                </a:extLst>
              </p:cNvPr>
              <p:cNvSpPr txBox="1"/>
              <p:nvPr/>
            </p:nvSpPr>
            <p:spPr>
              <a:xfrm>
                <a:off x="3095815" y="4833809"/>
                <a:ext cx="101232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i="1"/>
                  <a:t>V</a:t>
                </a:r>
                <a:r>
                  <a:rPr lang="it-IT" sz="2400" i="1" baseline="-25000"/>
                  <a:t>CE</a:t>
                </a:r>
                <a:r>
                  <a:rPr lang="it-IT" sz="2400"/>
                  <a:t> = 0</a:t>
                </a:r>
              </a:p>
            </p:txBody>
          </p: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7AFF1E74-E7C9-9641-B1AF-F896917F2B9A}"/>
                  </a:ext>
                </a:extLst>
              </p:cNvPr>
              <p:cNvGrpSpPr/>
              <p:nvPr/>
            </p:nvGrpSpPr>
            <p:grpSpPr>
              <a:xfrm>
                <a:off x="3018976" y="3391413"/>
                <a:ext cx="1370568" cy="1087740"/>
                <a:chOff x="444843" y="3188043"/>
                <a:chExt cx="1370568" cy="1087740"/>
              </a:xfrm>
            </p:grpSpPr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3C2668F-0C89-1742-95C4-F36AB2507E9A}"/>
                    </a:ext>
                  </a:extLst>
                </p:cNvPr>
                <p:cNvSpPr txBox="1"/>
                <p:nvPr/>
              </p:nvSpPr>
              <p:spPr>
                <a:xfrm>
                  <a:off x="828554" y="3814118"/>
                  <a:ext cx="34015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2400"/>
                    <a:t>0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4B915ADE-52DD-3846-B768-4CACC6DE3EC8}"/>
                    </a:ext>
                  </a:extLst>
                </p:cNvPr>
                <p:cNvSpPr txBox="1"/>
                <p:nvPr/>
              </p:nvSpPr>
              <p:spPr>
                <a:xfrm>
                  <a:off x="444843" y="3188043"/>
                  <a:ext cx="1370568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/>
                    <a:t>valore logico</a:t>
                  </a:r>
                </a:p>
                <a:p>
                  <a:r>
                    <a:rPr lang="it-IT"/>
                    <a:t>d’uscita</a:t>
                  </a:r>
                </a:p>
              </p:txBody>
            </p: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F35FC52-4758-134D-A806-8253324DC181}"/>
                  </a:ext>
                </a:extLst>
              </p:cNvPr>
              <p:cNvSpPr txBox="1"/>
              <p:nvPr/>
            </p:nvSpPr>
            <p:spPr>
              <a:xfrm>
                <a:off x="143796" y="4671989"/>
                <a:ext cx="962315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ingresso</a:t>
                </a:r>
              </a:p>
              <a:p>
                <a:r>
                  <a:rPr lang="it-IT"/>
                  <a:t>stato</a:t>
                </a:r>
              </a:p>
              <a:p>
                <a:r>
                  <a:rPr lang="it-IT"/>
                  <a:t>alto</a:t>
                </a: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6CCEF1D-358C-7640-8EC6-15294747201A}"/>
                </a:ext>
              </a:extLst>
            </p:cNvPr>
            <p:cNvSpPr txBox="1"/>
            <p:nvPr/>
          </p:nvSpPr>
          <p:spPr>
            <a:xfrm>
              <a:off x="1881104" y="6018600"/>
              <a:ext cx="12710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saturazione</a:t>
              </a:r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0442BB81-DA58-D641-8E49-450A32368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228" y="422875"/>
            <a:ext cx="2997200" cy="2832100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086A4C6E-7FCE-0949-9ED9-68F64F645E9A}"/>
              </a:ext>
            </a:extLst>
          </p:cNvPr>
          <p:cNvSpPr txBox="1"/>
          <p:nvPr/>
        </p:nvSpPr>
        <p:spPr>
          <a:xfrm>
            <a:off x="143796" y="112290"/>
            <a:ext cx="3549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Principio di funzionamento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F56A3539-FEEE-C243-85A3-586D3B743D3C}"/>
              </a:ext>
            </a:extLst>
          </p:cNvPr>
          <p:cNvGrpSpPr/>
          <p:nvPr/>
        </p:nvGrpSpPr>
        <p:grpSpPr>
          <a:xfrm>
            <a:off x="4661279" y="3445131"/>
            <a:ext cx="4245748" cy="2939537"/>
            <a:chOff x="4661279" y="3445131"/>
            <a:chExt cx="4245748" cy="29395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F33BACA-2336-C947-BF67-7E883C9DD974}"/>
                </a:ext>
              </a:extLst>
            </p:cNvPr>
            <p:cNvSpPr/>
            <p:nvPr/>
          </p:nvSpPr>
          <p:spPr>
            <a:xfrm>
              <a:off x="6596448" y="5832389"/>
              <a:ext cx="1495168" cy="3312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1E7A5658-F7B3-8344-BA92-B3652078324F}"/>
                </a:ext>
              </a:extLst>
            </p:cNvPr>
            <p:cNvGrpSpPr/>
            <p:nvPr/>
          </p:nvGrpSpPr>
          <p:grpSpPr>
            <a:xfrm>
              <a:off x="4661279" y="3445131"/>
              <a:ext cx="4245748" cy="2939537"/>
              <a:chOff x="143796" y="3391413"/>
              <a:chExt cx="4245748" cy="2939537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5D985678-70D9-114E-9EAB-633E8665E2BB}"/>
                  </a:ext>
                </a:extLst>
              </p:cNvPr>
              <p:cNvSpPr/>
              <p:nvPr/>
            </p:nvSpPr>
            <p:spPr>
              <a:xfrm>
                <a:off x="1578896" y="5832389"/>
                <a:ext cx="1495168" cy="3312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76544E01-42F6-004F-BBC8-A63A728BCC33}"/>
                  </a:ext>
                </a:extLst>
              </p:cNvPr>
              <p:cNvGrpSpPr/>
              <p:nvPr/>
            </p:nvGrpSpPr>
            <p:grpSpPr>
              <a:xfrm>
                <a:off x="662083" y="3498850"/>
                <a:ext cx="2997200" cy="2832100"/>
                <a:chOff x="1304028" y="3333583"/>
                <a:chExt cx="2997200" cy="2832100"/>
              </a:xfrm>
            </p:grpSpPr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A8F4A294-F1EA-BD43-AD50-10999A93A476}"/>
                    </a:ext>
                  </a:extLst>
                </p:cNvPr>
                <p:cNvGrpSpPr/>
                <p:nvPr/>
              </p:nvGrpSpPr>
              <p:grpSpPr>
                <a:xfrm>
                  <a:off x="1304028" y="3333583"/>
                  <a:ext cx="2997200" cy="2832100"/>
                  <a:chOff x="1248698" y="3355546"/>
                  <a:chExt cx="2997200" cy="2832100"/>
                </a:xfrm>
              </p:grpSpPr>
              <p:grpSp>
                <p:nvGrpSpPr>
                  <p:cNvPr id="53" name="Group 52">
                    <a:extLst>
                      <a:ext uri="{FF2B5EF4-FFF2-40B4-BE49-F238E27FC236}">
                        <a16:creationId xmlns:a16="http://schemas.microsoft.com/office/drawing/2014/main" id="{92932ED3-2909-084E-8033-D5362D9F134B}"/>
                      </a:ext>
                    </a:extLst>
                  </p:cNvPr>
                  <p:cNvGrpSpPr/>
                  <p:nvPr/>
                </p:nvGrpSpPr>
                <p:grpSpPr>
                  <a:xfrm>
                    <a:off x="1248698" y="3355546"/>
                    <a:ext cx="2997200" cy="2832100"/>
                    <a:chOff x="1248698" y="3355546"/>
                    <a:chExt cx="2997200" cy="2832100"/>
                  </a:xfrm>
                </p:grpSpPr>
                <p:grpSp>
                  <p:nvGrpSpPr>
                    <p:cNvPr id="55" name="Group 54">
                      <a:extLst>
                        <a:ext uri="{FF2B5EF4-FFF2-40B4-BE49-F238E27FC236}">
                          <a16:creationId xmlns:a16="http://schemas.microsoft.com/office/drawing/2014/main" id="{912CC19C-1728-4E45-9F64-01393F39342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48698" y="3355546"/>
                      <a:ext cx="2997200" cy="2832100"/>
                      <a:chOff x="1248698" y="3355546"/>
                      <a:chExt cx="2997200" cy="2832100"/>
                    </a:xfrm>
                  </p:grpSpPr>
                  <p:pic>
                    <p:nvPicPr>
                      <p:cNvPr id="57" name="Picture 56">
                        <a:extLst>
                          <a:ext uri="{FF2B5EF4-FFF2-40B4-BE49-F238E27FC236}">
                            <a16:creationId xmlns:a16="http://schemas.microsoft.com/office/drawing/2014/main" id="{86FB8FD3-A13C-3242-BE3C-7897271557B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248698" y="3355546"/>
                        <a:ext cx="2997200" cy="2832100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58" name="Rectangle 57">
                        <a:extLst>
                          <a:ext uri="{FF2B5EF4-FFF2-40B4-BE49-F238E27FC236}">
                            <a16:creationId xmlns:a16="http://schemas.microsoft.com/office/drawing/2014/main" id="{3FCD43E0-6DB0-5A49-B964-3635C6E076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8670" y="3355546"/>
                        <a:ext cx="1495168" cy="130295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</p:grpSp>
                <p:sp>
                  <p:nvSpPr>
                    <p:cNvPr id="56" name="Rectangle 55">
                      <a:extLst>
                        <a:ext uri="{FF2B5EF4-FFF2-40B4-BE49-F238E27FC236}">
                          <a16:creationId xmlns:a16="http://schemas.microsoft.com/office/drawing/2014/main" id="{A7A9792F-3CCC-CC4E-8305-59B43F93F4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10695" y="4658496"/>
                      <a:ext cx="818038" cy="32127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</p:grpSp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BCF978E9-5C42-1440-940A-1A92FBE6531B}"/>
                      </a:ext>
                    </a:extLst>
                  </p:cNvPr>
                  <p:cNvSpPr/>
                  <p:nvPr/>
                </p:nvSpPr>
                <p:spPr>
                  <a:xfrm>
                    <a:off x="2031239" y="5796864"/>
                    <a:ext cx="1379456" cy="32127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8D465950-2475-224C-AA0A-64C3A9DC7153}"/>
                    </a:ext>
                  </a:extLst>
                </p:cNvPr>
                <p:cNvSpPr/>
                <p:nvPr/>
              </p:nvSpPr>
              <p:spPr>
                <a:xfrm>
                  <a:off x="1383248" y="4716286"/>
                  <a:ext cx="307774" cy="60661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946BB06-B2C2-FB4E-A87A-74C467F60911}"/>
                  </a:ext>
                </a:extLst>
              </p:cNvPr>
              <p:cNvSpPr txBox="1"/>
              <p:nvPr/>
            </p:nvSpPr>
            <p:spPr>
              <a:xfrm>
                <a:off x="1258013" y="4372144"/>
                <a:ext cx="81464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i="1">
                    <a:solidFill>
                      <a:srgbClr val="FF0000"/>
                    </a:solidFill>
                  </a:rPr>
                  <a:t>I</a:t>
                </a:r>
                <a:r>
                  <a:rPr lang="it-IT" sz="2400" i="1" baseline="-25000">
                    <a:solidFill>
                      <a:srgbClr val="FF0000"/>
                    </a:solidFill>
                  </a:rPr>
                  <a:t>b</a:t>
                </a:r>
                <a:r>
                  <a:rPr lang="it-IT" sz="2400">
                    <a:solidFill>
                      <a:srgbClr val="FF0000"/>
                    </a:solidFill>
                  </a:rPr>
                  <a:t> = 0</a:t>
                </a:r>
              </a:p>
            </p:txBody>
          </p: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6BE7352B-B50D-094F-9026-B1F633560178}"/>
                  </a:ext>
                </a:extLst>
              </p:cNvPr>
              <p:cNvGrpSpPr/>
              <p:nvPr/>
            </p:nvGrpSpPr>
            <p:grpSpPr>
              <a:xfrm>
                <a:off x="372513" y="3392488"/>
                <a:ext cx="1370568" cy="1087740"/>
                <a:chOff x="444843" y="3188043"/>
                <a:chExt cx="1370568" cy="1087740"/>
              </a:xfrm>
            </p:grpSpPr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CC2B1755-CA12-4646-AE80-4FFD8BDF6C5B}"/>
                    </a:ext>
                  </a:extLst>
                </p:cNvPr>
                <p:cNvSpPr txBox="1"/>
                <p:nvPr/>
              </p:nvSpPr>
              <p:spPr>
                <a:xfrm>
                  <a:off x="828554" y="3814118"/>
                  <a:ext cx="34015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2400"/>
                    <a:t>0</a:t>
                  </a:r>
                </a:p>
              </p:txBody>
            </p: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8E3DA390-D96F-024D-A5BB-1A4212E78E40}"/>
                    </a:ext>
                  </a:extLst>
                </p:cNvPr>
                <p:cNvSpPr txBox="1"/>
                <p:nvPr/>
              </p:nvSpPr>
              <p:spPr>
                <a:xfrm>
                  <a:off x="444843" y="3188043"/>
                  <a:ext cx="1370568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/>
                    <a:t>valore logico</a:t>
                  </a:r>
                </a:p>
                <a:p>
                  <a:r>
                    <a:rPr lang="it-IT"/>
                    <a:t>d’ingresso</a:t>
                  </a:r>
                </a:p>
              </p:txBody>
            </p:sp>
          </p:grp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7B7452D-6E2F-C145-8C09-1149A6C249A8}"/>
                  </a:ext>
                </a:extLst>
              </p:cNvPr>
              <p:cNvSpPr txBox="1"/>
              <p:nvPr/>
            </p:nvSpPr>
            <p:spPr>
              <a:xfrm>
                <a:off x="3095815" y="4833809"/>
                <a:ext cx="12528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i="1"/>
                  <a:t>V</a:t>
                </a:r>
                <a:r>
                  <a:rPr lang="it-IT" sz="2400" i="1" baseline="-25000"/>
                  <a:t>CE</a:t>
                </a:r>
                <a:r>
                  <a:rPr lang="it-IT" sz="2400"/>
                  <a:t> = </a:t>
                </a:r>
                <a:r>
                  <a:rPr lang="it-IT" sz="2400" i="1"/>
                  <a:t>V</a:t>
                </a:r>
                <a:r>
                  <a:rPr lang="it-IT" sz="2400" i="1" baseline="-25000"/>
                  <a:t>cc</a:t>
                </a:r>
                <a:r>
                  <a:rPr lang="it-IT" sz="2400" i="1"/>
                  <a:t> </a:t>
                </a:r>
                <a:endParaRPr lang="it-IT" sz="2400" i="1" baseline="-25000"/>
              </a:p>
            </p:txBody>
          </p: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2B3DBF17-7032-5D4A-AF1B-F57717AAB667}"/>
                  </a:ext>
                </a:extLst>
              </p:cNvPr>
              <p:cNvGrpSpPr/>
              <p:nvPr/>
            </p:nvGrpSpPr>
            <p:grpSpPr>
              <a:xfrm>
                <a:off x="3018976" y="3391413"/>
                <a:ext cx="1370568" cy="1087740"/>
                <a:chOff x="444843" y="3188043"/>
                <a:chExt cx="1370568" cy="1087740"/>
              </a:xfrm>
            </p:grpSpPr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3CED49B2-ACA5-584F-98E1-2B32C904674E}"/>
                    </a:ext>
                  </a:extLst>
                </p:cNvPr>
                <p:cNvSpPr txBox="1"/>
                <p:nvPr/>
              </p:nvSpPr>
              <p:spPr>
                <a:xfrm>
                  <a:off x="828554" y="3814118"/>
                  <a:ext cx="34015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2400"/>
                    <a:t>1</a:t>
                  </a:r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CF1459CD-CC0B-3942-9E19-B1104A468408}"/>
                    </a:ext>
                  </a:extLst>
                </p:cNvPr>
                <p:cNvSpPr txBox="1"/>
                <p:nvPr/>
              </p:nvSpPr>
              <p:spPr>
                <a:xfrm>
                  <a:off x="444843" y="3188043"/>
                  <a:ext cx="1370568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/>
                    <a:t>valore logico</a:t>
                  </a:r>
                </a:p>
                <a:p>
                  <a:r>
                    <a:rPr lang="it-IT"/>
                    <a:t>d’uscita</a:t>
                  </a:r>
                </a:p>
              </p:txBody>
            </p:sp>
          </p:grp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3D8352B-9060-AE4B-BE8C-0823AF494751}"/>
                  </a:ext>
                </a:extLst>
              </p:cNvPr>
              <p:cNvSpPr txBox="1"/>
              <p:nvPr/>
            </p:nvSpPr>
            <p:spPr>
              <a:xfrm>
                <a:off x="143796" y="4671989"/>
                <a:ext cx="962315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ingresso</a:t>
                </a:r>
              </a:p>
              <a:p>
                <a:r>
                  <a:rPr lang="it-IT"/>
                  <a:t>stato</a:t>
                </a:r>
              </a:p>
              <a:p>
                <a:r>
                  <a:rPr lang="it-IT"/>
                  <a:t>basso</a:t>
                </a: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A1F39F3-99BA-BA4C-9A70-BD7E45AE21AA}"/>
                </a:ext>
              </a:extLst>
            </p:cNvPr>
            <p:cNvSpPr txBox="1"/>
            <p:nvPr/>
          </p:nvSpPr>
          <p:spPr>
            <a:xfrm>
              <a:off x="6586999" y="6015336"/>
              <a:ext cx="13022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interdizione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60041963-2A9A-CA4C-83F5-2D27910AA4A5}"/>
                </a:ext>
              </a:extLst>
            </p:cNvPr>
            <p:cNvSpPr/>
            <p:nvPr/>
          </p:nvSpPr>
          <p:spPr>
            <a:xfrm>
              <a:off x="6765290" y="4881553"/>
              <a:ext cx="576273" cy="7674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FC46ACE0-DC28-D44E-8D4E-4324573761F6}"/>
              </a:ext>
            </a:extLst>
          </p:cNvPr>
          <p:cNvSpPr txBox="1"/>
          <p:nvPr/>
        </p:nvSpPr>
        <p:spPr>
          <a:xfrm>
            <a:off x="1167557" y="1419877"/>
            <a:ext cx="1170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Porta NOT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75B39F-F519-6B4A-9CF2-8E7E8BEDC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16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8F5DF7-C809-B44C-8DAF-D87DC8F7E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70820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9E65BC-2F0E-D84C-864C-8B0E44F566D9}"/>
              </a:ext>
            </a:extLst>
          </p:cNvPr>
          <p:cNvSpPr/>
          <p:nvPr/>
        </p:nvSpPr>
        <p:spPr>
          <a:xfrm>
            <a:off x="8124169" y="-16712"/>
            <a:ext cx="10198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Famiglie logiche</a:t>
            </a:r>
            <a:endParaRPr lang="it-IT" sz="10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AD8DE0-1732-834F-8227-8FA562902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496" y="548328"/>
            <a:ext cx="4076700" cy="3314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C0E31A-2D8F-FA49-BC4E-453F79C6F1A2}"/>
              </a:ext>
            </a:extLst>
          </p:cNvPr>
          <p:cNvSpPr txBox="1"/>
          <p:nvPr/>
        </p:nvSpPr>
        <p:spPr>
          <a:xfrm>
            <a:off x="778474" y="1470452"/>
            <a:ext cx="1191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Porta AND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F0CB01-2B1A-804A-9A52-DB35563548D3}"/>
              </a:ext>
            </a:extLst>
          </p:cNvPr>
          <p:cNvSpPr txBox="1"/>
          <p:nvPr/>
        </p:nvSpPr>
        <p:spPr>
          <a:xfrm>
            <a:off x="881113" y="4681285"/>
            <a:ext cx="795679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Quando entrambi gli ingressi sono a 1, i transistor sono in piena conduzione, </a:t>
            </a:r>
          </a:p>
          <a:p>
            <a:r>
              <a:rPr lang="it-IT"/>
              <a:t>la tensione di uscita tra collettore di T</a:t>
            </a:r>
            <a:r>
              <a:rPr lang="it-IT" baseline="-25000"/>
              <a:t>1</a:t>
            </a:r>
            <a:r>
              <a:rPr lang="it-IT"/>
              <a:t> ed emettitore di T</a:t>
            </a:r>
            <a:r>
              <a:rPr lang="it-IT" baseline="-25000"/>
              <a:t>2</a:t>
            </a:r>
            <a:r>
              <a:rPr lang="it-IT"/>
              <a:t>  va a 0; di conseguenza</a:t>
            </a:r>
          </a:p>
          <a:p>
            <a:r>
              <a:rPr lang="it-IT"/>
              <a:t>la tensione ai capi di R</a:t>
            </a:r>
            <a:r>
              <a:rPr lang="it-IT" baseline="-25000"/>
              <a:t>2</a:t>
            </a:r>
            <a:r>
              <a:rPr lang="it-IT"/>
              <a:t> va al valore V</a:t>
            </a:r>
            <a:r>
              <a:rPr lang="it-IT" baseline="-25000"/>
              <a:t>CC</a:t>
            </a:r>
            <a:r>
              <a:rPr lang="it-IT"/>
              <a:t> e questa rimane l’unica condizione per </a:t>
            </a:r>
          </a:p>
          <a:p>
            <a:r>
              <a:rPr lang="it-IT"/>
              <a:t>la quale si ha uscita alta. Infatti se anche uno solo degli ingressi va a 0, uno dei due </a:t>
            </a:r>
          </a:p>
          <a:p>
            <a:r>
              <a:rPr lang="it-IT"/>
              <a:t>transistor va in interdizione e l’uscita resta a 0.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15F9EC-4686-F74F-B8AA-EF1C49A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21084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9E65BC-2F0E-D84C-864C-8B0E44F566D9}"/>
              </a:ext>
            </a:extLst>
          </p:cNvPr>
          <p:cNvSpPr/>
          <p:nvPr/>
        </p:nvSpPr>
        <p:spPr>
          <a:xfrm>
            <a:off x="8124169" y="-16712"/>
            <a:ext cx="10198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Famiglie logiche</a:t>
            </a:r>
            <a:endParaRPr lang="it-IT" sz="10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C0E31A-2D8F-FA49-BC4E-453F79C6F1A2}"/>
              </a:ext>
            </a:extLst>
          </p:cNvPr>
          <p:cNvSpPr txBox="1"/>
          <p:nvPr/>
        </p:nvSpPr>
        <p:spPr>
          <a:xfrm>
            <a:off x="3937310" y="203670"/>
            <a:ext cx="1191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Porta AND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AD8DE0-1732-834F-8227-8FA562902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51" y="1356187"/>
            <a:ext cx="4076700" cy="331470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278EBEC4-BDB5-5245-884B-5D798EB0EF33}"/>
              </a:ext>
            </a:extLst>
          </p:cNvPr>
          <p:cNvGrpSpPr/>
          <p:nvPr/>
        </p:nvGrpSpPr>
        <p:grpSpPr>
          <a:xfrm>
            <a:off x="2783914" y="1597555"/>
            <a:ext cx="1718561" cy="1549405"/>
            <a:chOff x="2783914" y="1597555"/>
            <a:chExt cx="1718561" cy="1549405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9D99994-6CCD-7147-850F-A0E375571E65}"/>
                </a:ext>
              </a:extLst>
            </p:cNvPr>
            <p:cNvCxnSpPr>
              <a:cxnSpLocks/>
            </p:cNvCxnSpPr>
            <p:nvPr/>
          </p:nvCxnSpPr>
          <p:spPr>
            <a:xfrm>
              <a:off x="2783914" y="1817852"/>
              <a:ext cx="0" cy="1329108"/>
            </a:xfrm>
            <a:prstGeom prst="line">
              <a:avLst/>
            </a:prstGeom>
            <a:ln w="31750">
              <a:solidFill>
                <a:srgbClr val="0A2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F6817B4-D3C9-5741-AD0B-D2EEAE7C0933}"/>
                </a:ext>
              </a:extLst>
            </p:cNvPr>
            <p:cNvSpPr txBox="1"/>
            <p:nvPr/>
          </p:nvSpPr>
          <p:spPr>
            <a:xfrm>
              <a:off x="3120883" y="2685295"/>
              <a:ext cx="11481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/>
                <a:t>V</a:t>
              </a:r>
              <a:r>
                <a:rPr lang="it-IT" sz="2400" i="1" baseline="-25000"/>
                <a:t>E</a:t>
              </a:r>
              <a:r>
                <a:rPr lang="it-IT" sz="2400"/>
                <a:t> = </a:t>
              </a:r>
              <a:r>
                <a:rPr lang="it-IT" sz="2400" i="1"/>
                <a:t>V</a:t>
              </a:r>
              <a:r>
                <a:rPr lang="it-IT" sz="2400" i="1" baseline="-25000"/>
                <a:t>cc</a:t>
              </a:r>
              <a:r>
                <a:rPr lang="it-IT" sz="2400" i="1"/>
                <a:t> </a:t>
              </a:r>
              <a:endParaRPr lang="it-IT" sz="2400" i="1" baseline="-25000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DF7C7F8-748E-3948-88C1-65AF4B9070E7}"/>
                </a:ext>
              </a:extLst>
            </p:cNvPr>
            <p:cNvGrpSpPr/>
            <p:nvPr/>
          </p:nvGrpSpPr>
          <p:grpSpPr>
            <a:xfrm>
              <a:off x="3131907" y="1597555"/>
              <a:ext cx="1370568" cy="1087740"/>
              <a:chOff x="3321912" y="1015665"/>
              <a:chExt cx="1370568" cy="1087740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3ED81D4-1932-5D4B-ABED-4D11B08824A3}"/>
                  </a:ext>
                </a:extLst>
              </p:cNvPr>
              <p:cNvSpPr txBox="1"/>
              <p:nvPr/>
            </p:nvSpPr>
            <p:spPr>
              <a:xfrm>
                <a:off x="3705623" y="1641740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/>
                  <a:t>1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BEFC97A-64DA-574C-B1DA-23BE52532010}"/>
                  </a:ext>
                </a:extLst>
              </p:cNvPr>
              <p:cNvSpPr txBox="1"/>
              <p:nvPr/>
            </p:nvSpPr>
            <p:spPr>
              <a:xfrm>
                <a:off x="3321912" y="1015665"/>
                <a:ext cx="137056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valore logico</a:t>
                </a:r>
              </a:p>
              <a:p>
                <a:r>
                  <a:rPr lang="it-IT"/>
                  <a:t>d’uscita</a:t>
                </a:r>
              </a:p>
            </p:txBody>
          </p:sp>
        </p:grp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113BD5D2-AF85-5049-BD10-D3B7FF03BB46}"/>
              </a:ext>
            </a:extLst>
          </p:cNvPr>
          <p:cNvSpPr/>
          <p:nvPr/>
        </p:nvSpPr>
        <p:spPr>
          <a:xfrm>
            <a:off x="3131907" y="3301334"/>
            <a:ext cx="1048207" cy="287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CC2905A-AAB5-8C4D-9D76-572DCB3CC322}"/>
              </a:ext>
            </a:extLst>
          </p:cNvPr>
          <p:cNvGrpSpPr/>
          <p:nvPr/>
        </p:nvGrpSpPr>
        <p:grpSpPr>
          <a:xfrm>
            <a:off x="14266" y="1208656"/>
            <a:ext cx="2304601" cy="1826404"/>
            <a:chOff x="14266" y="1208656"/>
            <a:chExt cx="2304601" cy="182640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526B6AD-A276-4844-BCE7-2BF736652876}"/>
                </a:ext>
              </a:extLst>
            </p:cNvPr>
            <p:cNvGrpSpPr/>
            <p:nvPr/>
          </p:nvGrpSpPr>
          <p:grpSpPr>
            <a:xfrm>
              <a:off x="1246137" y="1356187"/>
              <a:ext cx="1072730" cy="464410"/>
              <a:chOff x="1436142" y="774297"/>
              <a:chExt cx="1072730" cy="464410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B7509AB-BE85-8446-8B67-D76B8D8D45DF}"/>
                  </a:ext>
                </a:extLst>
              </p:cNvPr>
              <p:cNvSpPr txBox="1"/>
              <p:nvPr/>
            </p:nvSpPr>
            <p:spPr>
              <a:xfrm>
                <a:off x="1436142" y="774297"/>
                <a:ext cx="10727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i="1">
                    <a:solidFill>
                      <a:srgbClr val="FF0000"/>
                    </a:solidFill>
                  </a:rPr>
                  <a:t>I</a:t>
                </a:r>
                <a:r>
                  <a:rPr lang="it-IT" sz="2400" i="1" baseline="-25000">
                    <a:solidFill>
                      <a:srgbClr val="FF0000"/>
                    </a:solidFill>
                  </a:rPr>
                  <a:t>b</a:t>
                </a:r>
                <a:r>
                  <a:rPr lang="it-IT" sz="2400" baseline="-25000">
                    <a:solidFill>
                      <a:srgbClr val="FF0000"/>
                    </a:solidFill>
                  </a:rPr>
                  <a:t>1</a:t>
                </a:r>
                <a:r>
                  <a:rPr lang="it-IT" sz="2400">
                    <a:solidFill>
                      <a:srgbClr val="FF0000"/>
                    </a:solidFill>
                  </a:rPr>
                  <a:t> &gt;&gt; 0</a:t>
                </a:r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9AD93016-8E44-7541-B090-C0E1331641F0}"/>
                  </a:ext>
                </a:extLst>
              </p:cNvPr>
              <p:cNvCxnSpPr/>
              <p:nvPr/>
            </p:nvCxnSpPr>
            <p:spPr>
              <a:xfrm>
                <a:off x="1523266" y="1238707"/>
                <a:ext cx="815546" cy="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headEnd w="lg" len="lg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A1F1FD2-E390-E045-B6AE-3DB304EE0524}"/>
                </a:ext>
              </a:extLst>
            </p:cNvPr>
            <p:cNvGrpSpPr/>
            <p:nvPr/>
          </p:nvGrpSpPr>
          <p:grpSpPr>
            <a:xfrm>
              <a:off x="1246137" y="2119297"/>
              <a:ext cx="1072730" cy="464410"/>
              <a:chOff x="1436142" y="774297"/>
              <a:chExt cx="1072730" cy="464410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64C33E2-C1FA-1C4D-840B-E54BDC593919}"/>
                  </a:ext>
                </a:extLst>
              </p:cNvPr>
              <p:cNvSpPr txBox="1"/>
              <p:nvPr/>
            </p:nvSpPr>
            <p:spPr>
              <a:xfrm>
                <a:off x="1436142" y="774297"/>
                <a:ext cx="10727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i="1">
                    <a:solidFill>
                      <a:srgbClr val="FF0000"/>
                    </a:solidFill>
                  </a:rPr>
                  <a:t>I</a:t>
                </a:r>
                <a:r>
                  <a:rPr lang="it-IT" sz="2400" i="1" baseline="-25000">
                    <a:solidFill>
                      <a:srgbClr val="FF0000"/>
                    </a:solidFill>
                  </a:rPr>
                  <a:t>b</a:t>
                </a:r>
                <a:r>
                  <a:rPr lang="it-IT" sz="2400" baseline="-25000">
                    <a:solidFill>
                      <a:srgbClr val="FF0000"/>
                    </a:solidFill>
                  </a:rPr>
                  <a:t>2</a:t>
                </a:r>
                <a:r>
                  <a:rPr lang="it-IT" sz="2400">
                    <a:solidFill>
                      <a:srgbClr val="FF0000"/>
                    </a:solidFill>
                  </a:rPr>
                  <a:t> &gt;&gt; 0</a:t>
                </a:r>
              </a:p>
            </p:txBody>
          </p: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0AA4DE81-FD08-F94B-8C8D-536EC14C62BF}"/>
                  </a:ext>
                </a:extLst>
              </p:cNvPr>
              <p:cNvCxnSpPr/>
              <p:nvPr/>
            </p:nvCxnSpPr>
            <p:spPr>
              <a:xfrm>
                <a:off x="1523266" y="1238707"/>
                <a:ext cx="815546" cy="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headEnd w="lg" len="lg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12ABFA5-CEEC-5648-B6FA-143E1958C414}"/>
                </a:ext>
              </a:extLst>
            </p:cNvPr>
            <p:cNvGrpSpPr/>
            <p:nvPr/>
          </p:nvGrpSpPr>
          <p:grpSpPr>
            <a:xfrm>
              <a:off x="14266" y="1208656"/>
              <a:ext cx="1370568" cy="1826404"/>
              <a:chOff x="3321912" y="1015665"/>
              <a:chExt cx="1370568" cy="1826404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641C394-A8A5-F04E-A843-8C206AAA0305}"/>
                  </a:ext>
                </a:extLst>
              </p:cNvPr>
              <p:cNvSpPr txBox="1"/>
              <p:nvPr/>
            </p:nvSpPr>
            <p:spPr>
              <a:xfrm>
                <a:off x="3705623" y="1641740"/>
                <a:ext cx="340158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/>
                  <a:t>1</a:t>
                </a:r>
              </a:p>
              <a:p>
                <a:endParaRPr lang="it-IT" sz="2400"/>
              </a:p>
              <a:p>
                <a:r>
                  <a:rPr lang="it-IT" sz="2400"/>
                  <a:t>1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EA01F51-CA21-624B-A857-993532B6954F}"/>
                  </a:ext>
                </a:extLst>
              </p:cNvPr>
              <p:cNvSpPr txBox="1"/>
              <p:nvPr/>
            </p:nvSpPr>
            <p:spPr>
              <a:xfrm>
                <a:off x="3321912" y="1015665"/>
                <a:ext cx="137056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valore logico</a:t>
                </a:r>
              </a:p>
              <a:p>
                <a:r>
                  <a:rPr lang="it-IT"/>
                  <a:t>d’ingresso</a:t>
                </a:r>
              </a:p>
            </p:txBody>
          </p:sp>
        </p:grp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1F72CEAE-A182-8040-97D0-8DCFF7EC5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136" y="1330460"/>
            <a:ext cx="4076700" cy="33147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BB2EC96-E4CE-824B-B55E-89108FA8816E}"/>
              </a:ext>
            </a:extLst>
          </p:cNvPr>
          <p:cNvGrpSpPr/>
          <p:nvPr/>
        </p:nvGrpSpPr>
        <p:grpSpPr>
          <a:xfrm>
            <a:off x="7607768" y="1571828"/>
            <a:ext cx="1381592" cy="1549405"/>
            <a:chOff x="7607768" y="1571828"/>
            <a:chExt cx="1381592" cy="1549405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2E75442-A047-CC47-A903-B548432945F1}"/>
                </a:ext>
              </a:extLst>
            </p:cNvPr>
            <p:cNvSpPr txBox="1"/>
            <p:nvPr/>
          </p:nvSpPr>
          <p:spPr>
            <a:xfrm>
              <a:off x="7607768" y="2659568"/>
              <a:ext cx="9765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/>
                <a:t>V</a:t>
              </a:r>
              <a:r>
                <a:rPr lang="it-IT" sz="2400" i="1" baseline="-25000"/>
                <a:t>E</a:t>
              </a:r>
              <a:r>
                <a:rPr lang="it-IT" sz="2400"/>
                <a:t> = 0</a:t>
              </a:r>
              <a:r>
                <a:rPr lang="it-IT" sz="2400" i="1"/>
                <a:t> </a:t>
              </a:r>
              <a:endParaRPr lang="it-IT" sz="2400" i="1" baseline="-25000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E8440DA-F329-D048-B168-893CD3A9930F}"/>
                </a:ext>
              </a:extLst>
            </p:cNvPr>
            <p:cNvGrpSpPr/>
            <p:nvPr/>
          </p:nvGrpSpPr>
          <p:grpSpPr>
            <a:xfrm>
              <a:off x="7618792" y="1571828"/>
              <a:ext cx="1370568" cy="1087740"/>
              <a:chOff x="3321912" y="1015665"/>
              <a:chExt cx="1370568" cy="1087740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BF0E197-A943-DD4F-81B3-E658F7BFC074}"/>
                  </a:ext>
                </a:extLst>
              </p:cNvPr>
              <p:cNvSpPr txBox="1"/>
              <p:nvPr/>
            </p:nvSpPr>
            <p:spPr>
              <a:xfrm>
                <a:off x="3705623" y="1641740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/>
                  <a:t>0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5C0EBF8-D3A9-4248-B4C7-1240D1C0BB93}"/>
                  </a:ext>
                </a:extLst>
              </p:cNvPr>
              <p:cNvSpPr txBox="1"/>
              <p:nvPr/>
            </p:nvSpPr>
            <p:spPr>
              <a:xfrm>
                <a:off x="3321912" y="1015665"/>
                <a:ext cx="137056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valore logico</a:t>
                </a:r>
              </a:p>
              <a:p>
                <a:r>
                  <a:rPr lang="it-IT"/>
                  <a:t>d’uscita</a:t>
                </a:r>
              </a:p>
            </p:txBody>
          </p:sp>
        </p:grp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6EDD346F-EAFF-DE40-A02A-A09ED6BEB229}"/>
              </a:ext>
            </a:extLst>
          </p:cNvPr>
          <p:cNvSpPr/>
          <p:nvPr/>
        </p:nvSpPr>
        <p:spPr>
          <a:xfrm>
            <a:off x="7618792" y="3275607"/>
            <a:ext cx="1048207" cy="287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1C0444A-6BEC-714D-8CC8-BFA5AA8861E8}"/>
              </a:ext>
            </a:extLst>
          </p:cNvPr>
          <p:cNvGrpSpPr/>
          <p:nvPr/>
        </p:nvGrpSpPr>
        <p:grpSpPr>
          <a:xfrm>
            <a:off x="4501151" y="1182929"/>
            <a:ext cx="2304601" cy="1826404"/>
            <a:chOff x="4501151" y="1182929"/>
            <a:chExt cx="2304601" cy="182640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B39C32A-D8E0-AF4D-AD34-AE1574E979E0}"/>
                </a:ext>
              </a:extLst>
            </p:cNvPr>
            <p:cNvGrpSpPr/>
            <p:nvPr/>
          </p:nvGrpSpPr>
          <p:grpSpPr>
            <a:xfrm>
              <a:off x="5733022" y="1330460"/>
              <a:ext cx="1072730" cy="464410"/>
              <a:chOff x="1436142" y="774297"/>
              <a:chExt cx="1072730" cy="464410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578ED50-5E08-4A4B-9DC0-D8778191CD33}"/>
                  </a:ext>
                </a:extLst>
              </p:cNvPr>
              <p:cNvSpPr txBox="1"/>
              <p:nvPr/>
            </p:nvSpPr>
            <p:spPr>
              <a:xfrm>
                <a:off x="1436142" y="774297"/>
                <a:ext cx="10727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i="1">
                    <a:solidFill>
                      <a:srgbClr val="FF0000"/>
                    </a:solidFill>
                  </a:rPr>
                  <a:t>I</a:t>
                </a:r>
                <a:r>
                  <a:rPr lang="it-IT" sz="2400" i="1" baseline="-25000">
                    <a:solidFill>
                      <a:srgbClr val="FF0000"/>
                    </a:solidFill>
                  </a:rPr>
                  <a:t>b</a:t>
                </a:r>
                <a:r>
                  <a:rPr lang="it-IT" sz="2400" baseline="-25000">
                    <a:solidFill>
                      <a:srgbClr val="FF0000"/>
                    </a:solidFill>
                  </a:rPr>
                  <a:t>1</a:t>
                </a:r>
                <a:r>
                  <a:rPr lang="it-IT" sz="2400">
                    <a:solidFill>
                      <a:srgbClr val="FF0000"/>
                    </a:solidFill>
                  </a:rPr>
                  <a:t> &gt;&gt; 0</a:t>
                </a:r>
              </a:p>
            </p:txBody>
          </p: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351A248F-375E-0846-88CE-D1D56E0FFCAE}"/>
                  </a:ext>
                </a:extLst>
              </p:cNvPr>
              <p:cNvCxnSpPr/>
              <p:nvPr/>
            </p:nvCxnSpPr>
            <p:spPr>
              <a:xfrm>
                <a:off x="1523266" y="1238707"/>
                <a:ext cx="815546" cy="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headEnd w="lg" len="lg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60E6CEC-9AF6-C340-9A85-B12A3B02BFE4}"/>
                </a:ext>
              </a:extLst>
            </p:cNvPr>
            <p:cNvSpPr txBox="1"/>
            <p:nvPr/>
          </p:nvSpPr>
          <p:spPr>
            <a:xfrm>
              <a:off x="5733022" y="2200445"/>
              <a:ext cx="9188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>
                  <a:solidFill>
                    <a:srgbClr val="FF0000"/>
                  </a:solidFill>
                </a:rPr>
                <a:t>I</a:t>
              </a:r>
              <a:r>
                <a:rPr lang="it-IT" sz="2400" i="1" baseline="-25000">
                  <a:solidFill>
                    <a:srgbClr val="FF0000"/>
                  </a:solidFill>
                </a:rPr>
                <a:t>b</a:t>
              </a:r>
              <a:r>
                <a:rPr lang="it-IT" sz="2400" baseline="-25000">
                  <a:solidFill>
                    <a:srgbClr val="FF0000"/>
                  </a:solidFill>
                </a:rPr>
                <a:t>2</a:t>
              </a:r>
              <a:r>
                <a:rPr lang="it-IT" sz="2400">
                  <a:solidFill>
                    <a:srgbClr val="FF0000"/>
                  </a:solidFill>
                </a:rPr>
                <a:t> = 0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FEA6B5FD-A5CB-A344-A893-59A0B5D35A22}"/>
                </a:ext>
              </a:extLst>
            </p:cNvPr>
            <p:cNvGrpSpPr/>
            <p:nvPr/>
          </p:nvGrpSpPr>
          <p:grpSpPr>
            <a:xfrm>
              <a:off x="4501151" y="1182929"/>
              <a:ext cx="1370568" cy="1826404"/>
              <a:chOff x="3321912" y="1015665"/>
              <a:chExt cx="1370568" cy="1826404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947C6A3-18ED-174D-9C20-1657F753B594}"/>
                  </a:ext>
                </a:extLst>
              </p:cNvPr>
              <p:cNvSpPr txBox="1"/>
              <p:nvPr/>
            </p:nvSpPr>
            <p:spPr>
              <a:xfrm>
                <a:off x="3705623" y="1641740"/>
                <a:ext cx="340158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/>
                  <a:t>1</a:t>
                </a:r>
              </a:p>
              <a:p>
                <a:endParaRPr lang="it-IT" sz="2400"/>
              </a:p>
              <a:p>
                <a:r>
                  <a:rPr lang="it-IT" sz="2400"/>
                  <a:t>0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D898746-F2FF-474C-A77C-CD47C77E5540}"/>
                  </a:ext>
                </a:extLst>
              </p:cNvPr>
              <p:cNvSpPr txBox="1"/>
              <p:nvPr/>
            </p:nvSpPr>
            <p:spPr>
              <a:xfrm>
                <a:off x="3321912" y="1015665"/>
                <a:ext cx="137056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valore logico</a:t>
                </a:r>
              </a:p>
              <a:p>
                <a:r>
                  <a:rPr lang="it-IT"/>
                  <a:t>d’ingresso</a:t>
                </a:r>
              </a:p>
            </p:txBody>
          </p:sp>
        </p:grp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13648D20-B958-4F4F-8DCE-C97792B6FF3D}"/>
              </a:ext>
            </a:extLst>
          </p:cNvPr>
          <p:cNvSpPr/>
          <p:nvPr/>
        </p:nvSpPr>
        <p:spPr>
          <a:xfrm>
            <a:off x="6860615" y="2611300"/>
            <a:ext cx="727714" cy="4475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A182B77-857F-A047-AE03-3B050B9E770A}"/>
              </a:ext>
            </a:extLst>
          </p:cNvPr>
          <p:cNvSpPr txBox="1"/>
          <p:nvPr/>
        </p:nvSpPr>
        <p:spPr>
          <a:xfrm>
            <a:off x="627523" y="4977185"/>
            <a:ext cx="795679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Quando entrambi gli ingressi sono a 1, i transistor sono in piena conduzione, </a:t>
            </a:r>
          </a:p>
          <a:p>
            <a:r>
              <a:rPr lang="it-IT"/>
              <a:t>la tensione di uscita tra collettore di T</a:t>
            </a:r>
            <a:r>
              <a:rPr lang="it-IT" baseline="-25000"/>
              <a:t>1</a:t>
            </a:r>
            <a:r>
              <a:rPr lang="it-IT"/>
              <a:t> ed emettitore di T</a:t>
            </a:r>
            <a:r>
              <a:rPr lang="it-IT" baseline="-25000"/>
              <a:t>2</a:t>
            </a:r>
            <a:r>
              <a:rPr lang="it-IT"/>
              <a:t>  va a 0; di conseguenza</a:t>
            </a:r>
          </a:p>
          <a:p>
            <a:r>
              <a:rPr lang="it-IT"/>
              <a:t>la tensione ai capi di R</a:t>
            </a:r>
            <a:r>
              <a:rPr lang="it-IT" baseline="-25000"/>
              <a:t>2</a:t>
            </a:r>
            <a:r>
              <a:rPr lang="it-IT"/>
              <a:t> va al valore V</a:t>
            </a:r>
            <a:r>
              <a:rPr lang="it-IT" baseline="-25000"/>
              <a:t>CC</a:t>
            </a:r>
            <a:r>
              <a:rPr lang="it-IT"/>
              <a:t> e questa rimane l’unica condizione per </a:t>
            </a:r>
          </a:p>
          <a:p>
            <a:r>
              <a:rPr lang="it-IT"/>
              <a:t>la quale si ha uscita alta. Infatti se anche uno solo degli ingressi va a 0, uno dei due </a:t>
            </a:r>
          </a:p>
          <a:p>
            <a:r>
              <a:rPr lang="it-IT"/>
              <a:t>transistor va in interdizione e l’uscita resta a 0.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B744E0-FE1B-684A-9751-B0189E36A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61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EC9989-65C7-FD48-AEA4-3AFC39275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565" y="610113"/>
            <a:ext cx="3454400" cy="3314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2F4FF5-5CAD-F94F-AAC9-F0CC871B40BF}"/>
              </a:ext>
            </a:extLst>
          </p:cNvPr>
          <p:cNvSpPr txBox="1"/>
          <p:nvPr/>
        </p:nvSpPr>
        <p:spPr>
          <a:xfrm>
            <a:off x="778474" y="1470452"/>
            <a:ext cx="1039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Porta OR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EDE142-1D31-F144-BFBE-B67542D61903}"/>
              </a:ext>
            </a:extLst>
          </p:cNvPr>
          <p:cNvSpPr/>
          <p:nvPr/>
        </p:nvSpPr>
        <p:spPr>
          <a:xfrm>
            <a:off x="8124169" y="-16712"/>
            <a:ext cx="10198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Famiglie logiche</a:t>
            </a:r>
            <a:endParaRPr lang="it-IT" sz="1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B06614-AC97-2D43-AB31-74B9594559F3}"/>
              </a:ext>
            </a:extLst>
          </p:cNvPr>
          <p:cNvSpPr txBox="1"/>
          <p:nvPr/>
        </p:nvSpPr>
        <p:spPr>
          <a:xfrm>
            <a:off x="234445" y="4632179"/>
            <a:ext cx="89095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/>
              <a:t>Per realizzare l’uscita logica a 1 basta che anche uno solo dei due transistor </a:t>
            </a:r>
          </a:p>
          <a:p>
            <a:r>
              <a:rPr lang="it-IT" sz="2200"/>
              <a:t>associati ai due ingressi, che sono posti in parallelo, sia in piena conduzione.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96C82-F344-2942-9339-90FB24D31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877049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D01A8469-4ABE-C349-8604-DDFA66561FA0}" vid="{3DE8DD89-8E96-7D45-8D8A-48E3201CD8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15388</TotalTime>
  <Words>4638</Words>
  <Application>Microsoft Macintosh PowerPoint</Application>
  <PresentationFormat>On-screen Show (4:3)</PresentationFormat>
  <Paragraphs>1072</Paragraphs>
  <Slides>106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106</vt:i4>
      </vt:variant>
    </vt:vector>
  </HeadingPairs>
  <TitlesOfParts>
    <vt:vector size="120" baseType="lpstr">
      <vt:lpstr>ＭＳ Ｐゴシック</vt:lpstr>
      <vt:lpstr>Apple Chancery</vt:lpstr>
      <vt:lpstr>Arial</vt:lpstr>
      <vt:lpstr>Calibri</vt:lpstr>
      <vt:lpstr>Calibri Light</vt:lpstr>
      <vt:lpstr>CMMI10</vt:lpstr>
      <vt:lpstr>CMMI7</vt:lpstr>
      <vt:lpstr>CMR10</vt:lpstr>
      <vt:lpstr>Monaco</vt:lpstr>
      <vt:lpstr>NimbusRomNo9L</vt:lpstr>
      <vt:lpstr>Symbol</vt:lpstr>
      <vt:lpstr>TeX</vt:lpstr>
      <vt:lpstr>Times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Francesco Fabris</dc:creator>
  <cp:lastModifiedBy>Francesco Fabris</cp:lastModifiedBy>
  <cp:revision>519</cp:revision>
  <dcterms:created xsi:type="dcterms:W3CDTF">2021-09-27T10:07:12Z</dcterms:created>
  <dcterms:modified xsi:type="dcterms:W3CDTF">2024-10-14T09:45:31Z</dcterms:modified>
</cp:coreProperties>
</file>