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87" r:id="rId15"/>
    <p:sldId id="268" r:id="rId16"/>
    <p:sldId id="271" r:id="rId17"/>
    <p:sldId id="269" r:id="rId18"/>
    <p:sldId id="282" r:id="rId19"/>
    <p:sldId id="272" r:id="rId20"/>
    <p:sldId id="277" r:id="rId21"/>
    <p:sldId id="278" r:id="rId22"/>
    <p:sldId id="279" r:id="rId23"/>
    <p:sldId id="274" r:id="rId24"/>
    <p:sldId id="283" r:id="rId25"/>
    <p:sldId id="284" r:id="rId26"/>
    <p:sldId id="286" r:id="rId27"/>
    <p:sldId id="285" r:id="rId28"/>
    <p:sldId id="275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2"/>
    <p:restoredTop sz="94625"/>
  </p:normalViewPr>
  <p:slideViewPr>
    <p:cSldViewPr snapToGrid="0">
      <p:cViewPr>
        <p:scale>
          <a:sx n="93" d="100"/>
          <a:sy n="93" d="100"/>
        </p:scale>
        <p:origin x="1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7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1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4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1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19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6B3B35-324C-0E4F-9288-7DF50CE9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A5D078-3FD8-5783-2C00-55A31D111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747" y="4990563"/>
            <a:ext cx="11206313" cy="928567"/>
          </a:xfrm>
        </p:spPr>
        <p:txBody>
          <a:bodyPr anchor="b">
            <a:normAutofit/>
          </a:bodyPr>
          <a:lstStyle/>
          <a:p>
            <a:r>
              <a:rPr lang="it-IT" sz="4800"/>
              <a:t>Introduzione all’uso di Excell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71E6ADB-CC67-4BF3-81A0-129A1FC3D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218" y="5897931"/>
            <a:ext cx="11203841" cy="53980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800"/>
              <a:t>Amin Gino Fabbrucci Barbagli </a:t>
            </a:r>
          </a:p>
          <a:p>
            <a:pPr>
              <a:lnSpc>
                <a:spcPct val="110000"/>
              </a:lnSpc>
            </a:pPr>
            <a:r>
              <a:rPr lang="it-IT" sz="800" err="1"/>
              <a:t>Phd</a:t>
            </a:r>
            <a:r>
              <a:rPr lang="it-IT" sz="800"/>
              <a:t> Applied Data Science and </a:t>
            </a:r>
            <a:r>
              <a:rPr lang="it-IT" sz="800" err="1"/>
              <a:t>Artificial</a:t>
            </a:r>
            <a:r>
              <a:rPr lang="it-IT" sz="800"/>
              <a:t> Intelligence (ADSAI)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3EACE-423F-D0DF-82C1-B48E87FF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516" b="8649"/>
          <a:stretch/>
        </p:blipFill>
        <p:spPr>
          <a:xfrm>
            <a:off x="20" y="10"/>
            <a:ext cx="12191979" cy="4763159"/>
          </a:xfrm>
          <a:custGeom>
            <a:avLst/>
            <a:gdLst/>
            <a:ahLst/>
            <a:cxnLst/>
            <a:rect l="l" t="t" r="r" b="b"/>
            <a:pathLst>
              <a:path w="12191999" h="4763169">
                <a:moveTo>
                  <a:pt x="0" y="0"/>
                </a:moveTo>
                <a:lnTo>
                  <a:pt x="12191999" y="0"/>
                </a:lnTo>
                <a:lnTo>
                  <a:pt x="12191999" y="4083630"/>
                </a:lnTo>
                <a:cubicBezTo>
                  <a:pt x="12191999" y="4458929"/>
                  <a:pt x="11887759" y="4763169"/>
                  <a:pt x="11512459" y="4763169"/>
                </a:cubicBezTo>
                <a:lnTo>
                  <a:pt x="6172519" y="4763169"/>
                </a:lnTo>
                <a:lnTo>
                  <a:pt x="5997087" y="4763169"/>
                </a:lnTo>
                <a:lnTo>
                  <a:pt x="657146" y="4763169"/>
                </a:lnTo>
                <a:cubicBezTo>
                  <a:pt x="375671" y="4763169"/>
                  <a:pt x="134167" y="4592034"/>
                  <a:pt x="31007" y="4348137"/>
                </a:cubicBezTo>
                <a:lnTo>
                  <a:pt x="0" y="42482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105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A9926-4B8F-024E-3794-3AA75CF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Comandi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675A9D-41FF-D580-8F4D-5E4CD493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TRANSPOSE o TRANSPONI</a:t>
            </a:r>
          </a:p>
          <a:p>
            <a:pPr marL="0" indent="0">
              <a:buNone/>
            </a:pPr>
            <a:r>
              <a:rPr lang="it-IT" b="1" dirty="0"/>
              <a:t>1-selezionare la tabella</a:t>
            </a:r>
          </a:p>
          <a:p>
            <a:pPr marL="0" indent="0">
              <a:buNone/>
            </a:pPr>
            <a:r>
              <a:rPr lang="it-IT" b="1" dirty="0"/>
              <a:t>2- comando </a:t>
            </a:r>
            <a:r>
              <a:rPr lang="it-IT" b="1" dirty="0" err="1"/>
              <a:t>ctrl+c</a:t>
            </a:r>
            <a:r>
              <a:rPr lang="it-IT" b="1" dirty="0"/>
              <a:t> (</a:t>
            </a:r>
            <a:r>
              <a:rPr lang="it-IT" b="1" dirty="0" err="1"/>
              <a:t>command+c</a:t>
            </a:r>
            <a:r>
              <a:rPr lang="it-IT" b="1" dirty="0"/>
              <a:t>) o tasto destro </a:t>
            </a:r>
          </a:p>
          <a:p>
            <a:pPr marL="0" indent="0">
              <a:buNone/>
            </a:pPr>
            <a:r>
              <a:rPr lang="it-IT" b="1" dirty="0"/>
              <a:t>per copiare</a:t>
            </a:r>
          </a:p>
          <a:p>
            <a:pPr marL="0" indent="0">
              <a:buNone/>
            </a:pPr>
            <a:r>
              <a:rPr lang="it-IT" b="1" dirty="0"/>
              <a:t>3-tasto destro «incolla speciale»&gt;Trasponi</a:t>
            </a:r>
          </a:p>
          <a:p>
            <a:pPr marL="0" indent="0">
              <a:buNone/>
            </a:pPr>
            <a:r>
              <a:rPr lang="it-IT" b="1" dirty="0"/>
              <a:t>Oppure</a:t>
            </a:r>
          </a:p>
          <a:p>
            <a:pPr marL="0" indent="0">
              <a:buNone/>
            </a:pPr>
            <a:r>
              <a:rPr lang="it-IT" b="1" dirty="0"/>
              <a:t>Home&gt;Incolla&gt;Trasponi</a:t>
            </a:r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A2DABF-6926-24CD-2FC9-0487A8B9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E69185-E80A-54CD-E6A2-025619FF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10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751E7D-1DA6-005D-44EA-E984861AB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010"/>
            <a:ext cx="5943600" cy="68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DBB23-293F-8427-F8DE-3AB80746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Comandi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F412CC-1F64-EAD1-6894-F7AC6CE5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Auto compilazione e riempimento di celle</a:t>
            </a:r>
          </a:p>
          <a:p>
            <a:r>
              <a:rPr lang="it-IT" dirty="0"/>
              <a:t>Dati&gt;anteprima suggerimenti</a:t>
            </a:r>
          </a:p>
          <a:p>
            <a:r>
              <a:rPr lang="it-IT" dirty="0"/>
              <a:t>Home&gt;riempimento&gt;serie</a:t>
            </a:r>
          </a:p>
          <a:p>
            <a:r>
              <a:rPr lang="it-IT" dirty="0"/>
              <a:t>Trascinamento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03B93A-9970-896A-C8E1-636F271D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11</a:t>
            </a:fld>
            <a:endParaRPr lang="en-US"/>
          </a:p>
        </p:txBody>
      </p:sp>
      <p:pic>
        <p:nvPicPr>
          <p:cNvPr id="7" name="Segnaposto contenuto 7">
            <a:extLst>
              <a:ext uri="{FF2B5EF4-FFF2-40B4-BE49-F238E27FC236}">
                <a16:creationId xmlns:a16="http://schemas.microsoft.com/office/drawing/2014/main" id="{59B32D40-D56C-91C0-E8D6-3182F894B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525" y="3631940"/>
            <a:ext cx="8357803" cy="9245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F641F41-C7A6-2BC4-B28B-8EF234B17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26" y="2780868"/>
            <a:ext cx="7772400" cy="64813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A79C11E-AAC1-9526-D702-8975CB6431E9}"/>
              </a:ext>
            </a:extLst>
          </p:cNvPr>
          <p:cNvSpPr/>
          <p:nvPr/>
        </p:nvSpPr>
        <p:spPr>
          <a:xfrm>
            <a:off x="10265134" y="3034145"/>
            <a:ext cx="181193" cy="221673"/>
          </a:xfrm>
          <a:prstGeom prst="rect">
            <a:avLst/>
          </a:prstGeom>
          <a:solidFill>
            <a:schemeClr val="tx1">
              <a:alpha val="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8F8EAD4-D9EC-B6AC-E853-914DABF5AEEA}"/>
              </a:ext>
            </a:extLst>
          </p:cNvPr>
          <p:cNvSpPr/>
          <p:nvPr/>
        </p:nvSpPr>
        <p:spPr>
          <a:xfrm>
            <a:off x="9461572" y="3990111"/>
            <a:ext cx="181193" cy="221673"/>
          </a:xfrm>
          <a:prstGeom prst="rect">
            <a:avLst/>
          </a:prstGeom>
          <a:solidFill>
            <a:schemeClr val="tx1">
              <a:alpha val="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BF31E12-206D-9BA2-6E4F-B6B3B5C01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902" y="4743016"/>
            <a:ext cx="1615800" cy="1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1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952B92-4842-D233-D374-FA31BD8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Comandi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505D1D-4361-00DB-89B9-3C8D82C3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Inserire valuta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3D637A-42A9-B3DD-0DF6-1C997829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12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BA2D2F-81BF-6966-E96D-7FC4F11E0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43" y="2289032"/>
            <a:ext cx="13670498" cy="113996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BAFA6E5-A8B6-1A98-767A-80E426F26B2D}"/>
              </a:ext>
            </a:extLst>
          </p:cNvPr>
          <p:cNvSpPr/>
          <p:nvPr/>
        </p:nvSpPr>
        <p:spPr>
          <a:xfrm>
            <a:off x="8326581" y="2951017"/>
            <a:ext cx="374073" cy="332509"/>
          </a:xfrm>
          <a:prstGeom prst="rect">
            <a:avLst/>
          </a:prstGeom>
          <a:solidFill>
            <a:schemeClr val="tx1">
              <a:alpha val="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65A0C0B-06A1-0D8C-4658-07E4B5D6D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18" y="3531325"/>
            <a:ext cx="3009669" cy="20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F5019-6C73-F50D-A693-29A09CE9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Comandi 4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AF4A14-B9D6-F174-67CF-D409660E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0F09FB-9732-E0E6-80B9-5D33EF51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B5BE19-FF29-FE4E-DB1D-F8851A62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13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C861C5A-4C44-1451-A0AB-ED340F8A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67" y="2325617"/>
            <a:ext cx="13670498" cy="113996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3F31166-F19E-92B5-6259-C203FA460316}"/>
              </a:ext>
            </a:extLst>
          </p:cNvPr>
          <p:cNvSpPr/>
          <p:nvPr/>
        </p:nvSpPr>
        <p:spPr>
          <a:xfrm>
            <a:off x="6588943" y="2695557"/>
            <a:ext cx="1510145" cy="299942"/>
          </a:xfrm>
          <a:prstGeom prst="rect">
            <a:avLst/>
          </a:prstGeom>
          <a:solidFill>
            <a:schemeClr val="tx1">
              <a:alpha val="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4F2D4E7-41CC-7B8F-8D8D-EF05C4525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73" y="2995498"/>
            <a:ext cx="1951685" cy="356879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70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3A7A97-3B91-3A6D-22F0-9B798A36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Qualche comando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64C8D9-B549-68C6-DE0F-91A9D14C7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Gestire il formato delle celle</a:t>
            </a:r>
          </a:p>
          <a:p>
            <a:r>
              <a:rPr lang="it-IT" dirty="0"/>
              <a:t>Gestire i numeri decimali dopo la virgola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0CE116-655A-83E0-CC91-EC29BC5C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7602A3-5780-5B85-88B8-BCC46D72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B7283B-D16D-5D7D-70D6-1F9DFA2A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1F1F6-1FB0-7A53-A618-0F9F0D53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Formule e calcoli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92B986-08C3-19CA-66B9-31187EAF7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Iniziare sempre con =</a:t>
            </a:r>
          </a:p>
          <a:p>
            <a:r>
              <a:rPr lang="it-IT" dirty="0"/>
              <a:t>=MEDIA()</a:t>
            </a:r>
          </a:p>
          <a:p>
            <a:r>
              <a:rPr lang="it-IT" dirty="0"/>
              <a:t>=MIN()</a:t>
            </a:r>
          </a:p>
          <a:p>
            <a:r>
              <a:rPr lang="it-IT" dirty="0"/>
              <a:t>=MAX()</a:t>
            </a:r>
          </a:p>
          <a:p>
            <a:r>
              <a:rPr lang="it-IT" dirty="0"/>
              <a:t>=MODA()</a:t>
            </a:r>
          </a:p>
          <a:p>
            <a:r>
              <a:rPr lang="it-IT" dirty="0"/>
              <a:t>=MEDIANA()</a:t>
            </a:r>
          </a:p>
          <a:p>
            <a:r>
              <a:rPr lang="it-IT" dirty="0"/>
              <a:t>=SOMMA()</a:t>
            </a:r>
          </a:p>
          <a:p>
            <a:r>
              <a:rPr lang="it-IT" dirty="0"/>
              <a:t>=PRODOTTO()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9727E6-47CF-70EF-CC2F-61AE12F3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4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F9ED1-E90B-6ACB-1EDC-43F8661D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Caricare dati e trasformazioni da Power Query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D2471F-1DBA-1694-C712-743F594A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16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144B27-6BBD-141F-2904-853E356EA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3106614"/>
            <a:ext cx="11485174" cy="95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2DE98-F592-6DE1-6CCF-C2207A72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3" y="-474307"/>
            <a:ext cx="9956747" cy="1438780"/>
          </a:xfrm>
        </p:spPr>
        <p:txBody>
          <a:bodyPr/>
          <a:lstStyle/>
          <a:p>
            <a:r>
              <a:rPr lang="it-IT" dirty="0"/>
              <a:t>Cerca e sostituisci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BD556-8DB5-6394-2A56-315657C7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17</a:t>
            </a:fld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D1C50E4-08B8-7F2A-4FAD-7768646E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01" y="1310837"/>
            <a:ext cx="9552597" cy="346843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A0C3A0D-E589-240D-D6D0-2E74A6BC7E04}"/>
              </a:ext>
            </a:extLst>
          </p:cNvPr>
          <p:cNvSpPr txBox="1"/>
          <p:nvPr/>
        </p:nvSpPr>
        <p:spPr>
          <a:xfrm>
            <a:off x="290946" y="5177831"/>
            <a:ext cx="513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Posso cercare un specifico dato e sostituirlo</a:t>
            </a:r>
          </a:p>
        </p:txBody>
      </p:sp>
    </p:spTree>
    <p:extLst>
      <p:ext uri="{BB962C8B-B14F-4D97-AF65-F5344CB8AC3E}">
        <p14:creationId xmlns:p14="http://schemas.microsoft.com/office/powerpoint/2010/main" val="140075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0004B7-091B-6AEB-DF50-0999CC6F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45" y="-544377"/>
            <a:ext cx="6190538" cy="1984453"/>
          </a:xfrm>
        </p:spPr>
        <p:txBody>
          <a:bodyPr/>
          <a:lstStyle/>
          <a:p>
            <a:r>
              <a:rPr lang="it-IT" dirty="0"/>
              <a:t>Come creare una tabella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70C402-53EA-46F4-AE99-72F42E0C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18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CDF98E6-3E0B-59D9-A25F-268B6E35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0" y="1476888"/>
            <a:ext cx="11905859" cy="260188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BF90E6-DD19-1CBB-D04D-7D62805F673E}"/>
              </a:ext>
            </a:extLst>
          </p:cNvPr>
          <p:cNvSpPr txBox="1"/>
          <p:nvPr/>
        </p:nvSpPr>
        <p:spPr>
          <a:xfrm>
            <a:off x="561986" y="4429160"/>
            <a:ext cx="4817753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/>
              <a:t>Selezionare i dati che si vogliono visualizzare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E0385C-1B63-52A3-57BF-5C3EA1F5D789}"/>
              </a:ext>
            </a:extLst>
          </p:cNvPr>
          <p:cNvSpPr/>
          <p:nvPr/>
        </p:nvSpPr>
        <p:spPr>
          <a:xfrm>
            <a:off x="3832041" y="1682628"/>
            <a:ext cx="2380463" cy="777240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908C29-6A81-1658-5C85-1298877F3EF0}"/>
              </a:ext>
            </a:extLst>
          </p:cNvPr>
          <p:cNvSpPr txBox="1"/>
          <p:nvPr/>
        </p:nvSpPr>
        <p:spPr>
          <a:xfrm>
            <a:off x="6687424" y="92368"/>
            <a:ext cx="4901232" cy="7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2. Cliccare su grafici consigli o sul tipo di grafico che si vuole usare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58D3615-CAEA-F39B-7828-AAF211765E0C}"/>
              </a:ext>
            </a:extLst>
          </p:cNvPr>
          <p:cNvCxnSpPr/>
          <p:nvPr/>
        </p:nvCxnSpPr>
        <p:spPr>
          <a:xfrm flipV="1">
            <a:off x="1428937" y="3735872"/>
            <a:ext cx="1146739" cy="716280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D410E8A-9C7B-968A-A8AC-09D2CAD91338}"/>
              </a:ext>
            </a:extLst>
          </p:cNvPr>
          <p:cNvCxnSpPr>
            <a:cxnSpLocks/>
          </p:cNvCxnSpPr>
          <p:nvPr/>
        </p:nvCxnSpPr>
        <p:spPr>
          <a:xfrm flipH="1">
            <a:off x="5699550" y="704022"/>
            <a:ext cx="1485625" cy="1040278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6550752C-E9DB-7F04-7F48-21DA264C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39" y="2980036"/>
            <a:ext cx="4401348" cy="3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2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F89A32-9DB6-0D6F-DAFF-95D3FAA6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grafico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56D454-D855-F139-5925-50ED22A6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19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67A52AA-1089-0843-20AB-02FC63DA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87" y="2733352"/>
            <a:ext cx="11347074" cy="110435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804BE16-4867-F17A-6376-D9604341A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112792"/>
            <a:ext cx="7772400" cy="6324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9368F4A-2828-C86F-1CCD-9ED50571B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87" y="4401265"/>
            <a:ext cx="11347074" cy="92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E7C76-28FB-8D81-64C4-B01D4FC4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Alla fine di queste slides saprai come: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656E6A-7C53-51F7-FCAB-785714C61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Principali elementi di Excel</a:t>
            </a:r>
          </a:p>
          <a:p>
            <a:r>
              <a:rPr lang="it-IT" dirty="0"/>
              <a:t>Caricare file su Excel</a:t>
            </a:r>
          </a:p>
          <a:p>
            <a:r>
              <a:rPr lang="it-IT" dirty="0"/>
              <a:t>Eseguire calcoli di statistica descrittiva</a:t>
            </a:r>
          </a:p>
          <a:p>
            <a:r>
              <a:rPr lang="it-IT" dirty="0"/>
              <a:t>Visualizzare tavole pivot</a:t>
            </a:r>
          </a:p>
          <a:p>
            <a:r>
              <a:rPr lang="it-IT" dirty="0"/>
              <a:t>Visualizzare i dati tramite tabelle e grafici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AACCE-1C37-BDB7-0342-D29BAFDB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4E9A3-83D2-0DB7-A614-AA2AE496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Costruire un </a:t>
            </a:r>
            <a:r>
              <a:rPr lang="it-IT" dirty="0" err="1"/>
              <a:t>boxplot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678557-3A71-CA6E-ACC0-76E17AEBC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5B7C06-ECD9-319F-250C-056A8159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7BAE82-283E-1FB1-3D0D-3F452240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621E2-0B63-BDB7-F500-48BE2A7D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7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EE513C51-6C8E-4131-888F-D77E3B271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15A0EF-C509-B28B-A935-B24ACC2D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87" y="-240045"/>
            <a:ext cx="9956747" cy="1438780"/>
          </a:xfrm>
        </p:spPr>
        <p:txBody>
          <a:bodyPr/>
          <a:lstStyle/>
          <a:p>
            <a:r>
              <a:rPr lang="it-IT" dirty="0"/>
              <a:t>Varianza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B4E0BB-778F-9EF2-A3D6-B019C3C4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21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820E29-5453-901D-70A9-40A124BEDD6D}"/>
              </a:ext>
            </a:extLst>
          </p:cNvPr>
          <p:cNvSpPr txBox="1"/>
          <p:nvPr/>
        </p:nvSpPr>
        <p:spPr>
          <a:xfrm>
            <a:off x="1144740" y="1306306"/>
            <a:ext cx="9902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varianza è la media dei quadrati degli scarti di ogni osservazione dalla media aritmetica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5E44F8-205B-0288-7BD5-4624016BF09A}"/>
              </a:ext>
            </a:extLst>
          </p:cNvPr>
          <p:cNvSpPr txBox="1"/>
          <p:nvPr/>
        </p:nvSpPr>
        <p:spPr>
          <a:xfrm>
            <a:off x="5500255" y="2028475"/>
            <a:ext cx="5056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scarto=(frequenza </a:t>
            </a:r>
            <a:r>
              <a:rPr lang="it-IT" dirty="0" err="1"/>
              <a:t>assoluta-'media</a:t>
            </a:r>
            <a:r>
              <a:rPr lang="it-IT" dirty="0"/>
              <a:t> e Mediana condizionata')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058889A-42E9-E83B-815C-2077199D93F9}"/>
              </a:ext>
            </a:extLst>
          </p:cNvPr>
          <p:cNvSpPr txBox="1"/>
          <p:nvPr/>
        </p:nvSpPr>
        <p:spPr>
          <a:xfrm>
            <a:off x="5500255" y="2674806"/>
            <a:ext cx="23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Scarto^2= scarto^2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7B21C5-95D5-221B-AD6B-F8BEC62F6570}"/>
              </a:ext>
            </a:extLst>
          </p:cNvPr>
          <p:cNvSpPr txBox="1"/>
          <p:nvPr/>
        </p:nvSpPr>
        <p:spPr>
          <a:xfrm>
            <a:off x="5500255" y="3018273"/>
            <a:ext cx="6144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Varianza =SOMMA(colonna degli scarti^2)/Numero osservazioni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AAE053D-5493-B63D-C567-A689982D7B17}"/>
              </a:ext>
            </a:extLst>
          </p:cNvPr>
          <p:cNvSpPr txBox="1"/>
          <p:nvPr/>
        </p:nvSpPr>
        <p:spPr>
          <a:xfrm>
            <a:off x="263236" y="4729781"/>
            <a:ext cx="11570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Varianza dentro ai gruppi = =(varianza gruppo y *numero di osservazioni y+ varianza gruppo x *numero di osservazioni x+ varianza gruppo </a:t>
            </a:r>
            <a:r>
              <a:rPr lang="it-IT" dirty="0" err="1"/>
              <a:t>z</a:t>
            </a:r>
            <a:r>
              <a:rPr lang="it-IT" dirty="0"/>
              <a:t> *numero di osservazioni </a:t>
            </a:r>
            <a:r>
              <a:rPr lang="it-IT" dirty="0" err="1"/>
              <a:t>z</a:t>
            </a:r>
            <a:r>
              <a:rPr lang="it-IT" dirty="0"/>
              <a:t>)/(numero di osservazioni y + numero di osservazioni x + numero di osservazioni </a:t>
            </a:r>
            <a:r>
              <a:rPr lang="it-IT" dirty="0" err="1"/>
              <a:t>z</a:t>
            </a:r>
            <a:r>
              <a:rPr lang="it-IT" dirty="0"/>
              <a:t>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84BB666-94B7-818D-A57C-FEDEB4C9C906}"/>
              </a:ext>
            </a:extLst>
          </p:cNvPr>
          <p:cNvSpPr txBox="1"/>
          <p:nvPr/>
        </p:nvSpPr>
        <p:spPr>
          <a:xfrm>
            <a:off x="263236" y="5749088"/>
            <a:ext cx="1192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Varianza dei gruppi= =(((</a:t>
            </a:r>
            <a:r>
              <a:rPr lang="it-IT" dirty="0" err="1"/>
              <a:t>mediaY-media_totale</a:t>
            </a:r>
            <a:r>
              <a:rPr lang="it-IT" dirty="0"/>
              <a:t>)^2*</a:t>
            </a:r>
            <a:r>
              <a:rPr lang="it-IT" dirty="0" err="1"/>
              <a:t>N_osservazioni</a:t>
            </a:r>
            <a:r>
              <a:rPr lang="it-IT" dirty="0"/>
              <a:t> Y)+((</a:t>
            </a:r>
            <a:r>
              <a:rPr lang="it-IT" dirty="0" err="1"/>
              <a:t>mediaX-media_totale</a:t>
            </a:r>
            <a:r>
              <a:rPr lang="it-IT" dirty="0"/>
              <a:t>)^2*</a:t>
            </a:r>
            <a:r>
              <a:rPr lang="it-IT" dirty="0" err="1"/>
              <a:t>N_osservazioni</a:t>
            </a:r>
            <a:r>
              <a:rPr lang="it-IT" dirty="0"/>
              <a:t> X)+((media </a:t>
            </a:r>
            <a:r>
              <a:rPr lang="it-IT" dirty="0" err="1"/>
              <a:t>z-media_totale</a:t>
            </a:r>
            <a:r>
              <a:rPr lang="it-IT" dirty="0"/>
              <a:t>)^2*</a:t>
            </a:r>
            <a:r>
              <a:rPr lang="it-IT" dirty="0" err="1"/>
              <a:t>N_ossservazioni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))/(</a:t>
            </a:r>
            <a:r>
              <a:rPr lang="it-IT" dirty="0" err="1"/>
              <a:t>N_osservazioni_x+N_osservazioni</a:t>
            </a:r>
            <a:r>
              <a:rPr lang="it-IT" dirty="0"/>
              <a:t> y+ </a:t>
            </a:r>
            <a:r>
              <a:rPr lang="it-IT" dirty="0" err="1"/>
              <a:t>N_osservazioni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5DEA68D-74B2-E069-A425-3BC255B73B66}"/>
                  </a:ext>
                </a:extLst>
              </p:cNvPr>
              <p:cNvSpPr txBox="1"/>
              <p:nvPr/>
            </p:nvSpPr>
            <p:spPr>
              <a:xfrm>
                <a:off x="1634836" y="2647081"/>
                <a:ext cx="3241960" cy="580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  <m:r>
                            <a:rPr lang="it-IT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5DEA68D-74B2-E069-A425-3BC255B73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836" y="2647081"/>
                <a:ext cx="3241960" cy="580800"/>
              </a:xfrm>
              <a:prstGeom prst="rect">
                <a:avLst/>
              </a:prstGeom>
              <a:blipFill>
                <a:blip r:embed="rId2"/>
                <a:stretch>
                  <a:fillRect t="-76596" b="-659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044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05EB8-4771-D47D-7C17-76E23FC2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9" y="-474307"/>
            <a:ext cx="9956747" cy="1438780"/>
          </a:xfrm>
        </p:spPr>
        <p:txBody>
          <a:bodyPr/>
          <a:lstStyle/>
          <a:p>
            <a:r>
              <a:rPr lang="it-IT" dirty="0"/>
              <a:t>Deviazione standard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F3CC9D-7973-74BF-EFBB-41AD2BB5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22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DD755C-85E9-FFF2-DE9C-3424AFE4E8F8}"/>
              </a:ext>
            </a:extLst>
          </p:cNvPr>
          <p:cNvSpPr txBox="1"/>
          <p:nvPr/>
        </p:nvSpPr>
        <p:spPr>
          <a:xfrm>
            <a:off x="7273637" y="3479573"/>
            <a:ext cx="2466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=RADQ(varianza)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9E8EB6-8E6D-8F63-B1B3-00585B431A23}"/>
              </a:ext>
            </a:extLst>
          </p:cNvPr>
          <p:cNvSpPr txBox="1"/>
          <p:nvPr/>
        </p:nvSpPr>
        <p:spPr>
          <a:xfrm>
            <a:off x="848941" y="1848285"/>
            <a:ext cx="1049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deviazione standard è la radice quadrata della varianza ed è espressa nella stessa unità di misura del carattere.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8898627-5A44-5E1E-BFD2-16D0EB0790A8}"/>
                  </a:ext>
                </a:extLst>
              </p:cNvPr>
              <p:cNvSpPr txBox="1"/>
              <p:nvPr/>
            </p:nvSpPr>
            <p:spPr>
              <a:xfrm>
                <a:off x="1662549" y="3429000"/>
                <a:ext cx="1891144" cy="345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8898627-5A44-5E1E-BFD2-16D0EB079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49" y="3429000"/>
                <a:ext cx="1891144" cy="345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218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0E39C-BC26-707A-5491-5E6FA45B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PIVOT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FA318-5033-B6C2-1451-B87242763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Permettono di analizzare e visualizzare grandi quantità di dati e di muovere le colonne e le righe, ruotare la struttura delle tabelle e trascinare i diversi campi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D5E069-12D3-F5EA-3A93-40EB8065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23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A24C165-F4E7-4EE0-C529-B3300575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67" y="3429000"/>
            <a:ext cx="11611230" cy="9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7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99BA24-1270-0A78-8F4C-05DB63A2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727337-AB8A-97B3-BA10-E10EB6B6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8C000-0879-69BF-F7BA-01D09379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24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9082AE-0192-E1C0-1D48-76421E72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6370"/>
            <a:ext cx="8285018" cy="4258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EE3F47-EB44-C552-A947-6A0F1588D739}"/>
              </a:ext>
            </a:extLst>
          </p:cNvPr>
          <p:cNvSpPr txBox="1"/>
          <p:nvPr/>
        </p:nvSpPr>
        <p:spPr>
          <a:xfrm>
            <a:off x="8285019" y="1577270"/>
            <a:ext cx="3664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/>
              <a:t>Selezionare i dati</a:t>
            </a:r>
          </a:p>
          <a:p>
            <a:pPr marL="342900" indent="-342900">
              <a:buAutoNum type="arabicPeriod"/>
            </a:pPr>
            <a:r>
              <a:rPr lang="it-IT" dirty="0"/>
              <a:t>Nel tab inserisci&gt;tabella pivot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4524365-17C5-4F11-1D43-4141A4C25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510" y="2766379"/>
            <a:ext cx="4746455" cy="332525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29DD2A-8E2E-A0E3-99CD-C5CAB4BC38DF}"/>
              </a:ext>
            </a:extLst>
          </p:cNvPr>
          <p:cNvSpPr txBox="1"/>
          <p:nvPr/>
        </p:nvSpPr>
        <p:spPr>
          <a:xfrm>
            <a:off x="8888965" y="3428999"/>
            <a:ext cx="283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3. Apparirà la finestra «Crea tabella pivot»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F301E4D-E316-3C76-209F-3B73C3927F9B}"/>
              </a:ext>
            </a:extLst>
          </p:cNvPr>
          <p:cNvSpPr/>
          <p:nvPr/>
        </p:nvSpPr>
        <p:spPr>
          <a:xfrm>
            <a:off x="4142510" y="4699823"/>
            <a:ext cx="2770910" cy="983673"/>
          </a:xfrm>
          <a:prstGeom prst="rect">
            <a:avLst/>
          </a:prstGeom>
          <a:solidFill>
            <a:schemeClr val="tx1">
              <a:alpha val="0"/>
            </a:schemeClr>
          </a:solidFill>
          <a:ln w="984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A039BC1-35FB-7567-11BA-D198D2E8BD01}"/>
              </a:ext>
            </a:extLst>
          </p:cNvPr>
          <p:cNvSpPr/>
          <p:nvPr/>
        </p:nvSpPr>
        <p:spPr>
          <a:xfrm>
            <a:off x="4322618" y="3117273"/>
            <a:ext cx="2878919" cy="1126727"/>
          </a:xfrm>
          <a:prstGeom prst="rect">
            <a:avLst/>
          </a:prstGeom>
          <a:solidFill>
            <a:schemeClr val="tx1">
              <a:alpha val="0"/>
            </a:schemeClr>
          </a:solidFill>
          <a:ln w="984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E0FB7C4-FED6-B8CD-4BBC-1C13518A0CE2}"/>
              </a:ext>
            </a:extLst>
          </p:cNvPr>
          <p:cNvSpPr txBox="1"/>
          <p:nvPr/>
        </p:nvSpPr>
        <p:spPr>
          <a:xfrm>
            <a:off x="1465417" y="5794988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Posizione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EFA4524-B287-E674-86F2-1DF0840A3456}"/>
              </a:ext>
            </a:extLst>
          </p:cNvPr>
          <p:cNvSpPr txBox="1"/>
          <p:nvPr/>
        </p:nvSpPr>
        <p:spPr>
          <a:xfrm>
            <a:off x="861933" y="5225375"/>
            <a:ext cx="217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Intervallo in esame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1A95DCE-D60B-E36E-EDBE-E706C33FF566}"/>
              </a:ext>
            </a:extLst>
          </p:cNvPr>
          <p:cNvCxnSpPr>
            <a:endCxn id="13" idx="1"/>
          </p:cNvCxnSpPr>
          <p:nvPr/>
        </p:nvCxnSpPr>
        <p:spPr>
          <a:xfrm flipV="1">
            <a:off x="3040478" y="3680637"/>
            <a:ext cx="1282140" cy="154473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1B8BA15-D380-4D65-F2CB-58C9A143B5C5}"/>
              </a:ext>
            </a:extLst>
          </p:cNvPr>
          <p:cNvCxnSpPr>
            <a:cxnSpLocks/>
          </p:cNvCxnSpPr>
          <p:nvPr/>
        </p:nvCxnSpPr>
        <p:spPr>
          <a:xfrm flipV="1">
            <a:off x="2810945" y="5410041"/>
            <a:ext cx="1206280" cy="61648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63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39028F-24B4-53E5-13AE-55705C40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6DBCE3-532C-8E9A-73F0-B6DC69D2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042249-713A-427E-04EC-C64B351D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25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DE2DFF2-00FD-F0E6-D1CC-34DC26A34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08" y="1170709"/>
            <a:ext cx="2650080" cy="45165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B0CD5E8-58B7-4121-7782-4CC633688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45" y="1132303"/>
            <a:ext cx="2254427" cy="455424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FCB2252-84FA-A87D-1EC0-1A5E05DD988E}"/>
              </a:ext>
            </a:extLst>
          </p:cNvPr>
          <p:cNvSpPr/>
          <p:nvPr/>
        </p:nvSpPr>
        <p:spPr>
          <a:xfrm>
            <a:off x="5618018" y="4076368"/>
            <a:ext cx="1042154" cy="1132941"/>
          </a:xfrm>
          <a:prstGeom prst="rect">
            <a:avLst/>
          </a:prstGeom>
          <a:solidFill>
            <a:schemeClr val="tx1">
              <a:alpha val="0"/>
            </a:schemeClr>
          </a:solidFill>
          <a:ln w="984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D5C7580-A564-4F3F-C55C-1632479543DA}"/>
              </a:ext>
            </a:extLst>
          </p:cNvPr>
          <p:cNvCxnSpPr>
            <a:cxnSpLocks/>
          </p:cNvCxnSpPr>
          <p:nvPr/>
        </p:nvCxnSpPr>
        <p:spPr>
          <a:xfrm flipV="1">
            <a:off x="6616849" y="4026355"/>
            <a:ext cx="1206280" cy="61648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E7C09E7E-1072-40C1-385E-1D9BAFA51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45" y="1816152"/>
            <a:ext cx="3031104" cy="31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5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154F5B-420A-BD9C-2499-D5A4CBE5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95" y="-563256"/>
            <a:ext cx="9956747" cy="1438780"/>
          </a:xfrm>
        </p:spPr>
        <p:txBody>
          <a:bodyPr/>
          <a:lstStyle/>
          <a:p>
            <a:r>
              <a:rPr lang="it-IT" dirty="0" err="1"/>
              <a:t>Slicer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20923A-48DD-ED32-0BBC-FCEEA2F9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20B16-A031-1E6D-060D-EDB7816D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26</a:t>
            </a:fld>
            <a:endParaRPr lang="en-US"/>
          </a:p>
        </p:txBody>
      </p:sp>
      <p:pic>
        <p:nvPicPr>
          <p:cNvPr id="10" name="Immagine 9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448EDB0A-806B-EC10-E56C-26607542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7" y="1045246"/>
            <a:ext cx="7772400" cy="296585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6B25906-6858-1672-C35E-B7E3C5D711E3}"/>
              </a:ext>
            </a:extLst>
          </p:cNvPr>
          <p:cNvSpPr/>
          <p:nvPr/>
        </p:nvSpPr>
        <p:spPr>
          <a:xfrm>
            <a:off x="2888673" y="1045246"/>
            <a:ext cx="768927" cy="689596"/>
          </a:xfrm>
          <a:prstGeom prst="rect">
            <a:avLst/>
          </a:prstGeom>
          <a:solidFill>
            <a:schemeClr val="tx1">
              <a:alpha val="0"/>
            </a:schemeClr>
          </a:solidFill>
          <a:ln w="984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posto contenuto 7" descr="Immagine che contiene testo, schermata, linea, numero&#10;&#10;Descrizione generata automaticamente">
            <a:extLst>
              <a:ext uri="{FF2B5EF4-FFF2-40B4-BE49-F238E27FC236}">
                <a16:creationId xmlns:a16="http://schemas.microsoft.com/office/drawing/2014/main" id="{7138CAD5-AB58-9473-F8AF-E254EB851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8271" y="3289187"/>
            <a:ext cx="6485448" cy="3318136"/>
          </a:xfrm>
          <a:ln w="539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8320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678640-A4A1-5746-D6A8-BD9BFF39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92DE20-8365-EC33-D600-296397443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un programma Microsoft Excel è permette di lavorare su fogli di  calcola.
I fogli di calcolo sono essenzialmente una grande griglia flessibile, che può essere cartacea o digitali, che vengono utilizzati per memorizzare, ordinare e lavorare con le informazioni.</a:t>
            </a:r>
          </a:p>
          <a:p>
            <a:r>
              <a:rPr lang="it-IT" b="0" i="0" dirty="0">
                <a:effectLst/>
                <a:latin typeface="OpenSans"/>
              </a:rPr>
              <a:t>Utilizzando Excel è possibile organizzare, analizzare e archiviare grandi quantità di dati.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r>
              <a:rPr lang="it-IT" dirty="0"/>
              <a:t>Abbiamo visto come: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226FBD-EDF3-9CDD-23A0-9C38A782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24CDEF-9FB9-BA54-E8E0-A93F51CA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7715B4-544A-2FE8-C460-FE8C40EF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AACCDA-77AC-A79C-9480-CA79CF24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28</a:t>
            </a:fld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DACAC2-41CF-4BC5-0E29-5F7FF2A0A2E0}"/>
              </a:ext>
            </a:extLst>
          </p:cNvPr>
          <p:cNvSpPr txBox="1"/>
          <p:nvPr/>
        </p:nvSpPr>
        <p:spPr>
          <a:xfrm>
            <a:off x="6942135" y="5046740"/>
            <a:ext cx="248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Grazie dell’attenzione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AFAB61-8888-EC24-95D6-427E719BC276}"/>
              </a:ext>
            </a:extLst>
          </p:cNvPr>
          <p:cNvSpPr txBox="1"/>
          <p:nvPr/>
        </p:nvSpPr>
        <p:spPr>
          <a:xfrm>
            <a:off x="6933560" y="5417127"/>
            <a:ext cx="447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amingino.fabbruccibarbagli@phd.units.it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185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B7664-DCBF-1E55-547B-131BB4E3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cos’è Excel?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036184-1CC9-C1FC-7056-6B5585883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un programma Microsoft Excel è permette di lavorare su fogli di  calcola.
I fogli di calcolo sono essenzialmente una grande griglia flessibile, che può essere cartacea o digitali, che vengono utilizzati per memorizzare, ordinare e lavorare con le informazioni.</a:t>
            </a:r>
          </a:p>
          <a:p>
            <a:r>
              <a:rPr lang="it-IT" b="0" i="0" dirty="0">
                <a:effectLst/>
                <a:latin typeface="OpenSans"/>
              </a:rPr>
              <a:t>Utilizzando Excel è possibile organizzare, analizzare e archiviare grandi quantità di dati.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le vostre credenziali avete accesso alla suite di Microsoft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3893E-F8F1-3022-E940-7B13A5D6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0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80719-9120-4A25-A486-E75E504D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560" y="-444803"/>
            <a:ext cx="9956747" cy="1438780"/>
          </a:xfrm>
        </p:spPr>
        <p:txBody>
          <a:bodyPr/>
          <a:lstStyle/>
          <a:p>
            <a:r>
              <a:rPr lang="it-IT" dirty="0"/>
              <a:t>Unità principali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B4BE6C6-9948-E413-5C4F-BB862804E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81175"/>
            <a:ext cx="6201549" cy="3870325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7F4048-E582-2387-2CE9-82BFFB1C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4</a:t>
            </a:fld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1A7718-9A54-F8E4-CBBD-B7FE8090CEAC}"/>
              </a:ext>
            </a:extLst>
          </p:cNvPr>
          <p:cNvSpPr txBox="1"/>
          <p:nvPr/>
        </p:nvSpPr>
        <p:spPr>
          <a:xfrm>
            <a:off x="8148882" y="2694542"/>
            <a:ext cx="2325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Riga </a:t>
            </a:r>
            <a:r>
              <a:rPr lang="it-IT" b="0" i="0" dirty="0">
                <a:effectLst/>
                <a:latin typeface="OpenSans"/>
              </a:rPr>
              <a:t>Ogni riga ha un numero di indice compreso tra uno e 1.048.576.</a:t>
            </a:r>
          </a:p>
          <a:p>
            <a:endParaRPr lang="it-IT" dirty="0">
              <a:latin typeface="OpenSans"/>
            </a:endParaRPr>
          </a:p>
          <a:p>
            <a:r>
              <a:rPr lang="it-IT" dirty="0">
                <a:latin typeface="OpenSans"/>
              </a:rPr>
              <a:t>Ogni riga corrisponde ad un’unità statistica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974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84704-E848-88E5-2C3B-425068388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1CCE7B-6CDF-0855-6E0E-6C4E417A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560" y="-444803"/>
            <a:ext cx="9956747" cy="1438780"/>
          </a:xfrm>
        </p:spPr>
        <p:txBody>
          <a:bodyPr/>
          <a:lstStyle/>
          <a:p>
            <a:r>
              <a:rPr lang="it-IT" dirty="0"/>
              <a:t>Unità principali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E1FCCB-3BD4-B3C9-4434-9D48631B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5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E797AB-DF27-5E5A-E06F-BE6A9B9C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6" y="993977"/>
            <a:ext cx="7772400" cy="483386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0A241B-1CA0-A2B9-6478-1EC261092269}"/>
              </a:ext>
            </a:extLst>
          </p:cNvPr>
          <p:cNvSpPr txBox="1"/>
          <p:nvPr/>
        </p:nvSpPr>
        <p:spPr>
          <a:xfrm>
            <a:off x="7910946" y="1892939"/>
            <a:ext cx="42474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Colonna </a:t>
            </a:r>
            <a:r>
              <a:rPr lang="it-IT" b="0" i="0" dirty="0">
                <a:effectLst/>
                <a:latin typeface="OpenSans"/>
              </a:rPr>
              <a:t>ogni colonna è indicata da una lettera.</a:t>
            </a:r>
          </a:p>
          <a:p>
            <a:r>
              <a:rPr lang="it-IT" b="0" i="0" dirty="0">
                <a:effectLst/>
                <a:latin typeface="OpenSans"/>
              </a:rPr>
              <a:t>Poiché ci sono solo 26 lettere e 
Ci possono essere molto più di 26 colonne su un foglio di calcolo. 
Le colonne dopo la colonna </a:t>
            </a:r>
            <a:r>
              <a:rPr lang="it-IT" b="0" i="0" dirty="0" err="1">
                <a:effectLst/>
                <a:latin typeface="OpenSans"/>
              </a:rPr>
              <a:t>Z</a:t>
            </a:r>
            <a:r>
              <a:rPr lang="it-IT" b="0" i="0" dirty="0">
                <a:effectLst/>
                <a:latin typeface="OpenSans"/>
              </a:rPr>
              <a:t> sono indicizzate con le lettere AA, AB, AC e così via 
fino all'ultima colonna fino a XFD più di 16.000.</a:t>
            </a:r>
          </a:p>
          <a:p>
            <a:endParaRPr lang="it-IT" dirty="0">
              <a:latin typeface="OpenSans"/>
            </a:endParaRPr>
          </a:p>
          <a:p>
            <a:r>
              <a:rPr lang="it-IT" dirty="0">
                <a:latin typeface="OpenSans"/>
              </a:rPr>
              <a:t>Le colonne corrispondono alle nostre variabili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83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060D2E-CDCA-7D5E-5F7B-448D95CE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6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3AF57A5-D395-0096-02B6-D6DFE57F0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022"/>
            <a:ext cx="7772400" cy="48519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B04F31-3F1C-D09D-0467-FB3F29FBC006}"/>
              </a:ext>
            </a:extLst>
          </p:cNvPr>
          <p:cNvSpPr txBox="1"/>
          <p:nvPr/>
        </p:nvSpPr>
        <p:spPr>
          <a:xfrm>
            <a:off x="8258969" y="507273"/>
            <a:ext cx="278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Cella: intersezione tra colonna e riga e dove sono contenuti i dati.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51C544-B0E5-8EF7-1CAA-EC85532FB8C0}"/>
              </a:ext>
            </a:extLst>
          </p:cNvPr>
          <p:cNvSpPr txBox="1"/>
          <p:nvPr/>
        </p:nvSpPr>
        <p:spPr>
          <a:xfrm>
            <a:off x="8258969" y="1707602"/>
            <a:ext cx="3144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effectLst/>
                <a:latin typeface="OpenSans"/>
              </a:rPr>
              <a:t>Questi dati, anche se spesso numerici, possono includere anche testo, forme e immagini. 
È inoltre possibile creare grafici, tabelle e diagrammi per riassumere e presentare i dati. 
In genere i fogli di lavoro visualizzano colonne con intestazioni alfabetiche e 
righe con quelle numeriche.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74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F1BB7B-A804-A47C-4593-DE0819D4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144" y="-111790"/>
            <a:ext cx="9956747" cy="143878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2227F-E0E9-C443-B8F6-62B281EA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7</a:t>
            </a:fld>
            <a:endParaRPr lang="en-US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7590D0C-1F74-77EF-6CDF-DB0077C41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324" y="1919310"/>
            <a:ext cx="7802227" cy="487057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EA9F3F-14C8-8152-55BC-13542BA57BCF}"/>
              </a:ext>
            </a:extLst>
          </p:cNvPr>
          <p:cNvSpPr txBox="1"/>
          <p:nvPr/>
        </p:nvSpPr>
        <p:spPr>
          <a:xfrm>
            <a:off x="1064030" y="1365040"/>
            <a:ext cx="21359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Barra dei comandi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423AD96-BE14-B9B9-0685-82677E09618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132015" y="1734372"/>
            <a:ext cx="943695" cy="493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543F23E6-C96E-5F08-DBFB-B82F60C08E0E}"/>
              </a:ext>
            </a:extLst>
          </p:cNvPr>
          <p:cNvSpPr/>
          <p:nvPr/>
        </p:nvSpPr>
        <p:spPr>
          <a:xfrm>
            <a:off x="1848324" y="2075500"/>
            <a:ext cx="3830723" cy="194081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1D385C2-92EE-1FFD-6952-9FE9A2365957}"/>
              </a:ext>
            </a:extLst>
          </p:cNvPr>
          <p:cNvSpPr txBox="1"/>
          <p:nvPr/>
        </p:nvSpPr>
        <p:spPr>
          <a:xfrm>
            <a:off x="77057" y="2985815"/>
            <a:ext cx="158548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Coordinate della cella </a:t>
            </a:r>
          </a:p>
          <a:p>
            <a:r>
              <a:rPr lang="it-IT" dirty="0"/>
              <a:t>attiva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DAB5D68-1AA5-8A53-CA3F-252D3D1ED175}"/>
              </a:ext>
            </a:extLst>
          </p:cNvPr>
          <p:cNvCxnSpPr>
            <a:cxnSpLocks/>
          </p:cNvCxnSpPr>
          <p:nvPr/>
        </p:nvCxnSpPr>
        <p:spPr>
          <a:xfrm flipV="1">
            <a:off x="1687974" y="2703049"/>
            <a:ext cx="320935" cy="40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8320E9E-39F3-1C39-4BB6-C783F26F4877}"/>
              </a:ext>
            </a:extLst>
          </p:cNvPr>
          <p:cNvSpPr txBox="1"/>
          <p:nvPr/>
        </p:nvSpPr>
        <p:spPr>
          <a:xfrm>
            <a:off x="77057" y="4599709"/>
            <a:ext cx="158548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Formula: dati e funzioni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31BB2C3-2F5F-F492-D6A5-63AC7BB86691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662544" y="2745429"/>
            <a:ext cx="2101141" cy="2177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06BF3E1-8C65-2E4D-96CE-643863A83E08}"/>
              </a:ext>
            </a:extLst>
          </p:cNvPr>
          <p:cNvSpPr txBox="1"/>
          <p:nvPr/>
        </p:nvSpPr>
        <p:spPr>
          <a:xfrm>
            <a:off x="8992000" y="1345235"/>
            <a:ext cx="21359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Barra dei comandi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F568D00-24C6-FBEF-F99C-6139AB5B9A9D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465525" y="1714567"/>
            <a:ext cx="1594460" cy="62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1532AE39-E3C4-62F5-8A54-C01B639FB4B5}"/>
              </a:ext>
            </a:extLst>
          </p:cNvPr>
          <p:cNvSpPr/>
          <p:nvPr/>
        </p:nvSpPr>
        <p:spPr>
          <a:xfrm>
            <a:off x="1848323" y="2284778"/>
            <a:ext cx="7614331" cy="365125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529DC26B-64E4-D47B-3755-B12C15850F6F}"/>
              </a:ext>
            </a:extLst>
          </p:cNvPr>
          <p:cNvSpPr/>
          <p:nvPr/>
        </p:nvSpPr>
        <p:spPr>
          <a:xfrm>
            <a:off x="2000723" y="2797400"/>
            <a:ext cx="7614331" cy="3769655"/>
          </a:xfrm>
          <a:prstGeom prst="rect">
            <a:avLst/>
          </a:prstGeom>
          <a:solidFill>
            <a:schemeClr val="tx1">
              <a:alpha val="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CECBCB9-AF3E-F7B5-58D3-FCA8376D38D9}"/>
              </a:ext>
            </a:extLst>
          </p:cNvPr>
          <p:cNvSpPr txBox="1"/>
          <p:nvPr/>
        </p:nvSpPr>
        <p:spPr>
          <a:xfrm>
            <a:off x="9767453" y="3515666"/>
            <a:ext cx="165660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Area di lavoro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D0C05D19-BB7B-2918-008E-6AA62188B407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9240978" y="3884998"/>
            <a:ext cx="1354779" cy="62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64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D2D809-0568-5A09-5934-564B56F7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</a:t>
            </a:r>
            <a:r>
              <a:rPr lang="it-IT" dirty="0" err="1"/>
              <a:t>type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79D60A-8433-0124-B9D7-D93EFED2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Testo </a:t>
            </a:r>
          </a:p>
          <a:p>
            <a:pPr marL="0" indent="0">
              <a:buNone/>
            </a:pPr>
            <a:r>
              <a:rPr lang="it-IT" dirty="0"/>
              <a:t>Date</a:t>
            </a:r>
          </a:p>
          <a:p>
            <a:pPr marL="0" indent="0">
              <a:buNone/>
            </a:pPr>
            <a:r>
              <a:rPr lang="it-IT" dirty="0"/>
              <a:t>Label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8F6F6D-EDBE-B86C-4761-0E2F8DA1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3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AFB21-0B94-CD55-1967-DD57102E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Formati principali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E365A4-0C0E-4256-9686-BAFBE8E10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.</a:t>
            </a:r>
            <a:r>
              <a:rPr lang="it-IT" dirty="0" err="1"/>
              <a:t>Xls</a:t>
            </a:r>
            <a:endParaRPr lang="it-IT" dirty="0"/>
          </a:p>
          <a:p>
            <a:r>
              <a:rPr lang="it-IT" dirty="0"/>
              <a:t>.</a:t>
            </a:r>
            <a:r>
              <a:rPr lang="it-IT" dirty="0" err="1"/>
              <a:t>Xlsx</a:t>
            </a:r>
            <a:endParaRPr lang="it-IT" dirty="0"/>
          </a:p>
          <a:p>
            <a:r>
              <a:rPr lang="it-IT" dirty="0"/>
              <a:t>.Csv= comma </a:t>
            </a:r>
            <a:r>
              <a:rPr lang="it-IT" dirty="0" err="1"/>
              <a:t>separated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-&gt; nome, cognome, data di nascita, </a:t>
            </a:r>
          </a:p>
          <a:p>
            <a:r>
              <a:rPr lang="it-IT" dirty="0"/>
              <a:t>.Html </a:t>
            </a:r>
            <a:r>
              <a:rPr lang="it-IT" dirty="0">
                <a:latin typeface="Google Sans"/>
              </a:rPr>
              <a:t>il testo è racchiuso tra </a:t>
            </a:r>
            <a:r>
              <a:rPr lang="it-IT" b="0" i="0" dirty="0">
                <a:effectLst/>
                <a:latin typeface="Google Sans"/>
              </a:rPr>
              <a:t>tra tag di formattazione che indicano la posizione di ciascun elemento sulla pagina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F02EA3-31EE-1FB3-F157-49785C11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10/16/24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A2F3C1-A822-E201-F459-6053C114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307699-6072-0C09-B4A8-D7C5B845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2233"/>
      </p:ext>
    </p:extLst>
  </p:cSld>
  <p:clrMapOvr>
    <a:masterClrMapping/>
  </p:clrMapOvr>
</p:sld>
</file>

<file path=ppt/theme/theme1.xml><?xml version="1.0" encoding="utf-8"?>
<a:theme xmlns:a="http://schemas.openxmlformats.org/drawingml/2006/main" name="DylanVTI">
  <a:themeElements>
    <a:clrScheme name="AnalogousFromRegularSeedRightStep">
      <a:dk1>
        <a:srgbClr val="000000"/>
      </a:dk1>
      <a:lt1>
        <a:srgbClr val="FFFFFF"/>
      </a:lt1>
      <a:dk2>
        <a:srgbClr val="412435"/>
      </a:dk2>
      <a:lt2>
        <a:srgbClr val="E2E8E5"/>
      </a:lt2>
      <a:accent1>
        <a:srgbClr val="C34D91"/>
      </a:accent1>
      <a:accent2>
        <a:srgbClr val="B13B4E"/>
      </a:accent2>
      <a:accent3>
        <a:srgbClr val="C36B4D"/>
      </a:accent3>
      <a:accent4>
        <a:srgbClr val="B18B3B"/>
      </a:accent4>
      <a:accent5>
        <a:srgbClr val="A0AA43"/>
      </a:accent5>
      <a:accent6>
        <a:srgbClr val="75B13B"/>
      </a:accent6>
      <a:hlink>
        <a:srgbClr val="31935A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602636BD-A055-489B-83EC-AD971B7E5F9C}" vid="{CD33A9BC-C4B5-4F36-8A14-490DC4E38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866</Words>
  <Application>Microsoft Macintosh PowerPoint</Application>
  <PresentationFormat>Widescreen</PresentationFormat>
  <Paragraphs>146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Cambria Math</vt:lpstr>
      <vt:lpstr>Google Sans</vt:lpstr>
      <vt:lpstr>Neue Haas Grotesk Text Pro</vt:lpstr>
      <vt:lpstr>OpenSans</vt:lpstr>
      <vt:lpstr>Times New Roman</vt:lpstr>
      <vt:lpstr>DylanVTI</vt:lpstr>
      <vt:lpstr>Introduzione all’uso di Excell</vt:lpstr>
      <vt:lpstr>Alla fine di queste slides saprai come:</vt:lpstr>
      <vt:lpstr>Che cos’è Excel?</vt:lpstr>
      <vt:lpstr>Unità principali</vt:lpstr>
      <vt:lpstr>Unità principali</vt:lpstr>
      <vt:lpstr>Presentazione standard di PowerPoint</vt:lpstr>
      <vt:lpstr>Presentazione standard di PowerPoint</vt:lpstr>
      <vt:lpstr>Data type</vt:lpstr>
      <vt:lpstr>Formati principali</vt:lpstr>
      <vt:lpstr>Comandi 1</vt:lpstr>
      <vt:lpstr>Comandi 2</vt:lpstr>
      <vt:lpstr>Comandi 3</vt:lpstr>
      <vt:lpstr>Comandi 4</vt:lpstr>
      <vt:lpstr>Qualche comando</vt:lpstr>
      <vt:lpstr>Formule e calcoli</vt:lpstr>
      <vt:lpstr>Caricare dati e trasformazioni da Power Query</vt:lpstr>
      <vt:lpstr>Cerca e sostituisci</vt:lpstr>
      <vt:lpstr>Come creare una tabella</vt:lpstr>
      <vt:lpstr>Struttura grafico</vt:lpstr>
      <vt:lpstr>Costruire un boxplot</vt:lpstr>
      <vt:lpstr>Varianza</vt:lpstr>
      <vt:lpstr>Deviazione standard</vt:lpstr>
      <vt:lpstr>PIVOT</vt:lpstr>
      <vt:lpstr>Presentazione standard di PowerPoint</vt:lpstr>
      <vt:lpstr>Presentazione standard di PowerPoint</vt:lpstr>
      <vt:lpstr>Slicer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FABBRUCCI BARBAGLI AMIN GINO [PHD1400036]</dc:creator>
  <cp:lastModifiedBy>FABBRUCCI BARBAGLI AMIN GINO [PHD1400036]</cp:lastModifiedBy>
  <cp:revision>9</cp:revision>
  <dcterms:created xsi:type="dcterms:W3CDTF">2024-10-16T10:44:06Z</dcterms:created>
  <dcterms:modified xsi:type="dcterms:W3CDTF">2024-10-16T19:57:58Z</dcterms:modified>
</cp:coreProperties>
</file>