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471" r:id="rId3"/>
    <p:sldId id="459" r:id="rId4"/>
    <p:sldId id="310" r:id="rId5"/>
    <p:sldId id="458" r:id="rId6"/>
    <p:sldId id="435" r:id="rId7"/>
    <p:sldId id="473" r:id="rId8"/>
    <p:sldId id="436" r:id="rId9"/>
    <p:sldId id="475" r:id="rId10"/>
    <p:sldId id="463" r:id="rId11"/>
    <p:sldId id="474" r:id="rId12"/>
    <p:sldId id="437" r:id="rId13"/>
    <p:sldId id="520" r:id="rId14"/>
    <p:sldId id="466" r:id="rId15"/>
    <p:sldId id="467" r:id="rId16"/>
    <p:sldId id="469" r:id="rId17"/>
    <p:sldId id="438" r:id="rId18"/>
    <p:sldId id="439" r:id="rId19"/>
    <p:sldId id="521" r:id="rId20"/>
    <p:sldId id="465" r:id="rId21"/>
    <p:sldId id="440" r:id="rId22"/>
    <p:sldId id="441" r:id="rId23"/>
    <p:sldId id="479" r:id="rId24"/>
    <p:sldId id="480" r:id="rId25"/>
    <p:sldId id="442" r:id="rId26"/>
    <p:sldId id="443" r:id="rId27"/>
    <p:sldId id="444" r:id="rId28"/>
    <p:sldId id="483" r:id="rId29"/>
    <p:sldId id="484" r:id="rId30"/>
    <p:sldId id="486" r:id="rId31"/>
    <p:sldId id="487" r:id="rId32"/>
    <p:sldId id="446" r:id="rId33"/>
    <p:sldId id="477" r:id="rId34"/>
    <p:sldId id="445" r:id="rId35"/>
    <p:sldId id="476" r:id="rId36"/>
    <p:sldId id="481" r:id="rId37"/>
    <p:sldId id="447" r:id="rId38"/>
    <p:sldId id="448" r:id="rId39"/>
    <p:sldId id="485" r:id="rId40"/>
    <p:sldId id="464" r:id="rId41"/>
    <p:sldId id="449" r:id="rId42"/>
    <p:sldId id="450" r:id="rId43"/>
    <p:sldId id="488" r:id="rId44"/>
    <p:sldId id="489" r:id="rId45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Segoe UI Semilight" panose="020B0402040204020203" pitchFamily="34" charset="0"/>
      <p:regular r:id="rId50"/>
      <p:italic r:id="rId51"/>
    </p:embeddedFont>
    <p:embeddedFont>
      <p:font typeface="Swis721 Cn BT" panose="020B0506020202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EF7E9"/>
    <a:srgbClr val="1277AA"/>
    <a:srgbClr val="A2A2A2"/>
    <a:srgbClr val="F4FBFE"/>
    <a:srgbClr val="E0F3FC"/>
    <a:srgbClr val="1485BE"/>
    <a:srgbClr val="008080"/>
    <a:srgbClr val="FF66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680" y="-5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227AF4E-051B-66A7-7FB3-BDB3FDA81C1D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42F4F2-B14B-0C65-D53C-E88FE34900B0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328BFF-8D05-93FD-E3E4-DCE23DE843B6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Strutture portanti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2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Strutture portanti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parte I – definizioni, elementi costruttivi, disposizione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1C49EF6-B8D1-4E9E-A594-8BC6EF2B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7" y="1901825"/>
            <a:ext cx="3600450" cy="37147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7E697C-759B-4A16-AE13-E1606444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725" y="1644650"/>
            <a:ext cx="3638550" cy="397192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6B736ED8-9931-45D4-ACEE-F0FAC13B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643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schemi funzionali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2CB962F-DAC4-4F2A-9961-EE9C059263BF}"/>
              </a:ext>
            </a:extLst>
          </p:cNvPr>
          <p:cNvSpPr txBox="1">
            <a:spLocks/>
          </p:cNvSpPr>
          <p:nvPr/>
        </p:nvSpPr>
        <p:spPr>
          <a:xfrm>
            <a:off x="4637090" y="5461484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Ossatura muraria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B4521FC-6082-4F17-884C-8CF5C58F530E}"/>
              </a:ext>
            </a:extLst>
          </p:cNvPr>
          <p:cNvSpPr txBox="1">
            <a:spLocks/>
          </p:cNvSpPr>
          <p:nvPr/>
        </p:nvSpPr>
        <p:spPr>
          <a:xfrm>
            <a:off x="628650" y="5461484"/>
            <a:ext cx="1708150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Scheletro portante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3479DBB-5164-4C47-8888-E07615574468}"/>
              </a:ext>
            </a:extLst>
          </p:cNvPr>
          <p:cNvSpPr txBox="1">
            <a:spLocks/>
          </p:cNvSpPr>
          <p:nvPr/>
        </p:nvSpPr>
        <p:spPr>
          <a:xfrm>
            <a:off x="4483100" y="2431811"/>
            <a:ext cx="899481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Cordolo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36DD629-8EC1-436C-B62F-5F8ED2262830}"/>
              </a:ext>
            </a:extLst>
          </p:cNvPr>
          <p:cNvSpPr txBox="1">
            <a:spLocks/>
          </p:cNvSpPr>
          <p:nvPr/>
        </p:nvSpPr>
        <p:spPr>
          <a:xfrm>
            <a:off x="7671429" y="1809511"/>
            <a:ext cx="899481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Cordolo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0ACAC08-20E0-4CBE-A760-A4A2AA92B5EB}"/>
              </a:ext>
            </a:extLst>
          </p:cNvPr>
          <p:cNvSpPr txBox="1">
            <a:spLocks/>
          </p:cNvSpPr>
          <p:nvPr/>
        </p:nvSpPr>
        <p:spPr>
          <a:xfrm>
            <a:off x="4931250" y="4243633"/>
            <a:ext cx="899481" cy="593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portante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ADD76F7-78E8-4382-8244-E56DF14878D5}"/>
              </a:ext>
            </a:extLst>
          </p:cNvPr>
          <p:cNvSpPr txBox="1">
            <a:spLocks/>
          </p:cNvSpPr>
          <p:nvPr/>
        </p:nvSpPr>
        <p:spPr>
          <a:xfrm>
            <a:off x="7903050" y="4564912"/>
            <a:ext cx="1132363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Fondazione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B413C64-2FFD-406E-A8F7-58D4BAE8FF24}"/>
              </a:ext>
            </a:extLst>
          </p:cNvPr>
          <p:cNvSpPr txBox="1">
            <a:spLocks/>
          </p:cNvSpPr>
          <p:nvPr/>
        </p:nvSpPr>
        <p:spPr>
          <a:xfrm>
            <a:off x="3272475" y="4641098"/>
            <a:ext cx="1132363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Fondazione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D5142EBB-D4A2-4D40-AEA6-38A14F5D3D1F}"/>
              </a:ext>
            </a:extLst>
          </p:cNvPr>
          <p:cNvSpPr txBox="1">
            <a:spLocks/>
          </p:cNvSpPr>
          <p:nvPr/>
        </p:nvSpPr>
        <p:spPr>
          <a:xfrm>
            <a:off x="3376215" y="1561376"/>
            <a:ext cx="983061" cy="593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Trave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principale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542F72B-76D4-4E4C-B787-D633B531EFC8}"/>
              </a:ext>
            </a:extLst>
          </p:cNvPr>
          <p:cNvSpPr txBox="1">
            <a:spLocks/>
          </p:cNvSpPr>
          <p:nvPr/>
        </p:nvSpPr>
        <p:spPr>
          <a:xfrm>
            <a:off x="56834" y="1913303"/>
            <a:ext cx="1158554" cy="593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Trave di </a:t>
            </a:r>
            <a:r>
              <a:rPr lang="it-IT" sz="1600" spc="-60" dirty="0">
                <a:solidFill>
                  <a:srgbClr val="00B050"/>
                </a:solidFill>
                <a:latin typeface="Swis721 Cn BT" panose="020B0506020202030204" pitchFamily="34" charset="0"/>
              </a:rPr>
              <a:t>collegamento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C4286FC-99BC-446C-AD31-18438D34FCDA}"/>
              </a:ext>
            </a:extLst>
          </p:cNvPr>
          <p:cNvSpPr txBox="1">
            <a:spLocks/>
          </p:cNvSpPr>
          <p:nvPr/>
        </p:nvSpPr>
        <p:spPr>
          <a:xfrm>
            <a:off x="1784350" y="3894144"/>
            <a:ext cx="899481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Pilastro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D25AAA4-5575-4139-BC7E-2E62CC67964A}"/>
              </a:ext>
            </a:extLst>
          </p:cNvPr>
          <p:cNvSpPr txBox="1">
            <a:spLocks/>
          </p:cNvSpPr>
          <p:nvPr/>
        </p:nvSpPr>
        <p:spPr>
          <a:xfrm>
            <a:off x="20641" y="2860416"/>
            <a:ext cx="1414776" cy="400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Tamponamento</a:t>
            </a:r>
          </a:p>
        </p:txBody>
      </p:sp>
    </p:spTree>
    <p:extLst>
      <p:ext uri="{BB962C8B-B14F-4D97-AF65-F5344CB8AC3E}">
        <p14:creationId xmlns:p14="http://schemas.microsoft.com/office/powerpoint/2010/main" val="172970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643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schemi funzionali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CFDE17-0D4A-401C-A447-6E2C6C6A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6" b="23527"/>
          <a:stretch/>
        </p:blipFill>
        <p:spPr>
          <a:xfrm>
            <a:off x="733425" y="1676401"/>
            <a:ext cx="7677150" cy="30099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5CE3CA9-6036-4458-B84B-86E376C12390}"/>
              </a:ext>
            </a:extLst>
          </p:cNvPr>
          <p:cNvSpPr txBox="1">
            <a:spLocks/>
          </p:cNvSpPr>
          <p:nvPr/>
        </p:nvSpPr>
        <p:spPr>
          <a:xfrm>
            <a:off x="1168400" y="4686301"/>
            <a:ext cx="2692398" cy="1282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Distinzione rispetto alla chiusura perimetrale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Specializzazione funzionale dei componenti lineari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Sistema </a:t>
            </a:r>
            <a:r>
              <a:rPr lang="it-IT" sz="1600" dirty="0" err="1">
                <a:solidFill>
                  <a:srgbClr val="00B050"/>
                </a:solidFill>
                <a:latin typeface="Swis721 Cn BT" panose="020B0506020202030204" pitchFamily="34" charset="0"/>
              </a:rPr>
              <a:t>monofunzione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7A913E2-95A6-4465-9E4B-2701CFE5753F}"/>
              </a:ext>
            </a:extLst>
          </p:cNvPr>
          <p:cNvSpPr txBox="1">
            <a:spLocks/>
          </p:cNvSpPr>
          <p:nvPr/>
        </p:nvSpPr>
        <p:spPr>
          <a:xfrm>
            <a:off x="5372102" y="4686300"/>
            <a:ext cx="2692398" cy="1282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Sovrapposizione con la chiusura perimetrale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Specializzazione dei componenti bidimensionali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Sistema </a:t>
            </a:r>
            <a:r>
              <a:rPr lang="it-IT" sz="1600" dirty="0" err="1">
                <a:solidFill>
                  <a:srgbClr val="00B050"/>
                </a:solidFill>
                <a:latin typeface="Swis721 Cn BT" panose="020B0506020202030204" pitchFamily="34" charset="0"/>
              </a:rPr>
              <a:t>plurifunzione</a:t>
            </a:r>
            <a:endParaRPr lang="it-IT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8A0F5FC4-D957-4107-BC8E-471F45CF412C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Gerarchia degli elementi di fabbrica</a:t>
            </a:r>
          </a:p>
        </p:txBody>
      </p:sp>
    </p:spTree>
    <p:extLst>
      <p:ext uri="{BB962C8B-B14F-4D97-AF65-F5344CB8AC3E}">
        <p14:creationId xmlns:p14="http://schemas.microsoft.com/office/powerpoint/2010/main" val="3466469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CFDE17-0D4A-401C-A447-6E2C6C6A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733425" y="1213045"/>
            <a:ext cx="3838575" cy="454342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7581FEA-5E46-40A8-88FA-11B4AC9180C1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dirty="0"/>
              <a:t>Lo schema funzionale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lineare</a:t>
            </a:r>
            <a:r>
              <a:rPr lang="it-IT" dirty="0"/>
              <a:t> si riferisce all’uso di elementi tecnici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monodimensionali</a:t>
            </a:r>
            <a:r>
              <a:rPr lang="it-IT" dirty="0"/>
              <a:t> o lineari, nelle quali prevale cioè una dimensione rispetto alle altre due, completato da elementi tecnici orizzontali.</a:t>
            </a:r>
          </a:p>
          <a:p>
            <a:pPr marL="0" indent="0">
              <a:buNone/>
            </a:pPr>
            <a:r>
              <a:rPr lang="it-IT" dirty="0"/>
              <a:t>La struttura a telaio lavora prevalentemente a compressione, flessione e taglio, ed è costituita da:</a:t>
            </a:r>
          </a:p>
          <a:p>
            <a:r>
              <a:rPr lang="it-IT" b="1" dirty="0">
                <a:solidFill>
                  <a:srgbClr val="00B050"/>
                </a:solidFill>
                <a:ea typeface="+mj-ea"/>
              </a:rPr>
              <a:t>travi</a:t>
            </a:r>
            <a:r>
              <a:rPr lang="it-IT" dirty="0"/>
              <a:t> (principali e secondarie);</a:t>
            </a:r>
          </a:p>
          <a:p>
            <a:r>
              <a:rPr lang="it-IT" b="1" dirty="0">
                <a:solidFill>
                  <a:srgbClr val="00B050"/>
                </a:solidFill>
                <a:ea typeface="+mj-ea"/>
              </a:rPr>
              <a:t>pilastri</a:t>
            </a:r>
            <a:r>
              <a:rPr lang="it-IT" dirty="0"/>
              <a:t>;</a:t>
            </a:r>
          </a:p>
          <a:p>
            <a:r>
              <a:rPr lang="it-IT" b="1" dirty="0">
                <a:solidFill>
                  <a:srgbClr val="00B050"/>
                </a:solidFill>
                <a:ea typeface="+mj-ea"/>
              </a:rPr>
              <a:t>solai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È necessario evidenziare come una struttura a telaio abbia la precisa funzione di garantire la sicurezza statica dell’organismo edilizio, ma non sia in grado di fornire altre prestazioni, per cui deve essere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integrata</a:t>
            </a:r>
            <a:r>
              <a:rPr lang="it-IT" dirty="0"/>
              <a:t> dalle chiusure verticali, di base e di copertura.</a:t>
            </a:r>
          </a:p>
        </p:txBody>
      </p:sp>
    </p:spTree>
    <p:extLst>
      <p:ext uri="{BB962C8B-B14F-4D97-AF65-F5344CB8AC3E}">
        <p14:creationId xmlns:p14="http://schemas.microsoft.com/office/powerpoint/2010/main" val="3486066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D6579-B5BB-6E5A-61F4-389FE29E8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BBC3A21-AE5A-4BAE-0796-D596AAE8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A732A8-95BE-FFFB-26C4-E675D4B0C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 bwMode="auto">
          <a:xfrm>
            <a:off x="694479" y="1090213"/>
            <a:ext cx="3557225" cy="519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BCDF156-1EDA-2AFB-81C7-66BEFA55E415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distinzione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di funzioni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6467FCA-05E6-09C5-3726-83ECEEC69E38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strutture</a:t>
            </a:r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 portanti</a:t>
            </a:r>
            <a:endParaRPr lang="it-IT" b="1" dirty="0">
              <a:solidFill>
                <a:srgbClr val="00B05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F206B0FA-17D2-8859-77B0-C3B19C08ECB9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1245035D-843C-307D-6B61-F621BF723A83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>
                <a:solidFill>
                  <a:srgbClr val="00B050"/>
                </a:solidFill>
                <a:latin typeface="Swis721 Cn BT" panose="020B0506020202030204" pitchFamily="34" charset="0"/>
              </a:rPr>
              <a:t>chiusure</a:t>
            </a:r>
            <a:r>
              <a:rPr lang="it-IT">
                <a:solidFill>
                  <a:srgbClr val="00B050"/>
                </a:solidFill>
                <a:latin typeface="Swis721 Cn BT" panose="020B0506020202030204" pitchFamily="34" charset="0"/>
              </a:rPr>
              <a:t> </a:t>
            </a:r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d’involucro</a:t>
            </a:r>
            <a:endParaRPr lang="it-IT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7" name="Forma 9">
            <a:extLst>
              <a:ext uri="{FF2B5EF4-FFF2-40B4-BE49-F238E27FC236}">
                <a16:creationId xmlns:a16="http://schemas.microsoft.com/office/drawing/2014/main" id="{FD555334-58C0-DBB7-50F6-44AA10133AA4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A353978E-223B-C02F-CF23-20BA3532C40C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STRUTTURE PORTANTI</a:t>
            </a:r>
          </a:p>
        </p:txBody>
      </p:sp>
    </p:spTree>
    <p:extLst>
      <p:ext uri="{BB962C8B-B14F-4D97-AF65-F5344CB8AC3E}">
        <p14:creationId xmlns:p14="http://schemas.microsoft.com/office/powerpoint/2010/main" val="310335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13" name="Immagine 12" descr="Immagine che contiene cielo, esterni, fiume, ponte&#10;&#10;Descrizione generata automaticamente">
            <a:extLst>
              <a:ext uri="{FF2B5EF4-FFF2-40B4-BE49-F238E27FC236}">
                <a16:creationId xmlns:a16="http://schemas.microsoft.com/office/drawing/2014/main" id="{B4E9AA8D-9037-4AF3-822A-7E9B41C4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>
          <a:xfrm>
            <a:off x="0" y="1148467"/>
            <a:ext cx="9144000" cy="501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68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262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ossatura muraria</a:t>
            </a:r>
          </a:p>
        </p:txBody>
      </p:sp>
      <p:pic>
        <p:nvPicPr>
          <p:cNvPr id="4" name="Immagine 3" descr="Immagine che contiene edificio, esterni, mattone, alto&#10;&#10;Descrizione generata automaticamente">
            <a:extLst>
              <a:ext uri="{FF2B5EF4-FFF2-40B4-BE49-F238E27FC236}">
                <a16:creationId xmlns:a16="http://schemas.microsoft.com/office/drawing/2014/main" id="{E796CC8E-7E88-4E78-AE7F-A4E7DA630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8399"/>
            <a:ext cx="3835400" cy="5113867"/>
          </a:xfrm>
          <a:prstGeom prst="rect">
            <a:avLst/>
          </a:prstGeom>
        </p:spPr>
      </p:pic>
      <p:pic>
        <p:nvPicPr>
          <p:cNvPr id="7" name="Immagine 6" descr="Immagine che contiene testo, edificio, esterni, castello&#10;&#10;Descrizione generata automaticamente">
            <a:extLst>
              <a:ext uri="{FF2B5EF4-FFF2-40B4-BE49-F238E27FC236}">
                <a16:creationId xmlns:a16="http://schemas.microsoft.com/office/drawing/2014/main" id="{10AA5979-7C1A-4E0E-BBA2-7867EA083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117" y="1930400"/>
            <a:ext cx="5204883" cy="39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6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65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ossatura muraria</a:t>
            </a:r>
          </a:p>
        </p:txBody>
      </p:sp>
      <p:pic>
        <p:nvPicPr>
          <p:cNvPr id="9" name="Immagine 8" descr="Immagine che contiene cielo, esterni, strada, via&#10;&#10;Descrizione generata automaticamente">
            <a:extLst>
              <a:ext uri="{FF2B5EF4-FFF2-40B4-BE49-F238E27FC236}">
                <a16:creationId xmlns:a16="http://schemas.microsoft.com/office/drawing/2014/main" id="{A8DB5D29-7BCB-47F5-AA49-17DC763F6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75" y="1139825"/>
            <a:ext cx="7943849" cy="51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6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375C33-F4EC-4027-AD01-E25608A3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129409"/>
            <a:ext cx="6134100" cy="500062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29B1A3E-D991-4FFF-A60D-E8E65421B718}"/>
              </a:ext>
            </a:extLst>
          </p:cNvPr>
          <p:cNvSpPr/>
          <p:nvPr/>
        </p:nvSpPr>
        <p:spPr>
          <a:xfrm rot="5400000">
            <a:off x="6442075" y="3013079"/>
            <a:ext cx="374649" cy="156210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6751380" y="4202499"/>
            <a:ext cx="432000" cy="305983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&lt;&lt;&lt;&lt;&lt;&lt;&lt;&lt;&lt;&lt;</a:t>
            </a:r>
          </a:p>
        </p:txBody>
      </p:sp>
      <p:sp>
        <p:nvSpPr>
          <p:cNvPr id="10" name="Isosceles Triangle 30">
            <a:extLst>
              <a:ext uri="{FF2B5EF4-FFF2-40B4-BE49-F238E27FC236}">
                <a16:creationId xmlns:a16="http://schemas.microsoft.com/office/drawing/2014/main" id="{9800B538-AE7C-4741-AFD6-6D09083EFCB3}"/>
              </a:ext>
            </a:extLst>
          </p:cNvPr>
          <p:cNvSpPr/>
          <p:nvPr/>
        </p:nvSpPr>
        <p:spPr>
          <a:xfrm>
            <a:off x="8463020" y="4202499"/>
            <a:ext cx="432000" cy="305983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0838EF27-D2AA-43CF-AEA3-5FA43BE59CE2}"/>
              </a:ext>
            </a:extLst>
          </p:cNvPr>
          <p:cNvCxnSpPr>
            <a:cxnSpLocks/>
            <a:stCxn id="8" idx="0"/>
            <a:endCxn id="10" idx="0"/>
          </p:cNvCxnSpPr>
          <p:nvPr/>
        </p:nvCxnSpPr>
        <p:spPr>
          <a:xfrm>
            <a:off x="6967380" y="4202499"/>
            <a:ext cx="171164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0800000">
            <a:off x="2270834" y="2790128"/>
            <a:ext cx="179999" cy="432048"/>
          </a:xfrm>
          <a:prstGeom prst="rect">
            <a:avLst/>
          </a:prstGeom>
          <a:pattFill prst="ltHorz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0838EF27-D2AA-43CF-AEA3-5FA43BE59CE2}"/>
              </a:ext>
            </a:extLst>
          </p:cNvPr>
          <p:cNvCxnSpPr>
            <a:cxnSpLocks/>
          </p:cNvCxnSpPr>
          <p:nvPr/>
        </p:nvCxnSpPr>
        <p:spPr>
          <a:xfrm flipV="1">
            <a:off x="739066" y="2996151"/>
            <a:ext cx="1531768" cy="1000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829B1A3E-D991-4FFF-A60D-E8E65421B718}"/>
              </a:ext>
            </a:extLst>
          </p:cNvPr>
          <p:cNvSpPr/>
          <p:nvPr/>
        </p:nvSpPr>
        <p:spPr>
          <a:xfrm rot="5400000">
            <a:off x="1784350" y="1917707"/>
            <a:ext cx="374649" cy="933450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2A492A14-2753-47C7-AAF1-6BE2630850C7}"/>
              </a:ext>
            </a:extLst>
          </p:cNvPr>
          <p:cNvSpPr/>
          <p:nvPr/>
        </p:nvSpPr>
        <p:spPr>
          <a:xfrm rot="10800000">
            <a:off x="559067" y="2790128"/>
            <a:ext cx="179999" cy="432048"/>
          </a:xfrm>
          <a:prstGeom prst="rect">
            <a:avLst/>
          </a:prstGeom>
          <a:pattFill prst="ltHorz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u="sng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D28CA9D-B313-67E0-8FB3-5C7B2F14BD08}"/>
              </a:ext>
            </a:extLst>
          </p:cNvPr>
          <p:cNvSpPr/>
          <p:nvPr/>
        </p:nvSpPr>
        <p:spPr>
          <a:xfrm>
            <a:off x="6891020" y="3794129"/>
            <a:ext cx="509270" cy="175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CE89A64-5F4F-FC9B-4903-CF7B59121BD7}"/>
              </a:ext>
            </a:extLst>
          </p:cNvPr>
          <p:cNvSpPr/>
          <p:nvPr/>
        </p:nvSpPr>
        <p:spPr>
          <a:xfrm>
            <a:off x="6007100" y="1129409"/>
            <a:ext cx="796036" cy="32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02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A4D57B-F5A7-4962-94CF-817B310AF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299465"/>
            <a:ext cx="7915275" cy="47720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5A56B329-600D-44DD-87BA-FF6A14BAE825}"/>
              </a:ext>
            </a:extLst>
          </p:cNvPr>
          <p:cNvSpPr txBox="1">
            <a:spLocks/>
          </p:cNvSpPr>
          <p:nvPr/>
        </p:nvSpPr>
        <p:spPr>
          <a:xfrm>
            <a:off x="4490977" y="4110036"/>
            <a:ext cx="1465323" cy="969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PILASTRO</a:t>
            </a:r>
          </a:p>
          <a:p>
            <a:r>
              <a:rPr lang="it-IT" dirty="0"/>
              <a:t>soggetto a pressoflessione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056D2E1-C7B9-4ACE-A282-04975472BB79}"/>
              </a:ext>
            </a:extLst>
          </p:cNvPr>
          <p:cNvSpPr txBox="1">
            <a:spLocks/>
          </p:cNvSpPr>
          <p:nvPr/>
        </p:nvSpPr>
        <p:spPr>
          <a:xfrm>
            <a:off x="4876800" y="1224407"/>
            <a:ext cx="1854200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TRAVE soggetta a flessione e taglio</a:t>
            </a:r>
          </a:p>
        </p:txBody>
      </p:sp>
    </p:spTree>
    <p:extLst>
      <p:ext uri="{BB962C8B-B14F-4D97-AF65-F5344CB8AC3E}">
        <p14:creationId xmlns:p14="http://schemas.microsoft.com/office/powerpoint/2010/main" val="378691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5086C-AA8E-58A4-830B-8DE8FE624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74ABA4B-EFC7-A13A-AD60-438958745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000"/>
          <a:stretch/>
        </p:blipFill>
        <p:spPr>
          <a:xfrm>
            <a:off x="5416452" y="3765371"/>
            <a:ext cx="2838276" cy="221760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06AA49C-AC8B-30C9-3A81-3A8FD27BB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5F1FA3-840E-198A-D746-BB7ED194930D}"/>
              </a:ext>
            </a:extLst>
          </p:cNvPr>
          <p:cNvSpPr txBox="1">
            <a:spLocks/>
          </p:cNvSpPr>
          <p:nvPr/>
        </p:nvSpPr>
        <p:spPr>
          <a:xfrm>
            <a:off x="5473833" y="5833479"/>
            <a:ext cx="2723514" cy="410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PRESSOFLESSIONE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164D0A-5964-85A7-2F7F-91F5B27C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590076" y="1124311"/>
            <a:ext cx="2838277" cy="22176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E419832-DE3C-DF81-C7FD-8935DBD91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647" y="1148816"/>
            <a:ext cx="3584072" cy="5095566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F0BE16B5-079B-9238-7E70-537EC8288E4B}"/>
              </a:ext>
            </a:extLst>
          </p:cNvPr>
          <p:cNvSpPr txBox="1">
            <a:spLocks/>
          </p:cNvSpPr>
          <p:nvPr/>
        </p:nvSpPr>
        <p:spPr>
          <a:xfrm>
            <a:off x="1145926" y="5802354"/>
            <a:ext cx="2723514" cy="4109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FLESSIONE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194D2BD-D9A9-1728-2D94-BCC050C8763F}"/>
              </a:ext>
            </a:extLst>
          </p:cNvPr>
          <p:cNvSpPr/>
          <p:nvPr/>
        </p:nvSpPr>
        <p:spPr>
          <a:xfrm>
            <a:off x="2038908" y="3935393"/>
            <a:ext cx="1122744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CAF573D-6EFB-1FD1-1958-B7C9A493FDF3}"/>
              </a:ext>
            </a:extLst>
          </p:cNvPr>
          <p:cNvSpPr/>
          <p:nvPr/>
        </p:nvSpPr>
        <p:spPr>
          <a:xfrm>
            <a:off x="1946311" y="5402663"/>
            <a:ext cx="1122744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9811FFA-0BDF-2BA1-B455-28729626F12D}"/>
              </a:ext>
            </a:extLst>
          </p:cNvPr>
          <p:cNvSpPr/>
          <p:nvPr/>
        </p:nvSpPr>
        <p:spPr>
          <a:xfrm>
            <a:off x="6447842" y="3174544"/>
            <a:ext cx="1122744" cy="20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2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Generalità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7.1</a:t>
            </a:r>
          </a:p>
        </p:txBody>
      </p:sp>
    </p:spTree>
    <p:extLst>
      <p:ext uri="{BB962C8B-B14F-4D97-AF65-F5344CB8AC3E}">
        <p14:creationId xmlns:p14="http://schemas.microsoft.com/office/powerpoint/2010/main" val="2195559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1C5553-17AC-497E-BA45-5E472609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31" y="1390201"/>
            <a:ext cx="3568700" cy="26551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7B2FFAE-109F-45B0-B6E4-B9B1BAB69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95" y="3187700"/>
            <a:ext cx="4147236" cy="272796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0166162-EAC3-4A3F-9302-2D740F637459}"/>
              </a:ext>
            </a:extLst>
          </p:cNvPr>
          <p:cNvSpPr txBox="1">
            <a:spLocks/>
          </p:cNvSpPr>
          <p:nvPr/>
        </p:nvSpPr>
        <p:spPr>
          <a:xfrm>
            <a:off x="4876800" y="1224407"/>
            <a:ext cx="2616200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Diagramma «a farfalla» delle tensioni in una trave inflessa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CE9DC905-D36A-456B-89A7-82F3E4BDC4D8}"/>
              </a:ext>
            </a:extLst>
          </p:cNvPr>
          <p:cNvSpPr txBox="1">
            <a:spLocks/>
          </p:cNvSpPr>
          <p:nvPr/>
        </p:nvSpPr>
        <p:spPr>
          <a:xfrm>
            <a:off x="1302386" y="5331458"/>
            <a:ext cx="2723514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Posizione dell’asse neutro</a:t>
            </a:r>
          </a:p>
          <a:p>
            <a:r>
              <a:rPr lang="it-IT" dirty="0"/>
              <a:t>nelle sezioni di una trave inflessa</a:t>
            </a:r>
          </a:p>
        </p:txBody>
      </p:sp>
    </p:spTree>
    <p:extLst>
      <p:ext uri="{BB962C8B-B14F-4D97-AF65-F5344CB8AC3E}">
        <p14:creationId xmlns:p14="http://schemas.microsoft.com/office/powerpoint/2010/main" val="1375330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916544-FEDF-4FED-ADAC-8EF8076CD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1160153"/>
            <a:ext cx="7515225" cy="49149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500818A-16B6-8CED-60AD-845140CDFB98}"/>
              </a:ext>
            </a:extLst>
          </p:cNvPr>
          <p:cNvSpPr/>
          <p:nvPr/>
        </p:nvSpPr>
        <p:spPr>
          <a:xfrm>
            <a:off x="2715260" y="5697847"/>
            <a:ext cx="796036" cy="32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B136C3-A0BB-0E08-DC3D-E1097C39FD38}"/>
              </a:ext>
            </a:extLst>
          </p:cNvPr>
          <p:cNvSpPr txBox="1"/>
          <p:nvPr/>
        </p:nvSpPr>
        <p:spPr>
          <a:xfrm>
            <a:off x="2419667" y="5627664"/>
            <a:ext cx="1116013" cy="234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latin typeface="Swis721 Cn BT" panose="020B0506020202030204" pitchFamily="34" charset="0"/>
              </a:rPr>
              <a:t>TRAVE SECONDARIA</a:t>
            </a:r>
          </a:p>
        </p:txBody>
      </p:sp>
    </p:spTree>
    <p:extLst>
      <p:ext uri="{BB962C8B-B14F-4D97-AF65-F5344CB8AC3E}">
        <p14:creationId xmlns:p14="http://schemas.microsoft.com/office/powerpoint/2010/main" val="3779359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6D1156-99B0-436E-8FA9-C2174D2B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296329"/>
            <a:ext cx="7296150" cy="48006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0166162-EAC3-4A3F-9302-2D740F637459}"/>
              </a:ext>
            </a:extLst>
          </p:cNvPr>
          <p:cNvSpPr txBox="1">
            <a:spLocks/>
          </p:cNvSpPr>
          <p:nvPr/>
        </p:nvSpPr>
        <p:spPr>
          <a:xfrm>
            <a:off x="4553744" y="4883070"/>
            <a:ext cx="876300" cy="426593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8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(campata)</a:t>
            </a:r>
          </a:p>
        </p:txBody>
      </p:sp>
    </p:spTree>
    <p:extLst>
      <p:ext uri="{BB962C8B-B14F-4D97-AF65-F5344CB8AC3E}">
        <p14:creationId xmlns:p14="http://schemas.microsoft.com/office/powerpoint/2010/main" val="2666295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76B886-8FFA-4423-A177-CC8431F6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331409"/>
            <a:ext cx="7705725" cy="4819650"/>
          </a:xfrm>
          <a:prstGeom prst="rect">
            <a:avLst/>
          </a:prstGeom>
        </p:spPr>
      </p:pic>
      <p:cxnSp>
        <p:nvCxnSpPr>
          <p:cNvPr id="8" name="Connettore diritto 7"/>
          <p:cNvCxnSpPr/>
          <p:nvPr/>
        </p:nvCxnSpPr>
        <p:spPr>
          <a:xfrm>
            <a:off x="2365375" y="3324225"/>
            <a:ext cx="499745" cy="501015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1990725" y="2946400"/>
            <a:ext cx="343050" cy="351997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>
            <a:off x="3576638" y="3174206"/>
            <a:ext cx="721518" cy="433388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>
            <a:off x="3048794" y="2832893"/>
            <a:ext cx="463550" cy="307976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4706929" y="3028156"/>
            <a:ext cx="834090" cy="388144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H="1">
            <a:off x="5691188" y="3028156"/>
            <a:ext cx="895350" cy="112713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 flipH="1">
            <a:off x="6646070" y="2893219"/>
            <a:ext cx="740568" cy="134937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V="1">
            <a:off x="5715000" y="2657260"/>
            <a:ext cx="735806" cy="74034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 flipV="1">
            <a:off x="5229225" y="2747963"/>
            <a:ext cx="397669" cy="33337"/>
          </a:xfrm>
          <a:prstGeom prst="line">
            <a:avLst/>
          </a:prstGeom>
          <a:ln w="57150" cap="sq">
            <a:solidFill>
              <a:srgbClr val="00B050"/>
            </a:solidFill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6B4521FC-6082-4F17-884C-8CF5C58F530E}"/>
              </a:ext>
            </a:extLst>
          </p:cNvPr>
          <p:cNvSpPr txBox="1">
            <a:spLocks/>
          </p:cNvSpPr>
          <p:nvPr/>
        </p:nvSpPr>
        <p:spPr>
          <a:xfrm>
            <a:off x="443866" y="2195198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TRASVERSALE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6B4521FC-6082-4F17-884C-8CF5C58F530E}"/>
              </a:ext>
            </a:extLst>
          </p:cNvPr>
          <p:cNvSpPr txBox="1">
            <a:spLocks/>
          </p:cNvSpPr>
          <p:nvPr/>
        </p:nvSpPr>
        <p:spPr>
          <a:xfrm>
            <a:off x="7023020" y="1684231"/>
            <a:ext cx="1613534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LONGITUDINALE</a:t>
            </a:r>
          </a:p>
        </p:txBody>
      </p:sp>
    </p:spTree>
    <p:extLst>
      <p:ext uri="{BB962C8B-B14F-4D97-AF65-F5344CB8AC3E}">
        <p14:creationId xmlns:p14="http://schemas.microsoft.com/office/powerpoint/2010/main" val="168265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lineare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76B886-8FFA-4423-A177-CC8431F6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331409"/>
            <a:ext cx="7705725" cy="4819650"/>
          </a:xfrm>
          <a:prstGeom prst="rect">
            <a:avLst/>
          </a:prstGeom>
        </p:spPr>
      </p:pic>
      <p:cxnSp>
        <p:nvCxnSpPr>
          <p:cNvPr id="8" name="Connettore diritto 7"/>
          <p:cNvCxnSpPr/>
          <p:nvPr/>
        </p:nvCxnSpPr>
        <p:spPr>
          <a:xfrm>
            <a:off x="2365375" y="3324225"/>
            <a:ext cx="499745" cy="501015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1587500" y="3060700"/>
            <a:ext cx="1123950" cy="111126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/>
        </p:nvCxnSpPr>
        <p:spPr>
          <a:xfrm flipV="1">
            <a:off x="3400425" y="3324225"/>
            <a:ext cx="1110933" cy="161925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>
            <a:off x="3048794" y="2832893"/>
            <a:ext cx="463550" cy="307976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4706929" y="3028156"/>
            <a:ext cx="834090" cy="388144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H="1">
            <a:off x="5691188" y="3028156"/>
            <a:ext cx="895350" cy="112713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 flipV="1">
            <a:off x="5715000" y="2657260"/>
            <a:ext cx="735806" cy="74034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6B4521FC-6082-4F17-884C-8CF5C58F530E}"/>
              </a:ext>
            </a:extLst>
          </p:cNvPr>
          <p:cNvSpPr txBox="1">
            <a:spLocks/>
          </p:cNvSpPr>
          <p:nvPr/>
        </p:nvSpPr>
        <p:spPr>
          <a:xfrm>
            <a:off x="2162250" y="1155941"/>
            <a:ext cx="1613534" cy="828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Disposizione INCROCIATA</a:t>
            </a:r>
          </a:p>
          <a:p>
            <a:r>
              <a:rPr lang="it-IT" dirty="0"/>
              <a:t>(a SCACCHIERA)</a:t>
            </a:r>
          </a:p>
        </p:txBody>
      </p:sp>
      <p:cxnSp>
        <p:nvCxnSpPr>
          <p:cNvPr id="15" name="Connettore diritto 14"/>
          <p:cNvCxnSpPr/>
          <p:nvPr/>
        </p:nvCxnSpPr>
        <p:spPr>
          <a:xfrm>
            <a:off x="6495097" y="2803097"/>
            <a:ext cx="1055847" cy="297291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5236369" y="2764486"/>
            <a:ext cx="357187" cy="128733"/>
          </a:xfrm>
          <a:prstGeom prst="line">
            <a:avLst/>
          </a:prstGeom>
          <a:ln w="57150" cap="sq">
            <a:solidFill>
              <a:srgbClr val="00B050"/>
            </a:solidFill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75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CFDE17-0D4A-401C-A447-6E2C6C6AB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4571999" y="1313404"/>
            <a:ext cx="3838575" cy="454342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2F1805F-9233-478D-8A07-FEA999110D16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schema funzionale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scatolare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si riferisce all’uso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tecnici bidimensionali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piani, completato da elementi tecnici orizzontali.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struttura scatolare lavora prevalentemente a compressione e taglio, ed è costituita da: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4001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BB8513-2920-4A8D-8873-22C6A0FF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462" y="1220245"/>
            <a:ext cx="5553075" cy="5019675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0672A7B2-C62B-4F76-A79C-F9844C16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1A90F6E-9926-49F2-A122-5E8EF44171CF}"/>
              </a:ext>
            </a:extLst>
          </p:cNvPr>
          <p:cNvSpPr/>
          <p:nvPr/>
        </p:nvSpPr>
        <p:spPr>
          <a:xfrm rot="5400000">
            <a:off x="1921774" y="1960771"/>
            <a:ext cx="856225" cy="1232675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Isosceles Triangle 30">
            <a:extLst>
              <a:ext uri="{FF2B5EF4-FFF2-40B4-BE49-F238E27FC236}">
                <a16:creationId xmlns:a16="http://schemas.microsoft.com/office/drawing/2014/main" id="{80C7FC18-5FDF-4EBB-AA3E-0F7682CB7C2C}"/>
              </a:ext>
            </a:extLst>
          </p:cNvPr>
          <p:cNvSpPr/>
          <p:nvPr/>
        </p:nvSpPr>
        <p:spPr>
          <a:xfrm>
            <a:off x="642679" y="3311201"/>
            <a:ext cx="432000" cy="305983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Isosceles Triangle 30">
            <a:extLst>
              <a:ext uri="{FF2B5EF4-FFF2-40B4-BE49-F238E27FC236}">
                <a16:creationId xmlns:a16="http://schemas.microsoft.com/office/drawing/2014/main" id="{132843FB-32CB-40D4-A544-E24B14A9346E}"/>
              </a:ext>
            </a:extLst>
          </p:cNvPr>
          <p:cNvSpPr/>
          <p:nvPr/>
        </p:nvSpPr>
        <p:spPr>
          <a:xfrm>
            <a:off x="2392419" y="3311201"/>
            <a:ext cx="432000" cy="305983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19631C5-DF32-4F7E-93AA-757F07480C96}"/>
              </a:ext>
            </a:extLst>
          </p:cNvPr>
          <p:cNvCxnSpPr>
            <a:cxnSpLocks/>
            <a:stCxn id="5" idx="0"/>
            <a:endCxn id="6" idx="0"/>
          </p:cNvCxnSpPr>
          <p:nvPr/>
        </p:nvCxnSpPr>
        <p:spPr>
          <a:xfrm>
            <a:off x="858679" y="3311201"/>
            <a:ext cx="174974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7A12A28D-4911-671E-31C6-2492C79F713F}"/>
              </a:ext>
            </a:extLst>
          </p:cNvPr>
          <p:cNvSpPr/>
          <p:nvPr/>
        </p:nvSpPr>
        <p:spPr>
          <a:xfrm>
            <a:off x="6838759" y="3940167"/>
            <a:ext cx="796036" cy="327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957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22E83AF-295F-4116-AE49-F75A9FFF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148731"/>
            <a:ext cx="6638925" cy="49149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03BE599-D155-4612-B308-24053D19C202}"/>
              </a:ext>
            </a:extLst>
          </p:cNvPr>
          <p:cNvSpPr txBox="1">
            <a:spLocks/>
          </p:cNvSpPr>
          <p:nvPr/>
        </p:nvSpPr>
        <p:spPr>
          <a:xfrm>
            <a:off x="6602451" y="1097658"/>
            <a:ext cx="1320800" cy="387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B10E62E-225A-42EA-A76F-9581C8A5E8BF}"/>
              </a:ext>
            </a:extLst>
          </p:cNvPr>
          <p:cNvSpPr txBox="1">
            <a:spLocks/>
          </p:cNvSpPr>
          <p:nvPr/>
        </p:nvSpPr>
        <p:spPr>
          <a:xfrm>
            <a:off x="7262851" y="4519224"/>
            <a:ext cx="1320800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PORTANTE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11E4666A-F13B-4AAB-9A52-84116E4A7E5B}"/>
              </a:ext>
            </a:extLst>
          </p:cNvPr>
          <p:cNvSpPr txBox="1">
            <a:spLocks/>
          </p:cNvSpPr>
          <p:nvPr/>
        </p:nvSpPr>
        <p:spPr>
          <a:xfrm>
            <a:off x="775318" y="3097965"/>
            <a:ext cx="1320800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CORDOLO DI FONDAZIONE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C0DB452-8E81-4A55-8A1E-5D04C29CDBEA}"/>
              </a:ext>
            </a:extLst>
          </p:cNvPr>
          <p:cNvSpPr txBox="1">
            <a:spLocks/>
          </p:cNvSpPr>
          <p:nvPr/>
        </p:nvSpPr>
        <p:spPr>
          <a:xfrm>
            <a:off x="1075162" y="5332388"/>
            <a:ext cx="3408557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trasmissione al terreno del peso della costruzione, senza cedimenti differenziali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9B96DC-7969-42F9-99C3-6215E981FBFE}"/>
              </a:ext>
            </a:extLst>
          </p:cNvPr>
          <p:cNvSpPr txBox="1">
            <a:spLocks/>
          </p:cNvSpPr>
          <p:nvPr/>
        </p:nvSpPr>
        <p:spPr>
          <a:xfrm>
            <a:off x="941348" y="1959104"/>
            <a:ext cx="1320800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CORDOLO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 PIANO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ED9EFF9-B06E-426C-B05A-979AD9E76C7C}"/>
              </a:ext>
            </a:extLst>
          </p:cNvPr>
          <p:cNvSpPr txBox="1">
            <a:spLocks/>
          </p:cNvSpPr>
          <p:nvPr/>
        </p:nvSpPr>
        <p:spPr>
          <a:xfrm>
            <a:off x="7442200" y="1770333"/>
            <a:ext cx="1551007" cy="1327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DI CONTROVENTO contro l’instabilità laterale alle forze orizzontali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C1ED256-9BB2-49C8-9F1F-6486085EE552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05034" y="2434149"/>
            <a:ext cx="1037166" cy="254284"/>
          </a:xfrm>
          <a:prstGeom prst="line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54CF6BA8-1021-4592-B8A7-76F8E5335FF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262148" y="2256994"/>
            <a:ext cx="716002" cy="152831"/>
          </a:xfrm>
          <a:prstGeom prst="line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223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22E83AF-295F-4116-AE49-F75A9FFF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47" y="1148733"/>
            <a:ext cx="6638925" cy="49149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3B0A0A9-BA95-418D-95D9-BDDA3896AF6D}"/>
              </a:ext>
            </a:extLst>
          </p:cNvPr>
          <p:cNvSpPr txBox="1">
            <a:spLocks/>
          </p:cNvSpPr>
          <p:nvPr/>
        </p:nvSpPr>
        <p:spPr>
          <a:xfrm>
            <a:off x="1179734" y="1094055"/>
            <a:ext cx="3409950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TRASVERSALE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E308B4F-49D6-40A4-8EF7-5A88BAA72D82}"/>
              </a:ext>
            </a:extLst>
          </p:cNvPr>
          <p:cNvSpPr/>
          <p:nvPr/>
        </p:nvSpPr>
        <p:spPr>
          <a:xfrm>
            <a:off x="1470247" y="3242993"/>
            <a:ext cx="643170" cy="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B55B6287-44E3-4C20-9109-326CEEAFC9FF}"/>
              </a:ext>
            </a:extLst>
          </p:cNvPr>
          <p:cNvSpPr txBox="1">
            <a:spLocks/>
          </p:cNvSpPr>
          <p:nvPr/>
        </p:nvSpPr>
        <p:spPr>
          <a:xfrm>
            <a:off x="7264660" y="4468426"/>
            <a:ext cx="1500149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PORTANTE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AE16445-C5DA-4DE4-A815-2FFAC7349B62}"/>
              </a:ext>
            </a:extLst>
          </p:cNvPr>
          <p:cNvSpPr txBox="1">
            <a:spLocks/>
          </p:cNvSpPr>
          <p:nvPr/>
        </p:nvSpPr>
        <p:spPr>
          <a:xfrm>
            <a:off x="6609023" y="1186833"/>
            <a:ext cx="1500149" cy="377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27C7E4-DBFE-4CE6-8CD9-497D0C00B2C2}"/>
              </a:ext>
            </a:extLst>
          </p:cNvPr>
          <p:cNvCxnSpPr>
            <a:cxnSpLocks/>
          </p:cNvCxnSpPr>
          <p:nvPr/>
        </p:nvCxnSpPr>
        <p:spPr>
          <a:xfrm flipH="1">
            <a:off x="4122960" y="2234815"/>
            <a:ext cx="894354" cy="178187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8E1BD1E9-6410-4AD7-9C7E-478F52575883}"/>
              </a:ext>
            </a:extLst>
          </p:cNvPr>
          <p:cNvCxnSpPr>
            <a:cxnSpLocks/>
          </p:cNvCxnSpPr>
          <p:nvPr/>
        </p:nvCxnSpPr>
        <p:spPr>
          <a:xfrm flipH="1">
            <a:off x="3310160" y="2495552"/>
            <a:ext cx="641350" cy="139700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F3B3037D-1B7A-484D-AD0B-3974956B42E0}"/>
              </a:ext>
            </a:extLst>
          </p:cNvPr>
          <p:cNvSpPr/>
          <p:nvPr/>
        </p:nvSpPr>
        <p:spPr>
          <a:xfrm>
            <a:off x="1777776" y="3451226"/>
            <a:ext cx="626154" cy="151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7CA72CF-D7A0-4875-B1B0-E217D4D9207B}"/>
              </a:ext>
            </a:extLst>
          </p:cNvPr>
          <p:cNvSpPr/>
          <p:nvPr/>
        </p:nvSpPr>
        <p:spPr>
          <a:xfrm rot="5400000">
            <a:off x="2526055" y="3805122"/>
            <a:ext cx="229732" cy="150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523029B9-1352-4BF0-988B-6CA401E50E0B}"/>
              </a:ext>
            </a:extLst>
          </p:cNvPr>
          <p:cNvSpPr/>
          <p:nvPr/>
        </p:nvSpPr>
        <p:spPr>
          <a:xfrm rot="5400000">
            <a:off x="2518666" y="3738692"/>
            <a:ext cx="112960" cy="6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E52BA84-F919-48A7-A8F7-F78360FECD37}"/>
              </a:ext>
            </a:extLst>
          </p:cNvPr>
          <p:cNvSpPr/>
          <p:nvPr/>
        </p:nvSpPr>
        <p:spPr>
          <a:xfrm rot="5400000">
            <a:off x="2621582" y="4035827"/>
            <a:ext cx="130968" cy="95250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31D7EE4F-FAF7-461D-8710-CD3B3B3C3256}"/>
              </a:ext>
            </a:extLst>
          </p:cNvPr>
          <p:cNvSpPr/>
          <p:nvPr/>
        </p:nvSpPr>
        <p:spPr>
          <a:xfrm>
            <a:off x="3079972" y="1575325"/>
            <a:ext cx="1012031" cy="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DD05F9B-4A90-4B10-A295-E061FCA97AE2}"/>
              </a:ext>
            </a:extLst>
          </p:cNvPr>
          <p:cNvSpPr/>
          <p:nvPr/>
        </p:nvSpPr>
        <p:spPr>
          <a:xfrm rot="21159643">
            <a:off x="3105527" y="1963186"/>
            <a:ext cx="1012031" cy="207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20833D7-97BB-4BB6-B3BC-BBADF669FE98}"/>
              </a:ext>
            </a:extLst>
          </p:cNvPr>
          <p:cNvSpPr/>
          <p:nvPr/>
        </p:nvSpPr>
        <p:spPr>
          <a:xfrm rot="1074927">
            <a:off x="1923772" y="4953191"/>
            <a:ext cx="4765462" cy="39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8EDC0735-0E6C-421F-A764-023CD822FFD1}"/>
              </a:ext>
            </a:extLst>
          </p:cNvPr>
          <p:cNvCxnSpPr>
            <a:cxnSpLocks/>
          </p:cNvCxnSpPr>
          <p:nvPr/>
        </p:nvCxnSpPr>
        <p:spPr>
          <a:xfrm flipH="1">
            <a:off x="6432243" y="2398395"/>
            <a:ext cx="1037167" cy="277340"/>
          </a:xfrm>
          <a:prstGeom prst="line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24191405-4C86-4C06-AEEC-420C7C8F6395}"/>
              </a:ext>
            </a:extLst>
          </p:cNvPr>
          <p:cNvSpPr txBox="1">
            <a:spLocks/>
          </p:cNvSpPr>
          <p:nvPr/>
        </p:nvSpPr>
        <p:spPr>
          <a:xfrm>
            <a:off x="7469410" y="1914911"/>
            <a:ext cx="1500149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DI CONTROVENTO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FE895C27-254F-4F00-8DA1-FE29D7D16ABB}"/>
              </a:ext>
            </a:extLst>
          </p:cNvPr>
          <p:cNvSpPr txBox="1">
            <a:spLocks/>
          </p:cNvSpPr>
          <p:nvPr/>
        </p:nvSpPr>
        <p:spPr>
          <a:xfrm>
            <a:off x="628649" y="1044000"/>
            <a:ext cx="2753179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principali problematiche presenti nello schema scatolare riguardano: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rigidezza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 piano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controvento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l’inserimento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nei setti;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connessioni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setti ortogonali.</a:t>
            </a:r>
          </a:p>
        </p:txBody>
      </p:sp>
      <p:sp>
        <p:nvSpPr>
          <p:cNvPr id="33" name="Parallelogramma 32">
            <a:extLst>
              <a:ext uri="{FF2B5EF4-FFF2-40B4-BE49-F238E27FC236}">
                <a16:creationId xmlns:a16="http://schemas.microsoft.com/office/drawing/2014/main" id="{B993E76E-91EC-4E20-97AD-65435F94471A}"/>
              </a:ext>
            </a:extLst>
          </p:cNvPr>
          <p:cNvSpPr/>
          <p:nvPr/>
        </p:nvSpPr>
        <p:spPr>
          <a:xfrm rot="5103601">
            <a:off x="2450261" y="3034937"/>
            <a:ext cx="714744" cy="357342"/>
          </a:xfrm>
          <a:prstGeom prst="parallelogram">
            <a:avLst>
              <a:gd name="adj" fmla="val 3057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Parallelogramma 33">
            <a:extLst>
              <a:ext uri="{FF2B5EF4-FFF2-40B4-BE49-F238E27FC236}">
                <a16:creationId xmlns:a16="http://schemas.microsoft.com/office/drawing/2014/main" id="{ECF9FA64-6C8C-43C5-8339-DFFD3FFE792B}"/>
              </a:ext>
            </a:extLst>
          </p:cNvPr>
          <p:cNvSpPr/>
          <p:nvPr/>
        </p:nvSpPr>
        <p:spPr>
          <a:xfrm rot="5103601">
            <a:off x="3271528" y="3191071"/>
            <a:ext cx="714744" cy="357342"/>
          </a:xfrm>
          <a:prstGeom prst="parallelogram">
            <a:avLst>
              <a:gd name="adj" fmla="val 3057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1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22E83AF-295F-4116-AE49-F75A9FFF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47" y="1148733"/>
            <a:ext cx="6638925" cy="49149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3B0A0A9-BA95-418D-95D9-BDDA3896AF6D}"/>
              </a:ext>
            </a:extLst>
          </p:cNvPr>
          <p:cNvSpPr txBox="1">
            <a:spLocks/>
          </p:cNvSpPr>
          <p:nvPr/>
        </p:nvSpPr>
        <p:spPr>
          <a:xfrm>
            <a:off x="1179734" y="1094055"/>
            <a:ext cx="3409950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Disposizione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LONGITUDINALE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1660E90-5D39-424D-8B5A-112DED50F200}"/>
              </a:ext>
            </a:extLst>
          </p:cNvPr>
          <p:cNvCxnSpPr>
            <a:cxnSpLocks/>
          </p:cNvCxnSpPr>
          <p:nvPr/>
        </p:nvCxnSpPr>
        <p:spPr>
          <a:xfrm flipH="1" flipV="1">
            <a:off x="2789460" y="2425702"/>
            <a:ext cx="1885950" cy="248487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5F432A4-B13E-4858-977B-51FBBD881ADD}"/>
              </a:ext>
            </a:extLst>
          </p:cNvPr>
          <p:cNvCxnSpPr>
            <a:cxnSpLocks/>
          </p:cNvCxnSpPr>
          <p:nvPr/>
        </p:nvCxnSpPr>
        <p:spPr>
          <a:xfrm flipH="1" flipV="1">
            <a:off x="3646709" y="2196134"/>
            <a:ext cx="1897381" cy="171148"/>
          </a:xfrm>
          <a:prstGeom prst="line">
            <a:avLst/>
          </a:prstGeom>
          <a:ln w="57150" cap="rnd">
            <a:solidFill>
              <a:srgbClr val="00B05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38AC0853-44CF-4A9F-BBBA-F3CA545987C4}"/>
              </a:ext>
            </a:extLst>
          </p:cNvPr>
          <p:cNvSpPr/>
          <p:nvPr/>
        </p:nvSpPr>
        <p:spPr>
          <a:xfrm>
            <a:off x="7293012" y="4509856"/>
            <a:ext cx="476241" cy="5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DFC7CD04-BB09-4467-87D8-0201958F8D8F}"/>
              </a:ext>
            </a:extLst>
          </p:cNvPr>
          <p:cNvSpPr txBox="1">
            <a:spLocks/>
          </p:cNvSpPr>
          <p:nvPr/>
        </p:nvSpPr>
        <p:spPr>
          <a:xfrm>
            <a:off x="7264660" y="4468426"/>
            <a:ext cx="1500149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DI CONTROVENTO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F25DC9A8-C22D-418D-90C9-ABBC13FA8A78}"/>
              </a:ext>
            </a:extLst>
          </p:cNvPr>
          <p:cNvSpPr txBox="1">
            <a:spLocks/>
          </p:cNvSpPr>
          <p:nvPr/>
        </p:nvSpPr>
        <p:spPr>
          <a:xfrm>
            <a:off x="6609023" y="1186833"/>
            <a:ext cx="1500149" cy="3776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ABEA66D-51FE-4D78-A7E1-CC1FA7F74302}"/>
              </a:ext>
            </a:extLst>
          </p:cNvPr>
          <p:cNvSpPr/>
          <p:nvPr/>
        </p:nvSpPr>
        <p:spPr>
          <a:xfrm>
            <a:off x="1470247" y="3242993"/>
            <a:ext cx="643170" cy="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AC60119-CB05-434C-A39E-71532BB292E8}"/>
              </a:ext>
            </a:extLst>
          </p:cNvPr>
          <p:cNvSpPr/>
          <p:nvPr/>
        </p:nvSpPr>
        <p:spPr>
          <a:xfrm>
            <a:off x="1777776" y="3451226"/>
            <a:ext cx="626154" cy="151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4606387-749A-4506-96D7-294E1CB202CB}"/>
              </a:ext>
            </a:extLst>
          </p:cNvPr>
          <p:cNvSpPr/>
          <p:nvPr/>
        </p:nvSpPr>
        <p:spPr>
          <a:xfrm rot="5400000">
            <a:off x="2526055" y="3805122"/>
            <a:ext cx="229732" cy="150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3CED4907-E869-4BE5-B384-E39E4A0894A9}"/>
              </a:ext>
            </a:extLst>
          </p:cNvPr>
          <p:cNvSpPr/>
          <p:nvPr/>
        </p:nvSpPr>
        <p:spPr>
          <a:xfrm rot="5400000">
            <a:off x="2518666" y="3738692"/>
            <a:ext cx="112960" cy="61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428EB22-82AE-4AE1-ACCB-14982659324E}"/>
              </a:ext>
            </a:extLst>
          </p:cNvPr>
          <p:cNvSpPr/>
          <p:nvPr/>
        </p:nvSpPr>
        <p:spPr>
          <a:xfrm rot="5400000">
            <a:off x="2621582" y="4035827"/>
            <a:ext cx="130968" cy="95250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421DA67-1982-44C2-B928-B28B49F09708}"/>
              </a:ext>
            </a:extLst>
          </p:cNvPr>
          <p:cNvSpPr/>
          <p:nvPr/>
        </p:nvSpPr>
        <p:spPr>
          <a:xfrm>
            <a:off x="3079972" y="1575325"/>
            <a:ext cx="1012031" cy="45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F9ADFB0-2E52-44DD-94D2-136AA216C2B8}"/>
              </a:ext>
            </a:extLst>
          </p:cNvPr>
          <p:cNvSpPr/>
          <p:nvPr/>
        </p:nvSpPr>
        <p:spPr>
          <a:xfrm rot="21159643">
            <a:off x="3105527" y="1963186"/>
            <a:ext cx="1012031" cy="207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1214C14-6085-42B3-BB3B-B93736287632}"/>
              </a:ext>
            </a:extLst>
          </p:cNvPr>
          <p:cNvSpPr/>
          <p:nvPr/>
        </p:nvSpPr>
        <p:spPr>
          <a:xfrm rot="1074927">
            <a:off x="1923772" y="4953191"/>
            <a:ext cx="4765462" cy="399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195ED47-081D-4554-A3DE-376710C046E8}"/>
              </a:ext>
            </a:extLst>
          </p:cNvPr>
          <p:cNvCxnSpPr>
            <a:cxnSpLocks/>
          </p:cNvCxnSpPr>
          <p:nvPr/>
        </p:nvCxnSpPr>
        <p:spPr>
          <a:xfrm flipH="1">
            <a:off x="6432243" y="2398395"/>
            <a:ext cx="1037167" cy="277340"/>
          </a:xfrm>
          <a:prstGeom prst="line">
            <a:avLst/>
          </a:prstGeom>
          <a:ln w="31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0BEFF6B1-F975-40AE-8375-9472037624CB}"/>
              </a:ext>
            </a:extLst>
          </p:cNvPr>
          <p:cNvSpPr txBox="1">
            <a:spLocks/>
          </p:cNvSpPr>
          <p:nvPr/>
        </p:nvSpPr>
        <p:spPr>
          <a:xfrm>
            <a:off x="7469410" y="1914911"/>
            <a:ext cx="1500149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SETTO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PORTANTE</a:t>
            </a:r>
          </a:p>
        </p:txBody>
      </p:sp>
      <p:sp>
        <p:nvSpPr>
          <p:cNvPr id="34" name="Parallelogramma 33">
            <a:extLst>
              <a:ext uri="{FF2B5EF4-FFF2-40B4-BE49-F238E27FC236}">
                <a16:creationId xmlns:a16="http://schemas.microsoft.com/office/drawing/2014/main" id="{CF9EC000-DB1F-4437-8718-236F32021770}"/>
              </a:ext>
            </a:extLst>
          </p:cNvPr>
          <p:cNvSpPr/>
          <p:nvPr/>
        </p:nvSpPr>
        <p:spPr>
          <a:xfrm rot="5103601">
            <a:off x="2450261" y="3034937"/>
            <a:ext cx="714744" cy="357342"/>
          </a:xfrm>
          <a:prstGeom prst="parallelogram">
            <a:avLst>
              <a:gd name="adj" fmla="val 3057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Parallelogramma 34">
            <a:extLst>
              <a:ext uri="{FF2B5EF4-FFF2-40B4-BE49-F238E27FC236}">
                <a16:creationId xmlns:a16="http://schemas.microsoft.com/office/drawing/2014/main" id="{1FC8F35D-7002-4F0A-80B2-28FCC80CA69D}"/>
              </a:ext>
            </a:extLst>
          </p:cNvPr>
          <p:cNvSpPr/>
          <p:nvPr/>
        </p:nvSpPr>
        <p:spPr>
          <a:xfrm rot="5103601">
            <a:off x="3271528" y="3191071"/>
            <a:ext cx="714744" cy="357342"/>
          </a:xfrm>
          <a:prstGeom prst="parallelogram">
            <a:avLst>
              <a:gd name="adj" fmla="val 3057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B9A1E67-1A47-C74E-A6CA-DA79B69680AD}"/>
              </a:ext>
            </a:extLst>
          </p:cNvPr>
          <p:cNvSpPr txBox="1">
            <a:spLocks/>
          </p:cNvSpPr>
          <p:nvPr/>
        </p:nvSpPr>
        <p:spPr>
          <a:xfrm>
            <a:off x="628649" y="1044000"/>
            <a:ext cx="2753179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principali problematiche presenti nello schema scatolare riguardano: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rigidezza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traslazione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nel piano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controvento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l’inserimento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nei setti;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connessioni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tra setti ortogonali.</a:t>
            </a:r>
          </a:p>
        </p:txBody>
      </p:sp>
    </p:spTree>
    <p:extLst>
      <p:ext uri="{BB962C8B-B14F-4D97-AF65-F5344CB8AC3E}">
        <p14:creationId xmlns:p14="http://schemas.microsoft.com/office/powerpoint/2010/main" val="124805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Definizione di strutture portanti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5EF2CC-1021-4C58-8ACB-5DF70E8C2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48" y="1322343"/>
            <a:ext cx="3943351" cy="4716035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AD7C259C-F2E7-43BB-A0A3-2E8F4763DFD7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struttura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è l’insieme delle unità tecnologiche e degli elementi tecnici appartenenti al sistema edilizio aventi funzione di sostenere i carichi del sistema edilizio stesso e di collegare staticamente le sue parti.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Con il termine struttura si indica il complesso di elementi tecnici destinati a riprendere i carichi che gravano su di essi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propri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permanenti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strutturali e non strutturali,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 variabili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) e necessari per la stabilità globale.</a:t>
            </a:r>
          </a:p>
        </p:txBody>
      </p:sp>
    </p:spTree>
    <p:extLst>
      <p:ext uri="{BB962C8B-B14F-4D97-AF65-F5344CB8AC3E}">
        <p14:creationId xmlns:p14="http://schemas.microsoft.com/office/powerpoint/2010/main" val="3787751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3B0A0A9-BA95-418D-95D9-BDDA3896AF6D}"/>
              </a:ext>
            </a:extLst>
          </p:cNvPr>
          <p:cNvSpPr txBox="1">
            <a:spLocks/>
          </p:cNvSpPr>
          <p:nvPr/>
        </p:nvSpPr>
        <p:spPr>
          <a:xfrm>
            <a:off x="1179734" y="1094055"/>
            <a:ext cx="3409950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Ripristino della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CONTINUITÀ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8A93ECAF-7ACA-4CD3-B0CE-8DC454AD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8" y="2581346"/>
            <a:ext cx="3472526" cy="289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2577DC06-2F17-48C5-AF7F-E7DE52695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-325" b="3123"/>
          <a:stretch>
            <a:fillRect/>
          </a:stretch>
        </p:blipFill>
        <p:spPr bwMode="auto">
          <a:xfrm>
            <a:off x="4572000" y="2581345"/>
            <a:ext cx="4268444" cy="289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4E2270D6-B537-4BB9-ABB7-8E5B32437222}"/>
              </a:ext>
            </a:extLst>
          </p:cNvPr>
          <p:cNvSpPr txBox="1">
            <a:spLocks/>
          </p:cNvSpPr>
          <p:nvPr/>
        </p:nvSpPr>
        <p:spPr>
          <a:xfrm>
            <a:off x="519334" y="1576984"/>
            <a:ext cx="1157066" cy="595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Arco di sordina</a:t>
            </a:r>
          </a:p>
        </p:txBody>
      </p:sp>
      <p:sp>
        <p:nvSpPr>
          <p:cNvPr id="39" name="Title 3">
            <a:extLst>
              <a:ext uri="{FF2B5EF4-FFF2-40B4-BE49-F238E27FC236}">
                <a16:creationId xmlns:a16="http://schemas.microsoft.com/office/drawing/2014/main" id="{73EFA06B-3382-4085-9E3C-D51FFD9E5361}"/>
              </a:ext>
            </a:extLst>
          </p:cNvPr>
          <p:cNvSpPr txBox="1">
            <a:spLocks/>
          </p:cNvSpPr>
          <p:nvPr/>
        </p:nvSpPr>
        <p:spPr>
          <a:xfrm>
            <a:off x="519334" y="2298305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Arco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D0944814-D55C-4189-BEFF-F5EABEC3A8F0}"/>
              </a:ext>
            </a:extLst>
          </p:cNvPr>
          <p:cNvSpPr txBox="1">
            <a:spLocks/>
          </p:cNvSpPr>
          <p:nvPr/>
        </p:nvSpPr>
        <p:spPr>
          <a:xfrm>
            <a:off x="519334" y="2732683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Piattabanda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8B039D9B-BE9E-4FF6-B69E-6DEBA601F7CE}"/>
              </a:ext>
            </a:extLst>
          </p:cNvPr>
          <p:cNvSpPr txBox="1">
            <a:spLocks/>
          </p:cNvSpPr>
          <p:nvPr/>
        </p:nvSpPr>
        <p:spPr>
          <a:xfrm>
            <a:off x="6272434" y="2278299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Architrave</a:t>
            </a:r>
          </a:p>
        </p:txBody>
      </p:sp>
    </p:spTree>
    <p:extLst>
      <p:ext uri="{BB962C8B-B14F-4D97-AF65-F5344CB8AC3E}">
        <p14:creationId xmlns:p14="http://schemas.microsoft.com/office/powerpoint/2010/main" val="611121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3B0A0A9-BA95-418D-95D9-BDDA3896AF6D}"/>
              </a:ext>
            </a:extLst>
          </p:cNvPr>
          <p:cNvSpPr txBox="1">
            <a:spLocks/>
          </p:cNvSpPr>
          <p:nvPr/>
        </p:nvSpPr>
        <p:spPr>
          <a:xfrm>
            <a:off x="1179734" y="1094055"/>
            <a:ext cx="3409950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Ripristino della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CONTINUITÀ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BAA1055-EC76-44F6-ABEA-4124D221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33686"/>
            <a:ext cx="2583725" cy="234924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3BA6EC3-7209-4A7F-9813-7F638F9B6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73" y="3933686"/>
            <a:ext cx="2470645" cy="234924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FCD27B2-27E2-41D2-8F46-287889268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866" y="3695700"/>
            <a:ext cx="2490564" cy="246022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7DFF28FB-18E0-4967-A13B-4752F6528798}"/>
              </a:ext>
            </a:extLst>
          </p:cNvPr>
          <p:cNvSpPr txBox="1">
            <a:spLocks/>
          </p:cNvSpPr>
          <p:nvPr/>
        </p:nvSpPr>
        <p:spPr>
          <a:xfrm>
            <a:off x="6628034" y="3270052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Architrave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1B2DC3F-2AE0-4747-9466-87EBEC439861}"/>
              </a:ext>
            </a:extLst>
          </p:cNvPr>
          <p:cNvSpPr txBox="1">
            <a:spLocks/>
          </p:cNvSpPr>
          <p:nvPr/>
        </p:nvSpPr>
        <p:spPr>
          <a:xfrm>
            <a:off x="4011151" y="3270051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Piattabanda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771D062-AEC3-4BEE-B48A-60979D9718BC}"/>
              </a:ext>
            </a:extLst>
          </p:cNvPr>
          <p:cNvSpPr txBox="1">
            <a:spLocks/>
          </p:cNvSpPr>
          <p:nvPr/>
        </p:nvSpPr>
        <p:spPr>
          <a:xfrm>
            <a:off x="1170529" y="3270051"/>
            <a:ext cx="1157066" cy="317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Arco</a:t>
            </a:r>
          </a:p>
        </p:txBody>
      </p:sp>
    </p:spTree>
    <p:extLst>
      <p:ext uri="{BB962C8B-B14F-4D97-AF65-F5344CB8AC3E}">
        <p14:creationId xmlns:p14="http://schemas.microsoft.com/office/powerpoint/2010/main" val="3904416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controventi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76B886-8FFA-4423-A177-CC8431F6F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331409"/>
            <a:ext cx="7705725" cy="4819650"/>
          </a:xfrm>
          <a:prstGeom prst="rect">
            <a:avLst/>
          </a:prstGeom>
        </p:spPr>
      </p:pic>
      <p:cxnSp>
        <p:nvCxnSpPr>
          <p:cNvPr id="3" name="Connettore diritto 2"/>
          <p:cNvCxnSpPr/>
          <p:nvPr/>
        </p:nvCxnSpPr>
        <p:spPr>
          <a:xfrm>
            <a:off x="2257425" y="4124325"/>
            <a:ext cx="1428750" cy="92868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/>
          <p:cNvCxnSpPr/>
          <p:nvPr/>
        </p:nvCxnSpPr>
        <p:spPr>
          <a:xfrm flipH="1">
            <a:off x="2357438" y="3900488"/>
            <a:ext cx="1281112" cy="145732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10ACAC08-20E0-4CBE-A760-A4A2AA92B5EB}"/>
              </a:ext>
            </a:extLst>
          </p:cNvPr>
          <p:cNvSpPr txBox="1">
            <a:spLocks/>
          </p:cNvSpPr>
          <p:nvPr/>
        </p:nvSpPr>
        <p:spPr>
          <a:xfrm>
            <a:off x="3950898" y="5210355"/>
            <a:ext cx="3088256" cy="9407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Controventi di parete: elementi lineari per il collegamento tra altri elementi al fine di renderli collaboranti</a:t>
            </a:r>
          </a:p>
        </p:txBody>
      </p:sp>
    </p:spTree>
    <p:extLst>
      <p:ext uri="{BB962C8B-B14F-4D97-AF65-F5344CB8AC3E}">
        <p14:creationId xmlns:p14="http://schemas.microsoft.com/office/powerpoint/2010/main" val="1265178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9847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requisiti tecnologici</a:t>
            </a: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4CD32B8F-411D-4861-9C7F-06A68D35E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4" y="3114011"/>
            <a:ext cx="3082635" cy="120032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PRINCIPALI CONNOTANTI GLI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TECNICI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5A728BE7-9C5A-4510-9C67-FFE7CDA3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4" y="1191072"/>
            <a:ext cx="3082635" cy="9159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INSIEME DEI</a:t>
            </a:r>
          </a:p>
          <a:p>
            <a:pPr algn="ctr">
              <a:spcBef>
                <a:spcPct val="0"/>
              </a:spcBef>
            </a:pPr>
            <a:r>
              <a:rPr lang="it-IT" altLang="it-IT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REQUISITI TECNOLOGICI</a:t>
            </a:r>
          </a:p>
        </p:txBody>
      </p:sp>
      <p:cxnSp>
        <p:nvCxnSpPr>
          <p:cNvPr id="8" name="AutoShape 43">
            <a:extLst>
              <a:ext uri="{FF2B5EF4-FFF2-40B4-BE49-F238E27FC236}">
                <a16:creationId xmlns:a16="http://schemas.microsoft.com/office/drawing/2014/main" id="{17CEDD94-FF5E-4DDC-96D9-DE70DFBA6834}"/>
              </a:ext>
            </a:extLst>
          </p:cNvPr>
          <p:cNvCxnSpPr>
            <a:cxnSpLocks noChangeShapeType="1"/>
            <a:stCxn id="7" idx="1"/>
            <a:endCxn id="5" idx="1"/>
          </p:cNvCxnSpPr>
          <p:nvPr/>
        </p:nvCxnSpPr>
        <p:spPr bwMode="auto">
          <a:xfrm rot="10800000" flipV="1">
            <a:off x="851194" y="1649066"/>
            <a:ext cx="12700" cy="2065110"/>
          </a:xfrm>
          <a:prstGeom prst="bentConnector3">
            <a:avLst>
              <a:gd name="adj1" fmla="val 18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9">
            <a:extLst>
              <a:ext uri="{FF2B5EF4-FFF2-40B4-BE49-F238E27FC236}">
                <a16:creationId xmlns:a16="http://schemas.microsoft.com/office/drawing/2014/main" id="{8020D3C6-992F-4F95-87F7-A86102933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909602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integrazione impiantistica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0" name="Rectangle 119">
            <a:extLst>
              <a:ext uri="{FF2B5EF4-FFF2-40B4-BE49-F238E27FC236}">
                <a16:creationId xmlns:a16="http://schemas.microsoft.com/office/drawing/2014/main" id="{297185CE-1DBD-47E0-A0F5-EF509746C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465" y="3909602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 err="1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conformabilità</a:t>
            </a:r>
            <a:endParaRPr lang="it-IT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degli spazi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1" name="Rectangle 119">
            <a:extLst>
              <a:ext uri="{FF2B5EF4-FFF2-40B4-BE49-F238E27FC236}">
                <a16:creationId xmlns:a16="http://schemas.microsoft.com/office/drawing/2014/main" id="{380A97C4-A97D-4B8F-A42B-22517C78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354709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affidabilità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2" name="Rectangle 119">
            <a:extLst>
              <a:ext uri="{FF2B5EF4-FFF2-40B4-BE49-F238E27FC236}">
                <a16:creationId xmlns:a16="http://schemas.microsoft.com/office/drawing/2014/main" id="{C1D1CA5E-D5C3-411F-8B85-7FB54A70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465" y="3354709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durabilità</a:t>
            </a:r>
          </a:p>
        </p:txBody>
      </p:sp>
      <p:sp>
        <p:nvSpPr>
          <p:cNvPr id="14" name="Rectangle 119">
            <a:extLst>
              <a:ext uri="{FF2B5EF4-FFF2-40B4-BE49-F238E27FC236}">
                <a16:creationId xmlns:a16="http://schemas.microsoft.com/office/drawing/2014/main" id="{B623002B-695A-40B3-83F9-9D5F090B3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465" y="2799816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</a:t>
            </a:r>
            <a:r>
              <a:rPr lang="it-IT" altLang="it-IT"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 fuoco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7" name="Rectangle 119">
            <a:extLst>
              <a:ext uri="{FF2B5EF4-FFF2-40B4-BE49-F238E27FC236}">
                <a16:creationId xmlns:a16="http://schemas.microsoft.com/office/drawing/2014/main" id="{F6BC08E8-C4B9-490E-B803-CCACF0BB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2799816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1" name="Rectangle 119">
            <a:extLst>
              <a:ext uri="{FF2B5EF4-FFF2-40B4-BE49-F238E27FC236}">
                <a16:creationId xmlns:a16="http://schemas.microsoft.com/office/drawing/2014/main" id="{380A97C4-A97D-4B8F-A42B-22517C78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5019388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agli agenti atmosferici</a:t>
            </a:r>
            <a:endParaRPr lang="en-US" altLang="it-IT" sz="1400" i="1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2" name="Rectangle 119">
            <a:extLst>
              <a:ext uri="{FF2B5EF4-FFF2-40B4-BE49-F238E27FC236}">
                <a16:creationId xmlns:a16="http://schemas.microsoft.com/office/drawing/2014/main" id="{C1D1CA5E-D5C3-411F-8B85-7FB54A70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465" y="4464495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acustico</a:t>
            </a:r>
          </a:p>
        </p:txBody>
      </p:sp>
      <p:sp>
        <p:nvSpPr>
          <p:cNvPr id="23" name="Rectangle 119">
            <a:extLst>
              <a:ext uri="{FF2B5EF4-FFF2-40B4-BE49-F238E27FC236}">
                <a16:creationId xmlns:a16="http://schemas.microsoft.com/office/drawing/2014/main" id="{716627D1-98A1-4F5A-8800-AD93A38D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4464495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inerzia termica</a:t>
            </a:r>
            <a:endParaRPr lang="en-US" altLang="it-IT" sz="1400" i="1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5" name="Rectangle 119">
            <a:extLst>
              <a:ext uri="{FF2B5EF4-FFF2-40B4-BE49-F238E27FC236}">
                <a16:creationId xmlns:a16="http://schemas.microsoft.com/office/drawing/2014/main" id="{C1D1CA5E-D5C3-411F-8B85-7FB54A70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465" y="5019388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dash"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</a:t>
            </a:r>
          </a:p>
          <a:p>
            <a:pPr algn="ctr">
              <a:spcBef>
                <a:spcPct val="0"/>
              </a:spcBef>
            </a:pPr>
            <a:r>
              <a:rPr lang="it-IT" altLang="it-IT" sz="1400" i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comfort indoor</a:t>
            </a:r>
          </a:p>
        </p:txBody>
      </p:sp>
    </p:spTree>
    <p:extLst>
      <p:ext uri="{BB962C8B-B14F-4D97-AF65-F5344CB8AC3E}">
        <p14:creationId xmlns:p14="http://schemas.microsoft.com/office/powerpoint/2010/main" val="1983617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51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valutazioni progetto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0998717-8D67-4A13-AEBE-B1DE6ACC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342" y="1410397"/>
            <a:ext cx="2524125" cy="44386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3E66A7D-38BB-492B-8132-3B71CF3AA35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scelta dello schema funzionale corrisponde alla concezione del sistema spaziale. La scelta progettuale è determinata da: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Organizzazione funzionale e fruibilità;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Aspetti economici e gestionali;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Percezione;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Tipologia edilizia;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Integrabilità ed </a:t>
            </a:r>
            <a:r>
              <a:rPr lang="it-IT" sz="1200" dirty="0" err="1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attrezzabilità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impiantistica.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schema</a:t>
            </a:r>
            <a:r>
              <a:rPr lang="it-IT" sz="1200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lineare</a:t>
            </a:r>
            <a:r>
              <a:rPr lang="it-IT" sz="1200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scinde la funzione portante da quelle pertinenti alla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dell’edificio (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rivestimento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dall’ambiente esterno); è così possibile prevedere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prospetti liberi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presentando un’attitudine ad essere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modificabile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adattabile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alla variazione delle esigenze dell’utenza (o alla variazione dell’utenza stessa).</a:t>
            </a:r>
          </a:p>
        </p:txBody>
      </p:sp>
    </p:spTree>
    <p:extLst>
      <p:ext uri="{BB962C8B-B14F-4D97-AF65-F5344CB8AC3E}">
        <p14:creationId xmlns:p14="http://schemas.microsoft.com/office/powerpoint/2010/main" val="2748060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998717-8D67-4A13-AEBE-B1DE6ACC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342" y="1410397"/>
            <a:ext cx="2524125" cy="443865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3E66A7D-38BB-492B-8132-3B71CF3AA355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schema scatolare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d’altro canto, affida la funzione portante ad un sistema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 bidimensionali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più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rigido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grazie alla sua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massa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funzione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portante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risulta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associata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(nelle chiusure verticali) alla funzione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controllo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del</a:t>
            </a:r>
            <a:r>
              <a:rPr lang="it-IT" sz="1200" b="1" dirty="0">
                <a:solidFill>
                  <a:srgbClr val="1277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comfort ambientale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legata alla separazione con l’ambiente esterno, nel sistema scatolare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pianta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risulta più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rigida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con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aperture allineate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sui diversi piani per assicurare un adeguato trasferimento dei carichi al sistema di fondazione.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Lo schema funzionale scatolare, se rapportato a quello lineare, risulta quindi caratterizzato da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flessibilità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732AF342-07A1-4C97-BF68-E9CA29B6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51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valutazioni progetto</a:t>
            </a:r>
          </a:p>
        </p:txBody>
      </p:sp>
    </p:spTree>
    <p:extLst>
      <p:ext uri="{BB962C8B-B14F-4D97-AF65-F5344CB8AC3E}">
        <p14:creationId xmlns:p14="http://schemas.microsoft.com/office/powerpoint/2010/main" val="1018769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9847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valutazioni progetto</a:t>
            </a: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4CD32B8F-411D-4861-9C7F-06A68D35E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4" y="3114011"/>
            <a:ext cx="3082635" cy="120032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VALUTAZIONI NECESSARIE ALL’ELABORAZIONE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DEL PROGETTO</a:t>
            </a:r>
            <a:endParaRPr lang="en-US" altLang="it-IT" sz="1600" b="1" dirty="0">
              <a:solidFill>
                <a:schemeClr val="bg1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5A728BE7-9C5A-4510-9C67-FFE7CDA3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4" y="1191072"/>
            <a:ext cx="3082635" cy="9159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b="1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TECNICI </a:t>
            </a:r>
          </a:p>
        </p:txBody>
      </p:sp>
      <p:cxnSp>
        <p:nvCxnSpPr>
          <p:cNvPr id="8" name="AutoShape 43">
            <a:extLst>
              <a:ext uri="{FF2B5EF4-FFF2-40B4-BE49-F238E27FC236}">
                <a16:creationId xmlns:a16="http://schemas.microsoft.com/office/drawing/2014/main" id="{17CEDD94-FF5E-4DDC-96D9-DE70DFBA6834}"/>
              </a:ext>
            </a:extLst>
          </p:cNvPr>
          <p:cNvCxnSpPr>
            <a:cxnSpLocks noChangeShapeType="1"/>
            <a:stCxn id="7" idx="1"/>
            <a:endCxn id="5" idx="1"/>
          </p:cNvCxnSpPr>
          <p:nvPr/>
        </p:nvCxnSpPr>
        <p:spPr bwMode="auto">
          <a:xfrm rot="10800000" flipV="1">
            <a:off x="851194" y="1649066"/>
            <a:ext cx="12700" cy="2065110"/>
          </a:xfrm>
          <a:prstGeom prst="bentConnector3">
            <a:avLst>
              <a:gd name="adj1" fmla="val 18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19">
            <a:extLst>
              <a:ext uri="{FF2B5EF4-FFF2-40B4-BE49-F238E27FC236}">
                <a16:creationId xmlns:a16="http://schemas.microsoft.com/office/drawing/2014/main" id="{8020D3C6-992F-4F95-87F7-A86102933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909601"/>
            <a:ext cx="1835830" cy="6539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regolarità dell’orientamento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1" name="Rectangle 119">
            <a:extLst>
              <a:ext uri="{FF2B5EF4-FFF2-40B4-BE49-F238E27FC236}">
                <a16:creationId xmlns:a16="http://schemas.microsoft.com/office/drawing/2014/main" id="{380A97C4-A97D-4B8F-A42B-22517C78E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3354709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regolarità della tessitura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7" name="Rectangle 119">
            <a:extLst>
              <a:ext uri="{FF2B5EF4-FFF2-40B4-BE49-F238E27FC236}">
                <a16:creationId xmlns:a16="http://schemas.microsoft.com/office/drawing/2014/main" id="{F6BC08E8-C4B9-490E-B803-CCACF0BB6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2799816"/>
            <a:ext cx="1835830" cy="400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materiali costitutivi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3" name="Rectangle 119">
            <a:extLst>
              <a:ext uri="{FF2B5EF4-FFF2-40B4-BE49-F238E27FC236}">
                <a16:creationId xmlns:a16="http://schemas.microsoft.com/office/drawing/2014/main" id="{716627D1-98A1-4F5A-8800-AD93A38D7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4718361"/>
            <a:ext cx="1835830" cy="653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possibilità inserimento irrigidimenti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6" name="Rectangle 119">
            <a:extLst>
              <a:ext uri="{FF2B5EF4-FFF2-40B4-BE49-F238E27FC236}">
                <a16:creationId xmlns:a16="http://schemas.microsoft.com/office/drawing/2014/main" id="{86379E90-BAEF-4DEB-A3B7-5FD5DE8A4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8513" y="1989335"/>
            <a:ext cx="183583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entità carichi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esercizio</a:t>
            </a:r>
            <a:endParaRPr lang="en-US" altLang="it-IT" sz="1400" dirty="0">
              <a:solidFill>
                <a:srgbClr val="00B050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04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D60D2E0-57B2-43DB-9739-365E7D44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241425"/>
            <a:ext cx="7210425" cy="5010150"/>
          </a:xfrm>
          <a:prstGeom prst="rect">
            <a:avLst/>
          </a:prstGeom>
          <a:ln w="19050">
            <a:noFill/>
            <a:prstDash val="dash"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29B1A3E-D991-4FFF-A60D-E8E65421B718}"/>
              </a:ext>
            </a:extLst>
          </p:cNvPr>
          <p:cNvSpPr/>
          <p:nvPr/>
        </p:nvSpPr>
        <p:spPr>
          <a:xfrm rot="5400000">
            <a:off x="4176135" y="2347329"/>
            <a:ext cx="2219088" cy="5486402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365B0B-AC56-46DC-AC9F-9C9AAC9E7ED8}"/>
              </a:ext>
            </a:extLst>
          </p:cNvPr>
          <p:cNvSpPr/>
          <p:nvPr/>
        </p:nvSpPr>
        <p:spPr>
          <a:xfrm rot="5400000">
            <a:off x="5692151" y="3116218"/>
            <a:ext cx="603253" cy="393638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496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0675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z="2800" spc="-120" dirty="0"/>
              <a:t>Strutture in elevazione: elementi tecnici orizzontali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119549-A303-4DBD-8044-EE58259E2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4" y="1103160"/>
            <a:ext cx="7905750" cy="36480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45EE05-E885-41C7-B615-05DBD71FA2F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trasmissione dei carichi avviene secondo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</a:t>
            </a:r>
            <a:r>
              <a:rPr lang="it-IT" sz="1200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sulle strutture in elevazione (o sui piani di coordinamento che le contengono) ortogonali a tale direzione.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5BA9DD9-C39F-41C3-A141-F9C65AAF81FE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La trasmissione dei carichi avviene secondo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due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direzioni</a:t>
            </a:r>
            <a:r>
              <a:rPr lang="it-IT" dirty="0"/>
              <a:t>, in base a griglie di travi o nervature di piastra. Lo schema funzionale influenza la dimensione della luce che è possibile coprire con l’impalcato.</a:t>
            </a:r>
          </a:p>
        </p:txBody>
      </p:sp>
    </p:spTree>
    <p:extLst>
      <p:ext uri="{BB962C8B-B14F-4D97-AF65-F5344CB8AC3E}">
        <p14:creationId xmlns:p14="http://schemas.microsoft.com/office/powerpoint/2010/main" val="1324339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445A5BE6-01EB-4B05-BECC-B77B4186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9786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schema scatolare</a:t>
            </a:r>
          </a:p>
        </p:txBody>
      </p:sp>
      <p:pic>
        <p:nvPicPr>
          <p:cNvPr id="22" name="Immagine 1">
            <a:extLst>
              <a:ext uri="{FF2B5EF4-FFF2-40B4-BE49-F238E27FC236}">
                <a16:creationId xmlns:a16="http://schemas.microsoft.com/office/drawing/2014/main" id="{31BFA2E5-1C15-415E-83C7-D4DA35394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8" y="1196627"/>
            <a:ext cx="5545137" cy="504031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4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3">
            <a:extLst>
              <a:ext uri="{FF2B5EF4-FFF2-40B4-BE49-F238E27FC236}">
                <a16:creationId xmlns:a16="http://schemas.microsoft.com/office/drawing/2014/main" id="{8B855481-2AA9-4049-B956-D39FE9FC7DE2}"/>
              </a:ext>
            </a:extLst>
          </p:cNvPr>
          <p:cNvSpPr txBox="1">
            <a:spLocks/>
          </p:cNvSpPr>
          <p:nvPr/>
        </p:nvSpPr>
        <p:spPr>
          <a:xfrm>
            <a:off x="6036527" y="1692756"/>
            <a:ext cx="2616200" cy="79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per A/B &lt; 2/3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tessitura monodirezionale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o incrociata (bidirezionale)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C591437-395A-44DB-89FC-7996B1ED13AC}"/>
              </a:ext>
            </a:extLst>
          </p:cNvPr>
          <p:cNvSpPr txBox="1">
            <a:spLocks/>
          </p:cNvSpPr>
          <p:nvPr/>
        </p:nvSpPr>
        <p:spPr>
          <a:xfrm>
            <a:off x="6036527" y="3510409"/>
            <a:ext cx="2616200" cy="79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per 2/3 &lt; A/B &lt; 1/2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tessitura monodirezionale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D5BA43D8-2212-450C-A35D-96C962D8F5C8}"/>
              </a:ext>
            </a:extLst>
          </p:cNvPr>
          <p:cNvSpPr txBox="1">
            <a:spLocks/>
          </p:cNvSpPr>
          <p:nvPr/>
        </p:nvSpPr>
        <p:spPr>
          <a:xfrm>
            <a:off x="6036527" y="5328062"/>
            <a:ext cx="2616200" cy="79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per A/B &lt; 1/2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tessitura monodirezionale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con possibile partizionamento</a:t>
            </a:r>
          </a:p>
        </p:txBody>
      </p:sp>
    </p:spTree>
    <p:extLst>
      <p:ext uri="{BB962C8B-B14F-4D97-AF65-F5344CB8AC3E}">
        <p14:creationId xmlns:p14="http://schemas.microsoft.com/office/powerpoint/2010/main" val="253549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Classificazione delle strutture portanti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D60D2E0-57B2-43DB-9739-365E7D44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241425"/>
            <a:ext cx="72104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3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ESS solaio a lastra | Progress S.p.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73" y="1573655"/>
            <a:ext cx="7661440" cy="43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9609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z="2800" spc="-70" dirty="0"/>
              <a:t>Strutture in elevazione: elementi tecnici orizzontali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056D2E1-C7B9-4ACE-A282-04975472BB79}"/>
              </a:ext>
            </a:extLst>
          </p:cNvPr>
          <p:cNvSpPr txBox="1">
            <a:spLocks/>
          </p:cNvSpPr>
          <p:nvPr/>
        </p:nvSpPr>
        <p:spPr>
          <a:xfrm>
            <a:off x="628650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SOLAIO MONOLITICO</a:t>
            </a:r>
          </a:p>
        </p:txBody>
      </p:sp>
    </p:spTree>
    <p:extLst>
      <p:ext uri="{BB962C8B-B14F-4D97-AF65-F5344CB8AC3E}">
        <p14:creationId xmlns:p14="http://schemas.microsoft.com/office/powerpoint/2010/main" val="967521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E419B55-C5F6-44B1-8496-45791ADC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613907"/>
            <a:ext cx="7686675" cy="421005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9609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z="2800" spc="-70" dirty="0"/>
              <a:t>Strutture in elevazione: elementi tecnici orizzontali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056D2E1-C7B9-4ACE-A282-04975472BB79}"/>
              </a:ext>
            </a:extLst>
          </p:cNvPr>
          <p:cNvSpPr txBox="1">
            <a:spLocks/>
          </p:cNvSpPr>
          <p:nvPr/>
        </p:nvSpPr>
        <p:spPr>
          <a:xfrm>
            <a:off x="6267449" y="21578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ELEMENTO di ALLEGGERIMENTO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056D2E1-C7B9-4ACE-A282-04975472BB79}"/>
              </a:ext>
            </a:extLst>
          </p:cNvPr>
          <p:cNvSpPr txBox="1">
            <a:spLocks/>
          </p:cNvSpPr>
          <p:nvPr/>
        </p:nvSpPr>
        <p:spPr>
          <a:xfrm>
            <a:off x="438149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SOLETTA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056D2E1-C7B9-4ACE-A282-04975472BB79}"/>
              </a:ext>
            </a:extLst>
          </p:cNvPr>
          <p:cNvSpPr txBox="1">
            <a:spLocks/>
          </p:cNvSpPr>
          <p:nvPr/>
        </p:nvSpPr>
        <p:spPr>
          <a:xfrm>
            <a:off x="5376862" y="5170914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TRAVETTO</a:t>
            </a:r>
          </a:p>
          <a:p>
            <a:r>
              <a:rPr lang="it-IT" sz="1800" dirty="0">
                <a:solidFill>
                  <a:srgbClr val="00B050"/>
                </a:solidFill>
              </a:rPr>
              <a:t>resistente a TRAZIONE</a:t>
            </a:r>
          </a:p>
        </p:txBody>
      </p:sp>
    </p:spTree>
    <p:extLst>
      <p:ext uri="{BB962C8B-B14F-4D97-AF65-F5344CB8AC3E}">
        <p14:creationId xmlns:p14="http://schemas.microsoft.com/office/powerpoint/2010/main" val="4201130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AD0F394-CA4D-4152-95A1-CF24452B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508667"/>
            <a:ext cx="7334250" cy="41529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9609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sz="2800" spc="-70" dirty="0"/>
              <a:t>Strutture in elevazione: elementi tecnici orizzontali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82020C3-C3A8-4615-A4E8-54AE05845642}"/>
              </a:ext>
            </a:extLst>
          </p:cNvPr>
          <p:cNvSpPr txBox="1">
            <a:spLocks/>
          </p:cNvSpPr>
          <p:nvPr/>
        </p:nvSpPr>
        <p:spPr>
          <a:xfrm>
            <a:off x="6686549" y="18784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CONNETTORE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86E367B-5712-4C74-8B27-05ED3E8A9456}"/>
              </a:ext>
            </a:extLst>
          </p:cNvPr>
          <p:cNvSpPr txBox="1">
            <a:spLocks/>
          </p:cNvSpPr>
          <p:nvPr/>
        </p:nvSpPr>
        <p:spPr>
          <a:xfrm>
            <a:off x="844549" y="14339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SOLETTA (collaborante)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B4D076A-E7D4-4BCD-B620-BAC8234A54E7}"/>
              </a:ext>
            </a:extLst>
          </p:cNvPr>
          <p:cNvSpPr txBox="1">
            <a:spLocks/>
          </p:cNvSpPr>
          <p:nvPr/>
        </p:nvSpPr>
        <p:spPr>
          <a:xfrm>
            <a:off x="309564" y="43803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TAVOLATO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30E130E-1550-4D4F-A3E1-3F015BB91D22}"/>
              </a:ext>
            </a:extLst>
          </p:cNvPr>
          <p:cNvSpPr txBox="1">
            <a:spLocks/>
          </p:cNvSpPr>
          <p:nvPr/>
        </p:nvSpPr>
        <p:spPr>
          <a:xfrm>
            <a:off x="5478464" y="4949228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</a:rPr>
              <a:t>TRAVI IN LEGNO</a:t>
            </a:r>
          </a:p>
        </p:txBody>
      </p:sp>
    </p:spTree>
    <p:extLst>
      <p:ext uri="{BB962C8B-B14F-4D97-AF65-F5344CB8AC3E}">
        <p14:creationId xmlns:p14="http://schemas.microsoft.com/office/powerpoint/2010/main" val="10552904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0EA7B20-283D-44DA-8647-D58902047133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00B050"/>
                </a:solidFill>
                <a:cs typeface="Segoe UI Semilight" panose="020B0402040204020203" pitchFamily="34" charset="0"/>
              </a:rPr>
              <a:t>ossatura muraria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ACED5CD-BCC2-4D9D-9FE1-BE946C698E6A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legno</a:t>
            </a:r>
            <a:endParaRPr lang="it-IT" sz="1600" b="1" dirty="0">
              <a:solidFill>
                <a:srgbClr val="00B05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819B99FF-677E-4CEE-97DA-AFBDA7C4D48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06D9CA37-CFB1-46C1-ADE6-ED59C81BA1BC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pietra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laterizio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9C95FE6B-7EC1-45AE-9370-A0DACFC8FD47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9AE2A6E1-613D-4679-89FA-8BDD5CAC796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STRUTTURE IN ELEVAZIONE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CDC1EDB-BF73-4D30-A007-22106C9AD72C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00B050"/>
                </a:solidFill>
                <a:cs typeface="Segoe UI Semilight" panose="020B0402040204020203" pitchFamily="34" charset="0"/>
              </a:rPr>
              <a:t>scheletro portante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D71E734-1CBD-4B29-87B6-3D9D1619AC41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legno</a:t>
            </a:r>
            <a:endParaRPr lang="it-IT" sz="1600" b="1" dirty="0">
              <a:solidFill>
                <a:srgbClr val="00B05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5FBDEFF5-2981-4EC6-AB94-02833406DD5A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DA9C0EBB-5105-4BB7-AED8-F4B3D7695132}"/>
              </a:ext>
            </a:extLst>
          </p:cNvPr>
          <p:cNvSpPr txBox="1">
            <a:spLocks/>
          </p:cNvSpPr>
          <p:nvPr/>
        </p:nvSpPr>
        <p:spPr>
          <a:xfrm>
            <a:off x="3040082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acciaio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1314B0F-5C6F-4F08-8385-2AFA1695E64F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 bwMode="auto">
          <a:xfrm>
            <a:off x="2465770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70E51D7-F3A9-4F39-A265-7A759509CAA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STRUTTURE IN ELEVAZIONE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3ABB08C-F1B5-41E5-ABCC-3E1B04D933B2}"/>
              </a:ext>
            </a:extLst>
          </p:cNvPr>
          <p:cNvSpPr txBox="1">
            <a:spLocks/>
          </p:cNvSpPr>
          <p:nvPr/>
        </p:nvSpPr>
        <p:spPr>
          <a:xfrm>
            <a:off x="3040082" y="404649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calcestruzzo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21FC6B79-4038-4415-B1DA-FA8FD23F0FE6}"/>
              </a:ext>
            </a:extLst>
          </p:cNvPr>
          <p:cNvSpPr txBox="1">
            <a:spLocks/>
          </p:cNvSpPr>
          <p:nvPr/>
        </p:nvSpPr>
        <p:spPr>
          <a:xfrm>
            <a:off x="3046297" y="5332180"/>
            <a:ext cx="124293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misto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8830C5F0-2B10-4535-ACDD-41210A742CE4}"/>
              </a:ext>
            </a:extLst>
          </p:cNvPr>
          <p:cNvSpPr txBox="1">
            <a:spLocks/>
          </p:cNvSpPr>
          <p:nvPr/>
        </p:nvSpPr>
        <p:spPr>
          <a:xfrm>
            <a:off x="7180648" y="404649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calcestruzzo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ABD7109-062D-48FF-80E2-C8BE1CE24BE2}"/>
              </a:ext>
            </a:extLst>
          </p:cNvPr>
          <p:cNvSpPr txBox="1">
            <a:spLocks/>
          </p:cNvSpPr>
          <p:nvPr/>
        </p:nvSpPr>
        <p:spPr>
          <a:xfrm>
            <a:off x="7186863" y="5332180"/>
            <a:ext cx="1242939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misto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D46CCE97-9D61-43B4-8E88-44E8F60E3271}"/>
              </a:ext>
            </a:extLst>
          </p:cNvPr>
          <p:cNvCxnSpPr>
            <a:cxnSpLocks/>
            <a:stCxn id="13" idx="3"/>
            <a:endCxn id="21" idx="1"/>
          </p:cNvCxnSpPr>
          <p:nvPr/>
        </p:nvCxnSpPr>
        <p:spPr bwMode="auto">
          <a:xfrm>
            <a:off x="2465770" y="2846586"/>
            <a:ext cx="580527" cy="2791089"/>
          </a:xfrm>
          <a:prstGeom prst="bentConnector3">
            <a:avLst>
              <a:gd name="adj1" fmla="val 49453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a 9">
            <a:extLst>
              <a:ext uri="{FF2B5EF4-FFF2-40B4-BE49-F238E27FC236}">
                <a16:creationId xmlns:a16="http://schemas.microsoft.com/office/drawing/2014/main" id="{88D4424B-DE40-43E3-8E0B-563439E4232D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 bwMode="auto">
          <a:xfrm>
            <a:off x="2465770" y="2846586"/>
            <a:ext cx="574312" cy="150540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1F259E5F-6C74-4F45-A877-E7659DE95C2C}"/>
              </a:ext>
            </a:extLst>
          </p:cNvPr>
          <p:cNvCxnSpPr>
            <a:cxnSpLocks/>
            <a:stCxn id="8" idx="3"/>
            <a:endCxn id="22" idx="1"/>
          </p:cNvCxnSpPr>
          <p:nvPr/>
        </p:nvCxnSpPr>
        <p:spPr bwMode="auto">
          <a:xfrm>
            <a:off x="6612551" y="2846586"/>
            <a:ext cx="568097" cy="150540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Forma 9">
            <a:extLst>
              <a:ext uri="{FF2B5EF4-FFF2-40B4-BE49-F238E27FC236}">
                <a16:creationId xmlns:a16="http://schemas.microsoft.com/office/drawing/2014/main" id="{267D675E-82BE-4C15-8716-21DEF57A534D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 bwMode="auto">
          <a:xfrm>
            <a:off x="6612551" y="2846586"/>
            <a:ext cx="574312" cy="2791089"/>
          </a:xfrm>
          <a:prstGeom prst="bentConnector3">
            <a:avLst>
              <a:gd name="adj1" fmla="val 49171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Forma 9">
            <a:extLst>
              <a:ext uri="{FF2B5EF4-FFF2-40B4-BE49-F238E27FC236}">
                <a16:creationId xmlns:a16="http://schemas.microsoft.com/office/drawing/2014/main" id="{59121A6D-6525-42EA-83FE-95DD73F3D4FD}"/>
              </a:ext>
            </a:extLst>
          </p:cNvPr>
          <p:cNvCxnSpPr>
            <a:cxnSpLocks/>
          </p:cNvCxnSpPr>
          <p:nvPr/>
        </p:nvCxnSpPr>
        <p:spPr bwMode="auto">
          <a:xfrm flipV="1">
            <a:off x="1744133" y="2510504"/>
            <a:ext cx="6976534" cy="1368952"/>
          </a:xfrm>
          <a:prstGeom prst="bentConnector3">
            <a:avLst>
              <a:gd name="adj1" fmla="val 72027"/>
            </a:avLst>
          </a:prstGeom>
          <a:ln w="28575">
            <a:solidFill>
              <a:srgbClr val="00B050"/>
            </a:solidFill>
            <a:prstDash val="sysDot"/>
            <a:headEnd type="none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233F9C4-6A18-4FDA-A4AB-B41338F3195E}"/>
              </a:ext>
            </a:extLst>
          </p:cNvPr>
          <p:cNvSpPr txBox="1">
            <a:spLocks/>
          </p:cNvSpPr>
          <p:nvPr/>
        </p:nvSpPr>
        <p:spPr>
          <a:xfrm>
            <a:off x="628651" y="3405332"/>
            <a:ext cx="1971674" cy="377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procedimento a secco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7FF9C6AE-EF70-4639-A5B0-64B71AD1CCB2}"/>
              </a:ext>
            </a:extLst>
          </p:cNvPr>
          <p:cNvSpPr txBox="1">
            <a:spLocks/>
          </p:cNvSpPr>
          <p:nvPr/>
        </p:nvSpPr>
        <p:spPr>
          <a:xfrm>
            <a:off x="628651" y="4002344"/>
            <a:ext cx="1971674" cy="377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procedimento a umido</a:t>
            </a:r>
          </a:p>
        </p:txBody>
      </p:sp>
    </p:spTree>
    <p:extLst>
      <p:ext uri="{BB962C8B-B14F-4D97-AF65-F5344CB8AC3E}">
        <p14:creationId xmlns:p14="http://schemas.microsoft.com/office/powerpoint/2010/main" val="388671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0EA7B20-283D-44DA-8647-D58902047133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00B050"/>
                </a:solidFill>
                <a:cs typeface="Segoe UI Semilight" panose="020B0402040204020203" pitchFamily="34" charset="0"/>
              </a:rPr>
              <a:t>ossatura muraria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ACED5CD-BCC2-4D9D-9FE1-BE946C698E6A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cordoli</a:t>
            </a:r>
            <a:endParaRPr lang="it-IT" sz="1600" b="1" dirty="0">
              <a:solidFill>
                <a:srgbClr val="00B05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819B99FF-677E-4CEE-97DA-AFBDA7C4D48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06D9CA37-CFB1-46C1-ADE6-ED59C81BA1BC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setti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9C95FE6B-7EC1-45AE-9370-A0DACFC8FD47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9AE2A6E1-613D-4679-89FA-8BDD5CAC796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STRUTTURE IN ELEVAZIONE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CCDC1EDB-BF73-4D30-A007-22106C9AD72C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2000" dirty="0">
                <a:solidFill>
                  <a:srgbClr val="00B050"/>
                </a:solidFill>
                <a:cs typeface="Segoe UI Semilight" panose="020B0402040204020203" pitchFamily="34" charset="0"/>
              </a:rPr>
              <a:t>scheletro portante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D71E734-1CBD-4B29-87B6-3D9D1619AC41}"/>
              </a:ext>
            </a:extLst>
          </p:cNvPr>
          <p:cNvSpPr txBox="1">
            <a:spLocks/>
          </p:cNvSpPr>
          <p:nvPr/>
        </p:nvSpPr>
        <p:spPr>
          <a:xfrm>
            <a:off x="3040082" y="1216529"/>
            <a:ext cx="1255368" cy="955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cs typeface="Segoe UI Semilight" panose="020B0402040204020203" pitchFamily="34" charset="0"/>
              </a:rPr>
              <a:t>travi principali e secondarie</a:t>
            </a:r>
            <a:endParaRPr lang="it-IT" sz="1600" b="1" dirty="0">
              <a:solidFill>
                <a:srgbClr val="00B05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5FBDEFF5-2981-4EC6-AB94-02833406DD5A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 bwMode="auto">
          <a:xfrm flipV="1">
            <a:off x="2465770" y="1694209"/>
            <a:ext cx="574312" cy="11523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DA9C0EBB-5105-4BB7-AED8-F4B3D7695132}"/>
              </a:ext>
            </a:extLst>
          </p:cNvPr>
          <p:cNvSpPr txBox="1">
            <a:spLocks/>
          </p:cNvSpPr>
          <p:nvPr/>
        </p:nvSpPr>
        <p:spPr>
          <a:xfrm>
            <a:off x="3040082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pilastri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A1314B0F-5C6F-4F08-8385-2AFA1695E64F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 bwMode="auto">
          <a:xfrm>
            <a:off x="2465770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70E51D7-F3A9-4F39-A265-7A759509CAA2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STRUTTURE IN ELEVAZIONE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3ABB08C-F1B5-41E5-ABCC-3E1B04D933B2}"/>
              </a:ext>
            </a:extLst>
          </p:cNvPr>
          <p:cNvSpPr txBox="1">
            <a:spLocks/>
          </p:cNvSpPr>
          <p:nvPr/>
        </p:nvSpPr>
        <p:spPr>
          <a:xfrm>
            <a:off x="3040082" y="404649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controventi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21FC6B79-4038-4415-B1DA-FA8FD23F0FE6}"/>
              </a:ext>
            </a:extLst>
          </p:cNvPr>
          <p:cNvSpPr txBox="1">
            <a:spLocks/>
          </p:cNvSpPr>
          <p:nvPr/>
        </p:nvSpPr>
        <p:spPr>
          <a:xfrm>
            <a:off x="3046297" y="5173884"/>
            <a:ext cx="1242939" cy="1104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relazione con chiusure verticali e orizzontali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8830C5F0-2B10-4535-ACDD-41210A742CE4}"/>
              </a:ext>
            </a:extLst>
          </p:cNvPr>
          <p:cNvSpPr txBox="1">
            <a:spLocks/>
          </p:cNvSpPr>
          <p:nvPr/>
        </p:nvSpPr>
        <p:spPr>
          <a:xfrm>
            <a:off x="7180648" y="4046494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bucature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2ABD7109-062D-48FF-80E2-C8BE1CE24BE2}"/>
              </a:ext>
            </a:extLst>
          </p:cNvPr>
          <p:cNvSpPr txBox="1">
            <a:spLocks/>
          </p:cNvSpPr>
          <p:nvPr/>
        </p:nvSpPr>
        <p:spPr>
          <a:xfrm>
            <a:off x="7186863" y="5332180"/>
            <a:ext cx="1242939" cy="9459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relazione con chiusure orizzontali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D46CCE97-9D61-43B4-8E88-44E8F60E3271}"/>
              </a:ext>
            </a:extLst>
          </p:cNvPr>
          <p:cNvCxnSpPr>
            <a:cxnSpLocks/>
            <a:stCxn id="13" idx="3"/>
            <a:endCxn id="21" idx="1"/>
          </p:cNvCxnSpPr>
          <p:nvPr/>
        </p:nvCxnSpPr>
        <p:spPr bwMode="auto">
          <a:xfrm>
            <a:off x="2465770" y="2846586"/>
            <a:ext cx="580527" cy="2879425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a 9">
            <a:extLst>
              <a:ext uri="{FF2B5EF4-FFF2-40B4-BE49-F238E27FC236}">
                <a16:creationId xmlns:a16="http://schemas.microsoft.com/office/drawing/2014/main" id="{88D4424B-DE40-43E3-8E0B-563439E4232D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 bwMode="auto">
          <a:xfrm>
            <a:off x="2465770" y="2846586"/>
            <a:ext cx="574312" cy="150540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Forma 9">
            <a:extLst>
              <a:ext uri="{FF2B5EF4-FFF2-40B4-BE49-F238E27FC236}">
                <a16:creationId xmlns:a16="http://schemas.microsoft.com/office/drawing/2014/main" id="{1F259E5F-6C74-4F45-A877-E7659DE95C2C}"/>
              </a:ext>
            </a:extLst>
          </p:cNvPr>
          <p:cNvCxnSpPr>
            <a:cxnSpLocks/>
            <a:stCxn id="8" idx="3"/>
            <a:endCxn id="22" idx="1"/>
          </p:cNvCxnSpPr>
          <p:nvPr/>
        </p:nvCxnSpPr>
        <p:spPr bwMode="auto">
          <a:xfrm>
            <a:off x="6612551" y="2846586"/>
            <a:ext cx="568097" cy="150540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Forma 9">
            <a:extLst>
              <a:ext uri="{FF2B5EF4-FFF2-40B4-BE49-F238E27FC236}">
                <a16:creationId xmlns:a16="http://schemas.microsoft.com/office/drawing/2014/main" id="{267D675E-82BE-4C15-8716-21DEF57A534D}"/>
              </a:ext>
            </a:extLst>
          </p:cNvPr>
          <p:cNvCxnSpPr>
            <a:cxnSpLocks/>
            <a:stCxn id="8" idx="3"/>
            <a:endCxn id="23" idx="1"/>
          </p:cNvCxnSpPr>
          <p:nvPr/>
        </p:nvCxnSpPr>
        <p:spPr bwMode="auto">
          <a:xfrm>
            <a:off x="6612551" y="2846586"/>
            <a:ext cx="574312" cy="2958573"/>
          </a:xfrm>
          <a:prstGeom prst="bentConnector3">
            <a:avLst>
              <a:gd name="adj1" fmla="val 49170"/>
            </a:avLst>
          </a:prstGeom>
          <a:ln w="28575">
            <a:solidFill>
              <a:srgbClr val="00B050"/>
            </a:solidFill>
            <a:prstDash val="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24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Strutture in elevazione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7.2</a:t>
            </a:r>
          </a:p>
        </p:txBody>
      </p:sp>
    </p:spTree>
    <p:extLst>
      <p:ext uri="{BB962C8B-B14F-4D97-AF65-F5344CB8AC3E}">
        <p14:creationId xmlns:p14="http://schemas.microsoft.com/office/powerpoint/2010/main" val="128447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D60D2E0-57B2-43DB-9739-365E7D44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1241425"/>
            <a:ext cx="7210425" cy="501015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29B1A3E-D991-4FFF-A60D-E8E65421B718}"/>
              </a:ext>
            </a:extLst>
          </p:cNvPr>
          <p:cNvSpPr/>
          <p:nvPr/>
        </p:nvSpPr>
        <p:spPr>
          <a:xfrm rot="5400000">
            <a:off x="4176135" y="2347329"/>
            <a:ext cx="2219088" cy="5486402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E365B0B-AC56-46DC-AC9F-9C9AAC9E7ED8}"/>
              </a:ext>
            </a:extLst>
          </p:cNvPr>
          <p:cNvSpPr/>
          <p:nvPr/>
        </p:nvSpPr>
        <p:spPr>
          <a:xfrm rot="5400000">
            <a:off x="5692151" y="2380242"/>
            <a:ext cx="603253" cy="3936381"/>
          </a:xfrm>
          <a:prstGeom prst="rect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47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59C85-E729-48B7-8551-4105D6D7B209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strutture in elevazione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sono costituite dall’insieme degli elementi costruttivi che assicurano la stabilità dell’insieme con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capacità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resistenza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carichi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ed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azioni esterne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trasferendone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effetti al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sistema di fondazione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strutture, in altre parole, hanno lo scopo finale di delimitare le unità spaziali che compongono l’oggetto edilizio: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confinandole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direttamente;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supportando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gli elementi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chiusura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che risultano dunque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0EA7B20-283D-44DA-8647-D58902047133}"/>
              </a:ext>
            </a:extLst>
          </p:cNvPr>
          <p:cNvSpPr txBox="1">
            <a:spLocks/>
          </p:cNvSpPr>
          <p:nvPr/>
        </p:nvSpPr>
        <p:spPr>
          <a:xfrm>
            <a:off x="4848551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in elevazione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ACED5CD-BCC2-4D9D-9FE1-BE946C698E6A}"/>
              </a:ext>
            </a:extLst>
          </p:cNvPr>
          <p:cNvSpPr txBox="1">
            <a:spLocks/>
          </p:cNvSpPr>
          <p:nvPr/>
        </p:nvSpPr>
        <p:spPr>
          <a:xfrm>
            <a:off x="7186863" y="1560899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struttura </a:t>
            </a:r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continua</a:t>
            </a: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819B99FF-677E-4CEE-97DA-AFBDA7C4D481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 flipV="1">
            <a:off x="6612551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06D9CA37-CFB1-46C1-ADE6-ED59C81BA1BC}"/>
              </a:ext>
            </a:extLst>
          </p:cNvPr>
          <p:cNvSpPr txBox="1">
            <a:spLocks/>
          </p:cNvSpPr>
          <p:nvPr/>
        </p:nvSpPr>
        <p:spPr>
          <a:xfrm>
            <a:off x="7186863" y="2760808"/>
            <a:ext cx="125536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 </a:t>
            </a:r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discontinua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9C95FE6B-7EC1-45AE-9370-A0DACFC8FD47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 bwMode="auto">
          <a:xfrm>
            <a:off x="6612551" y="2846586"/>
            <a:ext cx="574312" cy="21971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9AE2A6E1-613D-4679-89FA-8BDD5CAC7963}"/>
              </a:ext>
            </a:extLst>
          </p:cNvPr>
          <p:cNvSpPr txBox="1">
            <a:spLocks/>
          </p:cNvSpPr>
          <p:nvPr/>
        </p:nvSpPr>
        <p:spPr>
          <a:xfrm>
            <a:off x="4848551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STRUTTURE PORTANTI</a:t>
            </a:r>
          </a:p>
        </p:txBody>
      </p:sp>
    </p:spTree>
    <p:extLst>
      <p:ext uri="{BB962C8B-B14F-4D97-AF65-F5344CB8AC3E}">
        <p14:creationId xmlns:p14="http://schemas.microsoft.com/office/powerpoint/2010/main" val="322161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643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schemi funzionali</a:t>
            </a:r>
          </a:p>
        </p:txBody>
      </p:sp>
      <p:pic>
        <p:nvPicPr>
          <p:cNvPr id="3" name="Immagine 2" descr="Immagine che contiene roccia, pietra&#10;&#10;Descrizione generata automaticamente">
            <a:extLst>
              <a:ext uri="{FF2B5EF4-FFF2-40B4-BE49-F238E27FC236}">
                <a16:creationId xmlns:a16="http://schemas.microsoft.com/office/drawing/2014/main" id="{5AC546C1-C77A-434B-9E30-6B4710427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2" t="2593" r="2082" b="2963"/>
          <a:stretch/>
        </p:blipFill>
        <p:spPr>
          <a:xfrm>
            <a:off x="368300" y="1116012"/>
            <a:ext cx="4095750" cy="5119688"/>
          </a:xfrm>
          <a:prstGeom prst="rect">
            <a:avLst/>
          </a:prstGeom>
        </p:spPr>
      </p:pic>
      <p:pic>
        <p:nvPicPr>
          <p:cNvPr id="10" name="Immagine 9" descr="Immagine che contiene esterni, pietra&#10;&#10;Descrizione generata automaticamente">
            <a:extLst>
              <a:ext uri="{FF2B5EF4-FFF2-40B4-BE49-F238E27FC236}">
                <a16:creationId xmlns:a16="http://schemas.microsoft.com/office/drawing/2014/main" id="{69EB7403-ED6E-41CB-A950-D558EB0FB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037" r="2344" b="2592"/>
          <a:stretch/>
        </p:blipFill>
        <p:spPr>
          <a:xfrm>
            <a:off x="4679952" y="1116012"/>
            <a:ext cx="4115633" cy="51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8643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Strutture in elevazione: schemi funzionali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CFDE17-0D4A-401C-A447-6E2C6C6A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313404"/>
            <a:ext cx="7677150" cy="4543425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5CE3CA9-6036-4458-B84B-86E376C12390}"/>
              </a:ext>
            </a:extLst>
          </p:cNvPr>
          <p:cNvSpPr txBox="1">
            <a:spLocks/>
          </p:cNvSpPr>
          <p:nvPr/>
        </p:nvSpPr>
        <p:spPr>
          <a:xfrm>
            <a:off x="1168401" y="5060709"/>
            <a:ext cx="2603498" cy="761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discontinua</a:t>
            </a:r>
          </a:p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Scheletro portante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Schema funzionale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lineare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7A913E2-95A6-4465-9E4B-2701CFE5753F}"/>
              </a:ext>
            </a:extLst>
          </p:cNvPr>
          <p:cNvSpPr txBox="1">
            <a:spLocks/>
          </p:cNvSpPr>
          <p:nvPr/>
        </p:nvSpPr>
        <p:spPr>
          <a:xfrm>
            <a:off x="5372102" y="5060710"/>
            <a:ext cx="2603498" cy="761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continua</a:t>
            </a:r>
          </a:p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Ossatura muraria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Schema funzionale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scatolare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9BE5E79-2F90-4A32-B72D-570D1A9A7D26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/>
              <a:t>Parte resistente principale</a:t>
            </a:r>
          </a:p>
        </p:txBody>
      </p:sp>
    </p:spTree>
    <p:extLst>
      <p:ext uri="{BB962C8B-B14F-4D97-AF65-F5344CB8AC3E}">
        <p14:creationId xmlns:p14="http://schemas.microsoft.com/office/powerpoint/2010/main" val="3252949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1212</Words>
  <Application>Microsoft Office PowerPoint</Application>
  <PresentationFormat>Presentazione su schermo (4:3)</PresentationFormat>
  <Paragraphs>282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9" baseType="lpstr">
      <vt:lpstr>Segoe UI</vt:lpstr>
      <vt:lpstr>Segoe UI Semilight</vt:lpstr>
      <vt:lpstr>Arial</vt:lpstr>
      <vt:lpstr>Swis721 Cn BT</vt:lpstr>
      <vt:lpstr>Tema di Office</vt:lpstr>
      <vt:lpstr>Presentazione standard di PowerPoint</vt:lpstr>
      <vt:lpstr>Presentazione standard di PowerPoint</vt:lpstr>
      <vt:lpstr>Definizione di strutture portanti</vt:lpstr>
      <vt:lpstr>Classificazione delle strutture portanti</vt:lpstr>
      <vt:lpstr>Presentazione standard di PowerPoint</vt:lpstr>
      <vt:lpstr>Strutture in elevazione</vt:lpstr>
      <vt:lpstr>Strutture in elevazione</vt:lpstr>
      <vt:lpstr>Strutture in elevazione: schemi funzionali</vt:lpstr>
      <vt:lpstr>Strutture in elevazione: schemi funzionali</vt:lpstr>
      <vt:lpstr>Strutture in elevazione: schemi funzionali</vt:lpstr>
      <vt:lpstr>Strutture in elevazione: schemi funzionali</vt:lpstr>
      <vt:lpstr>Strutture in elevazione: schema lineare</vt:lpstr>
      <vt:lpstr>Strutture in elevazione: schema lineare</vt:lpstr>
      <vt:lpstr>Strutture in elevazione: schema lineare</vt:lpstr>
      <vt:lpstr>Strutture in elevazione: ossatura muraria</vt:lpstr>
      <vt:lpstr>Strutture in elevazione: ossatura muraria</vt:lpstr>
      <vt:lpstr>Strutture in elevazione: schema lineare</vt:lpstr>
      <vt:lpstr>Strutture in elevazione: schema lineare</vt:lpstr>
      <vt:lpstr>Strutture in elevazione: schema lineare</vt:lpstr>
      <vt:lpstr>Strutture in elevazione: schema lineare</vt:lpstr>
      <vt:lpstr>Strutture in elevazione: schema lineare</vt:lpstr>
      <vt:lpstr>Strutture in elevazione: schema lineare</vt:lpstr>
      <vt:lpstr>Strutture in elevazione: schema lineare</vt:lpstr>
      <vt:lpstr>Strutture in elevazione: schema lineare</vt:lpstr>
      <vt:lpstr>Strutture in elevazione: schema scatolare</vt:lpstr>
      <vt:lpstr>Strutture in elevazione: schema scatolare</vt:lpstr>
      <vt:lpstr>Strutture in elevazione: schema scatolare</vt:lpstr>
      <vt:lpstr>Strutture in elevazione: schema scatolare</vt:lpstr>
      <vt:lpstr>Strutture in elevazione: schema scatolare</vt:lpstr>
      <vt:lpstr>Strutture in elevazione: schema scatolare</vt:lpstr>
      <vt:lpstr>Strutture in elevazione: schema scatolare</vt:lpstr>
      <vt:lpstr>Strutture in elevazione: controventi</vt:lpstr>
      <vt:lpstr>Strutture in elevazione: requisiti tecnologici</vt:lpstr>
      <vt:lpstr>Strutture in elevazione: valutazioni progetto</vt:lpstr>
      <vt:lpstr>Strutture in elevazione: valutazioni progetto</vt:lpstr>
      <vt:lpstr>Strutture in elevazione: valutazioni progetto</vt:lpstr>
      <vt:lpstr>Strutture in elevazione</vt:lpstr>
      <vt:lpstr>Strutture in elevazione: elementi tecnici orizzontali</vt:lpstr>
      <vt:lpstr>Strutture in elevazione: schema scatolare</vt:lpstr>
      <vt:lpstr>Strutture in elevazione: elementi tecnici orizzontali</vt:lpstr>
      <vt:lpstr>Strutture in elevazione: elementi tecnici orizzontali</vt:lpstr>
      <vt:lpstr>Strutture in elevazione: elementi tecnici orizzontali</vt:lpstr>
      <vt:lpstr>Strutture in elevazione</vt:lpstr>
      <vt:lpstr>Strutture in elevazione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507</cp:revision>
  <dcterms:created xsi:type="dcterms:W3CDTF">2018-02-02T13:45:01Z</dcterms:created>
  <dcterms:modified xsi:type="dcterms:W3CDTF">2024-10-18T08:49:07Z</dcterms:modified>
</cp:coreProperties>
</file>