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8" r:id="rId2"/>
    <p:sldId id="349" r:id="rId3"/>
    <p:sldId id="318" r:id="rId4"/>
    <p:sldId id="350" r:id="rId5"/>
    <p:sldId id="351" r:id="rId6"/>
    <p:sldId id="329" r:id="rId7"/>
    <p:sldId id="357" r:id="rId8"/>
    <p:sldId id="352" r:id="rId9"/>
    <p:sldId id="330" r:id="rId10"/>
    <p:sldId id="353" r:id="rId11"/>
    <p:sldId id="333" r:id="rId12"/>
    <p:sldId id="356" r:id="rId13"/>
    <p:sldId id="354" r:id="rId14"/>
    <p:sldId id="334" r:id="rId15"/>
    <p:sldId id="355" r:id="rId16"/>
    <p:sldId id="33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B50F-FF18-48A6-8799-C069A724A0EC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E07B-78F8-401A-B8F3-5AC0836E4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7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Massa molecolare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68" y="770957"/>
            <a:ext cx="7987556" cy="9747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massa di molecole poliatomiche può essere calcolata come somma delle masse degli atomi che le compongono.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91669" y="1472629"/>
                <a:ext cx="8068238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0" indent="-108000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it-IT" sz="1800" i="1" dirty="0" smtClean="0"/>
                  <a:t>Ad esempio: la molecola H</a:t>
                </a:r>
                <a:r>
                  <a:rPr lang="it-IT" sz="1800" i="1" baseline="-25000" dirty="0" smtClean="0"/>
                  <a:t>3</a:t>
                </a:r>
                <a:r>
                  <a:rPr lang="it-IT" sz="1800" i="1" dirty="0" smtClean="0"/>
                  <a:t>AsO</a:t>
                </a:r>
                <a:r>
                  <a:rPr lang="it-IT" sz="1800" i="1" baseline="-25000" dirty="0" smtClean="0"/>
                  <a:t>4</a:t>
                </a:r>
                <a:r>
                  <a:rPr lang="it-IT" sz="1800" i="1" dirty="0" smtClean="0"/>
                  <a:t> è costituita da 3 atomi di idrogeno, uno di arsenico e 4 di ossigeno, quindi la sua massa sarà data dalla somma: </a:t>
                </a:r>
              </a:p>
              <a:p>
                <a:pPr marL="1080000" indent="-108000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𝑀𝑀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=3∙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𝐴𝑠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1.01 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+74.92 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+4∙16.00 </m:t>
                      </m:r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=141.95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1800" b="0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9" y="1472629"/>
                <a:ext cx="8068238" cy="974768"/>
              </a:xfrm>
              <a:prstGeom prst="rect">
                <a:avLst/>
              </a:prstGeom>
              <a:blipFill>
                <a:blip r:embed="rId2"/>
                <a:stretch>
                  <a:fillRect l="-604" r="-1133" b="-402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/>
          <p:cNvSpPr txBox="1">
            <a:spLocks/>
          </p:cNvSpPr>
          <p:nvPr/>
        </p:nvSpPr>
        <p:spPr>
          <a:xfrm>
            <a:off x="591668" y="2946585"/>
            <a:ext cx="817805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 smtClean="0"/>
              <a:t>In alcuni casi (ad esempio con i sali) è presente nella formula del sale anche una certa quantità di acqua di cristallizzazione (ad esempio: CuSO</a:t>
            </a:r>
            <a:r>
              <a:rPr lang="it-IT" sz="1800" baseline="-25000" dirty="0" smtClean="0"/>
              <a:t>4</a:t>
            </a:r>
            <a:r>
              <a:rPr lang="it-IT" sz="1800" dirty="0" smtClean="0"/>
              <a:t>·5H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O). In questo caso la massa del composto deve essere calcolate tenendo conto della presenza delle molecole d’acqua, la cui massa deve essere sommata a quella del sale.</a:t>
            </a:r>
            <a:endParaRPr lang="it-IT" sz="1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3391" y="4354417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Sali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91671" y="4930580"/>
            <a:ext cx="798755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 smtClean="0"/>
              <a:t>I sali sono composti formati da un catione (ione positivo) e da un anione (ione negativo). Quando vengono riportati come formula, il catione viene riportato prima dell’anione.  </a:t>
            </a:r>
            <a:r>
              <a:rPr lang="it-IT" sz="1800" b="1" dirty="0" smtClean="0"/>
              <a:t>E’ importante che la carica complessiva dell’unità formula del sale sia zero</a:t>
            </a:r>
            <a:r>
              <a:rPr lang="it-IT" sz="1800" dirty="0" smtClean="0"/>
              <a:t>: per ottenere questo risultato, le cariche positive e le cariche negative devono essere in egual numero.  </a:t>
            </a:r>
          </a:p>
        </p:txBody>
      </p:sp>
    </p:spTree>
    <p:extLst>
      <p:ext uri="{BB962C8B-B14F-4D97-AF65-F5344CB8AC3E}">
        <p14:creationId xmlns:p14="http://schemas.microsoft.com/office/powerpoint/2010/main" val="39659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/>
          <p:cNvSpPr/>
          <p:nvPr/>
        </p:nvSpPr>
        <p:spPr>
          <a:xfrm>
            <a:off x="228600" y="1870293"/>
            <a:ext cx="86106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81000" y="117693"/>
            <a:ext cx="807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Esempio:</a:t>
            </a:r>
          </a:p>
          <a:p>
            <a:r>
              <a:rPr lang="it-IT" b="1" dirty="0" smtClean="0"/>
              <a:t>Le piante hanno bisogno di assumere azoto dal proprio ambiente. La quantità di azoto è critica per la sopravvivenza della piante. Dovendo concimare una pianta, si possono scegliere diversi sali contenenti azoto, ma è necessario conoscere con precisione la quantità di azoto che si sta somministrando alla pianta. Quale di questi composti contiene in percentuale più azoto?   NH</a:t>
            </a:r>
            <a:r>
              <a:rPr lang="it-IT" b="1" baseline="-25000" dirty="0" smtClean="0"/>
              <a:t>4</a:t>
            </a:r>
            <a:r>
              <a:rPr lang="it-IT" b="1" dirty="0" smtClean="0"/>
              <a:t>NO</a:t>
            </a:r>
            <a:r>
              <a:rPr lang="it-IT" b="1" baseline="-25000" dirty="0" smtClean="0"/>
              <a:t>3</a:t>
            </a:r>
            <a:r>
              <a:rPr lang="it-IT" b="1" dirty="0" smtClean="0"/>
              <a:t> oppure  (NH</a:t>
            </a:r>
            <a:r>
              <a:rPr lang="it-IT" b="1" baseline="-25000" dirty="0" smtClean="0"/>
              <a:t>4</a:t>
            </a:r>
            <a:r>
              <a:rPr lang="it-IT" b="1" dirty="0" smtClean="0"/>
              <a:t>)</a:t>
            </a:r>
            <a:r>
              <a:rPr lang="it-IT" b="1" baseline="-25000" dirty="0" smtClean="0"/>
              <a:t>2</a:t>
            </a:r>
            <a:r>
              <a:rPr lang="it-IT" b="1" dirty="0" smtClean="0"/>
              <a:t>SO</a:t>
            </a:r>
            <a:r>
              <a:rPr lang="it-IT" b="1" baseline="-25000" dirty="0" smtClean="0"/>
              <a:t>4</a:t>
            </a:r>
            <a:r>
              <a:rPr lang="it-IT" b="1" dirty="0" smtClean="0"/>
              <a:t>?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1 mole di </a:t>
            </a:r>
            <a:r>
              <a:rPr lang="it-IT" b="1" dirty="0" smtClean="0"/>
              <a:t>NH</a:t>
            </a:r>
            <a:r>
              <a:rPr lang="it-IT" b="1" baseline="-25000" dirty="0" smtClean="0"/>
              <a:t>4</a:t>
            </a:r>
            <a:r>
              <a:rPr lang="it-IT" b="1" dirty="0" smtClean="0"/>
              <a:t>NO</a:t>
            </a:r>
            <a:r>
              <a:rPr lang="it-IT" b="1" baseline="-25000" dirty="0" smtClean="0"/>
              <a:t>3</a:t>
            </a:r>
            <a:r>
              <a:rPr lang="it-IT" dirty="0" smtClean="0"/>
              <a:t> pesa 80.06 g. </a:t>
            </a:r>
          </a:p>
          <a:p>
            <a:r>
              <a:rPr lang="it-IT" dirty="0" smtClean="0"/>
              <a:t>In una mole di NH</a:t>
            </a:r>
            <a:r>
              <a:rPr lang="it-IT" baseline="-25000" dirty="0" smtClean="0"/>
              <a:t>4</a:t>
            </a:r>
            <a:r>
              <a:rPr lang="it-IT" dirty="0" smtClean="0"/>
              <a:t>NO</a:t>
            </a:r>
            <a:r>
              <a:rPr lang="it-IT" baseline="-25000" dirty="0" smtClean="0"/>
              <a:t>3</a:t>
            </a:r>
            <a:r>
              <a:rPr lang="it-IT" dirty="0" smtClean="0"/>
              <a:t> ci sono due moli di azoto (N).</a:t>
            </a:r>
          </a:p>
          <a:p>
            <a:r>
              <a:rPr lang="it-IT" dirty="0" smtClean="0"/>
              <a:t>2 moli di azoto pesano 28.02 g.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1 mole di </a:t>
            </a:r>
            <a:r>
              <a:rPr lang="it-IT" b="1" dirty="0" smtClean="0"/>
              <a:t>(NH</a:t>
            </a:r>
            <a:r>
              <a:rPr lang="it-IT" b="1" baseline="-25000" dirty="0" smtClean="0"/>
              <a:t>4</a:t>
            </a:r>
            <a:r>
              <a:rPr lang="it-IT" b="1" dirty="0" smtClean="0"/>
              <a:t>)</a:t>
            </a:r>
            <a:r>
              <a:rPr lang="it-IT" b="1" baseline="-25000" dirty="0" smtClean="0"/>
              <a:t>2</a:t>
            </a:r>
            <a:r>
              <a:rPr lang="it-IT" b="1" dirty="0" smtClean="0"/>
              <a:t>SO</a:t>
            </a:r>
            <a:r>
              <a:rPr lang="it-IT" b="1" baseline="-25000" dirty="0" smtClean="0"/>
              <a:t>4</a:t>
            </a:r>
            <a:r>
              <a:rPr lang="it-IT" dirty="0" smtClean="0"/>
              <a:t> pesa 132.16 g. </a:t>
            </a:r>
          </a:p>
          <a:p>
            <a:r>
              <a:rPr lang="it-IT" dirty="0" smtClean="0"/>
              <a:t>In una mole di (NH</a:t>
            </a:r>
            <a:r>
              <a:rPr lang="it-IT" baseline="-25000" dirty="0" smtClean="0"/>
              <a:t>4</a:t>
            </a:r>
            <a:r>
              <a:rPr lang="it-IT" dirty="0" smtClean="0"/>
              <a:t>)</a:t>
            </a:r>
            <a:r>
              <a:rPr lang="it-IT" baseline="-25000" dirty="0" smtClean="0"/>
              <a:t>2</a:t>
            </a:r>
            <a:r>
              <a:rPr lang="it-IT" dirty="0" smtClean="0"/>
              <a:t>SO</a:t>
            </a:r>
            <a:r>
              <a:rPr lang="it-IT" baseline="-25000" dirty="0" smtClean="0"/>
              <a:t>4</a:t>
            </a:r>
            <a:r>
              <a:rPr lang="it-IT" dirty="0" smtClean="0"/>
              <a:t> ci sono due moli di azoto (N).</a:t>
            </a:r>
          </a:p>
          <a:p>
            <a:r>
              <a:rPr lang="it-IT" dirty="0" smtClean="0"/>
              <a:t>2 moli di azoto pesano 28.02 g.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Qualsiasi massa di </a:t>
            </a:r>
            <a:r>
              <a:rPr lang="it-IT" b="1" dirty="0" smtClean="0"/>
              <a:t>NH</a:t>
            </a:r>
            <a:r>
              <a:rPr lang="it-IT" b="1" baseline="-25000" dirty="0" smtClean="0"/>
              <a:t>4</a:t>
            </a:r>
            <a:r>
              <a:rPr lang="it-IT" b="1" dirty="0" smtClean="0"/>
              <a:t>NO</a:t>
            </a:r>
            <a:r>
              <a:rPr lang="it-IT" b="1" baseline="-25000" dirty="0" smtClean="0"/>
              <a:t>3</a:t>
            </a:r>
            <a:r>
              <a:rPr lang="it-IT" dirty="0" smtClean="0"/>
              <a:t> contiene  una percentuale di azoto superiore a quella contenuta in una quantità pari di (NH</a:t>
            </a:r>
            <a:r>
              <a:rPr lang="it-IT" baseline="-25000" dirty="0" smtClean="0"/>
              <a:t>4</a:t>
            </a:r>
            <a:r>
              <a:rPr lang="it-IT" dirty="0" smtClean="0"/>
              <a:t>)</a:t>
            </a:r>
            <a:r>
              <a:rPr lang="it-IT" baseline="-25000" dirty="0" smtClean="0"/>
              <a:t>2</a:t>
            </a:r>
            <a:r>
              <a:rPr lang="it-IT" dirty="0" smtClean="0"/>
              <a:t>SO</a:t>
            </a:r>
            <a:r>
              <a:rPr lang="it-IT" baseline="-25000" dirty="0" smtClean="0"/>
              <a:t>4</a:t>
            </a:r>
            <a:r>
              <a:rPr lang="it-IT" dirty="0" smtClean="0"/>
              <a:t>.</a:t>
            </a:r>
          </a:p>
          <a:p>
            <a:endParaRPr lang="it-IT" dirty="0" smtClean="0"/>
          </a:p>
        </p:txBody>
      </p:sp>
      <p:grpSp>
        <p:nvGrpSpPr>
          <p:cNvPr id="10" name="Gruppo 9"/>
          <p:cNvGrpSpPr/>
          <p:nvPr/>
        </p:nvGrpSpPr>
        <p:grpSpPr>
          <a:xfrm>
            <a:off x="457200" y="1785163"/>
            <a:ext cx="5943600" cy="923330"/>
            <a:chOff x="533400" y="1743670"/>
            <a:chExt cx="5943600" cy="92333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                                       %</a:t>
              </a:r>
              <a:r>
                <a:rPr lang="it-IT" baseline="-25000" dirty="0" smtClean="0"/>
                <a:t>N</a:t>
              </a:r>
              <a:r>
                <a:rPr lang="it-IT" dirty="0" smtClean="0"/>
                <a:t> = </a:t>
              </a:r>
            </a:p>
            <a:p>
              <a:endParaRPr lang="it-IT" dirty="0"/>
            </a:p>
          </p:txBody>
        </p:sp>
        <p:grpSp>
          <p:nvGrpSpPr>
            <p:cNvPr id="12" name="Gruppo 20"/>
            <p:cNvGrpSpPr/>
            <p:nvPr/>
          </p:nvGrpSpPr>
          <p:grpSpPr>
            <a:xfrm>
              <a:off x="3238500" y="1818316"/>
              <a:ext cx="2743200" cy="719620"/>
              <a:chOff x="3848100" y="1730448"/>
              <a:chExt cx="2743200" cy="719620"/>
            </a:xfrm>
          </p:grpSpPr>
          <p:grpSp>
            <p:nvGrpSpPr>
              <p:cNvPr id="15" name="Gruppo 19"/>
              <p:cNvGrpSpPr/>
              <p:nvPr/>
            </p:nvGrpSpPr>
            <p:grpSpPr>
              <a:xfrm>
                <a:off x="3848100" y="1730448"/>
                <a:ext cx="2743200" cy="719620"/>
                <a:chOff x="3848100" y="1578048"/>
                <a:chExt cx="2743200" cy="719620"/>
              </a:xfrm>
            </p:grpSpPr>
            <p:sp>
              <p:nvSpPr>
                <p:cNvPr id="18" name="CasellaDiTesto 17"/>
                <p:cNvSpPr txBox="1"/>
                <p:nvPr/>
              </p:nvSpPr>
              <p:spPr>
                <a:xfrm>
                  <a:off x="3848100" y="1928336"/>
                  <a:ext cx="2743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 </a:t>
                  </a:r>
                  <a:r>
                    <a:rPr lang="it-IT" dirty="0" err="1" smtClean="0"/>
                    <a:t>m</a:t>
                  </a:r>
                  <a:r>
                    <a:rPr lang="it-IT" baseline="-25000" dirty="0" err="1" smtClean="0"/>
                    <a:t>totale</a:t>
                  </a:r>
                  <a:r>
                    <a:rPr lang="it-IT" baseline="-25000" dirty="0" smtClean="0"/>
                    <a:t> del composto</a:t>
                  </a:r>
                  <a:endParaRPr lang="it-IT" baseline="-25000" dirty="0"/>
                </a:p>
              </p:txBody>
            </p:sp>
            <p:sp>
              <p:nvSpPr>
                <p:cNvPr id="19" name="CasellaDiTesto 18"/>
                <p:cNvSpPr txBox="1"/>
                <p:nvPr/>
              </p:nvSpPr>
              <p:spPr>
                <a:xfrm>
                  <a:off x="4381500" y="1578048"/>
                  <a:ext cx="1295400" cy="367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err="1" smtClean="0"/>
                    <a:t>m</a:t>
                  </a:r>
                  <a:r>
                    <a:rPr lang="it-IT" baseline="-25000" dirty="0" err="1" smtClean="0"/>
                    <a:t>N</a:t>
                  </a:r>
                  <a:endParaRPr lang="it-IT" baseline="-25000" dirty="0"/>
                </a:p>
              </p:txBody>
            </p:sp>
            <p:cxnSp>
              <p:nvCxnSpPr>
                <p:cNvPr id="20" name="Connettore 1 19"/>
                <p:cNvCxnSpPr/>
                <p:nvPr/>
              </p:nvCxnSpPr>
              <p:spPr>
                <a:xfrm flipV="1">
                  <a:off x="3886200" y="1965067"/>
                  <a:ext cx="1447800" cy="161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CasellaDiTesto 16"/>
              <p:cNvSpPr txBox="1"/>
              <p:nvPr/>
            </p:nvSpPr>
            <p:spPr>
              <a:xfrm>
                <a:off x="5524500" y="1890073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x  100</a:t>
                </a:r>
                <a:endParaRPr lang="it-IT" dirty="0"/>
              </a:p>
            </p:txBody>
          </p:sp>
        </p:grpSp>
      </p:grpSp>
      <p:grpSp>
        <p:nvGrpSpPr>
          <p:cNvPr id="21" name="Gruppo 20"/>
          <p:cNvGrpSpPr/>
          <p:nvPr/>
        </p:nvGrpSpPr>
        <p:grpSpPr>
          <a:xfrm>
            <a:off x="457200" y="3385363"/>
            <a:ext cx="7543800" cy="923330"/>
            <a:chOff x="533400" y="1743670"/>
            <a:chExt cx="7543800" cy="923330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Massa percentuale azoto in </a:t>
              </a:r>
              <a:r>
                <a:rPr lang="it-IT" b="1" dirty="0" smtClean="0"/>
                <a:t>NH</a:t>
              </a:r>
              <a:r>
                <a:rPr lang="it-IT" b="1" baseline="-25000" dirty="0" smtClean="0"/>
                <a:t>4</a:t>
              </a:r>
              <a:r>
                <a:rPr lang="it-IT" b="1" dirty="0" smtClean="0"/>
                <a:t>NO</a:t>
              </a:r>
              <a:r>
                <a:rPr lang="it-IT" b="1" baseline="-25000" dirty="0" smtClean="0"/>
                <a:t>3</a:t>
              </a:r>
              <a:r>
                <a:rPr lang="it-IT" dirty="0" smtClean="0"/>
                <a:t>  = </a:t>
              </a:r>
            </a:p>
            <a:p>
              <a:endParaRPr lang="it-IT" dirty="0"/>
            </a:p>
          </p:txBody>
        </p:sp>
        <p:grpSp>
          <p:nvGrpSpPr>
            <p:cNvPr id="23" name="Gruppo 20"/>
            <p:cNvGrpSpPr/>
            <p:nvPr/>
          </p:nvGrpSpPr>
          <p:grpSpPr>
            <a:xfrm>
              <a:off x="4419600" y="1852136"/>
              <a:ext cx="3657600" cy="738664"/>
              <a:chOff x="5029200" y="1764268"/>
              <a:chExt cx="3657600" cy="738664"/>
            </a:xfrm>
          </p:grpSpPr>
          <p:grpSp>
            <p:nvGrpSpPr>
              <p:cNvPr id="24" name="Gruppo 19"/>
              <p:cNvGrpSpPr/>
              <p:nvPr/>
            </p:nvGrpSpPr>
            <p:grpSpPr>
              <a:xfrm>
                <a:off x="5029200" y="1764268"/>
                <a:ext cx="990600" cy="738664"/>
                <a:chOff x="5029200" y="1611868"/>
                <a:chExt cx="990600" cy="738664"/>
              </a:xfrm>
            </p:grpSpPr>
            <p:sp>
              <p:nvSpPr>
                <p:cNvPr id="26" name="CasellaDiTesto 25"/>
                <p:cNvSpPr txBox="1"/>
                <p:nvPr/>
              </p:nvSpPr>
              <p:spPr>
                <a:xfrm>
                  <a:off x="5029200" y="1981200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80.06 g</a:t>
                  </a:r>
                  <a:endParaRPr lang="it-IT" dirty="0"/>
                </a:p>
              </p:txBody>
            </p:sp>
            <p:sp>
              <p:nvSpPr>
                <p:cNvPr id="27" name="CasellaDiTesto 26"/>
                <p:cNvSpPr txBox="1"/>
                <p:nvPr/>
              </p:nvSpPr>
              <p:spPr>
                <a:xfrm>
                  <a:off x="5029200" y="1611868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28.02 g</a:t>
                  </a:r>
                  <a:endParaRPr lang="it-IT" dirty="0"/>
                </a:p>
              </p:txBody>
            </p:sp>
            <p:cxnSp>
              <p:nvCxnSpPr>
                <p:cNvPr id="28" name="Connettore 1 27"/>
                <p:cNvCxnSpPr/>
                <p:nvPr/>
              </p:nvCxnSpPr>
              <p:spPr>
                <a:xfrm>
                  <a:off x="5029200" y="1981200"/>
                  <a:ext cx="914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CasellaDiTesto 24"/>
              <p:cNvSpPr txBox="1"/>
              <p:nvPr/>
            </p:nvSpPr>
            <p:spPr>
              <a:xfrm>
                <a:off x="5943600" y="189607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x  100 = 35.00% </a:t>
                </a:r>
                <a:endParaRPr lang="it-IT" dirty="0"/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457200" y="5070693"/>
            <a:ext cx="6705600" cy="923330"/>
            <a:chOff x="533400" y="1743670"/>
            <a:chExt cx="6705600" cy="923330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Massa percentuale azoto  = </a:t>
              </a:r>
            </a:p>
            <a:p>
              <a:endParaRPr lang="it-IT" dirty="0"/>
            </a:p>
          </p:txBody>
        </p:sp>
        <p:grpSp>
          <p:nvGrpSpPr>
            <p:cNvPr id="31" name="Gruppo 30"/>
            <p:cNvGrpSpPr/>
            <p:nvPr/>
          </p:nvGrpSpPr>
          <p:grpSpPr>
            <a:xfrm>
              <a:off x="3581400" y="1852136"/>
              <a:ext cx="3657600" cy="738664"/>
              <a:chOff x="4191000" y="1764268"/>
              <a:chExt cx="3657600" cy="738664"/>
            </a:xfrm>
          </p:grpSpPr>
          <p:grpSp>
            <p:nvGrpSpPr>
              <p:cNvPr id="32" name="Gruppo 19"/>
              <p:cNvGrpSpPr/>
              <p:nvPr/>
            </p:nvGrpSpPr>
            <p:grpSpPr>
              <a:xfrm>
                <a:off x="4191000" y="1764268"/>
                <a:ext cx="1066800" cy="738664"/>
                <a:chOff x="4191000" y="1611868"/>
                <a:chExt cx="1066800" cy="738664"/>
              </a:xfrm>
            </p:grpSpPr>
            <p:sp>
              <p:nvSpPr>
                <p:cNvPr id="34" name="CasellaDiTesto 33"/>
                <p:cNvSpPr txBox="1"/>
                <p:nvPr/>
              </p:nvSpPr>
              <p:spPr>
                <a:xfrm>
                  <a:off x="4191000" y="1981200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132.16 g</a:t>
                  </a:r>
                  <a:endParaRPr lang="it-IT" dirty="0"/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4267200" y="1611868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28.02 g</a:t>
                  </a:r>
                  <a:endParaRPr lang="it-IT" dirty="0"/>
                </a:p>
              </p:txBody>
            </p:sp>
            <p:cxnSp>
              <p:nvCxnSpPr>
                <p:cNvPr id="36" name="Connettore 1 35"/>
                <p:cNvCxnSpPr/>
                <p:nvPr/>
              </p:nvCxnSpPr>
              <p:spPr>
                <a:xfrm>
                  <a:off x="4191000" y="1981200"/>
                  <a:ext cx="914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CasellaDiTesto 32"/>
              <p:cNvSpPr txBox="1"/>
              <p:nvPr/>
            </p:nvSpPr>
            <p:spPr>
              <a:xfrm>
                <a:off x="5105400" y="189607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x  100 = 21.20% </a:t>
                </a:r>
                <a:endParaRPr lang="it-IT" dirty="0"/>
              </a:p>
            </p:txBody>
          </p:sp>
        </p:grpSp>
      </p:grpSp>
      <p:sp>
        <p:nvSpPr>
          <p:cNvPr id="37" name="Rettangolo arrotondato 36"/>
          <p:cNvSpPr/>
          <p:nvPr/>
        </p:nvSpPr>
        <p:spPr>
          <a:xfrm>
            <a:off x="6096000" y="3546693"/>
            <a:ext cx="762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5257800" y="5223093"/>
            <a:ext cx="762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8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uiExpand="1" build="p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84727" y="950255"/>
            <a:ext cx="8562109" cy="795418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Calcolo della formula minima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51526" y="1031911"/>
            <a:ext cx="1649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</a:t>
            </a:r>
            <a:r>
              <a:rPr lang="it-IT" sz="3000" b="1" baseline="-25000" dirty="0" smtClean="0"/>
              <a:t>6</a:t>
            </a:r>
            <a:r>
              <a:rPr lang="it-IT" sz="3000" b="1" dirty="0" smtClean="0"/>
              <a:t>H</a:t>
            </a:r>
            <a:r>
              <a:rPr lang="it-IT" sz="3000" b="1" baseline="-25000" dirty="0" smtClean="0"/>
              <a:t>12</a:t>
            </a:r>
            <a:r>
              <a:rPr lang="it-IT" sz="3000" b="1" dirty="0" smtClean="0"/>
              <a:t>O</a:t>
            </a:r>
            <a:r>
              <a:rPr lang="it-IT" sz="3000" b="1" baseline="-25000" dirty="0"/>
              <a:t>6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5084" r="56563" b="5330"/>
          <a:stretch/>
        </p:blipFill>
        <p:spPr>
          <a:xfrm>
            <a:off x="120071" y="2004290"/>
            <a:ext cx="1819564" cy="168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2132" y="1031911"/>
            <a:ext cx="1649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CH</a:t>
            </a:r>
            <a:r>
              <a:rPr lang="it-IT" sz="3000" b="1" baseline="-25000" dirty="0" smtClean="0"/>
              <a:t>2</a:t>
            </a:r>
            <a:r>
              <a:rPr lang="it-IT" sz="3000" b="1" dirty="0" smtClean="0"/>
              <a:t>O</a:t>
            </a:r>
            <a:endParaRPr lang="it-IT" sz="3000" b="1" baseline="-25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39" y="2195944"/>
            <a:ext cx="1395386" cy="129770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964872" y="1092644"/>
            <a:ext cx="31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Formula molecolare</a:t>
            </a:r>
            <a:endParaRPr lang="it-IT" sz="2800" b="1" dirty="0"/>
          </a:p>
        </p:txBody>
      </p:sp>
      <p:sp>
        <p:nvSpPr>
          <p:cNvPr id="13" name="TextBox 7"/>
          <p:cNvSpPr txBox="1"/>
          <p:nvPr/>
        </p:nvSpPr>
        <p:spPr>
          <a:xfrm>
            <a:off x="3820286" y="4879407"/>
            <a:ext cx="1649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CH</a:t>
            </a:r>
            <a:r>
              <a:rPr lang="it-IT" sz="3000" b="1" baseline="-25000" dirty="0" smtClean="0"/>
              <a:t>2</a:t>
            </a:r>
            <a:r>
              <a:rPr lang="it-IT" sz="3000" b="1" dirty="0" smtClean="0"/>
              <a:t>O</a:t>
            </a:r>
            <a:endParaRPr lang="it-IT" sz="3000" b="1" baseline="-25000" dirty="0"/>
          </a:p>
        </p:txBody>
      </p:sp>
      <p:sp>
        <p:nvSpPr>
          <p:cNvPr id="14" name="Freccia a destra 13"/>
          <p:cNvSpPr/>
          <p:nvPr/>
        </p:nvSpPr>
        <p:spPr>
          <a:xfrm rot="2308685">
            <a:off x="1871862" y="4125339"/>
            <a:ext cx="1524001" cy="31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328091" y="3820692"/>
            <a:ext cx="227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Formula minima</a:t>
            </a:r>
            <a:endParaRPr lang="it-IT" sz="2400" b="1" dirty="0"/>
          </a:p>
        </p:txBody>
      </p:sp>
      <p:sp>
        <p:nvSpPr>
          <p:cNvPr id="16" name="Freccia a destra 15"/>
          <p:cNvSpPr/>
          <p:nvPr/>
        </p:nvSpPr>
        <p:spPr>
          <a:xfrm rot="8202534">
            <a:off x="5536327" y="4125339"/>
            <a:ext cx="1524001" cy="31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3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Calcolo della formula minima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770957"/>
                <a:ext cx="8376024" cy="244737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 rapporti tra le masse di diversi elementi in un composto chimico sono diversi dai rapporti tra le moli degli stessi elementi. </a:t>
                </a:r>
              </a:p>
              <a:p>
                <a:pPr marL="1165225" indent="-1165225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Nel solfato di ammonio, (NH</a:t>
                </a:r>
                <a:r>
                  <a:rPr lang="it-IT" sz="1800" i="1" baseline="-25000" dirty="0"/>
                  <a:t>4</a:t>
                </a:r>
                <a:r>
                  <a:rPr lang="it-IT" sz="1800" i="1" dirty="0" smtClean="0"/>
                  <a:t>)</a:t>
                </a:r>
                <a:r>
                  <a:rPr lang="it-IT" sz="1800" i="1" baseline="-25000" dirty="0" smtClean="0"/>
                  <a:t> 2</a:t>
                </a:r>
                <a:r>
                  <a:rPr lang="it-IT" sz="1800" i="1" dirty="0" smtClean="0"/>
                  <a:t>SO</a:t>
                </a:r>
                <a:r>
                  <a:rPr lang="it-IT" sz="1800" i="1" baseline="-25000" dirty="0" smtClean="0"/>
                  <a:t>4 </a:t>
                </a:r>
                <a:r>
                  <a:rPr lang="it-IT" sz="1800" i="1" dirty="0" smtClean="0"/>
                  <a:t>, il rapporto tra le moli di azoto e zolfo è 2, perchè per ogni atomo di zolfo ho 2 atomi di azoto. </a:t>
                </a:r>
                <a:endParaRPr lang="it-IT" sz="1800" i="1" dirty="0"/>
              </a:p>
              <a:p>
                <a:pPr marL="1165225" indent="-1165225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Dal calcolo dell’esercizio precedente, però, in un campione di </a:t>
                </a:r>
                <a:r>
                  <a:rPr lang="it-IT" sz="1800" b="1" dirty="0" smtClean="0"/>
                  <a:t>100 </a:t>
                </a:r>
                <a:r>
                  <a:rPr lang="it-IT" sz="1800" b="1" dirty="0"/>
                  <a:t>g</a:t>
                </a:r>
                <a:r>
                  <a:rPr lang="it-IT" sz="1800" i="1" dirty="0" smtClean="0"/>
                  <a:t>  di solfato di ammonio sono contenuti 21.20 g di azoto e 24.23 g di zolfo!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Tuttavia, conoscendo la massa di ciascun elemento presente in un campione, possiamo calcolare il numero di moli di ciascun elemento</a:t>
                </a:r>
                <a:r>
                  <a:rPr lang="it-IT" sz="1800" dirty="0"/>
                  <a:t> </a:t>
                </a:r>
                <a:r>
                  <a:rPr lang="it-IT" sz="1800" dirty="0" smtClean="0"/>
                  <a:t>e da questo calcolo ottenere anche il rapporto tra le moli. </a:t>
                </a:r>
              </a:p>
              <a:p>
                <a:pPr marL="1344613" indent="-1344613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Nell’esempio: Dalla massa di azoto e di zolfo nel campione di solfato di ammonio, posso calcolare che sono presenti  </a:t>
                </a:r>
              </a:p>
              <a:p>
                <a:pPr marL="1344613" indent="-1344613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21.20 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14.00 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=1.51 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it-IT" sz="1800" i="1" dirty="0" smtClean="0"/>
                  <a:t>      e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24.23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32.06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it-IT" sz="1800" i="1" dirty="0" smtClean="0"/>
              </a:p>
              <a:p>
                <a:pPr marL="1344613" indent="-1344613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:r>
                  <a:rPr lang="it-IT" sz="1800" i="1" dirty="0" smtClean="0"/>
                  <a:t>Da questi valori possiamo calcolare il rapporto tra azoto e zolfo: </a:t>
                </a:r>
              </a:p>
              <a:p>
                <a:pPr marL="1344613" indent="-1344613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1.51 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0.75 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=2.01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</m:oMath>
                  </m:oMathPara>
                </a14:m>
                <a:endParaRPr lang="it-IT" sz="1800" i="1" dirty="0" smtClean="0"/>
              </a:p>
              <a:p>
                <a:pPr marL="1344613" indent="-1344613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Dai rapporti molari di ciascun elemento possiamo ricavare la </a:t>
                </a:r>
                <a:r>
                  <a:rPr lang="it-IT" sz="1800" b="1" dirty="0" smtClean="0"/>
                  <a:t>formula minima</a:t>
                </a:r>
                <a:r>
                  <a:rPr lang="it-IT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770957"/>
                <a:ext cx="8376024" cy="2447372"/>
              </a:xfrm>
              <a:blipFill>
                <a:blip r:embed="rId2"/>
                <a:stretch>
                  <a:fillRect l="-582" r="-437" b="-1405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3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7"/>
          <p:cNvSpPr/>
          <p:nvPr/>
        </p:nvSpPr>
        <p:spPr>
          <a:xfrm>
            <a:off x="304800" y="1371600"/>
            <a:ext cx="8458200" cy="518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81000" y="-76200"/>
            <a:ext cx="807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Esempio:</a:t>
            </a:r>
          </a:p>
          <a:p>
            <a:r>
              <a:rPr lang="it-IT" b="1" dirty="0" smtClean="0"/>
              <a:t>Nel cioccolato ci sono diversi composti che conferiscono il tipico aroma. Un chimico isola uno di questi composti e ne determina la composizione percentuale in massa: 66.62% carbonio, 7.47% idrogeno e 25.91% azoto. Qual è la formula minima di questo composto?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Per 100 g del composto ignoto:</a:t>
            </a:r>
          </a:p>
          <a:p>
            <a:r>
              <a:rPr lang="it-IT" dirty="0" smtClean="0"/>
              <a:t>La massa di carbonio è 66.62 g, che corrisponde a: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massa di idrogeno è 7.47 g.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massa di azoto è 25.91 g.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formula minima del composto incognito è C</a:t>
            </a:r>
            <a:r>
              <a:rPr lang="it-IT" baseline="-25000" dirty="0" smtClean="0"/>
              <a:t>3</a:t>
            </a:r>
            <a:r>
              <a:rPr lang="it-IT" dirty="0" smtClean="0"/>
              <a:t>H</a:t>
            </a:r>
            <a:r>
              <a:rPr lang="it-IT" baseline="-25000" dirty="0" smtClean="0"/>
              <a:t>4</a:t>
            </a:r>
            <a:r>
              <a:rPr lang="it-IT" dirty="0" smtClean="0"/>
              <a:t>N.</a:t>
            </a:r>
          </a:p>
          <a:p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457200" y="1295400"/>
            <a:ext cx="7543800" cy="923330"/>
            <a:chOff x="533400" y="1743670"/>
            <a:chExt cx="7543800" cy="92333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Massa totale componente  = </a:t>
              </a:r>
            </a:p>
            <a:p>
              <a:endParaRPr lang="it-IT" dirty="0"/>
            </a:p>
          </p:txBody>
        </p:sp>
        <p:grpSp>
          <p:nvGrpSpPr>
            <p:cNvPr id="4" name="Gruppo 19"/>
            <p:cNvGrpSpPr/>
            <p:nvPr/>
          </p:nvGrpSpPr>
          <p:grpSpPr>
            <a:xfrm>
              <a:off x="3352800" y="1852136"/>
              <a:ext cx="4724400" cy="738664"/>
              <a:chOff x="3962400" y="1611868"/>
              <a:chExt cx="4724400" cy="738664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5867400" y="19812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100</a:t>
                </a:r>
                <a:endParaRPr lang="it-IT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3962400" y="1611868"/>
                <a:ext cx="472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Massa totale composto x massa percentuale</a:t>
                </a:r>
                <a:endParaRPr lang="it-IT" dirty="0"/>
              </a:p>
            </p:txBody>
          </p:sp>
          <p:cxnSp>
            <p:nvCxnSpPr>
              <p:cNvPr id="20" name="Connettore 1 19"/>
              <p:cNvCxnSpPr/>
              <p:nvPr/>
            </p:nvCxnSpPr>
            <p:spPr>
              <a:xfrm>
                <a:off x="3977640" y="1981200"/>
                <a:ext cx="429768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uppo 20"/>
          <p:cNvGrpSpPr/>
          <p:nvPr/>
        </p:nvGrpSpPr>
        <p:grpSpPr>
          <a:xfrm>
            <a:off x="457200" y="2505670"/>
            <a:ext cx="5943600" cy="923330"/>
            <a:chOff x="533400" y="1743670"/>
            <a:chExt cx="5943600" cy="923330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Moli di carbonio = </a:t>
              </a:r>
            </a:p>
            <a:p>
              <a:endParaRPr lang="it-IT" dirty="0"/>
            </a:p>
          </p:txBody>
        </p:sp>
        <p:grpSp>
          <p:nvGrpSpPr>
            <p:cNvPr id="6" name="Gruppo 20"/>
            <p:cNvGrpSpPr/>
            <p:nvPr/>
          </p:nvGrpSpPr>
          <p:grpSpPr>
            <a:xfrm>
              <a:off x="2362200" y="1852136"/>
              <a:ext cx="3429000" cy="738664"/>
              <a:chOff x="2971800" y="1764268"/>
              <a:chExt cx="3429000" cy="738664"/>
            </a:xfrm>
          </p:grpSpPr>
          <p:grpSp>
            <p:nvGrpSpPr>
              <p:cNvPr id="7" name="Gruppo 19"/>
              <p:cNvGrpSpPr/>
              <p:nvPr/>
            </p:nvGrpSpPr>
            <p:grpSpPr>
              <a:xfrm>
                <a:off x="2971800" y="1764268"/>
                <a:ext cx="1524000" cy="738664"/>
                <a:chOff x="2971800" y="1611868"/>
                <a:chExt cx="1524000" cy="738664"/>
              </a:xfrm>
            </p:grpSpPr>
            <p:sp>
              <p:nvSpPr>
                <p:cNvPr id="26" name="CasellaDiTesto 25"/>
                <p:cNvSpPr txBox="1"/>
                <p:nvPr/>
              </p:nvSpPr>
              <p:spPr>
                <a:xfrm>
                  <a:off x="2971800" y="1981200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12.01 g/mol</a:t>
                  </a:r>
                  <a:endParaRPr lang="it-IT" dirty="0"/>
                </a:p>
              </p:txBody>
            </p:sp>
            <p:sp>
              <p:nvSpPr>
                <p:cNvPr id="27" name="CasellaDiTesto 26"/>
                <p:cNvSpPr txBox="1"/>
                <p:nvPr/>
              </p:nvSpPr>
              <p:spPr>
                <a:xfrm>
                  <a:off x="3200400" y="1611868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66.62 g</a:t>
                  </a:r>
                  <a:endParaRPr lang="it-IT" dirty="0"/>
                </a:p>
              </p:txBody>
            </p:sp>
            <p:cxnSp>
              <p:nvCxnSpPr>
                <p:cNvPr id="28" name="Connettore 1 27"/>
                <p:cNvCxnSpPr/>
                <p:nvPr/>
              </p:nvCxnSpPr>
              <p:spPr>
                <a:xfrm>
                  <a:off x="3048000" y="1981200"/>
                  <a:ext cx="118872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CasellaDiTesto 24"/>
              <p:cNvSpPr txBox="1"/>
              <p:nvPr/>
            </p:nvSpPr>
            <p:spPr>
              <a:xfrm>
                <a:off x="4343400" y="19050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= 5.55 mol</a:t>
                </a:r>
                <a:endParaRPr lang="it-IT" dirty="0"/>
              </a:p>
            </p:txBody>
          </p:sp>
        </p:grpSp>
      </p:grpSp>
      <p:sp>
        <p:nvSpPr>
          <p:cNvPr id="37" name="Rettangolo arrotondato 36"/>
          <p:cNvSpPr/>
          <p:nvPr/>
        </p:nvSpPr>
        <p:spPr>
          <a:xfrm>
            <a:off x="3886200" y="2667000"/>
            <a:ext cx="838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3886200" y="3810000"/>
            <a:ext cx="838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" name="Gruppo 20"/>
          <p:cNvGrpSpPr/>
          <p:nvPr/>
        </p:nvGrpSpPr>
        <p:grpSpPr>
          <a:xfrm>
            <a:off x="457200" y="3648670"/>
            <a:ext cx="5943600" cy="923330"/>
            <a:chOff x="533400" y="1743670"/>
            <a:chExt cx="5943600" cy="923330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Moli di idrogeno = </a:t>
              </a:r>
            </a:p>
            <a:p>
              <a:endParaRPr lang="it-IT" dirty="0"/>
            </a:p>
          </p:txBody>
        </p:sp>
        <p:grpSp>
          <p:nvGrpSpPr>
            <p:cNvPr id="41" name="Gruppo 20"/>
            <p:cNvGrpSpPr/>
            <p:nvPr/>
          </p:nvGrpSpPr>
          <p:grpSpPr>
            <a:xfrm>
              <a:off x="2438400" y="1852136"/>
              <a:ext cx="3352800" cy="738664"/>
              <a:chOff x="3048000" y="1764268"/>
              <a:chExt cx="3352800" cy="738664"/>
            </a:xfrm>
          </p:grpSpPr>
          <p:grpSp>
            <p:nvGrpSpPr>
              <p:cNvPr id="42" name="Gruppo 19"/>
              <p:cNvGrpSpPr/>
              <p:nvPr/>
            </p:nvGrpSpPr>
            <p:grpSpPr>
              <a:xfrm>
                <a:off x="3048000" y="1764268"/>
                <a:ext cx="1447800" cy="738664"/>
                <a:chOff x="3048000" y="1611868"/>
                <a:chExt cx="1447800" cy="738664"/>
              </a:xfrm>
            </p:grpSpPr>
            <p:sp>
              <p:nvSpPr>
                <p:cNvPr id="44" name="CasellaDiTesto 43"/>
                <p:cNvSpPr txBox="1"/>
                <p:nvPr/>
              </p:nvSpPr>
              <p:spPr>
                <a:xfrm>
                  <a:off x="3048000" y="1981200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1.01 g/mol</a:t>
                  </a:r>
                  <a:endParaRPr lang="it-IT" dirty="0"/>
                </a:p>
              </p:txBody>
            </p:sp>
            <p:sp>
              <p:nvSpPr>
                <p:cNvPr id="45" name="CasellaDiTesto 44"/>
                <p:cNvSpPr txBox="1"/>
                <p:nvPr/>
              </p:nvSpPr>
              <p:spPr>
                <a:xfrm>
                  <a:off x="3200400" y="1611868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7.47 g</a:t>
                  </a:r>
                  <a:endParaRPr lang="it-IT" dirty="0"/>
                </a:p>
              </p:txBody>
            </p:sp>
            <p:cxnSp>
              <p:nvCxnSpPr>
                <p:cNvPr id="46" name="Connettore 1 45"/>
                <p:cNvCxnSpPr/>
                <p:nvPr/>
              </p:nvCxnSpPr>
              <p:spPr>
                <a:xfrm>
                  <a:off x="3048000" y="1981200"/>
                  <a:ext cx="118872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CasellaDiTesto 42"/>
              <p:cNvSpPr txBox="1"/>
              <p:nvPr/>
            </p:nvSpPr>
            <p:spPr>
              <a:xfrm>
                <a:off x="4343400" y="19050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= 7.40 mol</a:t>
                </a:r>
                <a:endParaRPr lang="it-IT" dirty="0"/>
              </a:p>
            </p:txBody>
          </p:sp>
        </p:grpSp>
      </p:grpSp>
      <p:grpSp>
        <p:nvGrpSpPr>
          <p:cNvPr id="47" name="Gruppo 20"/>
          <p:cNvGrpSpPr/>
          <p:nvPr/>
        </p:nvGrpSpPr>
        <p:grpSpPr>
          <a:xfrm>
            <a:off x="457200" y="4715470"/>
            <a:ext cx="5943600" cy="923330"/>
            <a:chOff x="533400" y="1743670"/>
            <a:chExt cx="5943600" cy="923330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Moli di azoto = </a:t>
              </a:r>
            </a:p>
            <a:p>
              <a:endParaRPr lang="it-IT" dirty="0"/>
            </a:p>
          </p:txBody>
        </p:sp>
        <p:grpSp>
          <p:nvGrpSpPr>
            <p:cNvPr id="49" name="Gruppo 20"/>
            <p:cNvGrpSpPr/>
            <p:nvPr/>
          </p:nvGrpSpPr>
          <p:grpSpPr>
            <a:xfrm>
              <a:off x="1981200" y="1852136"/>
              <a:ext cx="3429000" cy="738664"/>
              <a:chOff x="2590800" y="1764268"/>
              <a:chExt cx="3429000" cy="738664"/>
            </a:xfrm>
          </p:grpSpPr>
          <p:grpSp>
            <p:nvGrpSpPr>
              <p:cNvPr id="50" name="Gruppo 19"/>
              <p:cNvGrpSpPr/>
              <p:nvPr/>
            </p:nvGrpSpPr>
            <p:grpSpPr>
              <a:xfrm>
                <a:off x="2590800" y="1764268"/>
                <a:ext cx="1524000" cy="738664"/>
                <a:chOff x="2590800" y="1611868"/>
                <a:chExt cx="1524000" cy="738664"/>
              </a:xfrm>
            </p:grpSpPr>
            <p:sp>
              <p:nvSpPr>
                <p:cNvPr id="52" name="CasellaDiTesto 51"/>
                <p:cNvSpPr txBox="1"/>
                <p:nvPr/>
              </p:nvSpPr>
              <p:spPr>
                <a:xfrm>
                  <a:off x="2590800" y="1981200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14.01 g/mol</a:t>
                  </a:r>
                  <a:endParaRPr lang="it-IT" dirty="0"/>
                </a:p>
              </p:txBody>
            </p:sp>
            <p:sp>
              <p:nvSpPr>
                <p:cNvPr id="53" name="CasellaDiTesto 52"/>
                <p:cNvSpPr txBox="1"/>
                <p:nvPr/>
              </p:nvSpPr>
              <p:spPr>
                <a:xfrm>
                  <a:off x="2819400" y="1611868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25.91 g</a:t>
                  </a:r>
                  <a:endParaRPr lang="it-IT" dirty="0"/>
                </a:p>
              </p:txBody>
            </p:sp>
            <p:cxnSp>
              <p:nvCxnSpPr>
                <p:cNvPr id="54" name="Connettore 1 53"/>
                <p:cNvCxnSpPr/>
                <p:nvPr/>
              </p:nvCxnSpPr>
              <p:spPr>
                <a:xfrm>
                  <a:off x="2667000" y="1981200"/>
                  <a:ext cx="118872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CasellaDiTesto 50"/>
              <p:cNvSpPr txBox="1"/>
              <p:nvPr/>
            </p:nvSpPr>
            <p:spPr>
              <a:xfrm>
                <a:off x="3962400" y="19050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= 1.84 mol</a:t>
                </a:r>
                <a:endParaRPr lang="it-IT" dirty="0"/>
              </a:p>
            </p:txBody>
          </p:sp>
        </p:grpSp>
      </p:grpSp>
      <p:sp>
        <p:nvSpPr>
          <p:cNvPr id="55" name="Rettangolo arrotondato 54"/>
          <p:cNvSpPr/>
          <p:nvPr/>
        </p:nvSpPr>
        <p:spPr>
          <a:xfrm>
            <a:off x="3505200" y="4876800"/>
            <a:ext cx="838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Connettore 7 56"/>
          <p:cNvCxnSpPr>
            <a:stCxn id="55" idx="3"/>
            <a:endCxn id="37" idx="3"/>
          </p:cNvCxnSpPr>
          <p:nvPr/>
        </p:nvCxnSpPr>
        <p:spPr>
          <a:xfrm flipV="1">
            <a:off x="4343400" y="2933700"/>
            <a:ext cx="381000" cy="2209800"/>
          </a:xfrm>
          <a:prstGeom prst="curvedConnector3">
            <a:avLst>
              <a:gd name="adj1" fmla="val 16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7 58"/>
          <p:cNvCxnSpPr>
            <a:stCxn id="55" idx="3"/>
          </p:cNvCxnSpPr>
          <p:nvPr/>
        </p:nvCxnSpPr>
        <p:spPr>
          <a:xfrm flipV="1">
            <a:off x="4343400" y="4343400"/>
            <a:ext cx="304800" cy="80010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5029200" y="2743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Informal Roman" pitchFamily="66" charset="0"/>
              </a:rPr>
              <a:t>5.55 / 1.84 = 3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Informal Roman" pitchFamily="66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5029200" y="38817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Informal Roman" pitchFamily="66" charset="0"/>
              </a:rPr>
              <a:t>7.40 / 1.84 = 4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Informal Roman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4724400" y="50247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Informal Roman" pitchFamily="66" charset="0"/>
              </a:rPr>
              <a:t>1.84 / 1.84 = 1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Informal Roma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" grpId="0" uiExpand="1" build="p"/>
      <p:bldP spid="37" grpId="0" animBg="1"/>
      <p:bldP spid="38" grpId="0" animBg="1"/>
      <p:bldP spid="55" grpId="0" animBg="1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67" y="344133"/>
            <a:ext cx="8157885" cy="9747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i="1" dirty="0" smtClean="0"/>
              <a:t>Esempio: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i="1" dirty="0" smtClean="0"/>
              <a:t>La percentuale in peso degli elementi di un composto è: K 26.58%, Cr 35.35%, O 38.07%. Calcolare la formula empirica (o formula minima) del composto.</a:t>
            </a:r>
          </a:p>
        </p:txBody>
      </p:sp>
    </p:spTree>
    <p:extLst>
      <p:ext uri="{BB962C8B-B14F-4D97-AF65-F5344CB8AC3E}">
        <p14:creationId xmlns:p14="http://schemas.microsoft.com/office/powerpoint/2010/main" val="5205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67" y="344133"/>
            <a:ext cx="8157885" cy="9747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i="1" dirty="0" smtClean="0"/>
              <a:t>Esempio: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i="1" dirty="0" smtClean="0"/>
              <a:t>La percentuale in peso degli elementi di un composto è: K 26.58%, Cr 35.35%, O 38.07%. Calcolare la formula empirica (o formula minima) del composto.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4" y="1612841"/>
            <a:ext cx="7279340" cy="50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043"/>
            <a:ext cx="9143999" cy="9747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i="1" dirty="0" smtClean="0"/>
              <a:t>Nel caso in cui fosse noto anche la massa molecolare della sostanza, si può risalire anche alla formula molecolare esatta. Esempio: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i="1" dirty="0" smtClean="0"/>
              <a:t>La massa</a:t>
            </a:r>
            <a:r>
              <a:rPr lang="it-IT" sz="2000" i="1" dirty="0" smtClean="0"/>
              <a:t> </a:t>
            </a:r>
            <a:r>
              <a:rPr lang="it-IT" sz="2000" i="1" dirty="0" smtClean="0"/>
              <a:t>molecolare della nicotina è 162.2 </a:t>
            </a:r>
            <a:r>
              <a:rPr lang="it-IT" sz="2000" i="1" dirty="0" smtClean="0"/>
              <a:t>u </a:t>
            </a:r>
            <a:r>
              <a:rPr lang="it-IT" sz="2000" i="1" dirty="0"/>
              <a:t>e</a:t>
            </a:r>
            <a:r>
              <a:rPr lang="it-IT" sz="2000" i="1" dirty="0" smtClean="0"/>
              <a:t> </a:t>
            </a:r>
            <a:r>
              <a:rPr lang="it-IT" sz="2000" i="1" dirty="0"/>
              <a:t>contiene carbonio (74.0</a:t>
            </a:r>
            <a:r>
              <a:rPr lang="it-IT" sz="2000" i="1" dirty="0" smtClean="0"/>
              <a:t>%), </a:t>
            </a:r>
            <a:r>
              <a:rPr lang="it-IT" sz="2000" i="1" dirty="0"/>
              <a:t>idrogeno (8.70</a:t>
            </a:r>
            <a:r>
              <a:rPr lang="it-IT" sz="2000" i="1" dirty="0" smtClean="0"/>
              <a:t>%) e azoto. Calcolare la formula molecolare.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91">
            <a:off x="591668" y="1989893"/>
            <a:ext cx="6974544" cy="47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715328"/>
            <a:ext cx="8977745" cy="9747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La mole è una quantità molto conveniente che permette di passare dal livello molecolare (considerando le reazioni tra singole molecole) a quello «macroscopico» utilizzato in laboratorio. Infatti, </a:t>
            </a:r>
            <a:r>
              <a:rPr lang="it-IT" sz="2000" b="1" dirty="0"/>
              <a:t>in laboratorio usiamo una bilancia che pesa i grammi!</a:t>
            </a:r>
            <a:r>
              <a:rPr lang="it-IT" sz="2000" dirty="0" smtClean="0"/>
              <a:t> I singoli atomi o molecole hanno un peso così piccolo che non possono essere pesati individualmente.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3705" y="51355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Mole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7" name="Immagine 6" descr="sacchett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55" y="3859142"/>
            <a:ext cx="2362200" cy="1968500"/>
          </a:xfrm>
          <a:prstGeom prst="rect">
            <a:avLst/>
          </a:prstGeom>
        </p:spPr>
      </p:pic>
      <p:pic>
        <p:nvPicPr>
          <p:cNvPr id="8" name="Immagine 7" descr="ffn-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9147" y="3701980"/>
            <a:ext cx="2729150" cy="2125662"/>
          </a:xfrm>
          <a:prstGeom prst="rect">
            <a:avLst/>
          </a:prstGeom>
        </p:spPr>
      </p:pic>
      <p:sp>
        <p:nvSpPr>
          <p:cNvPr id="2" name="Freccia a destra 1"/>
          <p:cNvSpPr/>
          <p:nvPr/>
        </p:nvSpPr>
        <p:spPr>
          <a:xfrm>
            <a:off x="3073401" y="4843392"/>
            <a:ext cx="1320800" cy="421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154" y="742958"/>
            <a:ext cx="862561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2000" smtClean="0"/>
              <a:t>Molecole e atomi sono oggetti troppo piccoli per poter essere separati, contati o pesati. E’ necessaria una grandezza che possa essere valutata sperimentalmente.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3476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133132" y="4701245"/>
            <a:ext cx="8832914" cy="1869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32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u="sng" dirty="0" smtClean="0"/>
              <a:t>Dal punto di vista numerico</a:t>
            </a:r>
            <a:r>
              <a:rPr lang="it-IT" sz="2000" dirty="0" smtClean="0"/>
              <a:t>, </a:t>
            </a:r>
            <a:r>
              <a:rPr lang="it-IT" sz="2000" b="1" dirty="0" smtClean="0"/>
              <a:t>una</a:t>
            </a:r>
            <a:r>
              <a:rPr lang="it-IT" sz="2000" dirty="0" smtClean="0"/>
              <a:t> mole di una sostanza corrisponde alla massa molecolare delle molecole che la compongono. Queste grandezze NON sono la stessa cosa, ma numericamente hanno valore uguale. </a:t>
            </a:r>
          </a:p>
          <a:p>
            <a:pPr marL="0" indent="-43200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b="1" dirty="0" smtClean="0"/>
              <a:t>Massa molecolare </a:t>
            </a:r>
            <a:r>
              <a:rPr lang="it-IT" sz="2000" dirty="0" smtClean="0"/>
              <a:t>= massa della molecola in </a:t>
            </a:r>
            <a:r>
              <a:rPr lang="it-IT" sz="2000" b="1" i="1" dirty="0" smtClean="0"/>
              <a:t>u</a:t>
            </a:r>
            <a:r>
              <a:rPr lang="it-IT" sz="2000" dirty="0" smtClean="0"/>
              <a:t>.</a:t>
            </a:r>
          </a:p>
          <a:p>
            <a:pPr marL="0" indent="-43200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b="1" dirty="0" smtClean="0"/>
              <a:t>Massa molare </a:t>
            </a:r>
            <a:r>
              <a:rPr lang="it-IT" sz="2000" dirty="0" smtClean="0"/>
              <a:t>= massa di una mole in g, unità di misura: </a:t>
            </a:r>
            <a:r>
              <a:rPr lang="it-IT" sz="2000" b="1" dirty="0" smtClean="0"/>
              <a:t>g/mol</a:t>
            </a:r>
            <a:endParaRPr lang="it-IT" sz="20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33132" y="791626"/>
            <a:ext cx="883291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Una </a:t>
            </a:r>
            <a:r>
              <a:rPr lang="it-IT" sz="2000" b="1" dirty="0" smtClean="0"/>
              <a:t>mole </a:t>
            </a:r>
            <a:r>
              <a:rPr lang="it-IT" sz="2000" dirty="0" smtClean="0"/>
              <a:t>è definita come </a:t>
            </a:r>
            <a:r>
              <a:rPr lang="it-IT" sz="2000" i="1" dirty="0" smtClean="0"/>
              <a:t>la quantità di una sostanza che contiene lo stesso </a:t>
            </a:r>
            <a:r>
              <a:rPr lang="it-IT" sz="2000" b="1" i="1" dirty="0"/>
              <a:t>numero </a:t>
            </a:r>
            <a:r>
              <a:rPr lang="it-IT" sz="2000" i="1" dirty="0" smtClean="0"/>
              <a:t>di un tipo di particelle (che siano elettroni, protoni, atomi, ioni, molecole etc.) contenuti in un campione di 12 g dell’isotopo 12 del carbonio (</a:t>
            </a:r>
            <a:r>
              <a:rPr lang="it-IT" sz="2000" i="1" baseline="30000" dirty="0" smtClean="0"/>
              <a:t>12</a:t>
            </a:r>
            <a:r>
              <a:rPr lang="it-IT" sz="2000" i="1" dirty="0" smtClean="0"/>
              <a:t>C). </a:t>
            </a:r>
            <a:r>
              <a:rPr lang="it-IT" sz="2000" dirty="0" smtClean="0"/>
              <a:t>Questa grandezza viene rappresentata con il simbolo </a:t>
            </a:r>
            <a:r>
              <a:rPr lang="it-IT" sz="2000" b="1" dirty="0" smtClean="0"/>
              <a:t>n</a:t>
            </a:r>
            <a:r>
              <a:rPr lang="it-IT" sz="2000" dirty="0" smtClean="0"/>
              <a:t> e la sua </a:t>
            </a:r>
            <a:r>
              <a:rPr lang="it-IT" sz="2000" dirty="0"/>
              <a:t>unità di </a:t>
            </a:r>
            <a:r>
              <a:rPr lang="it-IT" sz="2000" dirty="0" smtClean="0"/>
              <a:t>misura nel SI è </a:t>
            </a:r>
            <a:r>
              <a:rPr lang="it-IT" sz="2000" b="1" dirty="0" smtClean="0"/>
              <a:t>mol</a:t>
            </a:r>
            <a:r>
              <a:rPr lang="it-IT" sz="2000" dirty="0" smtClean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67551" y="2918336"/>
                <a:ext cx="7844123" cy="15072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it-IT" sz="2000" dirty="0" smtClean="0"/>
                  <a:t>Questa quantità corrisponde ad un </a:t>
                </a:r>
                <a:r>
                  <a:rPr lang="it-IT" sz="2000" b="1" dirty="0" smtClean="0"/>
                  <a:t>numero di Avagadro </a:t>
                </a:r>
                <a:r>
                  <a:rPr lang="it-IT" sz="2000" dirty="0" smtClean="0"/>
                  <a:t>(</a:t>
                </a:r>
                <a:r>
                  <a:rPr lang="it-IT" sz="2000" i="1" dirty="0" smtClean="0"/>
                  <a:t>N</a:t>
                </a:r>
                <a:r>
                  <a:rPr lang="it-IT" sz="2000" i="1" baseline="-25000" dirty="0" smtClean="0"/>
                  <a:t>A</a:t>
                </a:r>
                <a:r>
                  <a:rPr lang="it-IT" sz="2000" dirty="0" smtClean="0"/>
                  <a:t>) di particelle.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=6.02214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1" y="2918336"/>
                <a:ext cx="7844123" cy="1507271"/>
              </a:xfrm>
              <a:prstGeom prst="rect">
                <a:avLst/>
              </a:prstGeom>
              <a:blipFill>
                <a:blip r:embed="rId2"/>
                <a:stretch>
                  <a:fillRect l="-777" r="-2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663388" y="23259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Mole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334000" cy="563562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Da moli a grammi</a:t>
            </a:r>
            <a:endParaRPr lang="it-IT" sz="36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" y="609600"/>
            <a:ext cx="7523516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i="1" dirty="0" smtClean="0"/>
              <a:t>Perché proprio 6.022 x 10</a:t>
            </a:r>
            <a:r>
              <a:rPr lang="it-IT" sz="2000" i="1" baseline="30000" dirty="0" smtClean="0"/>
              <a:t>23</a:t>
            </a:r>
            <a:r>
              <a:rPr lang="it-IT" sz="2000" i="1" dirty="0" smtClean="0"/>
              <a:t>?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it-IT" sz="2000" dirty="0" smtClean="0"/>
              <a:t>Amedeo </a:t>
            </a:r>
            <a:r>
              <a:rPr lang="it-IT" sz="2000" b="1" dirty="0" smtClean="0"/>
              <a:t>Avogadro</a:t>
            </a:r>
            <a:r>
              <a:rPr lang="it-IT" sz="2000" dirty="0" smtClean="0"/>
              <a:t> (1776-1856):</a:t>
            </a:r>
          </a:p>
          <a:p>
            <a:pPr marL="342900" lvl="0" indent="-342900">
              <a:defRPr/>
            </a:pPr>
            <a:r>
              <a:rPr lang="it-IT" sz="2000" dirty="0" smtClean="0"/>
              <a:t> 	</a:t>
            </a:r>
            <a:r>
              <a:rPr lang="it-IT" sz="2000" i="1" dirty="0" smtClean="0"/>
              <a:t>Il numero di Avogadro è il numero di molecole contenute in una mole. </a:t>
            </a:r>
            <a:r>
              <a:rPr lang="it-IT" sz="2000" b="1" i="1" dirty="0" smtClean="0">
                <a:solidFill>
                  <a:srgbClr val="FF0000"/>
                </a:solidFill>
              </a:rPr>
              <a:t>Una mole pesa un numero di grammi pari al peso molecolare (o nel caso di sostanze monoatomiche peso atomico) in unità di massa atomica.</a:t>
            </a:r>
          </a:p>
        </p:txBody>
      </p:sp>
      <p:pic>
        <p:nvPicPr>
          <p:cNvPr id="8" name="Immagine 7" descr="Amedeo_Avogad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85800"/>
            <a:ext cx="1315683" cy="1828800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133600" y="2438400"/>
            <a:ext cx="6705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		Esempi:</a:t>
            </a:r>
          </a:p>
          <a:p>
            <a:pPr lvl="0">
              <a:spcAft>
                <a:spcPts val="600"/>
              </a:spcAft>
              <a:defRPr/>
            </a:pPr>
            <a:r>
              <a:rPr lang="it-IT" sz="2000" dirty="0" smtClean="0"/>
              <a:t>Una molecola di acqua pesa 18.02 </a:t>
            </a:r>
            <a:r>
              <a:rPr lang="it-IT" sz="2000" i="1" dirty="0" smtClean="0"/>
              <a:t>u</a:t>
            </a:r>
            <a:r>
              <a:rPr lang="it-IT" sz="2000" dirty="0" smtClean="0"/>
              <a:t>. Una mole di molecole di acqua pesa 18.02 g.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atomo di carbonio pesa 12.01 </a:t>
            </a:r>
            <a:r>
              <a:rPr lang="it-IT" sz="2000" i="1" dirty="0"/>
              <a:t>u</a:t>
            </a: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Una mole di atomi di carbonio pesa 12.01 g.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 g di ossigeno contengono 2 moli di ossigeno O</a:t>
            </a:r>
            <a:r>
              <a:rPr kumimoji="0" lang="it-IT" sz="200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perché una molecola di ossigeno pesa 32 </a:t>
            </a:r>
            <a:r>
              <a:rPr kumimoji="0" lang="it-IT" sz="20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10" name="Immagine 9" descr="ffn-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300" y="3832445"/>
            <a:ext cx="1747001" cy="1360692"/>
          </a:xfrm>
          <a:prstGeom prst="rect">
            <a:avLst/>
          </a:prstGeom>
        </p:spPr>
      </p:pic>
      <p:pic>
        <p:nvPicPr>
          <p:cNvPr id="11" name="Immagine 10" descr="sacchett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27" y="2806700"/>
            <a:ext cx="1295400" cy="1079500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101601" y="5193137"/>
            <a:ext cx="9476508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Quanto pesa una mole di atomi di idrogeno?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Quante moli di zolfo ci sono in 32.06 g di 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Quanto pesa l’idrogeno presente in una mole di acqua?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E l’ossigeno nella stessa quantità di acqua?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lang="it-IT" sz="20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it-IT" sz="20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867400" y="5267034"/>
            <a:ext cx="2286000" cy="159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1.01 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1 </a:t>
            </a:r>
            <a:r>
              <a:rPr lang="it-IT" sz="2000" dirty="0" err="1" smtClean="0"/>
              <a:t>mol</a:t>
            </a:r>
            <a:endParaRPr lang="it-IT" sz="20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2.02 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dirty="0" smtClean="0"/>
              <a:t>16.00 g</a:t>
            </a:r>
            <a:endParaRPr kumimoji="0" lang="it-IT" sz="20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3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uiExpand="1" build="p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81000" y="381000"/>
            <a:ext cx="6477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b="1" dirty="0" smtClean="0"/>
              <a:t>Quante moli di rame sono contenute in 10.00 g di rame?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peso atomico del rame è 63.55 u.</a:t>
            </a:r>
          </a:p>
          <a:p>
            <a:pPr lvl="0">
              <a:spcAft>
                <a:spcPts val="600"/>
              </a:spcAft>
              <a:defRPr/>
            </a:pPr>
            <a:r>
              <a:rPr lang="it-IT" sz="2000" dirty="0" smtClean="0"/>
              <a:t>La massa di una mole di atomi di rame è pari a 63.55 g. La </a:t>
            </a:r>
            <a:r>
              <a:rPr lang="it-IT" sz="2000" b="1" dirty="0" smtClean="0"/>
              <a:t>massa molare </a:t>
            </a:r>
            <a:r>
              <a:rPr lang="it-IT" sz="2000" dirty="0" smtClean="0"/>
              <a:t>del rame è 63.55 g/mol.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10.00 g di rame ci sono: </a:t>
            </a:r>
          </a:p>
        </p:txBody>
      </p:sp>
      <p:pic>
        <p:nvPicPr>
          <p:cNvPr id="10" name="Immagine 9" descr="tavola periodica.jpg"/>
          <p:cNvPicPr>
            <a:picLocks noChangeAspect="1"/>
          </p:cNvPicPr>
          <p:nvPr/>
        </p:nvPicPr>
        <p:blipFill>
          <a:blip r:embed="rId2" cstate="print"/>
          <a:srcRect l="56095" t="35077" r="38588" b="54643"/>
          <a:stretch>
            <a:fillRect/>
          </a:stretch>
        </p:blipFill>
        <p:spPr>
          <a:xfrm>
            <a:off x="7086600" y="555170"/>
            <a:ext cx="1583564" cy="18070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3" name="Gruppo 22"/>
          <p:cNvGrpSpPr/>
          <p:nvPr/>
        </p:nvGrpSpPr>
        <p:grpSpPr>
          <a:xfrm>
            <a:off x="3200400" y="1838227"/>
            <a:ext cx="2971800" cy="674132"/>
            <a:chOff x="3200400" y="1828800"/>
            <a:chExt cx="2971800" cy="674132"/>
          </a:xfrm>
        </p:grpSpPr>
        <p:grpSp>
          <p:nvGrpSpPr>
            <p:cNvPr id="20" name="Gruppo 19"/>
            <p:cNvGrpSpPr/>
            <p:nvPr/>
          </p:nvGrpSpPr>
          <p:grpSpPr>
            <a:xfrm>
              <a:off x="3200400" y="1828800"/>
              <a:ext cx="1524000" cy="674132"/>
              <a:chOff x="3200400" y="1676400"/>
              <a:chExt cx="1524000" cy="674132"/>
            </a:xfrm>
          </p:grpSpPr>
          <p:sp>
            <p:nvSpPr>
              <p:cNvPr id="17" name="CasellaDiTesto 16"/>
              <p:cNvSpPr txBox="1"/>
              <p:nvPr/>
            </p:nvSpPr>
            <p:spPr>
              <a:xfrm>
                <a:off x="3200400" y="19812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63.55 g/mol</a:t>
                </a:r>
                <a:endParaRPr lang="it-IT" dirty="0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3429000" y="16764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10.00 g</a:t>
                </a:r>
                <a:endParaRPr lang="it-IT" dirty="0"/>
              </a:p>
            </p:txBody>
          </p:sp>
          <p:cxnSp>
            <p:nvCxnSpPr>
              <p:cNvPr id="15" name="Connettore 1 14"/>
              <p:cNvCxnSpPr/>
              <p:nvPr/>
            </p:nvCxnSpPr>
            <p:spPr>
              <a:xfrm>
                <a:off x="3276600" y="1981200"/>
                <a:ext cx="12192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sellaDiTesto 20"/>
            <p:cNvSpPr txBox="1"/>
            <p:nvPr/>
          </p:nvSpPr>
          <p:spPr>
            <a:xfrm>
              <a:off x="4572000" y="1916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=</a:t>
              </a:r>
              <a:endParaRPr lang="it-IT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800600" y="19166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0.1573 mol</a:t>
              </a:r>
              <a:endParaRPr lang="it-IT" dirty="0"/>
            </a:p>
          </p:txBody>
        </p:sp>
      </p:grpSp>
      <p:sp>
        <p:nvSpPr>
          <p:cNvPr id="24" name="Segnaposto contenuto 2"/>
          <p:cNvSpPr txBox="1">
            <a:spLocks/>
          </p:cNvSpPr>
          <p:nvPr/>
        </p:nvSpPr>
        <p:spPr>
          <a:xfrm>
            <a:off x="381000" y="2895600"/>
            <a:ext cx="7086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it-IT" sz="2000" b="1" dirty="0" smtClean="0"/>
              <a:t>Quante moli di CuSO</a:t>
            </a:r>
            <a:r>
              <a:rPr lang="it-IT" sz="2000" b="1" baseline="-25000" dirty="0" smtClean="0"/>
              <a:t>4</a:t>
            </a:r>
            <a:r>
              <a:rPr lang="it-IT" sz="2000" b="1" dirty="0" smtClean="0"/>
              <a:t> corrispondono a 15.00 g di solfato rameico?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peso atomico del rame è 63.55 u, quello dello zolfo 32.06 u, quello dell’ossigeno 16.00 u e quello dell’idrogeno 1.01 u.</a:t>
            </a:r>
          </a:p>
          <a:p>
            <a:pPr lvl="0">
              <a:defRPr/>
            </a:pPr>
            <a:r>
              <a:rPr lang="it-IT" sz="2000" dirty="0" smtClean="0"/>
              <a:t>La massa di una molecola del composto pesa: </a:t>
            </a:r>
          </a:p>
          <a:p>
            <a:pPr lvl="0">
              <a:spcAft>
                <a:spcPts val="600"/>
              </a:spcAft>
              <a:defRPr/>
            </a:pPr>
            <a:r>
              <a:rPr lang="it-IT" sz="2000" dirty="0" smtClean="0"/>
              <a:t>63.55 + 32.06 + (4 x 16.00) = 159.61 u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it-IT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15.00 g di solfato rameico ci sono: 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2209800" y="5638800"/>
            <a:ext cx="2971800" cy="674132"/>
            <a:chOff x="3200400" y="1828800"/>
            <a:chExt cx="2971800" cy="674132"/>
          </a:xfrm>
        </p:grpSpPr>
        <p:grpSp>
          <p:nvGrpSpPr>
            <p:cNvPr id="27" name="Gruppo 19"/>
            <p:cNvGrpSpPr/>
            <p:nvPr/>
          </p:nvGrpSpPr>
          <p:grpSpPr>
            <a:xfrm>
              <a:off x="3200400" y="1828800"/>
              <a:ext cx="1524000" cy="674132"/>
              <a:chOff x="3200400" y="1676400"/>
              <a:chExt cx="1524000" cy="674132"/>
            </a:xfrm>
          </p:grpSpPr>
          <p:sp>
            <p:nvSpPr>
              <p:cNvPr id="30" name="CasellaDiTesto 29"/>
              <p:cNvSpPr txBox="1"/>
              <p:nvPr/>
            </p:nvSpPr>
            <p:spPr>
              <a:xfrm>
                <a:off x="3200400" y="19812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159.61 g/mol</a:t>
                </a:r>
                <a:endParaRPr lang="it-IT" dirty="0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3429000" y="16764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15.00 g</a:t>
                </a:r>
                <a:endParaRPr lang="it-IT" dirty="0"/>
              </a:p>
            </p:txBody>
          </p:sp>
          <p:cxnSp>
            <p:nvCxnSpPr>
              <p:cNvPr id="32" name="Connettore 1 31"/>
              <p:cNvCxnSpPr/>
              <p:nvPr/>
            </p:nvCxnSpPr>
            <p:spPr>
              <a:xfrm>
                <a:off x="3276600" y="1981200"/>
                <a:ext cx="12192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/>
            <p:cNvSpPr txBox="1"/>
            <p:nvPr/>
          </p:nvSpPr>
          <p:spPr>
            <a:xfrm>
              <a:off x="4572000" y="1916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=</a:t>
              </a: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4800600" y="19166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0.09398 </a:t>
              </a:r>
              <a:r>
                <a:rPr lang="it-IT" dirty="0" err="1" smtClean="0"/>
                <a:t>mol</a:t>
              </a:r>
              <a:endParaRPr lang="it-IT" dirty="0"/>
            </a:p>
          </p:txBody>
        </p:sp>
      </p:grpSp>
      <p:pic>
        <p:nvPicPr>
          <p:cNvPr id="33" name="Immagine 32" descr="tavola periodica.jpg"/>
          <p:cNvPicPr>
            <a:picLocks noChangeAspect="1"/>
          </p:cNvPicPr>
          <p:nvPr/>
        </p:nvPicPr>
        <p:blipFill>
          <a:blip r:embed="rId2" cstate="print"/>
          <a:srcRect l="82530" t="14704" r="12332" b="75413"/>
          <a:stretch>
            <a:fillRect/>
          </a:stretch>
        </p:blipFill>
        <p:spPr>
          <a:xfrm>
            <a:off x="7767797" y="3962400"/>
            <a:ext cx="1140979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magine 33" descr="tavola periodica.jpg"/>
          <p:cNvPicPr>
            <a:picLocks noChangeAspect="1"/>
          </p:cNvPicPr>
          <p:nvPr/>
        </p:nvPicPr>
        <p:blipFill>
          <a:blip r:embed="rId2" cstate="print"/>
          <a:srcRect l="82530" t="24674" r="12332" b="64923"/>
          <a:stretch>
            <a:fillRect/>
          </a:stretch>
        </p:blipFill>
        <p:spPr>
          <a:xfrm>
            <a:off x="7767797" y="2514600"/>
            <a:ext cx="1147603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magine 34" descr="tavola periodica.jpg"/>
          <p:cNvPicPr>
            <a:picLocks noChangeAspect="1"/>
          </p:cNvPicPr>
          <p:nvPr/>
        </p:nvPicPr>
        <p:blipFill>
          <a:blip r:embed="rId2" cstate="print"/>
          <a:srcRect l="3337" t="4179" r="91383" b="85550"/>
          <a:stretch>
            <a:fillRect/>
          </a:stretch>
        </p:blipFill>
        <p:spPr>
          <a:xfrm>
            <a:off x="7767797" y="5334000"/>
            <a:ext cx="1143000" cy="1312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91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1668" y="252728"/>
                <a:ext cx="8050307" cy="97476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Quante moli sono presenti in 25.6 g di urea, (NH</a:t>
                </a:r>
                <a:r>
                  <a:rPr lang="it-IT" sz="2000" baseline="-25000" dirty="0" smtClean="0"/>
                  <a:t>2</a:t>
                </a:r>
                <a:r>
                  <a:rPr lang="it-IT" sz="2000" dirty="0" smtClean="0"/>
                  <a:t>)</a:t>
                </a:r>
                <a:r>
                  <a:rPr lang="it-IT" sz="2000" baseline="-25000" dirty="0" smtClean="0"/>
                  <a:t>2</a:t>
                </a:r>
                <a:r>
                  <a:rPr lang="it-IT" sz="2000" dirty="0" smtClean="0"/>
                  <a:t>CO?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/>
                  <a:t> </a:t>
                </a:r>
                <a:r>
                  <a:rPr lang="it-IT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=60.07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it-IT" sz="20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𝑢𝑟𝑒𝑎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𝑢𝑟𝑒𝑎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25.6 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60.07 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=0.426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it-IT" sz="2000" b="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Quanti grammi di idrogeno sono presenti in 0.426 mol di urea?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Quanti </a:t>
                </a:r>
                <a:r>
                  <a:rPr lang="it-IT" sz="2000" dirty="0"/>
                  <a:t>grammi di </a:t>
                </a:r>
                <a:r>
                  <a:rPr lang="it-IT" sz="2000" dirty="0" smtClean="0"/>
                  <a:t>ossigeno </a:t>
                </a:r>
                <a:r>
                  <a:rPr lang="it-IT" sz="2000" dirty="0"/>
                  <a:t>sono presenti in 0.426 mol di urea?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Quanti </a:t>
                </a:r>
                <a:r>
                  <a:rPr lang="it-IT" sz="2000" dirty="0"/>
                  <a:t>grammi di </a:t>
                </a:r>
                <a:r>
                  <a:rPr lang="it-IT" sz="2000" dirty="0" smtClean="0"/>
                  <a:t>carbonio </a:t>
                </a:r>
                <a:r>
                  <a:rPr lang="it-IT" sz="2000" dirty="0"/>
                  <a:t>sono presenti in 0.426 mol di urea?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Quanti </a:t>
                </a:r>
                <a:r>
                  <a:rPr lang="it-IT" sz="2000" dirty="0"/>
                  <a:t>grammi di </a:t>
                </a:r>
                <a:r>
                  <a:rPr lang="it-IT" sz="2000" dirty="0" smtClean="0"/>
                  <a:t>azoto </a:t>
                </a:r>
                <a:r>
                  <a:rPr lang="it-IT" sz="2000" dirty="0"/>
                  <a:t>sono presenti in 0.426 mol di urea?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668" y="252728"/>
                <a:ext cx="8050307" cy="974768"/>
              </a:xfrm>
              <a:blipFill>
                <a:blip r:embed="rId2"/>
                <a:stretch>
                  <a:fillRect l="-681" b="-203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6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1668" y="252728"/>
                <a:ext cx="8050307" cy="97476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Quante moli sono presenti in 25.6 g di urea, (NH</a:t>
                </a:r>
                <a:r>
                  <a:rPr lang="it-IT" sz="2000" baseline="-25000" dirty="0" smtClean="0"/>
                  <a:t>2</a:t>
                </a:r>
                <a:r>
                  <a:rPr lang="it-IT" sz="2000" dirty="0" smtClean="0"/>
                  <a:t>)</a:t>
                </a:r>
                <a:r>
                  <a:rPr lang="it-IT" sz="2000" baseline="-25000" dirty="0" smtClean="0"/>
                  <a:t>2</a:t>
                </a:r>
                <a:r>
                  <a:rPr lang="it-IT" sz="2000" dirty="0" smtClean="0"/>
                  <a:t>CO?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/>
                  <a:t> </a:t>
                </a:r>
                <a:r>
                  <a:rPr lang="it-IT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=60.07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it-IT" sz="20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𝑢𝑟𝑒𝑎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𝑢𝑟𝑒𝑎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25.6 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60.07 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=0.426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it-IT" sz="2000" b="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Quanti grammi di idrogeno sono presenti in 0.426 mol di urea?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=4∙0.426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=1.70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it-IT" sz="2000" b="0" dirty="0" smtClean="0"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=1.01 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it-IT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/>
                  <a:t> </a:t>
                </a:r>
                <a:r>
                  <a:rPr lang="it-IT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=1.70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∙1.01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=1.72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it-IT" sz="20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 smtClean="0"/>
                  <a:t>Quanti </a:t>
                </a:r>
                <a:r>
                  <a:rPr lang="it-IT" sz="2000" dirty="0"/>
                  <a:t>grammi di </a:t>
                </a:r>
                <a:r>
                  <a:rPr lang="it-IT" sz="2000" dirty="0" smtClean="0"/>
                  <a:t>ossigeno </a:t>
                </a:r>
                <a:r>
                  <a:rPr lang="it-IT" sz="2000" dirty="0"/>
                  <a:t>sono presenti in 0.426 mol di urea?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it-IT" sz="2000" dirty="0" smtClean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</m:oMath>
                </a14:m>
                <a:r>
                  <a:rPr lang="it-IT" sz="2000" dirty="0" smtClean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it-IT" sz="20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/>
                  <a:t>Quanti grammi di </a:t>
                </a:r>
                <a:r>
                  <a:rPr lang="it-IT" sz="2000" dirty="0" smtClean="0"/>
                  <a:t>carbonio </a:t>
                </a:r>
                <a:r>
                  <a:rPr lang="it-IT" sz="2000" dirty="0"/>
                  <a:t>sono presenti in 0.426 mol di urea?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it-IT" sz="2000" dirty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</m:oMath>
                </a14:m>
                <a:r>
                  <a:rPr lang="it-IT" sz="20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it-IT" sz="200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dirty="0"/>
                  <a:t>Quanti grammi di </a:t>
                </a:r>
                <a:r>
                  <a:rPr lang="it-IT" sz="2000" dirty="0" smtClean="0"/>
                  <a:t>azoto </a:t>
                </a:r>
                <a:r>
                  <a:rPr lang="it-IT" sz="2000" dirty="0"/>
                  <a:t>sono presenti in 0.426 mol di urea?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.01 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it-IT" sz="2000" dirty="0">
                    <a:ea typeface="Cambria Math" panose="02040503050406030204" pitchFamily="18" charset="0"/>
                  </a:rPr>
                  <a:t>    </a:t>
                </a:r>
                <a:r>
                  <a:rPr lang="it-IT" sz="20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𝑢𝑟𝑒𝑎</m:t>
                        </m:r>
                      </m:sub>
                    </m:sSub>
                  </m:oMath>
                </a14:m>
                <a:r>
                  <a:rPr lang="it-IT" sz="200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it-IT" sz="20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0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u="sng" dirty="0" smtClean="0"/>
                  <a:t>Controprova</a:t>
                </a:r>
                <a:r>
                  <a:rPr lang="it-IT" sz="2000" dirty="0" smtClean="0"/>
                  <a:t>: la somma delle masse di tutti gli elementi che compongono l’urea deve essere pari alla massa iniziale.</a:t>
                </a:r>
                <a:endParaRPr lang="it-IT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668" y="252728"/>
                <a:ext cx="8050307" cy="974768"/>
              </a:xfrm>
              <a:blipFill>
                <a:blip r:embed="rId2"/>
                <a:stretch>
                  <a:fillRect l="-757" b="-55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9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7"/>
          <p:cNvSpPr/>
          <p:nvPr/>
        </p:nvSpPr>
        <p:spPr>
          <a:xfrm>
            <a:off x="304800" y="3048000"/>
            <a:ext cx="8458200" cy="358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2600" y="0"/>
            <a:ext cx="5791200" cy="79216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Composizione percentuale</a:t>
            </a:r>
            <a:endParaRPr lang="it-IT" sz="32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09600" y="762000"/>
            <a:ext cx="8153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 smtClean="0"/>
              <a:t>La composizione percentuale indica la proporzione in massa di un atomo o un componente in un composto o in una miscela: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 smtClean="0"/>
              <a:t> </a:t>
            </a:r>
            <a:endParaRPr kumimoji="0" lang="it-IT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23" name="Gruppo 22"/>
          <p:cNvGrpSpPr/>
          <p:nvPr/>
        </p:nvGrpSpPr>
        <p:grpSpPr>
          <a:xfrm>
            <a:off x="1447800" y="1524000"/>
            <a:ext cx="6172200" cy="923330"/>
            <a:chOff x="533400" y="1743670"/>
            <a:chExt cx="6172200" cy="923330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9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Massa percentuale  = </a:t>
              </a:r>
            </a:p>
            <a:p>
              <a:endParaRPr lang="it-IT" dirty="0"/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2590800" y="1852136"/>
              <a:ext cx="4114800" cy="738664"/>
              <a:chOff x="3200400" y="1764268"/>
              <a:chExt cx="4114800" cy="738664"/>
            </a:xfrm>
          </p:grpSpPr>
          <p:grpSp>
            <p:nvGrpSpPr>
              <p:cNvPr id="9" name="Gruppo 19"/>
              <p:cNvGrpSpPr/>
              <p:nvPr/>
            </p:nvGrpSpPr>
            <p:grpSpPr>
              <a:xfrm>
                <a:off x="3200400" y="1764268"/>
                <a:ext cx="3276600" cy="738664"/>
                <a:chOff x="3200400" y="1611868"/>
                <a:chExt cx="3276600" cy="738664"/>
              </a:xfrm>
            </p:grpSpPr>
            <p:sp>
              <p:nvSpPr>
                <p:cNvPr id="12" name="CasellaDiTesto 11"/>
                <p:cNvSpPr txBox="1"/>
                <p:nvPr/>
              </p:nvSpPr>
              <p:spPr>
                <a:xfrm>
                  <a:off x="3200400" y="1981200"/>
                  <a:ext cx="3276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Massa totale dell’intera sostanza</a:t>
                  </a:r>
                  <a:endParaRPr lang="it-IT" dirty="0"/>
                </a:p>
              </p:txBody>
            </p:sp>
            <p:sp>
              <p:nvSpPr>
                <p:cNvPr id="15" name="CasellaDiTesto 14"/>
                <p:cNvSpPr txBox="1"/>
                <p:nvPr/>
              </p:nvSpPr>
              <p:spPr>
                <a:xfrm>
                  <a:off x="3276600" y="1611868"/>
                  <a:ext cx="2971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Massa totale del componente</a:t>
                  </a:r>
                  <a:endParaRPr lang="it-IT" dirty="0"/>
                </a:p>
              </p:txBody>
            </p:sp>
            <p:cxnSp>
              <p:nvCxnSpPr>
                <p:cNvPr id="17" name="Connettore 1 16"/>
                <p:cNvCxnSpPr/>
                <p:nvPr/>
              </p:nvCxnSpPr>
              <p:spPr>
                <a:xfrm>
                  <a:off x="3276600" y="1981200"/>
                  <a:ext cx="30480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CasellaDiTesto 9"/>
              <p:cNvSpPr txBox="1"/>
              <p:nvPr/>
            </p:nvSpPr>
            <p:spPr>
              <a:xfrm>
                <a:off x="6324600" y="1905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x  100</a:t>
                </a:r>
                <a:endParaRPr lang="it-IT" dirty="0"/>
              </a:p>
            </p:txBody>
          </p:sp>
        </p:grpSp>
      </p:grpSp>
      <p:sp>
        <p:nvSpPr>
          <p:cNvPr id="24" name="CasellaDiTesto 23"/>
          <p:cNvSpPr txBox="1"/>
          <p:nvPr/>
        </p:nvSpPr>
        <p:spPr>
          <a:xfrm>
            <a:off x="381000" y="2443877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Esempio:</a:t>
            </a:r>
          </a:p>
          <a:p>
            <a:r>
              <a:rPr lang="it-IT" b="1" dirty="0" smtClean="0"/>
              <a:t>Calcolare la composizione percentuale dell’acqua.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1 mole di acqua pesa 18.01 g. </a:t>
            </a:r>
          </a:p>
          <a:p>
            <a:r>
              <a:rPr lang="it-IT" dirty="0" smtClean="0"/>
              <a:t>In una mole di acqua c’è una mole di ossigeno (O) e 2 moli di idrogeno (H).</a:t>
            </a:r>
          </a:p>
          <a:p>
            <a:r>
              <a:rPr lang="it-IT" dirty="0" smtClean="0"/>
              <a:t>1 mole di ossigeno pesa 16.00 g.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2 moli di idrogeno pesano 2.02 g.</a:t>
            </a:r>
          </a:p>
          <a:p>
            <a:endParaRPr lang="it-IT" dirty="0" smtClean="0"/>
          </a:p>
        </p:txBody>
      </p:sp>
      <p:grpSp>
        <p:nvGrpSpPr>
          <p:cNvPr id="26" name="Gruppo 25"/>
          <p:cNvGrpSpPr/>
          <p:nvPr/>
        </p:nvGrpSpPr>
        <p:grpSpPr>
          <a:xfrm>
            <a:off x="457200" y="2971800"/>
            <a:ext cx="6324600" cy="923330"/>
            <a:chOff x="533400" y="1743670"/>
            <a:chExt cx="6324600" cy="923330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Massa percentuale ossigeno  = </a:t>
              </a:r>
            </a:p>
            <a:p>
              <a:endParaRPr lang="it-IT" dirty="0"/>
            </a:p>
          </p:txBody>
        </p:sp>
        <p:grpSp>
          <p:nvGrpSpPr>
            <p:cNvPr id="28" name="Gruppo 20"/>
            <p:cNvGrpSpPr/>
            <p:nvPr/>
          </p:nvGrpSpPr>
          <p:grpSpPr>
            <a:xfrm>
              <a:off x="3581400" y="1852136"/>
              <a:ext cx="3276600" cy="738664"/>
              <a:chOff x="4191000" y="1764268"/>
              <a:chExt cx="3276600" cy="738664"/>
            </a:xfrm>
          </p:grpSpPr>
          <p:grpSp>
            <p:nvGrpSpPr>
              <p:cNvPr id="29" name="Gruppo 19"/>
              <p:cNvGrpSpPr/>
              <p:nvPr/>
            </p:nvGrpSpPr>
            <p:grpSpPr>
              <a:xfrm>
                <a:off x="4191000" y="1764268"/>
                <a:ext cx="2514600" cy="738664"/>
                <a:chOff x="4191000" y="1611868"/>
                <a:chExt cx="2514600" cy="738664"/>
              </a:xfrm>
            </p:grpSpPr>
            <p:sp>
              <p:nvSpPr>
                <p:cNvPr id="31" name="CasellaDiTesto 30"/>
                <p:cNvSpPr txBox="1"/>
                <p:nvPr/>
              </p:nvSpPr>
              <p:spPr>
                <a:xfrm>
                  <a:off x="4267200" y="1981200"/>
                  <a:ext cx="2057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Massa totale acqua</a:t>
                  </a:r>
                  <a:endParaRPr lang="it-IT" dirty="0"/>
                </a:p>
              </p:txBody>
            </p:sp>
            <p:sp>
              <p:nvSpPr>
                <p:cNvPr id="32" name="CasellaDiTesto 31"/>
                <p:cNvSpPr txBox="1"/>
                <p:nvPr/>
              </p:nvSpPr>
              <p:spPr>
                <a:xfrm>
                  <a:off x="4191000" y="1611868"/>
                  <a:ext cx="251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Massa totale ossigeno</a:t>
                  </a:r>
                  <a:endParaRPr lang="it-IT" dirty="0"/>
                </a:p>
              </p:txBody>
            </p:sp>
            <p:cxnSp>
              <p:nvCxnSpPr>
                <p:cNvPr id="33" name="Connettore 1 32"/>
                <p:cNvCxnSpPr/>
                <p:nvPr/>
              </p:nvCxnSpPr>
              <p:spPr>
                <a:xfrm>
                  <a:off x="4191000" y="1981200"/>
                  <a:ext cx="219456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CasellaDiTesto 29"/>
              <p:cNvSpPr txBox="1"/>
              <p:nvPr/>
            </p:nvSpPr>
            <p:spPr>
              <a:xfrm>
                <a:off x="6477000" y="189607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x  100</a:t>
                </a:r>
                <a:endParaRPr lang="it-IT" dirty="0"/>
              </a:p>
            </p:txBody>
          </p:sp>
        </p:grpSp>
      </p:grpSp>
      <p:grpSp>
        <p:nvGrpSpPr>
          <p:cNvPr id="36" name="Gruppo 35"/>
          <p:cNvGrpSpPr/>
          <p:nvPr/>
        </p:nvGrpSpPr>
        <p:grpSpPr>
          <a:xfrm>
            <a:off x="457200" y="4563070"/>
            <a:ext cx="6705600" cy="923330"/>
            <a:chOff x="533400" y="1743670"/>
            <a:chExt cx="6705600" cy="923330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Massa percentuale ossigeno  = </a:t>
              </a:r>
            </a:p>
            <a:p>
              <a:endParaRPr lang="it-IT" dirty="0"/>
            </a:p>
          </p:txBody>
        </p:sp>
        <p:grpSp>
          <p:nvGrpSpPr>
            <p:cNvPr id="38" name="Gruppo 20"/>
            <p:cNvGrpSpPr/>
            <p:nvPr/>
          </p:nvGrpSpPr>
          <p:grpSpPr>
            <a:xfrm>
              <a:off x="3581400" y="1852136"/>
              <a:ext cx="3657600" cy="738664"/>
              <a:chOff x="4191000" y="1764268"/>
              <a:chExt cx="3657600" cy="738664"/>
            </a:xfrm>
          </p:grpSpPr>
          <p:grpSp>
            <p:nvGrpSpPr>
              <p:cNvPr id="39" name="Gruppo 19"/>
              <p:cNvGrpSpPr/>
              <p:nvPr/>
            </p:nvGrpSpPr>
            <p:grpSpPr>
              <a:xfrm>
                <a:off x="4191000" y="1764268"/>
                <a:ext cx="990600" cy="738664"/>
                <a:chOff x="4191000" y="1611868"/>
                <a:chExt cx="990600" cy="738664"/>
              </a:xfrm>
            </p:grpSpPr>
            <p:sp>
              <p:nvSpPr>
                <p:cNvPr id="41" name="CasellaDiTesto 40"/>
                <p:cNvSpPr txBox="1"/>
                <p:nvPr/>
              </p:nvSpPr>
              <p:spPr>
                <a:xfrm>
                  <a:off x="4191000" y="1981200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18.02 g</a:t>
                  </a:r>
                  <a:endParaRPr lang="it-IT" dirty="0"/>
                </a:p>
              </p:txBody>
            </p:sp>
            <p:sp>
              <p:nvSpPr>
                <p:cNvPr id="42" name="CasellaDiTesto 41"/>
                <p:cNvSpPr txBox="1"/>
                <p:nvPr/>
              </p:nvSpPr>
              <p:spPr>
                <a:xfrm>
                  <a:off x="4191000" y="1611868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16.00 g</a:t>
                  </a:r>
                  <a:endParaRPr lang="it-IT" dirty="0"/>
                </a:p>
              </p:txBody>
            </p:sp>
            <p:cxnSp>
              <p:nvCxnSpPr>
                <p:cNvPr id="43" name="Connettore 1 42"/>
                <p:cNvCxnSpPr/>
                <p:nvPr/>
              </p:nvCxnSpPr>
              <p:spPr>
                <a:xfrm>
                  <a:off x="4191000" y="1981200"/>
                  <a:ext cx="914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CasellaDiTesto 39"/>
              <p:cNvSpPr txBox="1"/>
              <p:nvPr/>
            </p:nvSpPr>
            <p:spPr>
              <a:xfrm>
                <a:off x="5105400" y="189607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x  100 = 88.79% </a:t>
                </a:r>
                <a:endParaRPr lang="it-IT" dirty="0"/>
              </a:p>
            </p:txBody>
          </p:sp>
        </p:grpSp>
      </p:grpSp>
      <p:grpSp>
        <p:nvGrpSpPr>
          <p:cNvPr id="45" name="Gruppo 44"/>
          <p:cNvGrpSpPr/>
          <p:nvPr/>
        </p:nvGrpSpPr>
        <p:grpSpPr>
          <a:xfrm>
            <a:off x="457200" y="5715000"/>
            <a:ext cx="6705600" cy="923330"/>
            <a:chOff x="533400" y="1743670"/>
            <a:chExt cx="6705600" cy="923330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533400" y="1743670"/>
              <a:ext cx="59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Massa percentuale idrogeno  = </a:t>
              </a:r>
            </a:p>
            <a:p>
              <a:endParaRPr lang="it-IT" dirty="0"/>
            </a:p>
          </p:txBody>
        </p:sp>
        <p:grpSp>
          <p:nvGrpSpPr>
            <p:cNvPr id="47" name="Gruppo 20"/>
            <p:cNvGrpSpPr/>
            <p:nvPr/>
          </p:nvGrpSpPr>
          <p:grpSpPr>
            <a:xfrm>
              <a:off x="3581400" y="1852136"/>
              <a:ext cx="3657600" cy="738664"/>
              <a:chOff x="4191000" y="1764268"/>
              <a:chExt cx="3657600" cy="738664"/>
            </a:xfrm>
          </p:grpSpPr>
          <p:grpSp>
            <p:nvGrpSpPr>
              <p:cNvPr id="48" name="Gruppo 19"/>
              <p:cNvGrpSpPr/>
              <p:nvPr/>
            </p:nvGrpSpPr>
            <p:grpSpPr>
              <a:xfrm>
                <a:off x="4191000" y="1764268"/>
                <a:ext cx="1066800" cy="738664"/>
                <a:chOff x="4191000" y="1611868"/>
                <a:chExt cx="1066800" cy="738664"/>
              </a:xfrm>
            </p:grpSpPr>
            <p:sp>
              <p:nvSpPr>
                <p:cNvPr id="50" name="CasellaDiTesto 49"/>
                <p:cNvSpPr txBox="1"/>
                <p:nvPr/>
              </p:nvSpPr>
              <p:spPr>
                <a:xfrm>
                  <a:off x="4191000" y="1981200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18.02 g</a:t>
                  </a:r>
                  <a:endParaRPr lang="it-IT" dirty="0"/>
                </a:p>
              </p:txBody>
            </p:sp>
            <p:sp>
              <p:nvSpPr>
                <p:cNvPr id="51" name="CasellaDiTesto 50"/>
                <p:cNvSpPr txBox="1"/>
                <p:nvPr/>
              </p:nvSpPr>
              <p:spPr>
                <a:xfrm>
                  <a:off x="4267200" y="1611868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2.02 g</a:t>
                  </a:r>
                  <a:endParaRPr lang="it-IT" dirty="0"/>
                </a:p>
              </p:txBody>
            </p:sp>
            <p:cxnSp>
              <p:nvCxnSpPr>
                <p:cNvPr id="52" name="Connettore 1 51"/>
                <p:cNvCxnSpPr/>
                <p:nvPr/>
              </p:nvCxnSpPr>
              <p:spPr>
                <a:xfrm>
                  <a:off x="4191000" y="1981200"/>
                  <a:ext cx="914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CasellaDiTesto 48"/>
              <p:cNvSpPr txBox="1"/>
              <p:nvPr/>
            </p:nvSpPr>
            <p:spPr>
              <a:xfrm>
                <a:off x="5105400" y="189607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x  100 = 11.21% </a:t>
                </a:r>
                <a:endParaRPr lang="it-IT" dirty="0"/>
              </a:p>
            </p:txBody>
          </p:sp>
        </p:grpSp>
      </p:grpSp>
      <p:sp>
        <p:nvSpPr>
          <p:cNvPr id="54" name="Rettangolo arrotondato 53"/>
          <p:cNvSpPr/>
          <p:nvPr/>
        </p:nvSpPr>
        <p:spPr>
          <a:xfrm>
            <a:off x="5257800" y="4724400"/>
            <a:ext cx="762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arrotondato 54"/>
          <p:cNvSpPr/>
          <p:nvPr/>
        </p:nvSpPr>
        <p:spPr>
          <a:xfrm>
            <a:off x="5257800" y="5867400"/>
            <a:ext cx="762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6172200" y="5235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4" grpId="0" uiExpand="1" build="p"/>
      <p:bldP spid="54" grpId="0" animBg="1"/>
      <p:bldP spid="55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Composizione percentuale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68" y="770957"/>
            <a:ext cx="7987556" cy="9747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generale, possiamo utilizzare la seguente formula per il calcolo della percentuale di ciascun elemento presente in un composto.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91669" y="1275401"/>
                <a:ext cx="8068238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0" indent="-108000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𝑡𝑜𝑡𝑎𝑙𝑒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𝑀𝑀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𝑀𝑀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𝑐𝑜𝑚𝑝𝑜𝑠𝑡𝑜</m:t>
                              </m:r>
                            </m:sub>
                          </m:sSub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it-IT" sz="1800" i="1" dirty="0" smtClean="0">
                  <a:ea typeface="Cambria Math" panose="02040503050406030204" pitchFamily="18" charset="0"/>
                </a:endParaRPr>
              </a:p>
              <a:p>
                <a:pPr marL="1080000" indent="-108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b="0" dirty="0" smtClean="0">
                    <a:ea typeface="Cambria Math" panose="02040503050406030204" pitchFamily="18" charset="0"/>
                  </a:rPr>
                  <a:t>dove: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𝑡𝑜𝑡𝑎𝑙𝑒</m:t>
                        </m:r>
                      </m:sub>
                    </m:sSub>
                  </m:oMath>
                </a14:m>
                <a:r>
                  <a:rPr lang="it-IT" sz="1800" b="0" dirty="0" smtClean="0">
                    <a:ea typeface="Cambria Math" panose="02040503050406030204" pitchFamily="18" charset="0"/>
                  </a:rPr>
                  <a:t> sono la massa dell’elemento e la massa del composto,</a:t>
                </a:r>
              </a:p>
              <a:p>
                <a:pPr marL="1080000" indent="-108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>
                    <a:ea typeface="Cambria Math" panose="02040503050406030204" pitchFamily="18" charset="0"/>
                  </a:rPr>
                  <a:t> </a:t>
                </a:r>
                <a:r>
                  <a:rPr lang="it-IT" sz="1800" dirty="0" smtClean="0">
                    <a:ea typeface="Cambria Math" panose="02040503050406030204" pitchFamily="18" charset="0"/>
                  </a:rPr>
                  <a:t>         </a:t>
                </a:r>
                <a:r>
                  <a:rPr lang="it-IT" sz="18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it-IT" sz="1800" dirty="0">
                    <a:ea typeface="Cambria Math" panose="02040503050406030204" pitchFamily="18" charset="0"/>
                  </a:rPr>
                  <a:t> </a:t>
                </a:r>
                <a:r>
                  <a:rPr lang="it-IT" sz="1800" b="0" dirty="0" smtClean="0">
                    <a:ea typeface="Cambria Math" panose="02040503050406030204" pitchFamily="18" charset="0"/>
                  </a:rPr>
                  <a:t>è il numero di moli dell’elemento per una mole di composto,</a:t>
                </a:r>
              </a:p>
              <a:p>
                <a:pPr marL="1080000" indent="-108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>
                    <a:ea typeface="Cambria Math" panose="02040503050406030204" pitchFamily="18" charset="0"/>
                  </a:rPr>
                  <a:t> </a:t>
                </a:r>
                <a:r>
                  <a:rPr lang="it-IT" sz="1800" dirty="0" smtClean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𝑐𝑜𝑚𝑝𝑜𝑠𝑡𝑜</m:t>
                        </m:r>
                      </m:sub>
                    </m:sSub>
                  </m:oMath>
                </a14:m>
                <a:r>
                  <a:rPr lang="it-IT" sz="1800" dirty="0">
                    <a:ea typeface="Cambria Math" panose="02040503050406030204" pitchFamily="18" charset="0"/>
                  </a:rPr>
                  <a:t> sono </a:t>
                </a:r>
                <a:r>
                  <a:rPr lang="it-IT" sz="1800" dirty="0" smtClean="0">
                    <a:ea typeface="Cambria Math" panose="02040503050406030204" pitchFamily="18" charset="0"/>
                  </a:rPr>
                  <a:t>le masse molari dell’elemento e del composto (in numero pari alla massa atomica e massa molecolare, rispettivamente).</a:t>
                </a:r>
                <a:endParaRPr lang="it-IT" sz="1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9" y="1275401"/>
                <a:ext cx="8068238" cy="974768"/>
              </a:xfrm>
              <a:prstGeom prst="rect">
                <a:avLst/>
              </a:prstGeom>
              <a:blipFill>
                <a:blip r:embed="rId2"/>
                <a:stretch>
                  <a:fillRect l="-604" b="-13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9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4132</TotalTime>
  <Words>1332</Words>
  <Application>Microsoft Office PowerPoint</Application>
  <PresentationFormat>Presentazione su schermo (4:3)</PresentationFormat>
  <Paragraphs>216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Informal Roman</vt:lpstr>
      <vt:lpstr>Office Theme</vt:lpstr>
      <vt:lpstr>Massa molecolare</vt:lpstr>
      <vt:lpstr>Presentazione standard di PowerPoint</vt:lpstr>
      <vt:lpstr>Presentazione standard di PowerPoint</vt:lpstr>
      <vt:lpstr>Da moli a grammi</vt:lpstr>
      <vt:lpstr>Presentazione standard di PowerPoint</vt:lpstr>
      <vt:lpstr>Presentazione standard di PowerPoint</vt:lpstr>
      <vt:lpstr>Presentazione standard di PowerPoint</vt:lpstr>
      <vt:lpstr>Composizione percentuale</vt:lpstr>
      <vt:lpstr>Composizione percentuale</vt:lpstr>
      <vt:lpstr>Presentazione standard di PowerPoint</vt:lpstr>
      <vt:lpstr>Calcolo della formula minima</vt:lpstr>
      <vt:lpstr>Calcolo della formula minima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252</cp:revision>
  <dcterms:created xsi:type="dcterms:W3CDTF">2020-07-11T12:16:55Z</dcterms:created>
  <dcterms:modified xsi:type="dcterms:W3CDTF">2024-10-18T07:59:04Z</dcterms:modified>
</cp:coreProperties>
</file>