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552" r:id="rId5"/>
    <p:sldId id="594" r:id="rId6"/>
    <p:sldId id="646" r:id="rId7"/>
    <p:sldId id="597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12" r:id="rId16"/>
    <p:sldId id="613" r:id="rId17"/>
    <p:sldId id="614" r:id="rId18"/>
    <p:sldId id="615" r:id="rId19"/>
    <p:sldId id="616" r:id="rId20"/>
    <p:sldId id="617" r:id="rId21"/>
    <p:sldId id="619" r:id="rId22"/>
    <p:sldId id="621" r:id="rId23"/>
    <p:sldId id="648" r:id="rId24"/>
    <p:sldId id="649" r:id="rId25"/>
    <p:sldId id="650" r:id="rId26"/>
    <p:sldId id="651" r:id="rId27"/>
    <p:sldId id="653" r:id="rId28"/>
    <p:sldId id="654" r:id="rId29"/>
    <p:sldId id="655" r:id="rId30"/>
    <p:sldId id="657" r:id="rId31"/>
    <p:sldId id="658" r:id="rId32"/>
    <p:sldId id="659" r:id="rId33"/>
    <p:sldId id="661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6" autoAdjust="0"/>
    <p:restoredTop sz="97459" autoAdjust="0"/>
  </p:normalViewPr>
  <p:slideViewPr>
    <p:cSldViewPr>
      <p:cViewPr varScale="1">
        <p:scale>
          <a:sx n="80" d="100"/>
          <a:sy n="80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18/10/2024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cid:image014.png@01D60A58.40707540" TargetMode="External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 PER ELEMENTI LINEARI</a:t>
            </a:r>
            <a:endParaRPr lang="it-IT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Foto Steel Truss Construction, Immagini e Vettoriali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04" y="1182842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/>
          <p:cNvSpPr txBox="1">
            <a:spLocks noChangeArrowheads="1"/>
          </p:cNvSpPr>
          <p:nvPr/>
        </p:nvSpPr>
        <p:spPr bwMode="auto">
          <a:xfrm>
            <a:off x="2943225" y="1047214"/>
            <a:ext cx="343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18714"/>
            <a:ext cx="571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328576"/>
            <a:ext cx="6192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legno massello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KVH (legno massello giuntato a pettine)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legno lamellare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CLT – Cross Laminated Timber ( es. Xlam)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LVL – Laminated Veneer Lumber (impiallicciato)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6052601"/>
            <a:ext cx="6192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Compensato (strutturale)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OSB – Oriented Strand Board (legati a colla)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54750" y="4728626"/>
            <a:ext cx="2889250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MECCANICI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INCOLLATI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44463" y="596364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8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0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1"/>
          <p:cNvSpPr txBox="1">
            <a:spLocks noChangeArrowheads="1"/>
          </p:cNvSpPr>
          <p:nvPr/>
        </p:nvSpPr>
        <p:spPr bwMode="auto">
          <a:xfrm>
            <a:off x="2992245" y="1174749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44462" y="596364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93725" y="1817688"/>
            <a:ext cx="795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Elementi composti  - sistemi a maglie triangolari; elementi gemelli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7938" y="2338388"/>
            <a:ext cx="9151938" cy="4330700"/>
            <a:chOff x="39420" y="1916831"/>
            <a:chExt cx="9121349" cy="4225351"/>
          </a:xfrm>
        </p:grpSpPr>
        <p:pic>
          <p:nvPicPr>
            <p:cNvPr id="11274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62066" y="2439222"/>
              <a:ext cx="4221091" cy="317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51929" y="2625351"/>
              <a:ext cx="4225350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8461" y="2574712"/>
              <a:ext cx="4221093" cy="2905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88" y="2492375"/>
            <a:ext cx="9180512" cy="3784600"/>
            <a:chOff x="1588" y="2492375"/>
            <a:chExt cx="9180880" cy="3784600"/>
          </a:xfrm>
        </p:grpSpPr>
        <p:pic>
          <p:nvPicPr>
            <p:cNvPr id="1127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2492375"/>
              <a:ext cx="4406900" cy="37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488" y="2746126"/>
              <a:ext cx="4773980" cy="3325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9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po 6"/>
          <p:cNvGrpSpPr>
            <a:grpSpLocks/>
          </p:cNvGrpSpPr>
          <p:nvPr/>
        </p:nvGrpSpPr>
        <p:grpSpPr bwMode="auto">
          <a:xfrm>
            <a:off x="294893" y="1500188"/>
            <a:ext cx="8226425" cy="5357812"/>
            <a:chOff x="0" y="1157029"/>
            <a:chExt cx="9144000" cy="5840003"/>
          </a:xfrm>
        </p:grpSpPr>
        <p:pic>
          <p:nvPicPr>
            <p:cNvPr id="3079" name="Picture 7" descr="cvp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4" b="-2051"/>
            <a:stretch>
              <a:fillRect/>
            </a:stretch>
          </p:blipFill>
          <p:spPr bwMode="auto">
            <a:xfrm>
              <a:off x="0" y="1157029"/>
              <a:ext cx="4722126" cy="58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5" descr="crist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157030"/>
              <a:ext cx="4476750" cy="572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539750" y="6237288"/>
            <a:ext cx="3814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FF00"/>
                </a:solidFill>
                <a:latin typeface="+mn-lt"/>
              </a:rPr>
              <a:t>Londra, Crystal Palace - 1855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290513" y="1500188"/>
            <a:ext cx="8562975" cy="5357812"/>
            <a:chOff x="240590" y="1525869"/>
            <a:chExt cx="8563004" cy="5358392"/>
          </a:xfrm>
        </p:grpSpPr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4860032" y="1525870"/>
              <a:ext cx="3943562" cy="5358391"/>
              <a:chOff x="144462" y="1512118"/>
              <a:chExt cx="3943562" cy="5358391"/>
            </a:xfrm>
          </p:grpSpPr>
          <p:pic>
            <p:nvPicPr>
              <p:cNvPr id="4106" name="Picture 2" descr="C:\Users\7235\Desktop\BCUP_10_02_13\DOCUMENTI BASE\DIDATTICA\DIDATTICA VECCHIO PC\ARCH_GR_STR_05\IMMAGINI FACCIATE\PAG41-1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62" y="1512118"/>
                <a:ext cx="3939410" cy="5358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7" name="TextBox 1"/>
              <p:cNvSpPr txBox="1">
                <a:spLocks noChangeArrowheads="1"/>
              </p:cNvSpPr>
              <p:nvPr/>
            </p:nvSpPr>
            <p:spPr bwMode="auto">
              <a:xfrm>
                <a:off x="1003757" y="6347289"/>
                <a:ext cx="30842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1400" b="1">
                    <a:solidFill>
                      <a:srgbClr val="FFFF00"/>
                    </a:solidFill>
                    <a:latin typeface="+mn-lt"/>
                  </a:rPr>
                  <a:t>Noiselle sur Marne,  fabbrica cioccolatoi Meinier- 1872</a:t>
                </a:r>
              </a:p>
            </p:txBody>
          </p:sp>
        </p:grpSp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>
              <a:off x="240590" y="1525869"/>
              <a:ext cx="4355353" cy="5354037"/>
              <a:chOff x="4681345" y="1514227"/>
              <a:chExt cx="4355353" cy="5354037"/>
            </a:xfrm>
          </p:grpSpPr>
          <p:pic>
            <p:nvPicPr>
              <p:cNvPr id="4104" name="Picture 2" descr="Bibliothèque nationale de France, Paris – Henri Labrouste, 1854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497" y="1514227"/>
                <a:ext cx="4351201" cy="535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" name="TextBox 13"/>
              <p:cNvSpPr txBox="1">
                <a:spLocks noChangeArrowheads="1"/>
              </p:cNvSpPr>
              <p:nvPr/>
            </p:nvSpPr>
            <p:spPr bwMode="auto">
              <a:xfrm>
                <a:off x="4681345" y="6323138"/>
                <a:ext cx="30842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Parigi,  </a:t>
                </a:r>
                <a:r>
                  <a:rPr lang="it-IT" altLang="it-IT" sz="1400" b="1" dirty="0" err="1">
                    <a:solidFill>
                      <a:srgbClr val="FFFF00"/>
                    </a:solidFill>
                    <a:latin typeface="+mn-lt"/>
                  </a:rPr>
                  <a:t>Bibliothèque</a:t>
                </a: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it-IT" altLang="it-IT" sz="1400" b="1" dirty="0" err="1">
                    <a:solidFill>
                      <a:srgbClr val="FFFF00"/>
                    </a:solidFill>
                    <a:latin typeface="+mn-lt"/>
                  </a:rPr>
                  <a:t>Nationale</a:t>
                </a: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de France - 1854</a:t>
                </a:r>
              </a:p>
            </p:txBody>
          </p:sp>
        </p:grp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9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" y="1497013"/>
            <a:ext cx="8293100" cy="5351462"/>
            <a:chOff x="459011" y="1493982"/>
            <a:chExt cx="8293534" cy="5351384"/>
          </a:xfrm>
        </p:grpSpPr>
        <p:pic>
          <p:nvPicPr>
            <p:cNvPr id="512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2" y="1500188"/>
              <a:ext cx="4225420" cy="534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09" y="1493982"/>
              <a:ext cx="3850536" cy="535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1"/>
            <p:cNvSpPr txBox="1">
              <a:spLocks noChangeArrowheads="1"/>
            </p:cNvSpPr>
            <p:nvPr/>
          </p:nvSpPr>
          <p:spPr bwMode="auto">
            <a:xfrm>
              <a:off x="459011" y="6523588"/>
              <a:ext cx="3084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Londra, St. Pancras station, 1868 </a:t>
              </a:r>
            </a:p>
          </p:txBody>
        </p:sp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5668187" y="6524628"/>
              <a:ext cx="3084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Parigi, Tour Eiffel, 1889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19150" y="1503363"/>
            <a:ext cx="7505700" cy="5356225"/>
            <a:chOff x="739160" y="1446529"/>
            <a:chExt cx="7665679" cy="5406167"/>
          </a:xfrm>
        </p:grpSpPr>
        <p:pic>
          <p:nvPicPr>
            <p:cNvPr id="5127" name="Picture 4" descr="Assembly hall of the AEG turbine factory in Berlin-Moabit, 1927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60" y="1446529"/>
              <a:ext cx="7665679" cy="5406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Box 13"/>
            <p:cNvSpPr txBox="1">
              <a:spLocks noChangeArrowheads="1"/>
            </p:cNvSpPr>
            <p:nvPr/>
          </p:nvSpPr>
          <p:spPr bwMode="auto">
            <a:xfrm>
              <a:off x="5320583" y="6397511"/>
              <a:ext cx="308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Berlino, AEG - 1909 </a:t>
              </a: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2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7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681538"/>
            <a:ext cx="3455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profili laminati a caldo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profili laminati a freddo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tubi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piastre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6254750"/>
            <a:ext cx="619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lamiere grecate e nervate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0163" y="5276850"/>
            <a:ext cx="2376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MECCANICI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5413" y="4652963"/>
            <a:ext cx="2668587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chiodi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75A3FF"/>
                </a:solidFill>
                <a:latin typeface="+mn-lt"/>
              </a:rPr>
              <a:t>viti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bulloni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bulloni alta resistenza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saldature</a:t>
            </a:r>
          </a:p>
        </p:txBody>
      </p:sp>
      <p:sp>
        <p:nvSpPr>
          <p:cNvPr id="2" name="Left Brace 1"/>
          <p:cNvSpPr/>
          <p:nvPr/>
        </p:nvSpPr>
        <p:spPr>
          <a:xfrm>
            <a:off x="6223000" y="4738688"/>
            <a:ext cx="293688" cy="158432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2000"/>
          </a:p>
        </p:txBody>
      </p:sp>
      <p:pic>
        <p:nvPicPr>
          <p:cNvPr id="6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527175"/>
            <a:ext cx="60261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5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827088" y="1582738"/>
            <a:ext cx="7596187" cy="5275262"/>
            <a:chOff x="827584" y="1582549"/>
            <a:chExt cx="7595521" cy="5275451"/>
          </a:xfrm>
        </p:grpSpPr>
        <p:grpSp>
          <p:nvGrpSpPr>
            <p:cNvPr id="7174" name="Group 2"/>
            <p:cNvGrpSpPr>
              <a:grpSpLocks/>
            </p:cNvGrpSpPr>
            <p:nvPr/>
          </p:nvGrpSpPr>
          <p:grpSpPr bwMode="auto">
            <a:xfrm>
              <a:off x="899592" y="2022158"/>
              <a:ext cx="3837858" cy="4835842"/>
              <a:chOff x="4363661" y="1844824"/>
              <a:chExt cx="3693005" cy="465332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363106" y="1844963"/>
                <a:ext cx="3693371" cy="4653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7182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466" y="2181447"/>
                <a:ext cx="1981200" cy="231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163" y="4612196"/>
                <a:ext cx="1676503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61" y="1844824"/>
                <a:ext cx="1349061" cy="265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61" y="4612196"/>
                <a:ext cx="1896545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4994760" y="2022158"/>
              <a:ext cx="3316116" cy="4835842"/>
              <a:chOff x="4661694" y="1292021"/>
              <a:chExt cx="3796506" cy="556597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61289" y="1292187"/>
                <a:ext cx="3796370" cy="5565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717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4780907"/>
                <a:ext cx="2200275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694" y="1292021"/>
                <a:ext cx="3796506" cy="3340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6380163" y="1582549"/>
              <a:ext cx="204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2060"/>
                  </a:solidFill>
                  <a:latin typeface="+mn-lt"/>
                </a:rPr>
                <a:t>profili a freddo</a:t>
              </a:r>
            </a:p>
          </p:txBody>
        </p:sp>
        <p:sp>
          <p:nvSpPr>
            <p:cNvPr id="7177" name="TextBox 22"/>
            <p:cNvSpPr txBox="1">
              <a:spLocks noChangeArrowheads="1"/>
            </p:cNvSpPr>
            <p:nvPr/>
          </p:nvSpPr>
          <p:spPr bwMode="auto">
            <a:xfrm>
              <a:off x="827584" y="1582549"/>
              <a:ext cx="204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profili a caldo</a:t>
              </a:r>
            </a:p>
          </p:txBody>
        </p:sp>
      </p:grp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827088" y="1693863"/>
            <a:ext cx="8008937" cy="5194300"/>
            <a:chOff x="827088" y="1694479"/>
            <a:chExt cx="8008380" cy="5193684"/>
          </a:xfrm>
        </p:grpSpPr>
        <p:grpSp>
          <p:nvGrpSpPr>
            <p:cNvPr id="8198" name="Group 24"/>
            <p:cNvGrpSpPr>
              <a:grpSpLocks/>
            </p:cNvGrpSpPr>
            <p:nvPr/>
          </p:nvGrpSpPr>
          <p:grpSpPr bwMode="auto">
            <a:xfrm>
              <a:off x="827088" y="1697038"/>
              <a:ext cx="3582987" cy="5157787"/>
              <a:chOff x="5940152" y="1418570"/>
              <a:chExt cx="4891930" cy="7041629"/>
            </a:xfrm>
          </p:grpSpPr>
          <p:pic>
            <p:nvPicPr>
              <p:cNvPr id="820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418570"/>
                <a:ext cx="4805232" cy="379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5212174"/>
                <a:ext cx="4891930" cy="324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9" name="Picture 6" descr="Profili a T | Ferrosider S.p.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75" y="4388467"/>
              <a:ext cx="4425393" cy="249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928"/>
            <a:stretch>
              <a:fillRect/>
            </a:stretch>
          </p:blipFill>
          <p:spPr bwMode="auto">
            <a:xfrm>
              <a:off x="4368193" y="1694479"/>
              <a:ext cx="4467275" cy="274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6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2943225" y="1020763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Arial" panose="020B0604020202020204" pitchFamily="34" charset="0"/>
              </a:rPr>
              <a:t>sistemi</a:t>
            </a:r>
            <a:r>
              <a:rPr lang="it-IT" altLang="it-IT" sz="1800"/>
              <a:t> </a:t>
            </a:r>
            <a:r>
              <a:rPr lang="it-IT" altLang="it-IT" sz="2800" b="1" i="1">
                <a:solidFill>
                  <a:srgbClr val="002060"/>
                </a:solidFill>
                <a:latin typeface="Arial" panose="020B0604020202020204" pitchFamily="34" charset="0"/>
              </a:rPr>
              <a:t>intelaiati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3600450" y="157162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</a:rPr>
              <a:t>PILASTRI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4163" y="2190750"/>
            <a:ext cx="8448675" cy="2122488"/>
            <a:chOff x="443271" y="2109197"/>
            <a:chExt cx="8449209" cy="2122150"/>
          </a:xfrm>
        </p:grpSpPr>
        <p:sp>
          <p:nvSpPr>
            <p:cNvPr id="10257" name="Rectangle 6"/>
            <p:cNvSpPr>
              <a:spLocks noChangeArrowheads="1"/>
            </p:cNvSpPr>
            <p:nvPr/>
          </p:nvSpPr>
          <p:spPr bwMode="auto">
            <a:xfrm>
              <a:off x="4427983" y="2477021"/>
              <a:ext cx="446449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buona resistenza agli sforzi di flessione e minore sensibilità a fenomeni di instabilità laterale per snellezza (dimensionamento basato sul momento di inerzia minore o con raggi di inerzia uguali in due/tutte le direzioni)</a:t>
              </a:r>
            </a:p>
          </p:txBody>
        </p:sp>
        <p:sp>
          <p:nvSpPr>
            <p:cNvPr id="10258" name="TextBox 32"/>
            <p:cNvSpPr txBox="1">
              <a:spLocks noChangeArrowheads="1"/>
            </p:cNvSpPr>
            <p:nvPr/>
          </p:nvSpPr>
          <p:spPr bwMode="auto">
            <a:xfrm>
              <a:off x="539552" y="2109197"/>
              <a:ext cx="25945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C00000"/>
                  </a:solidFill>
                  <a:latin typeface="+mn-lt"/>
                </a:rPr>
                <a:t>Profili semplici</a:t>
              </a:r>
            </a:p>
          </p:txBody>
        </p:sp>
        <p:grpSp>
          <p:nvGrpSpPr>
            <p:cNvPr id="10259" name="Group 39"/>
            <p:cNvGrpSpPr>
              <a:grpSpLocks/>
            </p:cNvGrpSpPr>
            <p:nvPr/>
          </p:nvGrpSpPr>
          <p:grpSpPr bwMode="auto">
            <a:xfrm>
              <a:off x="443271" y="2556081"/>
              <a:ext cx="3820044" cy="769441"/>
              <a:chOff x="5818697" y="1831524"/>
              <a:chExt cx="2277813" cy="458802"/>
            </a:xfrm>
          </p:grpSpPr>
          <p:sp>
            <p:nvSpPr>
              <p:cNvPr id="10260" name="TextBox 40"/>
              <p:cNvSpPr txBox="1">
                <a:spLocks noChangeArrowheads="1"/>
              </p:cNvSpPr>
              <p:nvPr/>
            </p:nvSpPr>
            <p:spPr bwMode="auto">
              <a:xfrm>
                <a:off x="5818697" y="1831524"/>
                <a:ext cx="504056" cy="45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4400" b="1">
                    <a:solidFill>
                      <a:srgbClr val="002060"/>
                    </a:solidFill>
                    <a:latin typeface="+mn-lt"/>
                  </a:rPr>
                  <a:t>H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88582" y="1932276"/>
                <a:ext cx="287783" cy="28771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90308" y="1952152"/>
                <a:ext cx="704310" cy="25080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808562" y="1932276"/>
                <a:ext cx="287783" cy="287719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9413" y="4741863"/>
            <a:ext cx="259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grpSp>
        <p:nvGrpSpPr>
          <p:cNvPr id="11264" name="Group 11263"/>
          <p:cNvGrpSpPr>
            <a:grpSpLocks/>
          </p:cNvGrpSpPr>
          <p:nvPr/>
        </p:nvGrpSpPr>
        <p:grpSpPr bwMode="auto">
          <a:xfrm>
            <a:off x="2682875" y="4435475"/>
            <a:ext cx="6049963" cy="2435225"/>
            <a:chOff x="2682394" y="4435262"/>
            <a:chExt cx="6050412" cy="2435707"/>
          </a:xfrm>
        </p:grpSpPr>
        <p:grpSp>
          <p:nvGrpSpPr>
            <p:cNvPr id="10253" name="Group 60"/>
            <p:cNvGrpSpPr>
              <a:grpSpLocks/>
            </p:cNvGrpSpPr>
            <p:nvPr/>
          </p:nvGrpSpPr>
          <p:grpSpPr bwMode="auto">
            <a:xfrm>
              <a:off x="2682394" y="4435263"/>
              <a:ext cx="2244594" cy="2414858"/>
              <a:chOff x="2344034" y="864401"/>
              <a:chExt cx="4334205" cy="4662976"/>
            </a:xfrm>
          </p:grpSpPr>
          <p:pic>
            <p:nvPicPr>
              <p:cNvPr id="10255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4034" y="864401"/>
                <a:ext cx="4334205" cy="466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2356296" y="1054491"/>
                <a:ext cx="968735" cy="260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pic>
          <p:nvPicPr>
            <p:cNvPr id="10254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245" y="4435262"/>
              <a:ext cx="3653561" cy="243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79413" y="4741863"/>
            <a:ext cx="259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1014413"/>
            <a:ext cx="352901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025" y="993775"/>
            <a:ext cx="3482975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84163" y="3648075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sp>
        <p:nvSpPr>
          <p:cNvPr id="2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1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8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12863"/>
            <a:ext cx="7380287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312863"/>
            <a:ext cx="85185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735013"/>
            <a:ext cx="932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 MAGLIA STRUTTURALE: ELEMENTI PER IL PROGETTO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1414463" y="1268413"/>
            <a:ext cx="645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Carichi di esercizio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1414463" y="2009775"/>
            <a:ext cx="6459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Materiale scelto  per gli ECF</a:t>
            </a: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641350" y="2751138"/>
            <a:ext cx="800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Regolarità della tessitura – passi costanti</a:t>
            </a:r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641350" y="3492500"/>
            <a:ext cx="800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Regolarità dell’orientamento degli ECF</a:t>
            </a:r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0" y="4232275"/>
            <a:ext cx="928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Alternanza tessiture solai – quando possibile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0" y="4973638"/>
            <a:ext cx="9288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Irrigidimenti – di piano e di parete</a:t>
            </a: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-11113" y="5715000"/>
            <a:ext cx="928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 Presenza ECV con scheletro proprio</a:t>
            </a: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5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4213" y="581025"/>
            <a:ext cx="777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UNI 8290 Strutture - </a:t>
            </a:r>
            <a:r>
              <a:rPr lang="it-IT" altLang="it-IT" sz="28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688975" y="1268413"/>
            <a:ext cx="7766050" cy="5589587"/>
            <a:chOff x="971600" y="1268760"/>
            <a:chExt cx="7765935" cy="5589240"/>
          </a:xfrm>
        </p:grpSpPr>
        <p:pic>
          <p:nvPicPr>
            <p:cNvPr id="307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68760"/>
              <a:ext cx="3711927" cy="558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268760"/>
              <a:ext cx="3877503" cy="558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8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627313" y="2449513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Classe elementi tecnici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808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CLASSIFICAZIONE DEL SISTEMA TECNOLOGICO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358775" y="1470025"/>
            <a:ext cx="8426450" cy="684213"/>
            <a:chOff x="171180" y="1831810"/>
            <a:chExt cx="8427085" cy="684572"/>
          </a:xfrm>
        </p:grpSpPr>
        <p:grpSp>
          <p:nvGrpSpPr>
            <p:cNvPr id="4136" name="Group 4"/>
            <p:cNvGrpSpPr>
              <a:grpSpLocks/>
            </p:cNvGrpSpPr>
            <p:nvPr/>
          </p:nvGrpSpPr>
          <p:grpSpPr bwMode="auto">
            <a:xfrm>
              <a:off x="270621" y="1882950"/>
              <a:ext cx="8327644" cy="584775"/>
              <a:chOff x="270621" y="1882950"/>
              <a:chExt cx="8327644" cy="584775"/>
            </a:xfrm>
          </p:grpSpPr>
          <p:sp>
            <p:nvSpPr>
              <p:cNvPr id="4138" name="TextBox 5"/>
              <p:cNvSpPr txBox="1">
                <a:spLocks noChangeArrowheads="1"/>
              </p:cNvSpPr>
              <p:nvPr/>
            </p:nvSpPr>
            <p:spPr bwMode="auto">
              <a:xfrm>
                <a:off x="270621" y="1882950"/>
                <a:ext cx="27337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STRUTTURE</a:t>
                </a:r>
              </a:p>
            </p:txBody>
          </p:sp>
          <p:sp>
            <p:nvSpPr>
              <p:cNvPr id="4139" name="TextBox 14"/>
              <p:cNvSpPr txBox="1">
                <a:spLocks noChangeArrowheads="1"/>
              </p:cNvSpPr>
              <p:nvPr/>
            </p:nvSpPr>
            <p:spPr bwMode="auto">
              <a:xfrm>
                <a:off x="2916045" y="1976006"/>
                <a:ext cx="56822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U.T. </a:t>
                </a:r>
                <a:r>
                  <a:rPr lang="it-IT" altLang="it-IT" sz="2000" b="1">
                    <a:solidFill>
                      <a:srgbClr val="C00000"/>
                    </a:solidFill>
                    <a:latin typeface="+mn-lt"/>
                    <a:ea typeface="Consolas" panose="020B0609020204030204" pitchFamily="49" charset="0"/>
                  </a:rPr>
                  <a:t>Fondazione</a:t>
                </a: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Elevazione - Contenimento</a:t>
                </a: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71180" y="1831810"/>
              <a:ext cx="8427085" cy="68457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101" name="Group 4110"/>
          <p:cNvGrpSpPr>
            <a:grpSpLocks/>
          </p:cNvGrpSpPr>
          <p:nvPr/>
        </p:nvGrpSpPr>
        <p:grpSpPr bwMode="auto">
          <a:xfrm>
            <a:off x="354013" y="3005138"/>
            <a:ext cx="8466137" cy="3729037"/>
            <a:chOff x="353483" y="3005594"/>
            <a:chExt cx="8466989" cy="3729339"/>
          </a:xfrm>
        </p:grpSpPr>
        <p:grpSp>
          <p:nvGrpSpPr>
            <p:cNvPr id="4105" name="Group 4105"/>
            <p:cNvGrpSpPr>
              <a:grpSpLocks/>
            </p:cNvGrpSpPr>
            <p:nvPr/>
          </p:nvGrpSpPr>
          <p:grpSpPr bwMode="auto">
            <a:xfrm>
              <a:off x="353483" y="3005594"/>
              <a:ext cx="8466989" cy="3729339"/>
              <a:chOff x="242912" y="3132930"/>
              <a:chExt cx="8466989" cy="3729339"/>
            </a:xfrm>
          </p:grpSpPr>
          <p:sp>
            <p:nvSpPr>
              <p:cNvPr id="4107" name="TextBox 6"/>
              <p:cNvSpPr txBox="1">
                <a:spLocks noChangeArrowheads="1"/>
              </p:cNvSpPr>
              <p:nvPr/>
            </p:nvSpPr>
            <p:spPr bwMode="auto">
              <a:xfrm>
                <a:off x="458209" y="6237312"/>
                <a:ext cx="1068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C00000"/>
                    </a:solidFill>
                    <a:latin typeface="+mn-lt"/>
                  </a:rPr>
                  <a:t>schema</a:t>
                </a:r>
              </a:p>
            </p:txBody>
          </p:sp>
          <p:sp>
            <p:nvSpPr>
              <p:cNvPr id="4108" name="TextBox 7"/>
              <p:cNvSpPr txBox="1">
                <a:spLocks noChangeArrowheads="1"/>
              </p:cNvSpPr>
              <p:nvPr/>
            </p:nvSpPr>
            <p:spPr bwMode="auto">
              <a:xfrm>
                <a:off x="1442285" y="6237312"/>
                <a:ext cx="25297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elemento tecnico</a:t>
                </a:r>
              </a:p>
            </p:txBody>
          </p:sp>
          <p:grpSp>
            <p:nvGrpSpPr>
              <p:cNvPr id="2" name="Group 3"/>
              <p:cNvGrpSpPr>
                <a:grpSpLocks/>
              </p:cNvGrpSpPr>
              <p:nvPr/>
            </p:nvGrpSpPr>
            <p:grpSpPr bwMode="auto">
              <a:xfrm>
                <a:off x="380679" y="3132930"/>
                <a:ext cx="8329222" cy="481716"/>
                <a:chOff x="694787" y="2860922"/>
                <a:chExt cx="8329222" cy="481716"/>
              </a:xfrm>
            </p:grpSpPr>
            <p:sp>
              <p:nvSpPr>
                <p:cNvPr id="4134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694787" y="2860922"/>
                  <a:ext cx="3571994" cy="461962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</a:rPr>
                    <a:t>FONDAZIONI DIRETTE</a:t>
                  </a:r>
                </a:p>
              </p:txBody>
            </p:sp>
            <p:sp>
              <p:nvSpPr>
                <p:cNvPr id="413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925899" y="2880973"/>
                  <a:ext cx="4098110" cy="461665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</a:rPr>
                    <a:t>FONDAZIONI INDIRETTE</a:t>
                  </a:r>
                </a:p>
              </p:txBody>
            </p:sp>
          </p:grpSp>
          <p:grpSp>
            <p:nvGrpSpPr>
              <p:cNvPr id="4110" name="Group 4095"/>
              <p:cNvGrpSpPr>
                <a:grpSpLocks/>
              </p:cNvGrpSpPr>
              <p:nvPr/>
            </p:nvGrpSpPr>
            <p:grpSpPr bwMode="auto">
              <a:xfrm>
                <a:off x="242912" y="3821547"/>
                <a:ext cx="8427374" cy="2163214"/>
                <a:chOff x="224083" y="3789648"/>
                <a:chExt cx="8427374" cy="2163214"/>
              </a:xfrm>
            </p:grpSpPr>
            <p:grpSp>
              <p:nvGrpSpPr>
                <p:cNvPr id="4121" name="Group 4"/>
                <p:cNvGrpSpPr>
                  <a:grpSpLocks/>
                </p:cNvGrpSpPr>
                <p:nvPr/>
              </p:nvGrpSpPr>
              <p:grpSpPr bwMode="auto">
                <a:xfrm>
                  <a:off x="224083" y="4488351"/>
                  <a:ext cx="3729125" cy="708257"/>
                  <a:chOff x="70541" y="4089818"/>
                  <a:chExt cx="3729125" cy="708257"/>
                </a:xfrm>
              </p:grpSpPr>
              <p:sp>
                <p:nvSpPr>
                  <p:cNvPr id="4131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41" y="4089818"/>
                    <a:ext cx="1068901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plinto</a:t>
                    </a:r>
                    <a:endParaRPr lang="it-IT" altLang="it-IT" sz="1800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2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0765" y="4103128"/>
                    <a:ext cx="1068901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platea</a:t>
                    </a:r>
                    <a:endParaRPr lang="it-IT" altLang="it-IT" sz="1800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3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674" y="4090189"/>
                    <a:ext cx="1275889" cy="7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trave rovescia</a:t>
                    </a:r>
                  </a:p>
                </p:txBody>
              </p:sp>
            </p:grpSp>
            <p:grpSp>
              <p:nvGrpSpPr>
                <p:cNvPr id="4122" name="Group 30"/>
                <p:cNvGrpSpPr>
                  <a:grpSpLocks/>
                </p:cNvGrpSpPr>
                <p:nvPr/>
              </p:nvGrpSpPr>
              <p:grpSpPr bwMode="auto">
                <a:xfrm>
                  <a:off x="4704515" y="3789648"/>
                  <a:ext cx="3946942" cy="2163214"/>
                  <a:chOff x="4760451" y="3567331"/>
                  <a:chExt cx="3946942" cy="2163214"/>
                </a:xfrm>
              </p:grpSpPr>
              <p:grpSp>
                <p:nvGrpSpPr>
                  <p:cNvPr id="412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760451" y="3567331"/>
                    <a:ext cx="3946942" cy="1741374"/>
                    <a:chOff x="4833296" y="3467830"/>
                    <a:chExt cx="3946942" cy="1741374"/>
                  </a:xfrm>
                </p:grpSpPr>
                <p:sp>
                  <p:nvSpPr>
                    <p:cNvPr id="4125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33296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puntuali</a:t>
                      </a:r>
                    </a:p>
                  </p:txBody>
                </p:sp>
                <p:sp>
                  <p:nvSpPr>
                    <p:cNvPr id="4126" name="Text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72316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lineari</a:t>
                      </a:r>
                    </a:p>
                  </p:txBody>
                </p:sp>
                <p:sp>
                  <p:nvSpPr>
                    <p:cNvPr id="4127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11337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piane</a:t>
                      </a:r>
                    </a:p>
                  </p:txBody>
                </p:sp>
                <p:sp>
                  <p:nvSpPr>
                    <p:cNvPr id="4128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25437" y="4166533"/>
                      <a:ext cx="10689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000" b="1">
                          <a:solidFill>
                            <a:srgbClr val="002060"/>
                          </a:solidFill>
                          <a:latin typeface="+mn-lt"/>
                        </a:rPr>
                        <a:t>plinto</a:t>
                      </a:r>
                      <a:endParaRPr lang="it-IT" altLang="it-IT" sz="1800" b="1">
                        <a:solidFill>
                          <a:srgbClr val="00206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129" name="Text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54323" y="4176670"/>
                      <a:ext cx="10689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000" b="1">
                          <a:solidFill>
                            <a:srgbClr val="002060"/>
                          </a:solidFill>
                          <a:latin typeface="+mn-lt"/>
                        </a:rPr>
                        <a:t>platea</a:t>
                      </a:r>
                      <a:endParaRPr lang="it-IT" altLang="it-IT" sz="1800" b="1">
                        <a:solidFill>
                          <a:srgbClr val="00206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3" name="Left Brace 2"/>
                    <p:cNvSpPr/>
                    <p:nvPr/>
                  </p:nvSpPr>
                  <p:spPr>
                    <a:xfrm rot="16200000">
                      <a:off x="6593165" y="3218159"/>
                      <a:ext cx="496927" cy="3454747"/>
                    </a:xfrm>
                    <a:prstGeom prst="leftBrac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/>
                    </a:p>
                  </p:txBody>
                </p:sp>
              </p:grpSp>
              <p:sp>
                <p:nvSpPr>
                  <p:cNvPr id="4124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9352" y="5268880"/>
                    <a:ext cx="201328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>
                        <a:solidFill>
                          <a:srgbClr val="002060"/>
                        </a:solidFill>
                        <a:latin typeface="+mn-lt"/>
                      </a:rPr>
                      <a:t>su pali</a:t>
                    </a:r>
                  </a:p>
                </p:txBody>
              </p:sp>
            </p:grpSp>
          </p:grpSp>
          <p:grpSp>
            <p:nvGrpSpPr>
              <p:cNvPr id="4111" name="Group 4096"/>
              <p:cNvGrpSpPr>
                <a:grpSpLocks/>
              </p:cNvGrpSpPr>
              <p:nvPr/>
            </p:nvGrpSpPr>
            <p:grpSpPr bwMode="auto">
              <a:xfrm>
                <a:off x="251520" y="3820663"/>
                <a:ext cx="3946942" cy="369332"/>
                <a:chOff x="4875744" y="3973947"/>
                <a:chExt cx="3946942" cy="369332"/>
              </a:xfrm>
            </p:grpSpPr>
            <p:sp>
              <p:nvSpPr>
                <p:cNvPr id="4118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875744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puntuali</a:t>
                  </a:r>
                </a:p>
              </p:txBody>
            </p:sp>
            <p:sp>
              <p:nvSpPr>
                <p:cNvPr id="4119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314764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lineari</a:t>
                  </a:r>
                </a:p>
              </p:txBody>
            </p:sp>
            <p:sp>
              <p:nvSpPr>
                <p:cNvPr id="4120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753785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piane</a:t>
                  </a:r>
                </a:p>
              </p:txBody>
            </p:sp>
          </p:grpSp>
          <p:sp>
            <p:nvSpPr>
              <p:cNvPr id="4112" name="TextBox 39"/>
              <p:cNvSpPr txBox="1">
                <a:spLocks noChangeArrowheads="1"/>
              </p:cNvSpPr>
              <p:nvPr/>
            </p:nvSpPr>
            <p:spPr bwMode="auto">
              <a:xfrm>
                <a:off x="6167989" y="4486038"/>
                <a:ext cx="127588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trave rovescia</a:t>
                </a:r>
              </a:p>
            </p:txBody>
          </p:sp>
          <p:grpSp>
            <p:nvGrpSpPr>
              <p:cNvPr id="4" name="Group 4101"/>
              <p:cNvGrpSpPr>
                <a:grpSpLocks/>
              </p:cNvGrpSpPr>
              <p:nvPr/>
            </p:nvGrpSpPr>
            <p:grpSpPr bwMode="auto">
              <a:xfrm>
                <a:off x="5668709" y="5927579"/>
                <a:ext cx="2385073" cy="338554"/>
                <a:chOff x="5580383" y="6167860"/>
                <a:chExt cx="2385073" cy="338554"/>
              </a:xfrm>
            </p:grpSpPr>
            <p:sp>
              <p:nvSpPr>
                <p:cNvPr id="4116" name="TextBox 4100"/>
                <p:cNvSpPr txBox="1">
                  <a:spLocks noChangeArrowheads="1"/>
                </p:cNvSpPr>
                <p:nvPr/>
              </p:nvSpPr>
              <p:spPr bwMode="auto">
                <a:xfrm>
                  <a:off x="5580383" y="6167860"/>
                  <a:ext cx="93610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2060"/>
                      </a:solidFill>
                      <a:latin typeface="+mn-lt"/>
                    </a:rPr>
                    <a:t>infissi</a:t>
                  </a:r>
                </a:p>
              </p:txBody>
            </p:sp>
            <p:sp>
              <p:nvSpPr>
                <p:cNvPr id="411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741320" y="6167860"/>
                  <a:ext cx="122413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2060"/>
                      </a:solidFill>
                      <a:latin typeface="+mn-lt"/>
                    </a:rPr>
                    <a:t>trivellati</a:t>
                  </a:r>
                </a:p>
              </p:txBody>
            </p:sp>
          </p:grpSp>
          <p:cxnSp>
            <p:nvCxnSpPr>
              <p:cNvPr id="5" name="Straight Connector 4103"/>
              <p:cNvCxnSpPr/>
              <p:nvPr/>
            </p:nvCxnSpPr>
            <p:spPr>
              <a:xfrm>
                <a:off x="8613054" y="3615569"/>
                <a:ext cx="0" cy="322923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5" name="TextBox 4104"/>
              <p:cNvSpPr txBox="1">
                <a:spLocks noChangeArrowheads="1"/>
              </p:cNvSpPr>
              <p:nvPr/>
            </p:nvSpPr>
            <p:spPr bwMode="auto">
              <a:xfrm>
                <a:off x="6228184" y="6462159"/>
                <a:ext cx="23850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idrauliche</a:t>
                </a:r>
              </a:p>
            </p:txBody>
          </p:sp>
        </p:grpSp>
        <p:cxnSp>
          <p:nvCxnSpPr>
            <p:cNvPr id="4109" name="Straight Connector 4108"/>
            <p:cNvCxnSpPr/>
            <p:nvPr/>
          </p:nvCxnSpPr>
          <p:spPr>
            <a:xfrm flipH="1">
              <a:off x="7342361" y="6717470"/>
              <a:ext cx="138126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3" name="Straight Connector 4112"/>
          <p:cNvCxnSpPr/>
          <p:nvPr/>
        </p:nvCxnSpPr>
        <p:spPr>
          <a:xfrm>
            <a:off x="4833938" y="3487738"/>
            <a:ext cx="0" cy="23383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833938" y="5826125"/>
            <a:ext cx="2697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051050" y="7000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STRUTTURE DI FONDAZIONE</a:t>
            </a:r>
          </a:p>
        </p:txBody>
      </p:sp>
      <p:sp>
        <p:nvSpPr>
          <p:cNvPr id="5123" name="TextBox 20"/>
          <p:cNvSpPr txBox="1">
            <a:spLocks noChangeArrowheads="1"/>
          </p:cNvSpPr>
          <p:nvPr/>
        </p:nvSpPr>
        <p:spPr bwMode="auto">
          <a:xfrm>
            <a:off x="250825" y="1246188"/>
            <a:ext cx="86471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Insieme degli elementi tecnici che ha la funzione di trasmettere i carichi dell’edificio, permanenti e accidentali, al </a:t>
            </a:r>
            <a:r>
              <a:rPr lang="it-IT" altLang="it-IT" sz="20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terreno sottostante</a:t>
            </a:r>
            <a:r>
              <a:rPr lang="it-IT" altLang="it-IT" sz="200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, che a sua volta deve essere in grado di equilibrarli</a:t>
            </a:r>
          </a:p>
        </p:txBody>
      </p:sp>
      <p:grpSp>
        <p:nvGrpSpPr>
          <p:cNvPr id="5124" name="Group 13"/>
          <p:cNvGrpSpPr>
            <a:grpSpLocks/>
          </p:cNvGrpSpPr>
          <p:nvPr/>
        </p:nvGrpSpPr>
        <p:grpSpPr bwMode="auto">
          <a:xfrm>
            <a:off x="1066800" y="2649538"/>
            <a:ext cx="4429125" cy="1784928"/>
            <a:chOff x="235984" y="2259671"/>
            <a:chExt cx="4428430" cy="1785684"/>
          </a:xfrm>
        </p:grpSpPr>
        <p:sp>
          <p:nvSpPr>
            <p:cNvPr id="5130" name="TextBox 5"/>
            <p:cNvSpPr txBox="1">
              <a:spLocks noChangeArrowheads="1"/>
            </p:cNvSpPr>
            <p:nvPr/>
          </p:nvSpPr>
          <p:spPr bwMode="auto">
            <a:xfrm>
              <a:off x="235984" y="2259671"/>
              <a:ext cx="3050290" cy="46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400" b="1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TERRENO</a:t>
              </a:r>
              <a:endParaRPr lang="it-IT" altLang="it-IT" sz="20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endParaRPr>
            </a:p>
          </p:txBody>
        </p:sp>
        <p:sp>
          <p:nvSpPr>
            <p:cNvPr id="5131" name="TextBox 7"/>
            <p:cNvSpPr txBox="1">
              <a:spLocks noChangeArrowheads="1"/>
            </p:cNvSpPr>
            <p:nvPr/>
          </p:nvSpPr>
          <p:spPr bwMode="auto">
            <a:xfrm>
              <a:off x="235984" y="2721355"/>
              <a:ext cx="4428430" cy="1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Materiale da costruzione anelastico e composito con capacità di resistenza a compressione variabile tra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1,6 - 2 N/mm</a:t>
              </a:r>
              <a:r>
                <a:rPr lang="it-IT" altLang="it-IT" sz="2000" baseline="3000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2</a:t>
              </a:r>
              <a:r>
                <a:rPr lang="it-IT" altLang="it-IT" sz="200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 e 0,1 – 0,2 N/mm</a:t>
              </a:r>
              <a:r>
                <a:rPr lang="it-IT" altLang="it-IT" sz="2000" baseline="3000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2</a:t>
              </a:r>
            </a:p>
          </p:txBody>
        </p:sp>
      </p:grpSp>
      <p:grpSp>
        <p:nvGrpSpPr>
          <p:cNvPr id="5125" name="Group 14"/>
          <p:cNvGrpSpPr>
            <a:grpSpLocks/>
          </p:cNvGrpSpPr>
          <p:nvPr/>
        </p:nvGrpSpPr>
        <p:grpSpPr bwMode="auto">
          <a:xfrm>
            <a:off x="1066800" y="4724400"/>
            <a:ext cx="5257800" cy="862540"/>
            <a:chOff x="3188478" y="2306417"/>
            <a:chExt cx="7277295" cy="860248"/>
          </a:xfrm>
        </p:grpSpPr>
        <p:sp>
          <p:nvSpPr>
            <p:cNvPr id="5128" name="TextBox 6"/>
            <p:cNvSpPr txBox="1">
              <a:spLocks noChangeArrowheads="1"/>
            </p:cNvSpPr>
            <p:nvPr/>
          </p:nvSpPr>
          <p:spPr bwMode="auto">
            <a:xfrm>
              <a:off x="3246563" y="2306417"/>
              <a:ext cx="7219210" cy="4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400" b="1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STRUTTURA IN ELEVAZIONE</a:t>
              </a:r>
            </a:p>
          </p:txBody>
        </p:sp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3188478" y="2767618"/>
              <a:ext cx="4823714" cy="39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 Continua o discontinua</a:t>
              </a:r>
            </a:p>
          </p:txBody>
        </p:sp>
      </p:grp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109663" y="6048375"/>
            <a:ext cx="404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ENTITÀ DEI CARICHI</a:t>
            </a:r>
          </a:p>
        </p:txBody>
      </p:sp>
      <p:sp>
        <p:nvSpPr>
          <p:cNvPr id="12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3652838" y="3086100"/>
            <a:ext cx="232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terreno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22313" y="952500"/>
            <a:ext cx="8145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+mn-lt"/>
              </a:rPr>
              <a:t>Prodotto dell'alterazione dello strato superficiale, costituito da </a:t>
            </a:r>
            <a:r>
              <a:rPr lang="it-IT" altLang="it-IT" sz="1800" b="1">
                <a:solidFill>
                  <a:srgbClr val="002060"/>
                </a:solidFill>
                <a:latin typeface="+mn-lt"/>
              </a:rPr>
              <a:t>rocce</a:t>
            </a:r>
            <a:r>
              <a:rPr lang="it-IT" altLang="it-IT" sz="1800">
                <a:solidFill>
                  <a:srgbClr val="002060"/>
                </a:solidFill>
                <a:latin typeface="+mn-lt"/>
              </a:rPr>
              <a:t> o </a:t>
            </a:r>
            <a:r>
              <a:rPr lang="it-IT" altLang="it-IT" sz="1800" b="1">
                <a:solidFill>
                  <a:srgbClr val="C00000"/>
                </a:solidFill>
                <a:latin typeface="+mn-lt"/>
              </a:rPr>
              <a:t>terreni</a:t>
            </a:r>
            <a:r>
              <a:rPr lang="it-IT" altLang="it-IT" sz="1800">
                <a:solidFill>
                  <a:srgbClr val="002060"/>
                </a:solidFill>
                <a:latin typeface="+mn-lt"/>
              </a:rPr>
              <a:t>, ad opera del clima e di fattori biologici (vegetazione, microflora, fauna e uomo) 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525838"/>
            <a:ext cx="29876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463925" y="633413"/>
            <a:ext cx="221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SUOLO</a:t>
            </a:r>
          </a:p>
        </p:txBody>
      </p:sp>
      <p:grpSp>
        <p:nvGrpSpPr>
          <p:cNvPr id="6150" name="Group 1"/>
          <p:cNvGrpSpPr>
            <a:grpSpLocks/>
          </p:cNvGrpSpPr>
          <p:nvPr/>
        </p:nvGrpSpPr>
        <p:grpSpPr bwMode="auto">
          <a:xfrm>
            <a:off x="693738" y="3543300"/>
            <a:ext cx="5110162" cy="3227388"/>
            <a:chOff x="664830" y="3062576"/>
            <a:chExt cx="4684948" cy="3226839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664830" y="3062576"/>
              <a:ext cx="468494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Materiale naturale formato da aggregati di granuli, non legati tra loro o che possono essere separati con modeste sollecitazioni o per mezzo di un più o meno prolungato contatto con acqua</a:t>
              </a:r>
            </a:p>
          </p:txBody>
        </p:sp>
        <p:grpSp>
          <p:nvGrpSpPr>
            <p:cNvPr id="6155" name="Group 13"/>
            <p:cNvGrpSpPr>
              <a:grpSpLocks/>
            </p:cNvGrpSpPr>
            <p:nvPr/>
          </p:nvGrpSpPr>
          <p:grpSpPr bwMode="auto">
            <a:xfrm>
              <a:off x="685800" y="4341610"/>
              <a:ext cx="4656229" cy="1947805"/>
              <a:chOff x="181304" y="4183238"/>
              <a:chExt cx="4753228" cy="1947863"/>
            </a:xfrm>
          </p:grpSpPr>
          <p:sp>
            <p:nvSpPr>
              <p:cNvPr id="6156" name="TextBox 10"/>
              <p:cNvSpPr txBox="1">
                <a:spLocks noChangeArrowheads="1"/>
              </p:cNvSpPr>
              <p:nvPr/>
            </p:nvSpPr>
            <p:spPr bwMode="auto">
              <a:xfrm>
                <a:off x="181307" y="4183238"/>
                <a:ext cx="4753225" cy="6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BUONI</a:t>
                </a:r>
                <a:r>
                  <a:rPr lang="it-IT" altLang="it-IT" sz="180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rocciosi, ghiaiosi o sabbiosi compatti, argillosi asciutti</a:t>
                </a:r>
              </a:p>
            </p:txBody>
          </p:sp>
          <p:sp>
            <p:nvSpPr>
              <p:cNvPr id="6157" name="TextBox 11"/>
              <p:cNvSpPr txBox="1">
                <a:spLocks noChangeArrowheads="1"/>
              </p:cNvSpPr>
              <p:nvPr/>
            </p:nvSpPr>
            <p:spPr bwMode="auto">
              <a:xfrm>
                <a:off x="181305" y="5029576"/>
                <a:ext cx="4753227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MEDIOCRI</a:t>
                </a:r>
                <a:r>
                  <a:rPr lang="it-IT" altLang="it-IT" sz="180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argillosi /sabbiosi, argillosi umidi</a:t>
                </a:r>
              </a:p>
            </p:txBody>
          </p:sp>
          <p:sp>
            <p:nvSpPr>
              <p:cNvPr id="6158" name="TextBox 12"/>
              <p:cNvSpPr txBox="1">
                <a:spLocks noChangeArrowheads="1"/>
              </p:cNvSpPr>
              <p:nvPr/>
            </p:nvSpPr>
            <p:spPr bwMode="auto">
              <a:xfrm>
                <a:off x="181304" y="5761758"/>
                <a:ext cx="4753228" cy="369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CATTIVI </a:t>
                </a:r>
                <a:r>
                  <a:rPr lang="it-IT" altLang="it-IT" sz="180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sabbiosi, paludosi, vegetali</a:t>
                </a:r>
              </a:p>
            </p:txBody>
          </p:sp>
        </p:grpSp>
      </p:grp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715963" y="2119313"/>
            <a:ext cx="8145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+mn-lt"/>
              </a:rPr>
              <a:t>Aggregato di minerali facente parte della crosta terrestre che, in campioni al di fuori della sua sede naturale, è dotato di elevata coesione anche dopo prolungato contatto con acqua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463925" y="1677988"/>
            <a:ext cx="221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ROCCIA</a:t>
            </a:r>
          </a:p>
        </p:txBody>
      </p:sp>
      <p:sp>
        <p:nvSpPr>
          <p:cNvPr id="15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3" y="1236663"/>
            <a:ext cx="748665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6778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3225" y="58102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1990724" y="1068388"/>
            <a:ext cx="5216525" cy="5789612"/>
            <a:chOff x="-814" y="927772"/>
            <a:chExt cx="6254885" cy="6941883"/>
          </a:xfrm>
        </p:grpSpPr>
        <p:pic>
          <p:nvPicPr>
            <p:cNvPr id="9221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7" y="927772"/>
              <a:ext cx="3210339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705" y="927772"/>
              <a:ext cx="2736305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" y="4698901"/>
              <a:ext cx="6254885" cy="317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3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05288"/>
            <a:ext cx="5737225" cy="2652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561975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5737225" y="1169988"/>
            <a:ext cx="3406775" cy="5688012"/>
            <a:chOff x="5040087" y="1340768"/>
            <a:chExt cx="3744417" cy="6192689"/>
          </a:xfrm>
        </p:grpSpPr>
        <p:pic>
          <p:nvPicPr>
            <p:cNvPr id="10254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7" y="4293096"/>
              <a:ext cx="3744417" cy="324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8" y="1340768"/>
              <a:ext cx="3744416" cy="30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28650" y="1782763"/>
            <a:ext cx="4752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parallelepipedo (a spessore uniforme o  variabile)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a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tronco-piramidale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b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650" y="1169988"/>
            <a:ext cx="23725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Forma in elevazione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809625" y="3297238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Forma ideale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tronco-conica o tronco–piramidale</a:t>
            </a:r>
          </a:p>
        </p:txBody>
      </p: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-3175" y="4195763"/>
            <a:ext cx="5503863" cy="2662237"/>
            <a:chOff x="253262" y="4364740"/>
            <a:chExt cx="5504657" cy="2662222"/>
          </a:xfrm>
        </p:grpSpPr>
        <p:pic>
          <p:nvPicPr>
            <p:cNvPr id="10252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3" y="4364740"/>
              <a:ext cx="5504656" cy="266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253262" y="4847699"/>
              <a:ext cx="298987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Zone che non partecipano alla diffusione del carico</a:t>
              </a:r>
            </a:p>
          </p:txBody>
        </p:sp>
      </p:grpSp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6156325" y="155733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a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6156325" y="464502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b</a:t>
            </a:r>
          </a:p>
        </p:txBody>
      </p:sp>
      <p:sp>
        <p:nvSpPr>
          <p:cNvPr id="16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1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130" y="595898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98438" y="1155700"/>
            <a:ext cx="8747125" cy="5689600"/>
            <a:chOff x="179512" y="1201738"/>
            <a:chExt cx="8748589" cy="5690556"/>
          </a:xfrm>
        </p:grpSpPr>
        <p:pic>
          <p:nvPicPr>
            <p:cNvPr id="1229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02" y="1201738"/>
              <a:ext cx="4243199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16982"/>
              <a:ext cx="4256484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8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7544" y="692696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07950" y="1341438"/>
            <a:ext cx="8891588" cy="4751387"/>
            <a:chOff x="781089" y="1453825"/>
            <a:chExt cx="7361569" cy="3888432"/>
          </a:xfrm>
        </p:grpSpPr>
        <p:pic>
          <p:nvPicPr>
            <p:cNvPr id="1331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658" y="1453825"/>
              <a:ext cx="304800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9" y="1453825"/>
              <a:ext cx="4138737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9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39738" y="6905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CONTINUE_CORDOLI, PLATEE</a:t>
            </a:r>
          </a:p>
        </p:txBody>
      </p:sp>
      <p:pic>
        <p:nvPicPr>
          <p:cNvPr id="59393" name="Picture 3" descr="cid:image014.png@01D60A58.4070754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3957638"/>
            <a:ext cx="34210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128588" y="1423988"/>
            <a:ext cx="90154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APPOGGIATA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solaio; trave di scheletro portante)</a:t>
            </a:r>
            <a:endParaRPr lang="it-IT" altLang="it-IT" sz="16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 rot="10800000" flipV="1">
            <a:off x="92075" y="3619500"/>
            <a:ext cx="7188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DI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ROVESCIA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fondazione)</a:t>
            </a:r>
          </a:p>
        </p:txBody>
      </p:sp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93675" y="2081213"/>
            <a:ext cx="8755063" cy="1122362"/>
            <a:chOff x="182940" y="2081407"/>
            <a:chExt cx="8754871" cy="1122298"/>
          </a:xfrm>
        </p:grpSpPr>
        <p:grpSp>
          <p:nvGrpSpPr>
            <p:cNvPr id="14357" name="Group 13"/>
            <p:cNvGrpSpPr>
              <a:grpSpLocks/>
            </p:cNvGrpSpPr>
            <p:nvPr/>
          </p:nvGrpSpPr>
          <p:grpSpPr bwMode="auto">
            <a:xfrm>
              <a:off x="182940" y="2081407"/>
              <a:ext cx="8754871" cy="1098888"/>
              <a:chOff x="179512" y="2252929"/>
              <a:chExt cx="8754871" cy="1098888"/>
            </a:xfrm>
          </p:grpSpPr>
          <p:sp>
            <p:nvSpPr>
              <p:cNvPr id="14359" name="Rectangle 16"/>
              <p:cNvSpPr>
                <a:spLocks noChangeArrowheads="1"/>
              </p:cNvSpPr>
              <p:nvPr/>
            </p:nvSpPr>
            <p:spPr bwMode="auto">
              <a:xfrm>
                <a:off x="4928142" y="2252929"/>
                <a:ext cx="400624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Carico uniformemente distribuito: deriva dall’utilizzo</a:t>
                </a:r>
              </a:p>
            </p:txBody>
          </p:sp>
          <p:grpSp>
            <p:nvGrpSpPr>
              <p:cNvPr id="14360" name="Group 12"/>
              <p:cNvGrpSpPr>
                <a:grpSpLocks/>
              </p:cNvGrpSpPr>
              <p:nvPr/>
            </p:nvGrpSpPr>
            <p:grpSpPr bwMode="auto">
              <a:xfrm>
                <a:off x="935137" y="2309570"/>
                <a:ext cx="3806826" cy="663575"/>
                <a:chOff x="628401" y="3433728"/>
                <a:chExt cx="3806826" cy="663575"/>
              </a:xfrm>
            </p:grpSpPr>
            <p:pic>
              <p:nvPicPr>
                <p:cNvPr id="14362" name="Picture 2" descr="IMG_264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401" y="3433728"/>
                  <a:ext cx="2155826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Isosceles Triangle 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202" y="3658594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Isosceles Triangle 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1102" y="3663356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Straight Arrow Connector 8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1427" y="3772894"/>
                  <a:ext cx="10477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Straight Arrow Connector 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002" y="3793531"/>
                  <a:ext cx="104775" cy="29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Rectangle 1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9661" y="3459795"/>
                  <a:ext cx="1047141" cy="140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61" name="Rectangle 16"/>
              <p:cNvSpPr>
                <a:spLocks noChangeArrowheads="1"/>
              </p:cNvSpPr>
              <p:nvPr/>
            </p:nvSpPr>
            <p:spPr bwMode="auto">
              <a:xfrm>
                <a:off x="179512" y="3044040"/>
                <a:ext cx="369474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Reazione vincolare          Reazione vincolare </a:t>
                </a:r>
                <a:endParaRPr lang="it-IT" altLang="it-IT" sz="200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4926743" y="2834373"/>
              <a:ext cx="40062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reazioni vincolari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154613" y="4256086"/>
            <a:ext cx="4011612" cy="1122058"/>
            <a:chOff x="5155084" y="4255403"/>
            <a:chExt cx="4011068" cy="1122346"/>
          </a:xfrm>
        </p:grpSpPr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5159911" y="4255403"/>
              <a:ext cx="400624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uniformemente distribuito: reazione del terreno</a:t>
              </a:r>
            </a:p>
          </p:txBody>
        </p:sp>
        <p:sp>
          <p:nvSpPr>
            <p:cNvPr id="14356" name="Rectangle 16"/>
            <p:cNvSpPr>
              <a:spLocks noChangeArrowheads="1"/>
            </p:cNvSpPr>
            <p:nvPr/>
          </p:nvSpPr>
          <p:spPr bwMode="auto">
            <a:xfrm>
              <a:off x="5155084" y="5008322"/>
              <a:ext cx="4006241" cy="36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trasferito dai pilastri</a:t>
              </a:r>
            </a:p>
          </p:txBody>
        </p:sp>
      </p:grpSp>
      <p:cxnSp>
        <p:nvCxnSpPr>
          <p:cNvPr id="19" name="Straight Connector 18"/>
          <p:cNvCxnSpPr>
            <a:stCxn id="14364" idx="0"/>
            <a:endCxn id="14363" idx="0"/>
          </p:cNvCxnSpPr>
          <p:nvPr/>
        </p:nvCxnSpPr>
        <p:spPr>
          <a:xfrm flipV="1">
            <a:off x="3602038" y="2362200"/>
            <a:ext cx="1054100" cy="47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6" name="Group 22"/>
          <p:cNvGrpSpPr>
            <a:grpSpLocks/>
          </p:cNvGrpSpPr>
          <p:nvPr/>
        </p:nvGrpSpPr>
        <p:grpSpPr bwMode="auto">
          <a:xfrm>
            <a:off x="914400" y="4259263"/>
            <a:ext cx="3914775" cy="1103312"/>
            <a:chOff x="914710" y="4258829"/>
            <a:chExt cx="3914449" cy="1103794"/>
          </a:xfrm>
        </p:grpSpPr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914710" y="4258829"/>
              <a:ext cx="3914449" cy="1103794"/>
              <a:chOff x="914710" y="4258829"/>
              <a:chExt cx="3914449" cy="1103794"/>
            </a:xfrm>
          </p:grpSpPr>
          <p:pic>
            <p:nvPicPr>
              <p:cNvPr id="14349" name="Picture 1" descr="IMG_264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710" y="4258829"/>
                <a:ext cx="2225070" cy="1103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Isosceles Triangle 1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608" y="463767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Isosceles Triangle 11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433" y="4644028"/>
                <a:ext cx="2476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2" name="Straight Arrow Connector 15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9821" y="4388440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Straight Arrow Connector 16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046" y="4372565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Rectangle 1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409" y="4899616"/>
                <a:ext cx="1428750" cy="9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Straight Connector 21"/>
            <p:cNvCxnSpPr/>
            <p:nvPr/>
          </p:nvCxnSpPr>
          <p:spPr>
            <a:xfrm>
              <a:off x="3400528" y="4875048"/>
              <a:ext cx="142863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5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LAVORARE PER ELEMENTI LINEARI</a:t>
            </a:r>
            <a:endParaRPr lang="it-IT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" y="1052736"/>
            <a:ext cx="30226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01" y="1052736"/>
            <a:ext cx="2881312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26" y="1052736"/>
            <a:ext cx="3065462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3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6238" y="71437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CONTINUE_TRAVI ROVESCE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0" y="1412875"/>
            <a:ext cx="9144000" cy="4319588"/>
            <a:chOff x="0" y="1391062"/>
            <a:chExt cx="9076974" cy="4198525"/>
          </a:xfrm>
        </p:grpSpPr>
        <p:grpSp>
          <p:nvGrpSpPr>
            <p:cNvPr id="16389" name="Group 1"/>
            <p:cNvGrpSpPr>
              <a:grpSpLocks/>
            </p:cNvGrpSpPr>
            <p:nvPr/>
          </p:nvGrpSpPr>
          <p:grpSpPr bwMode="auto">
            <a:xfrm>
              <a:off x="3131840" y="1391062"/>
              <a:ext cx="5945134" cy="4176713"/>
              <a:chOff x="3275856" y="1340768"/>
              <a:chExt cx="5888423" cy="4064000"/>
            </a:xfrm>
          </p:grpSpPr>
          <p:pic>
            <p:nvPicPr>
              <p:cNvPr id="16391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340768"/>
                <a:ext cx="3048000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2" name="Picture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340768"/>
                <a:ext cx="2720071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0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874"/>
              <a:ext cx="2987824" cy="417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1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3480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700213"/>
            <a:ext cx="5500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556210" y="980728"/>
            <a:ext cx="4031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PILASTRI &amp; </a:t>
            </a: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PILASTRI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051937" y="870960"/>
            <a:ext cx="5040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PROCEDIMENTI COSTRUTTIVI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62880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 SECCO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1628800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 CONCREZIONE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9512" y="239203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legno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9512" y="2989781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metalli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79512" y="3587532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compositi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9512" y="4185284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vetro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228184" y="239203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calcestruzzo</a:t>
            </a:r>
            <a:endParaRPr lang="it-IT" altLang="it-IT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43808" y="290460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Modalità di unione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3808" y="3333993"/>
            <a:ext cx="2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Collegamenti meccanici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28184" y="290460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Modalità di unione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28184" y="3326113"/>
            <a:ext cx="2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Giungi bagnati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1580" y="533596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ACCOPPIABILITA’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755576" y="2226551"/>
            <a:ext cx="1944216" cy="259923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8"/>
          <p:cNvSpPr txBox="1"/>
          <p:nvPr/>
        </p:nvSpPr>
        <p:spPr>
          <a:xfrm>
            <a:off x="755576" y="5727296"/>
            <a:ext cx="809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Capacità del componente di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correlarsi fisicamente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ad altri componenti dello stesso tipo per dar luogo a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ET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complessi o a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UT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(accoppiabilità interna)  o all’intero organismo edilizio (accoppiabilità esterna)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68648" y="5072099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21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1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14" grpId="0"/>
      <p:bldP spid="15" grpId="0"/>
      <p:bldP spid="16" grpId="0"/>
      <p:bldP spid="3" grpId="0"/>
      <p:bldP spid="4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4462" y="677332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grpSp>
        <p:nvGrpSpPr>
          <p:cNvPr id="6147" name="Group 16"/>
          <p:cNvGrpSpPr>
            <a:grpSpLocks/>
          </p:cNvGrpSpPr>
          <p:nvPr/>
        </p:nvGrpSpPr>
        <p:grpSpPr bwMode="auto">
          <a:xfrm>
            <a:off x="269875" y="1790700"/>
            <a:ext cx="8604250" cy="5095875"/>
            <a:chOff x="0" y="1254301"/>
            <a:chExt cx="9144000" cy="5415061"/>
          </a:xfrm>
        </p:grpSpPr>
        <p:pic>
          <p:nvPicPr>
            <p:cNvPr id="6150" name="Picture 4" descr="http://home.hib.no/ansatte/tto/krel-web/tt/Stkrk_konstr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909" t="2029" r="981" b="1527"/>
            <a:stretch>
              <a:fillRect/>
            </a:stretch>
          </p:blipFill>
          <p:spPr bwMode="auto">
            <a:xfrm>
              <a:off x="6047656" y="1268761"/>
              <a:ext cx="3096344" cy="540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4" descr="http://home.hib.no/ansatte/tto/krel-web/tt/Stkrk_konstr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8" t="2029" r="46030" b="1527"/>
            <a:stretch>
              <a:fillRect/>
            </a:stretch>
          </p:blipFill>
          <p:spPr bwMode="auto">
            <a:xfrm>
              <a:off x="0" y="1254301"/>
              <a:ext cx="3888434" cy="540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434" y="1268761"/>
              <a:ext cx="2154456" cy="538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203574" y="12176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sistema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STAV</a:t>
            </a: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5311" y="1722438"/>
            <a:ext cx="7953375" cy="5135562"/>
            <a:chOff x="0" y="1704157"/>
            <a:chExt cx="7155265" cy="4912652"/>
          </a:xfrm>
        </p:grpSpPr>
        <p:pic>
          <p:nvPicPr>
            <p:cNvPr id="7175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4157"/>
              <a:ext cx="3425299" cy="491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364" y="1704157"/>
              <a:ext cx="3659901" cy="491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016" y="594942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112128" y="12176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sistema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STAV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051553" y="-3008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5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79930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8037513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43050"/>
            <a:ext cx="80502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4793" y="667340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9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235\Desktop\BCUP_10_02_13\DOCUMENTI BASE\IMMAGINI\FOTO CITTA'\CITTA'\LONDRA\P101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1628775"/>
            <a:ext cx="71516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1655763"/>
            <a:ext cx="728821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2943225" y="1020763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4975" y="1689100"/>
            <a:ext cx="8274050" cy="5178425"/>
            <a:chOff x="251520" y="1514473"/>
            <a:chExt cx="8570763" cy="5364110"/>
          </a:xfrm>
        </p:grpSpPr>
        <p:pic>
          <p:nvPicPr>
            <p:cNvPr id="9226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31" y="1514473"/>
              <a:ext cx="4139952" cy="533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oup 10"/>
            <p:cNvGrpSpPr>
              <a:grpSpLocks/>
            </p:cNvGrpSpPr>
            <p:nvPr/>
          </p:nvGrpSpPr>
          <p:grpSpPr bwMode="auto">
            <a:xfrm>
              <a:off x="251520" y="1514475"/>
              <a:ext cx="4248472" cy="5364108"/>
              <a:chOff x="251520" y="1484371"/>
              <a:chExt cx="4248472" cy="53641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1520" y="1484369"/>
                <a:ext cx="4249204" cy="5329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grpSp>
            <p:nvGrpSpPr>
              <p:cNvPr id="9229" name="Group 12"/>
              <p:cNvGrpSpPr>
                <a:grpSpLocks/>
              </p:cNvGrpSpPr>
              <p:nvPr/>
            </p:nvGrpSpPr>
            <p:grpSpPr bwMode="auto">
              <a:xfrm>
                <a:off x="251520" y="1484371"/>
                <a:ext cx="4226591" cy="5364108"/>
                <a:chOff x="-649388" y="1582739"/>
                <a:chExt cx="4226591" cy="5324484"/>
              </a:xfrm>
            </p:grpSpPr>
            <p:grpSp>
              <p:nvGrpSpPr>
                <p:cNvPr id="9230" name="Group 13"/>
                <p:cNvGrpSpPr>
                  <a:grpSpLocks/>
                </p:cNvGrpSpPr>
                <p:nvPr/>
              </p:nvGrpSpPr>
              <p:grpSpPr bwMode="auto">
                <a:xfrm>
                  <a:off x="-649388" y="3887782"/>
                  <a:ext cx="4226591" cy="3019441"/>
                  <a:chOff x="251520" y="3551488"/>
                  <a:chExt cx="4226591" cy="3019441"/>
                </a:xfrm>
              </p:grpSpPr>
              <p:pic>
                <p:nvPicPr>
                  <p:cNvPr id="9234" name="Picture 17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20" y="3564967"/>
                    <a:ext cx="2051720" cy="3005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5" name="Picture 18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24060" y="3551488"/>
                    <a:ext cx="2054051" cy="3019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9231" name="Group 14"/>
                <p:cNvGrpSpPr>
                  <a:grpSpLocks/>
                </p:cNvGrpSpPr>
                <p:nvPr/>
              </p:nvGrpSpPr>
              <p:grpSpPr bwMode="auto">
                <a:xfrm>
                  <a:off x="-649388" y="1582739"/>
                  <a:ext cx="4205353" cy="2240831"/>
                  <a:chOff x="269618" y="2051804"/>
                  <a:chExt cx="6243705" cy="3326971"/>
                </a:xfrm>
              </p:grpSpPr>
              <p:pic>
                <p:nvPicPr>
                  <p:cNvPr id="9232" name="Picture 1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3445683" y="2311135"/>
                    <a:ext cx="3326969" cy="28083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3" name="Picture 16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84980" y="2036442"/>
                    <a:ext cx="3326971" cy="33576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8" y="1473200"/>
            <a:ext cx="4054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4306" y="514830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4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sz="2800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5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7B00B-67CD-4B49-B63C-F563C074A3EB}">
  <ds:schemaRefs>
    <ds:schemaRef ds:uri="http://purl.org/dc/terms/"/>
    <ds:schemaRef ds:uri="http://schemas.openxmlformats.org/package/2006/metadata/core-properties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e2ceee5-4e98-448d-bd69-9759c29185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795</Words>
  <Application>Microsoft Office PowerPoint</Application>
  <PresentationFormat>Presentazione su schermo (4:3)</PresentationFormat>
  <Paragraphs>182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414</cp:revision>
  <dcterms:created xsi:type="dcterms:W3CDTF">2011-02-28T18:47:19Z</dcterms:created>
  <dcterms:modified xsi:type="dcterms:W3CDTF">2024-10-18T04:53:30Z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