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7" r:id="rId3"/>
    <p:sldId id="269" r:id="rId4"/>
    <p:sldId id="270" r:id="rId5"/>
    <p:sldId id="301" r:id="rId6"/>
    <p:sldId id="272" r:id="rId7"/>
    <p:sldId id="290" r:id="rId8"/>
    <p:sldId id="257" r:id="rId9"/>
    <p:sldId id="284" r:id="rId10"/>
    <p:sldId id="306" r:id="rId11"/>
    <p:sldId id="282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00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36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75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5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20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76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522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45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3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72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54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21/10/2024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43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E0427E-2B75-4B3B-9545-7D3C21433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6954"/>
            <a:ext cx="10515600" cy="5380009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Trattato di San Stefano (marzo 1878): indipendenza dall’Impero ottomano di Montenegro, Serbia e Romania, autonomia della Bulgaria (ingrandita territorialmente con l’annessione della Macedonia e con uno sbocco sul Mare Egeo) sotto protezione russa</a:t>
            </a:r>
          </a:p>
          <a:p>
            <a:pPr algn="just"/>
            <a:r>
              <a:rPr lang="it-IT" sz="2400" dirty="0"/>
              <a:t>Congresso di Berlino (giugno-luglio 1878), con la partecipazione delle grandi potenze, con l’obiettivo di ridimensionare i vantaggi acquisiti dalla Russia con la pace di San Stefano</a:t>
            </a:r>
          </a:p>
          <a:p>
            <a:pPr algn="just"/>
            <a:r>
              <a:rPr lang="it-IT" sz="2400" dirty="0"/>
              <a:t>Ridimensionamento territoriale della Bulgaria, che diviene un principato autonomo, con un governo cristiano, sotto la sovranità della Sublime Porta (veniva poi creato un ulteriore territorio, autonomo dalla Bulgaria, detto </a:t>
            </a:r>
            <a:r>
              <a:rPr lang="it-IT" sz="2400" dirty="0" err="1"/>
              <a:t>Rumelia</a:t>
            </a:r>
            <a:r>
              <a:rPr lang="it-IT" sz="2400" dirty="0"/>
              <a:t> orientale, che si sarebbe riunito alla Bulgaria nel 1885)</a:t>
            </a:r>
          </a:p>
          <a:p>
            <a:pPr algn="just"/>
            <a:r>
              <a:rPr lang="it-IT" sz="2400" dirty="0"/>
              <a:t>È confermata l’indipendenza di Serbia, Montenegro e Romania</a:t>
            </a:r>
          </a:p>
          <a:p>
            <a:pPr algn="just"/>
            <a:r>
              <a:rPr lang="it-IT" sz="2400" dirty="0"/>
              <a:t>La Bosnia-Erzegovina viene affidata in amministrazione temporanea all’Impero austro-ungarico</a:t>
            </a:r>
          </a:p>
        </p:txBody>
      </p:sp>
    </p:spTree>
    <p:extLst>
      <p:ext uri="{BB962C8B-B14F-4D97-AF65-F5344CB8AC3E}">
        <p14:creationId xmlns:p14="http://schemas.microsoft.com/office/powerpoint/2010/main" val="270359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A7319-185D-4C00-ACD1-232A984C1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455" y="727789"/>
            <a:ext cx="10511406" cy="821094"/>
          </a:xfrm>
        </p:spPr>
        <p:txBody>
          <a:bodyPr>
            <a:normAutofit fontScale="90000"/>
          </a:bodyPr>
          <a:lstStyle/>
          <a:p>
            <a:pPr algn="just"/>
            <a:r>
              <a:rPr lang="it-IT" sz="3200" dirty="0"/>
              <a:t>Gli orientamenti politici di opposizione nell’Impero russo fra fine Ottocento e inizio Novecento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676C97-C5DE-4527-8129-A9A1BF832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455" y="1679510"/>
            <a:ext cx="10452683" cy="4152123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Sviluppo industriale dell’Impero russo durante il regno di Alessandro III (1881-1894)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marxisti russi si riconoscono nel Partito socialdemocratico russo, fondato nel 1898, che nel 1903 si scinde in due correnti, menscevica e bolscevica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menscevichi pensavano ad un partito di massa sul modello tedesco, con un’impostazione politica gradualista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bolscevichi pensavano invece ad un partito di rivoluzionari di professione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socialisti-rivoluzionari erano invece gli eredi politici dei populisti e volevano emancipare il mondo contadino, puntando su una radicale riforma agraria e sulla lotta armata di tipo terroristico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I liberali, che si riconoscevano nel Partito </a:t>
            </a:r>
            <a:r>
              <a:rPr lang="it-IT" dirty="0" err="1"/>
              <a:t>costituzional</a:t>
            </a:r>
            <a:r>
              <a:rPr lang="it-IT" dirty="0"/>
              <a:t>-democratico (cadetti), fondato nel 1905, si ispiravano ai modelli istituzionali di matrice liberale occidentale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dirty="0"/>
              <a:t>Operavano inoltre gruppi di ispirazione nazionalista attivi fra le minoranze nazionali dell’Impero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0163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4705D6-9B97-4ED2-8BBC-18A79BE9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950"/>
            <a:ext cx="10515600" cy="805344"/>
          </a:xfrm>
        </p:spPr>
        <p:txBody>
          <a:bodyPr>
            <a:noAutofit/>
          </a:bodyPr>
          <a:lstStyle/>
          <a:p>
            <a:r>
              <a:rPr lang="it-IT" sz="2800" dirty="0"/>
              <a:t>Marxisti, populisti e liberali e la questione dell’</a:t>
            </a:r>
            <a:r>
              <a:rPr lang="it-IT" sz="2800" dirty="0" err="1"/>
              <a:t>obščina</a:t>
            </a:r>
            <a:r>
              <a:rPr lang="it-IT" sz="2800" dirty="0"/>
              <a:t> contadina in Russia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FD17D1-7AD9-4A62-9DD9-9F3A6790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963"/>
            <a:ext cx="10515600" cy="46250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I marxisti volevano il superamento dell’</a:t>
            </a:r>
            <a:r>
              <a:rPr lang="it-IT" sz="2400" dirty="0" err="1"/>
              <a:t>obščina</a:t>
            </a:r>
            <a:r>
              <a:rPr lang="it-IT" sz="2400" dirty="0"/>
              <a:t> in quanto la ritenevano un retaggio del passato premoderno che ostacolava la trasformazione in senso capitalistico dell’economia, momento indispensabile per il successivo passaggio al socialismo</a:t>
            </a:r>
          </a:p>
          <a:p>
            <a:pPr algn="just"/>
            <a:r>
              <a:rPr lang="it-IT" sz="2400" dirty="0"/>
              <a:t>I populisti credevano invece che l’</a:t>
            </a:r>
            <a:r>
              <a:rPr lang="it-IT" sz="2400" dirty="0" err="1"/>
              <a:t>obščina</a:t>
            </a:r>
            <a:r>
              <a:rPr lang="it-IT" sz="2400" dirty="0"/>
              <a:t> rappresentasse uno strumento indispensabile per la realizzazione di una società socialista</a:t>
            </a:r>
          </a:p>
          <a:p>
            <a:pPr algn="just"/>
            <a:r>
              <a:rPr lang="it-IT" sz="2400" dirty="0"/>
              <a:t>I liberali volevano modernizzare l’economia nel nome della libertà d’impresa e puntavano alla creazione di una piccola e media proprietà contadina, per cui proponevano il superamento dell’</a:t>
            </a:r>
            <a:r>
              <a:rPr lang="it-IT" sz="2400" dirty="0" err="1"/>
              <a:t>obščina</a:t>
            </a:r>
            <a:endParaRPr lang="it-IT" sz="2400" dirty="0"/>
          </a:p>
          <a:p>
            <a:pPr algn="just"/>
            <a:r>
              <a:rPr lang="it-IT" sz="2400" dirty="0"/>
              <a:t>Anche sul versante governativo esisteva un’opposta visione fra i vertici del ministero dell’Interno e delle Finanze: il primo riteneva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obščina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utile per il controllo sociale che esercitava, il secondo invece la considerava un ostacolo alla modernizzazione dell’economia in senso capitalistico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398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ropa contro Russia in Crimea, la prima volta - Limes">
            <a:extLst>
              <a:ext uri="{FF2B5EF4-FFF2-40B4-BE49-F238E27FC236}">
                <a16:creationId xmlns:a16="http://schemas.microsoft.com/office/drawing/2014/main" id="{1543E354-631D-46B1-85FE-58E8882202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08" y="1253331"/>
            <a:ext cx="65590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1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BD910-DAC3-4411-B445-D55C72EC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I Balcani dopo il Congresso di Berlino (1878)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5995DD-F316-4B04-8C3C-73F4B32308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119" y="1690688"/>
            <a:ext cx="4753761" cy="40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00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A087D-C3B0-4DD2-84AE-07F3C4FA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L’Impero austro-ungarico dopo il 1878 (carta etnica)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99F95E3-AF67-40C6-9CEE-16DD0B9A37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85" y="1690688"/>
            <a:ext cx="5159229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98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C40E5-CBA5-49E4-9562-758361ED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>
            <a:normAutofit/>
          </a:bodyPr>
          <a:lstStyle/>
          <a:p>
            <a:r>
              <a:rPr lang="it-IT" sz="3200" dirty="0"/>
              <a:t>L’Impero russo fra anni Settanta e Ottanta del XIX secolo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8AE9AC-4C1D-480C-BC59-CC646BA19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629"/>
            <a:ext cx="10515600" cy="4675334"/>
          </a:xfrm>
        </p:spPr>
        <p:txBody>
          <a:bodyPr>
            <a:normAutofit fontScale="925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politica estera, l’Impero russo si espande verso il Caucaso e verso l’Estremo oriente, viste le difficoltà incontrate nei Balcani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 riforme di Alessandro II, che non modificano l’impianto dell’autocrazia russa, portano ad una radicalizzazione del populismo (ateismo, nichilismo): negli anni Settanta, l’«andata nel popolo»</a:t>
            </a:r>
          </a:p>
          <a:p>
            <a:pPr algn="just"/>
            <a:r>
              <a:rPr lang="it-IT" dirty="0"/>
              <a:t>Il populismo russo, organizzatosi nel movimento Terra e Libertà negli anni Sessanta e poi riorganizzatosi negli anni Settanta si scinde: Spartizione nera (riforma agraria e terre ai contadini) e Volontà del popolo (terrorismo)</a:t>
            </a:r>
          </a:p>
          <a:p>
            <a:pPr algn="just"/>
            <a:r>
              <a:rPr lang="it-IT" dirty="0"/>
              <a:t>Uccisione dello zar Alessandro II e repressione del dissenso politico attuata da Alessandro III</a:t>
            </a:r>
          </a:p>
          <a:p>
            <a:pPr algn="just"/>
            <a:r>
              <a:rPr lang="it-IT" dirty="0"/>
              <a:t>Crescente diffusione dell’antisemitismo in Russia ed esplosione di violenti pogrom soprattutto negli ultimi anni dell’Ottocento</a:t>
            </a:r>
          </a:p>
          <a:p>
            <a:pPr algn="just"/>
            <a:r>
              <a:rPr lang="it-IT" dirty="0"/>
              <a:t>Generale passaggio in tutta Europa dall’antigiudaismo religioso all’antisemitismo politico su presupposti razziali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3556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3D0500-F314-4F33-B85F-32A2B0047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7055"/>
          </a:xfrm>
        </p:spPr>
        <p:txBody>
          <a:bodyPr>
            <a:normAutofit/>
          </a:bodyPr>
          <a:lstStyle/>
          <a:p>
            <a:r>
              <a:rPr lang="it-IT" sz="2800" dirty="0"/>
              <a:t>Conseguenze del Congresso di Berlino per l’Impero 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BE8FD6-8723-4672-AE42-84746DAF1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5128"/>
            <a:ext cx="10515600" cy="49018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sz="2400" dirty="0"/>
              <a:t>Nel 1876 il sultano </a:t>
            </a:r>
            <a:r>
              <a:rPr lang="it-IT" sz="2400" dirty="0" err="1"/>
              <a:t>Abdülhamid</a:t>
            </a:r>
            <a:r>
              <a:rPr lang="it-IT" sz="2400" dirty="0"/>
              <a:t> II emana una costituzione che introduce un parlamento</a:t>
            </a:r>
          </a:p>
          <a:p>
            <a:pPr algn="just"/>
            <a:r>
              <a:rPr lang="it-IT" sz="2400" dirty="0"/>
              <a:t>La costituzione viene sospesa nel 1878 in seguito alla sconfitta ottomana nella guerra russo-turca del 1877-78</a:t>
            </a:r>
          </a:p>
          <a:p>
            <a:pPr algn="just"/>
            <a:r>
              <a:rPr lang="it-IT" sz="2400" dirty="0"/>
              <a:t>L’Impero ottomano cerca una sua nuova identità dopo la perdita di buona parte dei suoi territori europei: dall’</a:t>
            </a:r>
            <a:r>
              <a:rPr lang="it-IT" sz="2400" dirty="0" err="1"/>
              <a:t>ottomanismo</a:t>
            </a:r>
            <a:r>
              <a:rPr lang="it-IT" sz="2400" dirty="0"/>
              <a:t> al panislamismo</a:t>
            </a:r>
          </a:p>
          <a:p>
            <a:pPr algn="just"/>
            <a:r>
              <a:rPr lang="it-IT" sz="2400" dirty="0"/>
              <a:t>La crisi economica che colpisce l’Impero porta ad un controllo del debito pubblico ottomano da parte delle potenze europee creditrici: creazione nel 1881 dell’Amministrazione del debito pubblico ottomano</a:t>
            </a:r>
          </a:p>
          <a:p>
            <a:pPr algn="just"/>
            <a:r>
              <a:rPr lang="it-IT" sz="2400" dirty="0"/>
              <a:t>Occupazione britannica dell’Egitto (1882) per il controllo del canale di Suez, la cui proprietà era nelle mani di britannici e francesi</a:t>
            </a:r>
          </a:p>
          <a:p>
            <a:pPr algn="just"/>
            <a:r>
              <a:rPr lang="it-IT" sz="2400" dirty="0"/>
              <a:t>Insurrezioni armene e massacri </a:t>
            </a:r>
            <a:r>
              <a:rPr lang="it-IT" sz="2400" dirty="0" err="1"/>
              <a:t>hamidiani</a:t>
            </a:r>
            <a:r>
              <a:rPr lang="it-IT" sz="2400" dirty="0"/>
              <a:t>, guerra greco-turca per Creta (1897), prima indipendente sotto l’amministrazione delle grandi potenze, poi annessa alla Grecia (1913)</a:t>
            </a:r>
          </a:p>
          <a:p>
            <a:pPr algn="just"/>
            <a:r>
              <a:rPr lang="it-IT" sz="2400" dirty="0"/>
              <a:t>In Macedonia, nel 1893, nasce l’Organizzazione rivoluzionaria interna macedone (VMRO), per la realizzazione di una Macedonia autonoma, e, nel 1894, il Comitato supremo macedone, per la realizzazione di una Grande Bulgaria</a:t>
            </a:r>
          </a:p>
          <a:p>
            <a:pPr algn="just"/>
            <a:r>
              <a:rPr lang="it-IT" sz="2400" dirty="0"/>
              <a:t>Serbia, Grecia e Bulgaria sostengono i rispettivi irredentismi attivi in Macedonia</a:t>
            </a:r>
          </a:p>
          <a:p>
            <a:pPr algn="just"/>
            <a:r>
              <a:rPr lang="it-IT" sz="2400" dirty="0"/>
              <a:t>Insurrezione della VMRO in Macedonia nel 1903, repressione ottomana e tentativo di mediazione delle potenze</a:t>
            </a:r>
          </a:p>
        </p:txBody>
      </p:sp>
    </p:spTree>
    <p:extLst>
      <p:ext uri="{BB962C8B-B14F-4D97-AF65-F5344CB8AC3E}">
        <p14:creationId xmlns:p14="http://schemas.microsoft.com/office/powerpoint/2010/main" val="116659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419FC-4C2A-E3D4-6FE8-A75AF30C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622"/>
            <a:ext cx="10515600" cy="5279341"/>
          </a:xfrm>
        </p:spPr>
        <p:txBody>
          <a:bodyPr/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Nascita del movimento dei Giovani turchi e fondazione, nel 1889, del CUP (Comitato Unione e Progresso), una società segreta radicata in particolare fra gli ufficiali di Salonicco, in Macedonia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Giovani turchi vogliono conciliare costituzionalismo, modernizzazione e nazionalismo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Rivoluzione dei Giovani turchi del 1908: grande manifestazione a Salonicco, che porta alla reintroduzione della costituzione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Prosegue la crisi dell’Impero ottomano: nel 1908 indipendenza della Bulgaria e annessione della Bosnia-Erzegovina da parte dell’Impero austro-ungarico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Insurrezione conservatrice a Istanbul (1909), intervento della Terza Armata legata al CUP e abdicazione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Abdülhamid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II, sostituito da Mehmet V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Giovani Turchi controllano politicamente l’Impero ottomano: nazionalismo imperiale di matrice turca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0208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89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Impero ottomano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484784"/>
            <a:ext cx="68407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003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Crisi dell’Impero ottomano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55" y="1600201"/>
            <a:ext cx="60446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2633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1_Tema di Office</vt:lpstr>
      <vt:lpstr>Presentazione standard di PowerPoint</vt:lpstr>
      <vt:lpstr>Presentazione standard di PowerPoint</vt:lpstr>
      <vt:lpstr>I Balcani dopo il Congresso di Berlino (1878)</vt:lpstr>
      <vt:lpstr>L’Impero austro-ungarico dopo il 1878 (carta etnica)</vt:lpstr>
      <vt:lpstr>L’Impero russo fra anni Settanta e Ottanta del XIX secolo</vt:lpstr>
      <vt:lpstr>Conseguenze del Congresso di Berlino per l’Impero ottomano</vt:lpstr>
      <vt:lpstr>Presentazione standard di PowerPoint</vt:lpstr>
      <vt:lpstr>Impero ottomano</vt:lpstr>
      <vt:lpstr>Crisi dell’Impero ottomano</vt:lpstr>
      <vt:lpstr>Gli orientamenti politici di opposizione nell’Impero russo fra fine Ottocento e inizio Novecento</vt:lpstr>
      <vt:lpstr>Marxisti, populisti e liberali e la questione dell’obščina contadina in Russia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1</cp:revision>
  <dcterms:created xsi:type="dcterms:W3CDTF">2024-10-21T08:37:01Z</dcterms:created>
  <dcterms:modified xsi:type="dcterms:W3CDTF">2024-10-21T08:37:33Z</dcterms:modified>
</cp:coreProperties>
</file>