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0" r:id="rId5"/>
  </p:sldMasterIdLst>
  <p:notesMasterIdLst>
    <p:notesMasterId r:id="rId33"/>
  </p:notesMasterIdLst>
  <p:sldIdLst>
    <p:sldId id="308" r:id="rId6"/>
    <p:sldId id="589" r:id="rId7"/>
    <p:sldId id="623" r:id="rId8"/>
    <p:sldId id="625" r:id="rId9"/>
    <p:sldId id="626" r:id="rId10"/>
    <p:sldId id="627" r:id="rId11"/>
    <p:sldId id="631" r:id="rId12"/>
    <p:sldId id="628" r:id="rId13"/>
    <p:sldId id="630" r:id="rId14"/>
    <p:sldId id="632" r:id="rId15"/>
    <p:sldId id="633" r:id="rId16"/>
    <p:sldId id="634" r:id="rId17"/>
    <p:sldId id="637" r:id="rId18"/>
    <p:sldId id="636" r:id="rId19"/>
    <p:sldId id="638" r:id="rId20"/>
    <p:sldId id="639" r:id="rId21"/>
    <p:sldId id="640" r:id="rId22"/>
    <p:sldId id="641" r:id="rId23"/>
    <p:sldId id="642" r:id="rId24"/>
    <p:sldId id="643" r:id="rId25"/>
    <p:sldId id="644" r:id="rId26"/>
    <p:sldId id="645" r:id="rId27"/>
    <p:sldId id="646" r:id="rId28"/>
    <p:sldId id="647" r:id="rId29"/>
    <p:sldId id="648" r:id="rId30"/>
    <p:sldId id="649" r:id="rId31"/>
    <p:sldId id="650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BEA"/>
    <a:srgbClr val="EEEAED"/>
    <a:srgbClr val="4508C0"/>
    <a:srgbClr val="FFCC00"/>
    <a:srgbClr val="FF9900"/>
    <a:srgbClr val="001642"/>
    <a:srgbClr val="F13FF5"/>
    <a:srgbClr val="D7D200"/>
    <a:srgbClr val="FFFF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08944-6BB4-484C-8DC5-C5093133A2F5}" v="24" dt="2024-02-20T19:54:48.556"/>
    <p1510:client id="{F8EF1209-69C6-4442-85AF-B57A8F7D5C82}" v="2" dt="2024-02-20T20:00:20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>
      <p:cViewPr varScale="1">
        <p:scale>
          <a:sx n="79" d="100"/>
          <a:sy n="79" d="100"/>
        </p:scale>
        <p:origin x="149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81"/>
    </p:cViewPr>
  </p:sorter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9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9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OFOLO ILARIA" userId="3b094b60-c214-4504-8c18-1bd7e03e5e88" providerId="ADAL" clId="{F8EF1209-69C6-4442-85AF-B57A8F7D5C82}"/>
    <pc:docChg chg="custSel addSld modSld">
      <pc:chgData name="GAROFOLO ILARIA" userId="3b094b60-c214-4504-8c18-1bd7e03e5e88" providerId="ADAL" clId="{F8EF1209-69C6-4442-85AF-B57A8F7D5C82}" dt="2024-02-20T20:00:20.883" v="5"/>
      <pc:docMkLst>
        <pc:docMk/>
      </pc:docMkLst>
      <pc:sldChg chg="delSp add mod">
        <pc:chgData name="GAROFOLO ILARIA" userId="3b094b60-c214-4504-8c18-1bd7e03e5e88" providerId="ADAL" clId="{F8EF1209-69C6-4442-85AF-B57A8F7D5C82}" dt="2024-02-20T19:58:45.599" v="4" actId="478"/>
        <pc:sldMkLst>
          <pc:docMk/>
          <pc:sldMk cId="2511272757" sldId="275"/>
        </pc:sldMkLst>
        <pc:spChg chg="del">
          <ac:chgData name="GAROFOLO ILARIA" userId="3b094b60-c214-4504-8c18-1bd7e03e5e88" providerId="ADAL" clId="{F8EF1209-69C6-4442-85AF-B57A8F7D5C82}" dt="2024-02-20T19:58:45.599" v="4" actId="478"/>
          <ac:spMkLst>
            <pc:docMk/>
            <pc:sldMk cId="2511272757" sldId="275"/>
            <ac:spMk id="6" creationId="{00000000-0000-0000-0000-000000000000}"/>
          </ac:spMkLst>
        </pc:spChg>
      </pc:sldChg>
      <pc:sldChg chg="delSp add mod">
        <pc:chgData name="GAROFOLO ILARIA" userId="3b094b60-c214-4504-8c18-1bd7e03e5e88" providerId="ADAL" clId="{F8EF1209-69C6-4442-85AF-B57A8F7D5C82}" dt="2024-02-20T19:58:40.285" v="3" actId="478"/>
        <pc:sldMkLst>
          <pc:docMk/>
          <pc:sldMk cId="126421060" sldId="276"/>
        </pc:sldMkLst>
        <pc:spChg chg="del">
          <ac:chgData name="GAROFOLO ILARIA" userId="3b094b60-c214-4504-8c18-1bd7e03e5e88" providerId="ADAL" clId="{F8EF1209-69C6-4442-85AF-B57A8F7D5C82}" dt="2024-02-20T19:58:40.285" v="3" actId="478"/>
          <ac:spMkLst>
            <pc:docMk/>
            <pc:sldMk cId="126421060" sldId="276"/>
            <ac:spMk id="6" creationId="{00000000-0000-0000-0000-000000000000}"/>
          </ac:spMkLst>
        </pc:spChg>
      </pc:sldChg>
      <pc:sldChg chg="delSp add mod">
        <pc:chgData name="GAROFOLO ILARIA" userId="3b094b60-c214-4504-8c18-1bd7e03e5e88" providerId="ADAL" clId="{F8EF1209-69C6-4442-85AF-B57A8F7D5C82}" dt="2024-02-20T19:58:36.374" v="2" actId="478"/>
        <pc:sldMkLst>
          <pc:docMk/>
          <pc:sldMk cId="4095648563" sldId="277"/>
        </pc:sldMkLst>
        <pc:spChg chg="del">
          <ac:chgData name="GAROFOLO ILARIA" userId="3b094b60-c214-4504-8c18-1bd7e03e5e88" providerId="ADAL" clId="{F8EF1209-69C6-4442-85AF-B57A8F7D5C82}" dt="2024-02-20T19:58:36.374" v="2" actId="478"/>
          <ac:spMkLst>
            <pc:docMk/>
            <pc:sldMk cId="4095648563" sldId="277"/>
            <ac:spMk id="7" creationId="{00000000-0000-0000-0000-000000000000}"/>
          </ac:spMkLst>
        </pc:spChg>
      </pc:sldChg>
      <pc:sldChg chg="delSp add mod">
        <pc:chgData name="GAROFOLO ILARIA" userId="3b094b60-c214-4504-8c18-1bd7e03e5e88" providerId="ADAL" clId="{F8EF1209-69C6-4442-85AF-B57A8F7D5C82}" dt="2024-02-20T19:58:31.543" v="1" actId="478"/>
        <pc:sldMkLst>
          <pc:docMk/>
          <pc:sldMk cId="3664068500" sldId="278"/>
        </pc:sldMkLst>
        <pc:spChg chg="del">
          <ac:chgData name="GAROFOLO ILARIA" userId="3b094b60-c214-4504-8c18-1bd7e03e5e88" providerId="ADAL" clId="{F8EF1209-69C6-4442-85AF-B57A8F7D5C82}" dt="2024-02-20T19:58:31.543" v="1" actId="478"/>
          <ac:spMkLst>
            <pc:docMk/>
            <pc:sldMk cId="3664068500" sldId="278"/>
            <ac:spMk id="6" creationId="{00000000-0000-0000-0000-000000000000}"/>
          </ac:spMkLst>
        </pc:spChg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850121547" sldId="542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583741470" sldId="554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5052082" sldId="555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3296708692" sldId="556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717512186" sldId="559"/>
        </pc:sldMkLst>
      </pc:sldChg>
      <pc:sldChg chg="add">
        <pc:chgData name="GAROFOLO ILARIA" userId="3b094b60-c214-4504-8c18-1bd7e03e5e88" providerId="ADAL" clId="{F8EF1209-69C6-4442-85AF-B57A8F7D5C82}" dt="2024-02-20T20:00:20.883" v="5"/>
        <pc:sldMkLst>
          <pc:docMk/>
          <pc:sldMk cId="326768971" sldId="5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Ascanio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Vitozzi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it-I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luglio 1596; Francesco Gallo, 1701 (mt 36 x 25 h 74)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94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84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151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499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05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92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301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030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540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131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79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018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027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66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692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16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449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661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44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54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47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7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41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95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09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395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17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96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732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41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07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16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728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123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06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49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33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9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3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7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24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55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7A78C-02C6-4997-A306-D4397C6522D5}" type="datetimeFigureOut">
              <a:rPr lang="it-IT" smtClean="0"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40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56A4-14F3-4055-96C6-0AF81D197DD7}" type="datetimeFigureOut">
              <a:rPr lang="it-IT" smtClean="0"/>
              <a:pPr/>
              <a:t>20/10/2024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1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88024" y="3233201"/>
            <a:ext cx="435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</a:rPr>
              <a:t>Principi di lavorazione</a:t>
            </a:r>
            <a:endParaRPr lang="it-IT" sz="3200" b="1" dirty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88024" y="4473932"/>
            <a:ext cx="435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</a:rPr>
              <a:t>Procedimenti costruttivi</a:t>
            </a:r>
            <a:endParaRPr lang="it-IT" sz="3200" b="1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661" y="1589373"/>
            <a:ext cx="6021288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275643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Modellatura diretta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847588" y="6343337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intonacatura a mano o a spruzzo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266" name="Picture 2" descr="Intonet M25 | Aziche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84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ntonaco pronto kc1 o base gesso a spruzzo con macchina prezzi al mq :  (Limbiate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/>
          <a:stretch/>
        </p:blipFill>
        <p:spPr bwMode="auto">
          <a:xfrm>
            <a:off x="4524745" y="1979684"/>
            <a:ext cx="459711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0841" y="1249891"/>
            <a:ext cx="5562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Modellatura indiretta – con stampi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851918" y="6149826"/>
            <a:ext cx="5040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getti  di </a:t>
            </a:r>
            <a:r>
              <a:rPr lang="it-IT" altLang="it-IT" sz="18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cls</a:t>
            </a: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in </a:t>
            </a:r>
            <a:r>
              <a:rPr lang="it-IT" altLang="it-IT" sz="18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cassaforme</a:t>
            </a: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(in opera o fuori opera)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290" name="Picture 2" descr="Eurofor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1919" y="2142958"/>
            <a:ext cx="5167293" cy="36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0" y="2085768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051170" y="5771457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trafilatura laterizi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314" name="Picture 2" descr="laterizi – educazionetecnicaonline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5" y="2235842"/>
            <a:ext cx="4491197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Quali sono i tipi di matrici per estrusione di allumini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74" y="2239523"/>
            <a:ext cx="4455911" cy="32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4874" y="5771457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estrusione metalli e PVC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90841" y="1249891"/>
            <a:ext cx="5562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Modellatura indiretta – con stampi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847588" y="5865830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lamiere sagomate o stampate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90841" y="1249891"/>
            <a:ext cx="5562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Modellatura indiretta – con stampi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386" name="Picture 2" descr="Quali sono i vantaggi delle lamiere grecate in ambito edilizio?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43787"/>
            <a:ext cx="4752528" cy="33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9838" y="2243787"/>
            <a:ext cx="4320480" cy="33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53160" y="1249891"/>
            <a:ext cx="6215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Modellatura </a:t>
            </a:r>
            <a:r>
              <a:rPr lang="it-IT" altLang="it-IT" sz="28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indiretta_senza</a:t>
            </a: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stampi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847588" y="5805264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laminatura  e trafilatura metalli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338" name="Picture 2" descr="Laminazione Di Metallo in Produzione, in Movimento Su Un Processo Di  Produzione Di Nastri Di Metallo Caldo in Fase Di Produzione D Archivi Video  - Video di apparecchiatura, taglio: 23510969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19" y="2228730"/>
            <a:ext cx="4392489" cy="33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r="12760"/>
          <a:stretch/>
        </p:blipFill>
        <p:spPr>
          <a:xfrm>
            <a:off x="4860032" y="2222317"/>
            <a:ext cx="3982752" cy="33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264369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Formatura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72665" y="2018253"/>
            <a:ext cx="38115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Proprietà tecnologiche dei materiali</a:t>
            </a:r>
            <a:endParaRPr lang="it-IT" altLang="it-IT" sz="2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076056" y="1851594"/>
            <a:ext cx="3888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Duttilità</a:t>
            </a:r>
          </a:p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Malleabilità</a:t>
            </a:r>
          </a:p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Fusibilità/Temprabilità</a:t>
            </a:r>
            <a:endParaRPr lang="it-IT" altLang="it-IT" sz="2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9438" y="3162609"/>
            <a:ext cx="82910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Si riferiscono </a:t>
            </a:r>
            <a:r>
              <a:rPr lang="it-IT" dirty="0">
                <a:solidFill>
                  <a:srgbClr val="002060"/>
                </a:solidFill>
              </a:rPr>
              <a:t>all’attitudine di un </a:t>
            </a:r>
            <a:r>
              <a:rPr lang="it-IT" dirty="0" smtClean="0">
                <a:solidFill>
                  <a:srgbClr val="002060"/>
                </a:solidFill>
              </a:rPr>
              <a:t>materiale: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a </a:t>
            </a:r>
            <a:r>
              <a:rPr lang="it-IT" b="1" dirty="0">
                <a:solidFill>
                  <a:srgbClr val="002060"/>
                </a:solidFill>
              </a:rPr>
              <a:t>essere lavorato a freddo </a:t>
            </a:r>
            <a:r>
              <a:rPr lang="it-IT" dirty="0">
                <a:solidFill>
                  <a:srgbClr val="002060"/>
                </a:solidFill>
              </a:rPr>
              <a:t>per deformazione </a:t>
            </a:r>
            <a:r>
              <a:rPr lang="it-IT" dirty="0" smtClean="0">
                <a:solidFill>
                  <a:srgbClr val="002060"/>
                </a:solidFill>
              </a:rPr>
              <a:t>plastica (la </a:t>
            </a:r>
            <a:r>
              <a:rPr lang="it-IT" dirty="0">
                <a:solidFill>
                  <a:srgbClr val="002060"/>
                </a:solidFill>
              </a:rPr>
              <a:t>duttilità e la malleabilità si riferiscono rispettivamente all’attitudine del materiale a essere ridotto in fili mediante trazione e in lamine mediante </a:t>
            </a:r>
            <a:r>
              <a:rPr lang="it-IT" dirty="0" smtClean="0">
                <a:solidFill>
                  <a:srgbClr val="002060"/>
                </a:solidFill>
              </a:rPr>
              <a:t>compressione)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a </a:t>
            </a:r>
            <a:r>
              <a:rPr lang="it-IT" b="1" dirty="0">
                <a:solidFill>
                  <a:srgbClr val="002060"/>
                </a:solidFill>
              </a:rPr>
              <a:t>passare dallo stato solido a quello liquido </a:t>
            </a:r>
            <a:r>
              <a:rPr lang="it-IT" dirty="0">
                <a:solidFill>
                  <a:srgbClr val="002060"/>
                </a:solidFill>
              </a:rPr>
              <a:t>mediante riscaldamento, per </a:t>
            </a:r>
            <a:r>
              <a:rPr lang="it-IT" b="1" dirty="0">
                <a:solidFill>
                  <a:srgbClr val="002060"/>
                </a:solidFill>
              </a:rPr>
              <a:t>essere poi raffreddato </a:t>
            </a:r>
            <a:r>
              <a:rPr lang="it-IT" dirty="0">
                <a:solidFill>
                  <a:srgbClr val="002060"/>
                </a:solidFill>
              </a:rPr>
              <a:t>in modo da assumere la forma </a:t>
            </a:r>
            <a:r>
              <a:rPr lang="it-IT" dirty="0" smtClean="0">
                <a:solidFill>
                  <a:srgbClr val="002060"/>
                </a:solidFill>
              </a:rPr>
              <a:t>desiderata (la </a:t>
            </a:r>
            <a:r>
              <a:rPr lang="it-IT" dirty="0">
                <a:solidFill>
                  <a:srgbClr val="002060"/>
                </a:solidFill>
              </a:rPr>
              <a:t>fusibilità di un materiale cresce al diminuire della temperatura di </a:t>
            </a:r>
            <a:r>
              <a:rPr lang="it-IT" dirty="0" smtClean="0">
                <a:solidFill>
                  <a:srgbClr val="002060"/>
                </a:solidFill>
              </a:rPr>
              <a:t>fusione</a:t>
            </a:r>
            <a:r>
              <a:rPr lang="it-IT" dirty="0">
                <a:solidFill>
                  <a:srgbClr val="002060"/>
                </a:solidFill>
              </a:rPr>
              <a:t>)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ad </a:t>
            </a:r>
            <a:r>
              <a:rPr lang="it-IT" b="1" dirty="0">
                <a:solidFill>
                  <a:srgbClr val="002060"/>
                </a:solidFill>
              </a:rPr>
              <a:t>acquistare maggiore durezza e resistenza meccanica </a:t>
            </a:r>
            <a:r>
              <a:rPr lang="it-IT" dirty="0">
                <a:solidFill>
                  <a:srgbClr val="002060"/>
                </a:solidFill>
              </a:rPr>
              <a:t>attraverso il processo di </a:t>
            </a:r>
            <a:r>
              <a:rPr lang="it-IT" dirty="0" smtClean="0">
                <a:solidFill>
                  <a:srgbClr val="002060"/>
                </a:solidFill>
              </a:rPr>
              <a:t>tempra (riscaldamento </a:t>
            </a:r>
            <a:r>
              <a:rPr lang="it-IT" dirty="0">
                <a:solidFill>
                  <a:srgbClr val="002060"/>
                </a:solidFill>
              </a:rPr>
              <a:t>a temperatura elevata ma minore di quella di fusione, e </a:t>
            </a:r>
            <a:r>
              <a:rPr lang="it-IT" dirty="0" smtClean="0">
                <a:solidFill>
                  <a:srgbClr val="002060"/>
                </a:solidFill>
              </a:rPr>
              <a:t>successivo brusco raffreddamento)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07895" y="3032687"/>
            <a:ext cx="756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Finalizzati </a:t>
            </a:r>
            <a:r>
              <a:rPr lang="it-IT" altLang="it-IT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alla costruzione di un  </a:t>
            </a: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OGGETTO </a:t>
            </a:r>
            <a:r>
              <a:rPr lang="it-IT" altLang="it-IT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COMPOSITO</a:t>
            </a: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910585" y="914124"/>
            <a:ext cx="5400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LAVORAZIONE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5847" y="137001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assumono un particolare significato </a:t>
            </a:r>
            <a:r>
              <a:rPr lang="it-IT" dirty="0" smtClean="0">
                <a:solidFill>
                  <a:srgbClr val="002060"/>
                </a:solidFill>
              </a:rPr>
              <a:t>soprattutto nell'ambito </a:t>
            </a:r>
            <a:r>
              <a:rPr lang="it-IT" dirty="0">
                <a:solidFill>
                  <a:srgbClr val="002060"/>
                </a:solidFill>
              </a:rPr>
              <a:t>del processo progettuale, come </a:t>
            </a:r>
            <a:r>
              <a:rPr lang="it-IT" dirty="0" smtClean="0">
                <a:solidFill>
                  <a:srgbClr val="002060"/>
                </a:solidFill>
              </a:rPr>
              <a:t>momento conoscitivo </a:t>
            </a:r>
            <a:r>
              <a:rPr lang="it-IT" dirty="0">
                <a:solidFill>
                  <a:srgbClr val="002060"/>
                </a:solidFill>
              </a:rPr>
              <a:t>relativo alla fattibilità costruttiva, sia </a:t>
            </a:r>
            <a:r>
              <a:rPr lang="it-IT" dirty="0" smtClean="0">
                <a:solidFill>
                  <a:srgbClr val="002060"/>
                </a:solidFill>
              </a:rPr>
              <a:t>a livello </a:t>
            </a:r>
            <a:r>
              <a:rPr lang="it-IT" dirty="0">
                <a:solidFill>
                  <a:srgbClr val="002060"/>
                </a:solidFill>
              </a:rPr>
              <a:t>di oggetto finale che di oggetto edilizio </a:t>
            </a:r>
            <a:r>
              <a:rPr lang="it-IT" dirty="0" smtClean="0">
                <a:solidFill>
                  <a:srgbClr val="002060"/>
                </a:solidFill>
              </a:rPr>
              <a:t>intermedio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958640" y="2571022"/>
            <a:ext cx="5400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LAVORAZIONE COMPLESSI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3893731"/>
            <a:ext cx="4762500" cy="28083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4"/>
          <a:stretch/>
        </p:blipFill>
        <p:spPr>
          <a:xfrm>
            <a:off x="2136969" y="3556357"/>
            <a:ext cx="4947906" cy="32576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8506" y="3542693"/>
            <a:ext cx="5164832" cy="32849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41" y="3483909"/>
            <a:ext cx="5060148" cy="33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101580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LAVORAZIONE COMPLESSI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geometria degli elementi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04463" y="5026841"/>
            <a:ext cx="8132178" cy="1380892"/>
            <a:chOff x="604463" y="5026841"/>
            <a:chExt cx="8132178" cy="1380892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604463" y="5517232"/>
              <a:ext cx="5887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</a:rPr>
                <a:t>impiego di elementi prevalentemente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TRIDIMENSIONALI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pic>
          <p:nvPicPr>
            <p:cNvPr id="14" name="Picture 3" descr="lavorazioni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t="14073" r="15348" b="39702"/>
            <a:stretch/>
          </p:blipFill>
          <p:spPr bwMode="auto">
            <a:xfrm>
              <a:off x="7341258" y="5026841"/>
              <a:ext cx="1395383" cy="1380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604463" y="3321274"/>
            <a:ext cx="8132178" cy="1407650"/>
            <a:chOff x="604463" y="3321274"/>
            <a:chExt cx="8132178" cy="1407650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604463" y="3825044"/>
              <a:ext cx="5887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</a:rPr>
                <a:t>impiego di elementi prevalentemente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BIDIMENSIONALI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3" r="13378" b="47019"/>
            <a:stretch/>
          </p:blipFill>
          <p:spPr>
            <a:xfrm>
              <a:off x="7348620" y="3321274"/>
              <a:ext cx="1388021" cy="1407650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604463" y="1655632"/>
            <a:ext cx="8132178" cy="1354558"/>
            <a:chOff x="604463" y="1655632"/>
            <a:chExt cx="8132178" cy="1354558"/>
          </a:xfrm>
        </p:grpSpPr>
        <p:sp>
          <p:nvSpPr>
            <p:cNvPr id="6" name="CasellaDiTesto 5"/>
            <p:cNvSpPr txBox="1"/>
            <p:nvPr/>
          </p:nvSpPr>
          <p:spPr>
            <a:xfrm>
              <a:off x="604463" y="2132856"/>
              <a:ext cx="5887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</a:rPr>
                <a:t>impiego di elementi prevalentemente 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LINEARI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1" r="14092" b="52910"/>
            <a:stretch/>
          </p:blipFill>
          <p:spPr>
            <a:xfrm>
              <a:off x="7348620" y="1655632"/>
              <a:ext cx="1388021" cy="1354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6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COMPLESSI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08542" y="1275643"/>
            <a:ext cx="4726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ORDITURA E TESSITURA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7017" y="1747899"/>
            <a:ext cx="8533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defTabSz="685800">
              <a:spcBef>
                <a:spcPct val="50000"/>
              </a:spcBef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con elementi lineari privi di rigidezza flessionale (cavi) </a:t>
            </a:r>
            <a:r>
              <a:rPr lang="it-IT" altLang="it-IT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che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intrecciandosi </a:t>
            </a:r>
            <a:r>
              <a:rPr lang="it-IT" altLang="it-IT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danno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luogo alla </a:t>
            </a:r>
            <a:r>
              <a:rPr lang="it-IT" altLang="it-IT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forma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voluta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0204" y="2429342"/>
            <a:ext cx="9394415" cy="4428658"/>
            <a:chOff x="0" y="2429342"/>
            <a:chExt cx="9394415" cy="442865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29342"/>
              <a:ext cx="6656573" cy="4428658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6732240" y="6165304"/>
              <a:ext cx="266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err="1" smtClean="0">
                  <a:solidFill>
                    <a:srgbClr val="002060"/>
                  </a:solidFill>
                </a:rPr>
                <a:t>Frei</a:t>
              </a:r>
              <a:r>
                <a:rPr lang="it-IT" sz="1600" b="1" dirty="0" smtClean="0">
                  <a:solidFill>
                    <a:srgbClr val="002060"/>
                  </a:solidFill>
                </a:rPr>
                <a:t> Otto – </a:t>
              </a:r>
              <a:r>
                <a:rPr lang="it-IT" sz="1600" b="1" dirty="0" err="1" smtClean="0">
                  <a:solidFill>
                    <a:srgbClr val="002060"/>
                  </a:solidFill>
                </a:rPr>
                <a:t>Multihalle</a:t>
              </a:r>
              <a:endParaRPr lang="it-IT" sz="1600" b="1" dirty="0" smtClean="0">
                <a:solidFill>
                  <a:srgbClr val="002060"/>
                </a:solidFill>
              </a:endParaRPr>
            </a:p>
            <a:p>
              <a:r>
                <a:rPr lang="it-IT" sz="1600" b="1" dirty="0" smtClean="0">
                  <a:solidFill>
                    <a:srgbClr val="002060"/>
                  </a:solidFill>
                </a:rPr>
                <a:t>Mannheim 1975</a:t>
              </a:r>
              <a:endParaRPr lang="it-IT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87017" y="2801556"/>
            <a:ext cx="88407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/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con elementi lineari con rigidezza flessionale che 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determinano un ordito mono 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o bidirezionale piano</a:t>
            </a:r>
            <a:endParaRPr lang="it-IT" altLang="it-IT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711012" y="3109332"/>
            <a:ext cx="120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o spaziale</a:t>
            </a:r>
            <a:endParaRPr lang="it-IT" sz="2000" dirty="0"/>
          </a:p>
        </p:txBody>
      </p:sp>
      <p:pic>
        <p:nvPicPr>
          <p:cNvPr id="17410" name="Picture 2" descr="Il Novecento a Palazzo Bo | Il Bo Live UniP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0" y="3603088"/>
            <a:ext cx="4105625" cy="325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10401"/>
            <a:ext cx="4330132" cy="324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59" y="675478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COMPLESSI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08541" y="1163024"/>
            <a:ext cx="4726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STRATIFICAZIONE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5536" y="2358457"/>
            <a:ext cx="8533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defTabSz="685800">
              <a:spcBef>
                <a:spcPct val="50000"/>
              </a:spcBef>
            </a:pPr>
            <a:r>
              <a:rPr lang="it-IT" alt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con elementi bidimensionali privi di rigidezza flessionale (fogli)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5536" y="2727789"/>
            <a:ext cx="8533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defTabSz="685800">
              <a:spcBef>
                <a:spcPct val="50000"/>
              </a:spcBef>
            </a:pPr>
            <a:r>
              <a:rPr lang="it-IT" alt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con elementi bidimensionali con di rigidezza flessionale (pannelli, lastre)</a:t>
            </a:r>
          </a:p>
        </p:txBody>
      </p:sp>
      <p:pic>
        <p:nvPicPr>
          <p:cNvPr id="15" name="Picture 2" descr="diaA185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3" y="3305270"/>
            <a:ext cx="51435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1995" y="3305269"/>
            <a:ext cx="2610170" cy="355273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99592" y="1608051"/>
            <a:ext cx="7038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None/>
            </a:pP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l'oggetto è composto da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una successione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di strati costituiti da soli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elementi </a:t>
            </a:r>
            <a:r>
              <a:rPr lang="it-IT" alt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bidimensionali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o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da soli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materiali base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o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da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ambedue</a:t>
            </a:r>
          </a:p>
        </p:txBody>
      </p:sp>
    </p:spTree>
    <p:extLst>
      <p:ext uri="{BB962C8B-B14F-4D97-AF65-F5344CB8AC3E}">
        <p14:creationId xmlns:p14="http://schemas.microsoft.com/office/powerpoint/2010/main" val="257307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5592" y="3145804"/>
            <a:ext cx="4368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Finalizzati alla realizzazione di un </a:t>
            </a:r>
            <a:endParaRPr lang="it-IT" altLang="it-IT" sz="24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MONOPEZZ0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4932040" y="3162000"/>
            <a:ext cx="40813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Finalizzati alla costruzione di un </a:t>
            </a:r>
            <a:endParaRPr lang="it-IT" altLang="it-IT" sz="24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OGGETTO </a:t>
            </a: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COMPOSITO</a:t>
            </a:r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910585" y="914124"/>
            <a:ext cx="5400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766571" y="2565465"/>
            <a:ext cx="2239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ELEMENTARI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294963" y="2565465"/>
            <a:ext cx="2082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COMPLESSI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886210" y="1375789"/>
            <a:ext cx="3449985" cy="1189677"/>
            <a:chOff x="2739414" y="1467652"/>
            <a:chExt cx="3449985" cy="1189677"/>
          </a:xfrm>
        </p:grpSpPr>
        <p:cxnSp>
          <p:nvCxnSpPr>
            <p:cNvPr id="71687" name="AutoShape 7"/>
            <p:cNvCxnSpPr>
              <a:cxnSpLocks noChangeShapeType="1"/>
              <a:stCxn id="71682" idx="2"/>
              <a:endCxn id="71683" idx="0"/>
            </p:cNvCxnSpPr>
            <p:nvPr/>
          </p:nvCxnSpPr>
          <p:spPr bwMode="auto">
            <a:xfrm rot="5400000">
              <a:off x="3006933" y="1200134"/>
              <a:ext cx="1189676" cy="1724713"/>
            </a:xfrm>
            <a:prstGeom prst="bentConnector3">
              <a:avLst>
                <a:gd name="adj1" fmla="val 50000"/>
              </a:avLst>
            </a:prstGeom>
            <a:noFill/>
            <a:ln w="76200">
              <a:solidFill>
                <a:srgbClr val="C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688" name="AutoShape 8"/>
            <p:cNvCxnSpPr>
              <a:cxnSpLocks noChangeShapeType="1"/>
              <a:stCxn id="71682" idx="2"/>
              <a:endCxn id="71684" idx="0"/>
            </p:cNvCxnSpPr>
            <p:nvPr/>
          </p:nvCxnSpPr>
          <p:spPr bwMode="auto">
            <a:xfrm rot="16200000" flipH="1">
              <a:off x="4731925" y="1199854"/>
              <a:ext cx="1189676" cy="1725272"/>
            </a:xfrm>
            <a:prstGeom prst="bentConnector3">
              <a:avLst>
                <a:gd name="adj1" fmla="val 50000"/>
              </a:avLst>
            </a:prstGeom>
            <a:noFill/>
            <a:ln w="76200">
              <a:solidFill>
                <a:srgbClr val="C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4753480"/>
            <a:ext cx="4591454" cy="2104519"/>
            <a:chOff x="0" y="4753480"/>
            <a:chExt cx="4591454" cy="2104519"/>
          </a:xfrm>
        </p:grpSpPr>
        <p:pic>
          <p:nvPicPr>
            <p:cNvPr id="1026" name="Picture 2" descr="Prodotti - Mattoni faccia a vista linea Classico - INFOBUIL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4753480"/>
              <a:ext cx="2520280" cy="21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6835" y="4765155"/>
              <a:ext cx="2064619" cy="2081167"/>
            </a:xfrm>
            <a:prstGeom prst="rect">
              <a:avLst/>
            </a:prstGeom>
          </p:spPr>
        </p:pic>
      </p:grpSp>
      <p:pic>
        <p:nvPicPr>
          <p:cNvPr id="1032" name="Picture 8" descr="Edifici in cemento armato strutture intelaiate - domuseco.it | domuseco.i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7130" y="4774198"/>
            <a:ext cx="2110947" cy="207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 coperture in legno | Polyglas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r="4021"/>
          <a:stretch/>
        </p:blipFill>
        <p:spPr bwMode="auto">
          <a:xfrm>
            <a:off x="6695728" y="4784748"/>
            <a:ext cx="2448272" cy="20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270562" y="1510659"/>
            <a:ext cx="6602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002060"/>
                </a:solidFill>
              </a:rPr>
              <a:t>Individuano i </a:t>
            </a:r>
            <a:r>
              <a:rPr lang="it-IT" sz="2000" i="1" dirty="0" smtClean="0">
                <a:solidFill>
                  <a:srgbClr val="002060"/>
                </a:solidFill>
              </a:rPr>
              <a:t>materiali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che hanno potenzialmente </a:t>
            </a:r>
            <a:endParaRPr lang="it-IT" sz="2000" dirty="0" smtClean="0">
              <a:solidFill>
                <a:srgbClr val="002060"/>
              </a:solidFill>
            </a:endParaRPr>
          </a:p>
          <a:p>
            <a:pPr algn="ctr"/>
            <a:r>
              <a:rPr lang="it-IT" sz="2000" dirty="0" smtClean="0">
                <a:solidFill>
                  <a:srgbClr val="002060"/>
                </a:solidFill>
              </a:rPr>
              <a:t>le capacità per costruire </a:t>
            </a:r>
            <a:r>
              <a:rPr lang="it-IT" sz="2000" dirty="0">
                <a:solidFill>
                  <a:srgbClr val="002060"/>
                </a:solidFill>
              </a:rPr>
              <a:t>la forma ipotizzata. 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600786" y="803273"/>
            <a:ext cx="602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2060"/>
                </a:solidFill>
              </a:rPr>
              <a:t>Per realizzare l'oggetto edilizio occorre individuare la lavorabilità </a:t>
            </a:r>
            <a:r>
              <a:rPr lang="it-IT" sz="2000" dirty="0" smtClean="0">
                <a:solidFill>
                  <a:srgbClr val="002060"/>
                </a:solidFill>
              </a:rPr>
              <a:t>originale del materiale</a:t>
            </a:r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71686" grpId="0"/>
      <p:bldP spid="71682" grpId="0"/>
      <p:bldP spid="71683" grpId="0"/>
      <p:bldP spid="71684" grpId="0"/>
      <p:bldP spid="1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59" y="675478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</a:t>
            </a: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COMPLESSI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08541" y="1087512"/>
            <a:ext cx="4726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ADDIZIONE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899592" y="1608051"/>
            <a:ext cx="7038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None/>
            </a:pP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l'oggetto composito è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realizzato mediante </a:t>
            </a:r>
            <a:r>
              <a:rPr lang="it-IT" altLang="it-IT" dirty="0">
                <a:solidFill>
                  <a:srgbClr val="002060"/>
                </a:solidFill>
                <a:cs typeface="Arial" panose="020B0604020202020204" pitchFamily="34" charset="0"/>
              </a:rPr>
              <a:t>sovrapposizione e giustapposizione </a:t>
            </a:r>
            <a:r>
              <a:rPr lang="it-IT" altLang="it-IT" dirty="0" smtClean="0">
                <a:solidFill>
                  <a:srgbClr val="002060"/>
                </a:solidFill>
                <a:cs typeface="Arial" panose="020B0604020202020204" pitchFamily="34" charset="0"/>
              </a:rPr>
              <a:t>di </a:t>
            </a:r>
            <a:r>
              <a:rPr lang="it-IT" alt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elementi </a:t>
            </a:r>
            <a:r>
              <a:rPr lang="it-IT" altLang="it-IT" b="1" dirty="0">
                <a:solidFill>
                  <a:srgbClr val="002060"/>
                </a:solidFill>
                <a:cs typeface="Arial" panose="020B0604020202020204" pitchFamily="34" charset="0"/>
              </a:rPr>
              <a:t>tridimensionali </a:t>
            </a:r>
          </a:p>
        </p:txBody>
      </p:sp>
      <p:pic>
        <p:nvPicPr>
          <p:cNvPr id="22530" name="Picture 2" descr="Impara a fare i muri a secco, patrimonio Unesco | Attualità REGGELL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5" y="3017142"/>
            <a:ext cx="4136272" cy="2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102" y="3017143"/>
            <a:ext cx="4655483" cy="2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59" y="811857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PROCEDIMENTI DI LAVORAZIONE</a:t>
            </a:r>
            <a:endParaRPr lang="it-IT" altLang="it-IT" sz="2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18" y="1463003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procedimento costruttivo, sia dell'organismo </a:t>
            </a:r>
            <a:r>
              <a:rPr lang="it-IT" sz="2000" dirty="0" smtClean="0">
                <a:solidFill>
                  <a:srgbClr val="002060"/>
                </a:solidFill>
              </a:rPr>
              <a:t>edilizio che </a:t>
            </a:r>
            <a:r>
              <a:rPr lang="it-IT" sz="2000" dirty="0">
                <a:solidFill>
                  <a:srgbClr val="002060"/>
                </a:solidFill>
              </a:rPr>
              <a:t>degli elementi costruttivi, nelle modalità </a:t>
            </a:r>
            <a:r>
              <a:rPr lang="it-IT" sz="2000" dirty="0" smtClean="0">
                <a:solidFill>
                  <a:srgbClr val="002060"/>
                </a:solidFill>
              </a:rPr>
              <a:t>operative (in </a:t>
            </a:r>
            <a:r>
              <a:rPr lang="it-IT" sz="2000" dirty="0">
                <a:solidFill>
                  <a:srgbClr val="002060"/>
                </a:solidFill>
              </a:rPr>
              <a:t>cantiere e in officina) è </a:t>
            </a:r>
            <a:r>
              <a:rPr lang="it-IT" sz="2000" dirty="0" smtClean="0">
                <a:solidFill>
                  <a:srgbClr val="002060"/>
                </a:solidFill>
              </a:rPr>
              <a:t>caratterizzato:</a:t>
            </a:r>
          </a:p>
          <a:p>
            <a:endParaRPr lang="it-IT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</a:rPr>
              <a:t>dai </a:t>
            </a:r>
            <a:r>
              <a:rPr lang="it-IT" sz="2000" b="1" dirty="0">
                <a:solidFill>
                  <a:srgbClr val="002060"/>
                </a:solidFill>
              </a:rPr>
              <a:t>principi </a:t>
            </a:r>
            <a:r>
              <a:rPr lang="it-IT" sz="2000" b="1" dirty="0" smtClean="0">
                <a:solidFill>
                  <a:srgbClr val="002060"/>
                </a:solidFill>
              </a:rPr>
              <a:t>di lavorazione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</a:rPr>
              <a:t>dai </a:t>
            </a:r>
            <a:r>
              <a:rPr lang="it-IT" sz="2000" b="1" dirty="0">
                <a:solidFill>
                  <a:srgbClr val="002060"/>
                </a:solidFill>
              </a:rPr>
              <a:t>principi costruttivi </a:t>
            </a:r>
            <a:r>
              <a:rPr lang="it-IT" sz="2000" dirty="0">
                <a:solidFill>
                  <a:srgbClr val="002060"/>
                </a:solidFill>
              </a:rPr>
              <a:t>relativi alla </a:t>
            </a:r>
            <a:r>
              <a:rPr lang="it-IT" sz="2000" dirty="0" smtClean="0">
                <a:solidFill>
                  <a:srgbClr val="002060"/>
                </a:solidFill>
              </a:rPr>
              <a:t>sicurezza statica</a:t>
            </a:r>
            <a:r>
              <a:rPr lang="it-IT" sz="2000" dirty="0">
                <a:solidFill>
                  <a:srgbClr val="002060"/>
                </a:solidFill>
              </a:rPr>
              <a:t>, al comfort ambientale e alla </a:t>
            </a:r>
            <a:r>
              <a:rPr lang="it-IT" sz="2000" dirty="0" smtClean="0">
                <a:solidFill>
                  <a:srgbClr val="002060"/>
                </a:solidFill>
              </a:rPr>
              <a:t>percezione della forma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</a:rPr>
              <a:t>dalla </a:t>
            </a:r>
            <a:r>
              <a:rPr lang="it-IT" sz="2000" b="1" dirty="0" smtClean="0">
                <a:solidFill>
                  <a:srgbClr val="002060"/>
                </a:solidFill>
              </a:rPr>
              <a:t>possibilità di collegare gli elementi </a:t>
            </a:r>
            <a:r>
              <a:rPr lang="it-IT" sz="2000" dirty="0" smtClean="0">
                <a:solidFill>
                  <a:srgbClr val="002060"/>
                </a:solidFill>
              </a:rPr>
              <a:t>per </a:t>
            </a:r>
            <a:r>
              <a:rPr lang="it-IT" sz="2000" b="1" dirty="0" smtClean="0">
                <a:solidFill>
                  <a:srgbClr val="002060"/>
                </a:solidFill>
              </a:rPr>
              <a:t>ripristinare la continuità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1373139" y="3712245"/>
            <a:ext cx="360040" cy="41752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373139" y="486132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MODALITA’ DI UNIONE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346365" y="428554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ACCOPPIABILITA’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385001" y="4784752"/>
            <a:ext cx="747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capacità degli elementi tecnici di connessione, </a:t>
            </a:r>
            <a:r>
              <a:rPr lang="it-IT" dirty="0">
                <a:solidFill>
                  <a:srgbClr val="002060"/>
                </a:solidFill>
              </a:rPr>
              <a:t>sul </a:t>
            </a:r>
            <a:r>
              <a:rPr lang="it-IT" b="1" dirty="0">
                <a:solidFill>
                  <a:srgbClr val="002060"/>
                </a:solidFill>
              </a:rPr>
              <a:t>piano costruttivo</a:t>
            </a:r>
            <a:r>
              <a:rPr lang="it-IT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con </a:t>
            </a:r>
            <a:r>
              <a:rPr lang="it-IT" dirty="0">
                <a:solidFill>
                  <a:srgbClr val="002060"/>
                </a:solidFill>
              </a:rPr>
              <a:t>componenti dello stesso </a:t>
            </a:r>
            <a:r>
              <a:rPr lang="it-IT" dirty="0" smtClean="0">
                <a:solidFill>
                  <a:srgbClr val="002060"/>
                </a:solidFill>
              </a:rPr>
              <a:t>tipo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con </a:t>
            </a:r>
            <a:r>
              <a:rPr lang="it-IT" dirty="0">
                <a:solidFill>
                  <a:srgbClr val="002060"/>
                </a:solidFill>
              </a:rPr>
              <a:t>altri componenti nell'ambito del </a:t>
            </a:r>
            <a:r>
              <a:rPr lang="it-IT" dirty="0" smtClean="0">
                <a:solidFill>
                  <a:srgbClr val="002060"/>
                </a:solidFill>
              </a:rPr>
              <a:t>medesimo elemento </a:t>
            </a:r>
            <a:r>
              <a:rPr lang="it-IT" dirty="0">
                <a:solidFill>
                  <a:srgbClr val="002060"/>
                </a:solidFill>
              </a:rPr>
              <a:t>di </a:t>
            </a:r>
            <a:r>
              <a:rPr lang="it-IT" dirty="0" smtClean="0">
                <a:solidFill>
                  <a:srgbClr val="002060"/>
                </a:solidFill>
              </a:rPr>
              <a:t>fabbrica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con </a:t>
            </a:r>
            <a:r>
              <a:rPr lang="it-IT" dirty="0">
                <a:solidFill>
                  <a:srgbClr val="002060"/>
                </a:solidFill>
              </a:rPr>
              <a:t>altri componenti appartenenti ad altro </a:t>
            </a:r>
            <a:r>
              <a:rPr lang="it-IT" dirty="0" smtClean="0">
                <a:solidFill>
                  <a:srgbClr val="002060"/>
                </a:solidFill>
              </a:rPr>
              <a:t>elemento di fabbrica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060"/>
                </a:solidFill>
              </a:rPr>
              <a:t>con </a:t>
            </a:r>
            <a:r>
              <a:rPr lang="it-IT" dirty="0">
                <a:solidFill>
                  <a:srgbClr val="002060"/>
                </a:solidFill>
              </a:rPr>
              <a:t>elementi costruttivi di altri elementi di </a:t>
            </a:r>
            <a:r>
              <a:rPr lang="it-IT" dirty="0" smtClean="0">
                <a:solidFill>
                  <a:srgbClr val="002060"/>
                </a:solidFill>
              </a:rPr>
              <a:t>fabbrica realizzati </a:t>
            </a:r>
            <a:r>
              <a:rPr lang="it-IT" dirty="0">
                <a:solidFill>
                  <a:srgbClr val="002060"/>
                </a:solidFill>
              </a:rPr>
              <a:t>in </a:t>
            </a:r>
            <a:r>
              <a:rPr lang="it-IT" dirty="0" smtClean="0">
                <a:solidFill>
                  <a:srgbClr val="002060"/>
                </a:solidFill>
              </a:rPr>
              <a:t>opera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71309" y="4285548"/>
            <a:ext cx="75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altLang="it-IT" sz="2000" b="1" dirty="0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[</a:t>
            </a:r>
            <a:r>
              <a:rPr lang="it-IT" altLang="it-IT" sz="2000" b="1" dirty="0" err="1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def</a:t>
            </a:r>
            <a:r>
              <a:rPr lang="it-IT" altLang="it-IT" sz="2000" b="1" dirty="0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]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755080"/>
            <a:ext cx="3172198" cy="31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6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43808" y="98072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MODALITA’ DI UNIONE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15617" y="1754814"/>
            <a:ext cx="7399732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UNIONE</a:t>
            </a:r>
          </a:p>
          <a:p>
            <a:pPr algn="ctr" defTabSz="685800">
              <a:lnSpc>
                <a:spcPct val="120000"/>
              </a:lnSpc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Correlazione fisica , fissa o rimovibile, di due o più componenti che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consente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garanzia della continuità per il trasferimento delle </a:t>
            </a:r>
            <a:r>
              <a:rPr lang="it-IT" alt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sollecitazioni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tra i vari componenti (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GIUNTI DI FORZA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) e/o la resistenza al passaggio di fluidi (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GIUNTI DI TENUTA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 algn="ctr" defTabSz="685800">
              <a:lnSpc>
                <a:spcPct val="120000"/>
              </a:lnSpc>
            </a:pPr>
            <a:endParaRPr lang="it-IT" altLang="it-IT" sz="15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411760" y="4413304"/>
            <a:ext cx="45905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Giunto </a:t>
            </a:r>
            <a:r>
              <a:rPr lang="it-IT" alt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di dilatazione</a:t>
            </a:r>
            <a:endParaRPr lang="it-IT" alt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83253" y="1754814"/>
            <a:ext cx="75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altLang="it-IT" sz="2000" b="1" dirty="0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[</a:t>
            </a:r>
            <a:r>
              <a:rPr lang="it-IT" altLang="it-IT" sz="2000" b="1" dirty="0" err="1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def</a:t>
            </a:r>
            <a:r>
              <a:rPr lang="it-IT" altLang="it-IT" sz="2000" b="1" dirty="0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] </a:t>
            </a:r>
          </a:p>
        </p:txBody>
      </p:sp>
      <p:sp>
        <p:nvSpPr>
          <p:cNvPr id="2" name="Rettangolo 1"/>
          <p:cNvSpPr/>
          <p:nvPr/>
        </p:nvSpPr>
        <p:spPr>
          <a:xfrm>
            <a:off x="855043" y="5013176"/>
            <a:ext cx="79208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Spazio tecnico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che consente il movimento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dei componenti che concorrono nel giunto (dilatazione e/o contrazione) in modo tale che non si producano sollecitazioni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reciproche,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che potrebbero danneggiare i componenti stessi.</a:t>
            </a:r>
          </a:p>
          <a:p>
            <a:pPr algn="ctr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Può o meno essere dotato di coprigiunto</a:t>
            </a:r>
          </a:p>
        </p:txBody>
      </p:sp>
    </p:spTree>
    <p:extLst>
      <p:ext uri="{BB962C8B-B14F-4D97-AF65-F5344CB8AC3E}">
        <p14:creationId xmlns:p14="http://schemas.microsoft.com/office/powerpoint/2010/main" val="7734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43808" y="98072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MODALITA’ DI UNIONE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15617" y="1709345"/>
            <a:ext cx="7399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UNIONI di FORZA</a:t>
            </a:r>
            <a:endParaRPr lang="it-IT" alt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43608" y="2348880"/>
            <a:ext cx="792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Fanno affidamento sull’attrito tra i componenti, e possono essere migliorate con la compenetrazione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egli stessi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55043" y="4221088"/>
            <a:ext cx="792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SOVRAPPOSIZIONE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: fa affidamento  esclusivamente sull’attrito che si genera dal contatto delle superfici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63588" y="3190677"/>
            <a:ext cx="792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In funzione della presenza di un materiale base nella realizzazione dell’unione, si distinguono i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giunti a secco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 i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giunti bagnati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855042" y="5278300"/>
            <a:ext cx="792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LEGATURA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: affida ad un ulteriore elemento il compito di tenere in sede i pezzi (con o senza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attrezzatura di giunto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4527" y="782240"/>
            <a:ext cx="7399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UNIONI di FORZA</a:t>
            </a:r>
            <a:endParaRPr lang="it-IT" alt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98574" y="1613991"/>
            <a:ext cx="263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SOVRAPPOSIZIONE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8574" y="5157192"/>
            <a:ext cx="2132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LEGATURA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C:\DIDATTICA\AT1\lezioni aa 02-03\Unioni\Immagini\legatur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9" y="1607928"/>
            <a:ext cx="5867291" cy="44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146348" y="1580062"/>
            <a:ext cx="8028501" cy="4513234"/>
            <a:chOff x="1134372" y="1580062"/>
            <a:chExt cx="8028501" cy="451323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227" y="1580062"/>
              <a:ext cx="6017646" cy="4513234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1134372" y="2212681"/>
              <a:ext cx="17116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secco</a:t>
              </a: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55576" y="1538586"/>
            <a:ext cx="8148696" cy="4596186"/>
            <a:chOff x="755576" y="1538586"/>
            <a:chExt cx="8148696" cy="4596186"/>
          </a:xfrm>
        </p:grpSpPr>
        <p:pic>
          <p:nvPicPr>
            <p:cNvPr id="24578" name="Picture 2" descr="Malta per murature: tecniche di posa dei mattoni a vista - Lavorincasa.it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924" y="1538586"/>
              <a:ext cx="5116348" cy="459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755576" y="2549761"/>
              <a:ext cx="20904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Legata a malta</a:t>
              </a: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 descr="C:\DIDATTICA\AT1\lezioni aa 02-03\Unioni\Immagini\DSCN1458.JPG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39" y="1580062"/>
            <a:ext cx="6166461" cy="462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6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4527" y="782240"/>
            <a:ext cx="7399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UNIONI di FORZA</a:t>
            </a:r>
            <a:endParaRPr lang="it-IT" alt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98994" y="1830550"/>
            <a:ext cx="263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INCOLLAGGIO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2" descr="C:\DIDATTICA\AT1\lezioni aa 02-03\Unioni\Immagini\incollagg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6" y="2473859"/>
            <a:ext cx="4399462" cy="329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5513481" y="1830550"/>
            <a:ext cx="263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AMMARRAGGIO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" name="Picture 1026" descr="C:\DIDATTICA\AT1\lezioni aa 02-03\Unioni\Immagini\ammarragg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14" y="2473859"/>
            <a:ext cx="4399461" cy="329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4527" y="782240"/>
            <a:ext cx="7399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UNIONI di FORZA</a:t>
            </a:r>
            <a:endParaRPr lang="it-IT" alt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175748" y="1890233"/>
            <a:ext cx="3306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Infilaggio 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– viti, bulloni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419872" y="1220821"/>
            <a:ext cx="2631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PENETRAZIONE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15341" y="1890234"/>
            <a:ext cx="4404308" cy="3897723"/>
            <a:chOff x="115341" y="1890234"/>
            <a:chExt cx="4404308" cy="3897723"/>
          </a:xfrm>
        </p:grpSpPr>
        <p:sp>
          <p:nvSpPr>
            <p:cNvPr id="9" name="Rettangolo 8"/>
            <p:cNvSpPr/>
            <p:nvPr/>
          </p:nvSpPr>
          <p:spPr>
            <a:xfrm>
              <a:off x="653179" y="1890234"/>
              <a:ext cx="33569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Infilaggio – chiodi, perni</a:t>
              </a:r>
              <a:endParaRPr lang="it-IT" sz="2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" name="Picture 2" descr="C:\DIDATTICA\AT1\lezioni aa 02-03\Unioni\Immagini\DSCF0007.JPG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41" y="2484726"/>
              <a:ext cx="4404308" cy="3303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DIDATTICA\AT1\lezioni aa 02-03\Unioni\Immagini\reticola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90" y="2480554"/>
            <a:ext cx="4393670" cy="33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DIDATTICA\AT1\lezioni aa 02-03\Unioni\Immagini\telaio8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4" y="2479837"/>
            <a:ext cx="4410825" cy="330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r="20528"/>
          <a:stretch/>
        </p:blipFill>
        <p:spPr>
          <a:xfrm rot="5400000">
            <a:off x="5166957" y="1947871"/>
            <a:ext cx="3346246" cy="44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50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91780" y="98072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MODALITA’ DI UNIONE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72134" y="1709345"/>
            <a:ext cx="7399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UNIONI di TENUTA</a:t>
            </a:r>
            <a:endParaRPr lang="it-IT" alt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1561" y="2348880"/>
            <a:ext cx="792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Collegano due o più elementi ripristinando una continuità che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impedisce il passaggio dei fluidi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(aria, acqua)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 di miscele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fluide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01571" y="3190677"/>
            <a:ext cx="7740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In funzione della presenza di un materiale base nella realizzazione dell’unione, si distinguono i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giunti a secco rigidi o flessibili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 i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giunti bagnati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57654" y="5085184"/>
            <a:ext cx="2575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BATTENTATURE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131123" y="5085184"/>
            <a:ext cx="2575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GUARNIZIONI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867232" y="5085184"/>
            <a:ext cx="2575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SIGILLATURE</a:t>
            </a:r>
            <a:endParaRPr lang="it-IT" sz="2000" b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2" y="4297162"/>
            <a:ext cx="1944216" cy="25585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89" y="4317764"/>
            <a:ext cx="3262778" cy="2517383"/>
          </a:xfrm>
          <a:prstGeom prst="rect">
            <a:avLst/>
          </a:prstGeom>
        </p:spPr>
      </p:pic>
      <p:pic>
        <p:nvPicPr>
          <p:cNvPr id="28674" name="Picture 2" descr="6 Metri Guarnizione Finestra,Paraspifferi Finestre,Guarnizioni  Finestre,Guarnizione Per Finestre e Porta Autoadesiva,Gomma,Per  Insonorizzazion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01" y="4317764"/>
            <a:ext cx="2539583" cy="251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igillo | Polisto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9299" y="4336256"/>
            <a:ext cx="3024336" cy="250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467438" y="105273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55576" y="2360852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Asportazione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4743452" y="3482219"/>
            <a:ext cx="197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defTabSz="685800">
              <a:spcBef>
                <a:spcPct val="50000"/>
              </a:spcBef>
              <a:buNone/>
            </a:pPr>
            <a:r>
              <a:rPr lang="it-IT" altLang="it-IT" b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65308" y="2345423"/>
            <a:ext cx="5311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l'oggetto si ottiene </a:t>
            </a:r>
            <a:r>
              <a:rPr lang="it-IT" sz="2000" b="1" dirty="0" smtClean="0">
                <a:solidFill>
                  <a:srgbClr val="002060"/>
                </a:solidFill>
              </a:rPr>
              <a:t>sottraendo materiale </a:t>
            </a:r>
          </a:p>
          <a:p>
            <a:r>
              <a:rPr lang="it-IT" sz="2000" dirty="0" smtClean="0">
                <a:solidFill>
                  <a:srgbClr val="002060"/>
                </a:solidFill>
              </a:rPr>
              <a:t>da </a:t>
            </a:r>
            <a:r>
              <a:rPr lang="it-IT" sz="2000" dirty="0">
                <a:solidFill>
                  <a:srgbClr val="002060"/>
                </a:solidFill>
              </a:rPr>
              <a:t>un </a:t>
            </a:r>
            <a:r>
              <a:rPr lang="it-IT" sz="2000" i="1" dirty="0" smtClean="0">
                <a:solidFill>
                  <a:srgbClr val="002060"/>
                </a:solidFill>
              </a:rPr>
              <a:t>blocco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di maggiori dimensioni</a:t>
            </a:r>
          </a:p>
        </p:txBody>
      </p:sp>
      <p:pic>
        <p:nvPicPr>
          <p:cNvPr id="29" name="Picture 3" descr="lavorazioni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r="2222"/>
          <a:stretch/>
        </p:blipFill>
        <p:spPr bwMode="auto">
          <a:xfrm>
            <a:off x="368827" y="3392913"/>
            <a:ext cx="3465086" cy="34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ave di Marmo di Carrara - Consigli utili Camping Oasi Marina di Mass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2740" y="3392913"/>
            <a:ext cx="4572432" cy="34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275643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Asportazione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423420" cy="30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74598" y="5594601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lavorazioni </a:t>
            </a:r>
            <a:r>
              <a:rPr lang="it-IT" altLang="it-IT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tradizionali con l’ascia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4" y="2420888"/>
            <a:ext cx="4418856" cy="309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25144" y="5594601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piallatura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275643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Asportazione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43677" y="2204864"/>
            <a:ext cx="8856646" cy="3817170"/>
            <a:chOff x="107504" y="2204864"/>
            <a:chExt cx="8856646" cy="3817170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935427" y="5652702"/>
              <a:ext cx="34488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>
                <a:spcBef>
                  <a:spcPct val="50000"/>
                </a:spcBef>
                <a:buNone/>
              </a:pPr>
              <a:r>
                <a:rPr lang="it-IT" altLang="it-IT" sz="18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riquadratura di elementi lapidei</a:t>
              </a: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499653" y="5652092"/>
              <a:ext cx="34488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>
                <a:spcBef>
                  <a:spcPct val="50000"/>
                </a:spcBef>
                <a:buNone/>
              </a:pPr>
              <a:r>
                <a:rPr lang="it-IT" altLang="it-IT" sz="18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</a:t>
              </a:r>
              <a:r>
                <a:rPr lang="it-IT" altLang="it-IT" sz="1800" b="1" dirty="0" smtClean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cavi e opere </a:t>
              </a:r>
              <a:r>
                <a:rPr lang="it-IT" altLang="it-IT" sz="18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di </a:t>
              </a:r>
              <a:r>
                <a:rPr lang="it-IT" altLang="it-IT" sz="1800" b="1" dirty="0" smtClean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sbancamento</a:t>
              </a:r>
              <a:endParaRPr lang="it-IT" altLang="it-IT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Fig15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r="2705"/>
            <a:stretch/>
          </p:blipFill>
          <p:spPr bwMode="auto">
            <a:xfrm>
              <a:off x="107504" y="2204864"/>
              <a:ext cx="4248472" cy="3226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Fig7A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9653" y="2204864"/>
              <a:ext cx="4464497" cy="322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9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275643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Asportazione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01999" y="6165304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trivellazione pali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180261" y="6156318"/>
            <a:ext cx="3448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1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scavo tunnel</a:t>
            </a:r>
            <a:endParaRPr lang="it-IT" altLang="it-IT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098" name="Picture 2" descr="Pali trivellati - Morani srl - Escavazioni, Micropali e consolidamenti  fabbricati, pali trivellati, pozzi drenanti, ingegneria naturalistica,  rafforzamento corticale, tiranti, Reggio Emil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440" y="2237917"/>
            <a:ext cx="4721381" cy="37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tro C. Una mini-talpa scava le gallerie tra San Giovanni e Via Sannio -  Comitato Metro X Rom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61" y="2233053"/>
            <a:ext cx="3734299" cy="37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301474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Asportazione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28649" y="2094238"/>
            <a:ext cx="38115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Proprietà tecnologiche dei materiali</a:t>
            </a:r>
            <a:endParaRPr lang="it-IT" altLang="it-IT" sz="2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32040" y="1927579"/>
            <a:ext cx="38115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Resistenza a compressione</a:t>
            </a:r>
          </a:p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Resilienza </a:t>
            </a:r>
            <a:r>
              <a:rPr lang="it-IT" altLang="it-IT" sz="20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Charpy</a:t>
            </a:r>
            <a:endParaRPr lang="it-IT" altLang="it-IT" sz="20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defTabSz="685800">
              <a:spcBef>
                <a:spcPct val="50000"/>
              </a:spcBef>
              <a:buNone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Durezza</a:t>
            </a:r>
            <a:endParaRPr lang="it-IT" altLang="it-IT" sz="2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4509" y="3613957"/>
            <a:ext cx="26910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La </a:t>
            </a:r>
            <a:r>
              <a:rPr lang="it-IT" b="1" dirty="0">
                <a:solidFill>
                  <a:srgbClr val="002060"/>
                </a:solidFill>
              </a:rPr>
              <a:t>durezza</a:t>
            </a:r>
            <a:r>
              <a:rPr lang="it-IT" dirty="0">
                <a:solidFill>
                  <a:srgbClr val="002060"/>
                </a:solidFill>
              </a:rPr>
              <a:t> è la </a:t>
            </a:r>
            <a:r>
              <a:rPr lang="it-IT" dirty="0" smtClean="0">
                <a:solidFill>
                  <a:srgbClr val="002060"/>
                </a:solidFill>
              </a:rPr>
              <a:t>resistenza </a:t>
            </a:r>
            <a:r>
              <a:rPr lang="it-IT" dirty="0">
                <a:solidFill>
                  <a:srgbClr val="002060"/>
                </a:solidFill>
              </a:rPr>
              <a:t>che il </a:t>
            </a:r>
            <a:r>
              <a:rPr lang="it-IT" dirty="0" smtClean="0">
                <a:solidFill>
                  <a:srgbClr val="002060"/>
                </a:solidFill>
              </a:rPr>
              <a:t>materiale oppone all’azione di </a:t>
            </a:r>
            <a:r>
              <a:rPr lang="it-IT" dirty="0">
                <a:solidFill>
                  <a:srgbClr val="002060"/>
                </a:solidFill>
              </a:rPr>
              <a:t>carichi </a:t>
            </a:r>
            <a:r>
              <a:rPr lang="it-IT" dirty="0" smtClean="0">
                <a:solidFill>
                  <a:srgbClr val="002060"/>
                </a:solidFill>
              </a:rPr>
              <a:t>concentrati. 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Si esprime con un valore riferito ad una </a:t>
            </a:r>
            <a:r>
              <a:rPr lang="it-IT" b="1" dirty="0" smtClean="0">
                <a:solidFill>
                  <a:srgbClr val="002060"/>
                </a:solidFill>
              </a:rPr>
              <a:t>scala comparativa</a:t>
            </a:r>
            <a:r>
              <a:rPr lang="it-IT" dirty="0" smtClean="0">
                <a:solidFill>
                  <a:srgbClr val="002060"/>
                </a:solidFill>
              </a:rPr>
              <a:t> (MOHS)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9438" y="3613957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La </a:t>
            </a:r>
            <a:r>
              <a:rPr lang="it-IT" b="1" dirty="0">
                <a:solidFill>
                  <a:srgbClr val="002060"/>
                </a:solidFill>
              </a:rPr>
              <a:t>resilienza</a:t>
            </a:r>
            <a:r>
              <a:rPr lang="it-IT" dirty="0">
                <a:solidFill>
                  <a:srgbClr val="002060"/>
                </a:solidFill>
              </a:rPr>
              <a:t> è la </a:t>
            </a:r>
            <a:r>
              <a:rPr lang="it-IT" dirty="0" smtClean="0">
                <a:solidFill>
                  <a:srgbClr val="002060"/>
                </a:solidFill>
              </a:rPr>
              <a:t>resistenza del materiale alle azioni </a:t>
            </a:r>
            <a:r>
              <a:rPr lang="it-IT" dirty="0">
                <a:solidFill>
                  <a:srgbClr val="002060"/>
                </a:solidFill>
              </a:rPr>
              <a:t>dinamiche </a:t>
            </a:r>
            <a:r>
              <a:rPr lang="it-IT" dirty="0" smtClean="0">
                <a:solidFill>
                  <a:srgbClr val="002060"/>
                </a:solidFill>
              </a:rPr>
              <a:t>(urti). 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I </a:t>
            </a:r>
            <a:r>
              <a:rPr lang="it-IT" dirty="0">
                <a:solidFill>
                  <a:srgbClr val="002060"/>
                </a:solidFill>
              </a:rPr>
              <a:t>materiali che presentano un’alta resilienza vengono detti </a:t>
            </a:r>
            <a:r>
              <a:rPr lang="it-IT" b="1" dirty="0">
                <a:solidFill>
                  <a:srgbClr val="002060"/>
                </a:solidFill>
              </a:rPr>
              <a:t>tenaci</a:t>
            </a:r>
            <a:r>
              <a:rPr lang="it-IT" dirty="0">
                <a:solidFill>
                  <a:srgbClr val="002060"/>
                </a:solidFill>
              </a:rPr>
              <a:t>, mentre quelli che presentano una bassa resilienza vengono detti </a:t>
            </a:r>
            <a:r>
              <a:rPr lang="it-IT" b="1" dirty="0">
                <a:solidFill>
                  <a:srgbClr val="002060"/>
                </a:solidFill>
              </a:rPr>
              <a:t>fragili</a:t>
            </a:r>
            <a:r>
              <a:rPr lang="it-IT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242" name="Picture 2" descr="Lo Smalto Dent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10" y="3645506"/>
            <a:ext cx="5989990" cy="31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534509" y="3245396"/>
            <a:ext cx="75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altLang="it-IT" sz="2000" b="1" dirty="0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[</a:t>
            </a:r>
            <a:r>
              <a:rPr lang="it-IT" altLang="it-IT" sz="2000" b="1" dirty="0" err="1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def</a:t>
            </a:r>
            <a:r>
              <a:rPr lang="it-IT" altLang="it-IT" sz="2000" b="1" dirty="0">
                <a:solidFill>
                  <a:srgbClr val="C00000"/>
                </a:solidFill>
                <a:ea typeface="Consolas" panose="020B0609020204030204" pitchFamily="49" charset="0"/>
                <a:cs typeface="Arial" panose="020B0604020202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3790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/>
      <p:bldP spid="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467438" y="819581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827897" y="1742332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Formatura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37629" y="1726903"/>
            <a:ext cx="5599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l'oggetto si ottiene con </a:t>
            </a:r>
            <a:r>
              <a:rPr lang="it-IT" sz="2000" dirty="0" smtClean="0">
                <a:solidFill>
                  <a:srgbClr val="002060"/>
                </a:solidFill>
              </a:rPr>
              <a:t>materiali suscettibili </a:t>
            </a:r>
            <a:r>
              <a:rPr lang="it-IT" sz="2000" dirty="0">
                <a:solidFill>
                  <a:srgbClr val="002060"/>
                </a:solidFill>
              </a:rPr>
              <a:t>di acquistare la forma voluta </a:t>
            </a:r>
            <a:r>
              <a:rPr lang="it-IT" sz="2000" dirty="0" smtClean="0">
                <a:solidFill>
                  <a:srgbClr val="002060"/>
                </a:solidFill>
              </a:rPr>
              <a:t>mediante una </a:t>
            </a:r>
            <a:r>
              <a:rPr lang="it-IT" sz="2000" b="1" i="1" dirty="0" smtClean="0">
                <a:solidFill>
                  <a:srgbClr val="002060"/>
                </a:solidFill>
              </a:rPr>
              <a:t>modellatura che distribuisce la materia</a:t>
            </a:r>
            <a:endParaRPr lang="it-IT" sz="2000" b="1" i="1" dirty="0">
              <a:solidFill>
                <a:srgbClr val="002060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3188224"/>
            <a:ext cx="3043956" cy="304395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045" y="3210894"/>
            <a:ext cx="2976445" cy="304395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63010" y="6357550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Formatura diretta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86277" y="6334780"/>
            <a:ext cx="41792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Modellazione indiretta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>
            <a:extLst>
              <a:ext uri="{FF2B5EF4-FFF2-40B4-BE49-F238E27FC236}">
                <a16:creationId xmlns:a16="http://schemas.microsoft.com/office/drawing/2014/main" id="{27423AAE-E14D-1909-1E66-D8BEDFB08C0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Laboratorio di progettazione tecnologica 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dell’architettura_aa.2024-25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53160" y="788226"/>
            <a:ext cx="6037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PRINCIPI DI LAVORAZIONE ELEMENTARI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3439" y="1275643"/>
            <a:ext cx="3117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None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Modellatura diretta</a:t>
            </a:r>
            <a:endParaRPr lang="it-IT" alt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07504" y="6228156"/>
            <a:ext cx="7829073" cy="369942"/>
            <a:chOff x="119402" y="5652092"/>
            <a:chExt cx="7829073" cy="369942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119402" y="5652702"/>
              <a:ext cx="42648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defTabSz="685800">
                <a:spcBef>
                  <a:spcPct val="50000"/>
                </a:spcBef>
                <a:buNone/>
              </a:pPr>
              <a:r>
                <a:rPr lang="it-IT" altLang="it-IT" sz="1800" b="1" dirty="0" smtClean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lavorazione artigianale della ceramica</a:t>
              </a:r>
              <a:endParaRPr lang="it-IT" altLang="it-IT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499653" y="5652092"/>
              <a:ext cx="34488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>
                <a:spcBef>
                  <a:spcPct val="50000"/>
                </a:spcBef>
                <a:buNone/>
              </a:pPr>
              <a:r>
                <a:rPr lang="it-IT" altLang="it-IT" sz="1800" b="1" dirty="0" smtClean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soffiatura libera del vetro</a:t>
              </a:r>
              <a:endParaRPr lang="it-IT" altLang="it-IT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LAVORAZIONE DELLA CERAMICA CON TECNICA A TORNIO a Angr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017" y="2778546"/>
            <a:ext cx="3960440" cy="322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ltare. L'arte del vetro - Wonde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9" y="2778546"/>
            <a:ext cx="4248472" cy="32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02290f560fb1734b327c8052b2cd1ad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3bf229eed23e95a2e5a7260a53a382ee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725884-0E6F-4F8A-BAEE-C6BA1B5DAB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FA3D8C-91F0-4A70-A487-48B2345804D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f3077446-a7b8-4994-9298-7551826f19f8"/>
    <ds:schemaRef ds:uri="http://schemas.microsoft.com/office/infopath/2007/PartnerControls"/>
    <ds:schemaRef ds:uri="http://purl.org/dc/terms/"/>
    <ds:schemaRef ds:uri="ce2ceee5-4e98-448d-bd69-9759c29185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30D9EA-3427-4583-800E-936DCB73DF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1136</Words>
  <Application>Microsoft Office PowerPoint</Application>
  <PresentationFormat>Presentazione su schermo (4:3)</PresentationFormat>
  <Paragraphs>196</Paragraphs>
  <Slides>27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Consolas</vt:lpstr>
      <vt:lpstr>Wingdings</vt:lpstr>
      <vt:lpstr>1_Tema di Office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250</cp:revision>
  <dcterms:created xsi:type="dcterms:W3CDTF">2011-02-28T18:47:19Z</dcterms:created>
  <dcterms:modified xsi:type="dcterms:W3CDTF">2024-10-20T17:42:24Z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