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00" r:id="rId2"/>
    <p:sldId id="401" r:id="rId3"/>
    <p:sldId id="343" r:id="rId4"/>
    <p:sldId id="344" r:id="rId5"/>
    <p:sldId id="305" r:id="rId6"/>
    <p:sldId id="307" r:id="rId7"/>
    <p:sldId id="399" r:id="rId8"/>
    <p:sldId id="319" r:id="rId9"/>
    <p:sldId id="320" r:id="rId10"/>
    <p:sldId id="336" r:id="rId11"/>
    <p:sldId id="345" r:id="rId12"/>
    <p:sldId id="346" r:id="rId13"/>
    <p:sldId id="347" r:id="rId14"/>
    <p:sldId id="348" r:id="rId15"/>
    <p:sldId id="306" r:id="rId16"/>
    <p:sldId id="308" r:id="rId17"/>
    <p:sldId id="309" r:id="rId18"/>
    <p:sldId id="323" r:id="rId19"/>
    <p:sldId id="324" r:id="rId20"/>
    <p:sldId id="310" r:id="rId21"/>
    <p:sldId id="311" r:id="rId22"/>
    <p:sldId id="312" r:id="rId23"/>
    <p:sldId id="388" r:id="rId24"/>
    <p:sldId id="365" r:id="rId25"/>
    <p:sldId id="362" r:id="rId26"/>
    <p:sldId id="363" r:id="rId27"/>
    <p:sldId id="366" r:id="rId28"/>
    <p:sldId id="367" r:id="rId29"/>
    <p:sldId id="397" r:id="rId30"/>
    <p:sldId id="368" r:id="rId31"/>
    <p:sldId id="390" r:id="rId32"/>
    <p:sldId id="402" r:id="rId33"/>
    <p:sldId id="403" r:id="rId34"/>
    <p:sldId id="370" r:id="rId35"/>
    <p:sldId id="391" r:id="rId36"/>
    <p:sldId id="398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Rapporti di lavoro Avviati e Cessati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Foglio1!$AE$4</c:f>
              <c:strCache>
                <c:ptCount val="1"/>
                <c:pt idx="0">
                  <c:v>Rapporti di lavoro attivati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Foglio1!$AC$5:$AD$20</c:f>
              <c:multiLvlStrCache>
                <c:ptCount val="16"/>
                <c:lvl>
                  <c:pt idx="0">
                    <c:v>I trim</c:v>
                  </c:pt>
                  <c:pt idx="1">
                    <c:v>II trim</c:v>
                  </c:pt>
                  <c:pt idx="2">
                    <c:v>III trim</c:v>
                  </c:pt>
                  <c:pt idx="3">
                    <c:v>IV trim</c:v>
                  </c:pt>
                  <c:pt idx="4">
                    <c:v>I trim</c:v>
                  </c:pt>
                  <c:pt idx="5">
                    <c:v>II trim</c:v>
                  </c:pt>
                  <c:pt idx="6">
                    <c:v>III trim</c:v>
                  </c:pt>
                  <c:pt idx="7">
                    <c:v>IV trim</c:v>
                  </c:pt>
                  <c:pt idx="8">
                    <c:v>I trim</c:v>
                  </c:pt>
                  <c:pt idx="9">
                    <c:v>II trim</c:v>
                  </c:pt>
                  <c:pt idx="10">
                    <c:v>III trim</c:v>
                  </c:pt>
                  <c:pt idx="11">
                    <c:v>IV trim</c:v>
                  </c:pt>
                  <c:pt idx="12">
                    <c:v>I trim</c:v>
                  </c:pt>
                  <c:pt idx="13">
                    <c:v>II trim</c:v>
                  </c:pt>
                  <c:pt idx="14">
                    <c:v>III trim</c:v>
                  </c:pt>
                  <c:pt idx="15">
                    <c:v>IV trim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Foglio1!$AE$5:$AE$20</c:f>
              <c:numCache>
                <c:formatCode>#,##0</c:formatCode>
                <c:ptCount val="16"/>
                <c:pt idx="0">
                  <c:v>2629615</c:v>
                </c:pt>
                <c:pt idx="1">
                  <c:v>1792023</c:v>
                </c:pt>
                <c:pt idx="2">
                  <c:v>2866170</c:v>
                </c:pt>
                <c:pt idx="3">
                  <c:v>2343726</c:v>
                </c:pt>
                <c:pt idx="4">
                  <c:v>2319639</c:v>
                </c:pt>
                <c:pt idx="5">
                  <c:v>2951781</c:v>
                </c:pt>
                <c:pt idx="6">
                  <c:v>3162582</c:v>
                </c:pt>
                <c:pt idx="7">
                  <c:v>2923008</c:v>
                </c:pt>
                <c:pt idx="8">
                  <c:v>3040982</c:v>
                </c:pt>
                <c:pt idx="9">
                  <c:v>3472125</c:v>
                </c:pt>
                <c:pt idx="10">
                  <c:v>3191032</c:v>
                </c:pt>
                <c:pt idx="11">
                  <c:v>2923231</c:v>
                </c:pt>
                <c:pt idx="12">
                  <c:v>3141688</c:v>
                </c:pt>
                <c:pt idx="13">
                  <c:v>3428299</c:v>
                </c:pt>
                <c:pt idx="14">
                  <c:v>3483719</c:v>
                </c:pt>
                <c:pt idx="15">
                  <c:v>3018801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B-46C0-85D2-09FC184E706C}"/>
            </c:ext>
          </c:extLst>
        </c:ser>
        <c:ser>
          <c:idx val="1"/>
          <c:order val="1"/>
          <c:tx>
            <c:strRef>
              <c:f>Foglio1!$AF$4</c:f>
              <c:strCache>
                <c:ptCount val="1"/>
                <c:pt idx="0">
                  <c:v>Rapporti di lavoro cessati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Foglio1!$AC$5:$AD$20</c:f>
              <c:multiLvlStrCache>
                <c:ptCount val="16"/>
                <c:lvl>
                  <c:pt idx="0">
                    <c:v>I trim</c:v>
                  </c:pt>
                  <c:pt idx="1">
                    <c:v>II trim</c:v>
                  </c:pt>
                  <c:pt idx="2">
                    <c:v>III trim</c:v>
                  </c:pt>
                  <c:pt idx="3">
                    <c:v>IV trim</c:v>
                  </c:pt>
                  <c:pt idx="4">
                    <c:v>I trim</c:v>
                  </c:pt>
                  <c:pt idx="5">
                    <c:v>II trim</c:v>
                  </c:pt>
                  <c:pt idx="6">
                    <c:v>III trim</c:v>
                  </c:pt>
                  <c:pt idx="7">
                    <c:v>IV trim</c:v>
                  </c:pt>
                  <c:pt idx="8">
                    <c:v>I trim</c:v>
                  </c:pt>
                  <c:pt idx="9">
                    <c:v>II trim</c:v>
                  </c:pt>
                  <c:pt idx="10">
                    <c:v>III trim</c:v>
                  </c:pt>
                  <c:pt idx="11">
                    <c:v>IV trim</c:v>
                  </c:pt>
                  <c:pt idx="12">
                    <c:v>I trim</c:v>
                  </c:pt>
                  <c:pt idx="13">
                    <c:v>II trim</c:v>
                  </c:pt>
                  <c:pt idx="14">
                    <c:v>III trim</c:v>
                  </c:pt>
                  <c:pt idx="15">
                    <c:v>IV trim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Foglio1!$AF$5:$AF$20</c:f>
              <c:numCache>
                <c:formatCode>#,##0</c:formatCode>
                <c:ptCount val="16"/>
                <c:pt idx="0">
                  <c:v>2080679</c:v>
                </c:pt>
                <c:pt idx="1">
                  <c:v>1801154</c:v>
                </c:pt>
                <c:pt idx="2">
                  <c:v>2523360</c:v>
                </c:pt>
                <c:pt idx="3">
                  <c:v>2945591</c:v>
                </c:pt>
                <c:pt idx="4">
                  <c:v>1599705</c:v>
                </c:pt>
                <c:pt idx="5">
                  <c:v>2588757</c:v>
                </c:pt>
                <c:pt idx="6">
                  <c:v>2939555</c:v>
                </c:pt>
                <c:pt idx="7">
                  <c:v>3500418</c:v>
                </c:pt>
                <c:pt idx="8">
                  <c:v>2254290</c:v>
                </c:pt>
                <c:pt idx="9">
                  <c:v>3142847</c:v>
                </c:pt>
                <c:pt idx="10">
                  <c:v>3147129</c:v>
                </c:pt>
                <c:pt idx="11">
                  <c:v>3621809</c:v>
                </c:pt>
                <c:pt idx="12">
                  <c:v>2262070</c:v>
                </c:pt>
                <c:pt idx="13">
                  <c:v>3069661</c:v>
                </c:pt>
                <c:pt idx="14">
                  <c:v>3123189</c:v>
                </c:pt>
                <c:pt idx="15">
                  <c:v>3769349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2B-46C0-85D2-09FC184E7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362639"/>
        <c:axId val="993040383"/>
      </c:barChart>
      <c:catAx>
        <c:axId val="99736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3040383"/>
        <c:crosses val="autoZero"/>
        <c:auto val="1"/>
        <c:lblAlgn val="ctr"/>
        <c:lblOffset val="100"/>
        <c:noMultiLvlLbl val="0"/>
      </c:catAx>
      <c:valAx>
        <c:axId val="993040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7362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A6726-A2CB-441A-92E4-3EE3C15BFF3A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53879-03D6-4774-8EDB-0312D9805F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60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001" indent="-301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694" indent="-2415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771" indent="-2415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849" indent="-2415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CEE7BD-0366-436B-BB6D-649A5D95A6B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58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EF6531-8258-4C39-97A1-B165C17B9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8AE012-8D0F-447A-946E-D26645B6C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95948D-A5CC-4218-B4C0-4EFAB4F9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D59FC3-89F4-4321-B041-27798AE2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C11731-970F-40AA-9BC5-A73D3918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97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96DF1-CF9E-4E63-B995-C2F820AB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EC912A-25FF-4361-A5A5-0EAE8A250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66098F-BC6E-4FB2-9861-E366AA27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10E183-2DAB-41A3-8F98-7827124E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85D9F-9B3F-4729-940D-2804A49E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81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EB16892-9CC8-4E8E-97BA-0CB5CBCFA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BAE785-0890-4AFD-8370-7D91195B5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C13AD5-4F67-471E-8E70-7E9DEB8A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D92394-1CF6-4FA6-9D8C-3B5EA313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4BC731-6B99-4BAB-BAC5-1F7A6851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60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62A88-4985-4A8F-B948-F7D46705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F077B1-1F47-4BCE-9D32-AA331C1B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BBC7C9-3BA6-41D5-9B61-BA7FC9CA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BAC5BE-1557-4BBA-A202-457E73FF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9CFE60-0D39-456C-86C3-159050B9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44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821DB-FF32-407E-9420-9FAEE765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27DE0C-89E7-45F3-8C5E-0647514B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1A129A-80B8-4DE1-9F13-723EABEA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F61B68-2EAD-4B1C-B391-1DCD9109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F5CFB-55D8-4230-B444-C21054FD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86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7F9538-731A-4359-81A5-387D4754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B19DF5-AC01-4C26-9B09-2155689F0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00E4D9E-B2D4-4FAC-A41B-E657A8897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535F1E-ED2C-4BE0-BB00-CAADDC27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9D0A78-01E9-42DB-855C-1CCD3E42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DAB076-343D-4FE8-B577-1B45F4D9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90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2CD76-22FC-4AC4-8E6D-193D792C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CFAB2C-82FA-4026-9366-1B5B0A515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A130CC-1B56-47CB-9DAB-6247F0C63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4CC2FE-24AF-4BFC-8E48-48EFB3D40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73A9FE0-1522-4AD5-A625-562469484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2EBA69E-3422-4D5A-8B6B-43CDB643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6C47CFA-4975-4803-AF6C-6B27BF57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283050D-EF1A-49B5-84EF-E77476CB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83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A8C65-2847-487B-9690-B0F0CEE8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CE77EA-BE36-4770-ADBF-50280629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C57DA9-E026-460B-9AF3-0FC8C595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4AC2C6-019F-484F-B8F3-A0FEFB09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1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1308DB-F394-470C-B410-312AFA79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A315AB-BFE9-4B9F-9A86-6BB9665B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350567-AAA4-4E85-9A73-4953CBAE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80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783C27-3F77-4C33-BEB3-D3C356A4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9696F-757A-4529-B71D-30C947ADF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E362DB-C33B-447D-B3D2-247C77101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E37382-BB56-44DA-B465-8A3297BF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AA9E15-FFE8-4A25-9F04-02B686ED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233D80-330A-4747-8C37-DC10EC9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88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215B7-6F32-47F6-A575-8ED1BAD0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39D105-EFC5-41CC-B64A-F357D5600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76CD44-3636-42C1-9E65-735CE33EA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7D7448-3A09-4481-8E79-E4F8B619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0A2CEB-583D-42B6-8C7D-D2C141AB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E0B3E5-328E-4E92-8B97-8D2930F6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08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EEBA9F-5B78-4E91-AD69-2EDEE769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A42495-2847-4A1F-9B52-1FF20FA17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E9C54A-5704-4EB4-85EB-9AEBDA2DC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9CE4-2762-450A-8CDD-3EA2427A8BA5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C6869-AFA5-441B-B632-BE20B0874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3A5B0B-ED17-48CC-90CE-97052C524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802D-CFA3-48E3-AA12-67720A522B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6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files/2023/09/Mercato-del-lavoro-2-trim-2023.pdf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wp-content/uploads/2024/09/Mercato-del-lavoro-II-trim_2024.pdf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avoro.gov.it/documenti-e-norme/studi-e-statistiche/rapporto-annuale-sulle-comunicazioni-obbligatorie-2024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bitemp.it/banca-dati-completa-delle-note-trimestrali/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view.officeapps.live.com/op/view.aspx?src=https%3A%2F%2Febitemp.it%2Fwp-content%2Fuploads%2F2022%2F06%2Ftab_storico_MARZO2023.xlsx&amp;wdOrigin=BROWSELINK" TargetMode="Externa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9D70AFF-C07E-4687-9B2B-8E232445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domanda di lavoro nel lungo periodo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2C8095B-DAE8-4DB0-B3C7-0AC36E139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Lezione 22/10/24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AB941C-D89F-474E-8B6B-ABAC2982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1878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Isoquanto con elasticità di sostituzione positiva: fattori sostituti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E2827-A78E-44EC-B243-E88F7E6928FE}" type="slidenum">
              <a:rPr lang="it-IT" altLang="en-US"/>
              <a:pPr>
                <a:defRPr/>
              </a:pPr>
              <a:t>10</a:t>
            </a:fld>
            <a:endParaRPr lang="it-IT" altLang="en-US"/>
          </a:p>
        </p:txBody>
      </p:sp>
      <p:cxnSp>
        <p:nvCxnSpPr>
          <p:cNvPr id="5" name="Connettore 2 4"/>
          <p:cNvCxnSpPr/>
          <p:nvPr/>
        </p:nvCxnSpPr>
        <p:spPr>
          <a:xfrm>
            <a:off x="3575050" y="1844676"/>
            <a:ext cx="0" cy="3529013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3575050" y="5373689"/>
            <a:ext cx="4097338" cy="7937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/>
          <p:cNvSpPr/>
          <p:nvPr/>
        </p:nvSpPr>
        <p:spPr>
          <a:xfrm rot="8343930">
            <a:off x="4662489" y="-1039813"/>
            <a:ext cx="3240087" cy="5184776"/>
          </a:xfrm>
          <a:prstGeom prst="arc">
            <a:avLst>
              <a:gd name="adj1" fmla="val 16504219"/>
              <a:gd name="adj2" fmla="val 20054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Arco 8"/>
          <p:cNvSpPr/>
          <p:nvPr/>
        </p:nvSpPr>
        <p:spPr>
          <a:xfrm rot="8343930">
            <a:off x="4022725" y="265114"/>
            <a:ext cx="3240088" cy="5184775"/>
          </a:xfrm>
          <a:prstGeom prst="arc">
            <a:avLst>
              <a:gd name="adj1" fmla="val 16504219"/>
              <a:gd name="adj2" fmla="val 20054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Arco 9"/>
          <p:cNvSpPr/>
          <p:nvPr/>
        </p:nvSpPr>
        <p:spPr>
          <a:xfrm rot="8343930">
            <a:off x="4302125" y="-463550"/>
            <a:ext cx="3240088" cy="5184775"/>
          </a:xfrm>
          <a:prstGeom prst="arc">
            <a:avLst>
              <a:gd name="adj1" fmla="val 16504219"/>
              <a:gd name="adj2" fmla="val 20054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5849" name="CasellaDiTesto 10"/>
          <p:cNvSpPr txBox="1">
            <a:spLocks noChangeArrowheads="1"/>
          </p:cNvSpPr>
          <p:nvPr/>
        </p:nvSpPr>
        <p:spPr bwMode="auto">
          <a:xfrm>
            <a:off x="3071813" y="1916113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K</a:t>
            </a:r>
          </a:p>
        </p:txBody>
      </p:sp>
      <p:sp>
        <p:nvSpPr>
          <p:cNvPr id="35850" name="CasellaDiTesto 11"/>
          <p:cNvSpPr txBox="1">
            <a:spLocks noChangeArrowheads="1"/>
          </p:cNvSpPr>
          <p:nvPr/>
        </p:nvSpPr>
        <p:spPr bwMode="auto">
          <a:xfrm>
            <a:off x="7824788" y="5373688"/>
            <a:ext cx="282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</a:t>
            </a:r>
          </a:p>
        </p:txBody>
      </p:sp>
      <p:sp>
        <p:nvSpPr>
          <p:cNvPr id="35851" name="CasellaDiTesto 12"/>
          <p:cNvSpPr txBox="1">
            <a:spLocks noChangeArrowheads="1"/>
          </p:cNvSpPr>
          <p:nvPr/>
        </p:nvSpPr>
        <p:spPr bwMode="auto">
          <a:xfrm>
            <a:off x="7391400" y="5013325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Q</a:t>
            </a:r>
            <a:r>
              <a:rPr lang="it-IT" baseline="-25000"/>
              <a:t>0</a:t>
            </a:r>
            <a:endParaRPr lang="it-IT"/>
          </a:p>
        </p:txBody>
      </p:sp>
      <p:sp>
        <p:nvSpPr>
          <p:cNvPr id="35852" name="CasellaDiTesto 13"/>
          <p:cNvSpPr txBox="1">
            <a:spLocks noChangeArrowheads="1"/>
          </p:cNvSpPr>
          <p:nvPr/>
        </p:nvSpPr>
        <p:spPr bwMode="auto">
          <a:xfrm>
            <a:off x="7464425" y="4149725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Q</a:t>
            </a:r>
            <a:r>
              <a:rPr lang="it-IT" baseline="-25000"/>
              <a:t>1</a:t>
            </a:r>
            <a:endParaRPr lang="it-IT"/>
          </a:p>
        </p:txBody>
      </p:sp>
      <p:sp>
        <p:nvSpPr>
          <p:cNvPr id="35853" name="CasellaDiTesto 14"/>
          <p:cNvSpPr txBox="1">
            <a:spLocks noChangeArrowheads="1"/>
          </p:cNvSpPr>
          <p:nvPr/>
        </p:nvSpPr>
        <p:spPr bwMode="auto">
          <a:xfrm>
            <a:off x="7824788" y="34290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Q</a:t>
            </a:r>
            <a:r>
              <a:rPr lang="it-IT" baseline="-25000"/>
              <a:t>2</a:t>
            </a:r>
            <a:endParaRPr lang="it-IT"/>
          </a:p>
        </p:txBody>
      </p:sp>
      <p:sp>
        <p:nvSpPr>
          <p:cNvPr id="35854" name="Rettangolo 15"/>
          <p:cNvSpPr>
            <a:spLocks noChangeArrowheads="1"/>
          </p:cNvSpPr>
          <p:nvPr/>
        </p:nvSpPr>
        <p:spPr bwMode="auto">
          <a:xfrm>
            <a:off x="1631950" y="5657850"/>
            <a:ext cx="89281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/>
          </a:p>
          <a:p>
            <a:r>
              <a:rPr lang="it-IT" b="1" dirty="0"/>
              <a:t>Isoquanto di produzione: insieme delle tecniche produttive (coppie K,L) che generano uno stesso livello di output. E’inclinato negativamente (</a:t>
            </a:r>
            <a:r>
              <a:rPr lang="it-IT" b="1" dirty="0" err="1"/>
              <a:t>f</a:t>
            </a:r>
            <a:r>
              <a:rPr lang="it-IT" b="1" baseline="-25000" dirty="0" err="1"/>
              <a:t>L</a:t>
            </a:r>
            <a:r>
              <a:rPr lang="it-IT" b="1" dirty="0"/>
              <a:t>&lt;0, </a:t>
            </a:r>
            <a:r>
              <a:rPr lang="it-IT" b="1" dirty="0" err="1"/>
              <a:t>f</a:t>
            </a:r>
            <a:r>
              <a:rPr lang="it-IT" b="1" baseline="-25000" dirty="0" err="1"/>
              <a:t>K</a:t>
            </a:r>
            <a:r>
              <a:rPr lang="it-IT" b="1" dirty="0"/>
              <a:t>&gt;0) e convesso verso l’origine (</a:t>
            </a:r>
            <a:r>
              <a:rPr lang="it-IT" b="1" dirty="0" err="1"/>
              <a:t>f</a:t>
            </a:r>
            <a:r>
              <a:rPr lang="it-IT" b="1" baseline="-25000" dirty="0" err="1"/>
              <a:t>LL</a:t>
            </a:r>
            <a:r>
              <a:rPr lang="it-IT" b="1" dirty="0"/>
              <a:t>&lt;0 </a:t>
            </a:r>
            <a:r>
              <a:rPr lang="it-IT" b="1" dirty="0" err="1"/>
              <a:t>f</a:t>
            </a:r>
            <a:r>
              <a:rPr lang="it-IT" b="1" baseline="-25000" dirty="0" err="1"/>
              <a:t>KK</a:t>
            </a:r>
            <a:r>
              <a:rPr lang="it-IT" b="1" dirty="0"/>
              <a:t>&lt;0)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r>
              <a:rPr lang="it-IT"/>
              <a:t>Gli isocosti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258389" y="1268413"/>
                <a:ext cx="9710057" cy="4862512"/>
              </a:xfrm>
              <a:ln>
                <a:solidFill>
                  <a:srgbClr val="FF3300"/>
                </a:solidFill>
              </a:ln>
            </p:spPr>
            <p:txBody>
              <a:bodyPr>
                <a:normAutofit lnSpcReduction="10000"/>
              </a:bodyPr>
              <a:lstStyle/>
              <a:p>
                <a:r>
                  <a:rPr lang="it-IT" sz="2400" dirty="0"/>
                  <a:t>Concetto analogo all’isoquanto, per i costi è l’</a:t>
                </a:r>
                <a:r>
                  <a:rPr lang="it-IT" sz="2400" b="1" dirty="0"/>
                  <a:t>isocosto</a:t>
                </a:r>
              </a:p>
              <a:p>
                <a:r>
                  <a:rPr lang="it-IT" sz="2400" dirty="0"/>
                  <a:t>Isocosto = </a:t>
                </a:r>
                <a:r>
                  <a:rPr lang="it-IT" sz="2400" b="1" dirty="0"/>
                  <a:t>insieme di tutte le combinazioni di K e L che hanno lo stesso costo totale</a:t>
                </a:r>
              </a:p>
              <a:p>
                <a:r>
                  <a:rPr lang="it-IT" sz="2400" dirty="0"/>
                  <a:t>Esempio:</a:t>
                </a:r>
              </a:p>
              <a:p>
                <a:pPr lvl="1"/>
                <a:r>
                  <a:rPr lang="it-IT" dirty="0"/>
                  <a:t>Salario = 10</a:t>
                </a:r>
              </a:p>
              <a:p>
                <a:pPr lvl="1"/>
                <a:r>
                  <a:rPr lang="it-IT" dirty="0"/>
                  <a:t>Costo del capitale = 20</a:t>
                </a:r>
              </a:p>
              <a:p>
                <a:pPr lvl="1"/>
                <a:r>
                  <a:rPr lang="it-IT" dirty="0"/>
                  <a:t>Costo totale (CT) = 10 x L + 20 x K</a:t>
                </a:r>
              </a:p>
              <a:p>
                <a:r>
                  <a:rPr lang="it-IT" sz="2400" dirty="0"/>
                  <a:t>In generale: CT = </a:t>
                </a:r>
                <a:r>
                  <a:rPr lang="it-IT" sz="2400" dirty="0" err="1"/>
                  <a:t>wL</a:t>
                </a:r>
                <a:r>
                  <a:rPr lang="it-IT" sz="2400" dirty="0"/>
                  <a:t> + </a:t>
                </a:r>
                <a:r>
                  <a:rPr lang="it-IT" sz="2400" dirty="0" err="1"/>
                  <a:t>rK</a:t>
                </a:r>
                <a:r>
                  <a:rPr lang="it-IT" sz="2400" dirty="0"/>
                  <a:t>               posso calcolare le </a:t>
                </a:r>
                <a:r>
                  <a:rPr lang="it-IT" sz="2400" dirty="0" err="1"/>
                  <a:t>Intercette</a:t>
                </a:r>
                <a:r>
                  <a:rPr lang="it-IT" sz="2400" dirty="0"/>
                  <a:t>:</a:t>
                </a:r>
              </a:p>
              <a:p>
                <a:endParaRPr lang="it-IT" sz="2400" dirty="0"/>
              </a:p>
              <a:p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𝐶𝑇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it-IT" sz="2400" dirty="0"/>
                  <a:t>      e    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𝐶𝑇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it-IT" sz="2400" dirty="0"/>
              </a:p>
              <a:p>
                <a:pPr lvl="1"/>
                <a:endParaRPr lang="it-IT" dirty="0"/>
              </a:p>
              <a:p>
                <a:pPr lvl="1"/>
                <a:r>
                  <a:rPr lang="it-IT" dirty="0"/>
                  <a:t>Sul piano K-L l’isocosto è un segmento inclinato negativamente</a:t>
                </a:r>
              </a:p>
            </p:txBody>
          </p:sp>
        </mc:Choice>
        <mc:Fallback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58389" y="1268413"/>
                <a:ext cx="9710057" cy="4862512"/>
              </a:xfrm>
              <a:blipFill>
                <a:blip r:embed="rId2"/>
                <a:stretch>
                  <a:fillRect l="-752" t="-2250"/>
                </a:stretch>
              </a:blipFill>
              <a:ln>
                <a:solidFill>
                  <a:srgbClr val="FF33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11</a:t>
            </a:fld>
            <a:endParaRPr lang="it-IT" altLang="en-US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171C9950-F9B6-4CC3-8B05-29CC5E33A23C}"/>
              </a:ext>
            </a:extLst>
          </p:cNvPr>
          <p:cNvSpPr/>
          <p:nvPr/>
        </p:nvSpPr>
        <p:spPr>
          <a:xfrm>
            <a:off x="4678681" y="4013517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1CDE19E-AD92-497B-A2AA-EBE46C9B1843}"/>
              </a:ext>
            </a:extLst>
          </p:cNvPr>
          <p:cNvSpPr/>
          <p:nvPr/>
        </p:nvSpPr>
        <p:spPr>
          <a:xfrm>
            <a:off x="1530639" y="4635805"/>
            <a:ext cx="2723498" cy="64807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llout: linea 4">
            <a:extLst>
              <a:ext uri="{FF2B5EF4-FFF2-40B4-BE49-F238E27FC236}">
                <a16:creationId xmlns:a16="http://schemas.microsoft.com/office/drawing/2014/main" id="{B2FE663A-BA95-4289-82E5-F4E24C69C51D}"/>
              </a:ext>
            </a:extLst>
          </p:cNvPr>
          <p:cNvSpPr/>
          <p:nvPr/>
        </p:nvSpPr>
        <p:spPr>
          <a:xfrm>
            <a:off x="4314326" y="3370897"/>
            <a:ext cx="456673" cy="426720"/>
          </a:xfrm>
          <a:prstGeom prst="borderCallout1">
            <a:avLst>
              <a:gd name="adj1" fmla="val 18750"/>
              <a:gd name="adj2" fmla="val -8333"/>
              <a:gd name="adj3" fmla="val 159439"/>
              <a:gd name="adj4" fmla="val -1069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42C97404-825B-4393-B963-E3D23F70BAC1}"/>
              </a:ext>
            </a:extLst>
          </p:cNvPr>
          <p:cNvSpPr/>
          <p:nvPr/>
        </p:nvSpPr>
        <p:spPr>
          <a:xfrm>
            <a:off x="5298395" y="3372534"/>
            <a:ext cx="456673" cy="426720"/>
          </a:xfrm>
          <a:prstGeom prst="borderCallout1">
            <a:avLst>
              <a:gd name="adj1" fmla="val 18750"/>
              <a:gd name="adj2" fmla="val -8333"/>
              <a:gd name="adj3" fmla="val 153316"/>
              <a:gd name="adj4" fmla="val -1985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96F2EA1-F96E-4F3F-82E7-8C181CFAB81C}"/>
              </a:ext>
            </a:extLst>
          </p:cNvPr>
          <p:cNvSpPr/>
          <p:nvPr/>
        </p:nvSpPr>
        <p:spPr>
          <a:xfrm>
            <a:off x="4931336" y="4642288"/>
            <a:ext cx="2723498" cy="64807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r>
              <a:rPr lang="it-IT"/>
              <a:t>La mappa di isocosti</a:t>
            </a:r>
          </a:p>
        </p:txBody>
      </p:sp>
      <p:pic>
        <p:nvPicPr>
          <p:cNvPr id="5838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52514"/>
            <a:ext cx="9144000" cy="58118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12</a:t>
            </a:fld>
            <a:endParaRPr lang="it-IT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5060394A-8FE9-4C82-A61A-DF974D4EBA0D}"/>
                  </a:ext>
                </a:extLst>
              </p:cNvPr>
              <p:cNvSpPr/>
              <p:nvPr/>
            </p:nvSpPr>
            <p:spPr>
              <a:xfrm>
                <a:off x="7620000" y="5937240"/>
                <a:ext cx="2292422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𝐶𝑇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5060394A-8FE9-4C82-A61A-DF974D4EB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937240"/>
                <a:ext cx="2292422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e 4">
            <a:extLst>
              <a:ext uri="{FF2B5EF4-FFF2-40B4-BE49-F238E27FC236}">
                <a16:creationId xmlns:a16="http://schemas.microsoft.com/office/drawing/2014/main" id="{60F7C123-0C07-4645-A931-AF59A432E18B}"/>
              </a:ext>
            </a:extLst>
          </p:cNvPr>
          <p:cNvSpPr/>
          <p:nvPr/>
        </p:nvSpPr>
        <p:spPr>
          <a:xfrm>
            <a:off x="4727848" y="1556792"/>
            <a:ext cx="43204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</p:spPr>
        <p:txBody>
          <a:bodyPr/>
          <a:lstStyle/>
          <a:p>
            <a:r>
              <a:rPr lang="it-IT" sz="3800"/>
              <a:t>Isocosti e variazioni del salario</a:t>
            </a:r>
          </a:p>
        </p:txBody>
      </p:sp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2" cstate="print"/>
          <a:srcRect l="8690" t="4977" b="9462"/>
          <a:stretch>
            <a:fillRect/>
          </a:stretch>
        </p:blipFill>
        <p:spPr bwMode="auto">
          <a:xfrm>
            <a:off x="1524000" y="1052514"/>
            <a:ext cx="5003800" cy="4967287"/>
          </a:xfrm>
          <a:prstGeom prst="rect">
            <a:avLst/>
          </a:prstGeom>
          <a:noFill/>
        </p:spPr>
      </p:pic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3" cstate="print"/>
          <a:srcRect l="9946" t="5075" b="10965"/>
          <a:stretch>
            <a:fillRect/>
          </a:stretch>
        </p:blipFill>
        <p:spPr bwMode="auto">
          <a:xfrm>
            <a:off x="6024564" y="1484784"/>
            <a:ext cx="4895973" cy="44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ttore 2 5"/>
          <p:cNvCxnSpPr/>
          <p:nvPr/>
        </p:nvCxnSpPr>
        <p:spPr>
          <a:xfrm flipH="1">
            <a:off x="2927648" y="4653136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7968208" y="4653136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68008" y="5733255"/>
            <a:ext cx="359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97048" y="5726963"/>
            <a:ext cx="359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13</a:t>
            </a:fld>
            <a:endParaRPr lang="it-IT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0789" y="277813"/>
            <a:ext cx="8800011" cy="919162"/>
          </a:xfrm>
        </p:spPr>
        <p:txBody>
          <a:bodyPr/>
          <a:lstStyle/>
          <a:p>
            <a:r>
              <a:rPr lang="it-IT"/>
              <a:t>Minimizzazione dei costi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7874" y="1412874"/>
            <a:ext cx="9196252" cy="5109846"/>
          </a:xfrm>
        </p:spPr>
        <p:txBody>
          <a:bodyPr>
            <a:normAutofit fontScale="92500"/>
          </a:bodyPr>
          <a:lstStyle/>
          <a:p>
            <a:pPr>
              <a:spcAft>
                <a:spcPct val="20000"/>
              </a:spcAft>
            </a:pPr>
            <a:r>
              <a:rPr lang="it-IT" sz="3400" dirty="0"/>
              <a:t>Tangenza significa che le inclinazioni sono identiche:</a:t>
            </a:r>
          </a:p>
          <a:p>
            <a:pPr lvl="1">
              <a:spcAft>
                <a:spcPct val="40000"/>
              </a:spcAft>
            </a:pPr>
            <a:r>
              <a:rPr lang="it-IT" sz="3000" dirty="0"/>
              <a:t>Inclinazione dell’isoquanto = </a:t>
            </a:r>
            <a:r>
              <a:rPr lang="it-IT" dirty="0"/>
              <a:t>- </a:t>
            </a:r>
            <a:r>
              <a:rPr lang="it-IT" dirty="0" err="1"/>
              <a:t>PMg</a:t>
            </a:r>
            <a:r>
              <a:rPr lang="it-IT" baseline="-25000" dirty="0" err="1"/>
              <a:t>L</a:t>
            </a:r>
            <a:r>
              <a:rPr lang="it-IT" dirty="0"/>
              <a:t> / </a:t>
            </a:r>
            <a:r>
              <a:rPr lang="it-IT" dirty="0" err="1"/>
              <a:t>PMg</a:t>
            </a:r>
            <a:r>
              <a:rPr lang="it-IT" baseline="-25000" dirty="0" err="1"/>
              <a:t>K</a:t>
            </a:r>
            <a:r>
              <a:rPr lang="it-IT" sz="3000" dirty="0"/>
              <a:t> </a:t>
            </a:r>
          </a:p>
          <a:p>
            <a:pPr lvl="1">
              <a:spcAft>
                <a:spcPct val="40000"/>
              </a:spcAft>
            </a:pPr>
            <a:r>
              <a:rPr lang="it-IT" sz="3000" dirty="0"/>
              <a:t>Inclinazione dell’isocosto = - w/r</a:t>
            </a:r>
          </a:p>
          <a:p>
            <a:pPr lvl="1">
              <a:buFont typeface="Wingdings" pitchFamily="2" charset="2"/>
              <a:buNone/>
            </a:pPr>
            <a:r>
              <a:rPr lang="it-IT" sz="3000" dirty="0">
                <a:sym typeface="Symbol" pitchFamily="18" charset="2"/>
              </a:rPr>
              <a:t> Condizione di equilibrio : </a:t>
            </a:r>
          </a:p>
          <a:p>
            <a:pPr lvl="1"/>
            <a:endParaRPr lang="it-IT" baseline="-25000" dirty="0"/>
          </a:p>
          <a:p>
            <a:pPr lvl="1"/>
            <a:r>
              <a:rPr lang="it-IT" sz="2800" dirty="0">
                <a:sym typeface="Symbol" pitchFamily="18" charset="2"/>
              </a:rPr>
              <a:t>				 o</a:t>
            </a:r>
          </a:p>
          <a:p>
            <a:pPr lvl="1"/>
            <a:endParaRPr lang="it-IT" sz="2800" dirty="0">
              <a:sym typeface="Symbol" pitchFamily="18" charset="2"/>
            </a:endParaRPr>
          </a:p>
          <a:p>
            <a:pPr lvl="1"/>
            <a:endParaRPr lang="it-IT" sz="2800" dirty="0">
              <a:sym typeface="Symbol" pitchFamily="18" charset="2"/>
            </a:endParaRPr>
          </a:p>
          <a:p>
            <a:pPr lvl="1"/>
            <a:endParaRPr lang="it-IT" sz="2800" dirty="0">
              <a:sym typeface="Symbol" pitchFamily="18" charset="2"/>
            </a:endParaRPr>
          </a:p>
          <a:p>
            <a:pPr lvl="1"/>
            <a:r>
              <a:rPr lang="it-IT" sz="2800" dirty="0">
                <a:sym typeface="Symbol" pitchFamily="18" charset="2"/>
              </a:rPr>
              <a:t>Abbiamo ottenuto la condizione di scelta ottima per l’impresa nel lungo periodo/con più fattori				</a:t>
            </a:r>
            <a:endParaRPr lang="it-IT" baseline="-25000" dirty="0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44559"/>
              </p:ext>
            </p:extLst>
          </p:nvPr>
        </p:nvGraphicFramePr>
        <p:xfrm>
          <a:off x="6762524" y="3631344"/>
          <a:ext cx="27162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zione" r:id="rId3" imgW="1104840" imgH="431640" progId="Equation.3">
                  <p:embed/>
                </p:oleObj>
              </mc:Choice>
              <mc:Fallback>
                <p:oleObj name="Equazione" r:id="rId3" imgW="1104840" imgH="431640" progId="Equation.3">
                  <p:embed/>
                  <p:pic>
                    <p:nvPicPr>
                      <p:cNvPr id="655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524" y="3631344"/>
                        <a:ext cx="2716212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38563"/>
              </p:ext>
            </p:extLst>
          </p:nvPr>
        </p:nvGraphicFramePr>
        <p:xfrm>
          <a:off x="3035874" y="3628827"/>
          <a:ext cx="2748409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zione" r:id="rId5" imgW="736560" imgH="431640" progId="Equation.3">
                  <p:embed/>
                </p:oleObj>
              </mc:Choice>
              <mc:Fallback>
                <p:oleObj name="Equazione" r:id="rId5" imgW="736560" imgH="431640" progId="Equation.3">
                  <p:embed/>
                  <p:pic>
                    <p:nvPicPr>
                      <p:cNvPr id="614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874" y="3628827"/>
                        <a:ext cx="2748409" cy="1146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e 5"/>
          <p:cNvSpPr/>
          <p:nvPr/>
        </p:nvSpPr>
        <p:spPr>
          <a:xfrm>
            <a:off x="3423645" y="4221515"/>
            <a:ext cx="86409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037019" y="4133057"/>
            <a:ext cx="86409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531657" y="3628827"/>
            <a:ext cx="648072" cy="576064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8569409" y="4133057"/>
            <a:ext cx="792088" cy="648072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14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9DCF8-D936-412C-8279-09F24A8F0141}" type="slidenum">
              <a:rPr lang="it-IT" altLang="en-US"/>
              <a:pPr>
                <a:defRPr/>
              </a:pPr>
              <a:t>15</a:t>
            </a:fld>
            <a:endParaRPr lang="it-IT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800"/>
              <a:t>Combinazione ottimale dei fattori, dato il livello di produzione Y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/>
              <a:t>Per ogni livello di produzione, Y la combinazione tecnica ottimale è quella che consente di produrre al minimo costo</a:t>
            </a:r>
            <a:r>
              <a:rPr lang="it-IT" sz="3200" dirty="0"/>
              <a:t>, dati </a:t>
            </a:r>
            <a:r>
              <a:rPr lang="it-IT" sz="3200" dirty="0">
                <a:solidFill>
                  <a:srgbClr val="FF0000"/>
                </a:solidFill>
              </a:rPr>
              <a:t>w</a:t>
            </a:r>
            <a:r>
              <a:rPr lang="it-IT" sz="3200" dirty="0"/>
              <a:t> (prezzo di una unità di L) e </a:t>
            </a:r>
            <a:r>
              <a:rPr lang="it-IT" sz="3200" dirty="0">
                <a:solidFill>
                  <a:srgbClr val="FF0000"/>
                </a:solidFill>
              </a:rPr>
              <a:t>r</a:t>
            </a:r>
            <a:r>
              <a:rPr lang="it-IT" sz="3200" dirty="0"/>
              <a:t> (prezzo di una unità di K).</a:t>
            </a:r>
          </a:p>
          <a:p>
            <a:pPr eaLnBrk="1" hangingPunct="1"/>
            <a:r>
              <a:rPr lang="it-IT" sz="3200" dirty="0"/>
              <a:t>Variazione nei prezzi relativi dei fattori mutano la tecnica produttiva ottima</a:t>
            </a:r>
          </a:p>
          <a:p>
            <a:pPr eaLnBrk="1" hangingPunct="1"/>
            <a:r>
              <a:rPr lang="it-IT" sz="3200" dirty="0"/>
              <a:t>Graficamente la combinazione di minimo costo è quella che si colloca nel punto di tangenza tra l’isoquanto e l’isocosto più basso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CE7A5-2434-4376-8104-8248308A03A7}" type="slidenum">
              <a:rPr lang="it-IT" altLang="en-US"/>
              <a:pPr>
                <a:defRPr/>
              </a:pPr>
              <a:t>16</a:t>
            </a:fld>
            <a:endParaRPr lang="it-IT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400"/>
              <a:t>Equilibrio ad output costante (funzioni</a:t>
            </a:r>
            <a:br>
              <a:rPr lang="it-IT" sz="3400"/>
            </a:br>
            <a:r>
              <a:rPr lang="it-IT" sz="3400"/>
              <a:t>di domanda condizionali)</a:t>
            </a:r>
            <a:br>
              <a:rPr lang="it-IT" sz="3400"/>
            </a:br>
            <a:endParaRPr lang="it-IT" sz="340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sz="2600"/>
              <a:t>Nel punto di equilibrio si ha:</a:t>
            </a:r>
          </a:p>
          <a:p>
            <a:pPr lvl="1" eaLnBrk="1" hangingPunct="1"/>
            <a:r>
              <a:rPr lang="it-IT" sz="2000" b="1"/>
              <a:t>Nel discreto:</a:t>
            </a:r>
            <a:r>
              <a:rPr lang="it-IT" sz="2200"/>
              <a:t>			</a:t>
            </a:r>
          </a:p>
          <a:p>
            <a:pPr eaLnBrk="1" hangingPunct="1"/>
            <a:endParaRPr lang="it-IT" sz="2600"/>
          </a:p>
          <a:p>
            <a:pPr eaLnBrk="1" hangingPunct="1"/>
            <a:endParaRPr lang="it-IT" sz="2600"/>
          </a:p>
          <a:p>
            <a:pPr eaLnBrk="1" hangingPunct="1"/>
            <a:endParaRPr lang="it-IT" sz="2600"/>
          </a:p>
          <a:p>
            <a:pPr lvl="1" eaLnBrk="1" hangingPunct="1"/>
            <a:r>
              <a:rPr lang="it-IT" sz="2200" b="1"/>
              <a:t>Nel continuo</a:t>
            </a:r>
            <a:r>
              <a:rPr lang="it-IT" sz="2200"/>
              <a:t>: </a:t>
            </a:r>
          </a:p>
          <a:p>
            <a:pPr eaLnBrk="1" hangingPunct="1"/>
            <a:endParaRPr lang="it-IT" sz="260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it-IT" sz="2600" dirty="0"/>
              <a:t>Variazioni dei prezzi relativi dei fattori mutano la tecnica produttiva ottima.</a:t>
            </a:r>
          </a:p>
          <a:p>
            <a:pPr eaLnBrk="1" hangingPunct="1"/>
            <a:endParaRPr lang="it-IT" sz="2600" dirty="0"/>
          </a:p>
          <a:p>
            <a:pPr eaLnBrk="1" hangingPunct="1"/>
            <a:r>
              <a:rPr lang="it-IT" sz="2600" dirty="0"/>
              <a:t>La funzione di domanda di lavoro che ne deriva è quella </a:t>
            </a:r>
            <a:r>
              <a:rPr lang="it-IT" sz="2600" i="1" dirty="0">
                <a:solidFill>
                  <a:srgbClr val="FF0000"/>
                </a:solidFill>
              </a:rPr>
              <a:t>ad output costante </a:t>
            </a:r>
            <a:r>
              <a:rPr lang="it-IT" sz="2600" dirty="0"/>
              <a:t>(</a:t>
            </a:r>
            <a:r>
              <a:rPr lang="it-IT" sz="2600" b="1" dirty="0"/>
              <a:t>funzione di domanda condizionale</a:t>
            </a:r>
            <a:r>
              <a:rPr lang="it-IT" sz="2600" dirty="0"/>
              <a:t>) è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600" b="1" dirty="0"/>
              <a:t>		L</a:t>
            </a:r>
            <a:r>
              <a:rPr lang="it-IT" sz="2600" b="1" baseline="-25000" dirty="0"/>
              <a:t>Q</a:t>
            </a:r>
            <a:r>
              <a:rPr lang="it-IT" sz="2600" b="1" dirty="0"/>
              <a:t> = L(W/R,Q)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249264"/>
              </p:ext>
            </p:extLst>
          </p:nvPr>
        </p:nvGraphicFramePr>
        <p:xfrm>
          <a:off x="2682876" y="2316958"/>
          <a:ext cx="26638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295400" imgH="876300" progId="Equation.3">
                  <p:embed/>
                </p:oleObj>
              </mc:Choice>
              <mc:Fallback>
                <p:oleObj name="Equation" r:id="rId3" imgW="1295400" imgH="876300" progId="Equation.3">
                  <p:embed/>
                  <p:pic>
                    <p:nvPicPr>
                      <p:cNvPr id="71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6" y="2316958"/>
                        <a:ext cx="2663825" cy="180022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1524001" y="27918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71688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880962"/>
              </p:ext>
            </p:extLst>
          </p:nvPr>
        </p:nvGraphicFramePr>
        <p:xfrm>
          <a:off x="2703188" y="4520698"/>
          <a:ext cx="228441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1282700" imgH="901700" progId="Equation.3">
                  <p:embed/>
                </p:oleObj>
              </mc:Choice>
              <mc:Fallback>
                <p:oleObj name="Equation" r:id="rId5" imgW="1282700" imgH="901700" progId="Equation.3">
                  <p:embed/>
                  <p:pic>
                    <p:nvPicPr>
                      <p:cNvPr id="71688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188" y="4520698"/>
                        <a:ext cx="2284412" cy="1368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6590424" y="5548590"/>
            <a:ext cx="142301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Prezzi relativi</a:t>
            </a:r>
          </a:p>
        </p:txBody>
      </p:sp>
      <p:cxnSp>
        <p:nvCxnSpPr>
          <p:cNvPr id="13" name="Forma 12"/>
          <p:cNvCxnSpPr/>
          <p:nvPr/>
        </p:nvCxnSpPr>
        <p:spPr>
          <a:xfrm flipV="1">
            <a:off x="8165842" y="5420253"/>
            <a:ext cx="243364" cy="256674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id="{ED72B13B-ED10-421A-88ED-9586AC264396}"/>
              </a:ext>
            </a:extLst>
          </p:cNvPr>
          <p:cNvGrpSpPr/>
          <p:nvPr/>
        </p:nvGrpSpPr>
        <p:grpSpPr>
          <a:xfrm>
            <a:off x="8709243" y="5450740"/>
            <a:ext cx="1120820" cy="934364"/>
            <a:chOff x="8976320" y="5733256"/>
            <a:chExt cx="1120820" cy="934364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8976320" y="6021289"/>
              <a:ext cx="1120820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/>
                <a:t>Quantità </a:t>
              </a:r>
            </a:p>
            <a:p>
              <a:r>
                <a:rPr lang="it-IT" dirty="0"/>
                <a:t>prodotta</a:t>
              </a:r>
            </a:p>
          </p:txBody>
        </p:sp>
        <p:cxnSp>
          <p:nvCxnSpPr>
            <p:cNvPr id="16" name="Connettore 4 15"/>
            <p:cNvCxnSpPr/>
            <p:nvPr/>
          </p:nvCxnSpPr>
          <p:spPr>
            <a:xfrm rot="16200000" flipV="1">
              <a:off x="9120336" y="5733256"/>
              <a:ext cx="288032" cy="28803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98" decel="100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98" decel="1000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 bldLvl="2"/>
      <p:bldP spid="71684" grpId="0" build="p" bldLvl="2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F081A-A471-4696-9007-0AFCD3A8DA1F}" type="slidenum">
              <a:rPr lang="it-IT" altLang="en-US"/>
              <a:pPr>
                <a:defRPr/>
              </a:pPr>
              <a:t>17</a:t>
            </a:fld>
            <a:endParaRPr lang="it-IT" alt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Effetto sostituzione ed effetto scala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it-IT" dirty="0"/>
              <a:t>Un aumento di W provoca:</a:t>
            </a:r>
          </a:p>
          <a:p>
            <a:pPr marL="839788" lvl="1" indent="-4953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it-IT" sz="2800" dirty="0"/>
              <a:t>Una </a:t>
            </a:r>
            <a:r>
              <a:rPr lang="it-IT" sz="2800" b="1" dirty="0"/>
              <a:t>riduzione di L</a:t>
            </a:r>
            <a:r>
              <a:rPr lang="it-IT" sz="2800" dirty="0"/>
              <a:t> per </a:t>
            </a:r>
            <a:r>
              <a:rPr lang="it-IT" sz="2800" dirty="0">
                <a:solidFill>
                  <a:srgbClr val="FF3300"/>
                </a:solidFill>
              </a:rPr>
              <a:t>effetto di sostituzione</a:t>
            </a:r>
            <a:r>
              <a:rPr lang="it-IT" sz="2800" dirty="0"/>
              <a:t>: il lavoro diventa relativamente più costoso rispetto al capitale;</a:t>
            </a:r>
          </a:p>
          <a:p>
            <a:pPr marL="839788" lvl="1" indent="-4953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it-IT" sz="2800" dirty="0"/>
              <a:t>Una </a:t>
            </a:r>
            <a:r>
              <a:rPr lang="it-IT" sz="2800" b="1" dirty="0"/>
              <a:t>riduzione di L</a:t>
            </a:r>
            <a:r>
              <a:rPr lang="it-IT" sz="2800" dirty="0"/>
              <a:t> per </a:t>
            </a:r>
            <a:r>
              <a:rPr lang="it-IT" sz="2800" dirty="0">
                <a:solidFill>
                  <a:srgbClr val="FF3300"/>
                </a:solidFill>
              </a:rPr>
              <a:t>effetto scala</a:t>
            </a:r>
            <a:r>
              <a:rPr lang="it-IT" sz="2800" dirty="0"/>
              <a:t>: il costo marginale aumenta e, per riportarlo uguale al P che è dato, bisogna ridurre la produzione, riducendo quindi l’utilizzo sia di K che di L</a:t>
            </a:r>
          </a:p>
          <a:p>
            <a:pPr marL="839788" lvl="1" indent="-4953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it-IT" sz="2800" dirty="0"/>
              <a:t>La variazione di K può indurre </a:t>
            </a:r>
            <a:r>
              <a:rPr lang="it-IT" sz="2800" dirty="0">
                <a:solidFill>
                  <a:srgbClr val="FF3300"/>
                </a:solidFill>
              </a:rPr>
              <a:t>ulteriori aggiustamenti</a:t>
            </a:r>
            <a:r>
              <a:rPr lang="it-IT" sz="2800" dirty="0"/>
              <a:t> nella domanda di lavoro</a:t>
            </a:r>
          </a:p>
          <a:p>
            <a:pPr marL="571500" indent="-571500"/>
            <a:r>
              <a:rPr lang="it-IT" dirty="0"/>
              <a:t>Per questa ragione l’elasticità della domanda di lavoro al variare del salario è maggiore nel lungo che nel breve periodo.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E41B7-D84C-406A-AF39-A0585E3895EC}" type="slidenum">
              <a:rPr lang="it-IT" altLang="en-US"/>
              <a:pPr>
                <a:defRPr/>
              </a:pPr>
              <a:t>18</a:t>
            </a:fld>
            <a:endParaRPr lang="it-IT" altLang="en-US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L’effetto sostituzione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1" y="1577975"/>
            <a:ext cx="6907213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rco 1">
            <a:extLst>
              <a:ext uri="{FF2B5EF4-FFF2-40B4-BE49-F238E27FC236}">
                <a16:creationId xmlns:a16="http://schemas.microsoft.com/office/drawing/2014/main" id="{22757530-415C-4502-B797-421A152F96DB}"/>
              </a:ext>
            </a:extLst>
          </p:cNvPr>
          <p:cNvSpPr/>
          <p:nvPr/>
        </p:nvSpPr>
        <p:spPr>
          <a:xfrm rot="11953423">
            <a:off x="5560019" y="5134610"/>
            <a:ext cx="395784" cy="564291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rco 6">
            <a:extLst>
              <a:ext uri="{FF2B5EF4-FFF2-40B4-BE49-F238E27FC236}">
                <a16:creationId xmlns:a16="http://schemas.microsoft.com/office/drawing/2014/main" id="{5A0BAE03-DA01-4A01-8FBC-51A493AAD5EC}"/>
              </a:ext>
            </a:extLst>
          </p:cNvPr>
          <p:cNvSpPr/>
          <p:nvPr/>
        </p:nvSpPr>
        <p:spPr>
          <a:xfrm rot="11953423">
            <a:off x="4900486" y="5047782"/>
            <a:ext cx="322959" cy="665943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9A96BD77-F453-4900-BBD4-0078C2DB473B}"/>
              </a:ext>
            </a:extLst>
          </p:cNvPr>
          <p:cNvSpPr/>
          <p:nvPr/>
        </p:nvSpPr>
        <p:spPr>
          <a:xfrm rot="6345078">
            <a:off x="2410393" y="1973683"/>
            <a:ext cx="322959" cy="665943"/>
          </a:xfrm>
          <a:prstGeom prst="arc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9B9EE1A0-7130-4315-8FC6-5CB66718CACF}"/>
              </a:ext>
            </a:extLst>
          </p:cNvPr>
          <p:cNvSpPr/>
          <p:nvPr/>
        </p:nvSpPr>
        <p:spPr>
          <a:xfrm rot="6345078">
            <a:off x="2389595" y="2684475"/>
            <a:ext cx="356027" cy="647756"/>
          </a:xfrm>
          <a:prstGeom prst="arc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70C5DD-BC47-4D15-84BB-EBF283C82A9D}"/>
              </a:ext>
            </a:extLst>
          </p:cNvPr>
          <p:cNvSpPr txBox="1"/>
          <p:nvPr/>
        </p:nvSpPr>
        <p:spPr>
          <a:xfrm>
            <a:off x="5807968" y="170080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Rispetto a quanto abbiamo visto in precedenza con l’offerta di lavoro, qui vogliamo sottolineare che la composizione dei due fattori cambia per rimanere sullo stesso isoquanto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077" y="1191989"/>
            <a:ext cx="74168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C1B52-6844-46E5-AF75-7FA76A104CB9}" type="slidenum">
              <a:rPr lang="it-IT" altLang="en-US"/>
              <a:pPr>
                <a:defRPr/>
              </a:pPr>
              <a:t>19</a:t>
            </a:fld>
            <a:endParaRPr lang="it-IT" altLang="en-US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dirty="0"/>
              <a:t>L’effetto scala: determinato da aumento di disponibilità finanziarie </a:t>
            </a:r>
            <a:r>
              <a:rPr lang="it-IT" sz="3200" dirty="0">
                <a:solidFill>
                  <a:srgbClr val="0070C0"/>
                </a:solidFill>
              </a:rPr>
              <a:t>o da una loro riduzione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0A6F411-D726-4326-BBAB-F8E27D2CACE3}"/>
              </a:ext>
            </a:extLst>
          </p:cNvPr>
          <p:cNvCxnSpPr>
            <a:cxnSpLocks/>
          </p:cNvCxnSpPr>
          <p:nvPr/>
        </p:nvCxnSpPr>
        <p:spPr>
          <a:xfrm>
            <a:off x="2567608" y="3875335"/>
            <a:ext cx="2016224" cy="187220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o 6">
            <a:extLst>
              <a:ext uri="{FF2B5EF4-FFF2-40B4-BE49-F238E27FC236}">
                <a16:creationId xmlns:a16="http://schemas.microsoft.com/office/drawing/2014/main" id="{FA436FE8-3535-4026-8949-8C1053E43EA4}"/>
              </a:ext>
            </a:extLst>
          </p:cNvPr>
          <p:cNvSpPr/>
          <p:nvPr/>
        </p:nvSpPr>
        <p:spPr>
          <a:xfrm rot="4485524" flipV="1">
            <a:off x="2726837" y="1781607"/>
            <a:ext cx="3930015" cy="3332547"/>
          </a:xfrm>
          <a:prstGeom prst="arc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CD99533-997F-49EA-9653-0B4DD07D0AB6}"/>
              </a:ext>
            </a:extLst>
          </p:cNvPr>
          <p:cNvSpPr/>
          <p:nvPr/>
        </p:nvSpPr>
        <p:spPr>
          <a:xfrm rot="19587319">
            <a:off x="4295800" y="4077072"/>
            <a:ext cx="648072" cy="14401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C26EAF3B-C775-47D8-A88E-F640302A32F1}"/>
              </a:ext>
            </a:extLst>
          </p:cNvPr>
          <p:cNvSpPr/>
          <p:nvPr/>
        </p:nvSpPr>
        <p:spPr>
          <a:xfrm rot="3273316">
            <a:off x="4038354" y="4689809"/>
            <a:ext cx="158190" cy="360040"/>
          </a:xfrm>
          <a:prstGeom prst="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95B2110-A378-4DB0-AD9E-D5932DAE6598}"/>
              </a:ext>
            </a:extLst>
          </p:cNvPr>
          <p:cNvCxnSpPr/>
          <p:nvPr/>
        </p:nvCxnSpPr>
        <p:spPr>
          <a:xfrm flipH="1">
            <a:off x="2567608" y="4957762"/>
            <a:ext cx="1128092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CE79FDD-9841-436F-9E20-B39BE4ACAB72}"/>
              </a:ext>
            </a:extLst>
          </p:cNvPr>
          <p:cNvCxnSpPr>
            <a:cxnSpLocks/>
          </p:cNvCxnSpPr>
          <p:nvPr/>
        </p:nvCxnSpPr>
        <p:spPr>
          <a:xfrm>
            <a:off x="3695700" y="4957762"/>
            <a:ext cx="0" cy="78978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AF1255C-B402-4432-9BFB-E75ED77A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ricordiamo che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09DB4E-DED3-48E2-9394-00C9BBA16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863" y="1592669"/>
            <a:ext cx="9069273" cy="4530725"/>
          </a:xfrm>
        </p:spPr>
        <p:txBody>
          <a:bodyPr/>
          <a:lstStyle/>
          <a:p>
            <a:r>
              <a:rPr lang="it-IT" dirty="0"/>
              <a:t>Nel lungo periodo la domanda di lavoro deriva dalla combinazione di due (o più) fattori della produzione (per noi K e L) e che:</a:t>
            </a:r>
          </a:p>
          <a:p>
            <a:pPr lvl="1"/>
            <a:r>
              <a:rPr lang="it-IT" sz="2200" dirty="0"/>
              <a:t>1. La quantità prodotta aumenta allontanandosi dall’origine (partendo da un punto, se si aumenta K o L o entrambi la produzione aumenta): </a:t>
            </a:r>
            <a:r>
              <a:rPr lang="it-IT" sz="2200" b="1" dirty="0"/>
              <a:t>linea di espansione dell’impresa</a:t>
            </a:r>
          </a:p>
          <a:p>
            <a:pPr lvl="1"/>
            <a:r>
              <a:rPr lang="it-IT" sz="2200" dirty="0"/>
              <a:t>2. Gli isoquanti sono inclinati negativamente. Se aumenta L, K deve diminuire se vogliamo produrre </a:t>
            </a:r>
            <a:r>
              <a:rPr lang="it-IT" sz="2200" b="1" dirty="0"/>
              <a:t>sempre la stessa quantità Q*</a:t>
            </a:r>
          </a:p>
          <a:p>
            <a:pPr lvl="1">
              <a:lnSpc>
                <a:spcPct val="90000"/>
              </a:lnSpc>
            </a:pPr>
            <a:r>
              <a:rPr lang="it-IT" sz="2200" dirty="0"/>
              <a:t>3. Gli </a:t>
            </a:r>
            <a:r>
              <a:rPr lang="it-IT" sz="2200" b="1" dirty="0"/>
              <a:t>isoquanti sono convessi</a:t>
            </a:r>
            <a:r>
              <a:rPr lang="it-IT" sz="2200" dirty="0"/>
              <a:t>. Quando stiamo usando molto L e poco K, la produttività di L è bassa e quella di K alta (accade il contrario per l’alta intensità di K)</a:t>
            </a:r>
          </a:p>
          <a:p>
            <a:pPr lvl="1"/>
            <a:endParaRPr 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2F5589-3A36-4188-9B8A-4758935B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C2E9A-AA37-4198-9F0C-9C2B3858F760}" type="slidenum">
              <a:rPr lang="it-IT" altLang="en-US" smtClean="0"/>
              <a:pPr>
                <a:defRPr/>
              </a:pPr>
              <a:t>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3449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22C8-EBD8-4941-A23B-7B8856F450CB}" type="slidenum">
              <a:rPr lang="it-IT" altLang="en-US"/>
              <a:pPr>
                <a:defRPr/>
              </a:pPr>
              <a:t>20</a:t>
            </a:fld>
            <a:endParaRPr lang="it-IT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800" b="1" dirty="0"/>
              <a:t>Funzioni di domanda non condizionali</a:t>
            </a:r>
            <a:br>
              <a:rPr lang="it-IT" sz="3800" b="1" dirty="0"/>
            </a:br>
            <a:r>
              <a:rPr lang="it-IT" sz="3800" b="1" dirty="0"/>
              <a:t>(</a:t>
            </a:r>
            <a:r>
              <a:rPr lang="it-IT" sz="3800" b="1" dirty="0">
                <a:solidFill>
                  <a:srgbClr val="FF0000"/>
                </a:solidFill>
              </a:rPr>
              <a:t>ad output variabile</a:t>
            </a:r>
            <a:r>
              <a:rPr lang="it-IT" sz="3800" b="1" dirty="0"/>
              <a:t>)</a:t>
            </a:r>
            <a:br>
              <a:rPr lang="it-IT" sz="3800" dirty="0"/>
            </a:br>
            <a:endParaRPr lang="it-IT" sz="3800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dirty="0"/>
              <a:t>Le funzioni di domanda non condizionali (ad output variabile ) considerano sia l’effetto sostituzione che scala e quindi le variazioni dei prezzi relativi (o dei coefficienti angolari):</a:t>
            </a:r>
          </a:p>
          <a:p>
            <a:pPr lvl="1" eaLnBrk="1" hangingPunct="1">
              <a:lnSpc>
                <a:spcPct val="90000"/>
              </a:lnSpc>
            </a:pPr>
            <a:r>
              <a:rPr lang="it-IT" b="1" dirty="0"/>
              <a:t>L = </a:t>
            </a:r>
            <a:r>
              <a:rPr lang="it-IT" b="1" dirty="0" err="1"/>
              <a:t>L</a:t>
            </a:r>
            <a:r>
              <a:rPr lang="it-IT" b="1" dirty="0"/>
              <a:t> (W/P, R/P)</a:t>
            </a:r>
          </a:p>
          <a:p>
            <a:pPr lvl="1" eaLnBrk="1" hangingPunct="1">
              <a:lnSpc>
                <a:spcPct val="90000"/>
              </a:lnSpc>
            </a:pPr>
            <a:r>
              <a:rPr lang="it-IT" b="1" dirty="0"/>
              <a:t>K = </a:t>
            </a:r>
            <a:r>
              <a:rPr lang="it-IT" b="1" dirty="0" err="1"/>
              <a:t>K</a:t>
            </a:r>
            <a:r>
              <a:rPr lang="it-IT" b="1" dirty="0"/>
              <a:t> (W/P, R/P)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/>
              <a:t>La curva di domanda di lavoro di lungo periodo sarà più elastica di quella di breve periodo se prevale l’effetto scala (e quindi </a:t>
            </a:r>
            <a:r>
              <a:rPr lang="it-IT" sz="2400" dirty="0">
                <a:cs typeface="Arial" charset="0"/>
              </a:rPr>
              <a:t>∂</a:t>
            </a:r>
            <a:r>
              <a:rPr lang="it-IT" sz="2400" dirty="0"/>
              <a:t>K/</a:t>
            </a:r>
            <a:r>
              <a:rPr lang="it-IT" sz="2400" dirty="0">
                <a:cs typeface="Arial" charset="0"/>
              </a:rPr>
              <a:t>∂</a:t>
            </a:r>
            <a:r>
              <a:rPr lang="it-IT" sz="2400" dirty="0"/>
              <a:t>W &lt;0)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/>
              <a:t>Anche in questo caso possono essere calcolate le varie elasticità ai prezzi (ad output variabile)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D5855-5A2F-4BB8-8CD7-30DE2F9B6F8C}" type="slidenum">
              <a:rPr lang="it-IT" altLang="en-US"/>
              <a:pPr>
                <a:defRPr/>
              </a:pPr>
              <a:t>21</a:t>
            </a:fld>
            <a:endParaRPr lang="it-IT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800"/>
              <a:t>Elasticità del lavoro al variare del salario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it-IT" sz="2600" b="1"/>
              <a:t>BREVE PERIODO</a:t>
            </a:r>
            <a:r>
              <a:rPr lang="it-IT" sz="2600"/>
              <a:t> 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it-IT" sz="2600" b="1"/>
              <a:t>LUNGO PERIODO</a:t>
            </a:r>
            <a:r>
              <a:rPr lang="it-IT" sz="2600"/>
              <a:t> </a:t>
            </a: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1524001" y="29061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8" name="Object 6"/>
              <p:cNvSpPr txBox="1"/>
              <p:nvPr/>
            </p:nvSpPr>
            <p:spPr bwMode="auto">
              <a:xfrm>
                <a:off x="469106" y="2922866"/>
                <a:ext cx="4042718" cy="164437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𝐿𝑊</m:t>
                          </m:r>
                        </m:sub>
                      </m:sSub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it-IT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it-IT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it-IT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𝑒𝑠𝑠𝑒𝑛𝑑𝑜</m:t>
                      </m:r>
                      <m:func>
                        <m:func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sSup>
                        <m:sSup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it-IT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BP</m:t>
                          </m:r>
                        </m:sup>
                      </m:sSup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̄"/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7475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106" y="2922866"/>
                <a:ext cx="4042718" cy="16443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1524001" y="28347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60" name="Object 8"/>
              <p:cNvSpPr txBox="1"/>
              <p:nvPr/>
            </p:nvSpPr>
            <p:spPr bwMode="auto">
              <a:xfrm>
                <a:off x="6226174" y="2871788"/>
                <a:ext cx="4537075" cy="146050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𝐿𝑊</m:t>
                          </m:r>
                        </m:sub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𝐿𝑃</m:t>
                          </m:r>
                        </m:sup>
                      </m:sSub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𝐵𝑃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den>
                          </m:f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𝐵𝑃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den>
                          </m:f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it-IT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𝑒𝑠𝑠𝑒𝑛𝑑𝑜</m:t>
                      </m:r>
                      <m:func>
                        <m:func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LP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7476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6174" y="2871788"/>
                <a:ext cx="4537075" cy="1460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D90D27-36A5-4FB2-A57D-A4BC3E3F08E5}"/>
              </a:ext>
            </a:extLst>
          </p:cNvPr>
          <p:cNvSpPr txBox="1"/>
          <p:nvPr/>
        </p:nvSpPr>
        <p:spPr>
          <a:xfrm>
            <a:off x="5133330" y="4511675"/>
            <a:ext cx="6589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Ricordiamo che il K varia perché se aumenta W, aumenta il costo marginale e per mantenere il livello ottimo di produzione, non potendo agire sui prezzi che sono dati, K deve variare e questo a sua volta fa variare la domanda di lavoro…. Questi aggiustamenti sono possibili solo nel lungo periodo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 bldLvl="2"/>
      <p:bldP spid="74756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E865E-90C6-47A2-BB94-4019E3E86A56}" type="slidenum">
              <a:rPr lang="it-IT" altLang="en-US"/>
              <a:pPr>
                <a:defRPr/>
              </a:pPr>
              <a:t>22</a:t>
            </a:fld>
            <a:endParaRPr lang="it-IT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sz="4000" dirty="0"/>
              <a:t>L’elasticità della domanda di lavoro o </a:t>
            </a:r>
            <a:r>
              <a:rPr lang="it-IT" sz="4000" dirty="0">
                <a:solidFill>
                  <a:srgbClr val="FF0000"/>
                </a:solidFill>
              </a:rPr>
              <a:t>regole di Marshall</a:t>
            </a:r>
            <a:r>
              <a:rPr lang="it-IT" sz="4000" dirty="0"/>
              <a:t> della domanda derivata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dirty="0"/>
              <a:t>La domanda di lavoro è tanto maggiore quanto maggiore:</a:t>
            </a:r>
          </a:p>
          <a:p>
            <a:pPr lvl="1" eaLnBrk="1" hangingPunct="1"/>
            <a:r>
              <a:rPr lang="it-IT" sz="3200" dirty="0"/>
              <a:t>è l’</a:t>
            </a:r>
            <a:r>
              <a:rPr lang="it-IT" sz="3200" u="sng" dirty="0"/>
              <a:t>elasticità</a:t>
            </a:r>
            <a:r>
              <a:rPr lang="it-IT" sz="3200" dirty="0"/>
              <a:t> della </a:t>
            </a:r>
            <a:r>
              <a:rPr lang="it-IT" sz="3200" b="1" dirty="0"/>
              <a:t>domanda del prodotto </a:t>
            </a:r>
            <a:r>
              <a:rPr lang="it-IT" sz="3200" dirty="0"/>
              <a:t>dell’impresa al variare del suo prezzo</a:t>
            </a:r>
          </a:p>
          <a:p>
            <a:pPr lvl="1" eaLnBrk="1" hangingPunct="1"/>
            <a:r>
              <a:rPr lang="it-IT" sz="3200" dirty="0"/>
              <a:t>è l’</a:t>
            </a:r>
            <a:r>
              <a:rPr lang="it-IT" sz="3200" u="sng" dirty="0"/>
              <a:t>elasticità</a:t>
            </a:r>
            <a:r>
              <a:rPr lang="it-IT" sz="3200" dirty="0"/>
              <a:t> di </a:t>
            </a:r>
            <a:r>
              <a:rPr lang="it-IT" sz="3200" u="sng" dirty="0"/>
              <a:t>sostituzione</a:t>
            </a:r>
            <a:r>
              <a:rPr lang="it-IT" sz="3200" dirty="0"/>
              <a:t> tra </a:t>
            </a:r>
            <a:r>
              <a:rPr lang="it-IT" sz="3200" b="1" dirty="0"/>
              <a:t>fattori</a:t>
            </a:r>
            <a:r>
              <a:rPr lang="it-IT" sz="3200" dirty="0"/>
              <a:t> di produzione (elasticità incrociata)</a:t>
            </a:r>
          </a:p>
          <a:p>
            <a:pPr lvl="1" eaLnBrk="1" hangingPunct="1"/>
            <a:r>
              <a:rPr lang="it-IT" sz="3200" dirty="0"/>
              <a:t>è l’</a:t>
            </a:r>
            <a:r>
              <a:rPr lang="it-IT" sz="3200" u="sng" dirty="0"/>
              <a:t>elasticità</a:t>
            </a:r>
            <a:r>
              <a:rPr lang="it-IT" sz="3200" dirty="0"/>
              <a:t> </a:t>
            </a:r>
            <a:r>
              <a:rPr lang="it-IT" sz="3200" u="sng" dirty="0"/>
              <a:t>dell’offerta</a:t>
            </a:r>
            <a:r>
              <a:rPr lang="it-IT" sz="3200" dirty="0"/>
              <a:t> degli altri </a:t>
            </a:r>
            <a:r>
              <a:rPr lang="it-IT" sz="3200" b="1" dirty="0"/>
              <a:t>fattori</a:t>
            </a:r>
            <a:r>
              <a:rPr lang="it-IT" sz="3200" dirty="0"/>
              <a:t> di produzione che possono sostituire il lavoro</a:t>
            </a:r>
          </a:p>
          <a:p>
            <a:pPr lvl="1" eaLnBrk="1" hangingPunct="1"/>
            <a:r>
              <a:rPr lang="it-IT" sz="3200" dirty="0"/>
              <a:t>è il </a:t>
            </a:r>
            <a:r>
              <a:rPr lang="it-IT" sz="3200" u="sng" dirty="0"/>
              <a:t>peso del costo del lavoro </a:t>
            </a:r>
            <a:r>
              <a:rPr lang="it-IT" sz="3200" dirty="0"/>
              <a:t>sui costi totali di produzione</a:t>
            </a:r>
          </a:p>
          <a:p>
            <a:pPr eaLnBrk="1" hangingPunct="1"/>
            <a:endParaRPr lang="it-IT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52" name="Group 124"/>
          <p:cNvGraphicFramePr>
            <a:graphicFrameLocks noGrp="1"/>
          </p:cNvGraphicFramePr>
          <p:nvPr>
            <p:extLst/>
          </p:nvPr>
        </p:nvGraphicFramePr>
        <p:xfrm>
          <a:off x="2057400" y="1410842"/>
          <a:ext cx="7924800" cy="3889374"/>
        </p:xfrm>
        <a:graphic>
          <a:graphicData uri="http://schemas.openxmlformats.org/drawingml/2006/table">
            <a:tbl>
              <a:tblPr/>
              <a:tblGrid>
                <a:gridCol w="2368550">
                  <a:extLst>
                    <a:ext uri="{9D8B030D-6E8A-4147-A177-3AD203B41FA5}">
                      <a16:colId xmlns:a16="http://schemas.microsoft.com/office/drawing/2014/main" val="1064338806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849033289"/>
                    </a:ext>
                  </a:extLst>
                </a:gridCol>
                <a:gridCol w="1716088">
                  <a:extLst>
                    <a:ext uri="{9D8B030D-6E8A-4147-A177-3AD203B41FA5}">
                      <a16:colId xmlns:a16="http://schemas.microsoft.com/office/drawing/2014/main" val="903562051"/>
                    </a:ext>
                  </a:extLst>
                </a:gridCol>
                <a:gridCol w="1960562">
                  <a:extLst>
                    <a:ext uri="{9D8B030D-6E8A-4147-A177-3AD203B41FA5}">
                      <a16:colId xmlns:a16="http://schemas.microsoft.com/office/drawing/2014/main" val="935043355"/>
                    </a:ext>
                  </a:extLst>
                </a:gridCol>
              </a:tblGrid>
              <a:tr h="4604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 for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of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920102"/>
                  </a:ext>
                </a:extLst>
              </a:tr>
              <a:tr h="1188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Capital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Numbers of Workers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Capital per Worker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72611"/>
                  </a:ext>
                </a:extLst>
              </a:tr>
              <a:tr h="593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Capital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853208"/>
                  </a:ext>
                </a:extLst>
              </a:tr>
              <a:tr h="823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Numbers of Workers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102184"/>
                  </a:ext>
                </a:extLst>
              </a:tr>
              <a:tr h="823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Capital per Worker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-0.13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685944"/>
                  </a:ext>
                </a:extLst>
              </a:tr>
            </a:tbl>
          </a:graphicData>
        </a:graphic>
      </p:graphicFrame>
      <p:sp>
        <p:nvSpPr>
          <p:cNvPr id="60447" name="Text Box 125"/>
          <p:cNvSpPr txBox="1">
            <a:spLocks noChangeArrowheads="1"/>
          </p:cNvSpPr>
          <p:nvPr/>
        </p:nvSpPr>
        <p:spPr bwMode="auto">
          <a:xfrm>
            <a:off x="2029315" y="5330043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</a:rPr>
              <a:t>Red: Complements;    </a:t>
            </a:r>
            <a:r>
              <a:rPr lang="en-US" altLang="en-US" dirty="0">
                <a:solidFill>
                  <a:srgbClr val="0000CC"/>
                </a:solidFill>
              </a:rPr>
              <a:t>Blue: Substitutes   </a:t>
            </a:r>
          </a:p>
        </p:txBody>
      </p:sp>
      <p:sp>
        <p:nvSpPr>
          <p:cNvPr id="60448" name="Text Box 126"/>
          <p:cNvSpPr txBox="1">
            <a:spLocks noChangeArrowheads="1"/>
          </p:cNvSpPr>
          <p:nvPr/>
        </p:nvSpPr>
        <p:spPr bwMode="auto">
          <a:xfrm>
            <a:off x="1834902" y="609329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Note:  Based on share-weighted elasticities of substitution reported in Table 6 of Huang. Hallam, </a:t>
            </a:r>
            <a:r>
              <a:rPr lang="en-US" altLang="en-US" sz="1600" dirty="0" err="1"/>
              <a:t>Orazem</a:t>
            </a:r>
            <a:r>
              <a:rPr lang="en-US" altLang="en-US" sz="1600" dirty="0"/>
              <a:t> and </a:t>
            </a:r>
            <a:r>
              <a:rPr lang="en-US" altLang="en-US" sz="1600" dirty="0" err="1"/>
              <a:t>Paterno</a:t>
            </a:r>
            <a:r>
              <a:rPr lang="en-US" altLang="en-US" sz="1600" dirty="0"/>
              <a:t>, "Empirical Tests of Efficiency Wage Models."</a:t>
            </a:r>
            <a:r>
              <a:rPr lang="en-US" altLang="en-US" sz="1600" dirty="0" err="1"/>
              <a:t>Economica</a:t>
            </a:r>
            <a:r>
              <a:rPr lang="en-US" altLang="en-US" sz="1600" dirty="0"/>
              <a:t> 65 (February 1998):125-143.</a:t>
            </a:r>
          </a:p>
        </p:txBody>
      </p:sp>
      <p:sp>
        <p:nvSpPr>
          <p:cNvPr id="60449" name="Text Box 127"/>
          <p:cNvSpPr txBox="1">
            <a:spLocks noChangeArrowheads="1"/>
          </p:cNvSpPr>
          <p:nvPr/>
        </p:nvSpPr>
        <p:spPr bwMode="auto">
          <a:xfrm>
            <a:off x="1828800" y="228601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Estimated own and cross price elasticities between capital, labor and human capital per worker (USA)</a:t>
            </a:r>
          </a:p>
        </p:txBody>
      </p:sp>
      <p:sp>
        <p:nvSpPr>
          <p:cNvPr id="2" name="Ovale 1"/>
          <p:cNvSpPr/>
          <p:nvPr/>
        </p:nvSpPr>
        <p:spPr>
          <a:xfrm>
            <a:off x="6600056" y="3861048"/>
            <a:ext cx="115212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6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domanda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dati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Dove </a:t>
            </a:r>
            <a:r>
              <a:rPr lang="en-US" dirty="0" err="1"/>
              <a:t>trovare</a:t>
            </a:r>
            <a:r>
              <a:rPr lang="en-US" dirty="0"/>
              <a:t> le </a:t>
            </a:r>
            <a:r>
              <a:rPr lang="en-US" dirty="0" err="1"/>
              <a:t>statistiche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domanda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24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13903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Come definire la domanda di lavoro con l’uso dei dati ISTAT (vedi glossario)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Posizioni lavorative </a:t>
            </a:r>
            <a:r>
              <a:rPr lang="it-IT" sz="2400" dirty="0"/>
              <a:t>sono contraddistinte da </a:t>
            </a:r>
            <a:r>
              <a:rPr lang="it-IT" sz="2400" u="sng" dirty="0"/>
              <a:t>contratto di lavoro (fonte INPS) </a:t>
            </a:r>
            <a:r>
              <a:rPr lang="it-IT" sz="2400" dirty="0"/>
              <a:t>tra una persona fisica e un’unità produttiva (impresa o istituzione privata), che prevede lo svolgimento di una prestazione lavorativa a fronte di un compenso (retribuzione). Si possono distinguere da quelle in somministrazione che riguardano questo particolare tipo di contratto molto usato e abusato in un recente passato. </a:t>
            </a:r>
          </a:p>
          <a:p>
            <a:r>
              <a:rPr lang="it-IT" sz="2400" b="1" dirty="0"/>
              <a:t>Addetto</a:t>
            </a:r>
            <a:r>
              <a:rPr lang="it-IT" sz="2400" dirty="0"/>
              <a:t>: persona occupata in un’unità giuridico-economica, come lavoratore indipendente o dipendente calcolato come </a:t>
            </a:r>
            <a:r>
              <a:rPr lang="it-IT" sz="2400" u="sng" dirty="0"/>
              <a:t>posizione lavorativa </a:t>
            </a:r>
            <a:r>
              <a:rPr lang="it-IT" sz="2400" dirty="0"/>
              <a:t>in media annua.</a:t>
            </a:r>
          </a:p>
          <a:p>
            <a:r>
              <a:rPr lang="it-IT" sz="2400" b="1" dirty="0"/>
              <a:t>Unità di lavoro (</a:t>
            </a:r>
            <a:r>
              <a:rPr lang="it-IT" sz="2400" b="1" dirty="0" err="1"/>
              <a:t>Ula</a:t>
            </a:r>
            <a:r>
              <a:rPr lang="it-IT" sz="2400" b="1" dirty="0"/>
              <a:t>): </a:t>
            </a:r>
            <a:r>
              <a:rPr lang="it-IT" sz="2400" dirty="0"/>
              <a:t>nell’ambito degli schemi di contabilità nazionale le unità di lavoro (</a:t>
            </a:r>
            <a:r>
              <a:rPr lang="it-IT" sz="2400" dirty="0" err="1"/>
              <a:t>Ula</a:t>
            </a:r>
            <a:r>
              <a:rPr lang="it-IT" sz="2400" dirty="0"/>
              <a:t>) misurano il </a:t>
            </a:r>
            <a:r>
              <a:rPr lang="it-IT" sz="2400" u="sng" dirty="0"/>
              <a:t>numero di posizioni lavorative ricondotte a misure standard a tempo pieno 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25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92446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Continua…</a:t>
            </a:r>
            <a:r>
              <a:rPr lang="it-IT"/>
              <a:t>.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126902" y="1612662"/>
            <a:ext cx="10082212" cy="4530725"/>
          </a:xfrm>
        </p:spPr>
        <p:txBody>
          <a:bodyPr>
            <a:normAutofit/>
          </a:bodyPr>
          <a:lstStyle/>
          <a:p>
            <a:r>
              <a:rPr lang="it-IT" sz="2400" b="1" dirty="0"/>
              <a:t>Ore lavorate: </a:t>
            </a:r>
            <a:r>
              <a:rPr lang="it-IT" sz="2400" dirty="0"/>
              <a:t>nell’ambito degli schemi di contabilità nazionale misurano le </a:t>
            </a:r>
            <a:r>
              <a:rPr lang="it-IT" sz="2400" u="sng" dirty="0"/>
              <a:t>ore effettivamente lavorate</a:t>
            </a:r>
            <a:r>
              <a:rPr lang="it-IT" sz="2400" dirty="0"/>
              <a:t>, retribuite e non retribuite, in qualsiasi posizione professionale (dipendente e indipendente), purché </a:t>
            </a:r>
            <a:r>
              <a:rPr lang="it-IT" sz="2400" u="sng" dirty="0"/>
              <a:t>finalizzate alla produzione del reddito</a:t>
            </a:r>
            <a:r>
              <a:rPr lang="it-IT" sz="2400" dirty="0"/>
              <a:t>. </a:t>
            </a:r>
          </a:p>
          <a:p>
            <a:r>
              <a:rPr lang="it-IT" sz="2400" b="1" dirty="0"/>
              <a:t>posti vacanti: </a:t>
            </a:r>
            <a:r>
              <a:rPr lang="it-IT" sz="2400" dirty="0"/>
              <a:t>sono quei </a:t>
            </a:r>
            <a:r>
              <a:rPr lang="it-IT" sz="2400" u="sng" dirty="0"/>
              <a:t>posti di lavoro retribuiti che siano nuovi o già esistenti</a:t>
            </a:r>
            <a:r>
              <a:rPr lang="it-IT" sz="2400" dirty="0"/>
              <a:t>, purché liberi o in procinto di diventarlo, per i quali il datore di lavoro cerchi attivamente un candidato adatto al di fuori dell’impresa interessata e sia disposto a fare sforzi supplementari per trovarlo (concetto di flusso).</a:t>
            </a:r>
            <a:r>
              <a:rPr lang="it-IT" sz="2400" b="1" dirty="0"/>
              <a:t> </a:t>
            </a:r>
          </a:p>
          <a:p>
            <a:r>
              <a:rPr lang="it-IT" sz="2400" b="1" dirty="0"/>
              <a:t>costo del lavoro: </a:t>
            </a:r>
            <a:r>
              <a:rPr lang="it-IT" sz="2400" dirty="0"/>
              <a:t>somma delle retribuzioni lorde e degli oneri sociali. </a:t>
            </a:r>
            <a:r>
              <a:rPr lang="it-IT" sz="2400" u="sng" dirty="0"/>
              <a:t>Retribuzioni </a:t>
            </a:r>
            <a:r>
              <a:rPr lang="it-IT" sz="2400" u="sng" dirty="0" err="1"/>
              <a:t>lorde</a:t>
            </a:r>
            <a:r>
              <a:rPr lang="it-IT" sz="2400" dirty="0" err="1"/>
              <a:t>=retribuzioni</a:t>
            </a:r>
            <a:r>
              <a:rPr lang="it-IT" sz="2400" dirty="0"/>
              <a:t> </a:t>
            </a:r>
            <a:r>
              <a:rPr lang="it-IT" sz="2400" dirty="0" err="1"/>
              <a:t>contrattuali+</a:t>
            </a:r>
            <a:r>
              <a:rPr lang="it-IT" sz="2400" dirty="0"/>
              <a:t> oneri fiscali e previdenziali </a:t>
            </a:r>
          </a:p>
          <a:p>
            <a:pPr>
              <a:buNone/>
            </a:pPr>
            <a:endParaRPr lang="it-IT" sz="2400" dirty="0"/>
          </a:p>
          <a:p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26</a:t>
            </a:fld>
            <a:endParaRPr lang="it-IT" altLang="en-US"/>
          </a:p>
        </p:txBody>
      </p:sp>
      <p:sp>
        <p:nvSpPr>
          <p:cNvPr id="6" name="Freccia in giù 5"/>
          <p:cNvSpPr/>
          <p:nvPr/>
        </p:nvSpPr>
        <p:spPr>
          <a:xfrm>
            <a:off x="5519936" y="5637061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365440" y="6019036"/>
            <a:ext cx="903478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/>
              <a:t>La domanda di lavoro del settore privato è quella usata poi per le stime</a:t>
            </a:r>
          </a:p>
        </p:txBody>
      </p:sp>
    </p:spTree>
    <p:extLst>
      <p:ext uri="{BB962C8B-B14F-4D97-AF65-F5344CB8AC3E}">
        <p14:creationId xmlns:p14="http://schemas.microsoft.com/office/powerpoint/2010/main" val="3894827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27</a:t>
            </a:fld>
            <a:endParaRPr lang="it-IT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91545" y="5306913"/>
            <a:ext cx="760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Istat</a:t>
            </a:r>
            <a:r>
              <a:rPr lang="en-US" i="1" dirty="0"/>
              <a:t> (2019), Il </a:t>
            </a:r>
            <a:r>
              <a:rPr lang="en-US" i="1" dirty="0" err="1"/>
              <a:t>mercato</a:t>
            </a:r>
            <a:r>
              <a:rPr lang="en-US" i="1" dirty="0"/>
              <a:t> del </a:t>
            </a:r>
            <a:r>
              <a:rPr lang="en-US" i="1" dirty="0" err="1"/>
              <a:t>lavoro</a:t>
            </a:r>
            <a:r>
              <a:rPr lang="en-US" i="1" dirty="0"/>
              <a:t> verso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lettura</a:t>
            </a:r>
            <a:r>
              <a:rPr lang="en-US" i="1" dirty="0"/>
              <a:t> </a:t>
            </a:r>
            <a:r>
              <a:rPr lang="en-US" i="1" dirty="0" err="1"/>
              <a:t>integrata</a:t>
            </a:r>
            <a:r>
              <a:rPr lang="en-US" i="1" dirty="0"/>
              <a:t>, p. 36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332656"/>
            <a:ext cx="8310138" cy="44644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55840" y="4869161"/>
            <a:ext cx="252028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Ore o lavoratori?</a:t>
            </a:r>
            <a:endParaRPr lang="en-US" sz="2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0B09F9B-F98D-433E-9FD1-6EF12EA0EA99}"/>
              </a:ext>
            </a:extLst>
          </p:cNvPr>
          <p:cNvSpPr/>
          <p:nvPr/>
        </p:nvSpPr>
        <p:spPr>
          <a:xfrm>
            <a:off x="2036339" y="5768578"/>
            <a:ext cx="8092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https://www.istat.it/it/files//2023/09/Mercato-del-lavoro-2-trim-2023.pdf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971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694E-C490-4595-A36A-7B518B37E64C}" type="slidenum">
              <a:rPr lang="it-IT" altLang="en-US" smtClean="0"/>
              <a:pPr>
                <a:defRPr/>
              </a:pPr>
              <a:t>28</a:t>
            </a:fld>
            <a:endParaRPr lang="it-IT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35561" y="6227500"/>
            <a:ext cx="760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Istat</a:t>
            </a:r>
            <a:r>
              <a:rPr lang="en-US" i="1" dirty="0"/>
              <a:t> (2019), Il </a:t>
            </a:r>
            <a:r>
              <a:rPr lang="en-US" i="1" dirty="0" err="1"/>
              <a:t>mercato</a:t>
            </a:r>
            <a:r>
              <a:rPr lang="en-US" i="1" dirty="0"/>
              <a:t> del </a:t>
            </a:r>
            <a:r>
              <a:rPr lang="en-US" i="1" dirty="0" err="1"/>
              <a:t>lavoro</a:t>
            </a:r>
            <a:r>
              <a:rPr lang="en-US" i="1" dirty="0"/>
              <a:t> verso una </a:t>
            </a:r>
            <a:r>
              <a:rPr lang="en-US" i="1" dirty="0" err="1"/>
              <a:t>lettura</a:t>
            </a:r>
            <a:r>
              <a:rPr lang="en-US" i="1" dirty="0"/>
              <a:t> </a:t>
            </a:r>
            <a:r>
              <a:rPr lang="en-US" i="1" dirty="0" err="1"/>
              <a:t>integrata</a:t>
            </a:r>
            <a:r>
              <a:rPr lang="en-US" i="1" dirty="0"/>
              <a:t>, p. 37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3934"/>
            <a:ext cx="6192688" cy="6136577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2063552" y="191683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ADF6657-F65B-4BEB-8DCA-DF563D597D7F}"/>
              </a:ext>
            </a:extLst>
          </p:cNvPr>
          <p:cNvSpPr/>
          <p:nvPr/>
        </p:nvSpPr>
        <p:spPr>
          <a:xfrm>
            <a:off x="9053513" y="3072222"/>
            <a:ext cx="2571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2024_II: </a:t>
            </a:r>
            <a:r>
              <a:rPr lang="it-IT" dirty="0">
                <a:hlinkClick r:id="rId3"/>
              </a:rPr>
              <a:t>https://www.istat.it/wp-content/uploads/2024/09/Mercato-del-lavoro-II-trim_2024.pdf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8665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…e l’effetto della pandemia</a:t>
            </a:r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694E-C490-4595-A36A-7B518B37E64C}" type="slidenum">
              <a:rPr lang="it-IT" altLang="en-US" smtClean="0"/>
              <a:pPr>
                <a:defRPr/>
              </a:pPr>
              <a:t>29</a:t>
            </a:fld>
            <a:endParaRPr lang="it-IT" alt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135560" y="6381328"/>
            <a:ext cx="61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Istat (2022), Mercato del Lavoro – II trimestre 2022, p. 16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C7E3D04-3ABE-4FD9-BC46-A5797112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484785"/>
            <a:ext cx="4591964" cy="34361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5117A49-1FE7-423E-8075-0298F6B29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580" y="1687969"/>
            <a:ext cx="4343909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Proprietà degli isoquanti (…cont.)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629" y="1820091"/>
            <a:ext cx="10461171" cy="4310834"/>
          </a:xfrm>
        </p:spPr>
        <p:txBody>
          <a:bodyPr/>
          <a:lstStyle/>
          <a:p>
            <a:pPr marL="495300" indent="-495300"/>
            <a:r>
              <a:rPr lang="it-IT" dirty="0"/>
              <a:t>Per definizione, quindi, l’effetto sulla produzione della diminuzione di K e dell’aumento di L necessario per restare sullo stesso isoquanto deve essere nullo.</a:t>
            </a:r>
          </a:p>
          <a:p>
            <a:pPr marL="495300" indent="-495300"/>
            <a:r>
              <a:rPr lang="it-IT" dirty="0"/>
              <a:t>Qual è l’effetto sulla produzione della riduzione di K?</a:t>
            </a:r>
          </a:p>
          <a:p>
            <a:pPr marL="763588" lvl="1" indent="-419100" algn="ctr">
              <a:buNone/>
            </a:pPr>
            <a:r>
              <a:rPr lang="it-IT" b="1" dirty="0"/>
              <a:t>∆Y</a:t>
            </a:r>
            <a:r>
              <a:rPr lang="it-IT" b="1" baseline="-25000" dirty="0"/>
              <a:t>K</a:t>
            </a:r>
            <a:r>
              <a:rPr lang="it-IT" b="1" dirty="0"/>
              <a:t> = PM</a:t>
            </a:r>
            <a:r>
              <a:rPr lang="it-IT" b="1" baseline="-25000" dirty="0"/>
              <a:t>K</a:t>
            </a:r>
            <a:r>
              <a:rPr lang="it-IT" b="1" dirty="0"/>
              <a:t> </a:t>
            </a:r>
            <a:r>
              <a:rPr lang="it-IT" dirty="0"/>
              <a:t>x</a:t>
            </a:r>
            <a:r>
              <a:rPr lang="it-IT" b="1" dirty="0"/>
              <a:t> (-∆K)</a:t>
            </a:r>
          </a:p>
          <a:p>
            <a:pPr marL="495300" indent="-495300"/>
            <a:r>
              <a:rPr lang="it-IT" dirty="0"/>
              <a:t>Qual è l’effetto sulla produzione dell’aumento di L?</a:t>
            </a:r>
          </a:p>
          <a:p>
            <a:pPr marL="763588" lvl="1" indent="-419100" algn="ctr">
              <a:buNone/>
            </a:pPr>
            <a:r>
              <a:rPr lang="it-IT" b="1" dirty="0"/>
              <a:t>∆Y</a:t>
            </a:r>
            <a:r>
              <a:rPr lang="it-IT" b="1" baseline="-25000" dirty="0"/>
              <a:t>L</a:t>
            </a:r>
            <a:r>
              <a:rPr lang="it-IT" b="1" dirty="0"/>
              <a:t> = PM</a:t>
            </a:r>
            <a:r>
              <a:rPr lang="it-IT" b="1" baseline="-25000" dirty="0"/>
              <a:t>L</a:t>
            </a:r>
            <a:r>
              <a:rPr lang="it-IT" b="1" dirty="0"/>
              <a:t> </a:t>
            </a:r>
            <a:r>
              <a:rPr lang="it-IT" dirty="0"/>
              <a:t>x</a:t>
            </a:r>
            <a:r>
              <a:rPr lang="it-IT" b="1" dirty="0"/>
              <a:t> ∆L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3</a:t>
            </a:fld>
            <a:endParaRPr lang="it-IT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Un </a:t>
            </a:r>
            <a:r>
              <a:rPr lang="en-US" sz="3600" dirty="0" err="1"/>
              <a:t>mercato</a:t>
            </a:r>
            <a:r>
              <a:rPr lang="en-US" sz="3600" dirty="0"/>
              <a:t> del </a:t>
            </a:r>
            <a:r>
              <a:rPr lang="en-US" sz="3600" dirty="0" err="1"/>
              <a:t>lavoro</a:t>
            </a:r>
            <a:r>
              <a:rPr lang="en-US" sz="3600" dirty="0"/>
              <a:t> </a:t>
            </a:r>
            <a:r>
              <a:rPr lang="en-US" sz="3600" dirty="0" err="1"/>
              <a:t>flessibile</a:t>
            </a:r>
            <a:r>
              <a:rPr lang="en-US" sz="3600" dirty="0"/>
              <a:t>? Le </a:t>
            </a:r>
            <a:r>
              <a:rPr lang="en-US" sz="3600" dirty="0" err="1"/>
              <a:t>imprese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694E-C490-4595-A36A-7B518B37E64C}" type="slidenum">
              <a:rPr lang="it-IT" altLang="en-US" smtClean="0"/>
              <a:pPr>
                <a:defRPr/>
              </a:pPr>
              <a:t>30</a:t>
            </a:fld>
            <a:endParaRPr lang="it-IT" alt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98" y="1269635"/>
            <a:ext cx="8352928" cy="477593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649760" y="5974128"/>
            <a:ext cx="88924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ArialNarrow"/>
              </a:rPr>
              <a:t>Tasso di </a:t>
            </a:r>
            <a:r>
              <a:rPr lang="it-IT" sz="1600" b="1" dirty="0">
                <a:latin typeface="ArialNarrow"/>
              </a:rPr>
              <a:t>mobilità lordo </a:t>
            </a:r>
            <a:r>
              <a:rPr lang="it-IT" sz="1400" dirty="0">
                <a:latin typeface="ArialNarrow"/>
              </a:rPr>
              <a:t>(interpretabile come una misura di intensità del ricambio dei posti di lavoro),</a:t>
            </a:r>
          </a:p>
          <a:p>
            <a:r>
              <a:rPr lang="it-IT" sz="1600" b="1" dirty="0">
                <a:latin typeface="ArialNarrow"/>
              </a:rPr>
              <a:t>Tasso di mobilità netto </a:t>
            </a:r>
            <a:r>
              <a:rPr lang="it-IT" sz="1600" dirty="0">
                <a:latin typeface="ArialNarrow"/>
              </a:rPr>
              <a:t>(che misura l’incidenza della creazione netta </a:t>
            </a:r>
            <a:r>
              <a:rPr lang="en-US" sz="1600" dirty="0">
                <a:latin typeface="ArialNarrow"/>
              </a:rPr>
              <a:t>di </a:t>
            </a:r>
            <a:r>
              <a:rPr lang="en-US" sz="1600" dirty="0" err="1">
                <a:latin typeface="ArialNarrow"/>
              </a:rPr>
              <a:t>posizioni</a:t>
            </a:r>
            <a:r>
              <a:rPr lang="en-US" sz="1600" dirty="0">
                <a:latin typeface="ArialNarrow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4738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I flussi di lavoro dipendente: i dati INPS</a:t>
            </a:r>
            <a:endParaRPr lang="en-US" sz="4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31</a:t>
            </a:fld>
            <a:endParaRPr lang="it-IT" alt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F31ACB-7621-45C0-8FE9-F38060A56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22" y="1277145"/>
            <a:ext cx="8374907" cy="24659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FD4B9B-87A3-4C0A-845F-54F93828F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42" y="3471863"/>
            <a:ext cx="4844492" cy="324961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DC6C59F-FF8E-48A1-9303-F2E9D3F83841}"/>
              </a:ext>
            </a:extLst>
          </p:cNvPr>
          <p:cNvSpPr/>
          <p:nvPr/>
        </p:nvSpPr>
        <p:spPr>
          <a:xfrm>
            <a:off x="1703513" y="4725145"/>
            <a:ext cx="4195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Fonte: </a:t>
            </a:r>
            <a:r>
              <a:rPr lang="it-IT" dirty="0" err="1"/>
              <a:t>MinLav</a:t>
            </a:r>
            <a:r>
              <a:rPr lang="it-IT" dirty="0"/>
              <a:t> (2024) Rapporto annuale sulle Comunicazioni Obbligatorie</a:t>
            </a:r>
          </a:p>
          <a:p>
            <a:r>
              <a:rPr lang="it-IT" sz="1200" dirty="0">
                <a:hlinkClick r:id="rId4"/>
              </a:rPr>
              <a:t>https://www.lavoro.gov.it/documenti-e-norme/studi-e-statistiche/rapporto-annuale-sulle-comunicazioni-obbligatorie-2024.pdf</a:t>
            </a:r>
            <a:r>
              <a:rPr lang="it-I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357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AA213-C485-4C2F-8C58-701231D1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Le comunicazioni obbligatorie delle imprese all’INPS/</a:t>
            </a:r>
            <a:r>
              <a:rPr lang="it-IT" sz="3200" dirty="0" err="1"/>
              <a:t>MinLav</a:t>
            </a:r>
            <a:r>
              <a:rPr lang="it-IT" sz="3200" dirty="0"/>
              <a:t>: i rapporti di lavoro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581F9D2-D3CF-4EFB-A678-87B1BFD6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32</a:t>
            </a:fld>
            <a:endParaRPr lang="it-IT" altLang="en-US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AD44F50-7BCD-4DC8-B42D-A670D1AD7A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39617" y="1772817"/>
          <a:ext cx="6726239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E4D676-005F-4CD9-9FDE-A5BDAF5D8543}"/>
              </a:ext>
            </a:extLst>
          </p:cNvPr>
          <p:cNvSpPr txBox="1"/>
          <p:nvPr/>
        </p:nvSpPr>
        <p:spPr>
          <a:xfrm>
            <a:off x="2639617" y="5949281"/>
            <a:ext cx="5494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/>
              <a:t>Fonte: Elaborazioni proprie su dati CO del Ministero del Lavoro e delle Politiche Sociali</a:t>
            </a:r>
          </a:p>
        </p:txBody>
      </p:sp>
    </p:spTree>
    <p:extLst>
      <p:ext uri="{BB962C8B-B14F-4D97-AF65-F5344CB8AC3E}">
        <p14:creationId xmlns:p14="http://schemas.microsoft.com/office/powerpoint/2010/main" val="3180470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A89A14CF-299C-4007-A266-FEBA9AC99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80478"/>
            <a:ext cx="6340390" cy="368230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9F3F7C8-C3F1-487B-BF29-75691237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e i lavoratori (flusso)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068090C-9B05-4F5F-A098-CD043F93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33</a:t>
            </a:fld>
            <a:endParaRPr lang="it-IT" alt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4D6BF9-89E3-47AB-B37C-A88AC43CF968}"/>
              </a:ext>
            </a:extLst>
          </p:cNvPr>
          <p:cNvSpPr txBox="1"/>
          <p:nvPr/>
        </p:nvSpPr>
        <p:spPr>
          <a:xfrm>
            <a:off x="2639617" y="5949281"/>
            <a:ext cx="5494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/>
              <a:t>Fonte: Elaborazioni proprie su dati CO del Ministero del Lavoro e delle Politiche Sociali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1AA0AD7-5D06-46F5-9F60-26724D0BF2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52184" y="1562940"/>
          <a:ext cx="2641600" cy="379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169777437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03283807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85476274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57365932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Rapporto contratti/individui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Saldo Posizioni lavorative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6636015"/>
                  </a:ext>
                </a:extLst>
              </a:tr>
              <a:tr h="2032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2020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250.652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7639270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II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-0,5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69957349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III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625064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IV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3720787"/>
                  </a:ext>
                </a:extLst>
              </a:tr>
              <a:tr h="2032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2021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619.237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88010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II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4167527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III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584828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IV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43836"/>
                  </a:ext>
                </a:extLst>
              </a:tr>
              <a:tr h="2032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2022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383.924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3474766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II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3571942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III trim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3,4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0852089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IV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3233115"/>
                  </a:ext>
                </a:extLst>
              </a:tr>
              <a:tr h="2032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2023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753.312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2720575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II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2571317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III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015829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IV trim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7101721"/>
                  </a:ext>
                </a:extLst>
              </a:tr>
            </a:tbl>
          </a:graphicData>
        </a:graphic>
      </p:graphicFrame>
      <p:sp>
        <p:nvSpPr>
          <p:cNvPr id="7" name="Freccia in giù 6">
            <a:extLst>
              <a:ext uri="{FF2B5EF4-FFF2-40B4-BE49-F238E27FC236}">
                <a16:creationId xmlns:a16="http://schemas.microsoft.com/office/drawing/2014/main" id="{13893F34-C6BC-44B3-AAB4-E4D3F5877477}"/>
              </a:ext>
            </a:extLst>
          </p:cNvPr>
          <p:cNvSpPr/>
          <p:nvPr/>
        </p:nvSpPr>
        <p:spPr>
          <a:xfrm>
            <a:off x="3494598" y="2311030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76361FBD-0609-4CEB-8D58-D44F48FE331E}"/>
              </a:ext>
            </a:extLst>
          </p:cNvPr>
          <p:cNvSpPr/>
          <p:nvPr/>
        </p:nvSpPr>
        <p:spPr>
          <a:xfrm>
            <a:off x="4853457" y="210368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50415C39-3F1C-4648-BFA3-D0221AE0778B}"/>
              </a:ext>
            </a:extLst>
          </p:cNvPr>
          <p:cNvSpPr/>
          <p:nvPr/>
        </p:nvSpPr>
        <p:spPr>
          <a:xfrm>
            <a:off x="6190162" y="210368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170ACC36-83C0-438D-AC88-0B9F3FACE11E}"/>
              </a:ext>
            </a:extLst>
          </p:cNvPr>
          <p:cNvSpPr/>
          <p:nvPr/>
        </p:nvSpPr>
        <p:spPr>
          <a:xfrm>
            <a:off x="7526867" y="200413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599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contratti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 </a:t>
            </a:r>
            <a:r>
              <a:rPr lang="en-US" dirty="0" err="1"/>
              <a:t>somministrati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34</a:t>
            </a:fld>
            <a:endParaRPr lang="it-IT" alt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11" y="1338330"/>
            <a:ext cx="4193304" cy="327736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609528" y="5661248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https://ebitemp.it/banca-dati-completa-delle-note-trimestrali/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47CE3BE-2B94-4275-AA4C-177B78263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652" y="1531729"/>
            <a:ext cx="4399096" cy="289057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4460844-B774-4494-A9F2-59D73DD3956A}"/>
              </a:ext>
            </a:extLst>
          </p:cNvPr>
          <p:cNvSpPr/>
          <p:nvPr/>
        </p:nvSpPr>
        <p:spPr>
          <a:xfrm>
            <a:off x="3719763" y="6243638"/>
            <a:ext cx="391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5"/>
              </a:rPr>
              <a:t>tab_storico_MARZO2023.xlsx (live.com)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7035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e nel più breve periodo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35</a:t>
            </a:fld>
            <a:endParaRPr lang="it-IT" alt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A12450-B02D-4238-9B20-13582692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77" y="1417638"/>
            <a:ext cx="8701830" cy="36004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AA24A1B-040B-4199-914C-4C5AF5A056A9}"/>
              </a:ext>
            </a:extLst>
          </p:cNvPr>
          <p:cNvSpPr/>
          <p:nvPr/>
        </p:nvSpPr>
        <p:spPr>
          <a:xfrm>
            <a:off x="2135560" y="614907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Fonte: </a:t>
            </a:r>
            <a:r>
              <a:rPr lang="it-IT" dirty="0" err="1"/>
              <a:t>MinLav</a:t>
            </a:r>
            <a:r>
              <a:rPr lang="it-IT" dirty="0"/>
              <a:t> (2022) Nota trimestrale sulle tendenze dell’occupazione. II trimestre 2022, p. 10</a:t>
            </a:r>
          </a:p>
        </p:txBody>
      </p:sp>
    </p:spTree>
    <p:extLst>
      <p:ext uri="{BB962C8B-B14F-4D97-AF65-F5344CB8AC3E}">
        <p14:creationId xmlns:p14="http://schemas.microsoft.com/office/powerpoint/2010/main" val="1275992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Qualche esercizio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Sia la produttività marginale del lavoro in termini fisici data da </a:t>
            </a:r>
            <a:r>
              <a:rPr lang="it-IT" sz="2400" dirty="0" err="1"/>
              <a:t>PMgL</a:t>
            </a:r>
            <a:r>
              <a:rPr lang="it-IT" sz="2400" dirty="0"/>
              <a:t> = 20-L. Il salario w è pari a 10, e il prezzo del bene venduto dall'impresa, p è pari a 2. Quanto vale la domanda di lavoro?</a:t>
            </a:r>
          </a:p>
          <a:p>
            <a:endParaRPr lang="en-US" sz="2400" dirty="0"/>
          </a:p>
          <a:p>
            <a:r>
              <a:rPr lang="it-IT" sz="2400" i="1" dirty="0"/>
              <a:t> </a:t>
            </a:r>
            <a:r>
              <a:rPr lang="it-IT" sz="2400" dirty="0"/>
              <a:t>Sia la funzione di produzione Q(L)= 100 + 10L - 5L</a:t>
            </a:r>
            <a:r>
              <a:rPr lang="it-IT" sz="2400" baseline="30000" dirty="0"/>
              <a:t>2</a:t>
            </a:r>
            <a:r>
              <a:rPr lang="it-IT" sz="2400" dirty="0"/>
              <a:t>.  Siano inoltre w = 12 e p = 3. Quanto Lavoro domanda </a:t>
            </a:r>
            <a:r>
              <a:rPr lang="it-IT" sz="2400"/>
              <a:t>l'impresa?</a:t>
            </a:r>
          </a:p>
          <a:p>
            <a:endParaRPr lang="en-US" sz="2400" dirty="0"/>
          </a:p>
          <a:p>
            <a:r>
              <a:rPr lang="it-IT" sz="2400" dirty="0"/>
              <a:t>Dato l'esercizio precedente, calcolate di quanto varia  la domanda di lavoro se w cresce del 10%.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694E-C490-4595-A36A-7B518B37E64C}" type="slidenum">
              <a:rPr lang="it-IT" altLang="en-US" smtClean="0"/>
              <a:pPr>
                <a:defRPr/>
              </a:pPr>
              <a:t>36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68046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Proprietà degli isoquanti (…cont.)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713" y="1780903"/>
            <a:ext cx="10101943" cy="4350022"/>
          </a:xfrm>
        </p:spPr>
        <p:txBody>
          <a:bodyPr/>
          <a:lstStyle/>
          <a:p>
            <a:pPr marL="495300" indent="-495300"/>
            <a:r>
              <a:rPr lang="it-IT" dirty="0"/>
              <a:t>Per restare sullo stesso isoquanto, la somma di queste variazioni deve essere uguale a zero:</a:t>
            </a:r>
          </a:p>
          <a:p>
            <a:pPr marL="763588" lvl="1" indent="-419100" algn="ctr">
              <a:buNone/>
            </a:pPr>
            <a:r>
              <a:rPr lang="it-IT" b="1" dirty="0"/>
              <a:t>∆Y = ∆Y</a:t>
            </a:r>
            <a:r>
              <a:rPr lang="it-IT" b="1" baseline="-25000" dirty="0"/>
              <a:t>K</a:t>
            </a:r>
            <a:r>
              <a:rPr lang="it-IT" b="1" dirty="0"/>
              <a:t> + ∆Y</a:t>
            </a:r>
            <a:r>
              <a:rPr lang="it-IT" b="1" baseline="-25000" dirty="0"/>
              <a:t>L</a:t>
            </a:r>
            <a:r>
              <a:rPr lang="it-IT" b="1" dirty="0"/>
              <a:t> = (PM</a:t>
            </a:r>
            <a:r>
              <a:rPr lang="it-IT" b="1" baseline="-25000" dirty="0"/>
              <a:t>K</a:t>
            </a:r>
            <a:r>
              <a:rPr lang="it-IT" b="1" dirty="0"/>
              <a:t> x ∆K) + (PM</a:t>
            </a:r>
            <a:r>
              <a:rPr lang="it-IT" b="1" baseline="-25000" dirty="0"/>
              <a:t>L</a:t>
            </a:r>
            <a:r>
              <a:rPr lang="it-IT" b="1" dirty="0"/>
              <a:t> x ∆L) = 0</a:t>
            </a:r>
          </a:p>
          <a:p>
            <a:pPr marL="495300" indent="-495300"/>
            <a:r>
              <a:rPr lang="it-IT" dirty="0"/>
              <a:t>Da questa espressione è facile calcolare l’inclinazione dell’isoquanto:</a:t>
            </a:r>
          </a:p>
          <a:p>
            <a:pPr marL="763588" lvl="1" indent="-419100" algn="ctr">
              <a:buNone/>
            </a:pPr>
            <a:r>
              <a:rPr lang="it-IT" b="1" dirty="0"/>
              <a:t>(PM</a:t>
            </a:r>
            <a:r>
              <a:rPr lang="it-IT" b="1" baseline="-25000" dirty="0"/>
              <a:t>K</a:t>
            </a:r>
            <a:r>
              <a:rPr lang="it-IT" b="1" dirty="0"/>
              <a:t> x ∆K) = - (PM</a:t>
            </a:r>
            <a:r>
              <a:rPr lang="it-IT" b="1" baseline="-25000" dirty="0"/>
              <a:t>L</a:t>
            </a:r>
            <a:r>
              <a:rPr lang="it-IT" b="1" dirty="0"/>
              <a:t> x ∆L)</a:t>
            </a:r>
          </a:p>
          <a:p>
            <a:pPr marL="763588" lvl="1" indent="-419100" algn="ctr">
              <a:buNone/>
            </a:pPr>
            <a:r>
              <a:rPr lang="it-IT" b="1" dirty="0"/>
              <a:t>∆K/∆L =  - PM</a:t>
            </a:r>
            <a:r>
              <a:rPr lang="it-IT" b="1" baseline="-25000" dirty="0"/>
              <a:t>L</a:t>
            </a:r>
            <a:r>
              <a:rPr lang="it-IT" b="1" dirty="0"/>
              <a:t> / PM</a:t>
            </a:r>
            <a:r>
              <a:rPr lang="it-IT" b="1" baseline="-25000" dirty="0"/>
              <a:t>K</a:t>
            </a:r>
          </a:p>
          <a:p>
            <a:pPr marL="495300" indent="-495300"/>
            <a:r>
              <a:rPr lang="it-IT" b="1" dirty="0"/>
              <a:t>L’inclinazione dell’isoquanto è uguale al rapporto tra le produttività marginali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EC3F2-1AD4-4706-986F-B9C844C670D4}" type="slidenum">
              <a:rPr lang="it-IT" altLang="en-US"/>
              <a:pPr>
                <a:defRPr/>
              </a:pPr>
              <a:t>5</a:t>
            </a:fld>
            <a:endParaRPr lang="it-IT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Il lungo periodo: riassunto</a:t>
            </a:r>
            <a:br>
              <a:rPr lang="it-IT" dirty="0"/>
            </a:br>
            <a:endParaRPr lang="it-IT" sz="1800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400" dirty="0"/>
              <a:t>Nel lungo periodo il livello di capitale può variare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it-IT" dirty="0"/>
              <a:t>	il problema dell’impresa oltre a quello di </a:t>
            </a:r>
            <a:r>
              <a:rPr lang="it-IT" dirty="0" err="1"/>
              <a:t>max</a:t>
            </a:r>
            <a:r>
              <a:rPr lang="it-IT" dirty="0"/>
              <a:t> il profitto, è anche quello di </a:t>
            </a:r>
            <a:r>
              <a:rPr lang="it-IT" dirty="0">
                <a:solidFill>
                  <a:srgbClr val="FF3300"/>
                </a:solidFill>
              </a:rPr>
              <a:t>scegliere la tecnica produttiva</a:t>
            </a:r>
            <a:r>
              <a:rPr lang="it-IT" dirty="0"/>
              <a:t> o tecnologia ottima (cioè, la combinazione di L e K) per realizzare ogni livello di produzione che </a:t>
            </a:r>
            <a:r>
              <a:rPr lang="it-IT" i="1" dirty="0"/>
              <a:t>minimizzi i costi</a:t>
            </a:r>
            <a:r>
              <a:rPr lang="it-IT" dirty="0"/>
              <a:t>.</a:t>
            </a:r>
          </a:p>
          <a:p>
            <a:pPr eaLnBrk="1" hangingPunct="1">
              <a:spcAft>
                <a:spcPct val="20000"/>
              </a:spcAft>
            </a:pPr>
            <a:r>
              <a:rPr lang="it-IT" sz="2400" dirty="0"/>
              <a:t>La scelta del mix ottimale di K e L, sia dal punto di vista tecnico che economico, dipende dalla tecnologia a disposizione, ossia dal </a:t>
            </a:r>
            <a:r>
              <a:rPr lang="it-IT" sz="2400" b="1" dirty="0"/>
              <a:t>saggio marginale di sostituzione tecnica </a:t>
            </a:r>
            <a:r>
              <a:rPr lang="it-IT" sz="2400" dirty="0"/>
              <a:t>(pendenza isoquanti di produzione): SMST= - (</a:t>
            </a:r>
            <a:r>
              <a:rPr lang="it-IT" sz="2400" dirty="0" err="1"/>
              <a:t>ƒ</a:t>
            </a:r>
            <a:r>
              <a:rPr lang="it-IT" sz="2400" baseline="-25000" dirty="0" err="1"/>
              <a:t>L</a:t>
            </a:r>
            <a:r>
              <a:rPr lang="it-IT" sz="2400" dirty="0"/>
              <a:t>/ </a:t>
            </a:r>
            <a:r>
              <a:rPr lang="it-IT" sz="2400" dirty="0" err="1"/>
              <a:t>ƒ</a:t>
            </a:r>
            <a:r>
              <a:rPr lang="it-IT" sz="2400" baseline="-25000" dirty="0" err="1"/>
              <a:t>K</a:t>
            </a:r>
            <a:r>
              <a:rPr lang="it-IT" sz="2400" dirty="0"/>
              <a:t>)</a:t>
            </a:r>
          </a:p>
          <a:p>
            <a:pPr eaLnBrk="1" hangingPunct="1"/>
            <a:r>
              <a:rPr lang="it-IT" sz="2400" dirty="0"/>
              <a:t>Il SMST si deriva osservando che lungo lo stesso isoquanto:        </a:t>
            </a:r>
            <a:r>
              <a:rPr lang="it-IT" sz="2400" dirty="0" err="1"/>
              <a:t>dy</a:t>
            </a:r>
            <a:r>
              <a:rPr lang="it-IT" sz="2400" dirty="0"/>
              <a:t>= </a:t>
            </a:r>
            <a:r>
              <a:rPr lang="it-IT" sz="2400" i="1" dirty="0" err="1"/>
              <a:t>f</a:t>
            </a:r>
            <a:r>
              <a:rPr lang="it-IT" sz="2400" i="1" baseline="-25000" dirty="0" err="1"/>
              <a:t>L</a:t>
            </a:r>
            <a:r>
              <a:rPr lang="it-IT" sz="2400" i="1" dirty="0" err="1"/>
              <a:t>dL</a:t>
            </a:r>
            <a:r>
              <a:rPr lang="it-IT" sz="2400" i="1" dirty="0"/>
              <a:t>+ </a:t>
            </a:r>
            <a:r>
              <a:rPr lang="it-IT" sz="2400" i="1" dirty="0" err="1"/>
              <a:t>f</a:t>
            </a:r>
            <a:r>
              <a:rPr lang="it-IT" sz="2400" i="1" baseline="-25000" dirty="0" err="1"/>
              <a:t>K</a:t>
            </a:r>
            <a:r>
              <a:rPr lang="it-IT" sz="2400" i="1" dirty="0" err="1"/>
              <a:t>dK</a:t>
            </a:r>
            <a:r>
              <a:rPr lang="it-IT" sz="2400" i="1" dirty="0"/>
              <a:t>=0 ⇒  </a:t>
            </a:r>
            <a:r>
              <a:rPr lang="it-IT" sz="2400" i="1" dirty="0" err="1"/>
              <a:t>dK</a:t>
            </a:r>
            <a:r>
              <a:rPr lang="it-IT" sz="2400" i="1" dirty="0"/>
              <a:t>/</a:t>
            </a:r>
            <a:r>
              <a:rPr lang="it-IT" sz="2400" i="1" dirty="0" err="1"/>
              <a:t>dL</a:t>
            </a:r>
            <a:r>
              <a:rPr lang="it-IT" sz="2400" i="1" dirty="0"/>
              <a:t>= -(</a:t>
            </a:r>
            <a:r>
              <a:rPr lang="it-IT" sz="2400" i="1" dirty="0" err="1"/>
              <a:t>f</a:t>
            </a:r>
            <a:r>
              <a:rPr lang="it-IT" sz="2400" i="1" baseline="-25000" dirty="0" err="1"/>
              <a:t>L</a:t>
            </a:r>
            <a:r>
              <a:rPr lang="it-IT" sz="2400" i="1" dirty="0"/>
              <a:t>/ </a:t>
            </a:r>
            <a:r>
              <a:rPr lang="it-IT" sz="2400" i="1" dirty="0" err="1"/>
              <a:t>f</a:t>
            </a:r>
            <a:r>
              <a:rPr lang="it-IT" sz="2400" i="1" baseline="-25000" dirty="0" err="1"/>
              <a:t>K</a:t>
            </a:r>
            <a:r>
              <a:rPr lang="it-IT" sz="2400" i="1" dirty="0"/>
              <a:t>)</a:t>
            </a:r>
            <a:endParaRPr lang="it-IT" sz="2400" i="1" baseline="-25000" dirty="0"/>
          </a:p>
          <a:p>
            <a:pPr eaLnBrk="1" hangingPunct="1"/>
            <a:r>
              <a:rPr lang="it-IT" sz="2400" dirty="0"/>
              <a:t>Il SMST dipende dalla curvatura dell’isoquanto (</a:t>
            </a:r>
            <a:r>
              <a:rPr lang="it-IT" sz="2400" i="1" dirty="0"/>
              <a:t>simile quindi alle condizioni che abbiamo visto per le curve di indifferenza nel caso del lavoratore</a:t>
            </a:r>
            <a:r>
              <a:rPr lang="it-IT" sz="2400" dirty="0"/>
              <a:t>) </a:t>
            </a:r>
          </a:p>
          <a:p>
            <a:pPr eaLnBrk="1" hangingPunct="1">
              <a:spcAft>
                <a:spcPct val="20000"/>
              </a:spcAft>
            </a:pPr>
            <a:endParaRPr lang="it-IT" sz="2400" dirty="0"/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1176248" y="264477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B013-6AD5-474B-84A7-DE9A194B02B3}" type="slidenum">
              <a:rPr lang="it-IT" altLang="en-US"/>
              <a:pPr>
                <a:defRPr/>
              </a:pPr>
              <a:t>6</a:t>
            </a:fld>
            <a:endParaRPr lang="it-IT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L’elasticità di sostituzione</a:t>
            </a:r>
            <a:endParaRPr lang="it-IT" sz="38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697" y="1554479"/>
            <a:ext cx="10239103" cy="4576445"/>
          </a:xfrm>
        </p:spPr>
        <p:txBody>
          <a:bodyPr/>
          <a:lstStyle/>
          <a:p>
            <a:pPr eaLnBrk="1" hangingPunct="1">
              <a:spcAft>
                <a:spcPct val="300000"/>
              </a:spcAft>
            </a:pPr>
            <a:r>
              <a:rPr lang="it-IT" sz="2600" dirty="0"/>
              <a:t>E’ conveniente esprimere il grado di sostituibilità di due fattori usando </a:t>
            </a:r>
            <a:r>
              <a:rPr lang="it-IT" sz="2600" b="1" dirty="0"/>
              <a:t>l’elasticità di sostituzione</a:t>
            </a:r>
            <a:r>
              <a:rPr lang="it-IT" sz="2600" dirty="0"/>
              <a:t>:</a:t>
            </a:r>
          </a:p>
          <a:p>
            <a:pPr eaLnBrk="1" hangingPunct="1"/>
            <a:r>
              <a:rPr lang="it-IT" sz="2600" dirty="0"/>
              <a:t>Se </a:t>
            </a:r>
            <a:r>
              <a:rPr lang="it-IT" sz="2600" dirty="0">
                <a:sym typeface="Symbol" pitchFamily="18" charset="2"/>
              </a:rPr>
              <a:t></a:t>
            </a:r>
            <a:r>
              <a:rPr lang="it-IT" sz="2600" baseline="-25000" dirty="0"/>
              <a:t>LK</a:t>
            </a:r>
            <a:r>
              <a:rPr lang="it-IT" sz="2600" dirty="0"/>
              <a:t>= 0        K e L </a:t>
            </a:r>
            <a:r>
              <a:rPr lang="it-IT" sz="2600" dirty="0">
                <a:solidFill>
                  <a:srgbClr val="FF0000"/>
                </a:solidFill>
              </a:rPr>
              <a:t>perfetti</a:t>
            </a:r>
            <a:r>
              <a:rPr lang="it-IT" sz="2600" dirty="0"/>
              <a:t> complementi</a:t>
            </a:r>
          </a:p>
          <a:p>
            <a:pPr eaLnBrk="1" hangingPunct="1"/>
            <a:r>
              <a:rPr lang="it-IT" sz="2600" dirty="0"/>
              <a:t>Se </a:t>
            </a:r>
            <a:r>
              <a:rPr lang="it-IT" sz="2600" dirty="0">
                <a:sym typeface="Symbol" pitchFamily="18" charset="2"/>
              </a:rPr>
              <a:t></a:t>
            </a:r>
            <a:r>
              <a:rPr lang="it-IT" sz="2600" baseline="-25000" dirty="0"/>
              <a:t>LK</a:t>
            </a:r>
            <a:r>
              <a:rPr lang="it-IT" sz="2600" dirty="0"/>
              <a:t>= </a:t>
            </a:r>
            <a:r>
              <a:rPr lang="it-IT" sz="2600" dirty="0">
                <a:cs typeface="Arial" charset="0"/>
              </a:rPr>
              <a:t>∞</a:t>
            </a:r>
            <a:r>
              <a:rPr lang="it-IT" sz="2600" dirty="0"/>
              <a:t>       K e L </a:t>
            </a:r>
            <a:r>
              <a:rPr lang="it-IT" sz="2600" dirty="0">
                <a:solidFill>
                  <a:srgbClr val="FF0000"/>
                </a:solidFill>
              </a:rPr>
              <a:t>perfetti</a:t>
            </a:r>
            <a:r>
              <a:rPr lang="it-IT" sz="2600" dirty="0"/>
              <a:t> sostituti</a:t>
            </a:r>
          </a:p>
          <a:p>
            <a:pPr eaLnBrk="1" hangingPunct="1"/>
            <a:r>
              <a:rPr lang="it-IT" sz="2600" dirty="0"/>
              <a:t>Più </a:t>
            </a:r>
            <a:r>
              <a:rPr lang="it-IT" sz="2600" b="1" dirty="0"/>
              <a:t>in generale</a:t>
            </a:r>
            <a:r>
              <a:rPr lang="it-IT" sz="2600" dirty="0"/>
              <a:t>:</a:t>
            </a:r>
          </a:p>
          <a:p>
            <a:pPr lvl="1" eaLnBrk="1" hangingPunct="1"/>
            <a:r>
              <a:rPr lang="it-IT" sz="2200" dirty="0"/>
              <a:t>Se </a:t>
            </a:r>
            <a:r>
              <a:rPr lang="it-IT" sz="2200" dirty="0">
                <a:sym typeface="Symbol" pitchFamily="18" charset="2"/>
              </a:rPr>
              <a:t></a:t>
            </a:r>
            <a:r>
              <a:rPr lang="it-IT" sz="2200" dirty="0"/>
              <a:t> </a:t>
            </a:r>
            <a:r>
              <a:rPr lang="it-IT" sz="2200" baseline="-25000" dirty="0"/>
              <a:t>LK</a:t>
            </a:r>
            <a:r>
              <a:rPr lang="it-IT" sz="2200" dirty="0"/>
              <a:t>&lt;0 i fattori sono </a:t>
            </a:r>
            <a:r>
              <a:rPr lang="it-IT" sz="2200" u="sng" dirty="0"/>
              <a:t>complementari</a:t>
            </a:r>
          </a:p>
          <a:p>
            <a:pPr lvl="1" eaLnBrk="1" hangingPunct="1"/>
            <a:r>
              <a:rPr lang="it-IT" sz="2200" dirty="0"/>
              <a:t>Se </a:t>
            </a:r>
            <a:r>
              <a:rPr lang="it-IT" sz="2200" dirty="0">
                <a:sym typeface="Symbol" pitchFamily="18" charset="2"/>
              </a:rPr>
              <a:t></a:t>
            </a:r>
            <a:r>
              <a:rPr lang="it-IT" sz="2200" dirty="0"/>
              <a:t> </a:t>
            </a:r>
            <a:r>
              <a:rPr lang="it-IT" sz="2200" baseline="-25000" dirty="0"/>
              <a:t>LK</a:t>
            </a:r>
            <a:r>
              <a:rPr lang="it-IT" sz="2200" dirty="0"/>
              <a:t>&gt;0 i fattori sono </a:t>
            </a:r>
            <a:r>
              <a:rPr lang="it-IT" sz="2200" u="sng" dirty="0"/>
              <a:t>sostituti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1" y="2276873"/>
            <a:ext cx="52292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2777175" y="3694906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2873738" y="4177665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98" decel="100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98" decel="100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98" decel="100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uiExpand="1" build="p" bldLvl="2"/>
      <p:bldP spid="70661" grpId="0" uiExpand="1" animBg="1"/>
      <p:bldP spid="706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792163"/>
          </a:xfrm>
        </p:spPr>
        <p:txBody>
          <a:bodyPr/>
          <a:lstStyle/>
          <a:p>
            <a:r>
              <a:rPr lang="it-IT" sz="3800" dirty="0"/>
              <a:t>Gli isoquanti ed elasticità</a:t>
            </a:r>
          </a:p>
        </p:txBody>
      </p:sp>
      <p:grpSp>
        <p:nvGrpSpPr>
          <p:cNvPr id="2" name="Group 92"/>
          <p:cNvGrpSpPr>
            <a:grpSpLocks noChangeAspect="1"/>
          </p:cNvGrpSpPr>
          <p:nvPr/>
        </p:nvGrpSpPr>
        <p:grpSpPr bwMode="auto">
          <a:xfrm>
            <a:off x="1524000" y="981076"/>
            <a:ext cx="9144000" cy="5876925"/>
            <a:chOff x="2040" y="2040"/>
            <a:chExt cx="6730" cy="5340"/>
          </a:xfrm>
        </p:grpSpPr>
        <p:sp>
          <p:nvSpPr>
            <p:cNvPr id="39005" name="AutoShape 93"/>
            <p:cNvSpPr>
              <a:spLocks noChangeAspect="1" noChangeArrowheads="1"/>
            </p:cNvSpPr>
            <p:nvPr/>
          </p:nvSpPr>
          <p:spPr bwMode="auto">
            <a:xfrm>
              <a:off x="2040" y="2040"/>
              <a:ext cx="6730" cy="5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06" name="Line 94"/>
            <p:cNvSpPr>
              <a:spLocks noChangeShapeType="1"/>
            </p:cNvSpPr>
            <p:nvPr/>
          </p:nvSpPr>
          <p:spPr bwMode="auto">
            <a:xfrm flipV="1">
              <a:off x="2700" y="2341"/>
              <a:ext cx="0" cy="4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07" name="Line 95"/>
            <p:cNvSpPr>
              <a:spLocks noChangeShapeType="1"/>
            </p:cNvSpPr>
            <p:nvPr/>
          </p:nvSpPr>
          <p:spPr bwMode="auto">
            <a:xfrm>
              <a:off x="2700" y="6840"/>
              <a:ext cx="55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08" name="Text Box 96"/>
            <p:cNvSpPr txBox="1">
              <a:spLocks noChangeArrowheads="1"/>
            </p:cNvSpPr>
            <p:nvPr/>
          </p:nvSpPr>
          <p:spPr bwMode="auto">
            <a:xfrm>
              <a:off x="2160" y="2520"/>
              <a:ext cx="54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000"/>
                <a:t>K</a:t>
              </a:r>
              <a:endParaRPr lang="it-IT"/>
            </a:p>
          </p:txBody>
        </p:sp>
        <p:sp>
          <p:nvSpPr>
            <p:cNvPr id="39009" name="Text Box 97"/>
            <p:cNvSpPr txBox="1">
              <a:spLocks noChangeArrowheads="1"/>
            </p:cNvSpPr>
            <p:nvPr/>
          </p:nvSpPr>
          <p:spPr bwMode="auto">
            <a:xfrm>
              <a:off x="7920" y="6840"/>
              <a:ext cx="5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000"/>
                <a:t>L</a:t>
              </a:r>
              <a:endParaRPr lang="it-IT"/>
            </a:p>
          </p:txBody>
        </p:sp>
        <p:sp>
          <p:nvSpPr>
            <p:cNvPr id="39010" name="Text Box 98"/>
            <p:cNvSpPr txBox="1">
              <a:spLocks noChangeArrowheads="1"/>
            </p:cNvSpPr>
            <p:nvPr/>
          </p:nvSpPr>
          <p:spPr bwMode="auto">
            <a:xfrm>
              <a:off x="5400" y="4860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000" b="1">
                  <a:solidFill>
                    <a:srgbClr val="0000FF"/>
                  </a:solidFill>
                </a:rPr>
                <a:t>A0</a:t>
              </a:r>
              <a:endParaRPr lang="it-IT"/>
            </a:p>
          </p:txBody>
        </p:sp>
        <p:sp>
          <p:nvSpPr>
            <p:cNvPr id="39011" name="Text Box 99"/>
            <p:cNvSpPr txBox="1">
              <a:spLocks noChangeArrowheads="1"/>
            </p:cNvSpPr>
            <p:nvPr/>
          </p:nvSpPr>
          <p:spPr bwMode="auto">
            <a:xfrm>
              <a:off x="3738" y="2827"/>
              <a:ext cx="54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000" b="1">
                  <a:solidFill>
                    <a:srgbClr val="FF0000"/>
                  </a:solidFill>
                </a:rPr>
                <a:t>B0</a:t>
              </a:r>
              <a:endParaRPr lang="it-IT"/>
            </a:p>
          </p:txBody>
        </p:sp>
        <p:sp>
          <p:nvSpPr>
            <p:cNvPr id="39012" name="Arc 100"/>
            <p:cNvSpPr>
              <a:spLocks/>
            </p:cNvSpPr>
            <p:nvPr/>
          </p:nvSpPr>
          <p:spPr bwMode="auto">
            <a:xfrm rot="10660502">
              <a:off x="3780" y="2341"/>
              <a:ext cx="4140" cy="35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13" name="Line 101"/>
            <p:cNvSpPr>
              <a:spLocks noChangeShapeType="1"/>
            </p:cNvSpPr>
            <p:nvPr/>
          </p:nvSpPr>
          <p:spPr bwMode="auto">
            <a:xfrm>
              <a:off x="7020" y="5760"/>
              <a:ext cx="1" cy="10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14" name="Line 102"/>
            <p:cNvSpPr>
              <a:spLocks noChangeShapeType="1"/>
            </p:cNvSpPr>
            <p:nvPr/>
          </p:nvSpPr>
          <p:spPr bwMode="auto">
            <a:xfrm flipH="1" flipV="1">
              <a:off x="2700" y="5760"/>
              <a:ext cx="270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15" name="Text Box 103"/>
            <p:cNvSpPr txBox="1">
              <a:spLocks noChangeArrowheads="1"/>
            </p:cNvSpPr>
            <p:nvPr/>
          </p:nvSpPr>
          <p:spPr bwMode="auto">
            <a:xfrm>
              <a:off x="5760" y="6840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000" b="1" dirty="0">
                  <a:solidFill>
                    <a:srgbClr val="0000FF"/>
                  </a:solidFill>
                </a:rPr>
                <a:t>∆LA</a:t>
              </a:r>
              <a:endParaRPr lang="it-IT" dirty="0"/>
            </a:p>
          </p:txBody>
        </p:sp>
        <p:sp>
          <p:nvSpPr>
            <p:cNvPr id="39016" name="Text Box 104"/>
            <p:cNvSpPr txBox="1">
              <a:spLocks noChangeArrowheads="1"/>
            </p:cNvSpPr>
            <p:nvPr/>
          </p:nvSpPr>
          <p:spPr bwMode="auto">
            <a:xfrm>
              <a:off x="2160" y="5400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000" b="1" dirty="0">
                  <a:solidFill>
                    <a:srgbClr val="0000FF"/>
                  </a:solidFill>
                </a:rPr>
                <a:t>∆KA</a:t>
              </a:r>
              <a:endParaRPr lang="it-IT" dirty="0"/>
            </a:p>
          </p:txBody>
        </p:sp>
        <p:sp>
          <p:nvSpPr>
            <p:cNvPr id="39017" name="Line 105"/>
            <p:cNvSpPr>
              <a:spLocks noChangeShapeType="1"/>
            </p:cNvSpPr>
            <p:nvPr/>
          </p:nvSpPr>
          <p:spPr bwMode="auto">
            <a:xfrm flipH="1" flipV="1">
              <a:off x="2700" y="5220"/>
              <a:ext cx="270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18" name="Line 106"/>
            <p:cNvSpPr>
              <a:spLocks noChangeShapeType="1"/>
            </p:cNvSpPr>
            <p:nvPr/>
          </p:nvSpPr>
          <p:spPr bwMode="auto">
            <a:xfrm>
              <a:off x="5400" y="5760"/>
              <a:ext cx="1" cy="10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19" name="Line 107"/>
            <p:cNvSpPr>
              <a:spLocks noChangeShapeType="1"/>
            </p:cNvSpPr>
            <p:nvPr/>
          </p:nvSpPr>
          <p:spPr bwMode="auto">
            <a:xfrm>
              <a:off x="5400" y="5220"/>
              <a:ext cx="0" cy="5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20" name="Line 108"/>
            <p:cNvSpPr>
              <a:spLocks noChangeShapeType="1"/>
            </p:cNvSpPr>
            <p:nvPr/>
          </p:nvSpPr>
          <p:spPr bwMode="auto">
            <a:xfrm>
              <a:off x="5400" y="5760"/>
              <a:ext cx="162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21" name="Text Box 109"/>
            <p:cNvSpPr txBox="1">
              <a:spLocks noChangeArrowheads="1"/>
            </p:cNvSpPr>
            <p:nvPr/>
          </p:nvSpPr>
          <p:spPr bwMode="auto">
            <a:xfrm>
              <a:off x="7020" y="5400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000" b="1">
                  <a:solidFill>
                    <a:srgbClr val="0000FF"/>
                  </a:solidFill>
                </a:rPr>
                <a:t>A1</a:t>
              </a:r>
              <a:endParaRPr lang="it-IT"/>
            </a:p>
          </p:txBody>
        </p:sp>
        <p:sp>
          <p:nvSpPr>
            <p:cNvPr id="39022" name="Line 110"/>
            <p:cNvSpPr>
              <a:spLocks noChangeShapeType="1"/>
            </p:cNvSpPr>
            <p:nvPr/>
          </p:nvSpPr>
          <p:spPr bwMode="auto">
            <a:xfrm flipH="1" flipV="1">
              <a:off x="2700" y="3600"/>
              <a:ext cx="126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23" name="Text Box 111"/>
            <p:cNvSpPr txBox="1">
              <a:spLocks noChangeArrowheads="1"/>
            </p:cNvSpPr>
            <p:nvPr/>
          </p:nvSpPr>
          <p:spPr bwMode="auto">
            <a:xfrm>
              <a:off x="2160" y="3240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000" b="1" dirty="0">
                  <a:solidFill>
                    <a:srgbClr val="FF0000"/>
                  </a:solidFill>
                </a:rPr>
                <a:t>∆KB</a:t>
              </a:r>
              <a:endParaRPr lang="it-IT" dirty="0"/>
            </a:p>
          </p:txBody>
        </p:sp>
        <p:sp>
          <p:nvSpPr>
            <p:cNvPr id="39024" name="Line 112"/>
            <p:cNvSpPr>
              <a:spLocks noChangeShapeType="1"/>
            </p:cNvSpPr>
            <p:nvPr/>
          </p:nvSpPr>
          <p:spPr bwMode="auto">
            <a:xfrm flipH="1" flipV="1">
              <a:off x="2700" y="3060"/>
              <a:ext cx="10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25" name="Line 113"/>
            <p:cNvSpPr>
              <a:spLocks noChangeShapeType="1"/>
            </p:cNvSpPr>
            <p:nvPr/>
          </p:nvSpPr>
          <p:spPr bwMode="auto">
            <a:xfrm>
              <a:off x="3780" y="3060"/>
              <a:ext cx="1" cy="5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26" name="Line 114"/>
            <p:cNvSpPr>
              <a:spLocks noChangeShapeType="1"/>
            </p:cNvSpPr>
            <p:nvPr/>
          </p:nvSpPr>
          <p:spPr bwMode="auto">
            <a:xfrm>
              <a:off x="3960" y="3600"/>
              <a:ext cx="1" cy="3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27" name="Text Box 115"/>
            <p:cNvSpPr txBox="1">
              <a:spLocks noChangeArrowheads="1"/>
            </p:cNvSpPr>
            <p:nvPr/>
          </p:nvSpPr>
          <p:spPr bwMode="auto">
            <a:xfrm>
              <a:off x="3600" y="6840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000" b="1" dirty="0">
                  <a:solidFill>
                    <a:srgbClr val="FF0000"/>
                  </a:solidFill>
                </a:rPr>
                <a:t>∆LB</a:t>
              </a:r>
              <a:endParaRPr lang="it-IT" dirty="0"/>
            </a:p>
          </p:txBody>
        </p:sp>
        <p:sp>
          <p:nvSpPr>
            <p:cNvPr id="39028" name="Line 116"/>
            <p:cNvSpPr>
              <a:spLocks noChangeShapeType="1"/>
            </p:cNvSpPr>
            <p:nvPr/>
          </p:nvSpPr>
          <p:spPr bwMode="auto">
            <a:xfrm>
              <a:off x="3780" y="3600"/>
              <a:ext cx="1" cy="3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29" name="Line 117"/>
            <p:cNvSpPr>
              <a:spLocks noChangeShapeType="1"/>
            </p:cNvSpPr>
            <p:nvPr/>
          </p:nvSpPr>
          <p:spPr bwMode="auto">
            <a:xfrm>
              <a:off x="3780" y="3600"/>
              <a:ext cx="1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30" name="Text Box 118"/>
            <p:cNvSpPr txBox="1">
              <a:spLocks noChangeArrowheads="1"/>
            </p:cNvSpPr>
            <p:nvPr/>
          </p:nvSpPr>
          <p:spPr bwMode="auto">
            <a:xfrm>
              <a:off x="5400" y="2700"/>
              <a:ext cx="198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300" b="1">
                  <a:solidFill>
                    <a:srgbClr val="0000FF"/>
                  </a:solidFill>
                </a:rPr>
                <a:t>∆KA</a:t>
              </a:r>
              <a:r>
                <a:rPr lang="it-IT" sz="2300" b="1">
                  <a:solidFill>
                    <a:srgbClr val="FF0000"/>
                  </a:solidFill>
                </a:rPr>
                <a:t> </a:t>
              </a:r>
              <a:r>
                <a:rPr lang="it-IT" sz="2300" b="1"/>
                <a:t>=</a:t>
              </a:r>
              <a:r>
                <a:rPr lang="it-IT" sz="2300" b="1">
                  <a:solidFill>
                    <a:srgbClr val="FF0000"/>
                  </a:solidFill>
                </a:rPr>
                <a:t> ∆KB</a:t>
              </a:r>
            </a:p>
            <a:p>
              <a:r>
                <a:rPr lang="it-IT" sz="2300" b="1">
                  <a:solidFill>
                    <a:srgbClr val="0000FF"/>
                  </a:solidFill>
                </a:rPr>
                <a:t>∆LA</a:t>
              </a:r>
              <a:r>
                <a:rPr lang="it-IT" sz="2300" b="1">
                  <a:solidFill>
                    <a:srgbClr val="FF0000"/>
                  </a:solidFill>
                </a:rPr>
                <a:t> </a:t>
              </a:r>
              <a:r>
                <a:rPr lang="it-IT" sz="2300" b="1"/>
                <a:t>&gt;</a:t>
              </a:r>
              <a:r>
                <a:rPr lang="it-IT" sz="2300" b="1">
                  <a:solidFill>
                    <a:srgbClr val="FF0000"/>
                  </a:solidFill>
                </a:rPr>
                <a:t> ∆LB</a:t>
              </a:r>
              <a:endParaRPr lang="it-IT"/>
            </a:p>
          </p:txBody>
        </p:sp>
        <p:sp>
          <p:nvSpPr>
            <p:cNvPr id="39031" name="Text Box 119"/>
            <p:cNvSpPr txBox="1">
              <a:spLocks noChangeArrowheads="1"/>
            </p:cNvSpPr>
            <p:nvPr/>
          </p:nvSpPr>
          <p:spPr bwMode="auto">
            <a:xfrm>
              <a:off x="7920" y="5580"/>
              <a:ext cx="8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000" b="1"/>
                <a:t>Q=Q*</a:t>
              </a:r>
              <a:endParaRPr lang="it-IT"/>
            </a:p>
          </p:txBody>
        </p:sp>
        <p:sp>
          <p:nvSpPr>
            <p:cNvPr id="39032" name="Text Box 120"/>
            <p:cNvSpPr txBox="1">
              <a:spLocks noChangeArrowheads="1"/>
            </p:cNvSpPr>
            <p:nvPr/>
          </p:nvSpPr>
          <p:spPr bwMode="auto">
            <a:xfrm>
              <a:off x="3877" y="3320"/>
              <a:ext cx="54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1051" tIns="90526" rIns="181051" bIns="90526"/>
            <a:lstStyle/>
            <a:p>
              <a:r>
                <a:rPr lang="it-IT" sz="2000" b="1" dirty="0">
                  <a:solidFill>
                    <a:srgbClr val="FF0000"/>
                  </a:solidFill>
                </a:rPr>
                <a:t>B1</a:t>
              </a:r>
              <a:endParaRPr lang="it-IT" dirty="0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7</a:t>
            </a:fld>
            <a:endParaRPr lang="it-IT" altLang="en-US"/>
          </a:p>
        </p:txBody>
      </p:sp>
      <p:sp>
        <p:nvSpPr>
          <p:cNvPr id="4" name="Rettangolo 3"/>
          <p:cNvSpPr/>
          <p:nvPr/>
        </p:nvSpPr>
        <p:spPr>
          <a:xfrm>
            <a:off x="3440813" y="2180335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∆K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3771918" y="27180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∆L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5603557" y="4592748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∆K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6913842" y="50723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∆L</a:t>
            </a:r>
            <a:endParaRPr lang="en-US" dirty="0"/>
          </a:p>
        </p:txBody>
      </p:sp>
      <p:cxnSp>
        <p:nvCxnSpPr>
          <p:cNvPr id="9" name="Connettore diritto 8"/>
          <p:cNvCxnSpPr/>
          <p:nvPr/>
        </p:nvCxnSpPr>
        <p:spPr>
          <a:xfrm>
            <a:off x="3725218" y="1573684"/>
            <a:ext cx="360771" cy="12133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3905603" y="1393373"/>
            <a:ext cx="1484865" cy="70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5402359" y="1002917"/>
                <a:ext cx="743516" cy="57515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59" y="1002917"/>
                <a:ext cx="743516" cy="5751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/>
              <p:cNvSpPr txBox="1"/>
              <p:nvPr/>
            </p:nvSpPr>
            <p:spPr>
              <a:xfrm>
                <a:off x="5085655" y="2296032"/>
                <a:ext cx="677510" cy="57515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CasellaDiTes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55" y="2296032"/>
                <a:ext cx="677510" cy="575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18"/>
          <p:cNvCxnSpPr>
            <a:stCxn id="47" idx="1"/>
          </p:cNvCxnSpPr>
          <p:nvPr/>
        </p:nvCxnSpPr>
        <p:spPr>
          <a:xfrm flipH="1">
            <a:off x="4189755" y="2638297"/>
            <a:ext cx="895900" cy="3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>
            <a:off x="3971577" y="2327077"/>
            <a:ext cx="525475" cy="105365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9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9EF7E-F33B-4663-8CA7-90CFEF5DA156}" type="slidenum">
              <a:rPr lang="it-IT" altLang="en-US"/>
              <a:pPr>
                <a:defRPr/>
              </a:pPr>
              <a:t>8</a:t>
            </a:fld>
            <a:endParaRPr lang="it-IT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800" b="1" dirty="0">
                <a:solidFill>
                  <a:srgbClr val="FF0000"/>
                </a:solidFill>
              </a:rPr>
              <a:t>Perfetti</a:t>
            </a:r>
            <a:r>
              <a:rPr lang="it-IT" sz="3800" dirty="0"/>
              <a:t> Complementi (coefficienti fissi di produzione): </a:t>
            </a:r>
            <a:r>
              <a:rPr lang="it-IT" sz="4000" dirty="0">
                <a:sym typeface="Symbol" pitchFamily="18" charset="2"/>
              </a:rPr>
              <a:t></a:t>
            </a:r>
            <a:r>
              <a:rPr lang="it-IT" sz="4000" baseline="-25000" dirty="0"/>
              <a:t>LK</a:t>
            </a:r>
            <a:r>
              <a:rPr lang="it-IT" sz="4000" dirty="0"/>
              <a:t>= 0</a:t>
            </a:r>
            <a:endParaRPr lang="it-IT" sz="38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628801"/>
            <a:ext cx="6481762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D89E-C4AC-4D57-AA2C-5C3599B6EE0F}" type="slidenum">
              <a:rPr lang="it-IT" altLang="en-US"/>
              <a:pPr>
                <a:defRPr/>
              </a:pPr>
              <a:t>9</a:t>
            </a:fld>
            <a:endParaRPr lang="it-IT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>
                <a:solidFill>
                  <a:srgbClr val="FF0000"/>
                </a:solidFill>
              </a:rPr>
              <a:t>Perfetti</a:t>
            </a:r>
            <a:r>
              <a:rPr lang="it-IT" dirty="0"/>
              <a:t> sostituti: </a:t>
            </a:r>
            <a:r>
              <a:rPr lang="it-IT" dirty="0">
                <a:sym typeface="Symbol" pitchFamily="18" charset="2"/>
              </a:rPr>
              <a:t></a:t>
            </a:r>
            <a:r>
              <a:rPr lang="it-IT" baseline="-25000" dirty="0"/>
              <a:t>LK</a:t>
            </a:r>
            <a:r>
              <a:rPr lang="it-IT" dirty="0"/>
              <a:t>= </a:t>
            </a:r>
            <a:r>
              <a:rPr lang="it-IT" dirty="0">
                <a:cs typeface="Arial" charset="0"/>
              </a:rPr>
              <a:t>∞</a:t>
            </a:r>
            <a:r>
              <a:rPr lang="it-IT" dirty="0"/>
              <a:t>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1763714"/>
            <a:ext cx="5827712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2250</Words>
  <Application>Microsoft Office PowerPoint</Application>
  <PresentationFormat>Widescreen</PresentationFormat>
  <Paragraphs>276</Paragraphs>
  <Slides>36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7" baseType="lpstr">
      <vt:lpstr>Arial</vt:lpstr>
      <vt:lpstr>ArialNarrow</vt:lpstr>
      <vt:lpstr>Calibri</vt:lpstr>
      <vt:lpstr>Calibri Light</vt:lpstr>
      <vt:lpstr>Cambria Math</vt:lpstr>
      <vt:lpstr>Symbol</vt:lpstr>
      <vt:lpstr>Times New Roman</vt:lpstr>
      <vt:lpstr>Wingdings</vt:lpstr>
      <vt:lpstr>Tema di Office</vt:lpstr>
      <vt:lpstr>Equazione</vt:lpstr>
      <vt:lpstr>Equation</vt:lpstr>
      <vt:lpstr>La domanda di lavoro nel lungo periodo</vt:lpstr>
      <vt:lpstr>… ricordiamo che</vt:lpstr>
      <vt:lpstr>Proprietà degli isoquanti (…cont.)</vt:lpstr>
      <vt:lpstr>Proprietà degli isoquanti (…cont.)</vt:lpstr>
      <vt:lpstr>Il lungo periodo: riassunto </vt:lpstr>
      <vt:lpstr>L’elasticità di sostituzione</vt:lpstr>
      <vt:lpstr>Gli isoquanti ed elasticità</vt:lpstr>
      <vt:lpstr>Perfetti Complementi (coefficienti fissi di produzione): LK= 0</vt:lpstr>
      <vt:lpstr>Perfetti sostituti: LK= ∞ </vt:lpstr>
      <vt:lpstr>Isoquanto con elasticità di sostituzione positiva: fattori sostituti </vt:lpstr>
      <vt:lpstr>Gli isocosti</vt:lpstr>
      <vt:lpstr>La mappa di isocosti</vt:lpstr>
      <vt:lpstr>Isocosti e variazioni del salario</vt:lpstr>
      <vt:lpstr>Minimizzazione dei costi</vt:lpstr>
      <vt:lpstr>Combinazione ottimale dei fattori, dato il livello di produzione Y </vt:lpstr>
      <vt:lpstr>Equilibrio ad output costante (funzioni di domanda condizionali) </vt:lpstr>
      <vt:lpstr>Effetto sostituzione ed effetto scala</vt:lpstr>
      <vt:lpstr>L’effetto sostituzione</vt:lpstr>
      <vt:lpstr>L’effetto scala: determinato da aumento di disponibilità finanziarie o da una loro riduzione</vt:lpstr>
      <vt:lpstr>Funzioni di domanda non condizionali (ad output variabile) </vt:lpstr>
      <vt:lpstr>Elasticità del lavoro al variare del salario</vt:lpstr>
      <vt:lpstr>L’elasticità della domanda di lavoro o regole di Marshall della domanda derivata </vt:lpstr>
      <vt:lpstr>Presentazione standard di PowerPoint</vt:lpstr>
      <vt:lpstr>La domanda di lavoro nei dati</vt:lpstr>
      <vt:lpstr>Come definire la domanda di lavoro con l’uso dei dati ISTAT (vedi glossario)</vt:lpstr>
      <vt:lpstr>Continua….</vt:lpstr>
      <vt:lpstr>Presentazione standard di PowerPoint</vt:lpstr>
      <vt:lpstr>Presentazione standard di PowerPoint</vt:lpstr>
      <vt:lpstr>…e l’effetto della pandemia</vt:lpstr>
      <vt:lpstr>Un mercato del lavoro flessibile? Le imprese</vt:lpstr>
      <vt:lpstr>I flussi di lavoro dipendente: i dati INPS</vt:lpstr>
      <vt:lpstr>Le comunicazioni obbligatorie delle imprese all’INPS/MinLav: i rapporti di lavoro</vt:lpstr>
      <vt:lpstr>… e i lavoratori (flusso)</vt:lpstr>
      <vt:lpstr>I contratti di lavoro somministrati</vt:lpstr>
      <vt:lpstr>… e nel più breve periodo</vt:lpstr>
      <vt:lpstr>Qualche esercizio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domanda di lavoro nel lungo periodo</dc:title>
  <dc:creator>CHIES LAURA</dc:creator>
  <cp:lastModifiedBy>CHIES LAURA</cp:lastModifiedBy>
  <cp:revision>9</cp:revision>
  <dcterms:created xsi:type="dcterms:W3CDTF">2024-10-21T15:50:39Z</dcterms:created>
  <dcterms:modified xsi:type="dcterms:W3CDTF">2024-10-22T14:53:36Z</dcterms:modified>
</cp:coreProperties>
</file>