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407" r:id="rId2"/>
    <p:sldId id="361" r:id="rId3"/>
    <p:sldId id="363" r:id="rId4"/>
    <p:sldId id="439" r:id="rId5"/>
    <p:sldId id="440" r:id="rId6"/>
    <p:sldId id="441" r:id="rId7"/>
    <p:sldId id="448" r:id="rId8"/>
    <p:sldId id="442" r:id="rId9"/>
    <p:sldId id="444" r:id="rId10"/>
    <p:sldId id="447" r:id="rId11"/>
    <p:sldId id="445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5" autoAdjust="0"/>
    <p:restoredTop sz="94411" autoAdjust="0"/>
  </p:normalViewPr>
  <p:slideViewPr>
    <p:cSldViewPr snapToGrid="0">
      <p:cViewPr varScale="1">
        <p:scale>
          <a:sx n="68" d="100"/>
          <a:sy n="68" d="100"/>
        </p:scale>
        <p:origin x="1108" y="48"/>
      </p:cViewPr>
      <p:guideLst/>
    </p:cSldViewPr>
  </p:slideViewPr>
  <p:outlineViewPr>
    <p:cViewPr>
      <p:scale>
        <a:sx n="33" d="100"/>
        <a:sy n="33" d="100"/>
      </p:scale>
      <p:origin x="0" y="-54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150EA-099E-4F45-85DA-AE878E6300FC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F7288-CA09-4A47-BF65-47CFF6CF98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4634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F7288-CA09-4A47-BF65-47CFF6CF983D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2813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5162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663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7889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6989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6100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4005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9250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799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498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511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6218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E14E7-45E7-4458-B8DC-C5882FCE8892}" type="datetimeFigureOut">
              <a:rPr lang="it-IT" smtClean="0"/>
              <a:t>22/10/2024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279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9" y="171022"/>
            <a:ext cx="7996518" cy="809251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Il gas perfetto</a:t>
            </a:r>
            <a:endParaRPr lang="it-IT" sz="3200" dirty="0">
              <a:solidFill>
                <a:srgbClr val="0070C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37867" y="802004"/>
            <a:ext cx="6236040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In un gas, la particelle (atomi o molecole) della sostanza tendono ad occupare totalmente il volume del contenitore.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Definiamo un </a:t>
            </a:r>
            <a:r>
              <a:rPr lang="it-IT" sz="1800" b="1" dirty="0" smtClean="0"/>
              <a:t>gas perfetto (o ideale) </a:t>
            </a:r>
            <a:r>
              <a:rPr lang="it-IT" sz="1800" dirty="0" smtClean="0"/>
              <a:t>come un sostanza che: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it-IT" sz="1800" dirty="0" smtClean="0"/>
              <a:t>Ha molecole di volume trascurabile rispetto al contenitore;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it-IT" sz="1800" dirty="0" smtClean="0"/>
              <a:t>Non presenta interazioni tra le molecole;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it-IT" sz="1800" dirty="0" smtClean="0"/>
              <a:t>Gli urti tra le molecole sono </a:t>
            </a:r>
            <a:r>
              <a:rPr lang="it-IT" sz="1800" b="1" dirty="0" smtClean="0"/>
              <a:t>elastici</a:t>
            </a:r>
            <a:r>
              <a:rPr lang="it-IT" sz="1800" dirty="0" smtClean="0"/>
              <a:t>, ovvero si conserva l’energia cinetica totale delle due molecole dopo l’urto</a:t>
            </a:r>
            <a:r>
              <a:rPr lang="it-IT" sz="1800" dirty="0" smtClean="0"/>
              <a:t> </a:t>
            </a:r>
            <a:endParaRPr lang="it-IT" sz="1800" dirty="0" smtClean="0"/>
          </a:p>
        </p:txBody>
      </p:sp>
      <p:pic>
        <p:nvPicPr>
          <p:cNvPr id="4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16"/>
          <a:stretch/>
        </p:blipFill>
        <p:spPr bwMode="auto">
          <a:xfrm>
            <a:off x="6373906" y="582706"/>
            <a:ext cx="2691497" cy="41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37866" y="4776401"/>
            <a:ext cx="7996518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Per definire lo stato di un gas, dobbiamo fare riferimento a 3 diverse grandezze: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it-IT" sz="1800" dirty="0"/>
              <a:t>i</a:t>
            </a:r>
            <a:r>
              <a:rPr lang="it-IT" sz="1800" dirty="0" smtClean="0"/>
              <a:t>l </a:t>
            </a:r>
            <a:r>
              <a:rPr lang="it-IT" sz="1800" b="1" dirty="0" smtClean="0"/>
              <a:t>volume</a:t>
            </a:r>
            <a:r>
              <a:rPr lang="it-IT" sz="1800" dirty="0" smtClean="0"/>
              <a:t> occupato dal gas (volume del recipiente)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it-IT" sz="1800" dirty="0" smtClean="0"/>
              <a:t>la </a:t>
            </a:r>
            <a:r>
              <a:rPr lang="it-IT" sz="1800" b="1" dirty="0" smtClean="0"/>
              <a:t>pressione</a:t>
            </a:r>
            <a:r>
              <a:rPr lang="it-IT" sz="1800" dirty="0" smtClean="0"/>
              <a:t> del gas all’interno del contenitore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it-IT" sz="1800" dirty="0"/>
              <a:t>l</a:t>
            </a:r>
            <a:r>
              <a:rPr lang="it-IT" sz="1800" dirty="0" smtClean="0"/>
              <a:t>a </a:t>
            </a:r>
            <a:r>
              <a:rPr lang="it-IT" sz="1800" b="1" dirty="0" smtClean="0"/>
              <a:t>temperatura</a:t>
            </a:r>
            <a:r>
              <a:rPr lang="it-IT" sz="1800" dirty="0" smtClean="0"/>
              <a:t> del gas </a:t>
            </a:r>
            <a:endParaRPr lang="it-IT" sz="1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22979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3229502" y="2532528"/>
                <a:ext cx="5542495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700" dirty="0" smtClean="0"/>
                  <a:t>All’aumentare </a:t>
                </a:r>
                <a:r>
                  <a:rPr lang="it-IT" sz="1700" dirty="0"/>
                  <a:t>della temperatura, la </a:t>
                </a:r>
                <a:r>
                  <a:rPr lang="it-IT" sz="1700" dirty="0" smtClean="0"/>
                  <a:t>distribuzione </a:t>
                </a:r>
                <a:r>
                  <a:rPr lang="it-IT" sz="1700" dirty="0"/>
                  <a:t>diventa più piatta e il suo massimo si sposta a valori maggiori di velocità (o di energia cinetica). </a:t>
                </a:r>
                <a:endParaRPr lang="it-IT" sz="1700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it-IT" sz="1700" dirty="0"/>
                  <a:t>La temperatura è </a:t>
                </a:r>
                <a:r>
                  <a:rPr lang="it-IT" sz="1700" dirty="0" smtClean="0"/>
                  <a:t>correlata </a:t>
                </a:r>
                <a:r>
                  <a:rPr lang="it-IT" sz="1700" dirty="0"/>
                  <a:t>alla </a:t>
                </a:r>
                <a:r>
                  <a:rPr lang="it-IT" sz="1700" dirty="0" smtClean="0"/>
                  <a:t>velocità media </a:t>
                </a:r>
                <a:r>
                  <a:rPr lang="it-IT" sz="1700" dirty="0"/>
                  <a:t>delle </a:t>
                </a:r>
                <a:r>
                  <a:rPr lang="it-IT" sz="1700" dirty="0" smtClean="0"/>
                  <a:t>particelle e alla loro energia </a:t>
                </a:r>
                <a:r>
                  <a:rPr lang="it-IT" sz="1700" dirty="0"/>
                  <a:t>cinetica </a:t>
                </a:r>
                <a:r>
                  <a:rPr lang="it-IT" sz="1700" dirty="0" smtClean="0"/>
                  <a:t>media:</a:t>
                </a: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sz="17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it-IT" sz="17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7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it-IT" sz="17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acc>
                    <m:r>
                      <a:rPr lang="it-IT" sz="17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17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7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it-IT" sz="17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it-IT" sz="1700" b="0" i="1" smtClean="0">
                        <a:latin typeface="Cambria Math" panose="02040503050406030204" pitchFamily="18" charset="0"/>
                      </a:rPr>
                      <m:t>𝑅𝑇</m:t>
                    </m:r>
                  </m:oMath>
                </a14:m>
                <a:r>
                  <a:rPr lang="it-IT" sz="1700" dirty="0" smtClean="0"/>
                  <a:t>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700" dirty="0" smtClean="0"/>
                  <a:t>In base a questa teoria, possono essere spiegate sia la legge di Boyle (quando </a:t>
                </a:r>
                <a:r>
                  <a:rPr lang="it-IT" sz="1700" dirty="0"/>
                  <a:t>il volume </a:t>
                </a:r>
                <a:r>
                  <a:rPr lang="it-IT" sz="1700" dirty="0" smtClean="0"/>
                  <a:t>è </a:t>
                </a:r>
                <a:r>
                  <a:rPr lang="it-IT" sz="1700" dirty="0"/>
                  <a:t>minore, </a:t>
                </a:r>
                <a:r>
                  <a:rPr lang="it-IT" sz="1700" dirty="0" smtClean="0"/>
                  <a:t>le </a:t>
                </a:r>
                <a:r>
                  <a:rPr lang="it-IT" sz="1700" dirty="0"/>
                  <a:t>particelle di gas </a:t>
                </a:r>
                <a:r>
                  <a:rPr lang="it-IT" sz="1700" dirty="0" smtClean="0"/>
                  <a:t>urtano di più </a:t>
                </a:r>
                <a:r>
                  <a:rPr lang="it-IT" sz="1700" dirty="0"/>
                  <a:t>contro le pareti del </a:t>
                </a:r>
                <a:r>
                  <a:rPr lang="it-IT" sz="1700" dirty="0" smtClean="0"/>
                  <a:t>recipiente) sia la </a:t>
                </a:r>
                <a:r>
                  <a:rPr lang="it-IT" sz="1700" dirty="0"/>
                  <a:t>legge di Charles </a:t>
                </a:r>
                <a:r>
                  <a:rPr lang="it-IT" sz="1700" dirty="0" smtClean="0"/>
                  <a:t>(a </a:t>
                </a:r>
                <a:r>
                  <a:rPr lang="it-IT" sz="1700" dirty="0"/>
                  <a:t>parità di pressione, molecole che si muovono più rapidamente, ovvero che hanno una temperatura maggiore, </a:t>
                </a:r>
                <a:r>
                  <a:rPr lang="it-IT" sz="1700" dirty="0" smtClean="0"/>
                  <a:t>occupano </a:t>
                </a:r>
                <a:r>
                  <a:rPr lang="it-IT" sz="1700" dirty="0"/>
                  <a:t>un volume </a:t>
                </a:r>
                <a:r>
                  <a:rPr lang="it-IT" sz="1700" dirty="0" smtClean="0"/>
                  <a:t>maggiore). </a:t>
                </a: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502" y="2532528"/>
                <a:ext cx="5542495" cy="974768"/>
              </a:xfrm>
              <a:prstGeom prst="rect">
                <a:avLst/>
              </a:prstGeom>
              <a:blipFill>
                <a:blip r:embed="rId2"/>
                <a:stretch>
                  <a:fillRect l="-770" r="-1540" b="-32687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471734" y="209241"/>
                <a:ext cx="5515536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700" dirty="0" smtClean="0"/>
                  <a:t>Le molecole </a:t>
                </a:r>
                <a:r>
                  <a:rPr lang="it-IT" sz="1700" dirty="0"/>
                  <a:t>del gas hanno una certa energia cinetica, </a:t>
                </a:r>
                <a:r>
                  <a:rPr lang="it-IT" sz="1700" dirty="0" smtClean="0"/>
                  <a:t>pari a: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7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7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it-IT" sz="17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it-IT" sz="17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17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7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sz="17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it-IT" sz="17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it-IT" sz="17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7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it-IT" sz="17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it-IT" sz="1700" dirty="0" smtClean="0"/>
                  <a:t> ,  con </a:t>
                </a:r>
                <a:r>
                  <a:rPr lang="it-IT" sz="1700" i="1" dirty="0"/>
                  <a:t>m</a:t>
                </a:r>
                <a:r>
                  <a:rPr lang="it-IT" sz="1700" dirty="0"/>
                  <a:t> </a:t>
                </a:r>
                <a:r>
                  <a:rPr lang="it-IT" sz="1700" dirty="0" smtClean="0"/>
                  <a:t>massa </a:t>
                </a:r>
                <a:r>
                  <a:rPr lang="it-IT" sz="1700" dirty="0"/>
                  <a:t>della particella, </a:t>
                </a:r>
                <a:r>
                  <a:rPr lang="it-IT" sz="1700" i="1" dirty="0" smtClean="0"/>
                  <a:t>v</a:t>
                </a:r>
                <a:r>
                  <a:rPr lang="it-IT" sz="1700" dirty="0" smtClean="0"/>
                  <a:t> velocità</a:t>
                </a:r>
                <a:r>
                  <a:rPr lang="it-IT" sz="1700" dirty="0"/>
                  <a:t>. </a:t>
                </a:r>
                <a:endParaRPr lang="it-IT" sz="1700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700" dirty="0"/>
                  <a:t>Riportando in un diagramma il numero di particelle con una certa velocità, si ottiene una distribuzione gaussiana, la </a:t>
                </a:r>
                <a:r>
                  <a:rPr lang="it-IT" sz="1700" b="1" dirty="0"/>
                  <a:t>distribuzione di </a:t>
                </a:r>
                <a:r>
                  <a:rPr lang="it-IT" sz="1700" b="1" dirty="0" smtClean="0"/>
                  <a:t>Maxwell-</a:t>
                </a:r>
                <a:r>
                  <a:rPr lang="it-IT" sz="1700" b="1" dirty="0" err="1" smtClean="0"/>
                  <a:t>Bolzmann</a:t>
                </a:r>
                <a:r>
                  <a:rPr lang="it-IT" sz="1700" dirty="0" smtClean="0"/>
                  <a:t>. </a:t>
                </a:r>
                <a:endParaRPr lang="it-IT" sz="1700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it-IT" sz="1700" dirty="0" smtClean="0"/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34" y="209241"/>
                <a:ext cx="5515536" cy="974768"/>
              </a:xfrm>
              <a:prstGeom prst="rect">
                <a:avLst/>
              </a:prstGeom>
              <a:blipFill>
                <a:blip r:embed="rId3"/>
                <a:stretch>
                  <a:fillRect l="-663" r="-4088" b="-962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magin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72" b="23625"/>
          <a:stretch/>
        </p:blipFill>
        <p:spPr bwMode="auto">
          <a:xfrm>
            <a:off x="6131859" y="136664"/>
            <a:ext cx="2710471" cy="234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91"/>
          <a:stretch/>
        </p:blipFill>
        <p:spPr bwMode="auto">
          <a:xfrm>
            <a:off x="289652" y="2133600"/>
            <a:ext cx="2867555" cy="442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5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517711" y="872630"/>
                <a:ext cx="8070477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it-IT" sz="1800" dirty="0" smtClean="0"/>
                  <a:t>Nei </a:t>
                </a:r>
                <a:r>
                  <a:rPr lang="it-IT" sz="1800" dirty="0"/>
                  <a:t>gas reali, </a:t>
                </a:r>
                <a:r>
                  <a:rPr lang="it-IT" sz="1800" dirty="0" smtClean="0"/>
                  <a:t>il volume delle molecole è trascurabile solo </a:t>
                </a:r>
                <a:r>
                  <a:rPr lang="it-IT" sz="1800" dirty="0"/>
                  <a:t>a pressione molto </a:t>
                </a:r>
                <a:r>
                  <a:rPr lang="it-IT" sz="1800" dirty="0" smtClean="0"/>
                  <a:t>bassa. A pressione più alta, però, </a:t>
                </a:r>
                <a:r>
                  <a:rPr lang="it-IT" sz="1800" dirty="0"/>
                  <a:t>le particelle del </a:t>
                </a:r>
                <a:r>
                  <a:rPr lang="it-IT" sz="1800" dirty="0" smtClean="0"/>
                  <a:t>gas occupano un volume non trascurabile che deve essere considerato nell’equazione di stato del gas. 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it-IT" sz="1800" dirty="0" smtClean="0"/>
                  <a:t>Se </a:t>
                </a:r>
                <a:r>
                  <a:rPr lang="it-IT" sz="1800" dirty="0"/>
                  <a:t>il gas è </a:t>
                </a:r>
                <a:r>
                  <a:rPr lang="it-IT" sz="1800" dirty="0" smtClean="0"/>
                  <a:t>inerte (ad es. gas nobili), le </a:t>
                </a:r>
                <a:r>
                  <a:rPr lang="it-IT" sz="1800" dirty="0"/>
                  <a:t>molecole </a:t>
                </a:r>
                <a:r>
                  <a:rPr lang="it-IT" sz="1800" dirty="0" smtClean="0"/>
                  <a:t>non </a:t>
                </a:r>
                <a:r>
                  <a:rPr lang="it-IT" sz="1800" dirty="0"/>
                  <a:t>interagiscano tra </a:t>
                </a:r>
                <a:r>
                  <a:rPr lang="it-IT" sz="1800" dirty="0" smtClean="0"/>
                  <a:t>loro e il gas può essere considerato ideale. Se il gas non è inerte o è a pressione alta, però, la </a:t>
                </a:r>
                <a:r>
                  <a:rPr lang="it-IT" sz="1800" dirty="0"/>
                  <a:t>pressione </a:t>
                </a:r>
                <a:r>
                  <a:rPr lang="it-IT" sz="1800" dirty="0" smtClean="0"/>
                  <a:t>è ridotta perchè le </a:t>
                </a:r>
                <a:r>
                  <a:rPr lang="it-IT" sz="1800" dirty="0"/>
                  <a:t>particelle interagiscono tra loro e questo limita gli urti </a:t>
                </a:r>
                <a:r>
                  <a:rPr lang="it-IT" sz="1800" dirty="0" smtClean="0"/>
                  <a:t>contro </a:t>
                </a:r>
                <a:r>
                  <a:rPr lang="it-IT" sz="1800" dirty="0"/>
                  <a:t>le pareti del recipiente </a:t>
                </a:r>
                <a:r>
                  <a:rPr lang="it-IT" sz="1800" dirty="0" smtClean="0"/>
                  <a:t>(cioè </a:t>
                </a:r>
                <a:r>
                  <a:rPr lang="it-IT" sz="1800" dirty="0"/>
                  <a:t>la </a:t>
                </a:r>
                <a:r>
                  <a:rPr lang="it-IT" sz="1800" dirty="0" smtClean="0"/>
                  <a:t>pressione).</a:t>
                </a:r>
                <a:endParaRPr lang="it-IT" sz="1800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 smtClean="0"/>
                  <a:t>Johannes </a:t>
                </a:r>
                <a:r>
                  <a:rPr lang="it-IT" sz="1800" dirty="0"/>
                  <a:t>van der </a:t>
                </a:r>
                <a:r>
                  <a:rPr lang="it-IT" sz="1800" dirty="0" smtClean="0"/>
                  <a:t>Waals (1837-1923) </a:t>
                </a:r>
                <a:r>
                  <a:rPr lang="it-IT" sz="1800" dirty="0"/>
                  <a:t>ha proposto un’equazione per valutare il comportamento dei gas </a:t>
                </a:r>
                <a:r>
                  <a:rPr lang="it-IT" sz="1800" dirty="0" smtClean="0"/>
                  <a:t>reali: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it-IT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it-IT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it-IT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sz="18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it-IT" sz="18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it-IT" sz="1800" dirty="0"/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 smtClean="0"/>
                  <a:t>dove </a:t>
                </a:r>
                <a:r>
                  <a:rPr lang="it-IT" sz="1800" i="1" dirty="0"/>
                  <a:t>a</a:t>
                </a:r>
                <a:r>
                  <a:rPr lang="it-IT" sz="1800" dirty="0"/>
                  <a:t> e </a:t>
                </a:r>
                <a:r>
                  <a:rPr lang="it-IT" sz="1800" i="1" dirty="0"/>
                  <a:t>b</a:t>
                </a:r>
                <a:r>
                  <a:rPr lang="it-IT" sz="1800" dirty="0"/>
                  <a:t> sono coefficienti </a:t>
                </a:r>
                <a:r>
                  <a:rPr lang="it-IT" sz="1800" dirty="0" smtClean="0"/>
                  <a:t>empirici, diversi </a:t>
                </a:r>
                <a:r>
                  <a:rPr lang="it-IT" sz="1800" dirty="0"/>
                  <a:t>per </a:t>
                </a:r>
                <a:r>
                  <a:rPr lang="it-IT" sz="1800" dirty="0" smtClean="0"/>
                  <a:t>gas diversi.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 smtClean="0"/>
                  <a:t>La pressione interna (</a:t>
                </a:r>
                <a:r>
                  <a:rPr lang="it-IT" sz="1800" i="1" dirty="0" smtClean="0"/>
                  <a:t>a·n</a:t>
                </a:r>
                <a:r>
                  <a:rPr lang="it-IT" sz="1800" i="1" baseline="30000" dirty="0" smtClean="0"/>
                  <a:t>2</a:t>
                </a:r>
                <a:r>
                  <a:rPr lang="it-IT" sz="1800" i="1" dirty="0" smtClean="0"/>
                  <a:t>/V</a:t>
                </a:r>
                <a:r>
                  <a:rPr lang="it-IT" sz="1800" i="1" baseline="30000" dirty="0" smtClean="0"/>
                  <a:t>2</a:t>
                </a:r>
                <a:r>
                  <a:rPr lang="it-IT" sz="1800" dirty="0" smtClean="0"/>
                  <a:t>) corregge </a:t>
                </a:r>
                <a:r>
                  <a:rPr lang="it-IT" sz="1800" dirty="0"/>
                  <a:t>la misura della pressione, </a:t>
                </a:r>
                <a:r>
                  <a:rPr lang="it-IT" sz="1800" dirty="0" smtClean="0"/>
                  <a:t>tenendo </a:t>
                </a:r>
                <a:r>
                  <a:rPr lang="it-IT" sz="1800" dirty="0"/>
                  <a:t>conto delle interazioni tra le </a:t>
                </a:r>
                <a:r>
                  <a:rPr lang="it-IT" sz="1800" dirty="0" smtClean="0"/>
                  <a:t>particelle. </a:t>
                </a:r>
                <a:r>
                  <a:rPr lang="it-IT" sz="1800" dirty="0"/>
                  <a:t>Il secondo </a:t>
                </a:r>
                <a:r>
                  <a:rPr lang="it-IT" sz="1800" dirty="0" smtClean="0"/>
                  <a:t>contributo </a:t>
                </a:r>
                <a:r>
                  <a:rPr lang="it-IT" sz="1800" smtClean="0"/>
                  <a:t>(</a:t>
                </a:r>
                <a:r>
                  <a:rPr lang="it-IT" sz="1800" i="1" smtClean="0"/>
                  <a:t>b·n</a:t>
                </a:r>
                <a:r>
                  <a:rPr lang="it-IT" sz="1800" smtClean="0"/>
                  <a:t>), </a:t>
                </a:r>
                <a:r>
                  <a:rPr lang="it-IT" sz="1800" dirty="0" smtClean="0"/>
                  <a:t>detto covolume, considera il volume non trascurabile delle particelle di un gas reale. </a:t>
                </a:r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11" y="872630"/>
                <a:ext cx="8070477" cy="974768"/>
              </a:xfrm>
              <a:prstGeom prst="rect">
                <a:avLst/>
              </a:prstGeom>
              <a:blipFill>
                <a:blip r:embed="rId2"/>
                <a:stretch>
                  <a:fillRect l="-680" r="-302" b="-47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710" y="184785"/>
            <a:ext cx="7227795" cy="809251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Equazioni dei gas reali</a:t>
            </a:r>
            <a:endParaRPr lang="it-IT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30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388" y="141004"/>
            <a:ext cx="7996518" cy="809251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La pressione del gas</a:t>
            </a:r>
            <a:endParaRPr lang="it-IT" sz="3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 txBox="1">
                <a:spLocks/>
              </p:cNvSpPr>
              <p:nvPr/>
            </p:nvSpPr>
            <p:spPr>
              <a:xfrm>
                <a:off x="475129" y="795345"/>
                <a:ext cx="5799699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 smtClean="0"/>
                  <a:t>Il </a:t>
                </a:r>
                <a:r>
                  <a:rPr lang="it-IT" sz="1800" dirty="0"/>
                  <a:t>moto casuale delle molecole nel gas provoca urti </a:t>
                </a:r>
                <a:r>
                  <a:rPr lang="it-IT" sz="1800" dirty="0" smtClean="0"/>
                  <a:t>contro </a:t>
                </a:r>
                <a:r>
                  <a:rPr lang="it-IT" sz="1800" dirty="0"/>
                  <a:t>le pareti del contenitore. </a:t>
                </a:r>
                <a:r>
                  <a:rPr lang="it-IT" sz="1800" dirty="0" smtClean="0"/>
                  <a:t>La </a:t>
                </a:r>
                <a:r>
                  <a:rPr lang="it-IT" sz="1800" b="1" dirty="0" smtClean="0"/>
                  <a:t>pressione </a:t>
                </a:r>
                <a:r>
                  <a:rPr lang="it-IT" sz="1800" dirty="0" smtClean="0"/>
                  <a:t>(P) di un gas è </a:t>
                </a:r>
                <a:r>
                  <a:rPr lang="it-IT" sz="1800" dirty="0"/>
                  <a:t>definita come la </a:t>
                </a:r>
                <a:r>
                  <a:rPr lang="it-IT" sz="1800" dirty="0" smtClean="0"/>
                  <a:t>forza (F) </a:t>
                </a:r>
                <a:r>
                  <a:rPr lang="it-IT" sz="1800" dirty="0"/>
                  <a:t>esercitata dal gas sulla superficie del recipiente che lo contiene, per unità di </a:t>
                </a:r>
                <a:r>
                  <a:rPr lang="it-IT" sz="1800" dirty="0" smtClean="0"/>
                  <a:t>superficie (S):</a:t>
                </a:r>
                <a:endParaRPr lang="it-IT" sz="18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it-IT" sz="1800" b="1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it-IT" sz="1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num>
                        <m:den>
                          <m:r>
                            <a:rPr lang="it-IT" sz="18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den>
                      </m:f>
                    </m:oMath>
                  </m:oMathPara>
                </a14:m>
                <a:endParaRPr lang="it-IT" sz="1800" b="1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/>
                  <a:t>L’unità di misura della pressione nel Sistema Internazionale è il </a:t>
                </a:r>
                <a:r>
                  <a:rPr lang="it-IT" sz="1800" u="sng" dirty="0"/>
                  <a:t>Pascal (Pa)</a:t>
                </a:r>
                <a:r>
                  <a:rPr lang="it-IT" sz="1800" dirty="0"/>
                  <a:t>, che è pari a N/m</a:t>
                </a:r>
                <a:r>
                  <a:rPr lang="it-IT" sz="1800" baseline="30000" dirty="0"/>
                  <a:t>2</a:t>
                </a:r>
                <a:r>
                  <a:rPr lang="it-IT" sz="1800" dirty="0"/>
                  <a:t>.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it-IT" sz="1800" b="1" dirty="0"/>
              </a:p>
            </p:txBody>
          </p:sp>
        </mc:Choice>
        <mc:Fallback xmlns="">
          <p:sp>
            <p:nvSpPr>
              <p:cNvPr id="1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29" y="795345"/>
                <a:ext cx="5799699" cy="974768"/>
              </a:xfrm>
              <a:prstGeom prst="rect">
                <a:avLst/>
              </a:prstGeom>
              <a:blipFill>
                <a:blip r:embed="rId3"/>
                <a:stretch>
                  <a:fillRect l="-946" r="-841" b="-1987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magin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55"/>
          <a:stretch/>
        </p:blipFill>
        <p:spPr bwMode="auto">
          <a:xfrm>
            <a:off x="6274828" y="278653"/>
            <a:ext cx="2708275" cy="452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475129" y="3562210"/>
                <a:ext cx="8426823" cy="9828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it-IT" sz="1800" dirty="0" smtClean="0"/>
                  <a:t>Altre </a:t>
                </a:r>
                <a:r>
                  <a:rPr lang="it-IT" sz="1800" dirty="0"/>
                  <a:t>unità di </a:t>
                </a:r>
                <a:r>
                  <a:rPr lang="it-IT" sz="1800" dirty="0" smtClean="0"/>
                  <a:t>misura utilizzate dei chimici sono: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buFontTx/>
                  <a:buChar char="-"/>
                </a:pPr>
                <a:r>
                  <a:rPr lang="it-IT" sz="1800" u="sng" dirty="0" smtClean="0"/>
                  <a:t>atmosfere </a:t>
                </a:r>
                <a:r>
                  <a:rPr lang="it-IT" sz="1800" u="sng" dirty="0"/>
                  <a:t>(atm)</a:t>
                </a:r>
                <a:r>
                  <a:rPr lang="it-IT" sz="1800" dirty="0"/>
                  <a:t>: 1 atm = 1.013·10</a:t>
                </a:r>
                <a:r>
                  <a:rPr lang="it-IT" sz="1800" baseline="30000" dirty="0"/>
                  <a:t>5</a:t>
                </a:r>
                <a:r>
                  <a:rPr lang="it-IT" sz="1800" dirty="0"/>
                  <a:t> Pa;</a:t>
                </a:r>
                <a:r>
                  <a:rPr lang="it-IT" sz="1800" dirty="0" smtClean="0"/>
                  <a:t> 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buFontTx/>
                  <a:buChar char="-"/>
                </a:pPr>
                <a:r>
                  <a:rPr lang="it-IT" sz="1800" u="sng" dirty="0" smtClean="0"/>
                  <a:t>bar</a:t>
                </a:r>
                <a:r>
                  <a:rPr lang="it-IT" sz="1800" dirty="0" smtClean="0"/>
                  <a:t>: 1 bar = </a:t>
                </a:r>
                <a:r>
                  <a:rPr lang="it-IT" sz="1800" dirty="0"/>
                  <a:t>10</a:t>
                </a:r>
                <a:r>
                  <a:rPr lang="it-IT" sz="1800" baseline="30000" dirty="0"/>
                  <a:t>5</a:t>
                </a:r>
                <a:r>
                  <a:rPr lang="it-IT" sz="1800" dirty="0"/>
                  <a:t> </a:t>
                </a:r>
                <a:r>
                  <a:rPr lang="it-IT" sz="1800" dirty="0" smtClean="0"/>
                  <a:t>Pa;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buFontTx/>
                  <a:buChar char="-"/>
                </a:pPr>
                <a:r>
                  <a:rPr lang="it-IT" sz="1800" u="sng" dirty="0" smtClean="0"/>
                  <a:t>Torricelli (torr)</a:t>
                </a:r>
                <a:r>
                  <a:rPr lang="it-IT" sz="1800" dirty="0" smtClean="0"/>
                  <a:t>: 1 torr = 1/760 atm, 1 atm = 760 torr;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buFontTx/>
                  <a:buChar char="-"/>
                </a:pPr>
                <a:r>
                  <a:rPr lang="it-IT" sz="1800" u="sng" dirty="0"/>
                  <a:t>m</a:t>
                </a:r>
                <a:r>
                  <a:rPr lang="it-IT" sz="1800" u="sng" dirty="0" smtClean="0"/>
                  <a:t>illimetri di mercurio (mmHg)</a:t>
                </a:r>
                <a:r>
                  <a:rPr lang="it-IT" sz="1800" dirty="0" smtClean="0"/>
                  <a:t>: 1 mmHg = 1 torr = 1/760 atm, 1 atm = 760 mmHg.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it-IT" sz="1800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it-IT" sz="1800" i="1" dirty="0" smtClean="0"/>
                  <a:t>Esempio: Convertire </a:t>
                </a:r>
                <a:r>
                  <a:rPr lang="it-IT" sz="1800" i="1" dirty="0"/>
                  <a:t>365 mmHg in </a:t>
                </a:r>
                <a:r>
                  <a:rPr lang="it-IT" sz="1800" i="1" dirty="0" smtClean="0"/>
                  <a:t>atm</a:t>
                </a:r>
                <a:r>
                  <a:rPr lang="it-IT" sz="1800" i="1" dirty="0"/>
                  <a:t> </a:t>
                </a:r>
                <a:r>
                  <a:rPr lang="it-IT" sz="1800" i="1" dirty="0" smtClean="0"/>
                  <a:t>e Pa.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𝑎𝑡𝑚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365 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𝑚𝑚𝐻𝑔</m:t>
                        </m:r>
                      </m:num>
                      <m:den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760 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𝑚𝑚𝐻𝑔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𝑎𝑡𝑚</m:t>
                        </m:r>
                      </m:den>
                    </m:f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=0.480 </m:t>
                    </m:r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𝑎𝑡𝑚</m:t>
                    </m:r>
                  </m:oMath>
                </a14:m>
                <a:r>
                  <a:rPr lang="it-IT" sz="1600" i="1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sz="1600" b="0" i="1" smtClean="0">
                            <a:latin typeface="Cambria Math" panose="02040503050406030204" pitchFamily="18" charset="0"/>
                          </a:rPr>
                          <m:t>𝑃𝑎</m:t>
                        </m:r>
                      </m:sub>
                    </m:sSub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=0.480 </m:t>
                    </m:r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𝑎𝑡𝑚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1.013</m:t>
                    </m:r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it-IT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f>
                      <m:fPr>
                        <m:ctrlP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𝑃𝑎</m:t>
                        </m:r>
                      </m:num>
                      <m:den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𝑎𝑡𝑚</m:t>
                        </m:r>
                      </m:den>
                    </m:f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=4.87</m:t>
                    </m:r>
                    <m:r>
                      <a:rPr lang="it-IT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it-IT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it-IT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𝑃𝑎</m:t>
                    </m:r>
                  </m:oMath>
                </a14:m>
                <a:endParaRPr lang="it-IT" sz="1600" i="1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29" y="3562210"/>
                <a:ext cx="8426823" cy="982892"/>
              </a:xfrm>
              <a:prstGeom prst="rect">
                <a:avLst/>
              </a:prstGeom>
              <a:blipFill>
                <a:blip r:embed="rId5"/>
                <a:stretch>
                  <a:fillRect l="-651" b="-19135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408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35" y="-32799"/>
            <a:ext cx="5071782" cy="809251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Legge di Boyle</a:t>
            </a:r>
            <a:endParaRPr lang="it-IT" sz="3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571499" y="4323214"/>
                <a:ext cx="5156947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 smtClean="0"/>
                  <a:t>In </a:t>
                </a:r>
                <a:r>
                  <a:rPr lang="it-IT" sz="1800" dirty="0"/>
                  <a:t>particolare, facendo una serie di misurazioni e mettendo in un grafico </a:t>
                </a:r>
                <a:r>
                  <a:rPr lang="it-IT" sz="1800" dirty="0" smtClean="0"/>
                  <a:t>P </a:t>
                </a:r>
                <a:r>
                  <a:rPr lang="it-IT" sz="1800" dirty="0"/>
                  <a:t>contro </a:t>
                </a:r>
                <a:r>
                  <a:rPr lang="it-IT" sz="1800" dirty="0" smtClean="0"/>
                  <a:t>1/V</a:t>
                </a:r>
                <a:r>
                  <a:rPr lang="it-IT" sz="1800" dirty="0"/>
                  <a:t>, Boyle osservò che la curva </a:t>
                </a:r>
                <a:r>
                  <a:rPr lang="it-IT" sz="1800" dirty="0" smtClean="0"/>
                  <a:t>ottenuta era </a:t>
                </a:r>
                <a:r>
                  <a:rPr lang="it-IT" sz="1800" dirty="0"/>
                  <a:t>una retta. </a:t>
                </a:r>
                <a:endParaRPr lang="it-IT" sz="1800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b="1" dirty="0" smtClean="0"/>
                  <a:t>A temperatura costante, pressione </a:t>
                </a:r>
                <a:r>
                  <a:rPr lang="it-IT" sz="1800" b="1" dirty="0"/>
                  <a:t>e volume di un gas sono </a:t>
                </a:r>
                <a:r>
                  <a:rPr lang="it-IT" sz="1800" b="1" i="1" dirty="0"/>
                  <a:t>inversamente </a:t>
                </a:r>
                <a:r>
                  <a:rPr lang="it-IT" sz="1800" b="1" i="1" dirty="0" smtClean="0"/>
                  <a:t>proporzionali</a:t>
                </a:r>
                <a:r>
                  <a:rPr lang="it-IT" sz="1800" b="1" dirty="0" smtClean="0"/>
                  <a:t>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𝑐𝑜𝑠𝑡𝑎𝑛𝑡𝑒</m:t>
                      </m:r>
                    </m:oMath>
                  </m:oMathPara>
                </a14:m>
                <a:endParaRPr lang="it-IT" sz="1800" dirty="0" smtClean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99" y="4323214"/>
                <a:ext cx="5156947" cy="974768"/>
              </a:xfrm>
              <a:prstGeom prst="rect">
                <a:avLst/>
              </a:prstGeom>
              <a:blipFill>
                <a:blip r:embed="rId2"/>
                <a:stretch>
                  <a:fillRect l="-1064" b="-11562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34"/>
          <a:stretch/>
        </p:blipFill>
        <p:spPr bwMode="auto">
          <a:xfrm>
            <a:off x="406862" y="454144"/>
            <a:ext cx="3037915" cy="380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magin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59"/>
          <a:stretch/>
        </p:blipFill>
        <p:spPr bwMode="auto">
          <a:xfrm>
            <a:off x="5429428" y="3021107"/>
            <a:ext cx="3138589" cy="371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3393319" y="776452"/>
            <a:ext cx="5309348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Nel 1600, diversi scienziati si occuparono della descrizione delle proprietà macroscopiche dei gas.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Robert Boyle (1627-1691) </a:t>
            </a:r>
            <a:r>
              <a:rPr lang="it-IT" sz="1800" dirty="0"/>
              <a:t>osservò </a:t>
            </a:r>
            <a:r>
              <a:rPr lang="it-IT" sz="1800" dirty="0" smtClean="0"/>
              <a:t>che i gas sono comprimibili, a differenza di liquidi e solidi. Quando </a:t>
            </a:r>
            <a:r>
              <a:rPr lang="it-IT" sz="1800" dirty="0"/>
              <a:t>il volume del gas </a:t>
            </a:r>
            <a:r>
              <a:rPr lang="it-IT" sz="1800" dirty="0" smtClean="0"/>
              <a:t>viene variato, </a:t>
            </a:r>
            <a:r>
              <a:rPr lang="it-IT" sz="1800" dirty="0"/>
              <a:t>anche </a:t>
            </a:r>
            <a:r>
              <a:rPr lang="it-IT" sz="1800" dirty="0" smtClean="0"/>
              <a:t>la </a:t>
            </a:r>
            <a:r>
              <a:rPr lang="it-IT" sz="1800" dirty="0"/>
              <a:t>pressione varia. </a:t>
            </a:r>
            <a:endParaRPr lang="it-IT" sz="1800" dirty="0" smtClean="0"/>
          </a:p>
        </p:txBody>
      </p:sp>
    </p:spTree>
    <p:extLst>
      <p:ext uri="{BB962C8B-B14F-4D97-AF65-F5344CB8AC3E}">
        <p14:creationId xmlns:p14="http://schemas.microsoft.com/office/powerpoint/2010/main" val="90139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3231214" y="4359332"/>
            <a:ext cx="5831409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La </a:t>
            </a:r>
            <a:r>
              <a:rPr lang="it-IT" sz="1800" dirty="0"/>
              <a:t>retta di volume contro </a:t>
            </a:r>
            <a:r>
              <a:rPr lang="it-IT" sz="1800" dirty="0" smtClean="0"/>
              <a:t>temperatura interseca </a:t>
            </a:r>
            <a:r>
              <a:rPr lang="it-IT" sz="1800" dirty="0"/>
              <a:t>l’asse della </a:t>
            </a:r>
            <a:r>
              <a:rPr lang="it-IT" sz="1800" dirty="0" smtClean="0"/>
              <a:t>temperatura (corrispondente a V = 0) </a:t>
            </a:r>
            <a:r>
              <a:rPr lang="it-IT" sz="1800" dirty="0"/>
              <a:t>al valore di </a:t>
            </a:r>
            <a:r>
              <a:rPr lang="it-IT" sz="1800" b="1" dirty="0"/>
              <a:t>-</a:t>
            </a:r>
            <a:r>
              <a:rPr lang="it-IT" sz="1800" b="1" dirty="0" smtClean="0"/>
              <a:t>273.15°C</a:t>
            </a:r>
            <a:r>
              <a:rPr lang="it-IT" sz="1800" dirty="0"/>
              <a:t>. </a:t>
            </a:r>
            <a:r>
              <a:rPr lang="it-IT" sz="1800" dirty="0" smtClean="0"/>
              <a:t>(Il gas si trasforma in liquido prima di questa temperatura). Questa </a:t>
            </a:r>
            <a:r>
              <a:rPr lang="it-IT" sz="1800" dirty="0"/>
              <a:t>temperatura </a:t>
            </a:r>
            <a:r>
              <a:rPr lang="it-IT" sz="1800" dirty="0" smtClean="0"/>
              <a:t>è impossibile </a:t>
            </a:r>
            <a:r>
              <a:rPr lang="it-IT" sz="1800" dirty="0"/>
              <a:t>da </a:t>
            </a:r>
            <a:r>
              <a:rPr lang="it-IT" sz="1800" dirty="0" smtClean="0"/>
              <a:t>raggiungere, è </a:t>
            </a:r>
            <a:r>
              <a:rPr lang="it-IT" sz="1800" dirty="0"/>
              <a:t>detta </a:t>
            </a:r>
            <a:r>
              <a:rPr lang="it-IT" sz="1800" b="1" dirty="0"/>
              <a:t>zero assoluto </a:t>
            </a:r>
            <a:r>
              <a:rPr lang="it-IT" sz="1800" dirty="0"/>
              <a:t>delle </a:t>
            </a:r>
            <a:r>
              <a:rPr lang="it-IT" sz="1800" dirty="0" smtClean="0"/>
              <a:t>temperature ed è alla base della scala Kelvin delle temperature.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67795" y="650958"/>
                <a:ext cx="6066777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 smtClean="0"/>
                  <a:t>Jacques Charles (1746-1823) e Joseph Louis Gay-Lussac (1778-1850), indipendentemente, osservarono che, a pressione costante, il volume del gas aumenta all’aumentare della temperatura.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b="1" dirty="0" smtClean="0"/>
                  <a:t>A pressione costante, temperatura e volume di un gas sono </a:t>
                </a:r>
                <a:r>
                  <a:rPr lang="it-IT" sz="1800" b="1" i="1" dirty="0" smtClean="0"/>
                  <a:t>direttamente proporzionali</a:t>
                </a:r>
                <a:r>
                  <a:rPr lang="it-IT" sz="1800" b="1" dirty="0" smtClean="0"/>
                  <a:t>: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𝑐𝑜𝑠𝑡𝑎𝑛𝑡𝑒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it-IT" sz="18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it-IT" sz="1800" dirty="0" smtClean="0"/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95" y="650958"/>
                <a:ext cx="6066777" cy="974768"/>
              </a:xfrm>
              <a:prstGeom prst="rect">
                <a:avLst/>
              </a:prstGeom>
              <a:blipFill>
                <a:blip r:embed="rId2"/>
                <a:stretch>
                  <a:fillRect l="-804" b="-1487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" b="35506"/>
          <a:stretch/>
        </p:blipFill>
        <p:spPr bwMode="auto">
          <a:xfrm>
            <a:off x="6134573" y="364090"/>
            <a:ext cx="2928051" cy="3518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0" r="28814" b="21749"/>
          <a:stretch/>
        </p:blipFill>
        <p:spPr bwMode="auto">
          <a:xfrm>
            <a:off x="262534" y="3554663"/>
            <a:ext cx="2741202" cy="318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95" y="0"/>
            <a:ext cx="5871882" cy="809251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Legge di Charles o di Gay-Lussac</a:t>
            </a:r>
            <a:endParaRPr lang="it-IT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9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517710" y="872630"/>
                <a:ext cx="6096285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 smtClean="0"/>
                  <a:t>L’italiano </a:t>
                </a:r>
                <a:r>
                  <a:rPr lang="it-IT" sz="1800" dirty="0"/>
                  <a:t>Amedeo </a:t>
                </a:r>
                <a:r>
                  <a:rPr lang="it-IT" sz="1800" dirty="0" smtClean="0"/>
                  <a:t>Avogadro (1776-1856) </a:t>
                </a:r>
                <a:r>
                  <a:rPr lang="it-IT" sz="1800" dirty="0"/>
                  <a:t>pesò volumi uguali di gas diversi e si accorse che avevano pesi molto diversi. </a:t>
                </a:r>
                <a:r>
                  <a:rPr lang="it-IT" sz="1800" dirty="0" smtClean="0"/>
                  <a:t>Tuttavia, la </a:t>
                </a:r>
                <a:r>
                  <a:rPr lang="it-IT" sz="1800" dirty="0"/>
                  <a:t>quantità di </a:t>
                </a:r>
                <a:r>
                  <a:rPr lang="it-IT" sz="1800" dirty="0" smtClean="0"/>
                  <a:t>gas (numero di moli) </a:t>
                </a:r>
                <a:r>
                  <a:rPr lang="it-IT" sz="1800" dirty="0"/>
                  <a:t>contenuta nel recipiente di un certo </a:t>
                </a:r>
                <a:r>
                  <a:rPr lang="it-IT" sz="1800" dirty="0" smtClean="0"/>
                  <a:t>volume era uguale qualsiasi gas venisse preso in considerazione.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b="1" dirty="0" smtClean="0"/>
                  <a:t>A pressione e temperatura costanti, </a:t>
                </a:r>
                <a:r>
                  <a:rPr lang="it-IT" sz="1800" b="1" dirty="0"/>
                  <a:t>il numero di moli è proporzionale al volume di gas che il recipiente </a:t>
                </a:r>
                <a:r>
                  <a:rPr lang="it-IT" sz="1800" b="1" dirty="0" smtClean="0"/>
                  <a:t>contiene: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𝑐𝑜𝑠𝑡𝑎𝑛𝑡𝑒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it-IT" sz="1800" dirty="0" smtClean="0"/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10" y="872630"/>
                <a:ext cx="6096285" cy="974768"/>
              </a:xfrm>
              <a:prstGeom prst="rect">
                <a:avLst/>
              </a:prstGeom>
              <a:blipFill>
                <a:blip r:embed="rId2"/>
                <a:stretch>
                  <a:fillRect l="-900" r="-1000" b="-1825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710" y="184785"/>
            <a:ext cx="8070477" cy="809251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Legge di Avogadro</a:t>
            </a:r>
            <a:endParaRPr lang="it-IT" sz="3200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823" y="872630"/>
            <a:ext cx="1974192" cy="24340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160256" y="3808762"/>
                <a:ext cx="8486759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 smtClean="0"/>
                  <a:t>In base a questa legge, il volume di una mole di gas è costante, qualunque sia il gas in questione. Questo viene detto </a:t>
                </a:r>
                <a:r>
                  <a:rPr lang="it-IT" sz="1800" b="1" dirty="0" smtClean="0"/>
                  <a:t>volume </a:t>
                </a:r>
                <a:r>
                  <a:rPr lang="it-IT" sz="1800" b="1" dirty="0"/>
                  <a:t>molare</a:t>
                </a:r>
                <a:r>
                  <a:rPr lang="it-IT" sz="1800" dirty="0"/>
                  <a:t> del gas, </a:t>
                </a:r>
                <a:r>
                  <a:rPr lang="it-IT" sz="1800" i="1" dirty="0"/>
                  <a:t>V</a:t>
                </a:r>
                <a:r>
                  <a:rPr lang="it-IT" sz="1800" i="1" baseline="-25000" dirty="0"/>
                  <a:t>M</a:t>
                </a:r>
                <a:r>
                  <a:rPr lang="it-IT" sz="1800" dirty="0" smtClean="0"/>
                  <a:t>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it-IT" sz="1800" dirty="0"/>
                  <a:t>La densità di un gas può essere calcolata a partire dal volume molare e dalla massa molare del gas: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it-IT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it-IT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𝑚𝑜𝑙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𝑚𝑜𝑙</m:t>
                              </m:r>
                            </m:sub>
                          </m:sSub>
                        </m:den>
                      </m:f>
                      <m:r>
                        <a:rPr lang="it-IT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800" i="1">
                              <a:latin typeface="Cambria Math" panose="02040503050406030204" pitchFamily="18" charset="0"/>
                            </a:rPr>
                            <m:t>𝑀𝑀</m:t>
                          </m:r>
                        </m:num>
                        <m:den>
                          <m:sSub>
                            <m:sSubPr>
                              <m:ctrlPr>
                                <a:rPr lang="it-IT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it-IT" sz="18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1800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b="1" dirty="0" smtClean="0">
                    <a:solidFill>
                      <a:srgbClr val="FF0000"/>
                    </a:solidFill>
                  </a:rPr>
                  <a:t>In </a:t>
                </a:r>
                <a:r>
                  <a:rPr lang="it-IT" sz="1800" b="1" u="sng" dirty="0" smtClean="0">
                    <a:solidFill>
                      <a:srgbClr val="FF0000"/>
                    </a:solidFill>
                  </a:rPr>
                  <a:t>condizioni standard </a:t>
                </a:r>
                <a:r>
                  <a:rPr lang="it-IT" sz="1800" b="1" dirty="0" smtClean="0">
                    <a:solidFill>
                      <a:srgbClr val="FF0000"/>
                    </a:solidFill>
                  </a:rPr>
                  <a:t>(0°C e 1 atm), il volume molare di qualsiasi gas è pari a 22.41 L. </a:t>
                </a:r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56" y="3808762"/>
                <a:ext cx="8486759" cy="974768"/>
              </a:xfrm>
              <a:prstGeom prst="rect">
                <a:avLst/>
              </a:prstGeom>
              <a:blipFill>
                <a:blip r:embed="rId4"/>
                <a:stretch>
                  <a:fillRect l="-575" b="-17812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517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1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138545" y="872630"/>
                <a:ext cx="9005455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 smtClean="0"/>
                  <a:t>Le </a:t>
                </a:r>
                <a:r>
                  <a:rPr lang="it-IT" sz="1800" dirty="0"/>
                  <a:t>quattro grandezze che descrivono completamente un gas (temperatura, pressione, volume e numero di moli) non sono indipendenti, ma esiste una relazione che le lega. </a:t>
                </a:r>
                <a:r>
                  <a:rPr lang="it-IT" sz="1800" dirty="0" smtClean="0"/>
                  <a:t>Ne </a:t>
                </a:r>
                <a:r>
                  <a:rPr lang="it-IT" sz="1800" dirty="0"/>
                  <a:t>segue che, per descrivere lo stato termodinamico di una gas è sufficiente specificare tre sole di esse. </a:t>
                </a:r>
                <a:r>
                  <a:rPr lang="it-IT" sz="1800" dirty="0" smtClean="0"/>
                  <a:t>Combinando le leggi dei gas viste (Boyle, Charles e Avogadro), si ottiene tale relazione che vale per tutti i gas che mostrano un comportamento ideale. Questa è detta </a:t>
                </a:r>
                <a:r>
                  <a:rPr lang="it-IT" sz="1800" b="1" dirty="0" smtClean="0"/>
                  <a:t>equazione di stato dei gas perfetti</a:t>
                </a:r>
                <a:r>
                  <a:rPr lang="it-IT" sz="1800" dirty="0" smtClean="0"/>
                  <a:t>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it-IT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it-IT" sz="1800" dirty="0" smtClean="0"/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/>
                  <a:t>d</a:t>
                </a:r>
                <a:r>
                  <a:rPr lang="it-IT" sz="1800" dirty="0" smtClean="0"/>
                  <a:t>ove </a:t>
                </a:r>
                <a:r>
                  <a:rPr lang="it-IT" sz="1800" i="1" dirty="0" smtClean="0"/>
                  <a:t>R</a:t>
                </a:r>
                <a:r>
                  <a:rPr lang="it-IT" sz="1800" dirty="0" smtClean="0"/>
                  <a:t> è la costante universale dei gas e ha il valore di 0.0821 atm·L·mol</a:t>
                </a:r>
                <a:r>
                  <a:rPr lang="it-IT" sz="1800" baseline="30000" dirty="0" smtClean="0"/>
                  <a:t>-1</a:t>
                </a:r>
                <a:r>
                  <a:rPr lang="it-IT" sz="1800" dirty="0" smtClean="0"/>
                  <a:t>·K</a:t>
                </a:r>
                <a:r>
                  <a:rPr lang="it-IT" sz="1800" baseline="30000" dirty="0" smtClean="0"/>
                  <a:t>-1</a:t>
                </a:r>
                <a:r>
                  <a:rPr lang="it-IT" sz="1800" dirty="0" smtClean="0"/>
                  <a:t>. </a:t>
                </a:r>
                <a:r>
                  <a:rPr lang="it-IT" sz="1800" i="1" dirty="0" smtClean="0"/>
                  <a:t>(Attenzione alle unità di misura della costante!!!)</a:t>
                </a:r>
                <a:r>
                  <a:rPr lang="it-IT" sz="800" dirty="0" smtClean="0"/>
                  <a:t>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i="1" dirty="0">
                    <a:ea typeface="Cambria Math" panose="02040503050406030204" pitchFamily="18" charset="0"/>
                  </a:rPr>
                  <a:t>Esempio: Calcolare la pressione esercitata da 0.200 moli di un gas che occupa il volume di 250 cm</a:t>
                </a:r>
                <a:r>
                  <a:rPr lang="it-IT" sz="1800" i="1" baseline="30000" dirty="0">
                    <a:ea typeface="Cambria Math" panose="02040503050406030204" pitchFamily="18" charset="0"/>
                  </a:rPr>
                  <a:t>3</a:t>
                </a:r>
                <a:r>
                  <a:rPr lang="it-IT" sz="1800" i="1" dirty="0">
                    <a:ea typeface="Cambria Math" panose="02040503050406030204" pitchFamily="18" charset="0"/>
                  </a:rPr>
                  <a:t> alla temperatura di 25°C. </a:t>
                </a:r>
                <a:endParaRPr lang="it-IT" sz="1800" b="0" i="1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45" y="872630"/>
                <a:ext cx="9005455" cy="974768"/>
              </a:xfrm>
              <a:prstGeom prst="rect">
                <a:avLst/>
              </a:prstGeom>
              <a:blipFill>
                <a:blip r:embed="rId2"/>
                <a:stretch>
                  <a:fillRect l="-609" r="-542" b="-31187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711" y="184785"/>
            <a:ext cx="5871882" cy="809251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Equazione di stato dei gas perfetti</a:t>
            </a:r>
            <a:endParaRPr lang="it-IT" sz="3200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890" y="5098471"/>
            <a:ext cx="6505643" cy="177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3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 txBox="1">
            <a:spLocks/>
          </p:cNvSpPr>
          <p:nvPr/>
        </p:nvSpPr>
        <p:spPr>
          <a:xfrm>
            <a:off x="138545" y="872630"/>
            <a:ext cx="9005455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it-IT" sz="1800" b="0" i="1" dirty="0" smtClean="0">
              <a:ea typeface="Cambria Math" panose="0204050305040603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711" y="184785"/>
            <a:ext cx="5871882" cy="809251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Equazione di stato dei gas perfetti</a:t>
            </a:r>
            <a:endParaRPr lang="it-IT" sz="3200" dirty="0">
              <a:solidFill>
                <a:srgbClr val="0070C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38545" y="994036"/>
            <a:ext cx="877454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altLang="it-IT" dirty="0">
                <a:latin typeface="Arial" panose="020B0604020202020204" pitchFamily="34" charset="0"/>
              </a:rPr>
              <a:t>Il gas </a:t>
            </a:r>
            <a:r>
              <a:rPr lang="it-IT" altLang="it-IT" dirty="0" smtClean="0">
                <a:latin typeface="Arial" panose="020B0604020202020204" pitchFamily="34" charset="0"/>
              </a:rPr>
              <a:t>perfetto (ideale) </a:t>
            </a:r>
            <a:r>
              <a:rPr lang="it-IT" altLang="it-IT" b="1" dirty="0">
                <a:latin typeface="Arial" panose="020B0604020202020204" pitchFamily="34" charset="0"/>
              </a:rPr>
              <a:t>non</a:t>
            </a:r>
            <a:r>
              <a:rPr lang="it-IT" altLang="it-IT" dirty="0">
                <a:latin typeface="Arial" panose="020B0604020202020204" pitchFamily="34" charset="0"/>
              </a:rPr>
              <a:t> esiste, ma è un concetto utilissimo, perché tutti i gas tendono a comportarsi in modo ideale in un intervallo abbastanza ampio di pressione. </a:t>
            </a:r>
          </a:p>
          <a:p>
            <a:pPr algn="just">
              <a:spcBef>
                <a:spcPct val="50000"/>
              </a:spcBef>
            </a:pPr>
            <a:r>
              <a:rPr lang="it-IT" altLang="it-IT" dirty="0">
                <a:latin typeface="Arial" panose="020B0604020202020204" pitchFamily="34" charset="0"/>
              </a:rPr>
              <a:t>Per un gas </a:t>
            </a:r>
            <a:r>
              <a:rPr lang="it-IT" altLang="it-IT" dirty="0" smtClean="0">
                <a:latin typeface="Arial" panose="020B0604020202020204" pitchFamily="34" charset="0"/>
              </a:rPr>
              <a:t>perfetto </a:t>
            </a:r>
            <a:r>
              <a:rPr lang="it-IT" altLang="it-IT" b="1" dirty="0">
                <a:latin typeface="Arial" panose="020B0604020202020204" pitchFamily="34" charset="0"/>
              </a:rPr>
              <a:t>in condizioni di equilibrio</a:t>
            </a:r>
            <a:r>
              <a:rPr lang="it-IT" altLang="it-IT" dirty="0">
                <a:latin typeface="Arial" panose="020B0604020202020204" pitchFamily="34" charset="0"/>
              </a:rPr>
              <a:t>, una qualsiasi delle quattro grandezze caratteristiche può essere ricavata dall'equazione di stato, note le altre tre. </a:t>
            </a:r>
          </a:p>
          <a:p>
            <a:pPr algn="just">
              <a:spcBef>
                <a:spcPct val="50000"/>
              </a:spcBef>
            </a:pPr>
            <a:r>
              <a:rPr lang="it-IT" altLang="it-IT" b="1" dirty="0">
                <a:solidFill>
                  <a:srgbClr val="FF0000"/>
                </a:solidFill>
                <a:latin typeface="Arial" panose="020B0604020202020204" pitchFamily="34" charset="0"/>
              </a:rPr>
              <a:t>La legge del gas </a:t>
            </a:r>
            <a:r>
              <a:rPr lang="it-IT" altLang="it-IT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perfetto </a:t>
            </a:r>
            <a:r>
              <a:rPr lang="it-IT" altLang="it-IT" b="1" dirty="0">
                <a:solidFill>
                  <a:srgbClr val="FF0000"/>
                </a:solidFill>
                <a:latin typeface="Arial" panose="020B0604020202020204" pitchFamily="34" charset="0"/>
              </a:rPr>
              <a:t>vale per ogni stato di equilibrio</a:t>
            </a:r>
            <a:r>
              <a:rPr lang="it-IT" altLang="it-IT" dirty="0">
                <a:latin typeface="Arial" panose="020B0604020202020204" pitchFamily="34" charset="0"/>
              </a:rPr>
              <a:t>, per cui se un gas </a:t>
            </a:r>
            <a:r>
              <a:rPr lang="it-IT" altLang="it-IT" dirty="0" smtClean="0">
                <a:latin typeface="Arial" panose="020B0604020202020204" pitchFamily="34" charset="0"/>
              </a:rPr>
              <a:t>perfetto </a:t>
            </a:r>
            <a:r>
              <a:rPr lang="it-IT" altLang="it-IT" dirty="0">
                <a:latin typeface="Arial" panose="020B0604020202020204" pitchFamily="34" charset="0"/>
              </a:rPr>
              <a:t>compie una trasformazione fra due stati di equilibrio, i valori delle grandezze caratteristiche nei due stati di equilibrio sono correlati:</a:t>
            </a:r>
            <a:endParaRPr lang="it-IT" dirty="0"/>
          </a:p>
        </p:txBody>
      </p:sp>
      <p:graphicFrame>
        <p:nvGraphicFramePr>
          <p:cNvPr id="6" name="Object 10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208326"/>
              </p:ext>
            </p:extLst>
          </p:nvPr>
        </p:nvGraphicFramePr>
        <p:xfrm>
          <a:off x="2971800" y="3784600"/>
          <a:ext cx="2216150" cy="241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3" imgW="825500" imgH="901700" progId="Equation.3">
                  <p:embed/>
                </p:oleObj>
              </mc:Choice>
              <mc:Fallback>
                <p:oleObj name="Equation" r:id="rId3" imgW="825500" imgH="901700" progId="Equation.3">
                  <p:embed/>
                  <p:pic>
                    <p:nvPicPr>
                      <p:cNvPr id="35846" name="Object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784600"/>
                        <a:ext cx="2216150" cy="241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945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3236257" y="1793389"/>
                <a:ext cx="5723015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 smtClean="0"/>
                  <a:t>Se i gas hanno comportamento ideale, vale </a:t>
                </a:r>
                <a:r>
                  <a:rPr lang="it-IT" sz="1800" dirty="0"/>
                  <a:t>la </a:t>
                </a:r>
                <a:r>
                  <a:rPr lang="it-IT" sz="1800" b="1" dirty="0"/>
                  <a:t>legge di </a:t>
                </a:r>
                <a:r>
                  <a:rPr lang="it-IT" sz="1800" b="1" dirty="0" smtClean="0"/>
                  <a:t>Dalton</a:t>
                </a:r>
                <a:r>
                  <a:rPr lang="it-IT" sz="1800" dirty="0" smtClean="0"/>
                  <a:t>: la </a:t>
                </a:r>
                <a:r>
                  <a:rPr lang="it-IT" sz="1800" dirty="0"/>
                  <a:t>somma delle pressioni parziali </a:t>
                </a:r>
                <a:r>
                  <a:rPr lang="it-IT" sz="1800" dirty="0" smtClean="0"/>
                  <a:t>è </a:t>
                </a:r>
                <a:r>
                  <a:rPr lang="it-IT" sz="1800" dirty="0"/>
                  <a:t>pari alla pressione </a:t>
                </a:r>
                <a:r>
                  <a:rPr lang="it-IT" sz="1800" dirty="0" smtClean="0"/>
                  <a:t>totale,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it-IT" sz="1800" b="0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 smtClean="0"/>
                  <a:t>Per ciascun gas la pressione parziale può essere calcolata applicando la legge di stato dei gas: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it-IT" sz="1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it-IT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it-IT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𝑅𝑇</m:t>
                          </m:r>
                        </m:num>
                        <m:den>
                          <m:r>
                            <a:rPr lang="it-IT" sz="1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it-IT" sz="1800" b="0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 smtClean="0"/>
                  <a:t>La pressione totale può essere scritta come: </a:t>
                </a:r>
                <a:endParaRPr lang="it-IT" sz="1800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</a:rPr>
                      <m:t>+…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𝑅𝑇</m:t>
                        </m:r>
                      </m:num>
                      <m:den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it-IT" sz="1800" dirty="0" smtClean="0"/>
                  <a:t>. </a:t>
                </a:r>
                <a:endParaRPr lang="it-IT" sz="1800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b="0" dirty="0" smtClean="0"/>
                  <a:t>Da cui: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  <m:t>𝑡𝑜𝑡</m:t>
                            </m:r>
                          </m:sub>
                        </m:sSub>
                      </m:den>
                    </m:f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it-IT" sz="1800" i="1">
                                <a:latin typeface="Cambria Math" panose="02040503050406030204" pitchFamily="18" charset="0"/>
                              </a:rPr>
                              <m:t>𝑡𝑜𝑡</m:t>
                            </m:r>
                          </m:sub>
                        </m:sSub>
                      </m:den>
                    </m:f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it-IT" sz="1800" b="0" dirty="0" smtClean="0"/>
                  <a:t>	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it-IT" sz="1800" b="0" dirty="0" smtClean="0"/>
                  <a:t> = </a:t>
                </a:r>
                <a:r>
                  <a:rPr lang="it-IT" sz="1800" b="1" dirty="0" smtClean="0"/>
                  <a:t>frazione molare</a:t>
                </a:r>
                <a:r>
                  <a:rPr lang="it-IT" sz="1800" b="0" dirty="0" smtClean="0"/>
                  <a:t>)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it-IT" sz="1800" dirty="0" smtClean="0"/>
                  <a:t>La pressione parziale è: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it-IT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it-IT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it-IT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</m:oMath>
                </a14:m>
                <a:endParaRPr lang="it-IT" sz="1800" b="0" dirty="0" smtClean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6257" y="1793389"/>
                <a:ext cx="5723015" cy="974768"/>
              </a:xfrm>
              <a:prstGeom prst="rect">
                <a:avLst/>
              </a:prstGeom>
              <a:blipFill>
                <a:blip r:embed="rId2"/>
                <a:stretch>
                  <a:fillRect l="-958" b="-3637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ontent Placeholder 2"/>
          <p:cNvSpPr txBox="1">
            <a:spLocks/>
          </p:cNvSpPr>
          <p:nvPr/>
        </p:nvSpPr>
        <p:spPr>
          <a:xfrm>
            <a:off x="517711" y="818621"/>
            <a:ext cx="8070477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800" dirty="0" smtClean="0"/>
              <a:t>Per un sistema formato da una miscela di più gas nello stesso contenitore, si definisce la </a:t>
            </a:r>
            <a:r>
              <a:rPr lang="it-IT" sz="1800" b="1" dirty="0"/>
              <a:t>pressione parziale</a:t>
            </a:r>
            <a:r>
              <a:rPr lang="it-IT" sz="1800" dirty="0"/>
              <a:t> di </a:t>
            </a:r>
            <a:r>
              <a:rPr lang="it-IT" sz="1800" dirty="0" smtClean="0"/>
              <a:t>ciascun </a:t>
            </a:r>
            <a:r>
              <a:rPr lang="it-IT" sz="1800" dirty="0"/>
              <a:t>gas </a:t>
            </a:r>
            <a:r>
              <a:rPr lang="it-IT" sz="1800" dirty="0" smtClean="0"/>
              <a:t>nella </a:t>
            </a:r>
            <a:r>
              <a:rPr lang="it-IT" sz="1800" dirty="0"/>
              <a:t>miscela </a:t>
            </a:r>
            <a:r>
              <a:rPr lang="it-IT" sz="1800" dirty="0" smtClean="0"/>
              <a:t>come </a:t>
            </a:r>
            <a:r>
              <a:rPr lang="it-IT" sz="1800" b="1" dirty="0"/>
              <a:t>la pressione che il gas avrebbe se da solo occupasse tutto il volume del</a:t>
            </a:r>
            <a:r>
              <a:rPr lang="it-IT" sz="1800" dirty="0"/>
              <a:t> </a:t>
            </a:r>
            <a:r>
              <a:rPr lang="it-IT" sz="1800" b="1" dirty="0" smtClean="0"/>
              <a:t>contenitore</a:t>
            </a:r>
            <a:r>
              <a:rPr lang="it-IT" sz="1800" dirty="0" smtClean="0"/>
              <a:t>. </a:t>
            </a:r>
            <a:endParaRPr lang="it-IT" sz="1800" b="0" dirty="0" smtClean="0">
              <a:ea typeface="Cambria Math" panose="020405030504060302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it-IT" sz="1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711" y="0"/>
            <a:ext cx="5871882" cy="809251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Miscele di gas e legge di Dalton</a:t>
            </a:r>
            <a:endParaRPr lang="it-IT" sz="3200" dirty="0">
              <a:solidFill>
                <a:srgbClr val="0070C0"/>
              </a:solidFill>
            </a:endParaRPr>
          </a:p>
        </p:txBody>
      </p:sp>
      <p:pic>
        <p:nvPicPr>
          <p:cNvPr id="6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06"/>
          <a:stretch/>
        </p:blipFill>
        <p:spPr bwMode="auto">
          <a:xfrm>
            <a:off x="517712" y="2094462"/>
            <a:ext cx="2544156" cy="432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98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3433721" y="3587114"/>
            <a:ext cx="5165334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900" dirty="0" smtClean="0"/>
              <a:t>Le </a:t>
            </a:r>
            <a:r>
              <a:rPr lang="it-IT" sz="1900" dirty="0"/>
              <a:t>molecole urtano contro le pareti del recipiente. Gli urti sono elastici, cioè le particelle rimbalzano senza trasferire energia. A livello macroscopico, gli urti contro le pareti sono responsabili della pressione del gas.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517711" y="872630"/>
            <a:ext cx="5624472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900" dirty="0"/>
              <a:t>La teoria cinetico-molecolare dei gas </a:t>
            </a:r>
            <a:r>
              <a:rPr lang="it-IT" sz="1900" dirty="0" smtClean="0"/>
              <a:t>correla </a:t>
            </a:r>
            <a:r>
              <a:rPr lang="it-IT" sz="1900" dirty="0"/>
              <a:t>le leggi dei gas </a:t>
            </a:r>
            <a:r>
              <a:rPr lang="it-IT" sz="1900" dirty="0" smtClean="0"/>
              <a:t>con la </a:t>
            </a:r>
            <a:r>
              <a:rPr lang="it-IT" sz="1900" dirty="0"/>
              <a:t>natura atomica della </a:t>
            </a:r>
            <a:r>
              <a:rPr lang="it-IT" sz="1900" dirty="0" smtClean="0"/>
              <a:t>materia.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900" dirty="0" smtClean="0"/>
              <a:t>Per un gas perfetto, le molecole possono essere considerate come </a:t>
            </a:r>
            <a:r>
              <a:rPr lang="it-IT" sz="1900" u="sng" dirty="0" smtClean="0">
                <a:solidFill>
                  <a:srgbClr val="FF0000"/>
                </a:solidFill>
              </a:rPr>
              <a:t>puntiformi </a:t>
            </a:r>
            <a:r>
              <a:rPr lang="it-IT" sz="1900" dirty="0" smtClean="0"/>
              <a:t>e in </a:t>
            </a:r>
            <a:r>
              <a:rPr lang="it-IT" sz="1900" u="sng" dirty="0" smtClean="0">
                <a:solidFill>
                  <a:srgbClr val="FF0000"/>
                </a:solidFill>
              </a:rPr>
              <a:t>moto rettilineo</a:t>
            </a:r>
            <a:r>
              <a:rPr lang="it-IT" sz="1900" dirty="0" smtClean="0"/>
              <a:t>. Se </a:t>
            </a:r>
            <a:r>
              <a:rPr lang="it-IT" sz="1900" dirty="0"/>
              <a:t>la pressione è </a:t>
            </a:r>
            <a:r>
              <a:rPr lang="it-IT" sz="1900" dirty="0" smtClean="0"/>
              <a:t>bassa</a:t>
            </a:r>
            <a:r>
              <a:rPr lang="it-IT" sz="1900" dirty="0"/>
              <a:t>, </a:t>
            </a:r>
            <a:r>
              <a:rPr lang="it-IT" sz="1900" dirty="0" smtClean="0"/>
              <a:t>l’urto tra due molecole è raro. Tali urti sono elastici.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710" y="184785"/>
            <a:ext cx="7227795" cy="809251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Teoria cinetico-molecolare dei gas</a:t>
            </a:r>
            <a:endParaRPr lang="it-IT" sz="3200" dirty="0">
              <a:solidFill>
                <a:srgbClr val="0070C0"/>
              </a:solidFill>
            </a:endParaRPr>
          </a:p>
        </p:txBody>
      </p:sp>
      <p:pic>
        <p:nvPicPr>
          <p:cNvPr id="6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49"/>
          <a:stretch/>
        </p:blipFill>
        <p:spPr bwMode="auto">
          <a:xfrm>
            <a:off x="6142183" y="463592"/>
            <a:ext cx="2601818" cy="305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74"/>
          <a:stretch/>
        </p:blipFill>
        <p:spPr bwMode="auto">
          <a:xfrm>
            <a:off x="455007" y="3234124"/>
            <a:ext cx="2874939" cy="3320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21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7209</TotalTime>
  <Words>1193</Words>
  <Application>Microsoft Office PowerPoint</Application>
  <PresentationFormat>Presentazione su schermo (4:3)</PresentationFormat>
  <Paragraphs>77</Paragraphs>
  <Slides>11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Office Theme</vt:lpstr>
      <vt:lpstr>Equation</vt:lpstr>
      <vt:lpstr>Il gas perfetto</vt:lpstr>
      <vt:lpstr>La pressione del gas</vt:lpstr>
      <vt:lpstr>Legge di Boyle</vt:lpstr>
      <vt:lpstr>Legge di Charles o di Gay-Lussac</vt:lpstr>
      <vt:lpstr>Legge di Avogadro</vt:lpstr>
      <vt:lpstr>Equazione di stato dei gas perfetti</vt:lpstr>
      <vt:lpstr>Equazione di stato dei gas perfetti</vt:lpstr>
      <vt:lpstr>Miscele di gas e legge di Dalton</vt:lpstr>
      <vt:lpstr>Teoria cinetico-molecolare dei gas</vt:lpstr>
      <vt:lpstr>Presentazione standard di PowerPoint</vt:lpstr>
      <vt:lpstr>Equazioni dei gas reali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Chimica Generale e Inorganica con Esercitazioni</dc:title>
  <dc:creator>rita de zorzi</dc:creator>
  <cp:lastModifiedBy>Michele</cp:lastModifiedBy>
  <cp:revision>571</cp:revision>
  <cp:lastPrinted>2020-10-28T14:23:08Z</cp:lastPrinted>
  <dcterms:created xsi:type="dcterms:W3CDTF">2020-07-11T12:16:55Z</dcterms:created>
  <dcterms:modified xsi:type="dcterms:W3CDTF">2024-10-22T08:45:27Z</dcterms:modified>
</cp:coreProperties>
</file>