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627A07-7903-4781-9076-8DCD100C8C4E}">
  <a:tblStyle styleId="{D2627A07-7903-4781-9076-8DCD100C8C4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c8221db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c8221db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c8221dbf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0c8221dbf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c8221dbf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c8221dbf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c8221dbf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c8221dbf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c8221dbf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c8221dbf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c8221dbf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c8221dbf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c8221dbf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c8221dbf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c8221dbf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c8221dbf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c8221dbf3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0c8221dbf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c8221dbf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0c8221dbf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c8221dbf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c8221dbf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c8221dbf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c8221dbf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0c8221dbf3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0c8221dbf3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c8221dbf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c8221dbf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c8221dbf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0c8221dbf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c8221dbf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c8221dbf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c8221dbf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0c8221dbf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c8221dbf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c8221dbf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c8221dbf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0c8221dbf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c8221dbf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0c8221dbf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c8221dbf3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0c8221dbf3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0c8221dbf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0c8221dbf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c8221dbf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c8221dbf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c8221dbf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c8221dbf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c8221dbf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c8221dbf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c8221dbf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c8221dbf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c8221dbf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c8221dbf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c8221dbf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c8221dbf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11.png"/><Relationship Id="rId5" Type="http://schemas.openxmlformats.org/officeDocument/2006/relationships/image" Target="../media/image10.jpg"/><Relationship Id="rId6" Type="http://schemas.openxmlformats.org/officeDocument/2006/relationships/image" Target="../media/image14.jpg"/><Relationship Id="rId7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cX2iBBcn7YxniJ8MpPUMoUi-V1F1UtkjylHUcBs2wgA/edit#slide=id.g30c8221dbf3_0_7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cs.google.com/forms/d/e/1FAIpQLSdaGbndEsXcQ7NAdTktLnGBGwzQo-4VsCsw5kTlF6kzVSRn7A/viewform?usp=pp_url" TargetMode="External"/><Relationship Id="rId4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39708" y="1444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Riflessioni sulla professionalità docente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17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 curriculum vitae al bilancio delle competenze iniziali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87225" y="4476350"/>
            <a:ext cx="403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19/10/2024 - 9.30-13.30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" y="34675"/>
            <a:ext cx="889635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3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1-Il docente deve essere empatico e mettersi nelle </a:t>
            </a:r>
            <a:r>
              <a:rPr lang="en"/>
              <a:t>condizioni</a:t>
            </a:r>
            <a:r>
              <a:rPr lang="en"/>
              <a:t> di comprendere l’altro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2-Avere senso critico ed essere in grado di svilupparlo nello studente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3-Il docente deve essere autorevole ma non autoritario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4- Essere in grado di fare collegamenti interdisciplinari e di contatto con la realtà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5- Trascendere l’utilità e soffermarsi sullo sviluppo della passione per lo studio della dimensione introspettivo-emotiva della realtà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4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-21735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Empatico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Motivante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Coinvolgente e inclusivo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Interdisciplinarietà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 spirito critico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Rigoroso ed esigente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Organizzato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Avere un pensiero interculturale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5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PENSIERO CRITICO</a:t>
            </a:r>
            <a:r>
              <a:rPr lang="en"/>
              <a:t>: capacità dell’insegnante di far maturare negli alunni una visione dell’insieme e di analizzare in profondità i rapporti di causa-effetto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INCLUSIVO</a:t>
            </a:r>
            <a:r>
              <a:rPr lang="en"/>
              <a:t>: riuscire a coinvolgere tutti gli alunni attraverso un approccio empatico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AGGIORNATO</a:t>
            </a:r>
            <a:r>
              <a:rPr lang="en"/>
              <a:t>: capacità dell’insegnante di portare argomenti di attualità e di saperli collegare con la disciplina attraverso varie metodologie e TIC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FLESSIBILE</a:t>
            </a:r>
            <a:r>
              <a:rPr lang="en"/>
              <a:t>: capacità di modulare il proprio stile di conduzione della lezione e le proprie strategie comunicative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TRASVERSALE</a:t>
            </a:r>
            <a:r>
              <a:rPr lang="en"/>
              <a:t>: capacità di perseguire una </a:t>
            </a:r>
            <a:r>
              <a:rPr lang="en"/>
              <a:t>pluralità</a:t>
            </a:r>
            <a:r>
              <a:rPr lang="en"/>
              <a:t> di obiettivi di apprendimento e di competenze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1769025" y="34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6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90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Interdisciplinarietà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Inclusività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Empatia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Creatività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Competenze disciplinari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Predisposizione all’ascolto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Passione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Senso critico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951300" y="2122850"/>
            <a:ext cx="7241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DISCUSSIONE E CONDIVISIONE DELLE CARATTERISTICHE INDIVIDUATE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i Belle : donne, modello, persone, ragazza, fotografia ..."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800" y="253500"/>
            <a:ext cx="3860849" cy="2567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cola bottiglia di acqua | Immagini vettoriali gratuiti"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4352" y="733900"/>
            <a:ext cx="1943100" cy="476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ffè Immagine gratis - Public Domain Pictures" id="150" name="Google Shape;15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725" y="2821099"/>
            <a:ext cx="1724102" cy="1724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 gratis: dolce, fragola, berry, delizioso, cibo, frutta ..." id="151" name="Google Shape;15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275" y="2821100"/>
            <a:ext cx="2298793" cy="17240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ese and crackers | For the tiny little hunger in the afte… | Flickr" id="152" name="Google Shape;15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7950" y="378975"/>
            <a:ext cx="2721999" cy="181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1043175"/>
            <a:ext cx="8520600" cy="29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Quali obiettivi identificati per lo sviluppo del profilo delle competenze professionali?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Focus Area Relazionale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9"/>
          <p:cNvGraphicFramePr/>
          <p:nvPr/>
        </p:nvGraphicFramePr>
        <p:xfrm>
          <a:off x="544200" y="12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{D2627A07-7903-4781-9076-8DCD100C8C4E}</a:tableStyleId>
              </a:tblPr>
              <a:tblGrid>
                <a:gridCol w="8385875"/>
              </a:tblGrid>
              <a:tr h="62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Saper riconoscere le modalità di intervento educativo del docente per il mantenimento di un clima sereno di apprendimento (atmosfera in classe)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Osservare le strategie di intervento del docente per la gestione disciplinare degli alunni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4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Saper identificare le strategie comunicative di coinvolgimento della classe nelle diverse fasi dell’apprendimento (spiegazione, esercitazione, valutazione)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Individuare strategie di intervento educativo per alunni con bisogni educativi speciali (area dispersione scolastica)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4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Osservare e proporre strategie di intervento educativo personalizzato finalizzate agli alunni con disabilità e agli alunni con difficoltà di apprendimento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Sviluppare comportamenti e atteggiamenti relazionali positivi con gli alunni e i docenti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Sperimentare modalità di lavoro in gruppo (come cooperative learning, tutoring, etc.)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68575" marL="68575">
                    <a:lnL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9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/>
        </p:nvSpPr>
        <p:spPr>
          <a:xfrm>
            <a:off x="1406250" y="423950"/>
            <a:ext cx="6331500" cy="3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QUALI ASPETTI RELAZIONALI HO OSSERVATO/SPERIMENTATO NELLA MIA ESPERIENZA DI TIROCINIO O DI INSEGNANTE SINORA, CHE HANNO FAVORITO UN CLIMA SERENO ED EFFICACE PER L’APPRENDIMENTO?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IN QUALE PARTICOLARE SITUAZIONE?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Ci confrontiamo tra tirocinanti in gruppo e proponiamo un’esperienza come esempio (con parole, immagini…)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1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Saper riconoscere le modalità di intervento educativo del docente per il mantenimento di un clima sereno di apprendimento (atmosfera in classe)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1"/>
          <p:cNvSpPr txBox="1"/>
          <p:nvPr/>
        </p:nvSpPr>
        <p:spPr>
          <a:xfrm>
            <a:off x="512556" y="2045830"/>
            <a:ext cx="81189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Coinvolgere, responsabilizzare, dire la verità anche davanti a possibili problemi e conflittualità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Far indossare agli studenti “i panni dell’altro”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Ruolo attivo degli studenti con insegnante supervisore.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Attività di accoglienza, conoscenza reciproca attraverso domande guida personali.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776775" y="3072250"/>
            <a:ext cx="770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6875" y="688075"/>
            <a:ext cx="764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Link di condivisione della presentazione per la gestione delle attività di gruppo.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86100" y="2057725"/>
            <a:ext cx="7997700" cy="12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https://docs.google.com/presentation/d/1cX2iBBcn7YxniJ8MpPUMoUi-V1F1UtkjylHUcBs2wgA/edit#slide=id.g30c8221dbf3_0_7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766200" y="3072250"/>
            <a:ext cx="2312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650" y="2876550"/>
            <a:ext cx="2419348" cy="241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2</a:t>
            </a:r>
            <a:endParaRPr/>
          </a:p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Osservare le strategie di intervento del docente per la gestione disciplinare degli alunni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-strategie e metodologie  cooperative  ( es. Attività per un apprendimento efficace)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-uso efficace sia del linguaggio verbale che di quello paraverbale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linguaggio giraffa (comunicazione empatica)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3</a:t>
            </a:r>
            <a:endParaRPr/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167700" y="1109025"/>
            <a:ext cx="866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Saper identificare le strategie comunicative di coinvolgimento della classe nelle diverse fasi dell’apprendimento (spiegazione, esercitazione, valutazione)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Spiegazione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attivatore (video, immagine ,testo), brainstorming, lezione partecipata.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Esercitazione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attività laboratoriale, esercitazione tra pari, lavori di gruppo, gamification, role-play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Valutazione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auto-valutazione, feedback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4</a:t>
            </a:r>
            <a:endParaRPr/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0" y="1177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Individuare strategie di intervento educativo per alunni con bisogni educativi speciali (area dispersione scolastica)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Allestire un banco in classe con materiale, consultabile da tutti i ragazzi, creato dagli insegnanti e dagli studenti utilizzabile prima e durante le verifiche.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5</a:t>
            </a:r>
            <a:endParaRPr/>
          </a:p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266825" y="937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Osservare e proporre strategie di intervento educativo personalizzato finalizzate agli alunni con disabilità e agli alunni con difficoltà di apprendimento.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Conoscere bene gli studenti; maturare un buon rapporto improntato alla collaborazione piena con il docente di sos; ritagliarsi qualche momento durante le lezione di rapporto 1:1 con gli studenti con disabilità e difficoltà.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Capire chi sono gli alunni più inclusivi.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Insistere su passioni e propensioni dell’alunno per coinvolgerlo meglio nel gruppo classe e nell’attività didattica, es. Creare un’attività didattica di apprendimento cooperativo (basata sulle supe passioni) in cui l’alunno possa avere un ruolo centrale o di leadership/responsabilità.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Fornire allo studente gli strumenti necessari per svolgere l’attività didattica  e sostenere l’impegno motivandone l’autostima.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Riuscire a coinvolgere la classe nei progressi nel singolo, es. Presentazioni o letture davanti alla classe.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6</a:t>
            </a:r>
            <a:endParaRPr/>
          </a:p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311700" y="1093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Sviluppare comportamenti e atteggiamenti relazionali positivi con gli alunni e i docenti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Situazione tipo condivisa in base alle prime esperienze dei tirocinanti e dei docenti inseriti in nuove classi: attività accoglienza tramite metodologia circle time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950" y="2242725"/>
            <a:ext cx="3645424" cy="269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951300" y="1308575"/>
            <a:ext cx="7241400" cy="238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DISCUSSIONE E CONDIVISIONE DELLE ESPERIENZE INDIVIDUATE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 il mio curriculum vitae “disegna” il mio profilo di insegnante? </a:t>
            </a:r>
            <a:endParaRPr/>
          </a:p>
        </p:txBody>
      </p:sp>
      <p:sp>
        <p:nvSpPr>
          <p:cNvPr id="216" name="Google Shape;216;p38"/>
          <p:cNvSpPr txBox="1"/>
          <p:nvPr/>
        </p:nvSpPr>
        <p:spPr>
          <a:xfrm>
            <a:off x="2199700" y="186600"/>
            <a:ext cx="6690000" cy="492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PRIMO STEP DI COSTRUZIONE DELL’ </a:t>
            </a:r>
            <a:r>
              <a:rPr b="1" i="1" lang="en" sz="2000">
                <a:solidFill>
                  <a:schemeClr val="dk2"/>
                </a:solidFill>
              </a:rPr>
              <a:t>E-PORTFOLIO</a:t>
            </a:r>
            <a:endParaRPr b="1" i="1" sz="2000">
              <a:solidFill>
                <a:schemeClr val="dk2"/>
              </a:solidFill>
            </a:endParaRPr>
          </a:p>
        </p:txBody>
      </p:sp>
      <p:sp>
        <p:nvSpPr>
          <p:cNvPr id="217" name="Google Shape;217;p38"/>
          <p:cNvSpPr txBox="1"/>
          <p:nvPr/>
        </p:nvSpPr>
        <p:spPr>
          <a:xfrm>
            <a:off x="311700" y="3415600"/>
            <a:ext cx="65841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https://docs.google.com/forms/d/e/1FAIpQLSdaGbndEsXcQ7NAdTktLnGBGwzQo-4VsCsw5kTlF6kzVSRn7A/viewform?usp=pp_url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218" name="Google Shape;2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200" y="3145050"/>
            <a:ext cx="1846050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1191975" y="2150850"/>
            <a:ext cx="7640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Discussione e condivisione della riflessione sul proprio percorso verso l’insegnamento nella compilazione del primo step dell’</a:t>
            </a:r>
            <a:r>
              <a:rPr i="1" lang="en"/>
              <a:t>e-portfolio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/>
        </p:nvSpPr>
        <p:spPr>
          <a:xfrm>
            <a:off x="1418850" y="487125"/>
            <a:ext cx="7077000" cy="42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highlight>
                <a:srgbClr val="00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2"/>
              </a:solidFill>
              <a:highlight>
                <a:srgbClr val="00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2"/>
              </a:solidFill>
              <a:highlight>
                <a:srgbClr val="00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2"/>
                </a:solidFill>
                <a:highlight>
                  <a:schemeClr val="lt1"/>
                </a:highlight>
              </a:rPr>
              <a:t>FINE MATTINATA</a:t>
            </a:r>
            <a:endParaRPr b="1" sz="27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2"/>
                </a:solidFill>
                <a:highlight>
                  <a:schemeClr val="lt1"/>
                </a:highlight>
              </a:rPr>
              <a:t>Grazie e buon pranzo!</a:t>
            </a:r>
            <a:endParaRPr b="1" sz="270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550" y="68250"/>
            <a:ext cx="577059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952425" y="476125"/>
            <a:ext cx="2459700" cy="40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Comunità di docenti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381475" y="1420650"/>
            <a:ext cx="1851600" cy="10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Abitudini di mantenimento e miglioramento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679075" y="2599700"/>
            <a:ext cx="22362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Abitudini della mente e 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abitudini della pratica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937500" y="4060625"/>
            <a:ext cx="1546800" cy="46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Conoscenze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679075" y="3537800"/>
            <a:ext cx="1546800" cy="46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Competenze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858250" y="3673375"/>
            <a:ext cx="1546800" cy="46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</a:rPr>
              <a:t>Disposizioni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915275" y="4628325"/>
            <a:ext cx="222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(Etkina et al. 2017)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0" r="37425" t="0"/>
          <a:stretch/>
        </p:blipFill>
        <p:spPr>
          <a:xfrm>
            <a:off x="1621045" y="-118950"/>
            <a:ext cx="5468001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/>
          <p:nvPr/>
        </p:nvSpPr>
        <p:spPr>
          <a:xfrm>
            <a:off x="4641975" y="1124350"/>
            <a:ext cx="2757300" cy="1238700"/>
          </a:xfrm>
          <a:prstGeom prst="roundRect">
            <a:avLst>
              <a:gd fmla="val 16667" name="adj"/>
            </a:avLst>
          </a:prstGeom>
          <a:noFill/>
          <a:ln cap="flat" cmpd="sng" w="1143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7"/>
          <p:cNvGraphicFramePr/>
          <p:nvPr/>
        </p:nvGraphicFramePr>
        <p:xfrm>
          <a:off x="599325" y="21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{D2627A07-7903-4781-9076-8DCD100C8C4E}</a:tableStyleId>
              </a:tblPr>
              <a:tblGrid>
                <a:gridCol w="1715750"/>
                <a:gridCol w="2638800"/>
                <a:gridCol w="3805550"/>
              </a:tblGrid>
              <a:tr h="53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FFFFFF"/>
                          </a:solidFill>
                        </a:rPr>
                        <a:t> 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7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FFFFFF"/>
                          </a:solidFill>
                        </a:rPr>
                        <a:t>Insegnante A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7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FFFFFF"/>
                          </a:solidFill>
                        </a:rPr>
                        <a:t>Insegnante B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7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1069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FFFFFF"/>
                          </a:solidFill>
                        </a:rPr>
                        <a:t>Disposizione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7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Solo studenti selezionati possono imparare le discipline umanistiche.</a:t>
                      </a:r>
                      <a:endParaRPr sz="1700"/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7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Tutti gli studenti possono imparare le discipline umanistiche</a:t>
                      </a:r>
                      <a:endParaRPr sz="17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 </a:t>
                      </a:r>
                      <a:endParaRPr sz="1700"/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7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  <a:tr h="1069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FFFFFF"/>
                          </a:solidFill>
                        </a:rPr>
                        <a:t>Pensiero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Vede la valutazione come un filtro per selezionare gli studenti</a:t>
                      </a:r>
                      <a:endParaRPr sz="1700"/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Vede la valutazione come uno strumento per aiutare gli studenti a crescere.</a:t>
                      </a:r>
                      <a:endParaRPr sz="1700"/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9EBF5"/>
                    </a:solidFill>
                  </a:tcPr>
                </a:tc>
              </a:tr>
              <a:tr h="2030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rgbClr val="FFFFFF"/>
                          </a:solidFill>
                        </a:rPr>
                        <a:t>Azione</a:t>
                      </a:r>
                      <a:endParaRPr b="1" sz="1700">
                        <a:solidFill>
                          <a:srgbClr val="FFFFFF"/>
                        </a:solidFill>
                      </a:endParaRPr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In classe, gli studenti ricevono un voto per ogni compito consegnato.</a:t>
                      </a:r>
                      <a:endParaRPr sz="1700"/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Gli studenti sono invitati a rivedere e ripresentare i loro compiti per migliorarli e ricevere il voto che meritano dopo più tentativi. Il voto non viene abbassato in caso di più tentativi.</a:t>
                      </a:r>
                      <a:endParaRPr sz="1700"/>
                    </a:p>
                  </a:txBody>
                  <a:tcPr marT="9525" marB="91425" marR="68575" marL="68575">
                    <a:lnL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025" y="312775"/>
            <a:ext cx="4028800" cy="209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lone del Libro Usato 2010 | Da domenica 5 a mercoledì 8 di… | Flickr"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025" y="2563775"/>
            <a:ext cx="3639212" cy="2427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blioteca Ricardo Palma remodelada con nuevos servicios (… | Flickr"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875" y="2411375"/>
            <a:ext cx="4190226" cy="2794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 wallpaper: Socrates, painting, Greek philosophers, Jacques ..."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4825" y="139750"/>
            <a:ext cx="3146697" cy="21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Quale idea abbiamo dell’insegnante di area umanistica? Chi è OGGI l’insegnante di materie umanistiche? Profilo del docente secondo “</a:t>
            </a:r>
            <a:r>
              <a:rPr i="1" lang="en"/>
              <a:t>beliefs and dispositions</a:t>
            </a:r>
            <a:r>
              <a:rPr lang="en"/>
              <a:t>” (convinzioni e disposizioni)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6"/>
              <a:t>(15 minuti di confronto a gruppi e ogni gruppo deve individuare almeno 5 caratteristiche condivise che poi saranno comunicate agli altri gruppi)</a:t>
            </a:r>
            <a:endParaRPr sz="2266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1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Trasversalità e capacità di utilizzare più linguaggi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Capacità di coinvolgere la classe in obiettivi comuni e in lavori di gruppo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Sviluppare il senso critico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Visione democratica rispetto all’insegnamento della lingua e della materia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Empatia nei confronti dei progetti personali di ciascun alunno/a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Diversità di esperienze riguardo all’insegnamento delle materie umanistiche nei diversi gradi scolastici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Spesso il docente di studi umanistici utilizza la valutazione come filtro selettivo senza provare a mettere in atto progetti inclusivi e di reindirizzamento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Diversità metodologiche di insegnamento nei diversi gradi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Necessità di una formazione ampia e capace di fornire strumenti e pratiche  trasversali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Gruppo 2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210850" y="113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Il docente di materie umanistiche nasce come </a:t>
            </a:r>
            <a:r>
              <a:rPr b="1" lang="en"/>
              <a:t>punto di riferimento</a:t>
            </a:r>
            <a:r>
              <a:rPr lang="en"/>
              <a:t>;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apre possibilità </a:t>
            </a:r>
            <a:r>
              <a:rPr lang="en"/>
              <a:t>e fa intuire tutto un mondo all’infuori del contesto vita dello studente;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Può avere le </a:t>
            </a:r>
            <a:r>
              <a:rPr b="1" lang="en"/>
              <a:t>chiavi per aprire “la persona” e “la parola</a:t>
            </a:r>
            <a:r>
              <a:rPr lang="en"/>
              <a:t>”: ha la vera possibilità di far porre agli studenti domande come “chi sono?”: </a:t>
            </a:r>
            <a:r>
              <a:rPr b="1" lang="en"/>
              <a:t>percorso di auto-conoscenza e auto-espressione</a:t>
            </a:r>
            <a:r>
              <a:rPr lang="en"/>
              <a:t>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Introduce la letteratura, patrimonio dell’umanità, e dà le chiavi di accesso per penetrarla e arrivare a cogliere il sè nei classici.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Un docente mediatore che apre verso un percorso di auto-conoscenza e del p</a:t>
            </a:r>
            <a:r>
              <a:rPr b="1" lang="en"/>
              <a:t>atrimonio dell’umanità condivisa.</a:t>
            </a:r>
            <a:endParaRPr b="1"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Rischio: s</a:t>
            </a:r>
            <a:r>
              <a:rPr b="1" lang="en"/>
              <a:t>entirsi l’insegnante nobile </a:t>
            </a:r>
            <a:r>
              <a:rPr lang="en"/>
              <a:t>fra tutti gli altri; portare il </a:t>
            </a:r>
            <a:r>
              <a:rPr b="1" lang="en"/>
              <a:t>fardello </a:t>
            </a:r>
            <a:r>
              <a:rPr lang="en"/>
              <a:t>di sentirsi responsabili della crescita culturale dell’individuo in toto. Confronto tra quello che era l’insegnante di lettere e quello che è oggi.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Ha la facoltà di poter attivare il </a:t>
            </a:r>
            <a:r>
              <a:rPr b="1" lang="en"/>
              <a:t>senso critico </a:t>
            </a:r>
            <a:r>
              <a:rPr lang="en"/>
              <a:t>degli studenti e lavorare sulle </a:t>
            </a:r>
            <a:r>
              <a:rPr b="1" lang="en"/>
              <a:t>competenze civiche e politiche della classe</a:t>
            </a:r>
            <a:r>
              <a:rPr lang="en"/>
              <a:t>, possiamo dare loro l’accesso a diverse fonti, a testi e informazioni legate all’attualità.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L’insegnante può proporre testi che possono aiutare lo studente a far coltivare la propria </a:t>
            </a:r>
            <a:r>
              <a:rPr b="1" lang="en"/>
              <a:t>sfera emotiva.</a:t>
            </a:r>
            <a:endParaRPr b="1"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L’insegnante di lettere ha un ruolo chiave per lo sviluppo delle </a:t>
            </a:r>
            <a:r>
              <a:rPr b="1" lang="en"/>
              <a:t>competenze comunicative.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