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ca7eee1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ca7eee1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ca7eee13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0ca7eee13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ca7eee13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0ca7eee13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ca7eee13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0ca7eee13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ca7eee130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0ca7eee13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ca7eee130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0ca7eee130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ca7eee130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0ca7eee13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ca7eee13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0ca7eee13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ca7eee13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0ca7eee13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0ca7eee13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0ca7eee13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ca7eee130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0ca7eee130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0ca7eee13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0ca7eee13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0ca7eee130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0ca7eee13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ca7eee130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0ca7eee130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0ca7eee13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0ca7eee13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0ca7eee130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0ca7eee130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ca7eee130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ca7eee130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0ca7eee130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0ca7eee130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ca7eee130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0ca7eee13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0ca7eee130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0ca7eee130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ca7eee130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0ca7eee130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0ca7eee130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0ca7eee130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ca7eee13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ca7eee13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0ca7eee130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0ca7eee130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0ca7eee130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0ca7eee130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ca7eee130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0ca7eee130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0ca7eee130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0ca7eee130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0ca7eee130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0ca7eee130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0ca7eee130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0ca7eee130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0ca7eee130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0ca7eee130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0ca7eee130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0ca7eee130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0ca7eee1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0ca7eee1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0ca7eee13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0ca7eee13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ca7eee13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ca7eee13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ca7eee13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ca7eee13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ca7eee13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0ca7eee13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ca7eee13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0ca7eee13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bbNNctiAyWIn3gpLexP4lrTUINQPwGFPT3Z8ECA9WdA/edit#slide=id.g30c7ec36d30_0_235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docs.google.com/forms/d/e/1FAIpQLSdaGbndEsXcQ7NAdTktLnGBGwzQo-4VsCsw5kTlF6kzVSRn7A/viewform?usp=pp_url" TargetMode="External"/><Relationship Id="rId4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jpg"/><Relationship Id="rId4" Type="http://schemas.openxmlformats.org/officeDocument/2006/relationships/image" Target="../media/image8.jpg"/><Relationship Id="rId5" Type="http://schemas.openxmlformats.org/officeDocument/2006/relationships/image" Target="../media/image10.jpg"/><Relationship Id="rId6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39708" y="1444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Riflessioni sulla professionalità docente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17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Dal curriculum vitae al bilancio delle competenze iniziali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87225" y="4476350"/>
            <a:ext cx="403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19/10/2024 - 15.00-19.00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50" y="34675"/>
            <a:ext cx="889635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3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093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501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3"/>
              <a:buFont typeface="Times New Roman"/>
              <a:buChar char="-"/>
            </a:pPr>
            <a:r>
              <a:t/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Acquisire la capacità di verificare e valutare il processo di apprendimento in diverse modalità (predefinite - verifiche scritte e orali – e non predefinite – intervento in classe -)</a:t>
            </a:r>
            <a:endParaRPr sz="18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1) valutazione attraverso l’osservazione della classe servendoci di una check list messa a disposizione dal docente e che gli studenti conoscono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2) valutazione in itinere (interventi, partecipazione) -&gt; feedback divisione in gruppi e valutazione tramite kahoot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3) </a:t>
            </a: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verifiche scritte e orali con rubrica valutativa condivisa dall’insegnante</a:t>
            </a:r>
            <a:endParaRPr sz="18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valutazione su compiti di realtà tramite il lavoro in gruppo</a:t>
            </a:r>
            <a:endParaRPr sz="18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autovalutazione da parte dello studente e autovalutazione del docente</a:t>
            </a:r>
            <a:endParaRPr sz="18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501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3"/>
              <a:buFont typeface="Times New Roman"/>
              <a:buChar char="-"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6) la valutazione tiene anche conto dei ragazzi con BES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4</a:t>
            </a:r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2299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Progettare e condurre attivamente esperienze didattiche in classe, assumendo responsabilità didattiche parziali o totali in specifici ambiti disciplinari, per la promozione di obiettivi di apprendimento e di competenze disciplinari e trasversali</a:t>
            </a:r>
            <a:endParaRPr sz="18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Peer to peer con dettati ortografici per un controllo reciproco dell’apprendimento, responsabilizzazione degli alunni.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Flipped classroom per anticipare dei contenuti di storia, epica o letteratura.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Tecniche di apprendimento induttivo partendo da una foto, una parola, un’opera d’arte, una canzone, un argomento d’attualità (Stimoli,Prompt figurativi e sonori) per introdurre un argomento disciplinare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Creazione di una biblioteca di classe a seguito di una riflessione collettiva sulla lettura di alcuni libri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5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Osservare e declinare l’apprendimento disciplinare in attività mirate di recupero e/o di consolidamento e/o di potenziamento didattico</a:t>
            </a:r>
            <a:endParaRPr sz="18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8822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Autocritica dell’insegnante e messa a punto di un nuovo approccio (in classe nuova o in caso di difficoltà generale).</a:t>
            </a:r>
            <a:endParaRPr sz="18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8822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Autocorrezione collettiva di verifiche e compiti; Italiano: condivisione in classe di brevi produzioni scritte (SS1).</a:t>
            </a:r>
            <a:endParaRPr sz="18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8822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Verifica orale di recupero.</a:t>
            </a:r>
            <a:endParaRPr sz="18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8822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Creazione di percorsi ad hoc basati su obiettivi minimi, eventualmente pomeridiani </a:t>
            </a:r>
            <a:r>
              <a:rPr lang="en" sz="1833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previsto dal PTOF</a:t>
            </a: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8822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Supporto da parte dei pari (peer tutoring) - recupero/consolidamento</a:t>
            </a:r>
            <a:endParaRPr sz="18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8822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Laboratori di competenza (scrittura/narrativa/lettura di fonti/lettura carte geografiche) &gt; potenziamento/consolidamento.</a:t>
            </a:r>
            <a:endParaRPr sz="18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8822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Laboratori di italiano come L2 per studenti linguisticamente svantaggiati</a:t>
            </a:r>
            <a:endParaRPr sz="18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6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Riconoscere la struttura dei percorsi didattici di apprendimento, proposti dal docente, e partecipare attivamente alla costruzione degli stessi</a:t>
            </a:r>
            <a:endParaRPr sz="121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5"/>
          <p:cNvSpPr txBox="1"/>
          <p:nvPr/>
        </p:nvSpPr>
        <p:spPr>
          <a:xfrm>
            <a:off x="153750" y="2250125"/>
            <a:ext cx="81189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Che tipo di percorsi didattici proponiamo agli studenti per farli partecipare alla costruzione del sapere.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>
                <a:solidFill>
                  <a:schemeClr val="dk2"/>
                </a:solidFill>
              </a:rPr>
              <a:t>Stimolo iniziale/elicitazione es video (biografia, flipped classroom)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>
                <a:solidFill>
                  <a:schemeClr val="dk2"/>
                </a:solidFill>
              </a:rPr>
              <a:t>analisi testuale attraverso roleplaying(personaggi-tempo-spazio); percorso a ritroso (back word design per ricostruire la procedura testuale )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>
                <a:solidFill>
                  <a:schemeClr val="dk2"/>
                </a:solidFill>
              </a:rPr>
              <a:t>suddivisione del testo e lavoro a gruppi per la ricostruzione globale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>
                <a:solidFill>
                  <a:schemeClr val="dk2"/>
                </a:solidFill>
              </a:rPr>
              <a:t>attualizzazione della tematica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>
                <a:solidFill>
                  <a:schemeClr val="dk2"/>
                </a:solidFill>
              </a:rPr>
              <a:t>riscrittura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951300" y="2122850"/>
            <a:ext cx="7241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DISCUSSIONE E CONDIVISIONE DELLE CARATTERISTICHE INDIVIDUATE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875" y="152400"/>
            <a:ext cx="48387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311700" y="1422300"/>
            <a:ext cx="8520600" cy="252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partire da un modello proposto nella didattica delle discipline scientifiche riflettiamo sulla pratica disciplinare nell’area umanistica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2"/>
            <a:ext cx="8850043" cy="4991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 txBox="1"/>
          <p:nvPr/>
        </p:nvSpPr>
        <p:spPr>
          <a:xfrm>
            <a:off x="4970025" y="348100"/>
            <a:ext cx="1668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Descrivete nel modo più completo possibile che cosa si intende nella pratica didattica il compito di insegnamento identificato.  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1: Anticipare il pensiero degli studenti sulle discipline umanistiche.</a:t>
            </a:r>
            <a:endParaRPr/>
          </a:p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311700" y="1400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Età storica : Medioevo (sfatare i falsi miti verso una più realistica visione)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Domanda aperta rivolta agli studenti: Cosa sanno o immaginano dell’età storica, per definire i “loro immaginario”.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Raccolta dei dati corretti e significativi.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Selezione dell’argomento cardine: la religiosità nel Medioevo.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Breve visione di un frammento del film “Il nome della rosa”/ lettura di fonti.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Riflessione guidata sul punto 1, per giungere una visione più realistica.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0" y="744575"/>
            <a:ext cx="8520600" cy="7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1720">
                <a:solidFill>
                  <a:schemeClr val="dk2"/>
                </a:solidFill>
              </a:rPr>
              <a:t>Link di condivisione della presentazione per la gestione delle attività di gruppo.</a:t>
            </a:r>
            <a:endParaRPr b="1" sz="172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780"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15703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https://docs.google.com/presentation/d/1bbNNctiAyWIn3gpLexP4lrTUINQPwGFPT3Z8ECA9WdA/edit#slide=id.g30c7ec36d30_0_235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2126550" y="2837725"/>
            <a:ext cx="3778800" cy="21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7750" y="2515375"/>
            <a:ext cx="2475725" cy="247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2: progettare, selezionare e mettere in sequenza le esperienze e le attività di apprendimento.</a:t>
            </a:r>
            <a:endParaRPr/>
          </a:p>
        </p:txBody>
      </p:sp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88050" y="14736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Argomento: Concezione del Medioevo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Progettare: chiedere ai ragazzi cos’è il Medioevo, sulla base di conoscenze pregresse o di nuove intuizioni. L’obiettivo finale è proporre una contronarrazione del Medioevo in prospettiva interculturale.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Selezionare: scegliere insieme agli studenti le tematiche da trattare sul mondo medievale (parallelismo tra occidente e oriente).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Mettere in sequenza le esperienze: sfruttare gli elementi dell’ambiente circostante e collegarli al periodo in analisi.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Attività di apprendimento: uscita didattica o un tour virtuale (Medioevo, quindi Longobardi: Cividale del Friuli, Romans d’Isonzo o Rievocazione storica a Valvasone)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3: monitorare, interpretare e agire sul pensiero degli studenti.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66"/>
              <a:t>I sei cappelli per pensare (E. De Bono)</a:t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66"/>
              <a:t>Approccio al mito filosofico (Mito della caverna)</a:t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66"/>
              <a:t>Dibattito come metodologia per monitorare il pensiero degli studenti</a:t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66"/>
              <a:t>Differenza fra storia (studio critico) e memoria (dimensione affettiva, esperienze biografiche) per agire sul pensiero  </a:t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>
            <p:ph type="title"/>
          </p:nvPr>
        </p:nvSpPr>
        <p:spPr>
          <a:xfrm>
            <a:off x="311700" y="445025"/>
            <a:ext cx="8520600" cy="13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20"/>
              <a:t>Gruppo 4: scaffolding meaningful engagement in a humanistic learning community (</a:t>
            </a:r>
            <a:r>
              <a:rPr i="1" lang="en" sz="1720"/>
              <a:t>processo di insegnamento per un impegno significativo in una comunità di apprendimento in ambito umanistico</a:t>
            </a:r>
            <a:r>
              <a:rPr lang="en" sz="1920"/>
              <a:t>)</a:t>
            </a:r>
            <a:endParaRPr sz="1920"/>
          </a:p>
        </p:txBody>
      </p:sp>
      <p:sp>
        <p:nvSpPr>
          <p:cNvPr id="181" name="Google Shape;181;p34"/>
          <p:cNvSpPr txBox="1"/>
          <p:nvPr>
            <p:ph idx="1" type="body"/>
          </p:nvPr>
        </p:nvSpPr>
        <p:spPr>
          <a:xfrm>
            <a:off x="-249825" y="220425"/>
            <a:ext cx="9467400" cy="50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Tema filosofico: il tema della volontà in Kant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Processo di scaffolding: fornire dei materiali sul concetto di volontà e di applicazione della volontà tramite gli imperativi categorici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Discussione di gruppo guidata dall’insegnante sul tema della volontà e sull’esperienza degli studenti nella vita reale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Lavoro di gruppo sulle “sfide di ogni giorno” rispetto al tema della volontà trovando un’immagine che li rappresenti (calcio, parrocchia, vacanza)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Realizzazione di un mini-progetto volto a raggiungere un impegno rispetto ad un obiettivo prefissato con l’insegnante e che sia utile alla comunità (es. Impegno sportivo portato a successo utilizzando la modalità narrativa del diario o taccuino delle riflessioni).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5: spiegare e utilizzare esempi, modelli, rappresentazioni e argomentazioni per sostenere la comprensione nell’ambito delle discipline umanistiche degli studenti.</a:t>
            </a:r>
            <a:endParaRPr/>
          </a:p>
        </p:txBody>
      </p:sp>
      <p:sp>
        <p:nvSpPr>
          <p:cNvPr id="187" name="Google Shape;187;p35"/>
          <p:cNvSpPr txBox="1"/>
          <p:nvPr>
            <p:ph idx="1" type="body"/>
          </p:nvPr>
        </p:nvSpPr>
        <p:spPr>
          <a:xfrm>
            <a:off x="212675" y="1727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Esempio pratico: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Contesto: classe terza di un istituto tecnico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Disciplina coinvolta: Letteratura italiana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Il modello coinvolto è l’Orlando Furioso. Partendo da questo si chiede agli alunni, divisi in gruppi,  di “continuare” l’episodio di Astolfo sulla luna,  mettendo in campo soprattutto la competenza di scrittura e stimolando l’immaginazione.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Strutturare un’ottava per cercare di replicare il modello. In questo modo l'insegnante prende atto che gli alunni hanno compreso metrica, soggetto dell’opera, temi e finalità.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L’attività, di gruppo,  può prevedere l’interdisciplinarietà.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L’ottava prodotta  sarà oggetto di valutazione: 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6: usare ricerca, problematizzazione per costruire, testare e applicare concetti.</a:t>
            </a:r>
            <a:endParaRPr/>
          </a:p>
        </p:txBody>
      </p:sp>
      <p:sp>
        <p:nvSpPr>
          <p:cNvPr id="193" name="Google Shape;193;p36"/>
          <p:cNvSpPr txBox="1"/>
          <p:nvPr>
            <p:ph idx="1" type="body"/>
          </p:nvPr>
        </p:nvSpPr>
        <p:spPr>
          <a:xfrm>
            <a:off x="402950" y="1477475"/>
            <a:ext cx="8429400" cy="30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Obiettivo: decostruzione dell’idea di Medioevo come epoca buia nell’ambito della scuola secondaria di secondo grado. Esempio: brainstorming nella fase iniziale parole chiave a gruppi (riferimento ai giochi che i giovani stessi utilizzano), ricerca guidata sulla nascita del termine, ricerca di fonti che “smontano” il pre-giudizio (es. Lettura collettiva di Bloch e Le Goff, in storia dell’arte Giotto o altri elementi di impatto), ridefinizione finale del concetto. Riflessione sul Medioevo come embrione dell’Europa e sulla storia in generale. Tra un’epoca storica e l’altra non vi è cesura, e in ognuna vi sono gli embrioni di ciò che viene dopo (ad esempio in questo caso nascita Umanesimo o nascita università di Bologna, legame tra politica e religione) legame con attualità (migrazioni, incontro di culture).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>
            <p:ph type="title"/>
          </p:nvPr>
        </p:nvSpPr>
        <p:spPr>
          <a:xfrm>
            <a:off x="951300" y="2122850"/>
            <a:ext cx="7241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CONDIVISIONE DELLE DESCRIZIONI INDIVIDUATE</a:t>
            </a:r>
            <a:endParaRPr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/>
          <p:nvPr>
            <p:ph type="title"/>
          </p:nvPr>
        </p:nvSpPr>
        <p:spPr>
          <a:xfrm>
            <a:off x="311700" y="1190400"/>
            <a:ext cx="8520600" cy="21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Alcune riflessioni su quanto condiviso dai gruppi con riferimento all’ambito della ricerca didattica nelle discipline scientifiche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54225"/>
            <a:ext cx="8839203" cy="3835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913" y="152400"/>
            <a:ext cx="833618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150" y="152400"/>
            <a:ext cx="83345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1043175"/>
            <a:ext cx="8520600" cy="29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 obiettivi identificati per lo sviluppo del profilo delle competenze professionali?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 Area Disciplinare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3375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2"/>
          <p:cNvSpPr/>
          <p:nvPr/>
        </p:nvSpPr>
        <p:spPr>
          <a:xfrm>
            <a:off x="2950025" y="2705850"/>
            <a:ext cx="2757300" cy="11406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1562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4"/>
          <p:cNvSpPr txBox="1"/>
          <p:nvPr/>
        </p:nvSpPr>
        <p:spPr>
          <a:xfrm>
            <a:off x="615825" y="699825"/>
            <a:ext cx="77352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>
                <a:solidFill>
                  <a:schemeClr val="dk1"/>
                </a:solidFill>
              </a:rPr>
              <a:t>Quali competenze ritenete necessarie possedere per attivare nei vostri studenti un processo di apprendimento significativo delle discipline umanistiche? </a:t>
            </a:r>
            <a:endParaRPr/>
          </a:p>
        </p:txBody>
      </p:sp>
      <p:sp>
        <p:nvSpPr>
          <p:cNvPr id="235" name="Google Shape;235;p44"/>
          <p:cNvSpPr txBox="1"/>
          <p:nvPr/>
        </p:nvSpPr>
        <p:spPr>
          <a:xfrm>
            <a:off x="758100" y="3706575"/>
            <a:ext cx="773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Riflessione partecipata e discussione in base a quanto emerso già nei gruppi di lavoro precedenti sulle competenze individuate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Far parte di una comunità</a:t>
            </a:r>
            <a:endParaRPr b="1"/>
          </a:p>
        </p:txBody>
      </p:sp>
      <p:pic>
        <p:nvPicPr>
          <p:cNvPr id="241" name="Google Shape;24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300" y="763450"/>
            <a:ext cx="7052701" cy="430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/>
          <p:nvPr>
            <p:ph type="title"/>
          </p:nvPr>
        </p:nvSpPr>
        <p:spPr>
          <a:xfrm>
            <a:off x="311700" y="220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33"/>
              <a:t>Riconoscere che tutti gli studenti sono capaci di imparare.</a:t>
            </a:r>
            <a:endParaRPr sz="3244"/>
          </a:p>
        </p:txBody>
      </p:sp>
      <p:pic>
        <p:nvPicPr>
          <p:cNvPr id="247" name="Google Shape;24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575" y="793300"/>
            <a:ext cx="6623354" cy="4045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 il mio curriculum vitae “disegna” il mio profilo di insegnante? </a:t>
            </a:r>
            <a:endParaRPr/>
          </a:p>
        </p:txBody>
      </p:sp>
      <p:sp>
        <p:nvSpPr>
          <p:cNvPr id="253" name="Google Shape;253;p47"/>
          <p:cNvSpPr txBox="1"/>
          <p:nvPr/>
        </p:nvSpPr>
        <p:spPr>
          <a:xfrm>
            <a:off x="2199700" y="186600"/>
            <a:ext cx="6690000" cy="492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PRIMO STEP DI COSTRUZIONE DELL’ </a:t>
            </a:r>
            <a:r>
              <a:rPr b="1" i="1" lang="en" sz="2000">
                <a:solidFill>
                  <a:schemeClr val="dk2"/>
                </a:solidFill>
              </a:rPr>
              <a:t>E-PORTFOLIO</a:t>
            </a:r>
            <a:endParaRPr b="1" i="1" sz="2000">
              <a:solidFill>
                <a:schemeClr val="dk2"/>
              </a:solidFill>
            </a:endParaRPr>
          </a:p>
        </p:txBody>
      </p:sp>
      <p:sp>
        <p:nvSpPr>
          <p:cNvPr id="254" name="Google Shape;254;p47"/>
          <p:cNvSpPr txBox="1"/>
          <p:nvPr/>
        </p:nvSpPr>
        <p:spPr>
          <a:xfrm>
            <a:off x="311700" y="3444000"/>
            <a:ext cx="65841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https://docs.google.com/forms/d/e/1FAIpQLSdaGbndEsXcQ7NAdTktLnGBGwzQo-4VsCsw5kTlF6kzVSRn7A/viewform?usp=pp_url</a:t>
            </a:r>
            <a:r>
              <a:rPr lang="en" sz="1600">
                <a:solidFill>
                  <a:schemeClr val="dk2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255" name="Google Shape;25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8200" y="3145050"/>
            <a:ext cx="1846050" cy="18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8"/>
          <p:cNvSpPr txBox="1"/>
          <p:nvPr>
            <p:ph type="title"/>
          </p:nvPr>
        </p:nvSpPr>
        <p:spPr>
          <a:xfrm>
            <a:off x="1191975" y="2150850"/>
            <a:ext cx="7640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Discussione e condivisione della riflessione sul proprio percorso verso l’insegnamento nella compilazione del primo step dell’</a:t>
            </a:r>
            <a:r>
              <a:rPr i="1" lang="en"/>
              <a:t>e-portfolio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"/>
          <p:cNvSpPr txBox="1"/>
          <p:nvPr>
            <p:ph type="title"/>
          </p:nvPr>
        </p:nvSpPr>
        <p:spPr>
          <a:xfrm>
            <a:off x="311700" y="2110150"/>
            <a:ext cx="8520600" cy="24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Grazie!</a:t>
            </a:r>
            <a:endParaRPr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Buon</a:t>
            </a:r>
            <a:endParaRPr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aperitivo </a:t>
            </a:r>
            <a:endParaRPr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e buona serata</a:t>
            </a:r>
            <a:endParaRPr sz="4200"/>
          </a:p>
        </p:txBody>
      </p:sp>
      <p:pic>
        <p:nvPicPr>
          <p:cNvPr descr="File:Pinchos aperitivo.jpg - Wikimedia Commons" id="266" name="Google Shape;26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700" y="3297450"/>
            <a:ext cx="2655956" cy="1846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irlo (aperitivo).jpg - Wikipedia" id="267" name="Google Shape;26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284" y="-455000"/>
            <a:ext cx="2706636" cy="3608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Klassischer italienischer Aperitif (&quot;aperitivo&quot;).jpg ..." id="268" name="Google Shape;268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1000" y="-629200"/>
            <a:ext cx="3422990" cy="409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ipasto di salmone Immagine gratis - Public Domain Pictures" id="269" name="Google Shape;269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8870" y="3297450"/>
            <a:ext cx="2769074" cy="18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248500" y="259625"/>
            <a:ext cx="8520600" cy="480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Osservare, analizzare e partecipare a diverse situazioni didattiche</a:t>
            </a:r>
            <a:endParaRPr sz="18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Sperimentare la complessità della gestione del processo di apprendimento nell’organizzazione dell’attività didattica disciplinare</a:t>
            </a:r>
            <a:endParaRPr sz="18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Acquisire la capacità di verificare e valutare il processo di apprendimento in diverse modalità (predefinite - verifiche scritte e orali – e non predefinite – intervento in classe -)</a:t>
            </a:r>
            <a:endParaRPr sz="18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Progettare e condurre attivamente esperienze didattiche in classe, assumendo responsabilità didattiche parziali o totali in specifici ambiti disciplinari, per la promozione di obiettivi di apprendimento e di competenze disciplinari e trasversali</a:t>
            </a:r>
            <a:endParaRPr sz="18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Osservare e declinare l’apprendimento disciplinare in attività mirate di recupero e/o di consolidamento e/o di potenziamento didattico</a:t>
            </a:r>
            <a:endParaRPr sz="18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Riconoscere la struttura dei percorsi didattici di apprendimento, proposti dal docente, e partecipare attivamente alla costruzione degli stessi</a:t>
            </a:r>
            <a:endParaRPr sz="121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000" y="42134"/>
            <a:ext cx="9144003" cy="477738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>
            <a:off x="3110975" y="2104800"/>
            <a:ext cx="2757300" cy="12387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6678375" y="4224425"/>
            <a:ext cx="2036400" cy="315000"/>
          </a:xfrm>
          <a:prstGeom prst="rect">
            <a:avLst/>
          </a:prstGeom>
          <a:solidFill>
            <a:srgbClr val="1561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materia scientifica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88" y="86950"/>
            <a:ext cx="882041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0" y="2150850"/>
            <a:ext cx="8832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673"/>
              <a:buFont typeface="Arial"/>
              <a:buNone/>
            </a:pPr>
            <a:r>
              <a:rPr lang="en" sz="3266"/>
              <a:t>Qual è la conoscenza specifica del contenuto disciplinare che un insegnante deve avere in area umanistica  per attivare l’apprendimento disciplinare?</a:t>
            </a:r>
            <a:endParaRPr sz="3266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55">
                <a:highlight>
                  <a:srgbClr val="FFFF00"/>
                </a:highlight>
              </a:rPr>
              <a:t>COSA FA L’INSEGNANTE DI AREA UMANISTICA?</a:t>
            </a:r>
            <a:r>
              <a:rPr lang="en">
                <a:highlight>
                  <a:srgbClr val="FFFF00"/>
                </a:highlight>
              </a:rPr>
              <a:t> </a:t>
            </a:r>
            <a:endParaRPr>
              <a:highlight>
                <a:srgbClr val="FFFF0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Individuate almeno 5 caratteristiche della pratica didattica nell’insegnamento delle discipline umanistiche</a:t>
            </a:r>
            <a:endParaRPr/>
          </a:p>
        </p:txBody>
      </p:sp>
      <p:sp>
        <p:nvSpPr>
          <p:cNvPr id="95" name="Google Shape;95;p19"/>
          <p:cNvSpPr txBox="1"/>
          <p:nvPr/>
        </p:nvSpPr>
        <p:spPr>
          <a:xfrm>
            <a:off x="646150" y="4445700"/>
            <a:ext cx="74460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6">
                <a:solidFill>
                  <a:schemeClr val="dk1"/>
                </a:solidFill>
              </a:rPr>
              <a:t>(15 minuti di confronto a gruppi e ogni gruppo deve individuare almeno 5 caratteristiche condivise che poi saranno comunicate agli altri gruppi)</a:t>
            </a:r>
            <a:endParaRPr sz="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1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64900" y="942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Osservare, analizzare e partecipare a diverse situazioni didattiche</a:t>
            </a:r>
            <a:endParaRPr sz="18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1- Attivare le preconoscenze degli alunni facendo collegamenti attraverso esempi concreti tratti da situazioni reali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2- Aiutare la memorizzazione degli alunni attraverso richiami etimologici, curiosità e aneddoti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3 - Brainstorming a partire da una parola, un’immagine, un breve video o un oggetto significativo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4 - Prediligere attività legate all’esperienza diretta, incentivando la riflessione deduttiva prima dell’acquisizione teorica degli argomenti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5 - Flipped classroom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2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Sperimentare la complessità della gestione del processo di apprendimento nell’organizzazione dell’attività didattica disciplinare:</a:t>
            </a:r>
            <a:endParaRPr sz="18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7554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Riepilogo  e ripasso lezione precedente (10 minuti): lezione dialogata attraverso domande stimolo, sottolineando i punti nodali, funzionali alla lezione nuova.</a:t>
            </a:r>
            <a:endParaRPr sz="18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7554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Introduzione dell’argomento attraverso una lezione frontale/dialogata supportata da powerpoint, immagine, parola chiave, brainstorming…</a:t>
            </a:r>
            <a:endParaRPr sz="18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7554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Spiegazione argomento.</a:t>
            </a:r>
            <a:endParaRPr sz="18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7554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diversi momenti della lezione la spiegazione viene interrotta per permettere agli studenti la revisione dei propri appunti e la esposizione dei contenuti assimilati con domande mirate da parte della docente.</a:t>
            </a:r>
            <a:endParaRPr sz="18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7554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" sz="18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Mappa concettuale  (LIM) costruita assieme agli alunni, negli ultimi dieci minuti della lezione.</a:t>
            </a:r>
            <a:endParaRPr sz="18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