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15"/>
  </p:notesMasterIdLst>
  <p:sldIdLst>
    <p:sldId id="256" r:id="rId4"/>
    <p:sldId id="271" r:id="rId5"/>
    <p:sldId id="257" r:id="rId6"/>
    <p:sldId id="269" r:id="rId7"/>
    <p:sldId id="259" r:id="rId8"/>
    <p:sldId id="272" r:id="rId9"/>
    <p:sldId id="273" r:id="rId10"/>
    <p:sldId id="270" r:id="rId11"/>
    <p:sldId id="268" r:id="rId12"/>
    <p:sldId id="260" r:id="rId13"/>
    <p:sldId id="261" r:id="rId1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535"/>
  </p:normalViewPr>
  <p:slideViewPr>
    <p:cSldViewPr>
      <p:cViewPr varScale="1">
        <p:scale>
          <a:sx n="103" d="100"/>
          <a:sy n="103" d="100"/>
        </p:scale>
        <p:origin x="157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723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277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2039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198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27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610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9001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0020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0100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5930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152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809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edises.it/universitario/ebook-a-m-gilroy-prometheus-atlante-di-anatomia-iv-e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49530" y="0"/>
            <a:ext cx="8781563" cy="1800200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Università degli Studi di Trieste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Corso di Laurea in 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TECNICHE DI RADIOLOGIA MEDICA, </a:t>
            </a:r>
            <a:br>
              <a:rPr lang="it-IT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lang="it-IT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PER IMMAGINI E RADIOTERAPIA</a:t>
            </a: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808" y="1619598"/>
            <a:ext cx="9181020" cy="5616624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Insegnamento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3200" b="1" i="0" dirty="0">
                <a:solidFill>
                  <a:schemeClr val="tx1"/>
                </a:solidFill>
                <a:effectLst/>
                <a:latin typeface="Copperplate Gothic Bold" panose="020E0705020206020404" pitchFamily="34" charset="77"/>
              </a:rPr>
              <a:t>Basi Morfo-Fisiologiche dell’ Organismo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Moduli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ANATOMIA UMANA 1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ANATOMIA UMANA 2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SSD BIOS-12/A-Anatomia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32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E-mail  </a:t>
            </a:r>
            <a:r>
              <a:rPr lang="it-IT" altLang="it-IT" sz="3200" b="1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grill@units.it</a:t>
            </a:r>
            <a:endParaRPr lang="it-IT" altLang="it-IT" sz="32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75342F6-256E-1B40-A410-6ACE52DA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8" y="1259557"/>
            <a:ext cx="3429000" cy="4940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48EEBF-56BE-4941-947F-6A8A78DC750A}"/>
              </a:ext>
            </a:extLst>
          </p:cNvPr>
          <p:cNvSpPr/>
          <p:nvPr/>
        </p:nvSpPr>
        <p:spPr>
          <a:xfrm>
            <a:off x="4446048" y="5436021"/>
            <a:ext cx="516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/2019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N. Pagine 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888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ISBN 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9788833190259</a:t>
            </a:r>
            <a:endParaRPr lang="it-IT" sz="2400" b="0" i="0" u="none" strike="noStrike" dirty="0">
              <a:solidFill>
                <a:srgbClr val="333333"/>
              </a:solidFill>
              <a:effectLst/>
              <a:latin typeface="Asap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AD41002-22AE-B04A-89E9-BD94BC654729}"/>
              </a:ext>
            </a:extLst>
          </p:cNvPr>
          <p:cNvSpPr/>
          <p:nvPr/>
        </p:nvSpPr>
        <p:spPr>
          <a:xfrm>
            <a:off x="3608080" y="1763613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pPr algn="ctr"/>
            <a:r>
              <a:rPr lang="it-IT" sz="2800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H. Martini,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B.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Tallitsch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L.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Nath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it-IT" sz="2800" b="1" dirty="0">
              <a:solidFill>
                <a:srgbClr val="028EA8"/>
              </a:solidFill>
              <a:latin typeface="Dosi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71,25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80003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3439913-36F6-3943-84D9-9376D809CFF9}"/>
              </a:ext>
            </a:extLst>
          </p:cNvPr>
          <p:cNvSpPr/>
          <p:nvPr/>
        </p:nvSpPr>
        <p:spPr>
          <a:xfrm>
            <a:off x="4824288" y="6730425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</a:t>
            </a:r>
            <a:r>
              <a:rPr lang="it-IT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://</a:t>
            </a:r>
            <a:r>
              <a:rPr lang="it-IT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www.piccin.it</a:t>
            </a:r>
            <a:r>
              <a:rPr lang="it-IT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it-IT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</a:t>
            </a:r>
            <a:r>
              <a:rPr lang="it-IT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/anatomia-umana/2783-Anatomia_umana-9788829932160.html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E320A0-B9C1-C644-8AE6-575E22C1F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9" b="10527"/>
          <a:stretch/>
        </p:blipFill>
        <p:spPr>
          <a:xfrm>
            <a:off x="0" y="827128"/>
            <a:ext cx="4824288" cy="622646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065E3D4-00AE-E449-9603-08801723E93D}"/>
              </a:ext>
            </a:extLst>
          </p:cNvPr>
          <p:cNvSpPr/>
          <p:nvPr/>
        </p:nvSpPr>
        <p:spPr>
          <a:xfrm>
            <a:off x="4809788" y="2051645"/>
            <a:ext cx="4976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Dosis"/>
              </a:rPr>
              <a:t>K. S. </a:t>
            </a:r>
            <a:r>
              <a:rPr lang="it-IT" sz="2800" b="1" dirty="0" err="1">
                <a:solidFill>
                  <a:schemeClr val="tx1"/>
                </a:solidFill>
                <a:latin typeface="Dosis"/>
              </a:rPr>
              <a:t>Saladin</a:t>
            </a:r>
            <a:endParaRPr lang="it-IT" sz="2800" b="1" dirty="0">
              <a:solidFill>
                <a:schemeClr val="tx1"/>
              </a:solidFill>
              <a:latin typeface="Dosi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50,00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2D9F9A8-8ECB-3A48-86E2-F58BF12EFD5B}"/>
              </a:ext>
            </a:extLst>
          </p:cNvPr>
          <p:cNvSpPr/>
          <p:nvPr/>
        </p:nvSpPr>
        <p:spPr>
          <a:xfrm>
            <a:off x="4826008" y="4211885"/>
            <a:ext cx="516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/2021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N. Pagine 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800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Asap"/>
              </a:rPr>
              <a:t>ISBN </a:t>
            </a:r>
            <a:r>
              <a:rPr lang="it-IT" sz="2400" b="1" dirty="0">
                <a:solidFill>
                  <a:schemeClr val="tx1"/>
                </a:solidFill>
              </a:rPr>
              <a:t>978-88-299-3216-0</a:t>
            </a:r>
            <a:endParaRPr lang="it-IT" sz="2400" b="0" i="0" u="none" strike="noStrike" dirty="0">
              <a:solidFill>
                <a:schemeClr val="tx1"/>
              </a:solidFill>
              <a:effectLst/>
              <a:latin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85376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69A0-A81D-9B2B-4AF0-11E47B8F9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C43EB-3303-D7B0-677F-15732A77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4" y="2699717"/>
            <a:ext cx="9505055" cy="1254125"/>
          </a:xfrm>
        </p:spPr>
        <p:txBody>
          <a:bodyPr/>
          <a:lstStyle/>
          <a:p>
            <a:pPr algn="ctr"/>
            <a:r>
              <a:rPr lang="it-IT" sz="3600" dirty="0">
                <a:solidFill>
                  <a:schemeClr val="tx1"/>
                </a:solidFill>
              </a:rPr>
              <a:t>INFORMAZIONI ESSENZIALI SUI MODULI ANATOMIA UMANA</a:t>
            </a:r>
            <a:br>
              <a:rPr lang="it-IT" sz="3600" dirty="0">
                <a:solidFill>
                  <a:schemeClr val="tx1"/>
                </a:solidFill>
              </a:rPr>
            </a:b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Anatomia Umana 1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Anatomia Umana 2</a:t>
            </a:r>
          </a:p>
        </p:txBody>
      </p:sp>
    </p:spTree>
    <p:extLst>
      <p:ext uri="{BB962C8B-B14F-4D97-AF65-F5344CB8AC3E}">
        <p14:creationId xmlns:p14="http://schemas.microsoft.com/office/powerpoint/2010/main" val="29364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27" y="1"/>
            <a:ext cx="4817710" cy="69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" y="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5BAA11-D73D-E8BE-9708-3A8F18DB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48" y="359457"/>
            <a:ext cx="8712968" cy="684076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Si tratta di un INSEGNAMENTO INTEGRATO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r>
              <a:rPr lang="it-IT" dirty="0">
                <a:latin typeface="Copperplate Gothic Bold" panose="020E0705020206020404" pitchFamily="34" charset="77"/>
              </a:rPr>
              <a:t>Consta di 3 MODULI DIDATTICI :</a:t>
            </a:r>
          </a:p>
          <a:p>
            <a:pPr marL="457200" indent="-457200"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ANATOMIA UMANA 1</a:t>
            </a:r>
          </a:p>
          <a:p>
            <a:pPr marL="457200" indent="-457200"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ANATOMIA UMANA 2</a:t>
            </a:r>
          </a:p>
          <a:p>
            <a:pPr marL="457200" indent="-457200"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FISIOLOGIA</a:t>
            </a:r>
          </a:p>
          <a:p>
            <a:pPr marL="0" indent="0"/>
            <a:endParaRPr lang="it-IT" dirty="0">
              <a:latin typeface="Copperplate Gothic Bold" panose="020E0705020206020404" pitchFamily="34" charset="77"/>
            </a:endParaRPr>
          </a:p>
          <a:p>
            <a:pPr marL="0" indent="0"/>
            <a:r>
              <a:rPr lang="it-IT" dirty="0">
                <a:latin typeface="Copperplate Gothic Bold" panose="020E0705020206020404" pitchFamily="34" charset="77"/>
              </a:rPr>
              <a:t>L’ INSEGNAMENTO si intende superato con il relativo esame nel momento in cui si superano le prove previste per i Moduli Didattici.</a:t>
            </a:r>
          </a:p>
        </p:txBody>
      </p:sp>
    </p:spTree>
    <p:extLst>
      <p:ext uri="{BB962C8B-B14F-4D97-AF65-F5344CB8AC3E}">
        <p14:creationId xmlns:p14="http://schemas.microsoft.com/office/powerpoint/2010/main" val="89322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577" y="107429"/>
            <a:ext cx="9505055" cy="1254125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INFORMAZIONI ESSENZIALI SUI MODULI ANATOMIA UMANA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824" y="1475581"/>
            <a:ext cx="9145808" cy="5184576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messi a disposizione su piattaforme Microsoft Teams e su Moodle2, ma potrebbero avere delle minime variazioni causa modifiche dell’ ultimo momento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nei testi consigliati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VERIFICA di PROFITTO («esame») di Anatomia Umana sarà effettuata con un’ UNICA PROVA ORALE per i 2 Moduli Anatomia Umana 1 ed Anatomia Umana 2) </a:t>
            </a:r>
          </a:p>
          <a:p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230BF-DEB0-460B-936E-73D55398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76" y="0"/>
            <a:ext cx="9649072" cy="1440160"/>
          </a:xfrm>
        </p:spPr>
        <p:txBody>
          <a:bodyPr/>
          <a:lstStyle/>
          <a:p>
            <a:r>
              <a:rPr lang="it-IT" sz="3200" dirty="0"/>
              <a:t>MODALITA’ di SVOLGIMENTO della VERIFICA </a:t>
            </a:r>
            <a:br>
              <a:rPr lang="it-IT" sz="3200" dirty="0"/>
            </a:br>
            <a:r>
              <a:rPr lang="it-IT" sz="3200" dirty="0"/>
              <a:t>di ANATOMIA UMANA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0C30E3-2427-398C-EEA1-99B04C2E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66" y="1331565"/>
            <a:ext cx="9504808" cy="5868068"/>
          </a:xfrm>
        </p:spPr>
        <p:txBody>
          <a:bodyPr/>
          <a:lstStyle/>
          <a:p>
            <a:r>
              <a:rPr lang="it-IT" sz="2800" dirty="0"/>
              <a:t>La prova orale consterà di un colloquio nell’ ambito del quale a ciascuna/o studentessa/studentessa verranno proposti 3 o 4 quesiti su argomenti svolti a lezione.</a:t>
            </a:r>
          </a:p>
          <a:p>
            <a:r>
              <a:rPr lang="it-IT" sz="2800" dirty="0"/>
              <a:t>E’ ovvio che, partendo dagli argomenti proposti, il colloquio poi spazierà a trattare aspetti correlati, pertanto si evitino le risposte «monosillabi», ma si organizzi un discorso organico.</a:t>
            </a:r>
          </a:p>
          <a:p>
            <a:r>
              <a:rPr lang="it-IT" sz="2800" dirty="0"/>
              <a:t>Nel caso malaugurato si faccia una «buca completa» anche su uno solo degli argomenti proposti, la prova sarà giudicata insufficiente, indipendentemente dall’ esito delle altre risposte.</a:t>
            </a:r>
          </a:p>
        </p:txBody>
      </p:sp>
    </p:spTree>
    <p:extLst>
      <p:ext uri="{BB962C8B-B14F-4D97-AF65-F5344CB8AC3E}">
        <p14:creationId xmlns:p14="http://schemas.microsoft.com/office/powerpoint/2010/main" val="304769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36307-67C6-716C-4A0A-B3C6B69B5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C5916A-8FA7-FFA5-AC10-16286EBA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48" y="971525"/>
            <a:ext cx="8712968" cy="6840760"/>
          </a:xfrm>
        </p:spPr>
        <p:txBody>
          <a:bodyPr/>
          <a:lstStyle/>
          <a:p>
            <a:pPr algn="ctr"/>
            <a:r>
              <a:rPr lang="it-IT" sz="4000" dirty="0">
                <a:latin typeface="Copperplate Gothic Bold" panose="020E0705020206020404" pitchFamily="34" charset="77"/>
              </a:rPr>
              <a:t>La VERIFICA di PROFITTO relativa ai Moduli di ANATOMIA UMANA 1 ed ANATOMIA UMANA 2 DEVE ESSERE SUPERATA </a:t>
            </a:r>
            <a:r>
              <a:rPr lang="it-IT" sz="4000" u="sng" dirty="0">
                <a:latin typeface="Copperplate Gothic Bold" panose="020E0705020206020404" pitchFamily="34" charset="77"/>
              </a:rPr>
              <a:t>PRIMA</a:t>
            </a:r>
            <a:r>
              <a:rPr lang="it-IT" sz="4000" dirty="0">
                <a:latin typeface="Copperplate Gothic Bold" panose="020E0705020206020404" pitchFamily="34" charset="77"/>
              </a:rPr>
              <a:t> di poter sostenere la Prova di Fisiologia</a:t>
            </a:r>
          </a:p>
        </p:txBody>
      </p:sp>
    </p:spTree>
    <p:extLst>
      <p:ext uri="{BB962C8B-B14F-4D97-AF65-F5344CB8AC3E}">
        <p14:creationId xmlns:p14="http://schemas.microsoft.com/office/powerpoint/2010/main" val="126557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AB1D1-36F6-4827-FAC8-6D1BD050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68" y="39687"/>
            <a:ext cx="8599487" cy="1254125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MODALITA’ di DETERMINAZIONE del 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VOTO dell’ INSEGNAMENTO INTEGRATO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C914EE-89E4-EF32-380C-31CAD7B0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45" y="1293812"/>
            <a:ext cx="9030101" cy="6226176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Verrà calcolata la MEDIA delle VALUTAZIONI nei Moduli Didattici, ponderata sui CFU</a:t>
            </a:r>
          </a:p>
          <a:p>
            <a:r>
              <a:rPr 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Nel caso di una media i cui decimali siano compresi tra 0,01 e 0,49, il voto sarà arrotondato all’ unità immediatamente INFERIORE.</a:t>
            </a:r>
          </a:p>
          <a:p>
            <a:r>
              <a:rPr 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Qualora la media presenti decimali compresi tra 0,50 e 0,99, il voto sarà </a:t>
            </a:r>
            <a:r>
              <a:rPr lang="it-IT" sz="3200" b="1" dirty="0" err="1">
                <a:solidFill>
                  <a:schemeClr val="tx1"/>
                </a:solidFill>
                <a:latin typeface="Copperplate" panose="02000504000000020004" pitchFamily="2" charset="77"/>
              </a:rPr>
              <a:t>arrontodato</a:t>
            </a:r>
            <a:r>
              <a:rPr 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 all’ unità immediatamente SUPERIORE.</a:t>
            </a:r>
          </a:p>
        </p:txBody>
      </p:sp>
    </p:spTree>
    <p:extLst>
      <p:ext uri="{BB962C8B-B14F-4D97-AF65-F5344CB8AC3E}">
        <p14:creationId xmlns:p14="http://schemas.microsoft.com/office/powerpoint/2010/main" val="247520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PROMETHEUS - Atlante di Anatomia ">
            <a:extLst>
              <a:ext uri="{FF2B5EF4-FFF2-40B4-BE49-F238E27FC236}">
                <a16:creationId xmlns:a16="http://schemas.microsoft.com/office/drawing/2014/main" id="{E205AB38-6BBC-7B9C-6A33-A1A1869AC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83493"/>
            <a:ext cx="2985120" cy="41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22683A-04AD-A57D-A13C-8EF2128E5AF8}"/>
              </a:ext>
            </a:extLst>
          </p:cNvPr>
          <p:cNvSpPr txBox="1"/>
          <p:nvPr/>
        </p:nvSpPr>
        <p:spPr>
          <a:xfrm>
            <a:off x="3675373" y="4051565"/>
            <a:ext cx="5832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PROMETHEUS - Atlante di Anatomia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A.M.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Gilroy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, B.R.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MacPherson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, J.C.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Wikenheiser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sis" pitchFamily="2" charset="77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25D7B03-0A7C-45F1-BFF6-659F3815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808219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129193-A612-59F0-BDB7-4988C36B9AF9}"/>
              </a:ext>
            </a:extLst>
          </p:cNvPr>
          <p:cNvSpPr txBox="1"/>
          <p:nvPr/>
        </p:nvSpPr>
        <p:spPr>
          <a:xfrm>
            <a:off x="4071082" y="5056686"/>
            <a:ext cx="5041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Edizione IV/2023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osis" pitchFamily="2" charset="77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A2983D-0EB8-C681-CFAF-F74ECADA70C0}"/>
              </a:ext>
            </a:extLst>
          </p:cNvPr>
          <p:cNvSpPr txBox="1"/>
          <p:nvPr/>
        </p:nvSpPr>
        <p:spPr>
          <a:xfrm>
            <a:off x="3888184" y="5554222"/>
            <a:ext cx="5041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</a:rPr>
              <a:t>Copertina flessibile € 85.50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itchFamily="2" charset="77"/>
                <a:ea typeface="Microsoft YaHei" panose="020B0503020204020204" pitchFamily="34" charset="-122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                           € 63,00</a:t>
            </a:r>
          </a:p>
        </p:txBody>
      </p:sp>
    </p:spTree>
    <p:extLst>
      <p:ext uri="{BB962C8B-B14F-4D97-AF65-F5344CB8AC3E}">
        <p14:creationId xmlns:p14="http://schemas.microsoft.com/office/powerpoint/2010/main" val="2268073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6799</TotalTime>
  <Words>498</Words>
  <Application>Microsoft Macintosh PowerPoint</Application>
  <PresentationFormat>Personalizzato</PresentationFormat>
  <Paragraphs>59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Asap</vt:lpstr>
      <vt:lpstr>Calibri</vt:lpstr>
      <vt:lpstr>Copperplate</vt:lpstr>
      <vt:lpstr>Copperplate Gothic Bold</vt:lpstr>
      <vt:lpstr>Dosis</vt:lpstr>
      <vt:lpstr>Times New Roman</vt:lpstr>
      <vt:lpstr>Verdana</vt:lpstr>
      <vt:lpstr>Tema di Office</vt:lpstr>
      <vt:lpstr>Tema di Office</vt:lpstr>
      <vt:lpstr>1_Tema di Office</vt:lpstr>
      <vt:lpstr>Università degli Studi di Trieste Corso di Laurea in  TECNICHE DI RADIOLOGIA MEDICA,  PER IMMAGINI E RADIOTERAPIA</vt:lpstr>
      <vt:lpstr>INFORMAZIONI ESSENZIALI SUI MODULI ANATOMIA UMANA  Anatomia Umana 1 Anatomia Umana 2</vt:lpstr>
      <vt:lpstr>Presentazione standard di PowerPoint</vt:lpstr>
      <vt:lpstr>Presentazione standard di PowerPoint</vt:lpstr>
      <vt:lpstr>INFORMAZIONI ESSENZIALI SUI MODULI ANATOMIA UMANA</vt:lpstr>
      <vt:lpstr>MODALITA’ di SVOLGIMENTO della VERIFICA  di ANATOMIA UMANA</vt:lpstr>
      <vt:lpstr>Presentazione standard di PowerPoint</vt:lpstr>
      <vt:lpstr>MODALITA’ di DETERMINAZIONE del  VOTO dell’ INSEGNAMENTO INTEGRATO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36</cp:revision>
  <cp:lastPrinted>1601-01-01T00:00:00Z</cp:lastPrinted>
  <dcterms:created xsi:type="dcterms:W3CDTF">2013-10-15T17:22:17Z</dcterms:created>
  <dcterms:modified xsi:type="dcterms:W3CDTF">2024-10-19T08:44:35Z</dcterms:modified>
</cp:coreProperties>
</file>