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42" r:id="rId2"/>
    <p:sldId id="452" r:id="rId3"/>
    <p:sldId id="454" r:id="rId4"/>
    <p:sldId id="460" r:id="rId5"/>
    <p:sldId id="461" r:id="rId6"/>
    <p:sldId id="462" r:id="rId7"/>
    <p:sldId id="463" r:id="rId8"/>
    <p:sldId id="444" r:id="rId9"/>
    <p:sldId id="4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411" autoAdjust="0"/>
  </p:normalViewPr>
  <p:slideViewPr>
    <p:cSldViewPr snapToGrid="0">
      <p:cViewPr varScale="1">
        <p:scale>
          <a:sx n="68" d="100"/>
          <a:sy n="68" d="100"/>
        </p:scale>
        <p:origin x="1068" y="48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2832847" y="818621"/>
            <a:ext cx="575534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A differenza di un gas, in un liquido si instaurano forze intermolecolari che hanno un’energia superiore all’energia cinetica che possiedono le molecole.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Il passaggio dallo stato gassoso allo stato liquido avviene abbassando la temperatura, cioè quando l’energia cinetica delle molecole viene del tutto compensata dalle forze intermolecolari.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In un liquido, le molecole sono tra loro in contatto, ma sono anche in continuo movimento, a </a:t>
            </a:r>
            <a:r>
              <a:rPr lang="it-IT" sz="1800" dirty="0"/>
              <a:t>differenza </a:t>
            </a:r>
            <a:r>
              <a:rPr lang="it-IT" sz="1800" dirty="0" smtClean="0"/>
              <a:t>che in </a:t>
            </a:r>
            <a:r>
              <a:rPr lang="it-IT" sz="1800" dirty="0"/>
              <a:t>un solido, rendendo </a:t>
            </a:r>
            <a:r>
              <a:rPr lang="it-IT" sz="1800" dirty="0" smtClean="0"/>
              <a:t>il liquido fluido.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b="0" dirty="0" smtClean="0">
                <a:ea typeface="Cambria Math" panose="02040503050406030204" pitchFamily="18" charset="0"/>
              </a:rPr>
              <a:t>I liquidi sono: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it-IT" sz="1800" b="1" dirty="0" smtClean="0">
                <a:ea typeface="Cambria Math" panose="02040503050406030204" pitchFamily="18" charset="0"/>
              </a:rPr>
              <a:t>Poco comprimibili </a:t>
            </a:r>
            <a:r>
              <a:rPr lang="it-IT" sz="1800" dirty="0" smtClean="0">
                <a:ea typeface="Cambria Math" panose="02040503050406030204" pitchFamily="18" charset="0"/>
              </a:rPr>
              <a:t>e per questo hanno volume proprio;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it-IT" sz="1800" b="1" dirty="0" smtClean="0">
                <a:ea typeface="Cambria Math" panose="02040503050406030204" pitchFamily="18" charset="0"/>
              </a:rPr>
              <a:t>Ordinati a corto raggio </a:t>
            </a:r>
            <a:r>
              <a:rPr lang="it-IT" sz="1800" b="0" dirty="0" smtClean="0">
                <a:ea typeface="Cambria Math" panose="02040503050406030204" pitchFamily="18" charset="0"/>
              </a:rPr>
              <a:t>e possono diffondere l’uno nell’altro;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it-IT" sz="1800" b="1" dirty="0" smtClean="0">
                <a:ea typeface="Cambria Math" panose="02040503050406030204" pitchFamily="18" charset="0"/>
              </a:rPr>
              <a:t>Isotropi</a:t>
            </a:r>
            <a:r>
              <a:rPr lang="it-IT" sz="1800" dirty="0" smtClean="0">
                <a:ea typeface="Cambria Math" panose="02040503050406030204" pitchFamily="18" charset="0"/>
              </a:rPr>
              <a:t> (= le loro proprietà sono uguali in tutte le direzioni).</a:t>
            </a:r>
            <a:endParaRPr lang="it-IT" sz="1800" b="0" dirty="0" smtClean="0">
              <a:ea typeface="Cambria Math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1" y="184785"/>
            <a:ext cx="5871882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Lo stato liquido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0" r="29643" b="13495"/>
          <a:stretch/>
        </p:blipFill>
        <p:spPr bwMode="auto">
          <a:xfrm>
            <a:off x="248769" y="875334"/>
            <a:ext cx="2485466" cy="573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98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138545" y="747120"/>
            <a:ext cx="6107240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b="1" dirty="0" smtClean="0"/>
              <a:t>Tensione superficiale</a:t>
            </a:r>
            <a:r>
              <a:rPr lang="it-IT" sz="1800" dirty="0"/>
              <a:t>: Le molecole </a:t>
            </a:r>
            <a:r>
              <a:rPr lang="it-IT" sz="1800" dirty="0" smtClean="0"/>
              <a:t>all’interno sono tenute </a:t>
            </a:r>
            <a:r>
              <a:rPr lang="it-IT" sz="1800" dirty="0"/>
              <a:t>insieme da molte interazioni, mentre </a:t>
            </a:r>
            <a:r>
              <a:rPr lang="it-IT" sz="1800" dirty="0" smtClean="0"/>
              <a:t>le molecole sulla superficie </a:t>
            </a:r>
            <a:r>
              <a:rPr lang="it-IT" sz="1800" dirty="0"/>
              <a:t>interagiscono solo da un lato con altre molecole della stessa sostanza. </a:t>
            </a:r>
            <a:r>
              <a:rPr lang="it-IT" sz="1800" dirty="0" smtClean="0"/>
              <a:t>La forza attrattiva di cui risentono le molecole superficiali verso il centro del recipiente non è controbilanciata e determina la </a:t>
            </a:r>
            <a:r>
              <a:rPr lang="it-IT" sz="1800" b="1" dirty="0" smtClean="0"/>
              <a:t>tensione </a:t>
            </a:r>
            <a:r>
              <a:rPr lang="it-IT" sz="1800" b="1" dirty="0"/>
              <a:t>superficiale</a:t>
            </a:r>
            <a:r>
              <a:rPr lang="it-IT" sz="1800" dirty="0"/>
              <a:t>. </a:t>
            </a:r>
            <a:endParaRPr lang="it-IT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</a:t>
            </a:r>
            <a:r>
              <a:rPr lang="it-IT" sz="1800" dirty="0"/>
              <a:t>tensione superficiale </a:t>
            </a:r>
            <a:r>
              <a:rPr lang="it-IT" sz="1800" dirty="0" smtClean="0"/>
              <a:t>fa </a:t>
            </a:r>
            <a:r>
              <a:rPr lang="it-IT" sz="1800" dirty="0"/>
              <a:t>sì che le gocce di acqua abbiano una forma tonda (e una certa dimensione</a:t>
            </a:r>
            <a:r>
              <a:rPr lang="it-IT" sz="1800" dirty="0" smtClean="0"/>
              <a:t>), che corrisponde alla </a:t>
            </a:r>
            <a:r>
              <a:rPr lang="it-IT" sz="1800" dirty="0" smtClean="0"/>
              <a:t>forma geometrica </a:t>
            </a:r>
            <a:r>
              <a:rPr lang="it-IT" sz="1800" dirty="0" smtClean="0"/>
              <a:t>di </a:t>
            </a:r>
            <a:r>
              <a:rPr lang="it-IT" sz="1800" u="sng" dirty="0" smtClean="0"/>
              <a:t>minor area superficiale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7227795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Proprietà dei liquidi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r="2516" b="45724"/>
          <a:stretch/>
        </p:blipFill>
        <p:spPr bwMode="auto">
          <a:xfrm>
            <a:off x="6167717" y="838459"/>
            <a:ext cx="2868707" cy="243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2564" r="34738" b="13705"/>
          <a:stretch/>
        </p:blipFill>
        <p:spPr bwMode="auto">
          <a:xfrm>
            <a:off x="138545" y="3814854"/>
            <a:ext cx="1890586" cy="228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29131" y="4133147"/>
            <a:ext cx="490270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Formazione del menisco del liquido</a:t>
            </a:r>
            <a:r>
              <a:rPr lang="it-IT" sz="1800" dirty="0" smtClean="0"/>
              <a:t>:</a:t>
            </a:r>
            <a:r>
              <a:rPr lang="it-IT" sz="1800" dirty="0"/>
              <a:t> </a:t>
            </a:r>
            <a:r>
              <a:rPr lang="it-IT" sz="1800" dirty="0" smtClean="0"/>
              <a:t>Le stesse forze intervengono nella formazione del menisco. Se le molecole del liquido interagiscono con la superficie del </a:t>
            </a:r>
            <a:r>
              <a:rPr lang="it-IT" sz="1800" dirty="0" smtClean="0"/>
              <a:t>contenitore (</a:t>
            </a:r>
            <a:r>
              <a:rPr lang="it-IT" sz="1800" b="1" dirty="0" smtClean="0"/>
              <a:t>forze di adesion</a:t>
            </a:r>
            <a:r>
              <a:rPr lang="it-IT" sz="1800" b="1" dirty="0" smtClean="0"/>
              <a:t>e</a:t>
            </a:r>
            <a:r>
              <a:rPr lang="it-IT" sz="1800" dirty="0" smtClean="0"/>
              <a:t>)</a:t>
            </a:r>
            <a:r>
              <a:rPr lang="it-IT" sz="1800" dirty="0" smtClean="0"/>
              <a:t> </a:t>
            </a:r>
            <a:r>
              <a:rPr lang="it-IT" sz="1800" dirty="0" smtClean="0"/>
              <a:t>con interazioni più forti di quelle </a:t>
            </a:r>
            <a:r>
              <a:rPr lang="it-IT" sz="1800" dirty="0" smtClean="0"/>
              <a:t>intermolecolari (</a:t>
            </a:r>
            <a:r>
              <a:rPr lang="it-IT" sz="1800" b="1" dirty="0" smtClean="0"/>
              <a:t>forze di coesione</a:t>
            </a:r>
            <a:r>
              <a:rPr lang="it-IT" sz="1800" dirty="0" smtClean="0"/>
              <a:t>), </a:t>
            </a:r>
            <a:r>
              <a:rPr lang="it-IT" sz="1800" dirty="0" smtClean="0"/>
              <a:t>il menisco si incurva verso l’alto, per rendere massimo il contatto con il contenitore. </a:t>
            </a:r>
          </a:p>
        </p:txBody>
      </p:sp>
      <p:pic>
        <p:nvPicPr>
          <p:cNvPr id="11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78"/>
          <a:stretch/>
        </p:blipFill>
        <p:spPr bwMode="auto">
          <a:xfrm>
            <a:off x="6931832" y="3424116"/>
            <a:ext cx="2104591" cy="24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0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76" y="138007"/>
            <a:ext cx="2880034" cy="289378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501153" y="3085092"/>
            <a:ext cx="616771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Capillarità</a:t>
            </a:r>
            <a:r>
              <a:rPr lang="it-IT" sz="1800" dirty="0"/>
              <a:t>: è la capacità di un liquido di risalire attraverso un </a:t>
            </a:r>
            <a:r>
              <a:rPr lang="it-IT" sz="1800" dirty="0" smtClean="0"/>
              <a:t>sottile tubo (capillare) </a:t>
            </a:r>
            <a:r>
              <a:rPr lang="it-IT" sz="1800" dirty="0"/>
              <a:t>grazie alle forze </a:t>
            </a:r>
            <a:r>
              <a:rPr lang="it-IT" sz="1800" dirty="0" smtClean="0"/>
              <a:t>di adesione,  coesione e tensione superficiale. </a:t>
            </a:r>
            <a:r>
              <a:rPr lang="it-IT" sz="1800" dirty="0"/>
              <a:t>La capillarità è la ragione per cui </a:t>
            </a:r>
            <a:r>
              <a:rPr lang="it-IT" sz="1800" dirty="0" smtClean="0"/>
              <a:t>alberi </a:t>
            </a:r>
            <a:r>
              <a:rPr lang="it-IT" sz="1800" dirty="0"/>
              <a:t>molto alti sono in grado di sopravvivere </a:t>
            </a:r>
            <a:r>
              <a:rPr lang="it-IT" sz="1800" dirty="0" smtClean="0"/>
              <a:t>prendendo </a:t>
            </a:r>
            <a:r>
              <a:rPr lang="it-IT" sz="1800" dirty="0"/>
              <a:t>nutrienti dal </a:t>
            </a:r>
            <a:r>
              <a:rPr lang="it-IT" sz="1800" dirty="0" smtClean="0"/>
              <a:t>suolo, senza bisogno di una pompa che faccia salire il liquido fino alla cima.</a:t>
            </a:r>
            <a:endParaRPr lang="it-IT" sz="18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" y="371574"/>
            <a:ext cx="589877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Viscosità</a:t>
            </a:r>
            <a:r>
              <a:rPr lang="it-IT" sz="1800" dirty="0"/>
              <a:t>: </a:t>
            </a:r>
            <a:r>
              <a:rPr lang="it-IT" sz="1800" dirty="0" smtClean="0"/>
              <a:t>E’ </a:t>
            </a:r>
            <a:r>
              <a:rPr lang="it-IT" sz="1800" dirty="0"/>
              <a:t>la resistenza che il liquido pone allo scorrimento e dipende </a:t>
            </a:r>
            <a:r>
              <a:rPr lang="it-IT" sz="1800" dirty="0" smtClean="0"/>
              <a:t>da </a:t>
            </a:r>
            <a:r>
              <a:rPr lang="it-IT" sz="1800" dirty="0"/>
              <a:t>quanto sono transienti (facili da rompere e riformare) le interazioni intermolecolari che tengono assieme le molecole del liquido</a:t>
            </a:r>
            <a:r>
              <a:rPr lang="it-IT" sz="1800" dirty="0" smtClean="0"/>
              <a:t>. Si misura in N s/m</a:t>
            </a:r>
            <a:r>
              <a:rPr lang="it-IT" sz="1800" baseline="30000" dirty="0" smtClean="0"/>
              <a:t>2</a:t>
            </a:r>
            <a:r>
              <a:rPr lang="it-IT" sz="1800" dirty="0" smtClean="0"/>
              <a:t>. La viscosità diminuisce all’aumentare della temperatura.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(Attenzione! Da non conforndere con densità!)</a:t>
            </a:r>
            <a:r>
              <a:rPr lang="it-IT" sz="1800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26"/>
          <a:stretch/>
        </p:blipFill>
        <p:spPr>
          <a:xfrm>
            <a:off x="108084" y="2610971"/>
            <a:ext cx="2138082" cy="272878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17710" y="5393057"/>
            <a:ext cx="806151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Tensione di vapore</a:t>
            </a:r>
            <a:r>
              <a:rPr lang="it-IT" sz="1800" dirty="0" smtClean="0"/>
              <a:t>: Pressione esercitata dal vapore di un liquido sulla superficie del liquido stesso, quando questo viene chiuso in un contenitore e si trova all’equilibrio. Maggiore è la tensione di vapore, più il liquido è volatile.</a:t>
            </a:r>
          </a:p>
        </p:txBody>
      </p:sp>
    </p:spTree>
    <p:extLst>
      <p:ext uri="{BB962C8B-B14F-4D97-AF65-F5344CB8AC3E}">
        <p14:creationId xmlns:p14="http://schemas.microsoft.com/office/powerpoint/2010/main" val="405600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17711" y="371574"/>
            <a:ext cx="5381065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 smtClean="0"/>
          </a:p>
        </p:txBody>
      </p:sp>
      <p:sp>
        <p:nvSpPr>
          <p:cNvPr id="3" name="Rettangolo 2"/>
          <p:cNvSpPr/>
          <p:nvPr/>
        </p:nvSpPr>
        <p:spPr>
          <a:xfrm>
            <a:off x="120073" y="763127"/>
            <a:ext cx="89223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Tensione di vapore</a:t>
            </a:r>
            <a:r>
              <a:rPr lang="it-IT" sz="2000" dirty="0"/>
              <a:t>: Pressione esercitata dal vapore di un liquido sulla superficie del liquido stesso, quando questo viene chiuso in un contenitore e si trova all’equilibrio. Maggiore è la tensione di vapore, più il liquido è volatile</a:t>
            </a:r>
            <a:r>
              <a:rPr lang="it-IT" sz="2000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Poniamo del ghiaccio </a:t>
            </a:r>
            <a:r>
              <a:rPr lang="it-IT" dirty="0"/>
              <a:t>in un recipiente chiuso in cui è stato fatto preventivamente il vuoto. Manteniamo il sistema così ottenuto a </a:t>
            </a:r>
            <a:r>
              <a:rPr lang="it-IT" dirty="0">
                <a:solidFill>
                  <a:srgbClr val="0070C0"/>
                </a:solidFill>
              </a:rPr>
              <a:t>temperatura costante</a:t>
            </a:r>
            <a:r>
              <a:rPr lang="it-IT" dirty="0"/>
              <a:t>. </a:t>
            </a:r>
          </a:p>
          <a:p>
            <a:r>
              <a:rPr lang="it-IT" dirty="0" smtClean="0"/>
              <a:t>Con un manometro misuriamo come la pressione all'interno del recipiente varia nel tempo: man mano che il ghiaccio si scioglie, la pressione aumenta dal valore nullo fino ad un valore determinato, e poi rimane costante. In </a:t>
            </a:r>
            <a:r>
              <a:rPr lang="it-IT" dirty="0"/>
              <a:t>tali condizioni, il sistema si trova in uno stato di </a:t>
            </a:r>
            <a:r>
              <a:rPr lang="it-IT" b="1" dirty="0"/>
              <a:t>equilibrio termodinamico</a:t>
            </a:r>
            <a:r>
              <a:rPr lang="it-IT" dirty="0"/>
              <a:t>. </a:t>
            </a:r>
          </a:p>
          <a:p>
            <a:r>
              <a:rPr lang="it-IT" dirty="0"/>
              <a:t>La pressione osservata nel recipiente in condizioni di equilibrio è dovuta ad una parte dell'acqua liquida che è evaporata e viene detta </a:t>
            </a:r>
            <a:r>
              <a:rPr lang="it-IT" dirty="0">
                <a:solidFill>
                  <a:srgbClr val="0070C0"/>
                </a:solidFill>
              </a:rPr>
              <a:t>pressione di vapore.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707"/>
            <a:ext cx="9143999" cy="809251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Tensione (o pressione) </a:t>
            </a:r>
            <a:r>
              <a:rPr lang="it-IT" sz="3200" dirty="0" smtClean="0">
                <a:solidFill>
                  <a:srgbClr val="0070C0"/>
                </a:solidFill>
              </a:rPr>
              <a:t>di vapore ed equilibrio liquido-vapore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l="16421" t="49696" r="16790" b="11215"/>
          <a:stretch/>
        </p:blipFill>
        <p:spPr>
          <a:xfrm>
            <a:off x="921096" y="4352759"/>
            <a:ext cx="6824409" cy="22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17711" y="371574"/>
            <a:ext cx="5381065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053" y="19086"/>
            <a:ext cx="7227795" cy="809251"/>
          </a:xfrm>
        </p:spPr>
        <p:txBody>
          <a:bodyPr>
            <a:normAutofit/>
          </a:bodyPr>
          <a:lstStyle/>
          <a:p>
            <a:r>
              <a:rPr lang="it-IT" sz="3200" baseline="-25000" dirty="0" smtClean="0">
                <a:solidFill>
                  <a:srgbClr val="0070C0"/>
                </a:solidFill>
              </a:rPr>
              <a:t>Tensione di vapore ed equilibrio liquido-vapore</a:t>
            </a:r>
            <a:endParaRPr lang="it-IT" sz="3200" baseline="-25000" dirty="0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06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pressione di vapore dipende dalla temperatura a cui viene mantenuto il recipiente: </a:t>
            </a:r>
            <a:r>
              <a:rPr lang="it-IT" b="1" dirty="0"/>
              <a:t>maggiore è la temperatura, e maggiore è il valore finale della pressione di vapore</a:t>
            </a:r>
            <a:r>
              <a:rPr lang="it-IT" dirty="0"/>
              <a:t>. </a:t>
            </a:r>
          </a:p>
          <a:p>
            <a:r>
              <a:rPr lang="it-IT" dirty="0"/>
              <a:t>Per ogni valore di temperatura, esiste un corrispondente valore di pressione di vapore all'equilibrio.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1764885"/>
            <a:ext cx="9005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E' interessante analizzare il raggiungimento dello stato di equilibrio di questo sistema a livello molecolare. </a:t>
            </a:r>
          </a:p>
          <a:p>
            <a:r>
              <a:rPr lang="it-IT" dirty="0"/>
              <a:t>Appena </a:t>
            </a:r>
            <a:r>
              <a:rPr lang="it-IT" dirty="0" smtClean="0"/>
              <a:t>il ghiaccio passa allo stato liquido </a:t>
            </a:r>
            <a:r>
              <a:rPr lang="it-IT" dirty="0"/>
              <a:t>(</a:t>
            </a:r>
            <a:r>
              <a:rPr lang="it-IT" dirty="0" smtClean="0"/>
              <a:t>acqua) nel </a:t>
            </a:r>
            <a:r>
              <a:rPr lang="it-IT" dirty="0"/>
              <a:t>recipiente, tutte le molecole </a:t>
            </a:r>
            <a:r>
              <a:rPr lang="it-IT" dirty="0" smtClean="0"/>
              <a:t>nella </a:t>
            </a:r>
            <a:r>
              <a:rPr lang="it-IT" dirty="0"/>
              <a:t>fase </a:t>
            </a:r>
            <a:r>
              <a:rPr lang="it-IT" dirty="0" smtClean="0"/>
              <a:t>liquida possiedono </a:t>
            </a:r>
            <a:r>
              <a:rPr lang="it-IT" dirty="0"/>
              <a:t>una certa </a:t>
            </a:r>
            <a:r>
              <a:rPr lang="it-IT" b="1" dirty="0"/>
              <a:t>energia cinetica </a:t>
            </a:r>
            <a:r>
              <a:rPr lang="it-IT" dirty="0"/>
              <a:t>e si muovono caoticamente, pur restando “legate” le une alle altre dalle interazioni </a:t>
            </a:r>
            <a:r>
              <a:rPr lang="it-IT" dirty="0" smtClean="0"/>
              <a:t>intermolecolari (la pressione al tempo 0 è 0). </a:t>
            </a:r>
            <a:endParaRPr lang="it-IT" dirty="0"/>
          </a:p>
          <a:p>
            <a:r>
              <a:rPr lang="it-IT" dirty="0"/>
              <a:t>E' importante realizzare che le molecole </a:t>
            </a:r>
            <a:r>
              <a:rPr lang="it-IT" i="1" dirty="0"/>
              <a:t>non hanno tutte la stessa energia</a:t>
            </a:r>
            <a:r>
              <a:rPr lang="it-IT" dirty="0"/>
              <a:t>: le energie molecolari sono distribuite statisticamente attorno ad un valore medio, determinato dalla temperatura a cui l'esperimento viene condotto. 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5107706" y="4366482"/>
            <a:ext cx="4114800" cy="2514600"/>
            <a:chOff x="4343400" y="4191000"/>
            <a:chExt cx="4114800" cy="2514600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 rot="16200000">
              <a:off x="3741738" y="4868862"/>
              <a:ext cx="1600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</a:rPr>
                <a:t>Pressione</a:t>
              </a:r>
            </a:p>
          </p:txBody>
        </p:sp>
        <p:grpSp>
          <p:nvGrpSpPr>
            <p:cNvPr id="13" name="Gruppo 12"/>
            <p:cNvGrpSpPr/>
            <p:nvPr/>
          </p:nvGrpSpPr>
          <p:grpSpPr>
            <a:xfrm>
              <a:off x="4876800" y="4191000"/>
              <a:ext cx="3581400" cy="2514600"/>
              <a:chOff x="4876800" y="4191000"/>
              <a:chExt cx="3581400" cy="2514600"/>
            </a:xfrm>
          </p:grpSpPr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5791200" y="6308725"/>
                <a:ext cx="1905000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000">
                    <a:latin typeface="Arial" panose="020B0604020202020204" pitchFamily="34" charset="0"/>
                  </a:rPr>
                  <a:t>Tempo</a:t>
                </a: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4876800" y="4191000"/>
                <a:ext cx="3276600" cy="213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4876800" y="4648200"/>
                <a:ext cx="3276600" cy="1676400"/>
              </a:xfrm>
              <a:custGeom>
                <a:avLst/>
                <a:gdLst>
                  <a:gd name="T0" fmla="*/ 0 w 2064"/>
                  <a:gd name="T1" fmla="*/ 2147483647 h 1056"/>
                  <a:gd name="T2" fmla="*/ 2147483647 w 2064"/>
                  <a:gd name="T3" fmla="*/ 2147483647 h 1056"/>
                  <a:gd name="T4" fmla="*/ 2147483647 w 2064"/>
                  <a:gd name="T5" fmla="*/ 2147483647 h 1056"/>
                  <a:gd name="T6" fmla="*/ 2147483647 w 2064"/>
                  <a:gd name="T7" fmla="*/ 2147483647 h 1056"/>
                  <a:gd name="T8" fmla="*/ 2147483647 w 2064"/>
                  <a:gd name="T9" fmla="*/ 0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64" h="1056">
                    <a:moveTo>
                      <a:pt x="0" y="1056"/>
                    </a:moveTo>
                    <a:cubicBezTo>
                      <a:pt x="48" y="828"/>
                      <a:pt x="130" y="579"/>
                      <a:pt x="192" y="432"/>
                    </a:cubicBezTo>
                    <a:cubicBezTo>
                      <a:pt x="254" y="285"/>
                      <a:pt x="281" y="236"/>
                      <a:pt x="375" y="171"/>
                    </a:cubicBezTo>
                    <a:cubicBezTo>
                      <a:pt x="469" y="106"/>
                      <a:pt x="478" y="71"/>
                      <a:pt x="759" y="43"/>
                    </a:cubicBezTo>
                    <a:cubicBezTo>
                      <a:pt x="1040" y="15"/>
                      <a:pt x="1792" y="9"/>
                      <a:pt x="2064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4891088" y="5106988"/>
                <a:ext cx="3222625" cy="1177925"/>
              </a:xfrm>
              <a:custGeom>
                <a:avLst/>
                <a:gdLst>
                  <a:gd name="T0" fmla="*/ 0 w 2030"/>
                  <a:gd name="T1" fmla="*/ 2147483647 h 742"/>
                  <a:gd name="T2" fmla="*/ 2147483647 w 2030"/>
                  <a:gd name="T3" fmla="*/ 2147483647 h 742"/>
                  <a:gd name="T4" fmla="*/ 2147483647 w 2030"/>
                  <a:gd name="T5" fmla="*/ 2147483647 h 742"/>
                  <a:gd name="T6" fmla="*/ 2147483647 w 2030"/>
                  <a:gd name="T7" fmla="*/ 2147483647 h 742"/>
                  <a:gd name="T8" fmla="*/ 2147483647 w 2030"/>
                  <a:gd name="T9" fmla="*/ 2147483647 h 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30" h="742">
                    <a:moveTo>
                      <a:pt x="0" y="742"/>
                    </a:moveTo>
                    <a:cubicBezTo>
                      <a:pt x="26" y="675"/>
                      <a:pt x="92" y="442"/>
                      <a:pt x="156" y="340"/>
                    </a:cubicBezTo>
                    <a:cubicBezTo>
                      <a:pt x="220" y="238"/>
                      <a:pt x="264" y="182"/>
                      <a:pt x="384" y="129"/>
                    </a:cubicBezTo>
                    <a:cubicBezTo>
                      <a:pt x="504" y="76"/>
                      <a:pt x="604" y="40"/>
                      <a:pt x="878" y="20"/>
                    </a:cubicBezTo>
                    <a:cubicBezTo>
                      <a:pt x="1152" y="0"/>
                      <a:pt x="1790" y="12"/>
                      <a:pt x="2030" y="10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6172200" y="4267200"/>
                <a:ext cx="22860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000" dirty="0" smtClean="0">
                    <a:solidFill>
                      <a:srgbClr val="FA2906"/>
                    </a:solidFill>
                    <a:latin typeface="Arial" panose="020B0604020202020204" pitchFamily="34" charset="0"/>
                  </a:rPr>
                  <a:t>T</a:t>
                </a:r>
                <a:r>
                  <a:rPr lang="it-IT" altLang="it-IT" sz="2000" baseline="-25000" dirty="0">
                    <a:solidFill>
                      <a:srgbClr val="FA2906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it-IT" altLang="it-IT" sz="2000" dirty="0" smtClean="0">
                    <a:latin typeface="Arial" panose="020B0604020202020204" pitchFamily="34" charset="0"/>
                  </a:rPr>
                  <a:t> </a:t>
                </a:r>
                <a:r>
                  <a:rPr lang="it-IT" altLang="it-IT" sz="2000" dirty="0">
                    <a:latin typeface="Arial" panose="020B0604020202020204" pitchFamily="34" charset="0"/>
                  </a:rPr>
                  <a:t>&gt; </a:t>
                </a:r>
                <a:r>
                  <a:rPr lang="it-IT" altLang="it-IT" sz="2000" dirty="0" smtClean="0">
                    <a:solidFill>
                      <a:srgbClr val="3829F5"/>
                    </a:solidFill>
                    <a:latin typeface="Arial" panose="020B0604020202020204" pitchFamily="34" charset="0"/>
                  </a:rPr>
                  <a:t>T</a:t>
                </a:r>
                <a:r>
                  <a:rPr lang="it-IT" altLang="it-IT" sz="2000" baseline="-25000" dirty="0">
                    <a:solidFill>
                      <a:srgbClr val="3829F5"/>
                    </a:solidFill>
                    <a:latin typeface="Arial" panose="020B0604020202020204" pitchFamily="34" charset="0"/>
                  </a:rPr>
                  <a:t>1</a:t>
                </a:r>
                <a:endParaRPr lang="it-IT" altLang="it-IT" sz="2000" baseline="-25000" dirty="0">
                  <a:solidFill>
                    <a:srgbClr val="3829F5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21" name="Picture 14" descr="vap_p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8" y="4206144"/>
            <a:ext cx="4691781" cy="21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17711" y="371574"/>
            <a:ext cx="5381065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053" y="19086"/>
            <a:ext cx="7227795" cy="809251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Tensione di vapore ed equilibrio liquido-vapore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21" name="Picture 14" descr="vap_p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8" y="4206144"/>
            <a:ext cx="4691781" cy="21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751344"/>
            <a:ext cx="90402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Per questo motivo, alcune delle molecole alla superficie del liquido hanno energia sufficiente per sfuggire alle forze di attrazione intermolecolari e passare così nella fase vapore. </a:t>
            </a:r>
            <a:r>
              <a:rPr lang="it-IT" dirty="0" smtClean="0"/>
              <a:t>(Processo di </a:t>
            </a:r>
            <a:r>
              <a:rPr lang="it-IT" b="1" dirty="0" smtClean="0"/>
              <a:t>evaporazione)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/>
              <a:t>Il numero di molecole che evaporano per unità di tempo rappresenta la velocità di evaporazione: tale velocità dipende dalla temperatura ed è costante a temperatura costante. </a:t>
            </a:r>
          </a:p>
          <a:p>
            <a:r>
              <a:rPr lang="it-IT" dirty="0">
                <a:solidFill>
                  <a:srgbClr val="FF0000"/>
                </a:solidFill>
              </a:rPr>
              <a:t>Se il processo di evaporazione fosse l'unico ad avvenire, tutta l'acqua liquida posta nel recipiente evaporerebbe </a:t>
            </a:r>
          </a:p>
          <a:p>
            <a:r>
              <a:rPr lang="it-IT" dirty="0"/>
              <a:t>Tuttavia, le molecole passate in fase vapore possono essere catturate nuovamente dal campo di potenziale delle molecole in fase </a:t>
            </a:r>
            <a:r>
              <a:rPr lang="it-IT" dirty="0" smtClean="0"/>
              <a:t>liquida (processo di </a:t>
            </a:r>
            <a:r>
              <a:rPr lang="it-IT" b="1" dirty="0" smtClean="0"/>
              <a:t>condensazione</a:t>
            </a:r>
            <a:r>
              <a:rPr lang="it-IT" dirty="0" smtClean="0"/>
              <a:t>). La </a:t>
            </a:r>
            <a:r>
              <a:rPr lang="it-IT" dirty="0"/>
              <a:t>probabilità che ciò avvenga è proporzionale alla concentrazione di molecole nella fase gassosa. Quindi, man mano che l'acqua evapora, la pressione della fase gassosa aumenta e così pure la velocità di condensazione. 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grpSp>
        <p:nvGrpSpPr>
          <p:cNvPr id="19" name="Gruppo 18"/>
          <p:cNvGrpSpPr/>
          <p:nvPr/>
        </p:nvGrpSpPr>
        <p:grpSpPr>
          <a:xfrm>
            <a:off x="5107706" y="4366482"/>
            <a:ext cx="4114800" cy="2514600"/>
            <a:chOff x="4343400" y="4191000"/>
            <a:chExt cx="4114800" cy="2514600"/>
          </a:xfrm>
        </p:grpSpPr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 rot="16200000">
              <a:off x="3741738" y="4868862"/>
              <a:ext cx="1600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</a:rPr>
                <a:t>Pressione</a:t>
              </a:r>
            </a:p>
          </p:txBody>
        </p:sp>
        <p:grpSp>
          <p:nvGrpSpPr>
            <p:cNvPr id="23" name="Gruppo 22"/>
            <p:cNvGrpSpPr/>
            <p:nvPr/>
          </p:nvGrpSpPr>
          <p:grpSpPr>
            <a:xfrm>
              <a:off x="4876800" y="4191000"/>
              <a:ext cx="3581400" cy="2514600"/>
              <a:chOff x="4876800" y="4191000"/>
              <a:chExt cx="3581400" cy="2514600"/>
            </a:xfrm>
          </p:grpSpPr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5791200" y="6308725"/>
                <a:ext cx="1905000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000">
                    <a:latin typeface="Arial" panose="020B0604020202020204" pitchFamily="34" charset="0"/>
                  </a:rPr>
                  <a:t>Tempo</a:t>
                </a:r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/>
            </p:nvSpPr>
            <p:spPr bwMode="auto">
              <a:xfrm>
                <a:off x="4876800" y="4191000"/>
                <a:ext cx="3276600" cy="213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4876800" y="4648200"/>
                <a:ext cx="3276600" cy="1676400"/>
              </a:xfrm>
              <a:custGeom>
                <a:avLst/>
                <a:gdLst>
                  <a:gd name="T0" fmla="*/ 0 w 2064"/>
                  <a:gd name="T1" fmla="*/ 2147483647 h 1056"/>
                  <a:gd name="T2" fmla="*/ 2147483647 w 2064"/>
                  <a:gd name="T3" fmla="*/ 2147483647 h 1056"/>
                  <a:gd name="T4" fmla="*/ 2147483647 w 2064"/>
                  <a:gd name="T5" fmla="*/ 2147483647 h 1056"/>
                  <a:gd name="T6" fmla="*/ 2147483647 w 2064"/>
                  <a:gd name="T7" fmla="*/ 2147483647 h 1056"/>
                  <a:gd name="T8" fmla="*/ 2147483647 w 2064"/>
                  <a:gd name="T9" fmla="*/ 0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64" h="1056">
                    <a:moveTo>
                      <a:pt x="0" y="1056"/>
                    </a:moveTo>
                    <a:cubicBezTo>
                      <a:pt x="48" y="828"/>
                      <a:pt x="130" y="579"/>
                      <a:pt x="192" y="432"/>
                    </a:cubicBezTo>
                    <a:cubicBezTo>
                      <a:pt x="254" y="285"/>
                      <a:pt x="281" y="236"/>
                      <a:pt x="375" y="171"/>
                    </a:cubicBezTo>
                    <a:cubicBezTo>
                      <a:pt x="469" y="106"/>
                      <a:pt x="478" y="71"/>
                      <a:pt x="759" y="43"/>
                    </a:cubicBezTo>
                    <a:cubicBezTo>
                      <a:pt x="1040" y="15"/>
                      <a:pt x="1792" y="9"/>
                      <a:pt x="2064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4891088" y="5106988"/>
                <a:ext cx="3222625" cy="1177925"/>
              </a:xfrm>
              <a:custGeom>
                <a:avLst/>
                <a:gdLst>
                  <a:gd name="T0" fmla="*/ 0 w 2030"/>
                  <a:gd name="T1" fmla="*/ 2147483647 h 742"/>
                  <a:gd name="T2" fmla="*/ 2147483647 w 2030"/>
                  <a:gd name="T3" fmla="*/ 2147483647 h 742"/>
                  <a:gd name="T4" fmla="*/ 2147483647 w 2030"/>
                  <a:gd name="T5" fmla="*/ 2147483647 h 742"/>
                  <a:gd name="T6" fmla="*/ 2147483647 w 2030"/>
                  <a:gd name="T7" fmla="*/ 2147483647 h 742"/>
                  <a:gd name="T8" fmla="*/ 2147483647 w 2030"/>
                  <a:gd name="T9" fmla="*/ 2147483647 h 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30" h="742">
                    <a:moveTo>
                      <a:pt x="0" y="742"/>
                    </a:moveTo>
                    <a:cubicBezTo>
                      <a:pt x="26" y="675"/>
                      <a:pt x="92" y="442"/>
                      <a:pt x="156" y="340"/>
                    </a:cubicBezTo>
                    <a:cubicBezTo>
                      <a:pt x="220" y="238"/>
                      <a:pt x="264" y="182"/>
                      <a:pt x="384" y="129"/>
                    </a:cubicBezTo>
                    <a:cubicBezTo>
                      <a:pt x="504" y="76"/>
                      <a:pt x="604" y="40"/>
                      <a:pt x="878" y="20"/>
                    </a:cubicBezTo>
                    <a:cubicBezTo>
                      <a:pt x="1152" y="0"/>
                      <a:pt x="1790" y="12"/>
                      <a:pt x="2030" y="10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6172200" y="4267200"/>
                <a:ext cx="22860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000" dirty="0" smtClean="0">
                    <a:solidFill>
                      <a:srgbClr val="FA2906"/>
                    </a:solidFill>
                    <a:latin typeface="Arial" panose="020B0604020202020204" pitchFamily="34" charset="0"/>
                  </a:rPr>
                  <a:t>T</a:t>
                </a:r>
                <a:r>
                  <a:rPr lang="it-IT" altLang="it-IT" sz="2000" baseline="-25000" dirty="0">
                    <a:solidFill>
                      <a:srgbClr val="FA2906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it-IT" altLang="it-IT" sz="2000" dirty="0" smtClean="0">
                    <a:latin typeface="Arial" panose="020B0604020202020204" pitchFamily="34" charset="0"/>
                  </a:rPr>
                  <a:t> </a:t>
                </a:r>
                <a:r>
                  <a:rPr lang="it-IT" altLang="it-IT" sz="2000" dirty="0">
                    <a:latin typeface="Arial" panose="020B0604020202020204" pitchFamily="34" charset="0"/>
                  </a:rPr>
                  <a:t>&gt; </a:t>
                </a:r>
                <a:r>
                  <a:rPr lang="it-IT" altLang="it-IT" sz="2000" dirty="0" smtClean="0">
                    <a:solidFill>
                      <a:srgbClr val="3829F5"/>
                    </a:solidFill>
                    <a:latin typeface="Arial" panose="020B0604020202020204" pitchFamily="34" charset="0"/>
                  </a:rPr>
                  <a:t>T</a:t>
                </a:r>
                <a:r>
                  <a:rPr lang="it-IT" altLang="it-IT" sz="2000" baseline="-25000" dirty="0">
                    <a:solidFill>
                      <a:srgbClr val="3829F5"/>
                    </a:solidFill>
                    <a:latin typeface="Arial" panose="020B0604020202020204" pitchFamily="34" charset="0"/>
                  </a:rPr>
                  <a:t>1</a:t>
                </a:r>
                <a:endParaRPr lang="it-IT" altLang="it-IT" sz="2000" baseline="-25000" dirty="0">
                  <a:solidFill>
                    <a:srgbClr val="3829F5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45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17711" y="371574"/>
            <a:ext cx="5381065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053" y="19086"/>
            <a:ext cx="7227795" cy="809251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Tensione di vapore ed equilibrio liquido-vapore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751344"/>
            <a:ext cx="904024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dirty="0">
                <a:latin typeface="Arial" panose="020B0604020202020204" pitchFamily="34" charset="0"/>
              </a:rPr>
              <a:t>Si raggiunge </a:t>
            </a:r>
            <a:r>
              <a:rPr lang="it-IT" altLang="it-IT" b="1" dirty="0">
                <a:latin typeface="Arial" panose="020B0604020202020204" pitchFamily="34" charset="0"/>
              </a:rPr>
              <a:t>necessariamente</a:t>
            </a:r>
            <a:r>
              <a:rPr lang="it-IT" altLang="it-IT" dirty="0">
                <a:latin typeface="Arial" panose="020B0604020202020204" pitchFamily="34" charset="0"/>
              </a:rPr>
              <a:t> la situazione in cui la </a:t>
            </a:r>
            <a:r>
              <a:rPr lang="it-IT" altLang="it-IT" dirty="0">
                <a:solidFill>
                  <a:srgbClr val="FA2906"/>
                </a:solidFill>
                <a:latin typeface="Arial" panose="020B0604020202020204" pitchFamily="34" charset="0"/>
              </a:rPr>
              <a:t>velocità di condensazione eguaglia quella di evaporazione</a:t>
            </a:r>
            <a:r>
              <a:rPr lang="it-IT" altLang="it-IT" dirty="0">
                <a:latin typeface="Arial" panose="020B0604020202020204" pitchFamily="34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it-IT" altLang="it-IT" dirty="0">
                <a:latin typeface="Arial" panose="020B0604020202020204" pitchFamily="34" charset="0"/>
              </a:rPr>
              <a:t>In tale situazione, nell'unità di tempo, il numero di molecole che evaporano è uguale a quello delle molecole che condensano: ne segue che il numero di molecole in fase gassosa rimane costante nel tempo e quindi la pressione non varia </a:t>
            </a:r>
            <a:r>
              <a:rPr lang="it-IT" altLang="it-IT" dirty="0" smtClean="0">
                <a:latin typeface="Arial" panose="020B0604020202020204" pitchFamily="34" charset="0"/>
              </a:rPr>
              <a:t>ulteriormente.</a:t>
            </a:r>
            <a:endParaRPr lang="it-IT" altLang="it-IT" dirty="0">
              <a:latin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it-IT" altLang="it-IT" dirty="0">
                <a:latin typeface="Arial" panose="020B0604020202020204" pitchFamily="34" charset="0"/>
              </a:rPr>
              <a:t>Questo è lo stato di equilibrio che si osserva macroscopicamente. </a:t>
            </a:r>
          </a:p>
          <a:p>
            <a:pPr algn="just">
              <a:spcBef>
                <a:spcPct val="50000"/>
              </a:spcBef>
            </a:pPr>
            <a:r>
              <a:rPr lang="it-IT" altLang="it-IT" dirty="0">
                <a:latin typeface="Arial" panose="020B0604020202020204" pitchFamily="34" charset="0"/>
              </a:rPr>
              <a:t>La descrizione molecolare dell'equilibrio liquido-vapore illustra un concetto fondamentale della chimica: </a:t>
            </a:r>
            <a:r>
              <a:rPr lang="it-IT" altLang="it-IT" dirty="0">
                <a:solidFill>
                  <a:srgbClr val="FA2906"/>
                </a:solidFill>
                <a:latin typeface="Arial" panose="020B0604020202020204" pitchFamily="34" charset="0"/>
              </a:rPr>
              <a:t>l'equilibrio dinamico</a:t>
            </a:r>
            <a:r>
              <a:rPr lang="it-IT" altLang="it-IT" dirty="0">
                <a:latin typeface="Arial" panose="020B0604020202020204" pitchFamily="34" charset="0"/>
              </a:rPr>
              <a:t>. </a:t>
            </a:r>
          </a:p>
          <a:p>
            <a:endParaRPr lang="it-IT" dirty="0"/>
          </a:p>
        </p:txBody>
      </p:sp>
      <p:grpSp>
        <p:nvGrpSpPr>
          <p:cNvPr id="19" name="Gruppo 18"/>
          <p:cNvGrpSpPr/>
          <p:nvPr/>
        </p:nvGrpSpPr>
        <p:grpSpPr>
          <a:xfrm>
            <a:off x="138307" y="3967858"/>
            <a:ext cx="3886200" cy="2514600"/>
            <a:chOff x="1828800" y="4267200"/>
            <a:chExt cx="3886200" cy="2514600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276600" y="6384925"/>
              <a:ext cx="190500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</a:rPr>
                <a:t>Tempo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 rot="16200000">
              <a:off x="1227138" y="4945062"/>
              <a:ext cx="1600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</a:rPr>
                <a:t>Velocità</a:t>
              </a: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2362200" y="4267200"/>
              <a:ext cx="3276600" cy="2133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2362200" y="4724400"/>
              <a:ext cx="3276600" cy="1676400"/>
            </a:xfrm>
            <a:custGeom>
              <a:avLst/>
              <a:gdLst>
                <a:gd name="T0" fmla="*/ 0 w 2064"/>
                <a:gd name="T1" fmla="*/ 2147483647 h 1056"/>
                <a:gd name="T2" fmla="*/ 2147483647 w 2064"/>
                <a:gd name="T3" fmla="*/ 2147483647 h 1056"/>
                <a:gd name="T4" fmla="*/ 2147483647 w 2064"/>
                <a:gd name="T5" fmla="*/ 2147483647 h 1056"/>
                <a:gd name="T6" fmla="*/ 2147483647 w 2064"/>
                <a:gd name="T7" fmla="*/ 2147483647 h 1056"/>
                <a:gd name="T8" fmla="*/ 2147483647 w 2064"/>
                <a:gd name="T9" fmla="*/ 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4" h="1056">
                  <a:moveTo>
                    <a:pt x="0" y="1056"/>
                  </a:moveTo>
                  <a:cubicBezTo>
                    <a:pt x="48" y="828"/>
                    <a:pt x="130" y="579"/>
                    <a:pt x="192" y="432"/>
                  </a:cubicBezTo>
                  <a:cubicBezTo>
                    <a:pt x="254" y="285"/>
                    <a:pt x="281" y="236"/>
                    <a:pt x="375" y="171"/>
                  </a:cubicBezTo>
                  <a:cubicBezTo>
                    <a:pt x="469" y="106"/>
                    <a:pt x="478" y="71"/>
                    <a:pt x="759" y="43"/>
                  </a:cubicBezTo>
                  <a:cubicBezTo>
                    <a:pt x="1040" y="15"/>
                    <a:pt x="1792" y="9"/>
                    <a:pt x="2064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3429000" y="4953000"/>
              <a:ext cx="2286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>
                  <a:solidFill>
                    <a:srgbClr val="FA2906"/>
                  </a:solidFill>
                  <a:latin typeface="Arial" panose="020B0604020202020204" pitchFamily="34" charset="0"/>
                </a:rPr>
                <a:t>Condensazione</a:t>
              </a:r>
              <a:endParaRPr lang="it-IT" altLang="it-IT" sz="20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H="1">
              <a:off x="2362200" y="4724400"/>
              <a:ext cx="327660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2819400" y="4343400"/>
              <a:ext cx="2286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 dirty="0">
                  <a:solidFill>
                    <a:srgbClr val="3829F5"/>
                  </a:solidFill>
                  <a:latin typeface="Arial" panose="020B0604020202020204" pitchFamily="34" charset="0"/>
                </a:rPr>
                <a:t>Evaporazione</a:t>
              </a:r>
            </a:p>
          </p:txBody>
        </p:sp>
      </p:grpSp>
      <p:sp>
        <p:nvSpPr>
          <p:cNvPr id="4" name="Rettangolo 3"/>
          <p:cNvSpPr/>
          <p:nvPr/>
        </p:nvSpPr>
        <p:spPr>
          <a:xfrm>
            <a:off x="4405507" y="355883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Quando un sistema chimico raggiunge l'equilibrio, le trasformazioni non si sono fermate, ma continuano alla stessa velocità in direzioni opposte: nel caso dell'equilibrio liquido-vapore, si osserva che la pressione nel recipiente non varia più col tempo, ma ciò non significa che il passaggio delle molecole dalla fase liquida a quella gassosa e viceversa si è arrestato; invece, evaporazione e condensazione continuano ad avvenire incessantemente, ma alla </a:t>
            </a:r>
            <a:r>
              <a:rPr lang="it-IT" b="1" dirty="0">
                <a:solidFill>
                  <a:srgbClr val="FF0000"/>
                </a:solidFill>
              </a:rPr>
              <a:t>medesima velocità</a:t>
            </a:r>
          </a:p>
        </p:txBody>
      </p:sp>
    </p:spTree>
    <p:extLst>
      <p:ext uri="{BB962C8B-B14F-4D97-AF65-F5344CB8AC3E}">
        <p14:creationId xmlns:p14="http://schemas.microsoft.com/office/powerpoint/2010/main" val="28811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488792" y="4017772"/>
            <a:ext cx="626922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Quando la temperatura raggiunge la </a:t>
            </a:r>
            <a:r>
              <a:rPr lang="it-IT" sz="1800" b="1" dirty="0" smtClean="0"/>
              <a:t>temperatura di ebollizione</a:t>
            </a:r>
            <a:r>
              <a:rPr lang="it-IT" sz="1800" dirty="0" smtClean="0"/>
              <a:t>, la gran parte delle molecole possiede energia sufficiente per sfuggire allo stato liquido e passare allo stato di vapore. A questo punto si ha il fenomeno di </a:t>
            </a:r>
            <a:r>
              <a:rPr lang="it-IT" sz="1800" b="1" dirty="0" smtClean="0"/>
              <a:t>ebollizione </a:t>
            </a:r>
            <a:r>
              <a:rPr lang="it-IT" sz="1800" dirty="0" smtClean="0"/>
              <a:t>del liquido.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L’ebollizione </a:t>
            </a:r>
            <a:r>
              <a:rPr lang="it-IT" sz="1800" u="sng" dirty="0" smtClean="0"/>
              <a:t>coinvolge tutto il liquido</a:t>
            </a:r>
            <a:r>
              <a:rPr lang="it-IT" sz="1800" dirty="0" smtClean="0"/>
              <a:t> (si formano bolle di vapore in tutto il liquido). Alla temperatura di </a:t>
            </a:r>
            <a:r>
              <a:rPr lang="it-IT" sz="1800" b="1" dirty="0" smtClean="0"/>
              <a:t>ebollizione la tensione di vapore del liquido è pari alla pressione esterna sul liquido</a:t>
            </a:r>
            <a:r>
              <a:rPr lang="it-IT" sz="18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Più il liquido è volatile, minore è la temperatura di ebollizione.</a:t>
            </a:r>
            <a:endParaRPr lang="it-IT" sz="18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17711" y="872630"/>
            <a:ext cx="6522720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L’</a:t>
            </a:r>
            <a:r>
              <a:rPr lang="it-IT" sz="1800" b="1" dirty="0" smtClean="0"/>
              <a:t>evaporazione</a:t>
            </a:r>
            <a:r>
              <a:rPr lang="it-IT" sz="1800" dirty="0" smtClean="0"/>
              <a:t> è un </a:t>
            </a:r>
            <a:r>
              <a:rPr lang="it-IT" sz="1800" b="1" u="sng" dirty="0" smtClean="0">
                <a:solidFill>
                  <a:srgbClr val="FF0000"/>
                </a:solidFill>
              </a:rPr>
              <a:t>processo endotermico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dirty="0" smtClean="0"/>
              <a:t>(= con assorbimento di calore) </a:t>
            </a:r>
            <a:r>
              <a:rPr lang="it-IT" sz="1800" u="sng" dirty="0" smtClean="0"/>
              <a:t>di superficie</a:t>
            </a:r>
            <a:r>
              <a:rPr lang="it-IT" sz="1800" dirty="0" smtClean="0"/>
              <a:t>, in cui le molecole alla superficie del liquido passano allo stato di gas dopo aver rotto le interazioni intermolecolari che le tengono assieme alle molecole vicine.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L’evaporazione avviene a qualsiasi temperatura, perchè a qualsiasi temperatura è presente una frazione di molecole che ha sufficiente energia cinetica per rompere i legami intermolecolari.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81345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Evaporazione, condensazione ed ebollizione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 r="53733" b="13222"/>
          <a:stretch/>
        </p:blipFill>
        <p:spPr>
          <a:xfrm>
            <a:off x="6999242" y="872630"/>
            <a:ext cx="1758778" cy="2344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0431" y="2284153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dirty="0" smtClean="0"/>
              <a:t>EVAPO</a:t>
            </a:r>
          </a:p>
          <a:p>
            <a:pPr algn="ctr"/>
            <a:r>
              <a:rPr lang="it-IT" sz="1700" b="1" dirty="0" smtClean="0"/>
              <a:t>RAZIONE</a:t>
            </a:r>
            <a:endParaRPr lang="it-IT" sz="17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7710" y="3164410"/>
            <a:ext cx="8081345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La </a:t>
            </a:r>
            <a:r>
              <a:rPr lang="it-IT" sz="1800" b="1" dirty="0" smtClean="0"/>
              <a:t>condensazione</a:t>
            </a:r>
            <a:r>
              <a:rPr lang="it-IT" sz="1800" dirty="0" smtClean="0"/>
              <a:t> è il passaggio di stato opposto, in cui le molecole del gas passano allo stato liquido formando interazioni con altre molecole. E’ </a:t>
            </a:r>
            <a:r>
              <a:rPr lang="it-IT" sz="1800" u="sng" dirty="0" smtClean="0"/>
              <a:t>sempre esotermica</a:t>
            </a:r>
            <a:r>
              <a:rPr lang="it-IT" sz="1800" dirty="0" smtClean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3" t="8723" r="1839" b="13222"/>
          <a:stretch/>
        </p:blipFill>
        <p:spPr>
          <a:xfrm>
            <a:off x="517710" y="3965416"/>
            <a:ext cx="1703294" cy="2344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642" y="6242447"/>
            <a:ext cx="24173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dirty="0" smtClean="0"/>
              <a:t>EBOLLIZIONE</a:t>
            </a:r>
            <a:endParaRPr lang="it-IT" sz="1700" b="1" dirty="0"/>
          </a:p>
        </p:txBody>
      </p:sp>
    </p:spTree>
    <p:extLst>
      <p:ext uri="{BB962C8B-B14F-4D97-AF65-F5344CB8AC3E}">
        <p14:creationId xmlns:p14="http://schemas.microsoft.com/office/powerpoint/2010/main" val="23772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0" grpId="0" uiExpand="1" build="p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Liquidi volatili e liquidi non volatili</a:t>
            </a:r>
          </a:p>
        </p:txBody>
      </p:sp>
      <p:sp>
        <p:nvSpPr>
          <p:cNvPr id="3075" name="Text Box 2051"/>
          <p:cNvSpPr txBox="1">
            <a:spLocks noChangeArrowheads="1"/>
          </p:cNvSpPr>
          <p:nvPr/>
        </p:nvSpPr>
        <p:spPr bwMode="auto">
          <a:xfrm>
            <a:off x="365125" y="801688"/>
            <a:ext cx="839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sz="20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076" name="Text Box 2053"/>
          <p:cNvSpPr txBox="1">
            <a:spLocks noChangeArrowheads="1"/>
          </p:cNvSpPr>
          <p:nvPr/>
        </p:nvSpPr>
        <p:spPr bwMode="auto">
          <a:xfrm>
            <a:off x="37707" y="880279"/>
            <a:ext cx="897431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/>
              <a:t>Alla temperatura di </a:t>
            </a:r>
            <a:r>
              <a:rPr lang="it-IT" sz="2000" b="1" dirty="0"/>
              <a:t>ebollizione la tensione di vapore del liquido è pari alla pressione esterna sul liquido</a:t>
            </a:r>
            <a:r>
              <a:rPr lang="it-IT" sz="2000" dirty="0" smtClean="0"/>
              <a:t>.</a:t>
            </a:r>
            <a:endParaRPr lang="it-IT" altLang="it-IT" sz="2000" dirty="0" smtClean="0"/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 smtClean="0"/>
              <a:t>Liquidi con alte tensioni di vapore sono detti </a:t>
            </a:r>
            <a:r>
              <a:rPr lang="it-IT" altLang="it-IT" sz="2000" i="1" dirty="0" smtClean="0"/>
              <a:t>volatili</a:t>
            </a:r>
            <a:endParaRPr lang="it-IT" altLang="it-IT" sz="2000" dirty="0"/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 smtClean="0"/>
              <a:t>Liquidi con basse tensioni di vapore sono detti </a:t>
            </a:r>
            <a:r>
              <a:rPr lang="it-IT" altLang="it-IT" sz="2000" i="1" dirty="0" smtClean="0"/>
              <a:t>non volatili</a:t>
            </a:r>
            <a:endParaRPr lang="it-IT" altLang="it-IT" sz="2000" i="1" dirty="0"/>
          </a:p>
        </p:txBody>
      </p:sp>
      <p:sp>
        <p:nvSpPr>
          <p:cNvPr id="3077" name="Line 2054"/>
          <p:cNvSpPr>
            <a:spLocks noChangeShapeType="1"/>
          </p:cNvSpPr>
          <p:nvPr/>
        </p:nvSpPr>
        <p:spPr bwMode="auto">
          <a:xfrm>
            <a:off x="3640317" y="3163174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8" name="Line 2055"/>
          <p:cNvSpPr>
            <a:spLocks noChangeShapeType="1"/>
          </p:cNvSpPr>
          <p:nvPr/>
        </p:nvSpPr>
        <p:spPr bwMode="auto">
          <a:xfrm>
            <a:off x="3640317" y="6134974"/>
            <a:ext cx="403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9" name="Freeform 2056"/>
          <p:cNvSpPr>
            <a:spLocks/>
          </p:cNvSpPr>
          <p:nvPr/>
        </p:nvSpPr>
        <p:spPr bwMode="auto">
          <a:xfrm>
            <a:off x="3640317" y="3391774"/>
            <a:ext cx="2286000" cy="2743200"/>
          </a:xfrm>
          <a:custGeom>
            <a:avLst/>
            <a:gdLst>
              <a:gd name="T0" fmla="*/ 0 w 1440"/>
              <a:gd name="T1" fmla="*/ 2743200 h 1728"/>
              <a:gd name="T2" fmla="*/ 1447800 w 1440"/>
              <a:gd name="T3" fmla="*/ 2514600 h 1728"/>
              <a:gd name="T4" fmla="*/ 2057400 w 1440"/>
              <a:gd name="T5" fmla="*/ 1600200 h 1728"/>
              <a:gd name="T6" fmla="*/ 2286000 w 1440"/>
              <a:gd name="T7" fmla="*/ 0 h 17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728">
                <a:moveTo>
                  <a:pt x="0" y="1728"/>
                </a:moveTo>
                <a:cubicBezTo>
                  <a:pt x="348" y="1716"/>
                  <a:pt x="696" y="1704"/>
                  <a:pt x="912" y="1584"/>
                </a:cubicBezTo>
                <a:cubicBezTo>
                  <a:pt x="1128" y="1464"/>
                  <a:pt x="1208" y="1272"/>
                  <a:pt x="1296" y="1008"/>
                </a:cubicBezTo>
                <a:cubicBezTo>
                  <a:pt x="1384" y="744"/>
                  <a:pt x="1416" y="168"/>
                  <a:pt x="1440" y="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80" name="Freeform 2057"/>
          <p:cNvSpPr>
            <a:spLocks/>
          </p:cNvSpPr>
          <p:nvPr/>
        </p:nvSpPr>
        <p:spPr bwMode="auto">
          <a:xfrm>
            <a:off x="4630917" y="3391774"/>
            <a:ext cx="2286000" cy="2743200"/>
          </a:xfrm>
          <a:custGeom>
            <a:avLst/>
            <a:gdLst>
              <a:gd name="T0" fmla="*/ 0 w 1440"/>
              <a:gd name="T1" fmla="*/ 2743200 h 1728"/>
              <a:gd name="T2" fmla="*/ 1447800 w 1440"/>
              <a:gd name="T3" fmla="*/ 2514600 h 1728"/>
              <a:gd name="T4" fmla="*/ 2057400 w 1440"/>
              <a:gd name="T5" fmla="*/ 1600200 h 1728"/>
              <a:gd name="T6" fmla="*/ 2286000 w 1440"/>
              <a:gd name="T7" fmla="*/ 0 h 17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728">
                <a:moveTo>
                  <a:pt x="0" y="1728"/>
                </a:moveTo>
                <a:cubicBezTo>
                  <a:pt x="348" y="1716"/>
                  <a:pt x="696" y="1704"/>
                  <a:pt x="912" y="1584"/>
                </a:cubicBezTo>
                <a:cubicBezTo>
                  <a:pt x="1128" y="1464"/>
                  <a:pt x="1208" y="1272"/>
                  <a:pt x="1296" y="1008"/>
                </a:cubicBezTo>
                <a:cubicBezTo>
                  <a:pt x="1384" y="744"/>
                  <a:pt x="1416" y="168"/>
                  <a:pt x="144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81" name="Freeform 2058"/>
          <p:cNvSpPr>
            <a:spLocks/>
          </p:cNvSpPr>
          <p:nvPr/>
        </p:nvSpPr>
        <p:spPr bwMode="auto">
          <a:xfrm>
            <a:off x="5240517" y="3391774"/>
            <a:ext cx="2286000" cy="2743200"/>
          </a:xfrm>
          <a:custGeom>
            <a:avLst/>
            <a:gdLst>
              <a:gd name="T0" fmla="*/ 0 w 1440"/>
              <a:gd name="T1" fmla="*/ 2743200 h 1728"/>
              <a:gd name="T2" fmla="*/ 1447800 w 1440"/>
              <a:gd name="T3" fmla="*/ 2514600 h 1728"/>
              <a:gd name="T4" fmla="*/ 2057400 w 1440"/>
              <a:gd name="T5" fmla="*/ 1600200 h 1728"/>
              <a:gd name="T6" fmla="*/ 2286000 w 1440"/>
              <a:gd name="T7" fmla="*/ 0 h 17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728">
                <a:moveTo>
                  <a:pt x="0" y="1728"/>
                </a:moveTo>
                <a:cubicBezTo>
                  <a:pt x="348" y="1716"/>
                  <a:pt x="696" y="1704"/>
                  <a:pt x="912" y="1584"/>
                </a:cubicBezTo>
                <a:cubicBezTo>
                  <a:pt x="1128" y="1464"/>
                  <a:pt x="1208" y="1272"/>
                  <a:pt x="1296" y="1008"/>
                </a:cubicBezTo>
                <a:cubicBezTo>
                  <a:pt x="1384" y="744"/>
                  <a:pt x="1416" y="168"/>
                  <a:pt x="1440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82" name="Text Box 2059"/>
          <p:cNvSpPr txBox="1">
            <a:spLocks noChangeArrowheads="1"/>
          </p:cNvSpPr>
          <p:nvPr/>
        </p:nvSpPr>
        <p:spPr bwMode="auto">
          <a:xfrm>
            <a:off x="4021317" y="4153774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>
                <a:solidFill>
                  <a:srgbClr val="FF00FF"/>
                </a:solidFill>
              </a:rPr>
              <a:t>Etere dietilico     T</a:t>
            </a:r>
            <a:r>
              <a:rPr lang="it-IT" altLang="it-IT" sz="2000" baseline="-25000">
                <a:solidFill>
                  <a:srgbClr val="FF00FF"/>
                </a:solidFill>
              </a:rPr>
              <a:t>eb</a:t>
            </a:r>
            <a:r>
              <a:rPr lang="it-IT" altLang="it-IT" sz="2000">
                <a:solidFill>
                  <a:srgbClr val="FF00FF"/>
                </a:solidFill>
              </a:rPr>
              <a:t> = 34.6°C</a:t>
            </a:r>
          </a:p>
        </p:txBody>
      </p:sp>
      <p:sp>
        <p:nvSpPr>
          <p:cNvPr id="3083" name="Line 2060"/>
          <p:cNvSpPr>
            <a:spLocks noChangeShapeType="1"/>
          </p:cNvSpPr>
          <p:nvPr/>
        </p:nvSpPr>
        <p:spPr bwMode="auto">
          <a:xfrm>
            <a:off x="3640317" y="4077574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84" name="Text Box 2061"/>
          <p:cNvSpPr txBox="1">
            <a:spLocks noChangeArrowheads="1"/>
          </p:cNvSpPr>
          <p:nvPr/>
        </p:nvSpPr>
        <p:spPr bwMode="auto">
          <a:xfrm>
            <a:off x="2421117" y="3925174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/>
              <a:t>1 atm</a:t>
            </a:r>
          </a:p>
        </p:txBody>
      </p:sp>
      <p:sp>
        <p:nvSpPr>
          <p:cNvPr id="3085" name="Text Box 2062"/>
          <p:cNvSpPr txBox="1">
            <a:spLocks noChangeArrowheads="1"/>
          </p:cNvSpPr>
          <p:nvPr/>
        </p:nvSpPr>
        <p:spPr bwMode="auto">
          <a:xfrm>
            <a:off x="3030717" y="3163174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P</a:t>
            </a:r>
          </a:p>
        </p:txBody>
      </p:sp>
      <p:sp>
        <p:nvSpPr>
          <p:cNvPr id="3086" name="Text Box 2063"/>
          <p:cNvSpPr txBox="1">
            <a:spLocks noChangeArrowheads="1"/>
          </p:cNvSpPr>
          <p:nvPr/>
        </p:nvSpPr>
        <p:spPr bwMode="auto">
          <a:xfrm>
            <a:off x="6002517" y="6287374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/>
              <a:t>Temperatura</a:t>
            </a:r>
          </a:p>
        </p:txBody>
      </p:sp>
      <p:sp>
        <p:nvSpPr>
          <p:cNvPr id="3087" name="Text Box 2064"/>
          <p:cNvSpPr txBox="1">
            <a:spLocks noChangeArrowheads="1"/>
          </p:cNvSpPr>
          <p:nvPr/>
        </p:nvSpPr>
        <p:spPr bwMode="auto">
          <a:xfrm>
            <a:off x="5850117" y="4610974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>
                <a:solidFill>
                  <a:srgbClr val="FF0000"/>
                </a:solidFill>
              </a:rPr>
              <a:t>Alcol    etilico          T</a:t>
            </a:r>
            <a:r>
              <a:rPr lang="it-IT" altLang="it-IT" sz="2000" baseline="-25000">
                <a:solidFill>
                  <a:srgbClr val="FF0000"/>
                </a:solidFill>
              </a:rPr>
              <a:t>eb</a:t>
            </a:r>
            <a:r>
              <a:rPr lang="it-IT" altLang="it-IT" sz="2000">
                <a:solidFill>
                  <a:srgbClr val="FF0000"/>
                </a:solidFill>
              </a:rPr>
              <a:t> = 78.5°C</a:t>
            </a:r>
          </a:p>
        </p:txBody>
      </p:sp>
      <p:sp>
        <p:nvSpPr>
          <p:cNvPr id="3088" name="Text Box 2065"/>
          <p:cNvSpPr txBox="1">
            <a:spLocks noChangeArrowheads="1"/>
          </p:cNvSpPr>
          <p:nvPr/>
        </p:nvSpPr>
        <p:spPr bwMode="auto">
          <a:xfrm>
            <a:off x="7678917" y="4153774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>
                <a:solidFill>
                  <a:schemeClr val="accent2"/>
                </a:solidFill>
              </a:rPr>
              <a:t>Acqua          T</a:t>
            </a:r>
            <a:r>
              <a:rPr lang="it-IT" altLang="it-IT" sz="2000" baseline="-25000">
                <a:solidFill>
                  <a:schemeClr val="accent2"/>
                </a:solidFill>
              </a:rPr>
              <a:t>eb</a:t>
            </a:r>
            <a:r>
              <a:rPr lang="it-IT" altLang="it-IT" sz="2000">
                <a:solidFill>
                  <a:schemeClr val="accent2"/>
                </a:solidFill>
              </a:rPr>
              <a:t> = 100°C</a:t>
            </a:r>
          </a:p>
        </p:txBody>
      </p:sp>
      <p:sp>
        <p:nvSpPr>
          <p:cNvPr id="3089" name="Line 2066"/>
          <p:cNvSpPr>
            <a:spLocks noChangeShapeType="1"/>
          </p:cNvSpPr>
          <p:nvPr/>
        </p:nvSpPr>
        <p:spPr bwMode="auto">
          <a:xfrm>
            <a:off x="5850117" y="4077574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0" name="Line 2067"/>
          <p:cNvSpPr>
            <a:spLocks noChangeShapeType="1"/>
          </p:cNvSpPr>
          <p:nvPr/>
        </p:nvSpPr>
        <p:spPr bwMode="auto">
          <a:xfrm>
            <a:off x="6840717" y="4077574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1" name="Line 2068"/>
          <p:cNvSpPr>
            <a:spLocks noChangeShapeType="1"/>
          </p:cNvSpPr>
          <p:nvPr/>
        </p:nvSpPr>
        <p:spPr bwMode="auto">
          <a:xfrm>
            <a:off x="7450317" y="4077574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03864" y="2917136"/>
            <a:ext cx="2518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Curve delle tensioni di vapore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56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8547</TotalTime>
  <Words>1329</Words>
  <Application>Microsoft Office PowerPoint</Application>
  <PresentationFormat>Presentazione su schermo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Lo stato liquido</vt:lpstr>
      <vt:lpstr>Proprietà dei liquidi</vt:lpstr>
      <vt:lpstr>Presentazione standard di PowerPoint</vt:lpstr>
      <vt:lpstr>Tensione (o pressione) di vapore ed equilibrio liquido-vapore</vt:lpstr>
      <vt:lpstr>Tensione di vapore ed equilibrio liquido-vapore</vt:lpstr>
      <vt:lpstr>Tensione di vapore ed equilibrio liquido-vapore</vt:lpstr>
      <vt:lpstr>Tensione di vapore ed equilibrio liquido-vapore</vt:lpstr>
      <vt:lpstr>Evaporazione, condensazione ed ebollizione</vt:lpstr>
      <vt:lpstr>Liquidi volatili e liquidi non volatili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655</cp:revision>
  <cp:lastPrinted>2020-10-28T14:23:08Z</cp:lastPrinted>
  <dcterms:created xsi:type="dcterms:W3CDTF">2020-07-11T12:16:55Z</dcterms:created>
  <dcterms:modified xsi:type="dcterms:W3CDTF">2024-10-22T15:07:07Z</dcterms:modified>
</cp:coreProperties>
</file>