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7" r:id="rId3"/>
    <p:sldId id="379" r:id="rId4"/>
    <p:sldId id="380" r:id="rId5"/>
    <p:sldId id="262" r:id="rId6"/>
    <p:sldId id="355" r:id="rId7"/>
    <p:sldId id="362" r:id="rId8"/>
    <p:sldId id="295" r:id="rId9"/>
    <p:sldId id="296" r:id="rId10"/>
    <p:sldId id="363" r:id="rId11"/>
    <p:sldId id="319" r:id="rId12"/>
    <p:sldId id="364" r:id="rId13"/>
    <p:sldId id="320" r:id="rId14"/>
    <p:sldId id="321" r:id="rId15"/>
    <p:sldId id="322" r:id="rId16"/>
    <p:sldId id="323" r:id="rId17"/>
    <p:sldId id="365" r:id="rId18"/>
    <p:sldId id="372" r:id="rId19"/>
    <p:sldId id="366" r:id="rId20"/>
    <p:sldId id="367" r:id="rId21"/>
    <p:sldId id="371" r:id="rId22"/>
    <p:sldId id="357" r:id="rId23"/>
    <p:sldId id="356" r:id="rId24"/>
    <p:sldId id="332" r:id="rId25"/>
    <p:sldId id="272" r:id="rId26"/>
    <p:sldId id="370" r:id="rId27"/>
    <p:sldId id="368" r:id="rId28"/>
    <p:sldId id="381" r:id="rId29"/>
    <p:sldId id="399" r:id="rId30"/>
    <p:sldId id="382" r:id="rId31"/>
    <p:sldId id="384" r:id="rId32"/>
    <p:sldId id="388" r:id="rId33"/>
    <p:sldId id="383" r:id="rId34"/>
    <p:sldId id="404" r:id="rId35"/>
    <p:sldId id="403" r:id="rId36"/>
    <p:sldId id="406" r:id="rId37"/>
    <p:sldId id="407" r:id="rId38"/>
    <p:sldId id="408" r:id="rId39"/>
    <p:sldId id="389" r:id="rId40"/>
    <p:sldId id="405" r:id="rId41"/>
    <p:sldId id="400" r:id="rId42"/>
    <p:sldId id="401" r:id="rId43"/>
    <p:sldId id="402" r:id="rId44"/>
    <p:sldId id="385" r:id="rId45"/>
    <p:sldId id="390" r:id="rId46"/>
    <p:sldId id="386" r:id="rId47"/>
    <p:sldId id="391" r:id="rId48"/>
    <p:sldId id="393" r:id="rId49"/>
    <p:sldId id="394" r:id="rId50"/>
    <p:sldId id="387" r:id="rId51"/>
    <p:sldId id="369" r:id="rId52"/>
    <p:sldId id="395" r:id="rId53"/>
    <p:sldId id="396" r:id="rId54"/>
    <p:sldId id="373" r:id="rId55"/>
    <p:sldId id="376" r:id="rId56"/>
    <p:sldId id="374" r:id="rId57"/>
    <p:sldId id="412" r:id="rId58"/>
    <p:sldId id="375" r:id="rId59"/>
    <p:sldId id="397" r:id="rId60"/>
    <p:sldId id="398" r:id="rId61"/>
    <p:sldId id="409" r:id="rId62"/>
    <p:sldId id="410" r:id="rId63"/>
    <p:sldId id="411" r:id="rId6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4969F-919F-02FD-750E-B7385B3F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CC9C5C-9B98-D651-4E4F-DE04FF06F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D586E1-4CA1-243C-C3DE-C0EC3EF1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58FC11-504D-5CF6-44F5-C6C070F2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810F7-D090-320C-BE3B-6F7370F8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8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52CC6-42C7-95C1-DABB-8BA447F9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E54072-C6F2-C404-0685-F548B70F7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AAFC1B-7E54-B8F3-7B25-4488F968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D3C20-1971-7D37-E46C-499A2564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6D684-D7FD-EDA0-CD54-3BD11EFD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1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A257CE-0655-7705-6DE4-B68B63AD4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BE8EF6-E584-86E5-9CCF-3DC6480D2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BD0ADF-AA17-7FE5-8A6E-AAFEF6E7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763E2-4147-9333-3C6A-B6015F5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089096-B0D2-8C67-CC34-FEF9DD0F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23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41CA6-7863-7D29-57F3-BFB53406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E0D13-3C09-A49C-F1FA-5F0CE1654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B5F554-2F46-A8D6-0054-D7982629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EE5F72-A058-01B9-9D08-12303320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435E7-F2CF-B03C-5592-7F2AB505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0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369B3-A73C-C346-B0FB-6CDF4ED2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9CF610-71E8-2427-C8DE-8B2629DF7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A903E-644E-55B0-E16E-80F30114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F6F830-5118-6EB1-65F9-AECC66C7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118FF1-95A1-95B9-0437-E70F436B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1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D62BB-1118-BAFB-4910-0EB8C914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96F5E-5897-5BF1-B108-D02F3BE8E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5326C9-49A0-AE6A-2509-0F86957DD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0C38E1-095E-7224-EC5C-3247E5DE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3CEECA-56AE-D616-7626-09317AB0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BFDECA-E0B0-2409-77D1-EE23CF79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65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D3BF8-3BAE-2E7C-5887-252DCCA8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427D80-0A3C-B6D9-A3FA-D14D4436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610495-BCFC-922C-7E21-EB6280B14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9D8384-B882-9490-4F4A-181A9EE47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F08BD9C-5394-FC77-42B2-02B0EE579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22F01F-E2C9-BF7C-1421-93158AC9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1AF06AF-0089-460A-DC39-8B44E254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51FD17-B5A4-A540-9BA9-E550FE8E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9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F15AF-D247-CB50-F50A-3E876138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F48328-3CA9-6567-E753-0807715B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F9D42B-8438-1DDA-C534-BB2C815C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663B59-46B8-A243-7C03-F8596570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8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2B65B6-A28D-F746-F86A-5482A2D0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3DFFE7-52E5-B449-2E3E-C3DF5B13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B8030B-F8F6-F2BA-E542-335212B5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94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91F66-880D-63F2-F8B7-23083041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A2CB01-82E6-77EC-91D0-37BE2C4F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A9D0DA-D207-CFB8-D965-722C9744B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516C9-B5D3-FDA4-827B-AB36C751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C5BAA-F0A2-CAF6-63AE-1315E6A5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62D31D-0D6E-D70E-9219-FFB19CDB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0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EFFCA-956E-1C36-591C-D96458FE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60AC2D-993A-3515-9722-E70C786A6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F90927-2464-27AC-D8C9-AF4CF71AF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F27327-36F8-837B-2297-3019D146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80D9A9-DB7A-4EF9-0EC8-83745E8E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78C32-C479-C2C4-6301-8A0144E7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65CE10-6108-FA34-6828-EDAA988D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9B84F8-0852-8F74-4492-1FEB72BE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7CCE39-C048-537C-AFB1-4F39E727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13DC1-EA61-4A23-9251-2FFDD6C7B0CE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33F24C-FDA0-8CBD-B852-E9BD1A74F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C985E2-224F-2526-C591-23ABA85DD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9C782-CFEC-4618-947E-37EEB48A5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CCF26-4CC0-0816-BC37-89B8715B8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Legame C-N </a:t>
            </a:r>
          </a:p>
        </p:txBody>
      </p:sp>
    </p:spTree>
    <p:extLst>
      <p:ext uri="{BB962C8B-B14F-4D97-AF65-F5344CB8AC3E}">
        <p14:creationId xmlns:p14="http://schemas.microsoft.com/office/powerpoint/2010/main" val="356167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F87A813-3D58-6BBB-253F-4A72BD3C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50" y="626324"/>
            <a:ext cx="7074271" cy="44816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9900889-E14C-00A5-FCC5-5A7246919301}"/>
              </a:ext>
            </a:extLst>
          </p:cNvPr>
          <p:cNvSpPr txBox="1"/>
          <p:nvPr/>
        </p:nvSpPr>
        <p:spPr>
          <a:xfrm>
            <a:off x="176981" y="626324"/>
            <a:ext cx="16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2° generazione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F2A3C8-560F-F871-FC3D-5AB5B7C86C24}"/>
              </a:ext>
            </a:extLst>
          </p:cNvPr>
          <p:cNvSpPr txBox="1"/>
          <p:nvPr/>
        </p:nvSpPr>
        <p:spPr>
          <a:xfrm>
            <a:off x="7403692" y="6139942"/>
            <a:ext cx="462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2019, 58, </a:t>
            </a:r>
          </a:p>
          <a:p>
            <a:r>
              <a:rPr lang="it-IT" dirty="0"/>
              <a:t>17118 – 17129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8C7E5FA-486C-BC9B-F103-C52A05EA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B2D407-3B3E-5F92-272E-A54E94800AC4}"/>
              </a:ext>
            </a:extLst>
          </p:cNvPr>
          <p:cNvSpPr txBox="1"/>
          <p:nvPr/>
        </p:nvSpPr>
        <p:spPr>
          <a:xfrm>
            <a:off x="304800" y="5574890"/>
            <a:ext cx="709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Ridotta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</a:t>
            </a:r>
            <a:r>
              <a:rPr lang="it-IT" dirty="0" err="1"/>
              <a:t>hydride</a:t>
            </a:r>
            <a:r>
              <a:rPr lang="it-IT" dirty="0"/>
              <a:t> </a:t>
            </a:r>
            <a:r>
              <a:rPr lang="it-IT" dirty="0" err="1"/>
              <a:t>elimination</a:t>
            </a:r>
            <a:r>
              <a:rPr lang="it-IT" dirty="0"/>
              <a:t>, </a:t>
            </a:r>
            <a:r>
              <a:rPr lang="it-IT" dirty="0" err="1"/>
              <a:t>coupling</a:t>
            </a:r>
            <a:r>
              <a:rPr lang="it-IT" dirty="0"/>
              <a:t> efficiente con Ar-Br, Ar-I, Ar-</a:t>
            </a:r>
            <a:r>
              <a:rPr lang="it-IT" dirty="0" err="1"/>
              <a:t>OTf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9C3033-A72B-ADEE-CBCD-679CD744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35" y="991734"/>
            <a:ext cx="4991797" cy="14289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351083-0A1C-D590-CCBC-60F6B4FDAE7B}"/>
              </a:ext>
            </a:extLst>
          </p:cNvPr>
          <p:cNvSpPr txBox="1"/>
          <p:nvPr/>
        </p:nvSpPr>
        <p:spPr>
          <a:xfrm>
            <a:off x="1986116" y="622401"/>
            <a:ext cx="25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Generazioni successive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1FF34B-754F-779A-404B-BD09B67D05D1}"/>
              </a:ext>
            </a:extLst>
          </p:cNvPr>
          <p:cNvSpPr txBox="1"/>
          <p:nvPr/>
        </p:nvSpPr>
        <p:spPr>
          <a:xfrm>
            <a:off x="2507226" y="2664542"/>
            <a:ext cx="474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Coupling</a:t>
            </a:r>
            <a:r>
              <a:rPr lang="it-IT" dirty="0"/>
              <a:t> efficienti con ammidi, uree e </a:t>
            </a:r>
            <a:r>
              <a:rPr lang="it-IT" dirty="0" err="1"/>
              <a:t>sultami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922172-E46B-EE30-FCC6-51A611C9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36" y="3429001"/>
            <a:ext cx="7171456" cy="14289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ADAFC9-B05F-E3A8-E9EC-ECA9D7991545}"/>
              </a:ext>
            </a:extLst>
          </p:cNvPr>
          <p:cNvSpPr txBox="1"/>
          <p:nvPr/>
        </p:nvSpPr>
        <p:spPr>
          <a:xfrm>
            <a:off x="2507227" y="5253075"/>
            <a:ext cx="600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Coupling</a:t>
            </a:r>
            <a:r>
              <a:rPr lang="it-IT" dirty="0"/>
              <a:t> di cloruri arilici, ammine ingombrate, ammoniaca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8E3B7E-8727-A756-412C-B0439537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8E3B7E-8727-A756-412C-B04395374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F3EABC-86AE-CA0E-99B2-DB7D3E58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62" y="855400"/>
            <a:ext cx="6382641" cy="22958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0A56AB-E917-AC32-C50B-A704FAC8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16" y="3839950"/>
            <a:ext cx="6573167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Sintesi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Chan-Lam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D3EE72-7B3D-30F4-8E9A-D3175648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11180"/>
            <a:ext cx="9144000" cy="31545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C9621EC-DFE5-1BDA-B169-6FFA38B0B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22" y="4028597"/>
            <a:ext cx="6496957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6E6641-85F4-7554-F005-29D382FA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570626"/>
            <a:ext cx="7182852" cy="58586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E13357-3D24-A16F-9C52-59BBE1EDDCF6}"/>
              </a:ext>
            </a:extLst>
          </p:cNvPr>
          <p:cNvSpPr txBox="1"/>
          <p:nvPr/>
        </p:nvSpPr>
        <p:spPr>
          <a:xfrm>
            <a:off x="6862916" y="6488668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2019, 119, 12491−12523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ED25812-7C61-0E7C-2008-B40EFDC5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Sintesi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Chan-Lam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06C8032-4451-0DBE-6225-8E7EFE09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62" y="617548"/>
            <a:ext cx="5705829" cy="60557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331853-E09F-2AF3-F911-4B8943E92108}"/>
              </a:ext>
            </a:extLst>
          </p:cNvPr>
          <p:cNvSpPr txBox="1"/>
          <p:nvPr/>
        </p:nvSpPr>
        <p:spPr>
          <a:xfrm>
            <a:off x="6862916" y="6488668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2019, 119, 12491−12523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E4A698-2043-FA56-D7A8-04EA17655A80}"/>
              </a:ext>
            </a:extLst>
          </p:cNvPr>
          <p:cNvSpPr txBox="1"/>
          <p:nvPr/>
        </p:nvSpPr>
        <p:spPr>
          <a:xfrm>
            <a:off x="7541343" y="887003"/>
            <a:ext cx="2792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examples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amides</a:t>
            </a:r>
            <a:r>
              <a:rPr lang="it-IT" dirty="0"/>
              <a:t>, </a:t>
            </a:r>
            <a:r>
              <a:rPr lang="it-IT" dirty="0" err="1"/>
              <a:t>ureas</a:t>
            </a:r>
            <a:r>
              <a:rPr lang="it-IT" dirty="0"/>
              <a:t> and </a:t>
            </a:r>
            <a:r>
              <a:rPr lang="it-IT" dirty="0" err="1"/>
              <a:t>azides</a:t>
            </a:r>
            <a:r>
              <a:rPr lang="it-IT" dirty="0"/>
              <a:t>. In the </a:t>
            </a:r>
            <a:r>
              <a:rPr lang="it-IT" dirty="0" err="1"/>
              <a:t>latter</a:t>
            </a:r>
            <a:r>
              <a:rPr lang="it-IT" dirty="0"/>
              <a:t> case in general </a:t>
            </a:r>
            <a:r>
              <a:rPr lang="it-IT" dirty="0" err="1"/>
              <a:t>CuCl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the </a:t>
            </a:r>
            <a:r>
              <a:rPr lang="it-IT" dirty="0" err="1"/>
              <a:t>formation</a:t>
            </a:r>
            <a:r>
              <a:rPr lang="it-IT" dirty="0"/>
              <a:t> of </a:t>
            </a:r>
            <a:r>
              <a:rPr lang="it-IT" dirty="0" err="1"/>
              <a:t>amines</a:t>
            </a:r>
            <a:r>
              <a:rPr lang="it-IT" dirty="0"/>
              <a:t>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18E578-360F-BFDB-C624-85041325B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Sintesi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Chan-Lam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331853-E09F-2AF3-F911-4B8943E92108}"/>
              </a:ext>
            </a:extLst>
          </p:cNvPr>
          <p:cNvSpPr txBox="1"/>
          <p:nvPr/>
        </p:nvSpPr>
        <p:spPr>
          <a:xfrm>
            <a:off x="6862916" y="6488668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2019, 119, 12491−12523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E4A698-2043-FA56-D7A8-04EA17655A80}"/>
              </a:ext>
            </a:extLst>
          </p:cNvPr>
          <p:cNvSpPr txBox="1"/>
          <p:nvPr/>
        </p:nvSpPr>
        <p:spPr>
          <a:xfrm>
            <a:off x="3562817" y="2556110"/>
            <a:ext cx="495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Molti esempi che coinvolgono anche ammidi, uree e azidi. In quest'ultimo caso in generale viene utilizzato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CuCl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con conseguente formazione di ammine.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A8BA24A-95CB-8CA7-D160-6F54AC36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1" y="1265156"/>
            <a:ext cx="7570122" cy="120683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8247068-3BCE-14E0-CC3F-F5A32FCD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44" y="3735434"/>
            <a:ext cx="7428858" cy="174578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0E82E7D-4A8B-B932-EC51-49A047F8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Sintesi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Chan-Lam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F29DBD-7F9E-ED08-2AFC-48DDA802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25079-24F2-90D0-1006-02D01B26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Gruppi protettivi per ammine</a:t>
            </a:r>
          </a:p>
        </p:txBody>
      </p:sp>
    </p:spTree>
    <p:extLst>
      <p:ext uri="{BB962C8B-B14F-4D97-AF65-F5344CB8AC3E}">
        <p14:creationId xmlns:p14="http://schemas.microsoft.com/office/powerpoint/2010/main" val="52585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D2DB0-2DEB-E842-6D05-BAFDACC4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29610"/>
          </a:xfrm>
        </p:spPr>
        <p:txBody>
          <a:bodyPr>
            <a:normAutofit/>
          </a:bodyPr>
          <a:lstStyle/>
          <a:p>
            <a:r>
              <a:rPr lang="it-IT" sz="2400" dirty="0"/>
              <a:t>Quando è necessario proteggere le ammine?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59475EC-5FB7-D9A3-1A52-6DE7F75396D3}"/>
              </a:ext>
            </a:extLst>
          </p:cNvPr>
          <p:cNvSpPr txBox="1">
            <a:spLocks/>
          </p:cNvSpPr>
          <p:nvPr/>
        </p:nvSpPr>
        <p:spPr>
          <a:xfrm>
            <a:off x="373626" y="627931"/>
            <a:ext cx="10515600" cy="139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Reazioni in condizioni ossidative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Quando serve avere ortogonalità</a:t>
            </a:r>
          </a:p>
        </p:txBody>
      </p:sp>
    </p:spTree>
    <p:extLst>
      <p:ext uri="{BB962C8B-B14F-4D97-AF65-F5344CB8AC3E}">
        <p14:creationId xmlns:p14="http://schemas.microsoft.com/office/powerpoint/2010/main" val="396380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873063-01EB-C7CC-6A59-6056C58E8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1" y="0"/>
            <a:ext cx="1125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5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31FAC8-20B6-1DF2-5510-734599F9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7" y="540774"/>
            <a:ext cx="6936974" cy="46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51E4E5-6F11-2516-6921-F0D6C9710EFA}"/>
              </a:ext>
            </a:extLst>
          </p:cNvPr>
          <p:cNvSpPr txBox="1"/>
          <p:nvPr/>
        </p:nvSpPr>
        <p:spPr>
          <a:xfrm>
            <a:off x="7620000" y="934065"/>
            <a:ext cx="400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legami C-N sono probabilmente i più importanti in natura e industria dopo il legame C-C. Sono ubiquitari e in molteplici forme: Ammine, ammidi, nitro gruppi, ciano gruppi, isonitrili, </a:t>
            </a:r>
            <a:r>
              <a:rPr lang="it-IT" dirty="0" err="1"/>
              <a:t>immine</a:t>
            </a:r>
            <a:r>
              <a:rPr lang="it-IT" dirty="0"/>
              <a:t>, </a:t>
            </a:r>
            <a:r>
              <a:rPr lang="it-IT" dirty="0" err="1"/>
              <a:t>eterocicli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71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15B74-923F-D437-9690-53458A4D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3C1C-3009-8196-9629-8999FBD3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771AAA-A976-78AA-5830-DAC54A66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137653"/>
            <a:ext cx="11726912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6D6DCA-607D-AC59-4187-473C2F0D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94" y="0"/>
            <a:ext cx="913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5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25079-24F2-90D0-1006-02D01B26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Reattività legami C-N:</a:t>
            </a:r>
            <a:br>
              <a:rPr lang="it-IT" dirty="0"/>
            </a:br>
            <a:r>
              <a:rPr lang="it-IT" dirty="0"/>
              <a:t>Sali di diazonio</a:t>
            </a:r>
          </a:p>
        </p:txBody>
      </p:sp>
    </p:spTree>
    <p:extLst>
      <p:ext uri="{BB962C8B-B14F-4D97-AF65-F5344CB8AC3E}">
        <p14:creationId xmlns:p14="http://schemas.microsoft.com/office/powerpoint/2010/main" val="299793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Diazonium salts: reactivity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EAA0F6-937F-5E18-DDD4-6A3F0CC25389}"/>
              </a:ext>
            </a:extLst>
          </p:cNvPr>
          <p:cNvSpPr txBox="1"/>
          <p:nvPr/>
        </p:nvSpPr>
        <p:spPr>
          <a:xfrm>
            <a:off x="1599522" y="5705893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2006,106, 4622−4643.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0299DE-7DB1-06BE-5E1D-48BE16AB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36" y="988292"/>
            <a:ext cx="898332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Diazonium salts cross coupling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327559-37CB-D9C0-A346-F1C7A832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05" y="782776"/>
            <a:ext cx="4991600" cy="38088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89E91D-D450-60CB-3940-E9B2A13D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01" y="3046368"/>
            <a:ext cx="6256453" cy="365520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EAA0F6-937F-5E18-DDD4-6A3F0CC25389}"/>
              </a:ext>
            </a:extLst>
          </p:cNvPr>
          <p:cNvSpPr txBox="1"/>
          <p:nvPr/>
        </p:nvSpPr>
        <p:spPr>
          <a:xfrm>
            <a:off x="1599522" y="5705893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2006,106, 4622−4643.</a:t>
            </a:r>
          </a:p>
        </p:txBody>
      </p:sp>
    </p:spTree>
    <p:extLst>
      <p:ext uri="{BB962C8B-B14F-4D97-AF65-F5344CB8AC3E}">
        <p14:creationId xmlns:p14="http://schemas.microsoft.com/office/powerpoint/2010/main" val="299212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Electrophilic aromatic substitutions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312F3-C0A4-FD17-644B-415DCDBB6FA1}"/>
              </a:ext>
            </a:extLst>
          </p:cNvPr>
          <p:cNvSpPr txBox="1"/>
          <p:nvPr/>
        </p:nvSpPr>
        <p:spPr>
          <a:xfrm>
            <a:off x="6535420" y="6150387"/>
            <a:ext cx="4617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2012, 51, 12293 –12297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6D5607-CC76-619F-8ECE-B5634914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72" y="3044963"/>
            <a:ext cx="8113604" cy="27797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7CC9A5-F3C6-155F-735F-97C5801078A7}"/>
              </a:ext>
            </a:extLst>
          </p:cNvPr>
          <p:cNvSpPr txBox="1"/>
          <p:nvPr/>
        </p:nvSpPr>
        <p:spPr>
          <a:xfrm>
            <a:off x="1951572" y="1217978"/>
            <a:ext cx="305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Triazenes</a:t>
            </a:r>
            <a:r>
              <a:rPr lang="it-IT" dirty="0"/>
              <a:t> are </a:t>
            </a:r>
            <a:r>
              <a:rPr lang="it-IT" dirty="0" err="1"/>
              <a:t>practically</a:t>
            </a:r>
            <a:r>
              <a:rPr lang="it-IT" dirty="0"/>
              <a:t> </a:t>
            </a:r>
            <a:r>
              <a:rPr lang="it-IT" dirty="0" err="1"/>
              <a:t>protected</a:t>
            </a:r>
            <a:r>
              <a:rPr lang="it-IT" dirty="0"/>
              <a:t> </a:t>
            </a:r>
            <a:r>
              <a:rPr lang="it-IT" dirty="0" err="1"/>
              <a:t>diazonium</a:t>
            </a:r>
            <a:r>
              <a:rPr lang="it-IT" dirty="0"/>
              <a:t> </a:t>
            </a:r>
            <a:r>
              <a:rPr lang="it-IT" dirty="0" err="1"/>
              <a:t>salts</a:t>
            </a:r>
            <a:r>
              <a:rPr lang="it-IT" dirty="0"/>
              <a:t>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C38E3DF-7DEB-3036-BC38-E021D0B6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548317"/>
            <a:ext cx="5180188" cy="26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25079-24F2-90D0-1006-02D01B26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Sintesi di azidi aromatiche</a:t>
            </a:r>
          </a:p>
        </p:txBody>
      </p:sp>
    </p:spTree>
    <p:extLst>
      <p:ext uri="{BB962C8B-B14F-4D97-AF65-F5344CB8AC3E}">
        <p14:creationId xmlns:p14="http://schemas.microsoft.com/office/powerpoint/2010/main" val="340516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B5F15C-5998-6E21-B80A-293D755D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380283"/>
            <a:ext cx="10515600" cy="147801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Sostituzione nucleofila aromatica</a:t>
            </a:r>
          </a:p>
          <a:p>
            <a:r>
              <a:rPr lang="it-IT" dirty="0"/>
              <a:t>Sali di diazonio</a:t>
            </a:r>
          </a:p>
          <a:p>
            <a:r>
              <a:rPr lang="it-IT" dirty="0"/>
              <a:t>Rame catalizzata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51B068-84EB-C191-0097-50330C4A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91" y="5290925"/>
            <a:ext cx="3667637" cy="8383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D74207-3C81-B124-B378-72E4D3E7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19" y="3429000"/>
            <a:ext cx="5344271" cy="13908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6018D2-2A1C-3A71-4B3C-83A903F1E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944" y="1858297"/>
            <a:ext cx="4744112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25079-24F2-90D0-1006-02D01B26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Eterocicli</a:t>
            </a:r>
            <a:r>
              <a:rPr lang="it-IT" dirty="0"/>
              <a:t> azotati</a:t>
            </a:r>
          </a:p>
        </p:txBody>
      </p:sp>
    </p:spTree>
    <p:extLst>
      <p:ext uri="{BB962C8B-B14F-4D97-AF65-F5344CB8AC3E}">
        <p14:creationId xmlns:p14="http://schemas.microsoft.com/office/powerpoint/2010/main" val="1822879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213D61-A17E-4BB3-9777-97993239AADD}"/>
              </a:ext>
            </a:extLst>
          </p:cNvPr>
          <p:cNvSpPr txBox="1"/>
          <p:nvPr/>
        </p:nvSpPr>
        <p:spPr>
          <a:xfrm>
            <a:off x="7398774" y="6488668"/>
            <a:ext cx="6145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2021, 60, 11068 – 11091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A5F8B1-F397-3E77-D638-68E6DCF7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9" y="1166497"/>
            <a:ext cx="8068801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3C9600-51E1-C0F6-51E8-B2A0DE1F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12"/>
          <a:stretch/>
        </p:blipFill>
        <p:spPr>
          <a:xfrm>
            <a:off x="1799626" y="466311"/>
            <a:ext cx="8445588" cy="5925377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305B80-F5CC-5A8B-3B79-1E4A8E3348C3}"/>
              </a:ext>
            </a:extLst>
          </p:cNvPr>
          <p:cNvSpPr/>
          <p:nvPr/>
        </p:nvSpPr>
        <p:spPr>
          <a:xfrm>
            <a:off x="6990735" y="6282813"/>
            <a:ext cx="845575" cy="2753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96E8391-34D9-D255-2303-C44102D74686}"/>
              </a:ext>
            </a:extLst>
          </p:cNvPr>
          <p:cNvSpPr/>
          <p:nvPr/>
        </p:nvSpPr>
        <p:spPr>
          <a:xfrm>
            <a:off x="6720347" y="5992761"/>
            <a:ext cx="1233950" cy="2753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F451A05-2971-72ED-9471-54DFB48204AE}"/>
              </a:ext>
            </a:extLst>
          </p:cNvPr>
          <p:cNvSpPr/>
          <p:nvPr/>
        </p:nvSpPr>
        <p:spPr>
          <a:xfrm>
            <a:off x="2094269" y="5992760"/>
            <a:ext cx="1740311" cy="290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BBBFF33-1926-3F02-2EE3-9985ABE3BBD2}"/>
              </a:ext>
            </a:extLst>
          </p:cNvPr>
          <p:cNvSpPr/>
          <p:nvPr/>
        </p:nvSpPr>
        <p:spPr>
          <a:xfrm>
            <a:off x="4296695" y="4630992"/>
            <a:ext cx="1740311" cy="845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637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1B6C26-8CD6-F059-ED9A-50239374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36F0D9-E7D9-2F5A-E8AA-4938880B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03" y="2502852"/>
            <a:ext cx="9983593" cy="21815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26600D-BDDC-5BC3-137E-CF03900E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3"/>
          <a:stretch/>
        </p:blipFill>
        <p:spPr>
          <a:xfrm>
            <a:off x="2257538" y="898447"/>
            <a:ext cx="7676923" cy="11145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368F36-70DB-AB9A-7D7D-0CC5F8E4DA03}"/>
              </a:ext>
            </a:extLst>
          </p:cNvPr>
          <p:cNvSpPr txBox="1"/>
          <p:nvPr/>
        </p:nvSpPr>
        <p:spPr>
          <a:xfrm>
            <a:off x="393290" y="2152722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Sintesi di </a:t>
            </a:r>
            <a:r>
              <a:rPr lang="it-IT" dirty="0" err="1"/>
              <a:t>Hantzsch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3A001A-DEC3-2308-07D4-6C781C5F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76" y="5124206"/>
            <a:ext cx="10355120" cy="15337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52FB5A-A4B7-B439-8CDA-EB0C980789E7}"/>
              </a:ext>
            </a:extLst>
          </p:cNvPr>
          <p:cNvSpPr txBox="1"/>
          <p:nvPr/>
        </p:nvSpPr>
        <p:spPr>
          <a:xfrm>
            <a:off x="367147" y="4684381"/>
            <a:ext cx="21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Sintesi di Paal-Knorr</a:t>
            </a:r>
          </a:p>
        </p:txBody>
      </p:sp>
    </p:spTree>
    <p:extLst>
      <p:ext uri="{BB962C8B-B14F-4D97-AF65-F5344CB8AC3E}">
        <p14:creationId xmlns:p14="http://schemas.microsoft.com/office/powerpoint/2010/main" val="214179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B4BA44-CD8B-D5AA-829C-969566163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90" y="1152288"/>
            <a:ext cx="7078063" cy="119079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C74E72D-2299-9BB5-1CC0-171D52CB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27993"/>
            <a:ext cx="5112773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Molto disattivate per concorrente natura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elettronpovera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protonazione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/coordinazione doppietto azoto. Reattiva circa com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e un nitrobenzene.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2D49ED-910A-18EB-63D8-BE9FC066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85" y="5010379"/>
            <a:ext cx="5163271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6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SNAr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4206DF-232B-E068-14AF-B4918251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64" y="1222949"/>
            <a:ext cx="6230219" cy="13051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84147B-C511-C281-5DF1-5F40CC5B7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31" y="3567484"/>
            <a:ext cx="8154538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95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D14FAC-F236-82DA-640B-3E52ACC8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2" y="850815"/>
            <a:ext cx="6725589" cy="415348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0DD5F4B-EF93-36E2-9024-EE369457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07" y="939791"/>
            <a:ext cx="4170066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sono più suscettibili al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SEAr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rispetto alle piridine: ma reagiscono a C4 invece che C3 </a:t>
            </a:r>
            <a:endParaRPr lang="it-IT" altLang="it-IT" sz="2100" dirty="0">
              <a:solidFill>
                <a:srgbClr val="1F1F1F"/>
              </a:solidFill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Più reattivi anche nelle sostituzioni nucleofile  C4 &gt; C2 &gt;&gt; C3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mCPBA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reagente più usato per formare n-ossidi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0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0DD5F4B-EF93-36E2-9024-EE369457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07" y="775609"/>
            <a:ext cx="4170066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sono più suscettibili al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SEAr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rispetto alle piridine: ma reagiscono a C4 invece che C3 </a:t>
            </a:r>
            <a:endParaRPr lang="it-IT" altLang="it-IT" sz="2100" dirty="0">
              <a:solidFill>
                <a:srgbClr val="1F1F1F"/>
              </a:solidFill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mCPBA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reagente più usato per formare n-ossidi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0C9D90-CE53-76A7-FF47-C772048A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86" y="1204602"/>
            <a:ext cx="524900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5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0DD5F4B-EF93-36E2-9024-EE369457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07" y="775609"/>
            <a:ext cx="4170066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sono più suscettibili al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SEAr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rispetto alle piridine: ma reagiscono a C4 invece che C3 </a:t>
            </a:r>
            <a:endParaRPr lang="it-IT" altLang="it-IT" sz="2100" dirty="0">
              <a:solidFill>
                <a:srgbClr val="1F1F1F"/>
              </a:solidFill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mCPBA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reagente più usato per formare n-ossidi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7959DB-410C-863C-4628-8AA11D6E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9" y="1570702"/>
            <a:ext cx="5572903" cy="3315163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BC41F4-D279-E0D8-4893-895376FEB842}"/>
              </a:ext>
            </a:extLst>
          </p:cNvPr>
          <p:cNvSpPr/>
          <p:nvPr/>
        </p:nvSpPr>
        <p:spPr>
          <a:xfrm>
            <a:off x="353961" y="4247535"/>
            <a:ext cx="1484671" cy="8849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789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865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ossido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BC41F4-D279-E0D8-4893-895376FEB842}"/>
              </a:ext>
            </a:extLst>
          </p:cNvPr>
          <p:cNvSpPr/>
          <p:nvPr/>
        </p:nvSpPr>
        <p:spPr>
          <a:xfrm>
            <a:off x="353961" y="4247535"/>
            <a:ext cx="1484671" cy="8849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2A98DE-8F16-0CAD-037B-FD06C6FA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6" y="2330972"/>
            <a:ext cx="10517068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865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ossido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SNAr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BC41F4-D279-E0D8-4893-895376FEB842}"/>
              </a:ext>
            </a:extLst>
          </p:cNvPr>
          <p:cNvSpPr/>
          <p:nvPr/>
        </p:nvSpPr>
        <p:spPr>
          <a:xfrm>
            <a:off x="353961" y="4247535"/>
            <a:ext cx="1484671" cy="8849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6458CC-683C-9349-8B9C-7CF97C06D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" y="2709762"/>
            <a:ext cx="10745700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1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DC96F3-E226-DF43-9BF7-EF2FE7EA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865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N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ossido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riarrangiamenti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8BC41F4-D279-E0D8-4893-895376FEB842}"/>
              </a:ext>
            </a:extLst>
          </p:cNvPr>
          <p:cNvSpPr/>
          <p:nvPr/>
        </p:nvSpPr>
        <p:spPr>
          <a:xfrm>
            <a:off x="353961" y="4247535"/>
            <a:ext cx="1484671" cy="8849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D838EE-E247-9BC2-882E-61522440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1285576"/>
            <a:ext cx="1030748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2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orto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metallazioni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8974E22-226A-2F95-6CED-C8BCDCAE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24"/>
          <a:stretch/>
        </p:blipFill>
        <p:spPr>
          <a:xfrm>
            <a:off x="301544" y="2944413"/>
            <a:ext cx="11431595" cy="12623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1B44C4-122E-6B27-B502-7977211F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2" y="915875"/>
            <a:ext cx="6112424" cy="101124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4BB013A-047D-5FE3-B627-620456F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039" y="1111152"/>
            <a:ext cx="4170066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100" dirty="0" err="1">
                <a:solidFill>
                  <a:srgbClr val="1F1F1F"/>
                </a:solidFill>
                <a:latin typeface="inherit"/>
              </a:rPr>
              <a:t>Immina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 disattivata ma </a:t>
            </a:r>
            <a:r>
              <a:rPr lang="it-IT" altLang="it-IT" sz="2100" dirty="0" err="1">
                <a:solidFill>
                  <a:srgbClr val="1F1F1F"/>
                </a:solidFill>
                <a:latin typeface="inherit"/>
              </a:rPr>
              <a:t>pursempre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 con un carattere da </a:t>
            </a:r>
            <a:r>
              <a:rPr lang="it-IT" altLang="it-IT" sz="2100" dirty="0" err="1">
                <a:solidFill>
                  <a:srgbClr val="1F1F1F"/>
                </a:solidFill>
                <a:latin typeface="inherit"/>
              </a:rPr>
              <a:t>immina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CCF26-4CC0-0816-BC37-89B8715B8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Sintesi legami Ar-N </a:t>
            </a:r>
          </a:p>
        </p:txBody>
      </p:sp>
    </p:spTree>
    <p:extLst>
      <p:ext uri="{BB962C8B-B14F-4D97-AF65-F5344CB8AC3E}">
        <p14:creationId xmlns:p14="http://schemas.microsoft.com/office/powerpoint/2010/main" val="966182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orto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metallazioni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DCB940-48A1-BCAD-6A6E-1A335C27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50"/>
          <a:stretch/>
        </p:blipFill>
        <p:spPr>
          <a:xfrm>
            <a:off x="161097" y="2153265"/>
            <a:ext cx="11869806" cy="3138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F6AB14B-03CA-F009-5839-C00564F3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36972"/>
            <a:ext cx="7114233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hanno un'acidità simile ai protoni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Symbol" panose="05050102010706020507" pitchFamily="18" charset="2"/>
              </a:rPr>
              <a:t>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-a un carbonile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pKa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~25) e possono essere facilmente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deprotonati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(anche con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alcossidi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 per dare anione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eminato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1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2F00E4-4DC3-7C1B-B76A-6F8BCC05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8" y="1147473"/>
            <a:ext cx="4488002" cy="47223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C32627D-7DEB-9C04-FBE6-1D06E9D4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700" y="2220691"/>
            <a:ext cx="7383360" cy="2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6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249DDFE-D10C-B010-7DEF-F835E143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18" y="941885"/>
            <a:ext cx="8154538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2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5E1BF3-B7E3-24B5-5FEF-FF627B67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Piridina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83140E-EE50-05CB-0C16-4352C34E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1633287"/>
            <a:ext cx="7897327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8AA1D2-40EF-5326-7254-59589CF2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pirrolo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FBF2BC-2B07-7A52-51E3-6C5859B6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4" y="1106533"/>
            <a:ext cx="1580382" cy="17743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3E71C6-0F2C-2D77-56E9-B4BBFCBF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151" y="1487172"/>
            <a:ext cx="3815581" cy="127569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CAA180-32BE-5A13-7630-AD8AF21396A2}"/>
              </a:ext>
            </a:extLst>
          </p:cNvPr>
          <p:cNvSpPr txBox="1"/>
          <p:nvPr/>
        </p:nvSpPr>
        <p:spPr>
          <a:xfrm>
            <a:off x="4975125" y="2762864"/>
            <a:ext cx="637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livello industriale si prepara trattando il furano con ammoniaca in presenza di catalizzatori come SiO</a:t>
            </a:r>
            <a:r>
              <a:rPr lang="it-IT" baseline="-25000" dirty="0"/>
              <a:t>2</a:t>
            </a:r>
            <a:r>
              <a:rPr lang="it-IT" dirty="0"/>
              <a:t> o Al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88D9C5-9192-29EF-92E1-7D79A3F5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26" y="4814345"/>
            <a:ext cx="4467849" cy="11622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BE6934-B6F6-5E31-8D0C-D9D19643F1A1}"/>
              </a:ext>
            </a:extLst>
          </p:cNvPr>
          <p:cNvSpPr txBox="1"/>
          <p:nvPr/>
        </p:nvSpPr>
        <p:spPr>
          <a:xfrm>
            <a:off x="587933" y="4445013"/>
            <a:ext cx="17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Paal Knorr</a:t>
            </a:r>
            <a:endParaRPr lang="it-IT" baseline="-25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F3E12B-EBE2-3AF8-13B1-A93450CB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14" y="4129716"/>
            <a:ext cx="4143953" cy="200052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DC9B09-2054-D25C-00CF-6B113D42AA25}"/>
              </a:ext>
            </a:extLst>
          </p:cNvPr>
          <p:cNvSpPr txBox="1"/>
          <p:nvPr/>
        </p:nvSpPr>
        <p:spPr>
          <a:xfrm>
            <a:off x="5656229" y="4038556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Sintesi di </a:t>
            </a:r>
            <a:r>
              <a:rPr lang="it-IT" dirty="0" err="1"/>
              <a:t>Hantzsch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9804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8AA1D2-40EF-5326-7254-59589CF2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pirrolo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512062D-1CBB-4730-776A-46BF8731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15" y="886124"/>
            <a:ext cx="6869566" cy="54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9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19A163-FC3A-D5B0-5EF7-01A38E4C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pirazolo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imidazolo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59F61A-18C6-2ED2-9630-0FB73E88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7" y="678226"/>
            <a:ext cx="9909179" cy="60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7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19A163-FC3A-D5B0-5EF7-01A38E4C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pyrazolo e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imidazolo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6714EB-1E19-4899-01F0-8AE41819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888172"/>
            <a:ext cx="11041016" cy="158137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6E40A45-1B6E-FB2E-53AD-8265C4D84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17" y="3022445"/>
            <a:ext cx="784860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significativamente meno reattivi verso la sostituzione elettrofila aromatica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SEAr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 rispetto al pirrolo (ma&gt; benzene)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reattivi verso la sostituzione nucleofila aromatica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SNAr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 in alcuni Cs (cfr. pirrolo che non reagisce con nucleofili)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74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19A163-FC3A-D5B0-5EF7-01A38E4C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pyrazolo e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imidazolo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000162-365A-F4B8-E38F-C0727FF0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1037891"/>
            <a:ext cx="9821646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6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19A163-FC3A-D5B0-5EF7-01A38E4C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pyrazolo e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imidazolo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EE86F8-BE2D-8A9F-3AE6-416FF858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1" y="2347761"/>
            <a:ext cx="6077798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562F93-8747-5B41-DFC4-72B407FE59BD}"/>
              </a:ext>
            </a:extLst>
          </p:cNvPr>
          <p:cNvSpPr txBox="1"/>
          <p:nvPr/>
        </p:nvSpPr>
        <p:spPr>
          <a:xfrm>
            <a:off x="2487563" y="924234"/>
            <a:ext cx="770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Classici:</a:t>
            </a:r>
            <a:r>
              <a:rPr lang="it-IT" dirty="0"/>
              <a:t> </a:t>
            </a:r>
            <a:r>
              <a:rPr lang="it-IT" dirty="0" err="1"/>
              <a:t>amminazione</a:t>
            </a:r>
            <a:r>
              <a:rPr lang="it-IT" dirty="0"/>
              <a:t> riduttiva, sostituzione nucleofila, sostituzione nucleofila aromatica, nitrazione riduzione, riduzione di azidi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636DFF-9507-3062-28B2-6FE890F5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5" y="2379892"/>
            <a:ext cx="3547951" cy="27422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2F4BB2-5FD3-B95F-C545-1E6AE945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88" y="1796405"/>
            <a:ext cx="5603018" cy="15337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DF035C9-BA31-154D-6C20-0F457788D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388" y="4132272"/>
            <a:ext cx="4423281" cy="25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9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4A263A-05AA-981D-7D14-5A271B3A4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8033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Eterocicli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azotati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triazolo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0C0FBD-97A1-B9F3-9EE9-55EE3C15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0" y="1690148"/>
            <a:ext cx="4096322" cy="27912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8A0FA6-8B33-8E8B-9BF5-6817A776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84" y="1849778"/>
            <a:ext cx="6429690" cy="31584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6C96D1-8649-81CE-B9BC-57924A0B3FB0}"/>
              </a:ext>
            </a:extLst>
          </p:cNvPr>
          <p:cNvSpPr txBox="1"/>
          <p:nvPr/>
        </p:nvSpPr>
        <p:spPr>
          <a:xfrm>
            <a:off x="8035412" y="1428538"/>
            <a:ext cx="285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Click </a:t>
            </a:r>
            <a:r>
              <a:rPr lang="it-IT" sz="2800" b="1" dirty="0" err="1"/>
              <a:t>chemistry</a:t>
            </a:r>
            <a:r>
              <a:rPr lang="it-IT" sz="2800" b="1" dirty="0"/>
              <a:t>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F1FDD8-377E-A47C-8063-512E44195C17}"/>
              </a:ext>
            </a:extLst>
          </p:cNvPr>
          <p:cNvSpPr txBox="1"/>
          <p:nvPr/>
        </p:nvSpPr>
        <p:spPr>
          <a:xfrm>
            <a:off x="1733894" y="479460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Più isomeri</a:t>
            </a:r>
          </a:p>
        </p:txBody>
      </p:sp>
    </p:spTree>
    <p:extLst>
      <p:ext uri="{BB962C8B-B14F-4D97-AF65-F5344CB8AC3E}">
        <p14:creationId xmlns:p14="http://schemas.microsoft.com/office/powerpoint/2010/main" val="2944388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25079-24F2-90D0-1006-02D01B26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Chemistry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2204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B9134C6-1ECF-4BA0-8E0D-7CC554E8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690" y="704099"/>
            <a:ext cx="7216878" cy="514500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Affinché una reazione possa essere considerata una reazione clic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k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deve soddisfare determinate caratteristiche: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modularità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insensibilità ai parametri del solvente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elevate rese chimiche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insensibilità all'ossigeno e all'acqua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regiospecificità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e stereospecificità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una grande forza motrice termodinamica (&gt;20 kcal/mol) per favorire una reazione con un unico prodotto di reazione.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hanno condizioni di reazione semplici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utilizzare materiali di partenza e reagenti facilmente reperibili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non utilizzare solventi o utilizzare un solvente innocuo o facilmente rimovibile (preferibilmente acqua)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fornire un semplice isolamento del prodotto mediante metodi non cromatografici (cristallizzazione o distillazione)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hanno un’elevata economia atomica.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49F8F2B5-1693-686C-ED52-21B057F9C9F2}"/>
              </a:ext>
            </a:extLst>
          </p:cNvPr>
          <p:cNvSpPr txBox="1">
            <a:spLocks/>
          </p:cNvSpPr>
          <p:nvPr/>
        </p:nvSpPr>
        <p:spPr>
          <a:xfrm>
            <a:off x="29496" y="-90122"/>
            <a:ext cx="10515600" cy="588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Reazioni click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1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9F8F2B5-1693-686C-ED52-21B057F9C9F2}"/>
              </a:ext>
            </a:extLst>
          </p:cNvPr>
          <p:cNvSpPr txBox="1">
            <a:spLocks/>
          </p:cNvSpPr>
          <p:nvPr/>
        </p:nvSpPr>
        <p:spPr>
          <a:xfrm>
            <a:off x="29496" y="-90122"/>
            <a:ext cx="10515600" cy="588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Reazioni click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1DD62-9974-C9AF-99C3-3153D587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71" y="910944"/>
            <a:ext cx="7295535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cicloaddizioni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[3+2], come la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cicloaddizione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1,3-dipolare di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Huisgen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in particolare la variante graduale catalizzata da Cu(I),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Reazione tiolo-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ene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Reazione di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Diels-Alder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 e domanda inversa di elettroni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Reazione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Diels-Alder</a:t>
            </a:r>
            <a:endParaRPr kumimoji="0" lang="it-IT" altLang="it-IT" sz="2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 [4+1]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cicloaddizioni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 tra isonitrili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isocianidi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) 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tetrazine</a:t>
            </a:r>
            <a:endParaRPr lang="it-IT" altLang="it-IT" sz="2100" dirty="0">
              <a:solidFill>
                <a:schemeClr val="tx1">
                  <a:lumMod val="50000"/>
                  <a:lumOff val="50000"/>
                </a:schemeClr>
              </a:solidFill>
              <a:latin typeface="inheri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sostituzione nucleofila soprattutto in piccoli anelli deformati come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epossi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 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herit"/>
              </a:rPr>
              <a:t>aziridine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55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6FBDE84-3BF6-C293-D635-2C2EB040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639B41-7A27-9CC5-A933-86CCF86C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9" y="761628"/>
            <a:ext cx="9726382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5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6FBDE84-3BF6-C293-D635-2C2EB040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7444EA-71F3-59B9-3003-EF3D1C23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729" y="2378129"/>
            <a:ext cx="87848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6366CB9-CCC8-C1B4-419F-B392446B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meccanismo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Huisgen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[3+2] rame catalizzata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110B45-B8CD-CC41-DD62-1EAC3C2C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01" y="1286320"/>
            <a:ext cx="9926435" cy="46393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8423A9-F33F-BF17-20F7-7D061088D261}"/>
              </a:ext>
            </a:extLst>
          </p:cNvPr>
          <p:cNvSpPr txBox="1"/>
          <p:nvPr/>
        </p:nvSpPr>
        <p:spPr>
          <a:xfrm>
            <a:off x="8718755" y="6488668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2021, 121, 7122−7154</a:t>
            </a:r>
          </a:p>
        </p:txBody>
      </p:sp>
    </p:spTree>
    <p:extLst>
      <p:ext uri="{BB962C8B-B14F-4D97-AF65-F5344CB8AC3E}">
        <p14:creationId xmlns:p14="http://schemas.microsoft.com/office/powerpoint/2010/main" val="3029875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46366CB9-CCC8-C1B4-419F-B392446B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meccanismo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Huisgen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[3+2] rame catalizzata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BE0DFB-E358-154A-4443-C56B6F11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53" y="695075"/>
            <a:ext cx="6582694" cy="57824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B9F838-3FD9-051C-1320-EE9E53C3FEA5}"/>
              </a:ext>
            </a:extLst>
          </p:cNvPr>
          <p:cNvSpPr txBox="1"/>
          <p:nvPr/>
        </p:nvSpPr>
        <p:spPr>
          <a:xfrm>
            <a:off x="8718755" y="6488668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2021, 121, 7122−7154</a:t>
            </a:r>
          </a:p>
        </p:txBody>
      </p:sp>
    </p:spTree>
    <p:extLst>
      <p:ext uri="{BB962C8B-B14F-4D97-AF65-F5344CB8AC3E}">
        <p14:creationId xmlns:p14="http://schemas.microsoft.com/office/powerpoint/2010/main" val="2498591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4AB4AA9-703D-561E-60FE-F562FFD7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2214393"/>
            <a:ext cx="9878804" cy="2429214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</a:t>
            </a:r>
          </a:p>
        </p:txBody>
      </p:sp>
    </p:spTree>
    <p:extLst>
      <p:ext uri="{BB962C8B-B14F-4D97-AF65-F5344CB8AC3E}">
        <p14:creationId xmlns:p14="http://schemas.microsoft.com/office/powerpoint/2010/main" val="38939910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thiol-ene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AEB228-124D-C6CA-4273-394E3D76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1523734"/>
            <a:ext cx="845938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6E22B81-6583-BDCC-A728-7CEF7346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9" y="504270"/>
            <a:ext cx="10186401" cy="626524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7A573BB-E9DB-BC76-CAC0-A82680EF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37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Cross coupling reactions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87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Diels-alder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domanda inversa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9CDF0F-E9B5-0D51-ECF8-B311E0D0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1776182"/>
            <a:ext cx="8478433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3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Applicazioni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EB9490-64E6-1269-4DF0-2A9CE92B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37" y="1333207"/>
            <a:ext cx="6087325" cy="41915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80DA66-D664-1938-7A3F-A09F2ED32EC5}"/>
              </a:ext>
            </a:extLst>
          </p:cNvPr>
          <p:cNvSpPr txBox="1"/>
          <p:nvPr/>
        </p:nvSpPr>
        <p:spPr>
          <a:xfrm>
            <a:off x="8718755" y="6488668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. Rev. 2021, 121, 7122−7154</a:t>
            </a:r>
          </a:p>
        </p:txBody>
      </p:sp>
    </p:spTree>
    <p:extLst>
      <p:ext uri="{BB962C8B-B14F-4D97-AF65-F5344CB8AC3E}">
        <p14:creationId xmlns:p14="http://schemas.microsoft.com/office/powerpoint/2010/main" val="1943263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Applicazioni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1234F4-EA85-AB1C-6D38-F55711E2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1118865"/>
            <a:ext cx="6268325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5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16D46F5-68AA-9609-926E-9C8DB40B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465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Reazioni click: Applicazioni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E20723-8E0C-9482-049C-6909FB82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1252233"/>
            <a:ext cx="5401429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FAEAA-865A-B163-64C8-187A0C0F5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ED14A8-FA40-144B-2EC2-CCBCA42C49C2}"/>
              </a:ext>
            </a:extLst>
          </p:cNvPr>
          <p:cNvSpPr txBox="1"/>
          <p:nvPr/>
        </p:nvSpPr>
        <p:spPr>
          <a:xfrm>
            <a:off x="3156155" y="937978"/>
            <a:ext cx="6843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Moderni: </a:t>
            </a:r>
            <a:r>
              <a:rPr lang="it-IT" dirty="0" err="1"/>
              <a:t>Buchwald-Hartwig</a:t>
            </a:r>
            <a:r>
              <a:rPr lang="it-IT" dirty="0"/>
              <a:t> </a:t>
            </a:r>
            <a:r>
              <a:rPr lang="it-IT" dirty="0" err="1"/>
              <a:t>coupling</a:t>
            </a:r>
            <a:r>
              <a:rPr lang="it-IT" dirty="0"/>
              <a:t>, </a:t>
            </a:r>
            <a:r>
              <a:rPr lang="it-IT" dirty="0" err="1"/>
              <a:t>chan-Lam</a:t>
            </a:r>
            <a:r>
              <a:rPr lang="it-IT" dirty="0"/>
              <a:t> </a:t>
            </a:r>
            <a:r>
              <a:rPr lang="it-IT" dirty="0" err="1"/>
              <a:t>coupling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E064ED-322C-A8FD-9DF9-BF11F528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62878"/>
            <a:ext cx="9144000" cy="18661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086DE3-8CA4-E692-8F15-F32123D0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77" y="4017230"/>
            <a:ext cx="7236046" cy="219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8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155CBD-E89C-D31D-FC19-805E51E2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05" y="3796186"/>
            <a:ext cx="5020376" cy="137179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0CE950-2359-7563-FDF2-C97E497AED88}"/>
              </a:ext>
            </a:extLst>
          </p:cNvPr>
          <p:cNvSpPr txBox="1"/>
          <p:nvPr/>
        </p:nvSpPr>
        <p:spPr>
          <a:xfrm>
            <a:off x="0" y="1091712"/>
            <a:ext cx="16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1° generazione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E8BD73-EF6B-59AE-F03F-640DE42CA1DC}"/>
              </a:ext>
            </a:extLst>
          </p:cNvPr>
          <p:cNvSpPr txBox="1"/>
          <p:nvPr/>
        </p:nvSpPr>
        <p:spPr>
          <a:xfrm>
            <a:off x="2881526" y="5641047"/>
            <a:ext cx="686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Limitazione: tendenza a dare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-eliminazione con ammine primarie!!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BF2A3C8-560F-F871-FC3D-5AB5B7C86C24}"/>
              </a:ext>
            </a:extLst>
          </p:cNvPr>
          <p:cNvSpPr txBox="1"/>
          <p:nvPr/>
        </p:nvSpPr>
        <p:spPr>
          <a:xfrm>
            <a:off x="7452853" y="6483449"/>
            <a:ext cx="489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2019, 58, 17118 – 17129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8C7E5FA-486C-BC9B-F103-C52A05EA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F608F8-715F-A559-02B8-35BDD60D8C3F}"/>
              </a:ext>
            </a:extLst>
          </p:cNvPr>
          <p:cNvSpPr txBox="1"/>
          <p:nvPr/>
        </p:nvSpPr>
        <p:spPr>
          <a:xfrm>
            <a:off x="157316" y="639097"/>
            <a:ext cx="722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Primo report di </a:t>
            </a:r>
            <a:r>
              <a:rPr lang="it-IT" dirty="0" err="1"/>
              <a:t>coupling</a:t>
            </a:r>
            <a:r>
              <a:rPr lang="it-IT" dirty="0"/>
              <a:t> tra </a:t>
            </a:r>
            <a:r>
              <a:rPr lang="it-IT" dirty="0" err="1"/>
              <a:t>aril</a:t>
            </a:r>
            <a:r>
              <a:rPr lang="it-IT" dirty="0"/>
              <a:t> bromuri e </a:t>
            </a:r>
            <a:r>
              <a:rPr lang="it-IT" dirty="0" err="1"/>
              <a:t>amminostannani</a:t>
            </a:r>
            <a:r>
              <a:rPr lang="it-IT" dirty="0"/>
              <a:t>: </a:t>
            </a:r>
            <a:r>
              <a:rPr lang="it-IT" dirty="0" err="1"/>
              <a:t>Migita</a:t>
            </a:r>
            <a:r>
              <a:rPr lang="it-IT" dirty="0"/>
              <a:t> 1983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BE6F14-10B2-D9E4-17DD-11AC987E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62878"/>
            <a:ext cx="9144000" cy="18661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44CADF-B41C-3D7B-2CA4-B7B40AF3FAB3}"/>
              </a:ext>
            </a:extLst>
          </p:cNvPr>
          <p:cNvSpPr txBox="1"/>
          <p:nvPr/>
        </p:nvSpPr>
        <p:spPr>
          <a:xfrm>
            <a:off x="71258" y="3526525"/>
            <a:ext cx="385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Amminazione</a:t>
            </a:r>
            <a:r>
              <a:rPr lang="it-IT" b="1" dirty="0"/>
              <a:t> di </a:t>
            </a:r>
            <a:r>
              <a:rPr lang="it-IT" b="1" dirty="0" err="1"/>
              <a:t>Buchwald-Hartwig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8032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795C9A-2526-DEC2-0209-4B19DB7F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6859"/>
            <a:ext cx="7848600" cy="7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Formazione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legami</a:t>
            </a:r>
            <a:r>
              <a:rPr lang="en-US" sz="24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C-N: Cross coupling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F608D3-0C63-8096-5E29-B9CED04A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34" y="1505615"/>
            <a:ext cx="8675199" cy="38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3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1008</Words>
  <Application>Microsoft Office PowerPoint</Application>
  <PresentationFormat>Widescreen</PresentationFormat>
  <Paragraphs>127</Paragraphs>
  <Slides>63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9" baseType="lpstr">
      <vt:lpstr>Aptos</vt:lpstr>
      <vt:lpstr>Aptos Display</vt:lpstr>
      <vt:lpstr>Arial</vt:lpstr>
      <vt:lpstr>inherit</vt:lpstr>
      <vt:lpstr>Symbol</vt:lpstr>
      <vt:lpstr>Tema di Office</vt:lpstr>
      <vt:lpstr>Legame C-N </vt:lpstr>
      <vt:lpstr>Presentazione standard di PowerPoint</vt:lpstr>
      <vt:lpstr>Presentazione standard di PowerPoint</vt:lpstr>
      <vt:lpstr>Sintesi legami Ar-N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Gruppi protettivi per ammine</vt:lpstr>
      <vt:lpstr>Quando è necessario proteggere le ammine?</vt:lpstr>
      <vt:lpstr>Presentazione standard di PowerPoint</vt:lpstr>
      <vt:lpstr>Presentazione standard di PowerPoint</vt:lpstr>
      <vt:lpstr>Presentazione standard di PowerPoint</vt:lpstr>
      <vt:lpstr>Reattività legami C-N: Sali di diazonio</vt:lpstr>
      <vt:lpstr>Presentazione standard di PowerPoint</vt:lpstr>
      <vt:lpstr>Presentazione standard di PowerPoint</vt:lpstr>
      <vt:lpstr>Presentazione standard di PowerPoint</vt:lpstr>
      <vt:lpstr>Sintesi di azidi aromatiche</vt:lpstr>
      <vt:lpstr>Presentazione standard di PowerPoint</vt:lpstr>
      <vt:lpstr>Eterocicli azotati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Click Chemistry</vt:lpstr>
      <vt:lpstr>Presentazione standard di PowerPoint</vt:lpstr>
      <vt:lpstr>Presentazione standard di PowerPoint</vt:lpstr>
      <vt:lpstr>Reazioni click</vt:lpstr>
      <vt:lpstr>Reazioni click</vt:lpstr>
      <vt:lpstr>Reazioni click: meccanismo Huisgen [3+2] rame catalizzata</vt:lpstr>
      <vt:lpstr>Reazioni click: meccanismo Huisgen [3+2] rame catalizzata</vt:lpstr>
      <vt:lpstr>Reazioni click</vt:lpstr>
      <vt:lpstr>Reazioni click: thiol-ene</vt:lpstr>
      <vt:lpstr>Reazioni click: Diels-alder a domanda inversa</vt:lpstr>
      <vt:lpstr>Reazioni click: Applicazioni</vt:lpstr>
      <vt:lpstr>Reazioni click: Applicazioni</vt:lpstr>
      <vt:lpstr>Reazioni click: Applicazioni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Jacopo Dosso</dc:creator>
  <cp:lastModifiedBy>Jacopo Dosso</cp:lastModifiedBy>
  <cp:revision>14</cp:revision>
  <dcterms:created xsi:type="dcterms:W3CDTF">2024-08-27T08:13:51Z</dcterms:created>
  <dcterms:modified xsi:type="dcterms:W3CDTF">2024-10-23T05:48:41Z</dcterms:modified>
</cp:coreProperties>
</file>