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648" r:id="rId5"/>
    <p:sldId id="649" r:id="rId6"/>
    <p:sldId id="650" r:id="rId7"/>
    <p:sldId id="651" r:id="rId8"/>
    <p:sldId id="662" r:id="rId9"/>
    <p:sldId id="663" r:id="rId10"/>
    <p:sldId id="664" r:id="rId11"/>
    <p:sldId id="653" r:id="rId12"/>
    <p:sldId id="654" r:id="rId13"/>
    <p:sldId id="655" r:id="rId14"/>
    <p:sldId id="665" r:id="rId15"/>
    <p:sldId id="657" r:id="rId16"/>
    <p:sldId id="658" r:id="rId17"/>
    <p:sldId id="659" r:id="rId18"/>
    <p:sldId id="666" r:id="rId19"/>
    <p:sldId id="661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100"/>
    <a:srgbClr val="CC00CC"/>
    <a:srgbClr val="C42F00"/>
    <a:srgbClr val="000074"/>
    <a:srgbClr val="0000CC"/>
    <a:srgbClr val="F23A00"/>
    <a:srgbClr val="FF6600"/>
    <a:srgbClr val="293315"/>
    <a:srgbClr val="F3F1F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6" autoAdjust="0"/>
    <p:restoredTop sz="97459" autoAdjust="0"/>
  </p:normalViewPr>
  <p:slideViewPr>
    <p:cSldViewPr>
      <p:cViewPr varScale="1">
        <p:scale>
          <a:sx n="107" d="100"/>
          <a:sy n="107" d="100"/>
        </p:scale>
        <p:origin x="5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5" d="100"/>
          <a:sy n="85" d="100"/>
        </p:scale>
        <p:origin x="-22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50BC-F8FC-4F89-BEEF-553EEF9B6ECC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00D8-4636-4209-A556-58D35166E2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9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5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09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83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32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22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72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2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43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38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07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56A4-14F3-4055-96C6-0AF81D197DD7}" type="datetimeFigureOut">
              <a:rPr lang="it-IT" smtClean="0"/>
              <a:pPr/>
              <a:t>24/10/2024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93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cid:image014.png@01D60A58.40707540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684213" y="581025"/>
            <a:ext cx="777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UNI 8290 Strutture - </a:t>
            </a:r>
            <a:r>
              <a:rPr lang="it-IT" altLang="it-IT" sz="28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FONDAZIONI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688975" y="1268413"/>
            <a:ext cx="7766050" cy="5589587"/>
            <a:chOff x="971600" y="1268760"/>
            <a:chExt cx="7765935" cy="5589240"/>
          </a:xfrm>
        </p:grpSpPr>
        <p:pic>
          <p:nvPicPr>
            <p:cNvPr id="3077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268760"/>
              <a:ext cx="3711927" cy="5589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268760"/>
              <a:ext cx="3877503" cy="558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58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205288"/>
            <a:ext cx="5737225" cy="2652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03225" y="561975"/>
            <a:ext cx="839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5737225" y="1169988"/>
            <a:ext cx="3406775" cy="5688012"/>
            <a:chOff x="5040087" y="1340768"/>
            <a:chExt cx="3744417" cy="6192689"/>
          </a:xfrm>
        </p:grpSpPr>
        <p:pic>
          <p:nvPicPr>
            <p:cNvPr id="10254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87" y="4293096"/>
              <a:ext cx="3744417" cy="324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88" y="1340768"/>
              <a:ext cx="3744416" cy="3096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628650" y="1782763"/>
            <a:ext cx="47529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parallelepipedo (a spessore uniforme o  variabile) (</a:t>
            </a:r>
            <a:r>
              <a:rPr lang="it-IT" altLang="it-IT" sz="2000" b="1">
                <a:solidFill>
                  <a:srgbClr val="C00000"/>
                </a:solidFill>
                <a:latin typeface="+mn-lt"/>
              </a:rPr>
              <a:t>a</a:t>
            </a:r>
            <a:r>
              <a:rPr lang="it-IT" altLang="it-IT" sz="2000">
                <a:solidFill>
                  <a:srgbClr val="002060"/>
                </a:solidFill>
                <a:latin typeface="+mn-lt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tronco-piramidale (</a:t>
            </a:r>
            <a:r>
              <a:rPr lang="it-IT" altLang="it-IT" sz="2000" b="1">
                <a:solidFill>
                  <a:srgbClr val="C00000"/>
                </a:solidFill>
                <a:latin typeface="+mn-lt"/>
              </a:rPr>
              <a:t>b</a:t>
            </a:r>
            <a:r>
              <a:rPr lang="it-IT" altLang="it-IT" sz="2000">
                <a:solidFill>
                  <a:srgbClr val="002060"/>
                </a:solidFill>
                <a:latin typeface="+mn-lt"/>
              </a:rPr>
              <a:t>)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755650" y="1169988"/>
            <a:ext cx="23725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+mn-lt"/>
              </a:rPr>
              <a:t>Forma in elevazione 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809625" y="3297238"/>
            <a:ext cx="457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Forma ideale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2060"/>
                </a:solidFill>
                <a:latin typeface="+mn-lt"/>
              </a:rPr>
              <a:t>tronco-conica o tronco–piramidale</a:t>
            </a:r>
          </a:p>
        </p:txBody>
      </p:sp>
      <p:grpSp>
        <p:nvGrpSpPr>
          <p:cNvPr id="10248" name="Group 13"/>
          <p:cNvGrpSpPr>
            <a:grpSpLocks/>
          </p:cNvGrpSpPr>
          <p:nvPr/>
        </p:nvGrpSpPr>
        <p:grpSpPr bwMode="auto">
          <a:xfrm>
            <a:off x="-3175" y="4195763"/>
            <a:ext cx="5503863" cy="2662237"/>
            <a:chOff x="253262" y="4364740"/>
            <a:chExt cx="5504657" cy="2662222"/>
          </a:xfrm>
        </p:grpSpPr>
        <p:pic>
          <p:nvPicPr>
            <p:cNvPr id="10252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63" y="4364740"/>
              <a:ext cx="5504656" cy="266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TextBox 10"/>
            <p:cNvSpPr txBox="1">
              <a:spLocks noChangeArrowheads="1"/>
            </p:cNvSpPr>
            <p:nvPr/>
          </p:nvSpPr>
          <p:spPr bwMode="auto">
            <a:xfrm>
              <a:off x="253262" y="4847699"/>
              <a:ext cx="2989871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Zone che non partecipano alla diffusione del carico</a:t>
              </a:r>
            </a:p>
          </p:txBody>
        </p:sp>
      </p:grpSp>
      <p:sp>
        <p:nvSpPr>
          <p:cNvPr id="10249" name="TextBox 15"/>
          <p:cNvSpPr txBox="1">
            <a:spLocks noChangeArrowheads="1"/>
          </p:cNvSpPr>
          <p:nvPr/>
        </p:nvSpPr>
        <p:spPr bwMode="auto">
          <a:xfrm>
            <a:off x="6156325" y="1557338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+mn-lt"/>
              </a:rPr>
              <a:t>a</a:t>
            </a:r>
          </a:p>
        </p:txBody>
      </p:sp>
      <p:sp>
        <p:nvSpPr>
          <p:cNvPr id="10250" name="TextBox 17"/>
          <p:cNvSpPr txBox="1">
            <a:spLocks noChangeArrowheads="1"/>
          </p:cNvSpPr>
          <p:nvPr/>
        </p:nvSpPr>
        <p:spPr bwMode="auto">
          <a:xfrm>
            <a:off x="6156325" y="4645025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+mn-lt"/>
              </a:rPr>
              <a:t>b</a:t>
            </a:r>
          </a:p>
        </p:txBody>
      </p:sp>
      <p:sp>
        <p:nvSpPr>
          <p:cNvPr id="17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51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03225" y="561975"/>
            <a:ext cx="839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755650" y="1169988"/>
            <a:ext cx="23961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002060"/>
                </a:solidFill>
                <a:latin typeface="+mn-lt"/>
              </a:rPr>
              <a:t>Condizioni di verifica</a:t>
            </a:r>
            <a:endParaRPr lang="it-IT" altLang="it-IT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3539" r="1759"/>
          <a:stretch/>
        </p:blipFill>
        <p:spPr>
          <a:xfrm>
            <a:off x="863587" y="2006515"/>
            <a:ext cx="4824537" cy="1905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563888" y="1222839"/>
            <a:ext cx="5302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Nel calcolo dei plinti si possono avere pressioni centrate o eccentriche, nel caso sia presente anche un momento</a:t>
            </a:r>
          </a:p>
        </p:txBody>
      </p:sp>
      <p:sp>
        <p:nvSpPr>
          <p:cNvPr id="4" name="Rettangolo 3"/>
          <p:cNvSpPr/>
          <p:nvPr/>
        </p:nvSpPr>
        <p:spPr>
          <a:xfrm>
            <a:off x="3563888" y="4725144"/>
            <a:ext cx="5302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Per centrare il carico sul plinto quando il pilastro non può essere centrato sul plinto (caso di fondazione su confine di proprietà), si ricorre a travi di bilanciamento collegate con il plinto adiacente.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19" y="4074720"/>
            <a:ext cx="2688469" cy="262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93130" y="595898"/>
            <a:ext cx="839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198438" y="1155700"/>
            <a:ext cx="8747125" cy="5689600"/>
            <a:chOff x="179512" y="1201738"/>
            <a:chExt cx="8748589" cy="5690556"/>
          </a:xfrm>
        </p:grpSpPr>
        <p:pic>
          <p:nvPicPr>
            <p:cNvPr id="1229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902" y="1201738"/>
              <a:ext cx="4243199" cy="567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16982"/>
              <a:ext cx="4256484" cy="567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8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67544" y="692696"/>
            <a:ext cx="839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07950" y="1341438"/>
            <a:ext cx="8891588" cy="4751387"/>
            <a:chOff x="781089" y="1453825"/>
            <a:chExt cx="7361569" cy="3888432"/>
          </a:xfrm>
        </p:grpSpPr>
        <p:pic>
          <p:nvPicPr>
            <p:cNvPr id="13317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658" y="1453825"/>
              <a:ext cx="3048000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89" y="1453825"/>
              <a:ext cx="4138737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89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39738" y="690563"/>
            <a:ext cx="839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CONTINUE_CORDOLI, PLATEE</a:t>
            </a:r>
          </a:p>
        </p:txBody>
      </p:sp>
      <p:pic>
        <p:nvPicPr>
          <p:cNvPr id="59393" name="Picture 3" descr="cid:image014.png@01D60A58.40707540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063" y="3957638"/>
            <a:ext cx="342106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5"/>
          <p:cNvSpPr>
            <a:spLocks noChangeArrowheads="1"/>
          </p:cNvSpPr>
          <p:nvPr/>
        </p:nvSpPr>
        <p:spPr bwMode="auto">
          <a:xfrm>
            <a:off x="128588" y="1423988"/>
            <a:ext cx="90154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SCHEMA FUNZIONAMENTO </a:t>
            </a:r>
            <a:r>
              <a:rPr lang="it-IT" altLang="it-IT" sz="1600" b="1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TRAVE APPOGGIATA </a:t>
            </a:r>
            <a:r>
              <a:rPr lang="it-IT" altLang="it-IT" sz="16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(trave di solaio; trave di scheletro portante)</a:t>
            </a:r>
            <a:endParaRPr lang="it-IT" altLang="it-IT" sz="16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342" name="Rectangle 18"/>
          <p:cNvSpPr>
            <a:spLocks noChangeArrowheads="1"/>
          </p:cNvSpPr>
          <p:nvPr/>
        </p:nvSpPr>
        <p:spPr bwMode="auto">
          <a:xfrm rot="10800000" flipV="1">
            <a:off x="92075" y="3619500"/>
            <a:ext cx="71882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SCHEMA DI FUNZIONAMENTO </a:t>
            </a:r>
            <a:r>
              <a:rPr lang="it-IT" altLang="it-IT" sz="1600" b="1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TRAVE ROVESCIA </a:t>
            </a:r>
            <a:r>
              <a:rPr lang="it-IT" altLang="it-IT" sz="160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(trave di fondazione)</a:t>
            </a:r>
          </a:p>
        </p:txBody>
      </p:sp>
      <p:grpSp>
        <p:nvGrpSpPr>
          <p:cNvPr id="14343" name="Group 14"/>
          <p:cNvGrpSpPr>
            <a:grpSpLocks/>
          </p:cNvGrpSpPr>
          <p:nvPr/>
        </p:nvGrpSpPr>
        <p:grpSpPr bwMode="auto">
          <a:xfrm>
            <a:off x="193675" y="2081213"/>
            <a:ext cx="8755063" cy="1122362"/>
            <a:chOff x="182940" y="2081407"/>
            <a:chExt cx="8754871" cy="1122298"/>
          </a:xfrm>
        </p:grpSpPr>
        <p:grpSp>
          <p:nvGrpSpPr>
            <p:cNvPr id="14357" name="Group 13"/>
            <p:cNvGrpSpPr>
              <a:grpSpLocks/>
            </p:cNvGrpSpPr>
            <p:nvPr/>
          </p:nvGrpSpPr>
          <p:grpSpPr bwMode="auto">
            <a:xfrm>
              <a:off x="182940" y="2081407"/>
              <a:ext cx="8754871" cy="1098888"/>
              <a:chOff x="179512" y="2252929"/>
              <a:chExt cx="8754871" cy="1098888"/>
            </a:xfrm>
          </p:grpSpPr>
          <p:sp>
            <p:nvSpPr>
              <p:cNvPr id="14359" name="Rectangle 16"/>
              <p:cNvSpPr>
                <a:spLocks noChangeArrowheads="1"/>
              </p:cNvSpPr>
              <p:nvPr/>
            </p:nvSpPr>
            <p:spPr bwMode="auto">
              <a:xfrm>
                <a:off x="4928142" y="2252929"/>
                <a:ext cx="400624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800">
                    <a:solidFill>
                      <a:srgbClr val="002060"/>
                    </a:solidFill>
                    <a:latin typeface="+mn-lt"/>
                    <a:cs typeface="Calibri" panose="020F0502020204030204" pitchFamily="34" charset="0"/>
                  </a:rPr>
                  <a:t>Carico uniformemente distribuito: deriva dall’utilizzo</a:t>
                </a:r>
              </a:p>
            </p:txBody>
          </p:sp>
          <p:grpSp>
            <p:nvGrpSpPr>
              <p:cNvPr id="14360" name="Group 12"/>
              <p:cNvGrpSpPr>
                <a:grpSpLocks/>
              </p:cNvGrpSpPr>
              <p:nvPr/>
            </p:nvGrpSpPr>
            <p:grpSpPr bwMode="auto">
              <a:xfrm>
                <a:off x="935137" y="2309570"/>
                <a:ext cx="3806826" cy="663575"/>
                <a:chOff x="628401" y="3433728"/>
                <a:chExt cx="3806826" cy="663575"/>
              </a:xfrm>
            </p:grpSpPr>
            <p:pic>
              <p:nvPicPr>
                <p:cNvPr id="14362" name="Picture 2" descr="IMG_264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401" y="3433728"/>
                  <a:ext cx="2155826" cy="663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3" name="Isosceles Triangle 4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35202" y="3658594"/>
                  <a:ext cx="200025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4" name="Isosceles Triangle 5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81102" y="3663356"/>
                  <a:ext cx="200025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5" name="Straight Arrow Connector 8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41427" y="3772894"/>
                  <a:ext cx="104775" cy="247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6" name="Straight Arrow Connector 9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6002" y="3793531"/>
                  <a:ext cx="104775" cy="290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7" name="Rectangle 17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9661" y="3459795"/>
                  <a:ext cx="1047141" cy="140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361" name="Rectangle 16"/>
              <p:cNvSpPr>
                <a:spLocks noChangeArrowheads="1"/>
              </p:cNvSpPr>
              <p:nvPr/>
            </p:nvSpPr>
            <p:spPr bwMode="auto">
              <a:xfrm>
                <a:off x="179512" y="3044040"/>
                <a:ext cx="3694741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400">
                    <a:solidFill>
                      <a:srgbClr val="002060"/>
                    </a:solidFill>
                    <a:latin typeface="+mn-lt"/>
                    <a:cs typeface="Calibri" panose="020F0502020204030204" pitchFamily="34" charset="0"/>
                  </a:rPr>
                  <a:t>Reazione vincolare          Reazione vincolare </a:t>
                </a:r>
                <a:endParaRPr lang="it-IT" altLang="it-IT" sz="2000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  <p:sp>
          <p:nvSpPr>
            <p:cNvPr id="14358" name="Rectangle 16"/>
            <p:cNvSpPr>
              <a:spLocks noChangeArrowheads="1"/>
            </p:cNvSpPr>
            <p:nvPr/>
          </p:nvSpPr>
          <p:spPr bwMode="auto">
            <a:xfrm>
              <a:off x="4926743" y="2834373"/>
              <a:ext cx="400624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  <a:cs typeface="Calibri" panose="020F0502020204030204" pitchFamily="34" charset="0"/>
                </a:rPr>
                <a:t>Carico concentrato: reazioni vincolari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154613" y="4256086"/>
            <a:ext cx="4011612" cy="1122058"/>
            <a:chOff x="5155084" y="4255403"/>
            <a:chExt cx="4011068" cy="1122346"/>
          </a:xfrm>
        </p:grpSpPr>
        <p:sp>
          <p:nvSpPr>
            <p:cNvPr id="14355" name="Rectangle 16"/>
            <p:cNvSpPr>
              <a:spLocks noChangeArrowheads="1"/>
            </p:cNvSpPr>
            <p:nvPr/>
          </p:nvSpPr>
          <p:spPr bwMode="auto">
            <a:xfrm>
              <a:off x="5159911" y="4255403"/>
              <a:ext cx="400624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  <a:cs typeface="Calibri" panose="020F0502020204030204" pitchFamily="34" charset="0"/>
                </a:rPr>
                <a:t>Carico uniformemente distribuito: reazione del terreno</a:t>
              </a:r>
            </a:p>
          </p:txBody>
        </p:sp>
        <p:sp>
          <p:nvSpPr>
            <p:cNvPr id="14356" name="Rectangle 16"/>
            <p:cNvSpPr>
              <a:spLocks noChangeArrowheads="1"/>
            </p:cNvSpPr>
            <p:nvPr/>
          </p:nvSpPr>
          <p:spPr bwMode="auto">
            <a:xfrm>
              <a:off x="5155084" y="5008322"/>
              <a:ext cx="4006241" cy="369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  <a:cs typeface="Calibri" panose="020F0502020204030204" pitchFamily="34" charset="0"/>
                </a:rPr>
                <a:t>Carico concentrato: trasferito dai pilastri</a:t>
              </a:r>
            </a:p>
          </p:txBody>
        </p:sp>
      </p:grpSp>
      <p:cxnSp>
        <p:nvCxnSpPr>
          <p:cNvPr id="19" name="Straight Connector 18"/>
          <p:cNvCxnSpPr>
            <a:stCxn id="14364" idx="0"/>
            <a:endCxn id="14363" idx="0"/>
          </p:cNvCxnSpPr>
          <p:nvPr/>
        </p:nvCxnSpPr>
        <p:spPr>
          <a:xfrm flipV="1">
            <a:off x="3602038" y="2362200"/>
            <a:ext cx="1054100" cy="476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6" name="Group 22"/>
          <p:cNvGrpSpPr>
            <a:grpSpLocks/>
          </p:cNvGrpSpPr>
          <p:nvPr/>
        </p:nvGrpSpPr>
        <p:grpSpPr bwMode="auto">
          <a:xfrm>
            <a:off x="914400" y="4259263"/>
            <a:ext cx="3914775" cy="1103312"/>
            <a:chOff x="914710" y="4258829"/>
            <a:chExt cx="3914449" cy="1103794"/>
          </a:xfrm>
        </p:grpSpPr>
        <p:grpSp>
          <p:nvGrpSpPr>
            <p:cNvPr id="14347" name="Group 15"/>
            <p:cNvGrpSpPr>
              <a:grpSpLocks/>
            </p:cNvGrpSpPr>
            <p:nvPr/>
          </p:nvGrpSpPr>
          <p:grpSpPr bwMode="auto">
            <a:xfrm>
              <a:off x="914710" y="4258829"/>
              <a:ext cx="3914449" cy="1103794"/>
              <a:chOff x="914710" y="4258829"/>
              <a:chExt cx="3914449" cy="1103794"/>
            </a:xfrm>
          </p:grpSpPr>
          <p:pic>
            <p:nvPicPr>
              <p:cNvPr id="14349" name="Picture 1" descr="IMG_264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710" y="4258829"/>
                <a:ext cx="2225070" cy="1103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0" name="Isosceles Triangle 10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6608" y="4637678"/>
                <a:ext cx="238125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1" name="Isosceles Triangle 11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7433" y="4644028"/>
                <a:ext cx="247650" cy="20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2" name="Straight Arrow Connector 15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9821" y="4388440"/>
                <a:ext cx="1047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3" name="Straight Arrow Connector 16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8046" y="4372565"/>
                <a:ext cx="1047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4" name="Rectangle 17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0409" y="4899616"/>
                <a:ext cx="1428750" cy="9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2" name="Straight Connector 21"/>
            <p:cNvCxnSpPr/>
            <p:nvPr/>
          </p:nvCxnSpPr>
          <p:spPr>
            <a:xfrm>
              <a:off x="3400528" y="4875048"/>
              <a:ext cx="142863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058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39738" y="690563"/>
            <a:ext cx="839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CONTINUE_CORDOLI, PLATEE</a:t>
            </a:r>
          </a:p>
        </p:txBody>
      </p:sp>
      <p:sp>
        <p:nvSpPr>
          <p:cNvPr id="33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440272" y="1340768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Per l’analisi delle sollecitazioni nelle travi rovesce di fondazione è necessario tener conto della effettiva deformabilità del </a:t>
            </a:r>
            <a:r>
              <a:rPr lang="it-IT" dirty="0" smtClean="0">
                <a:solidFill>
                  <a:srgbClr val="002060"/>
                </a:solidFill>
              </a:rPr>
              <a:t>terreno 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553" t="22757" r="2541"/>
          <a:stretch/>
        </p:blipFill>
        <p:spPr>
          <a:xfrm>
            <a:off x="1539156" y="2175342"/>
            <a:ext cx="6192688" cy="163333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431"/>
          <a:stretch/>
        </p:blipFill>
        <p:spPr>
          <a:xfrm>
            <a:off x="1863328" y="4025724"/>
            <a:ext cx="5544344" cy="24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76238" y="714375"/>
            <a:ext cx="839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CONTINUE_TRAVI ROVESCE</a:t>
            </a:r>
          </a:p>
        </p:txBody>
      </p:sp>
      <p:grpSp>
        <p:nvGrpSpPr>
          <p:cNvPr id="16387" name="Group 1"/>
          <p:cNvGrpSpPr>
            <a:grpSpLocks/>
          </p:cNvGrpSpPr>
          <p:nvPr/>
        </p:nvGrpSpPr>
        <p:grpSpPr bwMode="auto">
          <a:xfrm>
            <a:off x="0" y="1412875"/>
            <a:ext cx="9144000" cy="4319588"/>
            <a:chOff x="0" y="1391062"/>
            <a:chExt cx="9076974" cy="4198525"/>
          </a:xfrm>
        </p:grpSpPr>
        <p:grpSp>
          <p:nvGrpSpPr>
            <p:cNvPr id="16389" name="Group 1"/>
            <p:cNvGrpSpPr>
              <a:grpSpLocks/>
            </p:cNvGrpSpPr>
            <p:nvPr/>
          </p:nvGrpSpPr>
          <p:grpSpPr bwMode="auto">
            <a:xfrm>
              <a:off x="3131840" y="1391062"/>
              <a:ext cx="5945134" cy="4176713"/>
              <a:chOff x="3275856" y="1340768"/>
              <a:chExt cx="5888423" cy="4064000"/>
            </a:xfrm>
          </p:grpSpPr>
          <p:pic>
            <p:nvPicPr>
              <p:cNvPr id="16391" name="Picture 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1340768"/>
                <a:ext cx="3048000" cy="406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2" name="Picture 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08" y="1340768"/>
                <a:ext cx="2720071" cy="406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90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2874"/>
              <a:ext cx="2987824" cy="417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61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2627313" y="2449513"/>
            <a:ext cx="388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2060"/>
                </a:solidFill>
                <a:latin typeface="+mn-lt"/>
              </a:rPr>
              <a:t>Classe elementi tecnici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0" y="808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CLASSIFICAZIONE DEL SISTEMA TECNOLOGICO</a:t>
            </a:r>
          </a:p>
        </p:txBody>
      </p:sp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358775" y="1470025"/>
            <a:ext cx="8426450" cy="684213"/>
            <a:chOff x="171180" y="1831810"/>
            <a:chExt cx="8427085" cy="684572"/>
          </a:xfrm>
        </p:grpSpPr>
        <p:grpSp>
          <p:nvGrpSpPr>
            <p:cNvPr id="4136" name="Group 4"/>
            <p:cNvGrpSpPr>
              <a:grpSpLocks/>
            </p:cNvGrpSpPr>
            <p:nvPr/>
          </p:nvGrpSpPr>
          <p:grpSpPr bwMode="auto">
            <a:xfrm>
              <a:off x="270621" y="1882950"/>
              <a:ext cx="8327644" cy="584775"/>
              <a:chOff x="270621" y="1882950"/>
              <a:chExt cx="8327644" cy="584775"/>
            </a:xfrm>
          </p:grpSpPr>
          <p:sp>
            <p:nvSpPr>
              <p:cNvPr id="4138" name="TextBox 5"/>
              <p:cNvSpPr txBox="1">
                <a:spLocks noChangeArrowheads="1"/>
              </p:cNvSpPr>
              <p:nvPr/>
            </p:nvSpPr>
            <p:spPr bwMode="auto">
              <a:xfrm>
                <a:off x="270621" y="1882950"/>
                <a:ext cx="273377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STRUTTURE</a:t>
                </a:r>
              </a:p>
            </p:txBody>
          </p:sp>
          <p:sp>
            <p:nvSpPr>
              <p:cNvPr id="4139" name="TextBox 14"/>
              <p:cNvSpPr txBox="1">
                <a:spLocks noChangeArrowheads="1"/>
              </p:cNvSpPr>
              <p:nvPr/>
            </p:nvSpPr>
            <p:spPr bwMode="auto">
              <a:xfrm>
                <a:off x="2916045" y="1976006"/>
                <a:ext cx="568222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U.T. </a:t>
                </a:r>
                <a:r>
                  <a:rPr lang="it-IT" altLang="it-IT" sz="2000" b="1">
                    <a:solidFill>
                      <a:srgbClr val="C00000"/>
                    </a:solidFill>
                    <a:latin typeface="+mn-lt"/>
                    <a:ea typeface="Consolas" panose="020B0609020204030204" pitchFamily="49" charset="0"/>
                  </a:rPr>
                  <a:t>Fondazione</a:t>
                </a:r>
                <a:r>
                  <a:rPr lang="it-IT" altLang="it-IT" sz="2000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 – Elevazione - Contenimento</a:t>
                </a:r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71180" y="1831810"/>
              <a:ext cx="8427085" cy="684572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4101" name="Group 4110"/>
          <p:cNvGrpSpPr>
            <a:grpSpLocks/>
          </p:cNvGrpSpPr>
          <p:nvPr/>
        </p:nvGrpSpPr>
        <p:grpSpPr bwMode="auto">
          <a:xfrm>
            <a:off x="354013" y="3005138"/>
            <a:ext cx="8466137" cy="3729037"/>
            <a:chOff x="353483" y="3005594"/>
            <a:chExt cx="8466989" cy="3729339"/>
          </a:xfrm>
        </p:grpSpPr>
        <p:grpSp>
          <p:nvGrpSpPr>
            <p:cNvPr id="4105" name="Group 4105"/>
            <p:cNvGrpSpPr>
              <a:grpSpLocks/>
            </p:cNvGrpSpPr>
            <p:nvPr/>
          </p:nvGrpSpPr>
          <p:grpSpPr bwMode="auto">
            <a:xfrm>
              <a:off x="353483" y="3005594"/>
              <a:ext cx="8466989" cy="3729339"/>
              <a:chOff x="242912" y="3132930"/>
              <a:chExt cx="8466989" cy="3729339"/>
            </a:xfrm>
          </p:grpSpPr>
          <p:sp>
            <p:nvSpPr>
              <p:cNvPr id="4107" name="TextBox 6"/>
              <p:cNvSpPr txBox="1">
                <a:spLocks noChangeArrowheads="1"/>
              </p:cNvSpPr>
              <p:nvPr/>
            </p:nvSpPr>
            <p:spPr bwMode="auto">
              <a:xfrm>
                <a:off x="458209" y="6237312"/>
                <a:ext cx="10689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800">
                    <a:solidFill>
                      <a:srgbClr val="C00000"/>
                    </a:solidFill>
                    <a:latin typeface="+mn-lt"/>
                  </a:rPr>
                  <a:t>schema</a:t>
                </a:r>
              </a:p>
            </p:txBody>
          </p:sp>
          <p:sp>
            <p:nvSpPr>
              <p:cNvPr id="4108" name="TextBox 7"/>
              <p:cNvSpPr txBox="1">
                <a:spLocks noChangeArrowheads="1"/>
              </p:cNvSpPr>
              <p:nvPr/>
            </p:nvSpPr>
            <p:spPr bwMode="auto">
              <a:xfrm>
                <a:off x="1442285" y="6237312"/>
                <a:ext cx="252975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2060"/>
                    </a:solidFill>
                    <a:latin typeface="+mn-lt"/>
                  </a:rPr>
                  <a:t>elemento tecnico</a:t>
                </a:r>
              </a:p>
            </p:txBody>
          </p:sp>
          <p:grpSp>
            <p:nvGrpSpPr>
              <p:cNvPr id="2" name="Group 3"/>
              <p:cNvGrpSpPr>
                <a:grpSpLocks/>
              </p:cNvGrpSpPr>
              <p:nvPr/>
            </p:nvGrpSpPr>
            <p:grpSpPr bwMode="auto">
              <a:xfrm>
                <a:off x="380679" y="3132930"/>
                <a:ext cx="8329222" cy="481716"/>
                <a:chOff x="694787" y="2860922"/>
                <a:chExt cx="8329222" cy="481716"/>
              </a:xfrm>
            </p:grpSpPr>
            <p:sp>
              <p:nvSpPr>
                <p:cNvPr id="4134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694787" y="2860922"/>
                  <a:ext cx="3571994" cy="461962"/>
                </a:xfrm>
                <a:prstGeom prst="rect">
                  <a:avLst/>
                </a:prstGeom>
                <a:noFill/>
                <a:ln w="28575">
                  <a:solidFill>
                    <a:srgbClr val="00206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2060"/>
                      </a:solidFill>
                      <a:latin typeface="+mn-lt"/>
                      <a:ea typeface="Consolas" panose="020B0609020204030204" pitchFamily="49" charset="0"/>
                    </a:rPr>
                    <a:t>FONDAZIONI DIRETTE</a:t>
                  </a:r>
                </a:p>
              </p:txBody>
            </p:sp>
            <p:sp>
              <p:nvSpPr>
                <p:cNvPr id="413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4925899" y="2880973"/>
                  <a:ext cx="4098110" cy="461665"/>
                </a:xfrm>
                <a:prstGeom prst="rect">
                  <a:avLst/>
                </a:prstGeom>
                <a:noFill/>
                <a:ln w="28575">
                  <a:solidFill>
                    <a:srgbClr val="00206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>
                      <a:solidFill>
                        <a:srgbClr val="002060"/>
                      </a:solidFill>
                      <a:latin typeface="+mn-lt"/>
                      <a:ea typeface="Consolas" panose="020B0609020204030204" pitchFamily="49" charset="0"/>
                    </a:rPr>
                    <a:t>FONDAZIONI INDIRETTE</a:t>
                  </a:r>
                </a:p>
              </p:txBody>
            </p:sp>
          </p:grpSp>
          <p:grpSp>
            <p:nvGrpSpPr>
              <p:cNvPr id="4110" name="Group 4095"/>
              <p:cNvGrpSpPr>
                <a:grpSpLocks/>
              </p:cNvGrpSpPr>
              <p:nvPr/>
            </p:nvGrpSpPr>
            <p:grpSpPr bwMode="auto">
              <a:xfrm>
                <a:off x="242912" y="3821547"/>
                <a:ext cx="8427374" cy="2163214"/>
                <a:chOff x="224083" y="3789648"/>
                <a:chExt cx="8427374" cy="2163214"/>
              </a:xfrm>
            </p:grpSpPr>
            <p:grpSp>
              <p:nvGrpSpPr>
                <p:cNvPr id="4121" name="Group 4"/>
                <p:cNvGrpSpPr>
                  <a:grpSpLocks/>
                </p:cNvGrpSpPr>
                <p:nvPr/>
              </p:nvGrpSpPr>
              <p:grpSpPr bwMode="auto">
                <a:xfrm>
                  <a:off x="224083" y="4488351"/>
                  <a:ext cx="4010706" cy="1200797"/>
                  <a:chOff x="70541" y="4089818"/>
                  <a:chExt cx="4010706" cy="1200797"/>
                </a:xfrm>
              </p:grpSpPr>
              <p:sp>
                <p:nvSpPr>
                  <p:cNvPr id="4131" name="Text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541" y="4089818"/>
                    <a:ext cx="1068901" cy="3693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800" b="1">
                        <a:solidFill>
                          <a:srgbClr val="002060"/>
                        </a:solidFill>
                        <a:latin typeface="+mn-lt"/>
                      </a:rPr>
                      <a:t>plinto</a:t>
                    </a:r>
                    <a:endParaRPr lang="it-IT" altLang="it-IT" sz="1600" b="1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32" name="Text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2346" y="4089818"/>
                    <a:ext cx="1068901" cy="3693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800" b="1" dirty="0">
                        <a:solidFill>
                          <a:srgbClr val="002060"/>
                        </a:solidFill>
                        <a:latin typeface="+mn-lt"/>
                      </a:rPr>
                      <a:t>platea</a:t>
                    </a:r>
                    <a:endParaRPr lang="it-IT" altLang="it-IT" sz="1600" b="1" dirty="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33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4674" y="4090189"/>
                    <a:ext cx="1636738" cy="12004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800" b="1" dirty="0">
                        <a:solidFill>
                          <a:srgbClr val="002060"/>
                        </a:solidFill>
                        <a:latin typeface="+mn-lt"/>
                      </a:rPr>
                      <a:t>trave </a:t>
                    </a:r>
                    <a:r>
                      <a:rPr lang="it-IT" altLang="it-IT" sz="1800" b="1" dirty="0" smtClean="0">
                        <a:solidFill>
                          <a:srgbClr val="002060"/>
                        </a:solidFill>
                        <a:latin typeface="+mn-lt"/>
                      </a:rPr>
                      <a:t>rovescia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 b="1" dirty="0">
                      <a:solidFill>
                        <a:srgbClr val="002060"/>
                      </a:solidFill>
                      <a:latin typeface="+mn-lt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800" b="1" smtClean="0">
                        <a:solidFill>
                          <a:srgbClr val="002060"/>
                        </a:solidFill>
                        <a:latin typeface="+mn-lt"/>
                      </a:rPr>
                      <a:t>graticci </a:t>
                    </a:r>
                    <a:r>
                      <a:rPr lang="it-IT" altLang="it-IT" sz="1800" b="1" dirty="0" smtClean="0">
                        <a:solidFill>
                          <a:srgbClr val="002060"/>
                        </a:solidFill>
                        <a:latin typeface="+mn-lt"/>
                      </a:rPr>
                      <a:t>di travi rovesce</a:t>
                    </a:r>
                    <a:endParaRPr lang="it-IT" altLang="it-IT" sz="1800" b="1" dirty="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4122" name="Group 30"/>
                <p:cNvGrpSpPr>
                  <a:grpSpLocks/>
                </p:cNvGrpSpPr>
                <p:nvPr/>
              </p:nvGrpSpPr>
              <p:grpSpPr bwMode="auto">
                <a:xfrm>
                  <a:off x="4704515" y="3789648"/>
                  <a:ext cx="3946942" cy="2163214"/>
                  <a:chOff x="4760451" y="3567331"/>
                  <a:chExt cx="3946942" cy="2163214"/>
                </a:xfrm>
              </p:grpSpPr>
              <p:grpSp>
                <p:nvGrpSpPr>
                  <p:cNvPr id="4123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4760451" y="3567331"/>
                    <a:ext cx="3946942" cy="1741374"/>
                    <a:chOff x="4833296" y="3467830"/>
                    <a:chExt cx="3946942" cy="1741374"/>
                  </a:xfrm>
                </p:grpSpPr>
                <p:sp>
                  <p:nvSpPr>
                    <p:cNvPr id="4125" name="Text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33296" y="3467830"/>
                      <a:ext cx="106890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C00000"/>
                          </a:solidFill>
                          <a:latin typeface="+mn-lt"/>
                        </a:rPr>
                        <a:t>puntuali</a:t>
                      </a:r>
                    </a:p>
                  </p:txBody>
                </p:sp>
                <p:sp>
                  <p:nvSpPr>
                    <p:cNvPr id="4126" name="Text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72316" y="3467830"/>
                      <a:ext cx="106890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C00000"/>
                          </a:solidFill>
                          <a:latin typeface="+mn-lt"/>
                        </a:rPr>
                        <a:t>lineari</a:t>
                      </a:r>
                    </a:p>
                  </p:txBody>
                </p:sp>
                <p:sp>
                  <p:nvSpPr>
                    <p:cNvPr id="4127" name="Text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11337" y="3467830"/>
                      <a:ext cx="106890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C00000"/>
                          </a:solidFill>
                          <a:latin typeface="+mn-lt"/>
                        </a:rPr>
                        <a:t>piane</a:t>
                      </a:r>
                    </a:p>
                  </p:txBody>
                </p:sp>
                <p:sp>
                  <p:nvSpPr>
                    <p:cNvPr id="4128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25437" y="4166533"/>
                      <a:ext cx="1068901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2000" b="1">
                          <a:solidFill>
                            <a:srgbClr val="002060"/>
                          </a:solidFill>
                          <a:latin typeface="+mn-lt"/>
                        </a:rPr>
                        <a:t>plinto</a:t>
                      </a:r>
                      <a:endParaRPr lang="it-IT" altLang="it-IT" sz="1800" b="1">
                        <a:solidFill>
                          <a:srgbClr val="00206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4129" name="Text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54323" y="4176670"/>
                      <a:ext cx="1068901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2000" b="1">
                          <a:solidFill>
                            <a:srgbClr val="002060"/>
                          </a:solidFill>
                          <a:latin typeface="+mn-lt"/>
                        </a:rPr>
                        <a:t>platea</a:t>
                      </a:r>
                      <a:endParaRPr lang="it-IT" altLang="it-IT" sz="1800" b="1">
                        <a:solidFill>
                          <a:srgbClr val="00206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3" name="Left Brace 2"/>
                    <p:cNvSpPr/>
                    <p:nvPr/>
                  </p:nvSpPr>
                  <p:spPr>
                    <a:xfrm rot="16200000">
                      <a:off x="6593165" y="3218159"/>
                      <a:ext cx="496927" cy="3454747"/>
                    </a:xfrm>
                    <a:prstGeom prst="leftBrac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it-IT"/>
                    </a:p>
                  </p:txBody>
                </p:sp>
              </p:grpSp>
              <p:sp>
                <p:nvSpPr>
                  <p:cNvPr id="4124" name="Text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9352" y="5268880"/>
                    <a:ext cx="2013282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400" b="1">
                        <a:solidFill>
                          <a:srgbClr val="002060"/>
                        </a:solidFill>
                        <a:latin typeface="+mn-lt"/>
                      </a:rPr>
                      <a:t>su pali</a:t>
                    </a:r>
                  </a:p>
                </p:txBody>
              </p:sp>
            </p:grpSp>
          </p:grpSp>
          <p:grpSp>
            <p:nvGrpSpPr>
              <p:cNvPr id="4111" name="Group 4096"/>
              <p:cNvGrpSpPr>
                <a:grpSpLocks/>
              </p:cNvGrpSpPr>
              <p:nvPr/>
            </p:nvGrpSpPr>
            <p:grpSpPr bwMode="auto">
              <a:xfrm>
                <a:off x="251520" y="3820663"/>
                <a:ext cx="3946942" cy="378086"/>
                <a:chOff x="4875744" y="3973947"/>
                <a:chExt cx="3946942" cy="378086"/>
              </a:xfrm>
            </p:grpSpPr>
            <p:sp>
              <p:nvSpPr>
                <p:cNvPr id="4118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875744" y="3973947"/>
                  <a:ext cx="106890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rgbClr val="C00000"/>
                      </a:solidFill>
                      <a:latin typeface="+mn-lt"/>
                    </a:rPr>
                    <a:t>puntuali</a:t>
                  </a:r>
                </a:p>
              </p:txBody>
            </p:sp>
            <p:sp>
              <p:nvSpPr>
                <p:cNvPr id="4119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6403872" y="3982701"/>
                  <a:ext cx="106890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rgbClr val="C00000"/>
                      </a:solidFill>
                      <a:latin typeface="+mn-lt"/>
                    </a:rPr>
                    <a:t>lineari</a:t>
                  </a:r>
                </a:p>
              </p:txBody>
            </p:sp>
            <p:sp>
              <p:nvSpPr>
                <p:cNvPr id="4120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7753785" y="3973947"/>
                  <a:ext cx="106890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800">
                      <a:solidFill>
                        <a:srgbClr val="C00000"/>
                      </a:solidFill>
                      <a:latin typeface="+mn-lt"/>
                    </a:rPr>
                    <a:t>piane</a:t>
                  </a:r>
                </a:p>
              </p:txBody>
            </p:sp>
          </p:grpSp>
          <p:sp>
            <p:nvSpPr>
              <p:cNvPr id="4112" name="TextBox 39"/>
              <p:cNvSpPr txBox="1">
                <a:spLocks noChangeArrowheads="1"/>
              </p:cNvSpPr>
              <p:nvPr/>
            </p:nvSpPr>
            <p:spPr bwMode="auto">
              <a:xfrm>
                <a:off x="6167989" y="4486038"/>
                <a:ext cx="1275889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2060"/>
                    </a:solidFill>
                    <a:latin typeface="+mn-lt"/>
                  </a:rPr>
                  <a:t>trave rovescia</a:t>
                </a:r>
              </a:p>
            </p:txBody>
          </p:sp>
          <p:grpSp>
            <p:nvGrpSpPr>
              <p:cNvPr id="4" name="Group 4101"/>
              <p:cNvGrpSpPr>
                <a:grpSpLocks/>
              </p:cNvGrpSpPr>
              <p:nvPr/>
            </p:nvGrpSpPr>
            <p:grpSpPr bwMode="auto">
              <a:xfrm>
                <a:off x="5668709" y="5927579"/>
                <a:ext cx="2385073" cy="338554"/>
                <a:chOff x="5580383" y="6167860"/>
                <a:chExt cx="2385073" cy="338554"/>
              </a:xfrm>
            </p:grpSpPr>
            <p:sp>
              <p:nvSpPr>
                <p:cNvPr id="4116" name="TextBox 4100"/>
                <p:cNvSpPr txBox="1">
                  <a:spLocks noChangeArrowheads="1"/>
                </p:cNvSpPr>
                <p:nvPr/>
              </p:nvSpPr>
              <p:spPr bwMode="auto">
                <a:xfrm>
                  <a:off x="5580383" y="6167860"/>
                  <a:ext cx="936104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>
                      <a:solidFill>
                        <a:srgbClr val="002060"/>
                      </a:solidFill>
                      <a:latin typeface="+mn-lt"/>
                    </a:rPr>
                    <a:t>infissi</a:t>
                  </a:r>
                </a:p>
              </p:txBody>
            </p:sp>
            <p:sp>
              <p:nvSpPr>
                <p:cNvPr id="4117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6741320" y="6167860"/>
                  <a:ext cx="1224136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>
                      <a:solidFill>
                        <a:srgbClr val="002060"/>
                      </a:solidFill>
                      <a:latin typeface="+mn-lt"/>
                    </a:rPr>
                    <a:t>trivellati</a:t>
                  </a:r>
                </a:p>
              </p:txBody>
            </p:sp>
          </p:grpSp>
          <p:cxnSp>
            <p:nvCxnSpPr>
              <p:cNvPr id="5" name="Straight Connector 4103"/>
              <p:cNvCxnSpPr/>
              <p:nvPr/>
            </p:nvCxnSpPr>
            <p:spPr>
              <a:xfrm>
                <a:off x="8613054" y="3615569"/>
                <a:ext cx="0" cy="3229237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5" name="TextBox 4104"/>
              <p:cNvSpPr txBox="1">
                <a:spLocks noChangeArrowheads="1"/>
              </p:cNvSpPr>
              <p:nvPr/>
            </p:nvSpPr>
            <p:spPr bwMode="auto">
              <a:xfrm>
                <a:off x="6228184" y="6462159"/>
                <a:ext cx="23850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2060"/>
                    </a:solidFill>
                    <a:latin typeface="+mn-lt"/>
                  </a:rPr>
                  <a:t>idrauliche</a:t>
                </a:r>
              </a:p>
            </p:txBody>
          </p:sp>
        </p:grpSp>
        <p:cxnSp>
          <p:nvCxnSpPr>
            <p:cNvPr id="4109" name="Straight Connector 4108"/>
            <p:cNvCxnSpPr/>
            <p:nvPr/>
          </p:nvCxnSpPr>
          <p:spPr>
            <a:xfrm flipH="1">
              <a:off x="7342361" y="6717470"/>
              <a:ext cx="1381264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13" name="Straight Connector 4112"/>
          <p:cNvCxnSpPr/>
          <p:nvPr/>
        </p:nvCxnSpPr>
        <p:spPr>
          <a:xfrm>
            <a:off x="4833938" y="3487738"/>
            <a:ext cx="0" cy="23383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833938" y="5826125"/>
            <a:ext cx="26971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2051050" y="700088"/>
            <a:ext cx="4537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STRUTTURE DI FONDAZIONE</a:t>
            </a:r>
          </a:p>
        </p:txBody>
      </p:sp>
      <p:sp>
        <p:nvSpPr>
          <p:cNvPr id="5123" name="TextBox 20"/>
          <p:cNvSpPr txBox="1">
            <a:spLocks noChangeArrowheads="1"/>
          </p:cNvSpPr>
          <p:nvPr/>
        </p:nvSpPr>
        <p:spPr bwMode="auto">
          <a:xfrm>
            <a:off x="250825" y="1246188"/>
            <a:ext cx="86471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0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Insieme degli elementi tecnici che ha la funzione di 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trasmettere i carichi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dell’edificio, permanenti e accidentali, </a:t>
            </a:r>
            <a:r>
              <a:rPr lang="it-IT" altLang="it-IT" sz="2000" b="1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al</a:t>
            </a:r>
            <a:r>
              <a:rPr lang="it-IT" altLang="it-IT" sz="2000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 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terreno sottostante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, che a sua volta deve essere in grado di equilibrarli</a:t>
            </a:r>
          </a:p>
        </p:txBody>
      </p:sp>
      <p:sp>
        <p:nvSpPr>
          <p:cNvPr id="13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805703" y="2847925"/>
            <a:ext cx="7632848" cy="3233207"/>
            <a:chOff x="805703" y="2847925"/>
            <a:chExt cx="7632848" cy="3233207"/>
          </a:xfrm>
        </p:grpSpPr>
        <p:grpSp>
          <p:nvGrpSpPr>
            <p:cNvPr id="5124" name="Group 13"/>
            <p:cNvGrpSpPr>
              <a:grpSpLocks/>
            </p:cNvGrpSpPr>
            <p:nvPr/>
          </p:nvGrpSpPr>
          <p:grpSpPr bwMode="auto">
            <a:xfrm>
              <a:off x="863407" y="4973313"/>
              <a:ext cx="7568010" cy="1107819"/>
              <a:chOff x="235984" y="2259671"/>
              <a:chExt cx="7566822" cy="1108289"/>
            </a:xfrm>
          </p:grpSpPr>
          <p:sp>
            <p:nvSpPr>
              <p:cNvPr id="5130" name="TextBox 5"/>
              <p:cNvSpPr txBox="1">
                <a:spLocks noChangeArrowheads="1"/>
              </p:cNvSpPr>
              <p:nvPr/>
            </p:nvSpPr>
            <p:spPr bwMode="auto">
              <a:xfrm>
                <a:off x="235984" y="2259671"/>
                <a:ext cx="3050290" cy="40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it-IT" altLang="it-IT" sz="2000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TERRENO</a:t>
                </a:r>
                <a:endParaRPr lang="it-IT" altLang="it-IT" sz="1800" b="1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endParaRPr>
              </a:p>
            </p:txBody>
          </p:sp>
          <p:sp>
            <p:nvSpPr>
              <p:cNvPr id="5131" name="TextBox 7"/>
              <p:cNvSpPr txBox="1">
                <a:spLocks noChangeArrowheads="1"/>
              </p:cNvSpPr>
              <p:nvPr/>
            </p:nvSpPr>
            <p:spPr bwMode="auto">
              <a:xfrm>
                <a:off x="235984" y="2721355"/>
                <a:ext cx="7566822" cy="646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800" dirty="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Materiale da costruzione anelastico e composito con capacità di resistenza a compressione variabile tra </a:t>
                </a:r>
                <a:r>
                  <a:rPr lang="it-IT" altLang="it-IT" sz="1800" dirty="0" smtClean="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 1,6 </a:t>
                </a:r>
                <a:r>
                  <a:rPr lang="it-IT" altLang="it-IT" sz="1800" dirty="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- 2 N/mm</a:t>
                </a:r>
                <a:r>
                  <a:rPr lang="it-IT" altLang="it-IT" sz="1800" baseline="30000" dirty="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2</a:t>
                </a:r>
                <a:r>
                  <a:rPr lang="it-IT" altLang="it-IT" sz="1800" dirty="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 e 0,1 – 0,2 N/mm</a:t>
                </a:r>
                <a:r>
                  <a:rPr lang="it-IT" altLang="it-IT" sz="1800" baseline="30000" dirty="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2</a:t>
                </a:r>
              </a:p>
            </p:txBody>
          </p:sp>
        </p:grpSp>
        <p:sp>
          <p:nvSpPr>
            <p:cNvPr id="2" name="Rettangolo 1"/>
            <p:cNvSpPr/>
            <p:nvPr/>
          </p:nvSpPr>
          <p:spPr>
            <a:xfrm>
              <a:off x="805703" y="2847925"/>
              <a:ext cx="7632848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600" b="1" dirty="0" smtClean="0">
                  <a:solidFill>
                    <a:srgbClr val="002060"/>
                  </a:solidFill>
                </a:rPr>
                <a:t>CARATTERISTICHE </a:t>
              </a:r>
              <a:r>
                <a:rPr lang="it-IT" sz="1600" b="1" dirty="0">
                  <a:solidFill>
                    <a:srgbClr val="002060"/>
                  </a:solidFill>
                </a:rPr>
                <a:t>MECCANICHE DEL TERRENO DI FONDAZIONE</a:t>
              </a: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798569" y="2402412"/>
            <a:ext cx="7632848" cy="2356220"/>
            <a:chOff x="798569" y="2402412"/>
            <a:chExt cx="7632848" cy="2356220"/>
          </a:xfrm>
        </p:grpSpPr>
        <p:grpSp>
          <p:nvGrpSpPr>
            <p:cNvPr id="5125" name="Group 14"/>
            <p:cNvGrpSpPr>
              <a:grpSpLocks/>
            </p:cNvGrpSpPr>
            <p:nvPr/>
          </p:nvGrpSpPr>
          <p:grpSpPr bwMode="auto">
            <a:xfrm>
              <a:off x="863407" y="3428999"/>
              <a:ext cx="5257800" cy="831762"/>
              <a:chOff x="3188478" y="2306417"/>
              <a:chExt cx="7277295" cy="829552"/>
            </a:xfrm>
          </p:grpSpPr>
          <p:sp>
            <p:nvSpPr>
              <p:cNvPr id="5128" name="TextBox 6"/>
              <p:cNvSpPr txBox="1">
                <a:spLocks noChangeArrowheads="1"/>
              </p:cNvSpPr>
              <p:nvPr/>
            </p:nvSpPr>
            <p:spPr bwMode="auto">
              <a:xfrm>
                <a:off x="3246563" y="2306417"/>
                <a:ext cx="7219210" cy="399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it-IT" altLang="it-IT" sz="2000" b="1" dirty="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STRUTTURA IN ELEVAZIONE</a:t>
                </a:r>
              </a:p>
            </p:txBody>
          </p:sp>
          <p:sp>
            <p:nvSpPr>
              <p:cNvPr id="5129" name="TextBox 8"/>
              <p:cNvSpPr txBox="1">
                <a:spLocks noChangeArrowheads="1"/>
              </p:cNvSpPr>
              <p:nvPr/>
            </p:nvSpPr>
            <p:spPr bwMode="auto">
              <a:xfrm>
                <a:off x="3188478" y="2767618"/>
                <a:ext cx="4823714" cy="368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800" dirty="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 Continua o discontinua</a:t>
                </a:r>
              </a:p>
            </p:txBody>
          </p:sp>
        </p:grpSp>
        <p:sp>
          <p:nvSpPr>
            <p:cNvPr id="5126" name="TextBox 6"/>
            <p:cNvSpPr txBox="1">
              <a:spLocks noChangeArrowheads="1"/>
            </p:cNvSpPr>
            <p:nvPr/>
          </p:nvSpPr>
          <p:spPr bwMode="auto">
            <a:xfrm>
              <a:off x="863407" y="4358522"/>
              <a:ext cx="40433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it-IT" altLang="it-IT" sz="20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ENTITÀ DEI CARICHI</a:t>
              </a: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798569" y="2402412"/>
              <a:ext cx="7632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600" b="1" dirty="0">
                  <a:solidFill>
                    <a:srgbClr val="002060"/>
                  </a:solidFill>
                </a:rPr>
                <a:t>CARATTERISTICHE TECNOLOGICHE E COSTRUTTIVE </a:t>
              </a:r>
              <a:r>
                <a:rPr lang="it-IT" sz="1600" b="1" dirty="0" smtClean="0">
                  <a:solidFill>
                    <a:srgbClr val="002060"/>
                  </a:solidFill>
                </a:rPr>
                <a:t>DELL’ORGANISMO EDILIZIO</a:t>
              </a:r>
              <a:endParaRPr lang="it-IT" sz="16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95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3652838" y="3086100"/>
            <a:ext cx="232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terreno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722313" y="952500"/>
            <a:ext cx="8145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+mn-lt"/>
              </a:rPr>
              <a:t>Prodotto dell'alterazione dello strato superficiale, costituito da </a:t>
            </a:r>
            <a:r>
              <a:rPr lang="it-IT" altLang="it-IT" sz="1800" b="1">
                <a:solidFill>
                  <a:srgbClr val="002060"/>
                </a:solidFill>
                <a:latin typeface="+mn-lt"/>
              </a:rPr>
              <a:t>rocce</a:t>
            </a:r>
            <a:r>
              <a:rPr lang="it-IT" altLang="it-IT" sz="1800">
                <a:solidFill>
                  <a:srgbClr val="002060"/>
                </a:solidFill>
                <a:latin typeface="+mn-lt"/>
              </a:rPr>
              <a:t> o </a:t>
            </a:r>
            <a:r>
              <a:rPr lang="it-IT" altLang="it-IT" sz="1800" b="1">
                <a:solidFill>
                  <a:srgbClr val="C00000"/>
                </a:solidFill>
                <a:latin typeface="+mn-lt"/>
              </a:rPr>
              <a:t>terreni</a:t>
            </a:r>
            <a:r>
              <a:rPr lang="it-IT" altLang="it-IT" sz="1800">
                <a:solidFill>
                  <a:srgbClr val="002060"/>
                </a:solidFill>
                <a:latin typeface="+mn-lt"/>
              </a:rPr>
              <a:t>, ad opera del clima e di fattori biologici (vegetazione, microflora, fauna e uomo) </a:t>
            </a: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525838"/>
            <a:ext cx="298767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463925" y="633413"/>
            <a:ext cx="2216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SUOLO</a:t>
            </a:r>
          </a:p>
        </p:txBody>
      </p:sp>
      <p:grpSp>
        <p:nvGrpSpPr>
          <p:cNvPr id="6150" name="Group 1"/>
          <p:cNvGrpSpPr>
            <a:grpSpLocks/>
          </p:cNvGrpSpPr>
          <p:nvPr/>
        </p:nvGrpSpPr>
        <p:grpSpPr bwMode="auto">
          <a:xfrm>
            <a:off x="693738" y="3543300"/>
            <a:ext cx="5110162" cy="3227388"/>
            <a:chOff x="664830" y="3062576"/>
            <a:chExt cx="4684948" cy="3226839"/>
          </a:xfrm>
        </p:grpSpPr>
        <p:sp>
          <p:nvSpPr>
            <p:cNvPr id="6154" name="Rectangle 3"/>
            <p:cNvSpPr>
              <a:spLocks noChangeArrowheads="1"/>
            </p:cNvSpPr>
            <p:nvPr/>
          </p:nvSpPr>
          <p:spPr bwMode="auto">
            <a:xfrm>
              <a:off x="664830" y="3062576"/>
              <a:ext cx="468494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+mn-lt"/>
                </a:rPr>
                <a:t>Materiale naturale formato da aggregati di granuli, non legati tra loro o che possono essere separati con modeste sollecitazioni o per mezzo di un più o meno prolungato contatto con acqua</a:t>
              </a:r>
            </a:p>
          </p:txBody>
        </p:sp>
        <p:grpSp>
          <p:nvGrpSpPr>
            <p:cNvPr id="6155" name="Group 13"/>
            <p:cNvGrpSpPr>
              <a:grpSpLocks/>
            </p:cNvGrpSpPr>
            <p:nvPr/>
          </p:nvGrpSpPr>
          <p:grpSpPr bwMode="auto">
            <a:xfrm>
              <a:off x="685800" y="4341610"/>
              <a:ext cx="4656229" cy="1947805"/>
              <a:chOff x="181304" y="4183238"/>
              <a:chExt cx="4753228" cy="1947863"/>
            </a:xfrm>
          </p:grpSpPr>
          <p:sp>
            <p:nvSpPr>
              <p:cNvPr id="6156" name="TextBox 10"/>
              <p:cNvSpPr txBox="1">
                <a:spLocks noChangeArrowheads="1"/>
              </p:cNvSpPr>
              <p:nvPr/>
            </p:nvSpPr>
            <p:spPr bwMode="auto">
              <a:xfrm>
                <a:off x="181307" y="4183238"/>
                <a:ext cx="4753225" cy="64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800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BUONI</a:t>
                </a:r>
                <a:r>
                  <a:rPr lang="it-IT" altLang="it-IT" sz="180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 – rocciosi, ghiaiosi o sabbiosi compatti, argillosi asciutti</a:t>
                </a:r>
              </a:p>
            </p:txBody>
          </p:sp>
          <p:sp>
            <p:nvSpPr>
              <p:cNvPr id="6157" name="TextBox 11"/>
              <p:cNvSpPr txBox="1">
                <a:spLocks noChangeArrowheads="1"/>
              </p:cNvSpPr>
              <p:nvPr/>
            </p:nvSpPr>
            <p:spPr bwMode="auto">
              <a:xfrm>
                <a:off x="181305" y="5029576"/>
                <a:ext cx="4753227" cy="369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800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MEDIOCRI</a:t>
                </a:r>
                <a:r>
                  <a:rPr lang="it-IT" altLang="it-IT" sz="180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 – argillosi /sabbiosi, argillosi umidi</a:t>
                </a:r>
              </a:p>
            </p:txBody>
          </p:sp>
          <p:sp>
            <p:nvSpPr>
              <p:cNvPr id="6158" name="TextBox 12"/>
              <p:cNvSpPr txBox="1">
                <a:spLocks noChangeArrowheads="1"/>
              </p:cNvSpPr>
              <p:nvPr/>
            </p:nvSpPr>
            <p:spPr bwMode="auto">
              <a:xfrm>
                <a:off x="181304" y="5761758"/>
                <a:ext cx="4753228" cy="369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800" b="1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CATTIVI </a:t>
                </a:r>
                <a:r>
                  <a:rPr lang="it-IT" altLang="it-IT" sz="1800">
                    <a:solidFill>
                      <a:srgbClr val="002060"/>
                    </a:solidFill>
                    <a:latin typeface="+mn-lt"/>
                    <a:ea typeface="Consolas" panose="020B0609020204030204" pitchFamily="49" charset="0"/>
                  </a:rPr>
                  <a:t> – sabbiosi, paludosi, vegetali</a:t>
                </a:r>
              </a:p>
            </p:txBody>
          </p:sp>
        </p:grpSp>
      </p:grp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715963" y="2119313"/>
            <a:ext cx="8145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+mn-lt"/>
              </a:rPr>
              <a:t>Aggregato di minerali facente parte della crosta terrestre che, in campioni al di fuori della sua sede naturale, è dotato di elevata coesione anche dopo prolungato contatto con acqua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463925" y="1677988"/>
            <a:ext cx="2216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ROCCIA</a:t>
            </a:r>
          </a:p>
        </p:txBody>
      </p:sp>
      <p:sp>
        <p:nvSpPr>
          <p:cNvPr id="16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0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3414738" y="712129"/>
            <a:ext cx="232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terreno</a:t>
            </a:r>
          </a:p>
        </p:txBody>
      </p:sp>
      <p:grpSp>
        <p:nvGrpSpPr>
          <p:cNvPr id="6150" name="Group 1"/>
          <p:cNvGrpSpPr>
            <a:grpSpLocks/>
          </p:cNvGrpSpPr>
          <p:nvPr/>
        </p:nvGrpSpPr>
        <p:grpSpPr bwMode="auto">
          <a:xfrm>
            <a:off x="1043608" y="1062618"/>
            <a:ext cx="7637552" cy="1881531"/>
            <a:chOff x="660373" y="3062576"/>
            <a:chExt cx="4689405" cy="1881211"/>
          </a:xfrm>
        </p:grpSpPr>
        <p:sp>
          <p:nvSpPr>
            <p:cNvPr id="6154" name="Rectangle 3"/>
            <p:cNvSpPr>
              <a:spLocks noChangeArrowheads="1"/>
            </p:cNvSpPr>
            <p:nvPr/>
          </p:nvSpPr>
          <p:spPr bwMode="auto">
            <a:xfrm>
              <a:off x="664830" y="3062576"/>
              <a:ext cx="4684948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rgbClr val="002060"/>
                  </a:solidFill>
                  <a:latin typeface="+mn-lt"/>
                </a:rPr>
                <a:t>Mezzo particellare polifase, </a:t>
              </a:r>
              <a:r>
                <a:rPr lang="it-IT" altLang="it-IT" sz="1800" dirty="0" smtClean="0">
                  <a:solidFill>
                    <a:srgbClr val="002060"/>
                  </a:solidFill>
                  <a:latin typeface="+mn-lt"/>
                </a:rPr>
                <a:t>costituito da</a:t>
              </a:r>
              <a:endParaRPr lang="it-IT" altLang="it-IT" sz="18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156" name="TextBox 10"/>
            <p:cNvSpPr txBox="1">
              <a:spLocks noChangeArrowheads="1"/>
            </p:cNvSpPr>
            <p:nvPr/>
          </p:nvSpPr>
          <p:spPr bwMode="auto">
            <a:xfrm>
              <a:off x="660373" y="3620573"/>
              <a:ext cx="4656226" cy="132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 smtClean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SCHELETRO SOLIDO </a:t>
              </a:r>
              <a:r>
                <a:rPr lang="it-IT" altLang="it-IT" sz="1600" dirty="0" smtClean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– insieme di tutti i granuli o particelle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6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 smtClean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FASE LIQUIDA </a:t>
              </a:r>
              <a:r>
                <a:rPr lang="it-IT" altLang="it-IT" sz="1600" dirty="0" smtClean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– generalmente acqua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6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 smtClean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FASE GASSOSA </a:t>
              </a:r>
              <a:r>
                <a:rPr lang="it-IT" altLang="it-IT" sz="1600" dirty="0" smtClean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– generalmente aria e </a:t>
              </a:r>
              <a:r>
                <a:rPr lang="it-IT" altLang="it-IT" sz="1600" dirty="0" err="1" smtClean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vapor</a:t>
              </a:r>
              <a:r>
                <a:rPr lang="it-IT" altLang="it-IT" sz="1600" dirty="0" smtClean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 d’acqua</a:t>
              </a:r>
              <a:endParaRPr lang="it-IT" altLang="it-IT" sz="16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endParaRPr>
            </a:p>
          </p:txBody>
        </p:sp>
      </p:grpSp>
      <p:sp>
        <p:nvSpPr>
          <p:cNvPr id="16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384" t="4306" b="5361"/>
          <a:stretch/>
        </p:blipFill>
        <p:spPr>
          <a:xfrm>
            <a:off x="1050867" y="3861048"/>
            <a:ext cx="4248472" cy="194421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64088" y="3356992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2060"/>
                </a:solidFill>
              </a:rPr>
              <a:t>Microstruttura</a:t>
            </a:r>
            <a:r>
              <a:rPr lang="it-IT" sz="1600" dirty="0" smtClean="0">
                <a:solidFill>
                  <a:srgbClr val="002060"/>
                </a:solidFill>
              </a:rPr>
              <a:t> – caratterizzata dalla forma, dimensione, disposizione geometrica dei granuli, legami tra le particelle, rapporti e interazioni fase solida-fase liquida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364088" y="4680431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2060"/>
                </a:solidFill>
              </a:rPr>
              <a:t>Macrostruttura</a:t>
            </a:r>
            <a:r>
              <a:rPr lang="it-IT" sz="1600" dirty="0" smtClean="0">
                <a:solidFill>
                  <a:srgbClr val="002060"/>
                </a:solidFill>
              </a:rPr>
              <a:t> – caratterizzata da fessure, intercalazioni, inclusioni rilevabili a scala di campione di laboratorio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364088" y="5588371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2060"/>
                </a:solidFill>
              </a:rPr>
              <a:t>Megastruttura</a:t>
            </a:r>
            <a:r>
              <a:rPr lang="it-IT" sz="1600" dirty="0" smtClean="0">
                <a:solidFill>
                  <a:srgbClr val="002060"/>
                </a:solidFill>
              </a:rPr>
              <a:t> – caratterizzata da giunti, discontinuità, faglie e altre osservazioni rilevabili sul sito</a:t>
            </a:r>
            <a:endParaRPr lang="it-I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3414738" y="712129"/>
            <a:ext cx="232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terreno</a:t>
            </a:r>
          </a:p>
        </p:txBody>
      </p:sp>
      <p:sp>
        <p:nvSpPr>
          <p:cNvPr id="6156" name="TextBox 10"/>
          <p:cNvSpPr txBox="1">
            <a:spLocks noChangeArrowheads="1"/>
          </p:cNvSpPr>
          <p:nvPr/>
        </p:nvSpPr>
        <p:spPr bwMode="auto">
          <a:xfrm>
            <a:off x="1147788" y="1620710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TERRENI A GRANA GROSSA </a:t>
            </a: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– sabbie, ghiaie, con particelle di forma sub-sferica o compatta – </a:t>
            </a:r>
            <a:r>
              <a:rPr lang="it-IT" altLang="it-IT" sz="1600" i="1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prevalenza delle azioni di volume e le forse di massa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solidFill>
                <a:srgbClr val="002060"/>
              </a:solidFill>
              <a:latin typeface="+mn-lt"/>
              <a:ea typeface="Consolas" panose="020B0609020204030204" pitchFamily="49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1600" b="1" dirty="0">
                <a:solidFill>
                  <a:srgbClr val="002060"/>
                </a:solidFill>
                <a:ea typeface="Consolas" panose="020B0609020204030204" pitchFamily="49" charset="0"/>
              </a:rPr>
              <a:t>TERRENI A GRANA </a:t>
            </a:r>
            <a:r>
              <a:rPr lang="it-IT" altLang="it-IT" sz="1600" b="1" dirty="0" smtClean="0">
                <a:solidFill>
                  <a:srgbClr val="002060"/>
                </a:solidFill>
                <a:ea typeface="Consolas" panose="020B0609020204030204" pitchFamily="49" charset="0"/>
              </a:rPr>
              <a:t>FINE </a:t>
            </a:r>
            <a:r>
              <a:rPr lang="it-IT" altLang="it-IT" sz="1600" dirty="0">
                <a:solidFill>
                  <a:srgbClr val="002060"/>
                </a:solidFill>
                <a:ea typeface="Consolas" panose="020B0609020204030204" pitchFamily="49" charset="0"/>
              </a:rPr>
              <a:t>– </a:t>
            </a:r>
            <a:r>
              <a:rPr lang="it-IT" altLang="it-IT" sz="1600" dirty="0" smtClean="0">
                <a:solidFill>
                  <a:srgbClr val="002060"/>
                </a:solidFill>
                <a:ea typeface="Consolas" panose="020B0609020204030204" pitchFamily="49" charset="0"/>
              </a:rPr>
              <a:t>limi, argille, </a:t>
            </a:r>
            <a:r>
              <a:rPr lang="it-IT" altLang="it-IT" sz="1600" dirty="0">
                <a:solidFill>
                  <a:srgbClr val="002060"/>
                </a:solidFill>
                <a:ea typeface="Consolas" panose="020B0609020204030204" pitchFamily="49" charset="0"/>
              </a:rPr>
              <a:t>con particelle di forma </a:t>
            </a:r>
            <a:r>
              <a:rPr lang="it-IT" altLang="it-IT" sz="1600" dirty="0" smtClean="0">
                <a:solidFill>
                  <a:srgbClr val="002060"/>
                </a:solidFill>
                <a:ea typeface="Consolas" panose="020B0609020204030204" pitchFamily="49" charset="0"/>
              </a:rPr>
              <a:t>appiattita o lamellare– </a:t>
            </a:r>
            <a:r>
              <a:rPr lang="it-IT" altLang="it-IT" sz="1600" i="1" dirty="0">
                <a:solidFill>
                  <a:srgbClr val="002060"/>
                </a:solidFill>
                <a:ea typeface="Consolas" panose="020B0609020204030204" pitchFamily="49" charset="0"/>
              </a:rPr>
              <a:t>prevalenza delle azioni di </a:t>
            </a:r>
            <a:r>
              <a:rPr lang="it-IT" altLang="it-IT" sz="1600" i="1" dirty="0" smtClean="0">
                <a:solidFill>
                  <a:srgbClr val="002060"/>
                </a:solidFill>
                <a:ea typeface="Consolas" panose="020B0609020204030204" pitchFamily="49" charset="0"/>
              </a:rPr>
              <a:t>superficie</a:t>
            </a:r>
            <a:endParaRPr lang="it-IT" altLang="it-IT" sz="1600" i="1" dirty="0">
              <a:solidFill>
                <a:srgbClr val="002060"/>
              </a:solidFill>
              <a:ea typeface="Consolas" panose="020B0609020204030204" pitchFamily="49" charset="0"/>
            </a:endParaRPr>
          </a:p>
        </p:txBody>
      </p:sp>
      <p:sp>
        <p:nvSpPr>
          <p:cNvPr id="16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185023"/>
              </p:ext>
            </p:extLst>
          </p:nvPr>
        </p:nvGraphicFramePr>
        <p:xfrm>
          <a:off x="1156752" y="3212976"/>
          <a:ext cx="6859452" cy="27118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484">
                  <a:extLst>
                    <a:ext uri="{9D8B030D-6E8A-4147-A177-3AD203B41FA5}">
                      <a16:colId xmlns:a16="http://schemas.microsoft.com/office/drawing/2014/main" val="4286352892"/>
                    </a:ext>
                  </a:extLst>
                </a:gridCol>
                <a:gridCol w="2286484">
                  <a:extLst>
                    <a:ext uri="{9D8B030D-6E8A-4147-A177-3AD203B41FA5}">
                      <a16:colId xmlns:a16="http://schemas.microsoft.com/office/drawing/2014/main" val="34790562"/>
                    </a:ext>
                  </a:extLst>
                </a:gridCol>
                <a:gridCol w="2286484">
                  <a:extLst>
                    <a:ext uri="{9D8B030D-6E8A-4147-A177-3AD203B41FA5}">
                      <a16:colId xmlns:a16="http://schemas.microsoft.com/office/drawing/2014/main" val="3927547080"/>
                    </a:ext>
                  </a:extLst>
                </a:gridCol>
              </a:tblGrid>
              <a:tr h="481790">
                <a:tc>
                  <a:txBody>
                    <a:bodyPr/>
                    <a:lstStyle/>
                    <a:p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Dimensione media (mm)</a:t>
                      </a:r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Superficie specifica (m</a:t>
                      </a:r>
                      <a:r>
                        <a:rPr lang="it-IT" sz="1200" baseline="30000" dirty="0" smtClean="0"/>
                        <a:t>2</a:t>
                      </a:r>
                      <a:r>
                        <a:rPr lang="it-IT" sz="1200" dirty="0" smtClean="0"/>
                        <a:t>/g)</a:t>
                      </a:r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9435340"/>
                  </a:ext>
                </a:extLst>
              </a:tr>
              <a:tr h="481790"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solidFill>
                            <a:srgbClr val="002060"/>
                          </a:solidFill>
                        </a:rPr>
                        <a:t>SABBIE</a:t>
                      </a:r>
                      <a:r>
                        <a:rPr lang="it-IT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it-IT" sz="1200" dirty="0" smtClean="0">
                          <a:solidFill>
                            <a:srgbClr val="002060"/>
                          </a:solidFill>
                        </a:rPr>
                        <a:t>(forma sub-sferica)</a:t>
                      </a:r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2060"/>
                          </a:solidFill>
                        </a:rPr>
                        <a:t>2x10</a:t>
                      </a:r>
                      <a:r>
                        <a:rPr lang="it-IT" sz="1200" baseline="30000" dirty="0" smtClean="0">
                          <a:solidFill>
                            <a:srgbClr val="002060"/>
                          </a:solidFill>
                        </a:rPr>
                        <a:t>-4</a:t>
                      </a:r>
                      <a:endParaRPr lang="it-IT" sz="1200" baseline="30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1148669"/>
                  </a:ext>
                </a:extLst>
              </a:tr>
              <a:tr h="302893"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solidFill>
                            <a:srgbClr val="002060"/>
                          </a:solidFill>
                        </a:rPr>
                        <a:t>Minerali argillosi</a:t>
                      </a:r>
                      <a:endParaRPr lang="it-IT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2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7078524"/>
                  </a:ext>
                </a:extLst>
              </a:tr>
              <a:tr h="48179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2060"/>
                          </a:solidFill>
                        </a:rPr>
                        <a:t>MONTMORILLONITE</a:t>
                      </a:r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r>
                        <a:rPr lang="it-IT" sz="1200" baseline="30000" dirty="0" smtClean="0">
                          <a:solidFill>
                            <a:srgbClr val="002060"/>
                          </a:solidFill>
                        </a:rPr>
                        <a:t>-6</a:t>
                      </a:r>
                    </a:p>
                    <a:p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2060"/>
                          </a:solidFill>
                        </a:rPr>
                        <a:t>Fino a 840</a:t>
                      </a:r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3241299"/>
                  </a:ext>
                </a:extLst>
              </a:tr>
              <a:tr h="48179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2060"/>
                          </a:solidFill>
                        </a:rPr>
                        <a:t>ILLITE</a:t>
                      </a:r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rgbClr val="002060"/>
                          </a:solidFill>
                        </a:rPr>
                        <a:t>(0.03 - 0.1)</a:t>
                      </a:r>
                      <a:r>
                        <a:rPr lang="it-IT" sz="1200" dirty="0" smtClean="0">
                          <a:solidFill>
                            <a:srgbClr val="002060"/>
                          </a:solidFill>
                        </a:rPr>
                        <a:t> x10</a:t>
                      </a:r>
                      <a:r>
                        <a:rPr lang="it-IT" sz="1200" baseline="30000" dirty="0" smtClean="0">
                          <a:solidFill>
                            <a:srgbClr val="002060"/>
                          </a:solidFill>
                        </a:rPr>
                        <a:t>-3</a:t>
                      </a:r>
                    </a:p>
                    <a:p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2060"/>
                          </a:solidFill>
                        </a:rPr>
                        <a:t>Da 65 a 200</a:t>
                      </a:r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799983"/>
                  </a:ext>
                </a:extLst>
              </a:tr>
              <a:tr h="48179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2060"/>
                          </a:solidFill>
                        </a:rPr>
                        <a:t>CAOLINITE</a:t>
                      </a:r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rgbClr val="002060"/>
                          </a:solidFill>
                        </a:rPr>
                        <a:t>(0.1 - 4) x10</a:t>
                      </a:r>
                      <a:r>
                        <a:rPr lang="it-IT" sz="1200" baseline="30000" dirty="0" smtClean="0">
                          <a:solidFill>
                            <a:srgbClr val="002060"/>
                          </a:solidFill>
                        </a:rPr>
                        <a:t>-3</a:t>
                      </a:r>
                    </a:p>
                    <a:p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2060"/>
                          </a:solidFill>
                        </a:rPr>
                        <a:t>Da 10 a 20</a:t>
                      </a:r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743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9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3414738" y="712129"/>
            <a:ext cx="232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terreno</a:t>
            </a:r>
          </a:p>
        </p:txBody>
      </p:sp>
      <p:sp>
        <p:nvSpPr>
          <p:cNvPr id="6156" name="TextBox 10"/>
          <p:cNvSpPr txBox="1">
            <a:spLocks noChangeArrowheads="1"/>
          </p:cNvSpPr>
          <p:nvPr/>
        </p:nvSpPr>
        <p:spPr bwMode="auto">
          <a:xfrm>
            <a:off x="1043608" y="1202692"/>
            <a:ext cx="758351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TERRENI A GRANA GROSSA </a:t>
            </a: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– </a:t>
            </a: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Struttura a grani separati, riconoscibili ad occhio nudo, generalmente costituiti da frammenti di roccia, con particelle dalla forma tozza arrotondata o irregolare, con interazioni tra i grani di tipo meccanico (prevalenza delle forse di massa)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Comportamento funzione della: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Dimensione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Forme </a:t>
            </a:r>
            <a:r>
              <a:rPr lang="it-IT" altLang="it-IT" sz="1600" dirty="0">
                <a:solidFill>
                  <a:srgbClr val="002060"/>
                </a:solidFill>
                <a:ea typeface="Consolas" panose="020B0609020204030204" pitchFamily="49" charset="0"/>
              </a:rPr>
              <a:t>– angolare, sub angolare, arrotondata, </a:t>
            </a:r>
            <a:r>
              <a:rPr lang="it-IT" altLang="it-IT" sz="1600" dirty="0" err="1">
                <a:solidFill>
                  <a:srgbClr val="002060"/>
                </a:solidFill>
                <a:ea typeface="Consolas" panose="020B0609020204030204" pitchFamily="49" charset="0"/>
              </a:rPr>
              <a:t>subarrotondata</a:t>
            </a:r>
            <a:endParaRPr lang="it-IT" altLang="it-IT" sz="1600" dirty="0" smtClean="0">
              <a:solidFill>
                <a:srgbClr val="002060"/>
              </a:solidFill>
              <a:latin typeface="+mn-lt"/>
              <a:ea typeface="Consolas" panose="020B0609020204030204" pitchFamily="49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Distribuzione granulometrica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Stato addensamento dei granuli</a:t>
            </a:r>
          </a:p>
        </p:txBody>
      </p:sp>
      <p:sp>
        <p:nvSpPr>
          <p:cNvPr id="16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172594" y="3592188"/>
            <a:ext cx="5040557" cy="1012134"/>
            <a:chOff x="2867025" y="2852936"/>
            <a:chExt cx="4943264" cy="86409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2"/>
            <a:srcRect b="53473"/>
            <a:stretch/>
          </p:blipFill>
          <p:spPr>
            <a:xfrm>
              <a:off x="2867025" y="2852936"/>
              <a:ext cx="2471632" cy="864096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2"/>
            <a:srcRect t="49999" b="3473"/>
            <a:stretch/>
          </p:blipFill>
          <p:spPr>
            <a:xfrm>
              <a:off x="5338657" y="2852936"/>
              <a:ext cx="2471632" cy="864096"/>
            </a:xfrm>
            <a:prstGeom prst="rect">
              <a:avLst/>
            </a:prstGeom>
          </p:spPr>
        </p:pic>
      </p:grpSp>
      <p:grpSp>
        <p:nvGrpSpPr>
          <p:cNvPr id="8" name="Gruppo 7"/>
          <p:cNvGrpSpPr/>
          <p:nvPr/>
        </p:nvGrpSpPr>
        <p:grpSpPr>
          <a:xfrm>
            <a:off x="1172594" y="4685494"/>
            <a:ext cx="5008388" cy="1128081"/>
            <a:chOff x="1139694" y="3859792"/>
            <a:chExt cx="5352444" cy="1134002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9694" y="3861048"/>
              <a:ext cx="2737470" cy="1132746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7164" y="3859792"/>
              <a:ext cx="2614974" cy="1134002"/>
            </a:xfrm>
            <a:prstGeom prst="rect">
              <a:avLst/>
            </a:prstGeom>
          </p:spPr>
        </p:pic>
      </p:grp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147788" y="5958272"/>
            <a:ext cx="7583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TERRENI A GRANA FINE </a:t>
            </a: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– </a:t>
            </a: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Particelle colloidali di forma lamellare, non visibili ad occhio nudo, forme della particella appiattite, interazione chimica tra particella ed acqua (prevalgono le forze di superficie) e dalla struttura aggregata</a:t>
            </a:r>
          </a:p>
        </p:txBody>
      </p:sp>
    </p:spTree>
    <p:extLst>
      <p:ext uri="{BB962C8B-B14F-4D97-AF65-F5344CB8AC3E}">
        <p14:creationId xmlns:p14="http://schemas.microsoft.com/office/powerpoint/2010/main" val="16835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663" y="1236663"/>
            <a:ext cx="7486650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03225" y="677863"/>
            <a:ext cx="839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sp>
        <p:nvSpPr>
          <p:cNvPr id="6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2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3225" y="581025"/>
            <a:ext cx="839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cap="all" dirty="0" smtClean="0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FONDAZIONI DIRETTE DISCONTINUE_PLINTI</a:t>
            </a:r>
          </a:p>
        </p:txBody>
      </p:sp>
      <p:grpSp>
        <p:nvGrpSpPr>
          <p:cNvPr id="9219" name="Group 6"/>
          <p:cNvGrpSpPr>
            <a:grpSpLocks/>
          </p:cNvGrpSpPr>
          <p:nvPr/>
        </p:nvGrpSpPr>
        <p:grpSpPr bwMode="auto">
          <a:xfrm>
            <a:off x="1990724" y="1068388"/>
            <a:ext cx="5216525" cy="5789612"/>
            <a:chOff x="-814" y="927772"/>
            <a:chExt cx="6254885" cy="6941883"/>
          </a:xfrm>
        </p:grpSpPr>
        <p:pic>
          <p:nvPicPr>
            <p:cNvPr id="9221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7" y="927772"/>
              <a:ext cx="3210339" cy="367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705" y="927772"/>
              <a:ext cx="2736305" cy="367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4" y="4698901"/>
              <a:ext cx="6254885" cy="317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olo 3"/>
          <p:cNvSpPr txBox="1">
            <a:spLocks/>
          </p:cNvSpPr>
          <p:nvPr/>
        </p:nvSpPr>
        <p:spPr>
          <a:xfrm>
            <a:off x="1147788" y="-11038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2024-25</a:t>
            </a:r>
            <a:endParaRPr lang="it-IT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13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a5fde33fec3aad1f1e91b948fa1e7ad4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4387a7b7036918c27925447e6d5decc1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Props1.xml><?xml version="1.0" encoding="utf-8"?>
<ds:datastoreItem xmlns:ds="http://schemas.openxmlformats.org/officeDocument/2006/customXml" ds:itemID="{40FFC3F7-2884-40CD-9300-7B72AD9B35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975B63-E423-4508-B6D1-CE08DE878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17B00B-67CD-4B49-B63C-F563C074A3EB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f3077446-a7b8-4994-9298-7551826f19f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e2ceee5-4e98-448d-bd69-9759c291857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6013</TotalTime>
  <Words>791</Words>
  <Application>Microsoft Office PowerPoint</Application>
  <PresentationFormat>Presentazione su schermo (4:3)</PresentationFormat>
  <Paragraphs>127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Consolas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COS.A.1 Corso di ANALISI E PROGETTO DI ELEMENTI COSTRUTTIVI</dc:title>
  <dc:creator>GAROFOLO ILARIA</dc:creator>
  <cp:lastModifiedBy>GAROFOLO ILARIA</cp:lastModifiedBy>
  <cp:revision>423</cp:revision>
  <dcterms:created xsi:type="dcterms:W3CDTF">2011-02-28T18:47:19Z</dcterms:created>
  <dcterms:modified xsi:type="dcterms:W3CDTF">2024-10-24T14:18:32Z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