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552" r:id="rId5"/>
    <p:sldId id="594" r:id="rId6"/>
    <p:sldId id="646" r:id="rId7"/>
    <p:sldId id="597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12" r:id="rId16"/>
    <p:sldId id="613" r:id="rId17"/>
    <p:sldId id="614" r:id="rId18"/>
    <p:sldId id="615" r:id="rId19"/>
    <p:sldId id="616" r:id="rId20"/>
    <p:sldId id="617" r:id="rId21"/>
    <p:sldId id="619" r:id="rId22"/>
    <p:sldId id="621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100"/>
    <a:srgbClr val="CC00CC"/>
    <a:srgbClr val="C42F00"/>
    <a:srgbClr val="000074"/>
    <a:srgbClr val="0000CC"/>
    <a:srgbClr val="F23A00"/>
    <a:srgbClr val="FF6600"/>
    <a:srgbClr val="293315"/>
    <a:srgbClr val="F3F1F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6" autoAdjust="0"/>
    <p:restoredTop sz="97459" autoAdjust="0"/>
  </p:normalViewPr>
  <p:slideViewPr>
    <p:cSldViewPr>
      <p:cViewPr varScale="1">
        <p:scale>
          <a:sx n="107" d="100"/>
          <a:sy n="107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9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9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34977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LAVORARE PER ELEMENTI LINEARI</a:t>
            </a:r>
            <a:endParaRPr lang="it-IT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Foto Steel Truss Construction, Immagini e Vettoriali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404" y="1182842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1"/>
          <p:cNvSpPr txBox="1">
            <a:spLocks noChangeArrowheads="1"/>
          </p:cNvSpPr>
          <p:nvPr/>
        </p:nvSpPr>
        <p:spPr bwMode="auto">
          <a:xfrm>
            <a:off x="2943225" y="1047214"/>
            <a:ext cx="3436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sistemi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intelaiati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18714"/>
            <a:ext cx="5715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4328576"/>
            <a:ext cx="6192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legno massello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KVH (legno massello giuntato a pettine)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legno lamellare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CLT – Cross Laminated Timber ( es. Xlam)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LVL – Laminated Veneer Lumber (impiallicciato)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288" y="6052601"/>
            <a:ext cx="6192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75A3FF"/>
                </a:solidFill>
                <a:latin typeface="+mn-lt"/>
              </a:rPr>
              <a:t>Compensato (strutturale)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75A3FF"/>
                </a:solidFill>
                <a:latin typeface="+mn-lt"/>
              </a:rPr>
              <a:t>OSB – Oriented Strand Board (legati a colla)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54750" y="4728626"/>
            <a:ext cx="2889250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GIUNTI MECCANICI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GIUNTI INCOLLATI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44463" y="596364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8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0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1"/>
          <p:cNvSpPr txBox="1">
            <a:spLocks noChangeArrowheads="1"/>
          </p:cNvSpPr>
          <p:nvPr/>
        </p:nvSpPr>
        <p:spPr bwMode="auto">
          <a:xfrm>
            <a:off x="2992245" y="1174749"/>
            <a:ext cx="343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sistemi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intelaiati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44462" y="596364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93725" y="1817688"/>
            <a:ext cx="795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Elementi composti  - sistemi a maglie triangolari; elementi gemelli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7938" y="2338388"/>
            <a:ext cx="9151938" cy="4330700"/>
            <a:chOff x="39420" y="1916831"/>
            <a:chExt cx="9121349" cy="4225351"/>
          </a:xfrm>
        </p:grpSpPr>
        <p:pic>
          <p:nvPicPr>
            <p:cNvPr id="11274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62066" y="2439222"/>
              <a:ext cx="4221091" cy="317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51929" y="2625351"/>
              <a:ext cx="4225350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8461" y="2574712"/>
              <a:ext cx="4221093" cy="2905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88" y="2492375"/>
            <a:ext cx="9180512" cy="3784600"/>
            <a:chOff x="1588" y="2492375"/>
            <a:chExt cx="9180880" cy="3784600"/>
          </a:xfrm>
        </p:grpSpPr>
        <p:pic>
          <p:nvPicPr>
            <p:cNvPr id="1127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2492375"/>
              <a:ext cx="4406900" cy="37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488" y="2746126"/>
              <a:ext cx="4773980" cy="3325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9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po 6"/>
          <p:cNvGrpSpPr>
            <a:grpSpLocks/>
          </p:cNvGrpSpPr>
          <p:nvPr/>
        </p:nvGrpSpPr>
        <p:grpSpPr bwMode="auto">
          <a:xfrm>
            <a:off x="294893" y="1500188"/>
            <a:ext cx="8226425" cy="5357812"/>
            <a:chOff x="0" y="1157029"/>
            <a:chExt cx="9144000" cy="5840003"/>
          </a:xfrm>
        </p:grpSpPr>
        <p:pic>
          <p:nvPicPr>
            <p:cNvPr id="3079" name="Picture 7" descr="cvp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4" b="-2051"/>
            <a:stretch>
              <a:fillRect/>
            </a:stretch>
          </p:blipFill>
          <p:spPr bwMode="auto">
            <a:xfrm>
              <a:off x="0" y="1157029"/>
              <a:ext cx="4722126" cy="58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5" descr="crist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157030"/>
              <a:ext cx="4476750" cy="572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539750" y="6237288"/>
            <a:ext cx="3814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FF00"/>
                </a:solidFill>
                <a:latin typeface="+mn-lt"/>
              </a:rPr>
              <a:t>Londra, Crystal Palace - 1855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4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290513" y="1500188"/>
            <a:ext cx="8562975" cy="5357812"/>
            <a:chOff x="240590" y="1525869"/>
            <a:chExt cx="8563004" cy="5358392"/>
          </a:xfrm>
        </p:grpSpPr>
        <p:grpSp>
          <p:nvGrpSpPr>
            <p:cNvPr id="4102" name="Group 9"/>
            <p:cNvGrpSpPr>
              <a:grpSpLocks/>
            </p:cNvGrpSpPr>
            <p:nvPr/>
          </p:nvGrpSpPr>
          <p:grpSpPr bwMode="auto">
            <a:xfrm>
              <a:off x="4860032" y="1525870"/>
              <a:ext cx="3943562" cy="5358391"/>
              <a:chOff x="144462" y="1512118"/>
              <a:chExt cx="3943562" cy="5358391"/>
            </a:xfrm>
          </p:grpSpPr>
          <p:pic>
            <p:nvPicPr>
              <p:cNvPr id="4106" name="Picture 2" descr="C:\Users\7235\Desktop\BCUP_10_02_13\DOCUMENTI BASE\DIDATTICA\DIDATTICA VECCHIO PC\ARCH_GR_STR_05\IMMAGINI FACCIATE\PAG41-1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62" y="1512118"/>
                <a:ext cx="3939410" cy="5358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7" name="TextBox 1"/>
              <p:cNvSpPr txBox="1">
                <a:spLocks noChangeArrowheads="1"/>
              </p:cNvSpPr>
              <p:nvPr/>
            </p:nvSpPr>
            <p:spPr bwMode="auto">
              <a:xfrm>
                <a:off x="1003757" y="6347289"/>
                <a:ext cx="30842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it-IT" altLang="it-IT" sz="1400" b="1">
                    <a:solidFill>
                      <a:srgbClr val="FFFF00"/>
                    </a:solidFill>
                    <a:latin typeface="+mn-lt"/>
                  </a:rPr>
                  <a:t>Noiselle sur Marne,  fabbrica cioccolatoi Meinier- 1872</a:t>
                </a:r>
              </a:p>
            </p:txBody>
          </p:sp>
        </p:grpSp>
        <p:grpSp>
          <p:nvGrpSpPr>
            <p:cNvPr id="4103" name="Group 10"/>
            <p:cNvGrpSpPr>
              <a:grpSpLocks/>
            </p:cNvGrpSpPr>
            <p:nvPr/>
          </p:nvGrpSpPr>
          <p:grpSpPr bwMode="auto">
            <a:xfrm>
              <a:off x="240590" y="1525869"/>
              <a:ext cx="4355353" cy="5354037"/>
              <a:chOff x="4681345" y="1514227"/>
              <a:chExt cx="4355353" cy="5354037"/>
            </a:xfrm>
          </p:grpSpPr>
          <p:pic>
            <p:nvPicPr>
              <p:cNvPr id="4104" name="Picture 2" descr="Bibliothèque nationale de France, Paris – Henri Labrouste, 1854 ..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497" y="1514227"/>
                <a:ext cx="4351201" cy="5354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5" name="TextBox 13"/>
              <p:cNvSpPr txBox="1">
                <a:spLocks noChangeArrowheads="1"/>
              </p:cNvSpPr>
              <p:nvPr/>
            </p:nvSpPr>
            <p:spPr bwMode="auto">
              <a:xfrm>
                <a:off x="4681345" y="6323138"/>
                <a:ext cx="30842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Parigi,  </a:t>
                </a:r>
                <a:r>
                  <a:rPr lang="it-IT" altLang="it-IT" sz="1400" b="1" dirty="0" err="1">
                    <a:solidFill>
                      <a:srgbClr val="FFFF00"/>
                    </a:solidFill>
                    <a:latin typeface="+mn-lt"/>
                  </a:rPr>
                  <a:t>Bibliothèque</a:t>
                </a: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it-IT" altLang="it-IT" sz="1400" b="1" dirty="0" err="1">
                    <a:solidFill>
                      <a:srgbClr val="FFFF00"/>
                    </a:solidFill>
                    <a:latin typeface="+mn-lt"/>
                  </a:rPr>
                  <a:t>Nationale</a:t>
                </a: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de France - 1854</a:t>
                </a:r>
              </a:p>
            </p:txBody>
          </p:sp>
        </p:grpSp>
      </p:grp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9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9750" y="1497013"/>
            <a:ext cx="8293100" cy="5351462"/>
            <a:chOff x="459011" y="1493982"/>
            <a:chExt cx="8293534" cy="5351384"/>
          </a:xfrm>
        </p:grpSpPr>
        <p:pic>
          <p:nvPicPr>
            <p:cNvPr id="512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2" y="1500188"/>
              <a:ext cx="4225420" cy="534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09" y="1493982"/>
              <a:ext cx="3850536" cy="535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1"/>
            <p:cNvSpPr txBox="1">
              <a:spLocks noChangeArrowheads="1"/>
            </p:cNvSpPr>
            <p:nvPr/>
          </p:nvSpPr>
          <p:spPr bwMode="auto">
            <a:xfrm>
              <a:off x="459011" y="6523588"/>
              <a:ext cx="30842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Londra, St. Pancras station, 1868 </a:t>
              </a:r>
            </a:p>
          </p:txBody>
        </p:sp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5668187" y="6524628"/>
              <a:ext cx="30842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Parigi, Tour Eiffel, 1889 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19150" y="1503363"/>
            <a:ext cx="7505700" cy="5356225"/>
            <a:chOff x="739160" y="1446529"/>
            <a:chExt cx="7665679" cy="5406167"/>
          </a:xfrm>
        </p:grpSpPr>
        <p:pic>
          <p:nvPicPr>
            <p:cNvPr id="5127" name="Picture 4" descr="Assembly hall of the AEG turbine factory in Berlin-Moabit, 1927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60" y="1446529"/>
              <a:ext cx="7665679" cy="5406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Box 13"/>
            <p:cNvSpPr txBox="1">
              <a:spLocks noChangeArrowheads="1"/>
            </p:cNvSpPr>
            <p:nvPr/>
          </p:nvSpPr>
          <p:spPr bwMode="auto">
            <a:xfrm>
              <a:off x="5320583" y="6397511"/>
              <a:ext cx="308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Berlino, AEG - 1909 </a:t>
              </a: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2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7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4681538"/>
            <a:ext cx="3455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profili laminati a caldo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profili laminati a freddo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tubi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piastre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288" y="6254750"/>
            <a:ext cx="6192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75A3FF"/>
                </a:solidFill>
                <a:latin typeface="+mn-lt"/>
              </a:rPr>
              <a:t>lamiere grecate e nervate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0163" y="5276850"/>
            <a:ext cx="2376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GIUNTI MECCANICI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5413" y="4652963"/>
            <a:ext cx="2668587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chiodi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75A3FF"/>
                </a:solidFill>
                <a:latin typeface="+mn-lt"/>
              </a:rPr>
              <a:t>viti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bulloni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bulloni alta resistenza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saldature</a:t>
            </a:r>
          </a:p>
        </p:txBody>
      </p:sp>
      <p:sp>
        <p:nvSpPr>
          <p:cNvPr id="2" name="Left Brace 1"/>
          <p:cNvSpPr/>
          <p:nvPr/>
        </p:nvSpPr>
        <p:spPr>
          <a:xfrm>
            <a:off x="6223000" y="4738688"/>
            <a:ext cx="293688" cy="1584325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2000"/>
          </a:p>
        </p:txBody>
      </p:sp>
      <p:pic>
        <p:nvPicPr>
          <p:cNvPr id="6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527175"/>
            <a:ext cx="60261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5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  <p:bldP spid="1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10"/>
          <p:cNvGrpSpPr>
            <a:grpSpLocks/>
          </p:cNvGrpSpPr>
          <p:nvPr/>
        </p:nvGrpSpPr>
        <p:grpSpPr bwMode="auto">
          <a:xfrm>
            <a:off x="827088" y="1582738"/>
            <a:ext cx="7596187" cy="5275262"/>
            <a:chOff x="827584" y="1582549"/>
            <a:chExt cx="7595521" cy="5275451"/>
          </a:xfrm>
        </p:grpSpPr>
        <p:grpSp>
          <p:nvGrpSpPr>
            <p:cNvPr id="7174" name="Group 2"/>
            <p:cNvGrpSpPr>
              <a:grpSpLocks/>
            </p:cNvGrpSpPr>
            <p:nvPr/>
          </p:nvGrpSpPr>
          <p:grpSpPr bwMode="auto">
            <a:xfrm>
              <a:off x="899592" y="2022158"/>
              <a:ext cx="3837858" cy="4835842"/>
              <a:chOff x="4363661" y="1844824"/>
              <a:chExt cx="3693005" cy="465332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363106" y="1844963"/>
                <a:ext cx="3693371" cy="4653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7182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466" y="2181447"/>
                <a:ext cx="1981200" cy="2314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0163" y="4612196"/>
                <a:ext cx="1676503" cy="18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661" y="1844824"/>
                <a:ext cx="1349061" cy="2651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661" y="4612196"/>
                <a:ext cx="1896545" cy="18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5" name="Group 5"/>
            <p:cNvGrpSpPr>
              <a:grpSpLocks/>
            </p:cNvGrpSpPr>
            <p:nvPr/>
          </p:nvGrpSpPr>
          <p:grpSpPr bwMode="auto">
            <a:xfrm>
              <a:off x="4994760" y="2022158"/>
              <a:ext cx="3316116" cy="4835842"/>
              <a:chOff x="4661694" y="1292021"/>
              <a:chExt cx="3796506" cy="556597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61289" y="1292187"/>
                <a:ext cx="3796370" cy="55658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717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4780907"/>
                <a:ext cx="2200275" cy="20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" name="Picture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694" y="1292021"/>
                <a:ext cx="3796506" cy="3340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6" name="TextBox 7"/>
            <p:cNvSpPr txBox="1">
              <a:spLocks noChangeArrowheads="1"/>
            </p:cNvSpPr>
            <p:nvPr/>
          </p:nvSpPr>
          <p:spPr bwMode="auto">
            <a:xfrm>
              <a:off x="6380163" y="1582549"/>
              <a:ext cx="20429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2060"/>
                  </a:solidFill>
                  <a:latin typeface="+mn-lt"/>
                </a:rPr>
                <a:t>profili a freddo</a:t>
              </a:r>
            </a:p>
          </p:txBody>
        </p:sp>
        <p:sp>
          <p:nvSpPr>
            <p:cNvPr id="7177" name="TextBox 22"/>
            <p:cNvSpPr txBox="1">
              <a:spLocks noChangeArrowheads="1"/>
            </p:cNvSpPr>
            <p:nvPr/>
          </p:nvSpPr>
          <p:spPr bwMode="auto">
            <a:xfrm>
              <a:off x="827584" y="1582549"/>
              <a:ext cx="20429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profili a caldo</a:t>
              </a:r>
            </a:p>
          </p:txBody>
        </p:sp>
      </p:grp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3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827088" y="1693863"/>
            <a:ext cx="8008937" cy="5194300"/>
            <a:chOff x="827088" y="1694479"/>
            <a:chExt cx="8008380" cy="5193684"/>
          </a:xfrm>
        </p:grpSpPr>
        <p:grpSp>
          <p:nvGrpSpPr>
            <p:cNvPr id="8198" name="Group 24"/>
            <p:cNvGrpSpPr>
              <a:grpSpLocks/>
            </p:cNvGrpSpPr>
            <p:nvPr/>
          </p:nvGrpSpPr>
          <p:grpSpPr bwMode="auto">
            <a:xfrm>
              <a:off x="827088" y="1697038"/>
              <a:ext cx="3582987" cy="5157787"/>
              <a:chOff x="5940152" y="1418570"/>
              <a:chExt cx="4891930" cy="7041629"/>
            </a:xfrm>
          </p:grpSpPr>
          <p:pic>
            <p:nvPicPr>
              <p:cNvPr id="8201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418570"/>
                <a:ext cx="4805232" cy="3793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5212174"/>
                <a:ext cx="4891930" cy="324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9" name="Picture 6" descr="Profili a T | Ferrosider S.p.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075" y="4388467"/>
              <a:ext cx="4425393" cy="249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928"/>
            <a:stretch>
              <a:fillRect/>
            </a:stretch>
          </p:blipFill>
          <p:spPr bwMode="auto">
            <a:xfrm>
              <a:off x="4368193" y="1694479"/>
              <a:ext cx="4467275" cy="274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0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6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1"/>
          <p:cNvSpPr txBox="1">
            <a:spLocks noChangeArrowheads="1"/>
          </p:cNvSpPr>
          <p:nvPr/>
        </p:nvSpPr>
        <p:spPr bwMode="auto">
          <a:xfrm>
            <a:off x="2943225" y="1020763"/>
            <a:ext cx="343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Arial" panose="020B0604020202020204" pitchFamily="34" charset="0"/>
              </a:rPr>
              <a:t>sistemi</a:t>
            </a:r>
            <a:r>
              <a:rPr lang="it-IT" altLang="it-IT" sz="1800"/>
              <a:t> </a:t>
            </a:r>
            <a:r>
              <a:rPr lang="it-IT" altLang="it-IT" sz="2800" b="1" i="1">
                <a:solidFill>
                  <a:srgbClr val="002060"/>
                </a:solidFill>
                <a:latin typeface="Arial" panose="020B0604020202020204" pitchFamily="34" charset="0"/>
              </a:rPr>
              <a:t>intelaiati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3600450" y="1571625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Arial" panose="020B0604020202020204" pitchFamily="34" charset="0"/>
              </a:rPr>
              <a:t>PILASTRI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84163" y="2190750"/>
            <a:ext cx="8448675" cy="2122488"/>
            <a:chOff x="443271" y="2109197"/>
            <a:chExt cx="8449209" cy="2122150"/>
          </a:xfrm>
        </p:grpSpPr>
        <p:sp>
          <p:nvSpPr>
            <p:cNvPr id="10257" name="Rectangle 6"/>
            <p:cNvSpPr>
              <a:spLocks noChangeArrowheads="1"/>
            </p:cNvSpPr>
            <p:nvPr/>
          </p:nvSpPr>
          <p:spPr bwMode="auto">
            <a:xfrm>
              <a:off x="4427983" y="2477021"/>
              <a:ext cx="446449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</a:rPr>
                <a:t>buona resistenza agli sforzi di flessione e minore sensibilità a fenomeni di instabilità laterale per snellezza (dimensionamento basato sul momento di inerzia minore o con raggi di inerzia uguali in due/tutte le direzioni)</a:t>
              </a:r>
            </a:p>
          </p:txBody>
        </p:sp>
        <p:sp>
          <p:nvSpPr>
            <p:cNvPr id="10258" name="TextBox 32"/>
            <p:cNvSpPr txBox="1">
              <a:spLocks noChangeArrowheads="1"/>
            </p:cNvSpPr>
            <p:nvPr/>
          </p:nvSpPr>
          <p:spPr bwMode="auto">
            <a:xfrm>
              <a:off x="539552" y="2109197"/>
              <a:ext cx="25945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C00000"/>
                  </a:solidFill>
                  <a:latin typeface="+mn-lt"/>
                </a:rPr>
                <a:t>Profili semplici</a:t>
              </a:r>
            </a:p>
          </p:txBody>
        </p:sp>
        <p:grpSp>
          <p:nvGrpSpPr>
            <p:cNvPr id="10259" name="Group 39"/>
            <p:cNvGrpSpPr>
              <a:grpSpLocks/>
            </p:cNvGrpSpPr>
            <p:nvPr/>
          </p:nvGrpSpPr>
          <p:grpSpPr bwMode="auto">
            <a:xfrm>
              <a:off x="443271" y="2556081"/>
              <a:ext cx="3820044" cy="769441"/>
              <a:chOff x="5818697" y="1831524"/>
              <a:chExt cx="2277813" cy="458802"/>
            </a:xfrm>
          </p:grpSpPr>
          <p:sp>
            <p:nvSpPr>
              <p:cNvPr id="10260" name="TextBox 40"/>
              <p:cNvSpPr txBox="1">
                <a:spLocks noChangeArrowheads="1"/>
              </p:cNvSpPr>
              <p:nvPr/>
            </p:nvSpPr>
            <p:spPr bwMode="auto">
              <a:xfrm>
                <a:off x="5818697" y="1831524"/>
                <a:ext cx="504056" cy="45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4400" b="1">
                    <a:solidFill>
                      <a:srgbClr val="002060"/>
                    </a:solidFill>
                    <a:latin typeface="+mn-lt"/>
                  </a:rPr>
                  <a:t>H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88582" y="1932276"/>
                <a:ext cx="287783" cy="287719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90308" y="1952152"/>
                <a:ext cx="704310" cy="250807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808562" y="1932276"/>
                <a:ext cx="287783" cy="287719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79413" y="4741863"/>
            <a:ext cx="2595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  <a:latin typeface="+mn-lt"/>
              </a:rPr>
              <a:t>Profili gemelli</a:t>
            </a:r>
          </a:p>
        </p:txBody>
      </p:sp>
      <p:grpSp>
        <p:nvGrpSpPr>
          <p:cNvPr id="11264" name="Group 11263"/>
          <p:cNvGrpSpPr>
            <a:grpSpLocks/>
          </p:cNvGrpSpPr>
          <p:nvPr/>
        </p:nvGrpSpPr>
        <p:grpSpPr bwMode="auto">
          <a:xfrm>
            <a:off x="2682875" y="4435475"/>
            <a:ext cx="6049963" cy="2435225"/>
            <a:chOff x="2682394" y="4435262"/>
            <a:chExt cx="6050412" cy="2435707"/>
          </a:xfrm>
        </p:grpSpPr>
        <p:grpSp>
          <p:nvGrpSpPr>
            <p:cNvPr id="10253" name="Group 60"/>
            <p:cNvGrpSpPr>
              <a:grpSpLocks/>
            </p:cNvGrpSpPr>
            <p:nvPr/>
          </p:nvGrpSpPr>
          <p:grpSpPr bwMode="auto">
            <a:xfrm>
              <a:off x="2682394" y="4435263"/>
              <a:ext cx="2244594" cy="2414858"/>
              <a:chOff x="2344034" y="864401"/>
              <a:chExt cx="4334205" cy="4662976"/>
            </a:xfrm>
          </p:grpSpPr>
          <p:pic>
            <p:nvPicPr>
              <p:cNvPr id="10255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4034" y="864401"/>
                <a:ext cx="4334205" cy="466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2356296" y="1054491"/>
                <a:ext cx="968735" cy="260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pic>
          <p:nvPicPr>
            <p:cNvPr id="10254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245" y="4435262"/>
              <a:ext cx="3653561" cy="243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79413" y="4741863"/>
            <a:ext cx="2595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  <a:latin typeface="+mn-lt"/>
              </a:rPr>
              <a:t>Profili gemelli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038" y="1014413"/>
            <a:ext cx="3529012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025" y="993775"/>
            <a:ext cx="3482975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84163" y="3648075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  <a:latin typeface="+mn-lt"/>
              </a:rPr>
              <a:t>Profili gemelli</a:t>
            </a:r>
          </a:p>
        </p:txBody>
      </p:sp>
      <p:sp>
        <p:nvSpPr>
          <p:cNvPr id="23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71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8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312863"/>
            <a:ext cx="7380287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1312863"/>
            <a:ext cx="85185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735013"/>
            <a:ext cx="932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 MAGLIA STRUTTURALE: ELEMENTI PER IL PROGETTO</a:t>
            </a: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1414463" y="1268413"/>
            <a:ext cx="645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Carichi di esercizio</a:t>
            </a: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1414463" y="2009775"/>
            <a:ext cx="6459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Materiale scelto  per gli ECF</a:t>
            </a: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641350" y="2751138"/>
            <a:ext cx="800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Regolarità della tessitura – passi costanti</a:t>
            </a:r>
          </a:p>
        </p:txBody>
      </p: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641350" y="3492500"/>
            <a:ext cx="8005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Regolarità dell’orientamento degli ECF</a:t>
            </a:r>
          </a:p>
        </p:txBody>
      </p: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0" y="4232275"/>
            <a:ext cx="928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Alternanza tessiture solai – quando possibile</a:t>
            </a:r>
          </a:p>
        </p:txBody>
      </p: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0" y="4973638"/>
            <a:ext cx="9288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Irrigidimenti – di piano e di parete</a:t>
            </a:r>
          </a:p>
        </p:txBody>
      </p: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-11113" y="5715000"/>
            <a:ext cx="928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Presenza ECV con scheletro proprio</a:t>
            </a:r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5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  <p:bldP spid="20489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34977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LAVORARE PER ELEMENTI LINEARI</a:t>
            </a:r>
            <a:endParaRPr lang="it-IT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" y="1052736"/>
            <a:ext cx="30226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701" y="1052736"/>
            <a:ext cx="2881312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26" y="1052736"/>
            <a:ext cx="3065462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3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3480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700213"/>
            <a:ext cx="5500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556210" y="980728"/>
            <a:ext cx="4031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PILASTRI &amp; </a:t>
            </a: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PILASTRI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051937" y="870960"/>
            <a:ext cx="5040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PROCEDIMENTI COSTRUTTIVI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39552" y="162880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 SECCO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0072" y="1628800"/>
            <a:ext cx="331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 CONCREZIONE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79512" y="239203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legno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9512" y="2989781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metalli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79512" y="3587532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compositi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79512" y="4185284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vetro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228184" y="239203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calcestruzzo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43808" y="290460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Modalità di unione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43808" y="3333993"/>
            <a:ext cx="294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Collegamenti meccanici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228184" y="290460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Modalità di unione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28184" y="3326113"/>
            <a:ext cx="294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Giungi bagnati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91580" y="533596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ACCOPPIABILITA’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755576" y="2226551"/>
            <a:ext cx="1944216" cy="2599234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8"/>
          <p:cNvSpPr txBox="1"/>
          <p:nvPr/>
        </p:nvSpPr>
        <p:spPr>
          <a:xfrm>
            <a:off x="755576" y="5727296"/>
            <a:ext cx="8097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Capacità del componente di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correlarsi fisicamente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ad altri componenti dello stesso tipo per dar luogo a 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ET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complessi o a 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UT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(accoppiabilità interna)  o all’intero organismo edilizio (accoppiabilità esterna)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68648" y="5072099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21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413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14" grpId="0"/>
      <p:bldP spid="15" grpId="0"/>
      <p:bldP spid="16" grpId="0"/>
      <p:bldP spid="3" grpId="0"/>
      <p:bldP spid="4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44462" y="677332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sz="28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grpSp>
        <p:nvGrpSpPr>
          <p:cNvPr id="6147" name="Group 16"/>
          <p:cNvGrpSpPr>
            <a:grpSpLocks/>
          </p:cNvGrpSpPr>
          <p:nvPr/>
        </p:nvGrpSpPr>
        <p:grpSpPr bwMode="auto">
          <a:xfrm>
            <a:off x="269875" y="1790700"/>
            <a:ext cx="8604250" cy="5095875"/>
            <a:chOff x="0" y="1254301"/>
            <a:chExt cx="9144000" cy="5415061"/>
          </a:xfrm>
        </p:grpSpPr>
        <p:pic>
          <p:nvPicPr>
            <p:cNvPr id="6150" name="Picture 4" descr="http://home.hib.no/ansatte/tto/krel-web/tt/Stkrk_konstr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909" t="2029" r="981" b="1527"/>
            <a:stretch>
              <a:fillRect/>
            </a:stretch>
          </p:blipFill>
          <p:spPr bwMode="auto">
            <a:xfrm>
              <a:off x="6047656" y="1268761"/>
              <a:ext cx="3096344" cy="540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4" descr="http://home.hib.no/ansatte/tto/krel-web/tt/Stkrk_konstr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8" t="2029" r="46030" b="1527"/>
            <a:stretch>
              <a:fillRect/>
            </a:stretch>
          </p:blipFill>
          <p:spPr bwMode="auto">
            <a:xfrm>
              <a:off x="0" y="1254301"/>
              <a:ext cx="3888434" cy="540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434" y="1268761"/>
              <a:ext cx="2154456" cy="538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203574" y="1217613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sistema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STAV</a:t>
            </a:r>
          </a:p>
        </p:txBody>
      </p:sp>
      <p:sp>
        <p:nvSpPr>
          <p:cNvPr id="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5311" y="1722438"/>
            <a:ext cx="7953375" cy="5135562"/>
            <a:chOff x="0" y="1704157"/>
            <a:chExt cx="7155265" cy="4912652"/>
          </a:xfrm>
        </p:grpSpPr>
        <p:pic>
          <p:nvPicPr>
            <p:cNvPr id="7175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4157"/>
              <a:ext cx="3425299" cy="491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364" y="1704157"/>
              <a:ext cx="3659901" cy="491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3016" y="594942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sz="28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112128" y="1217613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sistema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STAV</a:t>
            </a: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051553" y="-3008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5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43050"/>
            <a:ext cx="799306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43050"/>
            <a:ext cx="8037513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43050"/>
            <a:ext cx="805021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4793" y="667340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sz="28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0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9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7235\Desktop\BCUP_10_02_13\DOCUMENTI BASE\IMMAGINI\FOTO CITTA'\CITTA'\LONDRA\P101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1628775"/>
            <a:ext cx="7151688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75" y="1655763"/>
            <a:ext cx="728821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2943225" y="1020763"/>
            <a:ext cx="343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sistemi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intelaiati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34975" y="1689100"/>
            <a:ext cx="8274050" cy="5178425"/>
            <a:chOff x="251520" y="1514473"/>
            <a:chExt cx="8570763" cy="5364110"/>
          </a:xfrm>
        </p:grpSpPr>
        <p:pic>
          <p:nvPicPr>
            <p:cNvPr id="9226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31" y="1514473"/>
              <a:ext cx="4139952" cy="533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oup 10"/>
            <p:cNvGrpSpPr>
              <a:grpSpLocks/>
            </p:cNvGrpSpPr>
            <p:nvPr/>
          </p:nvGrpSpPr>
          <p:grpSpPr bwMode="auto">
            <a:xfrm>
              <a:off x="251520" y="1514475"/>
              <a:ext cx="4248472" cy="5364108"/>
              <a:chOff x="251520" y="1484371"/>
              <a:chExt cx="4248472" cy="536410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1520" y="1484369"/>
                <a:ext cx="4249204" cy="53295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grpSp>
            <p:nvGrpSpPr>
              <p:cNvPr id="9229" name="Group 12"/>
              <p:cNvGrpSpPr>
                <a:grpSpLocks/>
              </p:cNvGrpSpPr>
              <p:nvPr/>
            </p:nvGrpSpPr>
            <p:grpSpPr bwMode="auto">
              <a:xfrm>
                <a:off x="251520" y="1484371"/>
                <a:ext cx="4226591" cy="5364108"/>
                <a:chOff x="-649388" y="1582739"/>
                <a:chExt cx="4226591" cy="5324484"/>
              </a:xfrm>
            </p:grpSpPr>
            <p:grpSp>
              <p:nvGrpSpPr>
                <p:cNvPr id="9230" name="Group 13"/>
                <p:cNvGrpSpPr>
                  <a:grpSpLocks/>
                </p:cNvGrpSpPr>
                <p:nvPr/>
              </p:nvGrpSpPr>
              <p:grpSpPr bwMode="auto">
                <a:xfrm>
                  <a:off x="-649388" y="3887782"/>
                  <a:ext cx="4226591" cy="3019441"/>
                  <a:chOff x="251520" y="3551488"/>
                  <a:chExt cx="4226591" cy="3019441"/>
                </a:xfrm>
              </p:grpSpPr>
              <p:pic>
                <p:nvPicPr>
                  <p:cNvPr id="9234" name="Picture 17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520" y="3564967"/>
                    <a:ext cx="2051720" cy="3005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35" name="Picture 18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24060" y="3551488"/>
                    <a:ext cx="2054051" cy="3019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9231" name="Group 14"/>
                <p:cNvGrpSpPr>
                  <a:grpSpLocks/>
                </p:cNvGrpSpPr>
                <p:nvPr/>
              </p:nvGrpSpPr>
              <p:grpSpPr bwMode="auto">
                <a:xfrm>
                  <a:off x="-649388" y="1582739"/>
                  <a:ext cx="4205353" cy="2240831"/>
                  <a:chOff x="269618" y="2051804"/>
                  <a:chExt cx="6243705" cy="3326971"/>
                </a:xfrm>
              </p:grpSpPr>
              <p:pic>
                <p:nvPicPr>
                  <p:cNvPr id="9232" name="Picture 15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3445683" y="2311135"/>
                    <a:ext cx="3326969" cy="28083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33" name="Picture 16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284980" y="2036442"/>
                    <a:ext cx="3326971" cy="33576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8" y="1473200"/>
            <a:ext cx="4054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4306" y="514830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4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sz="2800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5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7B00B-67CD-4B49-B63C-F563C074A3E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FFC3F7-2884-40CD-9300-7B72AD9B3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975B63-E423-4508-B6D1-CE08DE878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407</Words>
  <Application>Microsoft Office PowerPoint</Application>
  <PresentationFormat>Presentazione su schermo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Consolas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415</cp:revision>
  <dcterms:created xsi:type="dcterms:W3CDTF">2011-02-28T18:47:19Z</dcterms:created>
  <dcterms:modified xsi:type="dcterms:W3CDTF">2024-10-24T14:23:56Z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