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103"/>
  </p:notesMasterIdLst>
  <p:sldIdLst>
    <p:sldId id="363" r:id="rId2"/>
    <p:sldId id="256" r:id="rId3"/>
    <p:sldId id="364" r:id="rId4"/>
    <p:sldId id="257" r:id="rId5"/>
    <p:sldId id="410" r:id="rId6"/>
    <p:sldId id="365" r:id="rId7"/>
    <p:sldId id="261" r:id="rId8"/>
    <p:sldId id="262" r:id="rId9"/>
    <p:sldId id="366" r:id="rId10"/>
    <p:sldId id="368" r:id="rId11"/>
    <p:sldId id="267" r:id="rId12"/>
    <p:sldId id="369" r:id="rId13"/>
    <p:sldId id="370" r:id="rId14"/>
    <p:sldId id="371" r:id="rId15"/>
    <p:sldId id="406" r:id="rId16"/>
    <p:sldId id="372" r:id="rId17"/>
    <p:sldId id="263" r:id="rId18"/>
    <p:sldId id="265" r:id="rId19"/>
    <p:sldId id="266" r:id="rId20"/>
    <p:sldId id="373" r:id="rId21"/>
    <p:sldId id="412" r:id="rId22"/>
    <p:sldId id="411" r:id="rId23"/>
    <p:sldId id="374" r:id="rId24"/>
    <p:sldId id="375" r:id="rId25"/>
    <p:sldId id="414" r:id="rId26"/>
    <p:sldId id="377" r:id="rId27"/>
    <p:sldId id="270" r:id="rId28"/>
    <p:sldId id="376" r:id="rId29"/>
    <p:sldId id="378" r:id="rId30"/>
    <p:sldId id="380" r:id="rId31"/>
    <p:sldId id="381" r:id="rId32"/>
    <p:sldId id="271" r:id="rId33"/>
    <p:sldId id="416" r:id="rId34"/>
    <p:sldId id="383" r:id="rId35"/>
    <p:sldId id="272" r:id="rId36"/>
    <p:sldId id="273" r:id="rId37"/>
    <p:sldId id="384" r:id="rId38"/>
    <p:sldId id="274" r:id="rId39"/>
    <p:sldId id="385" r:id="rId40"/>
    <p:sldId id="275" r:id="rId41"/>
    <p:sldId id="276" r:id="rId42"/>
    <p:sldId id="278" r:id="rId43"/>
    <p:sldId id="418" r:id="rId44"/>
    <p:sldId id="417" r:id="rId45"/>
    <p:sldId id="277" r:id="rId46"/>
    <p:sldId id="415" r:id="rId47"/>
    <p:sldId id="387" r:id="rId48"/>
    <p:sldId id="279" r:id="rId49"/>
    <p:sldId id="388" r:id="rId50"/>
    <p:sldId id="281" r:id="rId51"/>
    <p:sldId id="282" r:id="rId52"/>
    <p:sldId id="284" r:id="rId53"/>
    <p:sldId id="389" r:id="rId54"/>
    <p:sldId id="286" r:id="rId55"/>
    <p:sldId id="390" r:id="rId56"/>
    <p:sldId id="287" r:id="rId57"/>
    <p:sldId id="361" r:id="rId58"/>
    <p:sldId id="391" r:id="rId59"/>
    <p:sldId id="360" r:id="rId60"/>
    <p:sldId id="407" r:id="rId61"/>
    <p:sldId id="288" r:id="rId62"/>
    <p:sldId id="289" r:id="rId63"/>
    <p:sldId id="392" r:id="rId64"/>
    <p:sldId id="393" r:id="rId65"/>
    <p:sldId id="291" r:id="rId66"/>
    <p:sldId id="290" r:id="rId67"/>
    <p:sldId id="296" r:id="rId68"/>
    <p:sldId id="404" r:id="rId69"/>
    <p:sldId id="394" r:id="rId70"/>
    <p:sldId id="292" r:id="rId71"/>
    <p:sldId id="293" r:id="rId72"/>
    <p:sldId id="419" r:id="rId73"/>
    <p:sldId id="294" r:id="rId74"/>
    <p:sldId id="395" r:id="rId75"/>
    <p:sldId id="298" r:id="rId76"/>
    <p:sldId id="397" r:id="rId77"/>
    <p:sldId id="297" r:id="rId78"/>
    <p:sldId id="396" r:id="rId79"/>
    <p:sldId id="299" r:id="rId80"/>
    <p:sldId id="300" r:id="rId81"/>
    <p:sldId id="400" r:id="rId82"/>
    <p:sldId id="402" r:id="rId83"/>
    <p:sldId id="301" r:id="rId84"/>
    <p:sldId id="420" r:id="rId85"/>
    <p:sldId id="421" r:id="rId86"/>
    <p:sldId id="303" r:id="rId87"/>
    <p:sldId id="302" r:id="rId88"/>
    <p:sldId id="408" r:id="rId89"/>
    <p:sldId id="362" r:id="rId90"/>
    <p:sldId id="304" r:id="rId91"/>
    <p:sldId id="305" r:id="rId92"/>
    <p:sldId id="306" r:id="rId93"/>
    <p:sldId id="403" r:id="rId94"/>
    <p:sldId id="308" r:id="rId95"/>
    <p:sldId id="309" r:id="rId96"/>
    <p:sldId id="311" r:id="rId97"/>
    <p:sldId id="312" r:id="rId98"/>
    <p:sldId id="313" r:id="rId99"/>
    <p:sldId id="314" r:id="rId100"/>
    <p:sldId id="315" r:id="rId101"/>
    <p:sldId id="405" r:id="rId10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6" autoAdjust="0"/>
    <p:restoredTop sz="94648"/>
  </p:normalViewPr>
  <p:slideViewPr>
    <p:cSldViewPr>
      <p:cViewPr varScale="1">
        <p:scale>
          <a:sx n="117" d="100"/>
          <a:sy n="117" d="100"/>
        </p:scale>
        <p:origin x="1936" y="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8965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0711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185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F7EBA9-CB5D-4B6A-8458-DD0D17C6DEF5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184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14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5C10C2-91E5-4F6F-B574-4E0B00AB1EFB}" type="slidenum">
              <a:rPr lang="it-IT" altLang="it-IT" smtClean="0"/>
              <a:pPr>
                <a:defRPr/>
              </a:pPr>
              <a:t>74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34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9422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7298D19-7D8A-42A3-B4D8-42385B22BAE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028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D68A6A-F9AD-4CE8-A966-500AA6211A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9F857B-23F4-4A04-B245-536FF903B0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768ADF-05F9-4A03-9F89-B896CF42691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722313"/>
            <a:ext cx="4811712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5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856" y="762000"/>
            <a:ext cx="7164288" cy="604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7920880" cy="5733256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apporto ARTERIOSO fa riferimento a tutt’e tre le ARTERIE del TRIPODE CELIACO.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64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496944" cy="6093296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600" dirty="0" err="1">
                <a:latin typeface="Copperplate Gothic Bold" panose="020E0705020206020404" pitchFamily="34" charset="77"/>
              </a:rPr>
              <a:t>Gengivo</a:t>
            </a:r>
            <a:r>
              <a:rPr lang="it-IT" sz="26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</a:t>
            </a:r>
            <a:r>
              <a:rPr lang="it-IT" sz="2400" dirty="0" err="1">
                <a:latin typeface="Copperplate Gothic Bold" panose="020E0705020206020404" pitchFamily="34" charset="77"/>
              </a:rPr>
              <a:t>e’</a:t>
            </a:r>
            <a:r>
              <a:rPr lang="it-IT" sz="2400" dirty="0">
                <a:latin typeface="Copperplate Gothic Bold" panose="020E0705020206020404" pitchFamily="34" charset="77"/>
              </a:rPr>
              <a:t> prevalente il MILOIOIDEO, che si inseriscono all’ OSSO IOIDE, localizzato nel Collo a livello di C4. 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Nel pavimento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81336"/>
            <a:ext cx="8280920" cy="5644008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nella ARTICOLAZIONE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7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IOIDE 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(JOIDE)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2124075" y="2341563"/>
            <a:ext cx="5327650" cy="203200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-5999" y="1836738"/>
            <a:ext cx="28186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PAVIMENTO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68" y="836712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</p:spTree>
    <p:extLst>
      <p:ext uri="{BB962C8B-B14F-4D97-AF65-F5344CB8AC3E}">
        <p14:creationId xmlns:p14="http://schemas.microsoft.com/office/powerpoint/2010/main" val="53182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5" y="116632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809328"/>
            <a:ext cx="7776864" cy="6048672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" y="116632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62" y="836712"/>
            <a:ext cx="8269709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300" b="1" i="1" dirty="0" err="1">
                <a:latin typeface="Century Gothic" panose="020B0502020202020204" pitchFamily="34" charset="0"/>
              </a:rPr>
              <a:t>liguale</a:t>
            </a:r>
            <a:r>
              <a:rPr lang="it-IT" sz="23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Orale e del Vestibolo, con un Epitelio Pavimentoso Pluristratificato parzialmente Cheratinizzato (a seconda delle zone </a:t>
            </a:r>
            <a:r>
              <a:rPr lang="it-IT" sz="2300" b="1" i="1" dirty="0" err="1">
                <a:latin typeface="Century Gothic" panose="020B0502020202020204" pitchFamily="34" charset="0"/>
              </a:rPr>
              <a:t>piu’</a:t>
            </a:r>
            <a:r>
              <a:rPr lang="it-IT" sz="23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3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300" b="1" i="1" dirty="0"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424936" cy="594928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200" b="1" dirty="0" err="1">
                <a:latin typeface="Comic Sans MS" panose="030F0902030302020204" pitchFamily="66" charset="0"/>
              </a:rPr>
              <a:t>Circumvallate</a:t>
            </a:r>
            <a:r>
              <a:rPr lang="it-IT" sz="22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200" b="1" dirty="0" err="1">
                <a:latin typeface="Comic Sans MS" panose="030F0902030302020204" pitchFamily="66" charset="0"/>
              </a:rPr>
              <a:t>Umami</a:t>
            </a:r>
            <a:r>
              <a:rPr lang="it-IT" sz="2200" b="1" dirty="0">
                <a:latin typeface="Comic Sans MS" panose="030F0902030302020204" pitchFamily="66" charset="0"/>
              </a:rPr>
              <a:t>» (correlato al </a:t>
            </a:r>
            <a:r>
              <a:rPr lang="it-IT" sz="2200" b="1" dirty="0" err="1">
                <a:latin typeface="Comic Sans MS" panose="030F0902030302020204" pitchFamily="66" charset="0"/>
              </a:rPr>
              <a:t>glutamato</a:t>
            </a:r>
            <a:r>
              <a:rPr lang="it-IT" sz="22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FACIALE (VII), N. GLOSSOFARINGEO (IX) per Radice Linguale, N. VAGO (X).</a:t>
            </a:r>
          </a:p>
        </p:txBody>
      </p:sp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4016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14371"/>
            <a:ext cx="8461983" cy="5589240"/>
          </a:xfrm>
        </p:spPr>
        <p:txBody>
          <a:bodyPr/>
          <a:lstStyle/>
          <a:p>
            <a:r>
              <a:rPr lang="it-IT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79301"/>
            <a:ext cx="7992888" cy="5661248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908720"/>
            <a:ext cx="842493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4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4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4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4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4638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268760"/>
            <a:ext cx="828092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2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2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MUSCOLARE con MUSCOLI STRIATI SCHELETRICI COSTRITTORI ed ELEVATORI.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5805264"/>
          </a:xfrm>
        </p:spPr>
        <p:txBody>
          <a:bodyPr/>
          <a:lstStyle/>
          <a:p>
            <a:r>
              <a:rPr lang="it-IT" sz="22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427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8728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8064896" cy="5661248"/>
          </a:xfrm>
        </p:spPr>
        <p:txBody>
          <a:bodyPr/>
          <a:lstStyle/>
          <a:p>
            <a:r>
              <a:rPr lang="it-IT" sz="2200" dirty="0">
                <a:latin typeface="Copperplate Gothic Bold" panose="020E0705020206020404" pitchFamily="34" charset="77"/>
              </a:rPr>
              <a:t>TRATTO CERVICALE: Posteriormente con C6 e C7 con interposizione dello Spazio </a:t>
            </a:r>
            <a:r>
              <a:rPr lang="it-IT" sz="2200" dirty="0" err="1">
                <a:latin typeface="Copperplate Gothic Bold" panose="020E0705020206020404" pitchFamily="34" charset="77"/>
              </a:rPr>
              <a:t>Retroesofageo</a:t>
            </a:r>
            <a:r>
              <a:rPr lang="it-IT" sz="2200" dirty="0">
                <a:latin typeface="Copperplate Gothic Bold" panose="020E0705020206020404" pitchFamily="34" charset="77"/>
              </a:rPr>
              <a:t>; Lateralmente Fascio Vascolo-Nervoso del Collo; Anteriormente con Laringe, Trachea e Ghiandola TIROIDE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TRATTO TORACICO (MEDIASTINICO): con L’ AORTA TORACICA, la BIFORCAZIONE TRACHEALE nei Grossi Bronchi </a:t>
            </a:r>
            <a:r>
              <a:rPr lang="it-IT" sz="2200" dirty="0" err="1">
                <a:latin typeface="Copperplate Gothic Bold" panose="020E0705020206020404" pitchFamily="34" charset="77"/>
              </a:rPr>
              <a:t>Extrapolmonari</a:t>
            </a:r>
            <a:r>
              <a:rPr lang="it-IT" sz="2200" dirty="0">
                <a:latin typeface="Copperplate Gothic Bold" panose="020E0705020206020404" pitchFamily="34" charset="77"/>
              </a:rPr>
              <a:t> e l’ Atrio Sinistro del Cuore. 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LATERALMENTE i POLMONI con le Pleure ed il Decorso dei NERVI VAGHI (X paio).</a:t>
            </a:r>
          </a:p>
        </p:txBody>
      </p:sp>
    </p:spTree>
    <p:extLst>
      <p:ext uri="{BB962C8B-B14F-4D97-AF65-F5344CB8AC3E}">
        <p14:creationId xmlns:p14="http://schemas.microsoft.com/office/powerpoint/2010/main" val="293006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POSTERIORMENTE si rapporta con il Muscolo DIAFRAMMA, senza interposizione del Peritoneo.</a:t>
            </a:r>
          </a:p>
        </p:txBody>
      </p:sp>
    </p:spTree>
    <p:extLst>
      <p:ext uri="{BB962C8B-B14F-4D97-AF65-F5344CB8AC3E}">
        <p14:creationId xmlns:p14="http://schemas.microsoft.com/office/powerpoint/2010/main" val="3706703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404664"/>
            <a:ext cx="8640960" cy="4597970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Tx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MUCOSA costituita da 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 - EPITELIO DI RIVESTIMENTO: protezione, assorbimento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 - LAMINA PROPRIA (tessuto CONNETTIVO DENSO):   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  Contiene Ghiandole Intramurali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- MUSCULARIS MUCOSÆ (tessuto MUSCOLARE LISCIO): motilità della mucosa correlata a  processi di assorbimento e secrezione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SOTTOMUCOSA (tessuto CONNETTIVO LASSO): separa la tonaca mucosa dalla tonaca muscolare. Può contenere ghiandole Intramurali ed è ricca di formazioni vascolari e nervose (plessi nervosi, tra cui quello di </a:t>
            </a:r>
            <a:r>
              <a:rPr lang="it-IT" altLang="it-IT" sz="2100" dirty="0" err="1">
                <a:latin typeface="Copperplate Gothic Bold" panose="020E0705020206020404" pitchFamily="34" charset="77"/>
              </a:rPr>
              <a:t>Meissner</a:t>
            </a:r>
            <a:r>
              <a:rPr lang="it-IT" altLang="it-IT" sz="2100" dirty="0">
                <a:latin typeface="Copperplate Gothic Bold" panose="020E0705020206020404" pitchFamily="34" charset="77"/>
              </a:rPr>
              <a:t>).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15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1462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927" y="404664"/>
            <a:ext cx="9144000" cy="4453954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MUSCOLARE (tessuto MUSCOLARE LISCIO, generalmente; in alcuni casi anche STRIATO SCHELETRICO, come nella Faringe e nel tratto </a:t>
            </a:r>
            <a:r>
              <a:rPr lang="it-IT" altLang="it-IT" sz="2100" dirty="0" err="1">
                <a:latin typeface="Copperplate Gothic Bold" panose="020E0705020206020404" pitchFamily="34" charset="77"/>
              </a:rPr>
              <a:t>piu’</a:t>
            </a:r>
            <a:r>
              <a:rPr lang="it-IT" altLang="it-IT" sz="2100" dirty="0">
                <a:latin typeface="Copperplate Gothic Bold" panose="020E0705020206020404" pitchFamily="34" charset="77"/>
              </a:rPr>
              <a:t> CRANIALE dell’ Esofago): presiede alla motilità complessiva dell' organo ed è sede di dispositivi nervosi (tra cui il Plesso di </a:t>
            </a:r>
            <a:r>
              <a:rPr lang="it-IT" altLang="it-IT" sz="2100" dirty="0" err="1">
                <a:latin typeface="Copperplate Gothic Bold" panose="020E0705020206020404" pitchFamily="34" charset="77"/>
              </a:rPr>
              <a:t>Auerbach</a:t>
            </a:r>
            <a:r>
              <a:rPr lang="it-IT" altLang="it-IT" sz="2100" dirty="0">
                <a:latin typeface="Copperplate Gothic Bold" panose="020E0705020206020404" pitchFamily="34" charset="77"/>
              </a:rPr>
              <a:t>)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ESTERNA, che può essere:</a:t>
            </a: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</a:t>
            </a:r>
            <a:r>
              <a:rPr lang="it-IT" altLang="it-IT" dirty="0">
                <a:latin typeface="Copperplate Gothic Bold" panose="020E0705020206020404" pitchFamily="34" charset="77"/>
              </a:rPr>
              <a:t>TONACA AVVENTIZIA (tessuto CONNETTIVO DENSO): media i rapporti dell' organo con gli organi circostanti, dà luogo ai mezzi di fissità e presenta dispositivi vascolari ;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dirty="0">
                <a:latin typeface="Copperplate Gothic Bold" panose="020E0705020206020404" pitchFamily="34" charset="77"/>
              </a:rPr>
              <a:t>    - TONACA SIEROSA (tessuto MESOTELIALE): costituita dall' avvolgersi sugli organi delle cosiddette membrane sierose. Fungono anch'esse da mezzi di fissità per l' organo, ma permettono notevole SCORRIMENTO .</a:t>
            </a:r>
          </a:p>
        </p:txBody>
      </p:sp>
    </p:spTree>
    <p:extLst>
      <p:ext uri="{BB962C8B-B14F-4D97-AF65-F5344CB8AC3E}">
        <p14:creationId xmlns:p14="http://schemas.microsoft.com/office/powerpoint/2010/main" val="170280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1041053"/>
          </a:xfrm>
          <a:ln/>
        </p:spPr>
        <p:txBody>
          <a:bodyPr>
            <a:normAutofit/>
          </a:bodyPr>
          <a:lstStyle/>
          <a:p>
            <a:pPr algn="ctr"/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CARATTERIstiche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di struttura generale </a:t>
            </a:r>
            <a:b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del tubo digerente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5" y="1196752"/>
            <a:ext cx="9124005" cy="56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7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79B031F-7F7A-AB48-BAB6-82BA58172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241300"/>
            <a:ext cx="81724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61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90972" y="335825"/>
            <a:ext cx="417646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F4674-D254-D94E-9466-7EE5B442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C17CD-CEC2-2343-9EBE-6C880AFA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40768"/>
            <a:ext cx="8064897" cy="5805264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L’ Apporto SANGUIFERO compete alle ARTERIE TIROIDEA INFERIORE (dalla Succlavia nel Tratto Cervicale), ESOFAGEE (dall’ Aorta Toracica nel Tratto Mediastinico), GASTRICA SINISTRA (dal Tripode CELIACO nel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  <a:p>
            <a:r>
              <a:rPr lang="it-IT" sz="2400" b="1" dirty="0">
                <a:latin typeface="Comic Sans MS" panose="030F0902030302020204" pitchFamily="66" charset="0"/>
              </a:rPr>
              <a:t>Il Sangue Refluo si raccoglie in un PLESSO VENOSO PERIESOFAGEO, da cui è poi convogliato nella Vena TIROIDEA INFERIORE (Tratto Cervicale), nel Sistema AZYGOS (Tratto Mediastinico) e nella Vena PORTA del Fegato (per il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86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692696"/>
            <a:ext cx="8136904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 err="1">
                <a:latin typeface="Arial Rounded MT Bold" panose="020F0704030504030204" pitchFamily="34" charset="77"/>
              </a:rPr>
              <a:t>Puo’</a:t>
            </a:r>
            <a:r>
              <a:rPr lang="it-IT" altLang="it-IT" sz="2400" dirty="0">
                <a:latin typeface="Arial Rounded MT Bold" panose="020F0704030504030204" pitchFamily="34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 err="1">
                <a:latin typeface="Arial Rounded MT Bold" panose="020F0704030504030204" pitchFamily="34" charset="77"/>
              </a:rPr>
              <a:t>Puo’</a:t>
            </a:r>
            <a:r>
              <a:rPr lang="it-IT" altLang="it-IT" sz="2400" dirty="0">
                <a:latin typeface="Arial Rounded MT Bold" panose="020F0704030504030204" pitchFamily="34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91B0FD-A0D6-584B-A83E-030E3DB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858001"/>
          </a:xfrm>
        </p:spPr>
        <p:txBody>
          <a:bodyPr/>
          <a:lstStyle/>
          <a:p>
            <a:r>
              <a:rPr lang="it-IT" sz="2800" b="1" i="1" dirty="0">
                <a:latin typeface="Trebuchet MS" panose="020B0703020202090204" pitchFamily="34" charset="0"/>
              </a:rPr>
              <a:t>CARDIAS: porzione dove si localizza la GIUNZIONE ESOFAGO-GASTRICA. L’ ORIFIZIO ESOFAGEO è controllato da un dispositivo valvolare che impedisce il reflusso del bolo dallo Stomaco all’ Esofago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FONDO: è l’unica porzione nella quale il lume NON è collassato in assenza del bolo alimentare. Vi si descrive la Bolla Gassosa.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CORPO: la porzione più estesa dello Stomaco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PILORO: fa seguito al Corpo e presenta l’ Antro, cui fa seguito il Canale Pilorico. Esso termina con la VALVOLA PILORICA, che regola l’ afflusso del bolo alimentare dallo Stomaco nel Duodeno.</a:t>
            </a:r>
          </a:p>
        </p:txBody>
      </p:sp>
    </p:spTree>
    <p:extLst>
      <p:ext uri="{BB962C8B-B14F-4D97-AF65-F5344CB8AC3E}">
        <p14:creationId xmlns:p14="http://schemas.microsoft.com/office/powerpoint/2010/main" val="1348778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340768"/>
            <a:ext cx="7848872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endParaRPr lang="it-IT" sz="2400" dirty="0">
              <a:latin typeface="Copperplate Gothic Bold" panose="020E0705020206020404" pitchFamily="34" charset="77"/>
            </a:endParaRP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704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-13356" y="116632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7888" y="1340768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D513D-2B5C-B84B-B108-24500C5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424936" cy="6237312"/>
          </a:xfrm>
        </p:spPr>
        <p:txBody>
          <a:bodyPr/>
          <a:lstStyle/>
          <a:p>
            <a:pPr algn="just"/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Al fine di comprendere i rapporti dello Stomaco con le strutture contigue, è necessario fornire alcune nozioni basilari circa l’ organizzazione morfologica della SIEROSA PERITONEALE.</a:t>
            </a:r>
          </a:p>
          <a:p>
            <a:pPr algn="just"/>
            <a:endParaRPr lang="it-IT" sz="28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algn="just"/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Essa riveste in maniera TOTALE o PARZIALE molti degli organi della Cavità </a:t>
            </a:r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Addomino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-Pelvica, consentendone la MOTILITA’ e lo SCORRIMENTO (Scivolamento) reciproco nei confronti di altri Organi reciproci</a:t>
            </a:r>
          </a:p>
        </p:txBody>
      </p:sp>
    </p:spTree>
    <p:extLst>
      <p:ext uri="{BB962C8B-B14F-4D97-AF65-F5344CB8AC3E}">
        <p14:creationId xmlns:p14="http://schemas.microsoft.com/office/powerpoint/2010/main" val="1951103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72946"/>
            <a:ext cx="8280920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TONACA SIEROSA che si localizza nella CAVITA’ ADDOMINO-PELVICA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Permette lo SCORRIMENTO reciproco degli organi interessati dal suo rivestimento essendo una CAVITA’ molto sottile riempita di fluido, che si localizza tra un FOGLIETTO PARIETALE ed un FOGLIETTO VISCERALE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rapporta in modo vario con i diversi organi RIVESTENDOLI: 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COMPLETAMENTE  oppure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PARZIALMENTE, lasciando delle cosiddette AREE NUDE (come nello Stomaco e nel Fegato)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72946"/>
            <a:ext cx="8496944" cy="5715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PERITONEO aderisce come PERITONEO PARIETALE alle PARETI ADDOMINO-PELVICHE.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Esso delimita la CAVITA’ PERITONEALE e gli Organi in essa contenuti si definiscono INTRAPERITONEALI, anche se NON sono rivestiti dalla Sierosa.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Dal Peritoneo Parietale si diparte il PERITONEO VISCERALE (Tessuto Mesoteliale), che con le sue specifiche strutture, si porta a rivestire in vario modo molteplici organi.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0649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63" y="32970"/>
            <a:ext cx="6306548" cy="67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D51468-8D4D-D94A-8E8D-B66CC5DD9125}"/>
              </a:ext>
            </a:extLst>
          </p:cNvPr>
          <p:cNvSpPr txBox="1"/>
          <p:nvPr/>
        </p:nvSpPr>
        <p:spPr>
          <a:xfrm>
            <a:off x="107503" y="1412776"/>
            <a:ext cx="28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ROSSO: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PARIETALE</a:t>
            </a:r>
          </a:p>
          <a:p>
            <a:endParaRPr lang="it-IT" dirty="0">
              <a:solidFill>
                <a:srgbClr val="FF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VERDE: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VISCERALE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85725"/>
            <a:ext cx="8999537" cy="7064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PERITONEO: 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971600" y="785540"/>
            <a:ext cx="7488832" cy="57150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Rispetto alla SIEROSA PERITONEALE gli organi possono essere: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- INTRAPERITONALI, quando si trovino all’ interno del sacco delimitato dalla sierosa peritoneale, MA NON NECESSARIAMENTE NE SONO RIVESTITI (OVAIO);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- RETROPERITONEALI, ossia accollati alla parete addominale posteriore 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- SOTTO- (o INFRA-) PERITONEALI: sono gli organi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PELVICI, avvolti dalla FASCIA PELVICA di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Connettivo Fibroso</a:t>
            </a:r>
          </a:p>
        </p:txBody>
      </p:sp>
    </p:spTree>
    <p:extLst>
      <p:ext uri="{BB962C8B-B14F-4D97-AF65-F5344CB8AC3E}">
        <p14:creationId xmlns:p14="http://schemas.microsoft.com/office/powerpoint/2010/main" val="263452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0648"/>
            <a:ext cx="8991600" cy="65692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SPECIFICHE STRUTTURE PERITONEALI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687760" y="836712"/>
            <a:ext cx="7920880" cy="5184576"/>
          </a:xfrm>
        </p:spPr>
        <p:txBody>
          <a:bodyPr rtlCol="0">
            <a:noAutofit/>
          </a:bodyPr>
          <a:lstStyle/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MESI (singolare MESO): si tendono tra la PARETE ADDOMINALE POSTERIORE e si portano ad avvolgere Organi: MESENTERE, MESOCOLON TRASVERSO, MESOSIGMA (un’ eccezione alla disposizione è costituita dal </a:t>
            </a:r>
            <a:r>
              <a:rPr lang="it-IT" altLang="it-IT" sz="2500" b="1" dirty="0" err="1">
                <a:latin typeface="Comic Sans MS" panose="030F0902030302020204" pitchFamily="66" charset="0"/>
              </a:rPr>
              <a:t>Mesovario</a:t>
            </a:r>
            <a:r>
              <a:rPr lang="it-IT" altLang="it-IT" sz="2500" b="1" dirty="0">
                <a:latin typeface="Comic Sans MS" panose="030F0902030302020204" pitchFamily="66" charset="0"/>
              </a:rPr>
              <a:t>)</a:t>
            </a:r>
          </a:p>
          <a:p>
            <a:pPr marL="339725" indent="-336550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5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LEGAMENTI od OMENTI: si tendono tra organi INTRAPERITONEALI, o da PARETI ADDOMINALI (eccetto la PARETE POSTERIORE), ed altri organi INTRAPERITONEALI (in particolare del SISTEMA DIGERENTE). Il grande e piccolo OMENTO sono detti anche EPIPLOON.</a:t>
            </a: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41313" indent="-339725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431032" y="836712"/>
            <a:ext cx="8496944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(ANELLO) LINFATICO DI WALDEYER: TONSILLE PALATINE, FARINGEA (Vie Aeree), LINGUALE, TUBARICHE, LARINGEA (Vie Aeree)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25AED8-DA86-BC46-A302-DAD827CD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8" y="332656"/>
            <a:ext cx="915837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8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FEGATO; POSTERIORMENTE con la PARETE ADDOMINALE POSTERIORE, con il PANCREAS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565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22"/>
          <a:stretch/>
        </p:blipFill>
        <p:spPr bwMode="auto">
          <a:xfrm>
            <a:off x="-5720" y="476672"/>
            <a:ext cx="897673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370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9" y="942925"/>
            <a:ext cx="7699699" cy="59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16674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96752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A69F203D-FBFD-3241-9AE3-C76758806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07"/>
          <a:stretch/>
        </p:blipFill>
        <p:spPr bwMode="auto">
          <a:xfrm>
            <a:off x="113662" y="662049"/>
            <a:ext cx="8881742" cy="586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208912" cy="5921895"/>
          </a:xfrm>
        </p:spPr>
        <p:txBody>
          <a:bodyPr/>
          <a:lstStyle/>
          <a:p>
            <a:r>
              <a:rPr lang="it-IT" sz="22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</a:t>
            </a: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Meissner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MUSCOLARE di Muscolatura Liscia con 3 strati: Obliquo interno, Circolare intermedio e Longitudinale esterno. Vi si trova il Plesso Nervoso Autonomo Muscolare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Auerbach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6024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3826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0053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5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5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5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5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17190</TotalTime>
  <Words>4036</Words>
  <Application>Microsoft Macintosh PowerPoint</Application>
  <PresentationFormat>Presentazione su schermo (4:3)</PresentationFormat>
  <Paragraphs>419</Paragraphs>
  <Slides>101</Slides>
  <Notes>58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20" baseType="lpstr">
      <vt:lpstr>Arial</vt:lpstr>
      <vt:lpstr>Arial Black</vt:lpstr>
      <vt:lpstr>Arial Rounded MT Bold</vt:lpstr>
      <vt:lpstr>Century Gothic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Phosphate Solid</vt:lpstr>
      <vt:lpstr>Tahoma</vt:lpstr>
      <vt:lpstr>Times New Roman</vt:lpstr>
      <vt:lpstr>Trebuchet MS</vt:lpstr>
      <vt:lpstr>Tw Cen MT</vt:lpstr>
      <vt:lpstr>Tw Cen MT Condensed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Presentazione standard di PowerPoint</vt:lpstr>
      <vt:lpstr>DIVERTICOLO LARINGO-TRACHEALE (dall’ Intestino Anteriore)</vt:lpstr>
      <vt:lpstr>Presentazione standard di PowerPoint</vt:lpstr>
      <vt:lpstr>SISTEMA  DIGERENTE (1)</vt:lpstr>
      <vt:lpstr>Presentazione standard di PowerPoint</vt:lpstr>
      <vt:lpstr>CAVITà   ORALE</vt:lpstr>
      <vt:lpstr>CAVITà  ORALE </vt:lpstr>
      <vt:lpstr>Presentazione standard di PowerPoint</vt:lpstr>
      <vt:lpstr>VESTIBOLO DELLA CAVITà ORALE</vt:lpstr>
      <vt:lpstr>CAVITà  ORALE  PROPRIAMENTE  DETTA</vt:lpstr>
      <vt:lpstr>CAVITà  ORALE  PROPRIAMENTE  DETTA</vt:lpstr>
      <vt:lpstr>CAVITà  ORALE  PROPRIAMENTE  DETTA</vt:lpstr>
      <vt:lpstr>Presentazione standard di PowerPoint</vt:lpstr>
      <vt:lpstr>MANDIBOLA </vt:lpstr>
      <vt:lpstr>OSSO IOIDE  (JOIDE)</vt:lpstr>
      <vt:lpstr>Presentazione standard di PowerPoint</vt:lpstr>
      <vt:lpstr>Presentazione standard di PowerPoint</vt:lpstr>
      <vt:lpstr>ARCATE  DENTARIE  PERMANENTI</vt:lpstr>
      <vt:lpstr>ARCATE GENGIVO-DENTARIE</vt:lpstr>
      <vt:lpstr>STRUTTURa degli elementi dentari</vt:lpstr>
      <vt:lpstr>Presentazione standard di PowerPoint</vt:lpstr>
      <vt:lpstr>Presentazione standard di PowerPoint</vt:lpstr>
      <vt:lpstr>L I N G U A</vt:lpstr>
      <vt:lpstr>Presentazione standard di PowerPoint</vt:lpstr>
      <vt:lpstr>LINGUA caratteri  generali</vt:lpstr>
      <vt:lpstr>LINGUA STRUTTURA </vt:lpstr>
      <vt:lpstr>LINGUA STRUTTURA </vt:lpstr>
      <vt:lpstr>SENSIBILITA’ GUSTATIVA (Viscerale Speciale)</vt:lpstr>
      <vt:lpstr>MUCOSA DELLA FACCIA SUPERIORE:  PAPILLE LINGUALI</vt:lpstr>
      <vt:lpstr>Presentazione standard di PowerPoint</vt:lpstr>
      <vt:lpstr>F A R I N G E</vt:lpstr>
      <vt:lpstr>FARINGE: SCHEMATIZZAZIONE ANATOMO – TOPOGRAFICA</vt:lpstr>
      <vt:lpstr>FARINGE</vt:lpstr>
      <vt:lpstr>FARINGE CARATTERI ANATOMO-MACROSCOPICI</vt:lpstr>
      <vt:lpstr>FARINGE: PROIEZIONE LATERALE sul PIANO MEDIANO</vt:lpstr>
      <vt:lpstr>FARINGE  PORZIONI COSTITUTIVE</vt:lpstr>
      <vt:lpstr>FARINGE: PARETE ANTERIORE </vt:lpstr>
      <vt:lpstr>FARINGE STRUTTURA</vt:lpstr>
      <vt:lpstr>FARINGE MUSCOLI  STRIATI  SCHELETRICI</vt:lpstr>
      <vt:lpstr>ANELLO (ARCO) LINFATICO OROFARINGEO di waldeyer</vt:lpstr>
      <vt:lpstr>ANELLO (ARCO) LINFATICO OROFARINGEO di waldeyer</vt:lpstr>
      <vt:lpstr>STRUTTURA delle TONSILLE (Tonsilla FARINGEA)</vt:lpstr>
      <vt:lpstr>Presentazione standard di PowerPoint</vt:lpstr>
      <vt:lpstr>E S O F A G O</vt:lpstr>
      <vt:lpstr>ESOFAGO</vt:lpstr>
      <vt:lpstr>ESOFAGO RAPPORTI PRINCIPALI</vt:lpstr>
      <vt:lpstr>Presentazione standard di PowerPoint</vt:lpstr>
      <vt:lpstr>Presentazione standard di PowerPoint</vt:lpstr>
      <vt:lpstr>ESOFAGO PORZIONE DIAFRAMMATICA E REGIONE CARDIALE</vt:lpstr>
      <vt:lpstr>ESOFAGO RAPPORTI PRINCIPALI</vt:lpstr>
      <vt:lpstr> ERNIE DELLO IATO ESOFAGEO</vt:lpstr>
      <vt:lpstr>ESOFAGO RAPPORTI PRINCIPALI</vt:lpstr>
      <vt:lpstr>ESOFAGO TRATTO ADDOMINALE</vt:lpstr>
      <vt:lpstr>ORGANI CAVI </vt:lpstr>
      <vt:lpstr>ORGANI CAVI </vt:lpstr>
      <vt:lpstr>CARATTERIstiche di struttura generale  del tubo digerente</vt:lpstr>
      <vt:lpstr>Presentazione standard di PowerPoint</vt:lpstr>
      <vt:lpstr>ESOFAGO STRUTTURA</vt:lpstr>
      <vt:lpstr>PASSAGGIO ESOFAGO-STOMACO</vt:lpstr>
      <vt:lpstr>ESOFAGO VASCOLARIZZAZIONE</vt:lpstr>
      <vt:lpstr>S T O M A C O</vt:lpstr>
      <vt:lpstr>Presentazione standard di PowerPoint</vt:lpstr>
      <vt:lpstr>STOMACO</vt:lpstr>
      <vt:lpstr>Presentazione standard di PowerPoint</vt:lpstr>
      <vt:lpstr>Presentazione standard di PowerPoint</vt:lpstr>
      <vt:lpstr>STOMACO ASPETTI ANATOMO-TOPOGRAFICI</vt:lpstr>
      <vt:lpstr>RAPPORTO CON LA PARETE TORACICA SPAZIO DI TRAUBE “semilunare”</vt:lpstr>
      <vt:lpstr>STOMACO RAPPORTI CON LA PARETE ADDOMINALE</vt:lpstr>
      <vt:lpstr>Presentazione standard di PowerPoint</vt:lpstr>
      <vt:lpstr>STOMACO  MORFOLOGIA MACROSCOPICA</vt:lpstr>
      <vt:lpstr>Presentazione standard di PowerPoint</vt:lpstr>
      <vt:lpstr>PERITONEO CONCETTI GENERALI </vt:lpstr>
      <vt:lpstr>PERITONEO CONCETTI GENERALI </vt:lpstr>
      <vt:lpstr>Presentazione standard di PowerPoint</vt:lpstr>
      <vt:lpstr>PERITONEO: CONCETTI GENERALI </vt:lpstr>
      <vt:lpstr>SPECIFICHE STRUTTURE PERITONEALI</vt:lpstr>
      <vt:lpstr>Presentazione standard di PowerPoint</vt:lpstr>
      <vt:lpstr>Presentazione standard di PowerPoint</vt:lpstr>
      <vt:lpstr>STOMACO RAPPORTI PRINCIPALI</vt:lpstr>
      <vt:lpstr>Presentazione standard di PowerPoint</vt:lpstr>
      <vt:lpstr>Presentazione standard di PowerPoint</vt:lpstr>
      <vt:lpstr>Presentazione standard di PowerPoint</vt:lpstr>
      <vt:lpstr>STOMACO CONFIGURAZIONE  INTERNA</vt:lpstr>
      <vt:lpstr>STOMACO  CONFIGURAZIONE INTERNA 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</vt:lpstr>
      <vt:lpstr>STOMACO CORPO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517</cp:revision>
  <cp:lastPrinted>1601-01-01T00:00:00Z</cp:lastPrinted>
  <dcterms:created xsi:type="dcterms:W3CDTF">2001-03-19T12:39:50Z</dcterms:created>
  <dcterms:modified xsi:type="dcterms:W3CDTF">2023-10-22T19:17:49Z</dcterms:modified>
</cp:coreProperties>
</file>