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1"/>
  </p:notesMasterIdLst>
  <p:sldIdLst>
    <p:sldId id="256" r:id="rId3"/>
    <p:sldId id="257" r:id="rId4"/>
    <p:sldId id="262" r:id="rId5"/>
    <p:sldId id="261" r:id="rId6"/>
    <p:sldId id="266" r:id="rId7"/>
    <p:sldId id="268" r:id="rId8"/>
    <p:sldId id="258" r:id="rId9"/>
    <p:sldId id="263" r:id="rId10"/>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4648"/>
  </p:normalViewPr>
  <p:slideViewPr>
    <p:cSldViewPr>
      <p:cViewPr varScale="1">
        <p:scale>
          <a:sx n="106" d="100"/>
          <a:sy n="106" d="100"/>
        </p:scale>
        <p:origin x="1592"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6"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7" name="Rectangle 4"/>
          <p:cNvSpPr>
            <a:spLocks noGrp="1" noRot="1" noChangeAspect="1" noChangeArrowheads="1"/>
          </p:cNvSpPr>
          <p:nvPr>
            <p:ph type="sldImg"/>
          </p:nvPr>
        </p:nvSpPr>
        <p:spPr bwMode="auto">
          <a:xfrm>
            <a:off x="1312863" y="1027113"/>
            <a:ext cx="4927600" cy="369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1169988" y="5086350"/>
            <a:ext cx="5219700"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0416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4589FF3-D673-4BA1-9D6E-F089B8AE085E}" type="slidenum">
              <a:rPr lang="it-IT" altLang="it-IT"/>
              <a:pPr>
                <a:defRPr/>
              </a:pPr>
              <a:t>‹N›</a:t>
            </a:fld>
            <a:endParaRPr lang="it-IT" altLang="it-IT"/>
          </a:p>
        </p:txBody>
      </p:sp>
    </p:spTree>
    <p:extLst>
      <p:ext uri="{BB962C8B-B14F-4D97-AF65-F5344CB8AC3E}">
        <p14:creationId xmlns:p14="http://schemas.microsoft.com/office/powerpoint/2010/main" val="239334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2E26B745-C05A-402D-A7F9-0021C8C4D68E}" type="slidenum">
              <a:rPr lang="it-IT" altLang="it-IT"/>
              <a:pPr>
                <a:defRPr/>
              </a:pPr>
              <a:t>‹N›</a:t>
            </a:fld>
            <a:endParaRPr lang="it-IT" altLang="it-IT"/>
          </a:p>
        </p:txBody>
      </p:sp>
    </p:spTree>
    <p:extLst>
      <p:ext uri="{BB962C8B-B14F-4D97-AF65-F5344CB8AC3E}">
        <p14:creationId xmlns:p14="http://schemas.microsoft.com/office/powerpoint/2010/main" val="314544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2500" y="301625"/>
            <a:ext cx="2265363" cy="64500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6862" cy="645001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2447A95-3FB9-4219-BA6B-D18635394BF6}" type="slidenum">
              <a:rPr lang="it-IT" altLang="it-IT"/>
              <a:pPr>
                <a:defRPr/>
              </a:pPr>
              <a:t>‹N›</a:t>
            </a:fld>
            <a:endParaRPr lang="it-IT" altLang="it-IT"/>
          </a:p>
        </p:txBody>
      </p:sp>
    </p:spTree>
    <p:extLst>
      <p:ext uri="{BB962C8B-B14F-4D97-AF65-F5344CB8AC3E}">
        <p14:creationId xmlns:p14="http://schemas.microsoft.com/office/powerpoint/2010/main" val="130127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02985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7901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58959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6887"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00650" y="1963738"/>
            <a:ext cx="4306888"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484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9881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93579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69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54104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4E3D4D83-8B2A-4DAC-98F1-9A747759BFB8}" type="slidenum">
              <a:rPr lang="it-IT" altLang="it-IT"/>
              <a:pPr>
                <a:defRPr/>
              </a:pPr>
              <a:t>‹N›</a:t>
            </a:fld>
            <a:endParaRPr lang="it-IT" altLang="it-IT"/>
          </a:p>
        </p:txBody>
      </p:sp>
    </p:spTree>
    <p:extLst>
      <p:ext uri="{BB962C8B-B14F-4D97-AF65-F5344CB8AC3E}">
        <p14:creationId xmlns:p14="http://schemas.microsoft.com/office/powerpoint/2010/main" val="1560788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90979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9256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6788" y="282575"/>
            <a:ext cx="2190750" cy="66119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3025" cy="66119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616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601075" cy="1255713"/>
          </a:xfrm>
        </p:spPr>
        <p:txBody>
          <a:bodyPr/>
          <a:lstStyle/>
          <a:p>
            <a:r>
              <a:rPr lang="it-IT"/>
              <a:t>Fare clic per modificare lo stile del titolo</a:t>
            </a:r>
          </a:p>
        </p:txBody>
      </p:sp>
    </p:spTree>
    <p:extLst>
      <p:ext uri="{BB962C8B-B14F-4D97-AF65-F5344CB8AC3E}">
        <p14:creationId xmlns:p14="http://schemas.microsoft.com/office/powerpoint/2010/main" val="221596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9BFB67BE-20A7-4396-87BB-0BEC8FEE1C86}" type="slidenum">
              <a:rPr lang="it-IT" altLang="it-IT"/>
              <a:pPr>
                <a:defRPr/>
              </a:pPr>
              <a:t>‹N›</a:t>
            </a:fld>
            <a:endParaRPr lang="it-IT" altLang="it-IT"/>
          </a:p>
        </p:txBody>
      </p:sp>
    </p:spTree>
    <p:extLst>
      <p:ext uri="{BB962C8B-B14F-4D97-AF65-F5344CB8AC3E}">
        <p14:creationId xmlns:p14="http://schemas.microsoft.com/office/powerpoint/2010/main" val="404456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6112"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1750" y="1768475"/>
            <a:ext cx="4456113"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F236E9FA-3D9A-4A26-8494-9FA7DA2E0381}" type="slidenum">
              <a:rPr lang="it-IT" altLang="it-IT"/>
              <a:pPr>
                <a:defRPr/>
              </a:pPr>
              <a:t>‹N›</a:t>
            </a:fld>
            <a:endParaRPr lang="it-IT" altLang="it-IT"/>
          </a:p>
        </p:txBody>
      </p:sp>
    </p:spTree>
    <p:extLst>
      <p:ext uri="{BB962C8B-B14F-4D97-AF65-F5344CB8AC3E}">
        <p14:creationId xmlns:p14="http://schemas.microsoft.com/office/powerpoint/2010/main" val="406395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D94DFAEE-868D-4EB2-BE4C-26F97B8B8AF6}" type="slidenum">
              <a:rPr lang="it-IT" altLang="it-IT"/>
              <a:pPr>
                <a:defRPr/>
              </a:pPr>
              <a:t>‹N›</a:t>
            </a:fld>
            <a:endParaRPr lang="it-IT" altLang="it-IT"/>
          </a:p>
        </p:txBody>
      </p:sp>
    </p:spTree>
    <p:extLst>
      <p:ext uri="{BB962C8B-B14F-4D97-AF65-F5344CB8AC3E}">
        <p14:creationId xmlns:p14="http://schemas.microsoft.com/office/powerpoint/2010/main" val="424821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AEF89CBA-6C23-41B5-A78F-C1FB1431FA83}" type="slidenum">
              <a:rPr lang="it-IT" altLang="it-IT"/>
              <a:pPr>
                <a:defRPr/>
              </a:pPr>
              <a:t>‹N›</a:t>
            </a:fld>
            <a:endParaRPr lang="it-IT" altLang="it-IT"/>
          </a:p>
        </p:txBody>
      </p:sp>
    </p:spTree>
    <p:extLst>
      <p:ext uri="{BB962C8B-B14F-4D97-AF65-F5344CB8AC3E}">
        <p14:creationId xmlns:p14="http://schemas.microsoft.com/office/powerpoint/2010/main" val="290871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E42E8F17-3FDF-4929-9D2D-F21BBB31482B}" type="slidenum">
              <a:rPr lang="it-IT" altLang="it-IT"/>
              <a:pPr>
                <a:defRPr/>
              </a:pPr>
              <a:t>‹N›</a:t>
            </a:fld>
            <a:endParaRPr lang="it-IT" altLang="it-IT"/>
          </a:p>
        </p:txBody>
      </p:sp>
    </p:spTree>
    <p:extLst>
      <p:ext uri="{BB962C8B-B14F-4D97-AF65-F5344CB8AC3E}">
        <p14:creationId xmlns:p14="http://schemas.microsoft.com/office/powerpoint/2010/main" val="597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34B12BC0-FC69-4E11-92C0-555F90F0B59C}" type="slidenum">
              <a:rPr lang="it-IT" altLang="it-IT"/>
              <a:pPr>
                <a:defRPr/>
              </a:pPr>
              <a:t>‹N›</a:t>
            </a:fld>
            <a:endParaRPr lang="it-IT" altLang="it-IT"/>
          </a:p>
        </p:txBody>
      </p:sp>
    </p:spTree>
    <p:extLst>
      <p:ext uri="{BB962C8B-B14F-4D97-AF65-F5344CB8AC3E}">
        <p14:creationId xmlns:p14="http://schemas.microsoft.com/office/powerpoint/2010/main" val="180813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05987CFD-23AC-45BA-A722-669F8537A449}" type="slidenum">
              <a:rPr lang="it-IT" altLang="it-IT"/>
              <a:pPr>
                <a:defRPr/>
              </a:pPr>
              <a:t>‹N›</a:t>
            </a:fld>
            <a:endParaRPr lang="it-IT" altLang="it-IT"/>
          </a:p>
        </p:txBody>
      </p:sp>
    </p:spTree>
    <p:extLst>
      <p:ext uri="{BB962C8B-B14F-4D97-AF65-F5344CB8AC3E}">
        <p14:creationId xmlns:p14="http://schemas.microsoft.com/office/powerpoint/2010/main" val="76506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4625"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92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A0594999-5CA4-4A4E-A422-9EE034C01DD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60107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6175"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hyperlink" Target="https://www.edises.it/universitario/ebook-a-m-gilroy-prometheus-atlante-di-anatomia-iv-ed.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39555" y="395461"/>
            <a:ext cx="9649071" cy="1048990"/>
          </a:xfrm>
        </p:spPr>
        <p:txBody>
          <a:bodyPr tIns="21240"/>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Università degli Studi di Trieste</a:t>
            </a:r>
            <a:br>
              <a:rPr lang="it-IT" altLang="it-IT" dirty="0">
                <a:solidFill>
                  <a:schemeClr val="tx1"/>
                </a:solidFill>
              </a:rPr>
            </a:br>
            <a:r>
              <a:rPr lang="it-IT" altLang="it-IT" dirty="0">
                <a:solidFill>
                  <a:schemeClr val="tx1"/>
                </a:solidFill>
              </a:rPr>
              <a:t>Corso di Laurea in </a:t>
            </a:r>
            <a:br>
              <a:rPr lang="it-IT" altLang="it-IT" dirty="0">
                <a:solidFill>
                  <a:schemeClr val="tx1"/>
                </a:solidFill>
              </a:rPr>
            </a:br>
            <a:r>
              <a:rPr lang="it-IT" altLang="it-IT" dirty="0">
                <a:solidFill>
                  <a:schemeClr val="tx1"/>
                </a:solidFill>
              </a:rPr>
              <a:t>FISIOTERAPIA </a:t>
            </a:r>
            <a:br>
              <a:rPr lang="it-IT" altLang="it-IT" dirty="0">
                <a:solidFill>
                  <a:schemeClr val="tx1"/>
                </a:solidFill>
              </a:rPr>
            </a:br>
            <a:endParaRPr lang="it-IT" altLang="it-IT" dirty="0">
              <a:solidFill>
                <a:schemeClr val="tx1"/>
              </a:solidFill>
            </a:endParaRPr>
          </a:p>
        </p:txBody>
      </p:sp>
      <p:sp>
        <p:nvSpPr>
          <p:cNvPr id="4099" name="Rectangle 2"/>
          <p:cNvSpPr>
            <a:spLocks noGrp="1" noChangeArrowheads="1"/>
          </p:cNvSpPr>
          <p:nvPr>
            <p:ph type="subTitle" idx="4294967295"/>
          </p:nvPr>
        </p:nvSpPr>
        <p:spPr>
          <a:xfrm>
            <a:off x="241800" y="1619597"/>
            <a:ext cx="9649072" cy="7223125"/>
          </a:xfrm>
        </p:spPr>
        <p:txBody>
          <a:bodyPr/>
          <a:lstStyle/>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dirty="0">
                <a:solidFill>
                  <a:schemeClr val="tx1"/>
                </a:solidFill>
              </a:rPr>
              <a:t>Modulo Didattico di Anatomia Umana Normale</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ANATOMIA  UMANA e NEUROANATOMIA (SSD BIO/16)</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Insegnamento</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Morfologia Umana e Biochimica</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Docente</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Prof. Vittorio GRILL</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SSD BIOS-12/A - Anatomia Umana</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E-mail  grill@units.it</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282575"/>
            <a:ext cx="8607425" cy="1262063"/>
          </a:xfrm>
        </p:spPr>
        <p:txBody>
          <a:bodyPr/>
          <a:lstStyle/>
          <a:p>
            <a:pPr eaLnBrk="1"/>
            <a:endParaRPr lang="it-IT" altLang="it-IT"/>
          </a:p>
        </p:txBody>
      </p:sp>
      <p:sp>
        <p:nvSpPr>
          <p:cNvPr id="6147" name="Rectangle 2"/>
          <p:cNvSpPr>
            <a:spLocks noGrp="1" noChangeArrowheads="1"/>
          </p:cNvSpPr>
          <p:nvPr>
            <p:ph type="body" idx="1"/>
          </p:nvPr>
        </p:nvSpPr>
        <p:spPr>
          <a:xfrm>
            <a:off x="741363" y="1963738"/>
            <a:ext cx="8772525" cy="4984750"/>
          </a:xfrm>
        </p:spPr>
        <p:txBody>
          <a:bodyPr/>
          <a:lstStyle/>
          <a:p>
            <a:pPr eaLnBrk="1"/>
            <a:endParaRPr lang="it-IT" altLang="it-IT"/>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360363"/>
            <a:ext cx="4824412" cy="705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31800"/>
            <a:ext cx="5111750" cy="698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359792" y="247699"/>
            <a:ext cx="9577063" cy="1254125"/>
          </a:xfrm>
        </p:spPr>
        <p:txBody>
          <a:bodyPr/>
          <a:lstStyle/>
          <a:p>
            <a:pPr algn="ctr"/>
            <a:r>
              <a:rPr lang="it-IT" sz="3200" dirty="0">
                <a:solidFill>
                  <a:schemeClr val="tx1"/>
                </a:solidFill>
              </a:rPr>
              <a:t>INFORMAZIONI ESSENZIALI SUL MODULO DIDATTICO DI  ANATOMIA UMANA </a:t>
            </a:r>
          </a:p>
        </p:txBody>
      </p:sp>
      <p:sp>
        <p:nvSpPr>
          <p:cNvPr id="3" name="Segnaposto contenuto 2"/>
          <p:cNvSpPr>
            <a:spLocks noGrp="1"/>
          </p:cNvSpPr>
          <p:nvPr>
            <p:ph idx="1"/>
          </p:nvPr>
        </p:nvSpPr>
        <p:spPr>
          <a:xfrm>
            <a:off x="766029" y="1979637"/>
            <a:ext cx="8764587" cy="4929187"/>
          </a:xfrm>
        </p:spPr>
        <p:txBody>
          <a:bodyPr/>
          <a:lstStyle/>
          <a:p>
            <a:r>
              <a:rPr lang="it-IT" dirty="0"/>
              <a:t> </a:t>
            </a:r>
            <a:r>
              <a:rPr lang="it-IT" sz="2800" dirty="0">
                <a:solidFill>
                  <a:schemeClr val="tx1"/>
                </a:solidFill>
              </a:rPr>
              <a:t>L’ attività didattica consterà di unità didattiche frontali con proiezione di </a:t>
            </a:r>
            <a:r>
              <a:rPr lang="it-IT" sz="2800" dirty="0" err="1">
                <a:solidFill>
                  <a:schemeClr val="tx1"/>
                </a:solidFill>
              </a:rPr>
              <a:t>files</a:t>
            </a:r>
            <a:r>
              <a:rPr lang="it-IT" sz="2800" dirty="0">
                <a:solidFill>
                  <a:schemeClr val="tx1"/>
                </a:solidFill>
              </a:rPr>
              <a:t> in formato </a:t>
            </a:r>
            <a:r>
              <a:rPr lang="it-IT" sz="2800" dirty="0" err="1">
                <a:solidFill>
                  <a:schemeClr val="tx1"/>
                </a:solidFill>
              </a:rPr>
              <a:t>pptx</a:t>
            </a:r>
            <a:r>
              <a:rPr lang="it-IT" sz="2800" dirty="0">
                <a:solidFill>
                  <a:schemeClr val="tx1"/>
                </a:solidFill>
              </a:rPr>
              <a:t> di PowerPoint</a:t>
            </a:r>
          </a:p>
          <a:p>
            <a:r>
              <a:rPr lang="it-IT" sz="2800" dirty="0">
                <a:solidFill>
                  <a:schemeClr val="tx1"/>
                </a:solidFill>
              </a:rPr>
              <a:t>Verranno messe a disposizione sulla piattaforma MOODLE di </a:t>
            </a:r>
            <a:r>
              <a:rPr lang="it-IT" sz="2800" dirty="0" err="1">
                <a:solidFill>
                  <a:schemeClr val="tx1"/>
                </a:solidFill>
              </a:rPr>
              <a:t>units</a:t>
            </a:r>
            <a:r>
              <a:rPr lang="it-IT" sz="2800" dirty="0">
                <a:solidFill>
                  <a:schemeClr val="tx1"/>
                </a:solidFill>
              </a:rPr>
              <a:t>.</a:t>
            </a:r>
          </a:p>
          <a:p>
            <a:r>
              <a:rPr lang="it-IT" sz="2800" dirty="0">
                <a:solidFill>
                  <a:schemeClr val="tx1"/>
                </a:solidFill>
              </a:rPr>
              <a:t>Potrebbero avere delle minime variazioni causa modifiche dell’ ultimo momento</a:t>
            </a:r>
          </a:p>
          <a:p>
            <a:r>
              <a:rPr lang="it-IT" sz="2800" dirty="0">
                <a:solidFill>
                  <a:schemeClr val="tx1"/>
                </a:solidFill>
              </a:rPr>
              <a:t>Gli argomenti non seguono pedissequamente quanto esposto nell’ eventuale testo consigliato</a:t>
            </a:r>
          </a:p>
        </p:txBody>
      </p:sp>
    </p:spTree>
    <p:extLst>
      <p:ext uri="{BB962C8B-B14F-4D97-AF65-F5344CB8AC3E}">
        <p14:creationId xmlns:p14="http://schemas.microsoft.com/office/powerpoint/2010/main" val="246696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81" y="84808"/>
            <a:ext cx="8601075" cy="1246757"/>
          </a:xfrm>
        </p:spPr>
        <p:txBody>
          <a:bodyPr/>
          <a:lstStyle/>
          <a:p>
            <a:pPr algn="ctr"/>
            <a:r>
              <a:rPr lang="it-IT" sz="3200" dirty="0">
                <a:solidFill>
                  <a:schemeClr val="tx1"/>
                </a:solidFill>
              </a:rPr>
              <a:t>INSEGNAMENTO INTEGRATO</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800" y="1331565"/>
            <a:ext cx="9361039" cy="5562949"/>
          </a:xfrm>
        </p:spPr>
        <p:txBody>
          <a:bodyPr/>
          <a:lstStyle/>
          <a:p>
            <a:r>
              <a:rPr lang="it-IT" b="1" dirty="0">
                <a:solidFill>
                  <a:schemeClr val="tx1"/>
                </a:solidFill>
              </a:rPr>
              <a:t>Il MODULO ANATOMIA UMANA e NEUROANATOMIA (5 cfu) è inserito in un INSEGNAMENTO INTEGRATO (Morfologia Umana e Biochimica), assieme al MODULO di BIOCHIMICA (1 cfu).</a:t>
            </a:r>
          </a:p>
          <a:p>
            <a:r>
              <a:rPr lang="it-IT" b="1" dirty="0">
                <a:solidFill>
                  <a:schemeClr val="tx1"/>
                </a:solidFill>
              </a:rPr>
              <a:t>L’ ESAME viene acquisito soltanto al completamento di tutte le verifiche di profitto dei singoli moduli, ottenendo una VOTAZIONE MEDIA PONDERATA (espressa in 30.mi) sui CFU, che viene arrotondata all’ unità INFERIORE (se decimali compresi tra 0,01 e 0,49), all’ unità SUPERIORE (se decimali compresi tra 0,50 e 0,99).</a:t>
            </a:r>
          </a:p>
          <a:p>
            <a:r>
              <a:rPr lang="it-IT" b="1" dirty="0">
                <a:solidFill>
                  <a:schemeClr val="tx1"/>
                </a:solidFill>
              </a:rPr>
              <a:t>Le VERIFICHE di PROFITTO di ANATOMIA UMANA e NEUROANATOMIA verranno svolte in FORMA ESCLUSIVAMENTE ORALE.</a:t>
            </a:r>
          </a:p>
          <a:p>
            <a:endParaRPr lang="it-IT" dirty="0"/>
          </a:p>
        </p:txBody>
      </p:sp>
    </p:spTree>
    <p:extLst>
      <p:ext uri="{BB962C8B-B14F-4D97-AF65-F5344CB8AC3E}">
        <p14:creationId xmlns:p14="http://schemas.microsoft.com/office/powerpoint/2010/main" val="74679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E34D2F-0543-4F49-8BE0-4393B5E5BBFF}"/>
              </a:ext>
            </a:extLst>
          </p:cNvPr>
          <p:cNvSpPr>
            <a:spLocks noGrp="1"/>
          </p:cNvSpPr>
          <p:nvPr>
            <p:ph idx="1"/>
          </p:nvPr>
        </p:nvSpPr>
        <p:spPr>
          <a:xfrm>
            <a:off x="431800" y="683493"/>
            <a:ext cx="9433048" cy="5976664"/>
          </a:xfrm>
        </p:spPr>
        <p:txBody>
          <a:bodyPr/>
          <a:lstStyle/>
          <a:p>
            <a:pPr algn="ctr"/>
            <a:r>
              <a:rPr lang="it-IT" sz="2800" b="1" dirty="0">
                <a:solidFill>
                  <a:schemeClr val="tx1"/>
                </a:solidFill>
                <a:latin typeface="+mj-lt"/>
              </a:rPr>
              <a:t>LE REGISTRAZIONI DELLE UNITA’ DIDATTICHE SARANNO REPERIBILI SU MICROSOFT TEAMS </a:t>
            </a:r>
          </a:p>
          <a:p>
            <a:pPr algn="ctr"/>
            <a:endParaRPr lang="it-IT" sz="2800" b="1" dirty="0">
              <a:solidFill>
                <a:schemeClr val="tx1"/>
              </a:solidFill>
              <a:latin typeface="+mj-lt"/>
            </a:endParaRPr>
          </a:p>
          <a:p>
            <a:pPr algn="ctr"/>
            <a:r>
              <a:rPr lang="it-IT" sz="2800" b="1" dirty="0">
                <a:solidFill>
                  <a:schemeClr val="tx1"/>
                </a:solidFill>
                <a:latin typeface="+mj-lt"/>
              </a:rPr>
              <a:t>TEAM </a:t>
            </a:r>
          </a:p>
          <a:p>
            <a:pPr algn="ctr"/>
            <a:r>
              <a:rPr lang="it-IT" sz="3200" b="1" i="0" dirty="0">
                <a:solidFill>
                  <a:schemeClr val="tx1"/>
                </a:solidFill>
                <a:effectLst/>
                <a:latin typeface="-apple-system"/>
              </a:rPr>
              <a:t>CD2023 264ME MORFOLOGIA UMANA E BIOCHIMICA</a:t>
            </a:r>
          </a:p>
          <a:p>
            <a:pPr algn="ctr"/>
            <a:r>
              <a:rPr lang="it-IT" sz="2800" b="1" dirty="0">
                <a:solidFill>
                  <a:schemeClr val="tx1"/>
                </a:solidFill>
                <a:latin typeface="+mj-lt"/>
              </a:rPr>
              <a:t>CANALE </a:t>
            </a:r>
          </a:p>
          <a:p>
            <a:pPr algn="ctr"/>
            <a:r>
              <a:rPr lang="it-IT" sz="2800" b="1" dirty="0">
                <a:solidFill>
                  <a:schemeClr val="tx1"/>
                </a:solidFill>
                <a:latin typeface="+mj-lt"/>
              </a:rPr>
              <a:t>Anatomia Umana e Neuroanatomia – Prof. GRILL </a:t>
            </a:r>
            <a:endParaRPr lang="it-IT" sz="2800" dirty="0">
              <a:solidFill>
                <a:schemeClr val="tx1"/>
              </a:solidFill>
              <a:latin typeface="+mj-lt"/>
            </a:endParaRPr>
          </a:p>
        </p:txBody>
      </p:sp>
    </p:spTree>
    <p:extLst>
      <p:ext uri="{BB962C8B-B14F-4D97-AF65-F5344CB8AC3E}">
        <p14:creationId xmlns:p14="http://schemas.microsoft.com/office/powerpoint/2010/main" val="203798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PROMETHEUS - Atlante di Anatomia ">
            <a:extLst>
              <a:ext uri="{FF2B5EF4-FFF2-40B4-BE49-F238E27FC236}">
                <a16:creationId xmlns:a16="http://schemas.microsoft.com/office/drawing/2014/main" id="{E205AB38-6BBC-7B9C-6A33-A1A1869ACF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808" y="683493"/>
            <a:ext cx="2985120" cy="419906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922683A-04AD-A57D-A13C-8EF2128E5AF8}"/>
              </a:ext>
            </a:extLst>
          </p:cNvPr>
          <p:cNvSpPr txBox="1"/>
          <p:nvPr/>
        </p:nvSpPr>
        <p:spPr>
          <a:xfrm>
            <a:off x="3675373" y="4051565"/>
            <a:ext cx="5832649" cy="830997"/>
          </a:xfrm>
          <a:prstGeom prst="rect">
            <a:avLst/>
          </a:prstGeom>
          <a:noFill/>
        </p:spPr>
        <p:txBody>
          <a:bodyPr wrap="square">
            <a:spAutoFit/>
          </a:bodyPr>
          <a:lstStyle/>
          <a:p>
            <a:pPr algn="ctr"/>
            <a:r>
              <a:rPr lang="it-IT" sz="2400" b="1" i="0" dirty="0">
                <a:solidFill>
                  <a:schemeClr val="tx1"/>
                </a:solidFill>
                <a:effectLst/>
                <a:latin typeface="Dosis" pitchFamily="2" charset="77"/>
              </a:rPr>
              <a:t>PROMETHEUS - Atlante di Anatomia</a:t>
            </a:r>
          </a:p>
          <a:p>
            <a:pPr algn="ctr"/>
            <a:r>
              <a:rPr lang="it-IT" sz="2400" b="0" i="0" dirty="0">
                <a:solidFill>
                  <a:schemeClr val="tx1"/>
                </a:solidFill>
                <a:effectLst/>
                <a:latin typeface="Dosis" pitchFamily="2" charset="77"/>
              </a:rPr>
              <a:t>A.M. </a:t>
            </a:r>
            <a:r>
              <a:rPr lang="it-IT" sz="2400" b="0" i="0" dirty="0" err="1">
                <a:solidFill>
                  <a:schemeClr val="tx1"/>
                </a:solidFill>
                <a:effectLst/>
                <a:latin typeface="Dosis" pitchFamily="2" charset="77"/>
              </a:rPr>
              <a:t>Gilroy</a:t>
            </a:r>
            <a:r>
              <a:rPr lang="it-IT" sz="2400" b="0" i="0" dirty="0">
                <a:solidFill>
                  <a:schemeClr val="tx1"/>
                </a:solidFill>
                <a:effectLst/>
                <a:latin typeface="Dosis" pitchFamily="2" charset="77"/>
              </a:rPr>
              <a:t>, B.R. </a:t>
            </a:r>
            <a:r>
              <a:rPr lang="it-IT" sz="2400" b="0" i="0" dirty="0" err="1">
                <a:solidFill>
                  <a:schemeClr val="tx1"/>
                </a:solidFill>
                <a:effectLst/>
                <a:latin typeface="Dosis" pitchFamily="2" charset="77"/>
              </a:rPr>
              <a:t>MacPherson</a:t>
            </a:r>
            <a:r>
              <a:rPr lang="it-IT" sz="2400" b="0" i="0" dirty="0">
                <a:solidFill>
                  <a:schemeClr val="tx1"/>
                </a:solidFill>
                <a:effectLst/>
                <a:latin typeface="Dosis" pitchFamily="2" charset="77"/>
              </a:rPr>
              <a:t>, J.C. </a:t>
            </a:r>
            <a:r>
              <a:rPr lang="it-IT" sz="2400" b="0" i="0" dirty="0" err="1">
                <a:solidFill>
                  <a:schemeClr val="tx1"/>
                </a:solidFill>
                <a:effectLst/>
                <a:latin typeface="Dosis" pitchFamily="2" charset="77"/>
              </a:rPr>
              <a:t>Wikenheiser</a:t>
            </a:r>
            <a:endParaRPr lang="it-IT" sz="2400" b="0" i="0" dirty="0">
              <a:solidFill>
                <a:schemeClr val="tx1"/>
              </a:solidFill>
              <a:effectLst/>
              <a:latin typeface="Dosis" pitchFamily="2" charset="77"/>
            </a:endParaRPr>
          </a:p>
        </p:txBody>
      </p:sp>
      <p:pic>
        <p:nvPicPr>
          <p:cNvPr id="6" name="Picture 7">
            <a:extLst>
              <a:ext uri="{FF2B5EF4-FFF2-40B4-BE49-F238E27FC236}">
                <a16:creationId xmlns:a16="http://schemas.microsoft.com/office/drawing/2014/main" id="{625D7B03-0A7C-45F1-BFF6-659F3815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392" y="808219"/>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CasellaDiTesto 7">
            <a:extLst>
              <a:ext uri="{FF2B5EF4-FFF2-40B4-BE49-F238E27FC236}">
                <a16:creationId xmlns:a16="http://schemas.microsoft.com/office/drawing/2014/main" id="{E4129193-A612-59F0-BDB7-4988C36B9AF9}"/>
              </a:ext>
            </a:extLst>
          </p:cNvPr>
          <p:cNvSpPr txBox="1"/>
          <p:nvPr/>
        </p:nvSpPr>
        <p:spPr>
          <a:xfrm>
            <a:off x="4071082" y="5056686"/>
            <a:ext cx="5041230" cy="461665"/>
          </a:xfrm>
          <a:prstGeom prst="rect">
            <a:avLst/>
          </a:prstGeom>
          <a:noFill/>
        </p:spPr>
        <p:txBody>
          <a:bodyPr wrap="square">
            <a:spAutoFit/>
          </a:bodyPr>
          <a:lstStyle/>
          <a:p>
            <a:pPr algn="l">
              <a:buFont typeface="Arial" panose="020B0604020202020204" pitchFamily="34" charset="0"/>
              <a:buChar char="•"/>
            </a:pPr>
            <a:r>
              <a:rPr lang="it-IT" sz="2400" b="1" i="0" dirty="0">
                <a:solidFill>
                  <a:schemeClr val="tx1"/>
                </a:solidFill>
                <a:effectLst/>
                <a:latin typeface="Dosis" pitchFamily="2" charset="77"/>
              </a:rPr>
              <a:t>Edizione IV/2023</a:t>
            </a:r>
            <a:endParaRPr lang="it-IT" sz="2400" b="0" i="0" dirty="0">
              <a:solidFill>
                <a:schemeClr val="tx1"/>
              </a:solidFill>
              <a:effectLst/>
              <a:latin typeface="Dosis" pitchFamily="2" charset="77"/>
            </a:endParaRPr>
          </a:p>
        </p:txBody>
      </p:sp>
      <p:sp>
        <p:nvSpPr>
          <p:cNvPr id="10" name="CasellaDiTesto 9">
            <a:extLst>
              <a:ext uri="{FF2B5EF4-FFF2-40B4-BE49-F238E27FC236}">
                <a16:creationId xmlns:a16="http://schemas.microsoft.com/office/drawing/2014/main" id="{53A2983D-0EB8-C681-CFAF-F74ECADA70C0}"/>
              </a:ext>
            </a:extLst>
          </p:cNvPr>
          <p:cNvSpPr txBox="1"/>
          <p:nvPr/>
        </p:nvSpPr>
        <p:spPr>
          <a:xfrm>
            <a:off x="3888184" y="5554222"/>
            <a:ext cx="5041230" cy="830997"/>
          </a:xfrm>
          <a:prstGeom prst="rect">
            <a:avLst/>
          </a:prstGeom>
          <a:noFill/>
        </p:spPr>
        <p:txBody>
          <a:bodyPr wrap="square">
            <a:spAutoFit/>
          </a:bodyPr>
          <a:lstStyle/>
          <a:p>
            <a:pPr algn="l"/>
            <a:r>
              <a:rPr lang="it-IT" sz="2400" b="1" i="0" u="none" strike="noStrike" dirty="0">
                <a:solidFill>
                  <a:srgbClr val="000000"/>
                </a:solidFill>
                <a:effectLst/>
                <a:latin typeface="Dosis" pitchFamily="2" charset="77"/>
              </a:rPr>
              <a:t>Copertina flessibile € 85.50</a:t>
            </a:r>
          </a:p>
          <a:p>
            <a:pPr algn="l"/>
            <a:r>
              <a:rPr lang="it-IT" sz="2400" b="1" i="0" strike="noStrike" dirty="0">
                <a:solidFill>
                  <a:schemeClr val="tx1"/>
                </a:solidFill>
                <a:effectLst/>
                <a:latin typeface="Dosis" pitchFamily="2" charset="77"/>
                <a:hlinkClick r:id="rId4">
                  <a:extLst>
                    <a:ext uri="{A12FA001-AC4F-418D-AE19-62706E023703}">
                      <ahyp:hlinkClr xmlns:ahyp="http://schemas.microsoft.com/office/drawing/2018/hyperlinkcolor" val="tx"/>
                    </a:ext>
                  </a:extLst>
                </a:hlinkClick>
              </a:rPr>
              <a:t>Ebook</a:t>
            </a:r>
            <a:r>
              <a:rPr lang="it-IT" sz="2400" b="1" dirty="0">
                <a:solidFill>
                  <a:schemeClr val="tx1"/>
                </a:solidFill>
                <a:latin typeface="Dosis" pitchFamily="2" charset="77"/>
                <a:hlinkClick r:id="rId4">
                  <a:extLst>
                    <a:ext uri="{A12FA001-AC4F-418D-AE19-62706E023703}">
                      <ahyp:hlinkClr xmlns:ahyp="http://schemas.microsoft.com/office/drawing/2018/hyperlinkcolor" val="tx"/>
                    </a:ext>
                  </a:extLst>
                </a:hlinkClick>
              </a:rPr>
              <a:t>                           </a:t>
            </a:r>
            <a:r>
              <a:rPr lang="it-IT" sz="2400" b="1" i="0" strike="noStrike" dirty="0">
                <a:solidFill>
                  <a:schemeClr val="tx1"/>
                </a:solidFill>
                <a:effectLst/>
                <a:latin typeface="Dosis" pitchFamily="2" charset="77"/>
                <a:hlinkClick r:id="rId4">
                  <a:extLst>
                    <a:ext uri="{A12FA001-AC4F-418D-AE19-62706E023703}">
                      <ahyp:hlinkClr xmlns:ahyp="http://schemas.microsoft.com/office/drawing/2018/hyperlinkcolor" val="tx"/>
                    </a:ext>
                  </a:extLst>
                </a:hlinkClick>
              </a:rPr>
              <a:t>€ 63,00</a:t>
            </a:r>
          </a:p>
        </p:txBody>
      </p:sp>
    </p:spTree>
    <p:extLst>
      <p:ext uri="{BB962C8B-B14F-4D97-AF65-F5344CB8AC3E}">
        <p14:creationId xmlns:p14="http://schemas.microsoft.com/office/powerpoint/2010/main" val="226807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it-IT" altLang="it-IT" sz="2400" b="1">
                <a:solidFill>
                  <a:schemeClr val="tx1"/>
                </a:solidFill>
              </a:rPr>
              <a:t>               Edizione </a:t>
            </a:r>
            <a:r>
              <a:rPr lang="it-IT" altLang="it-IT" sz="2400" b="1" dirty="0">
                <a:solidFill>
                  <a:schemeClr val="tx1"/>
                </a:solidFill>
              </a:rPr>
              <a:t>VII / 2019</a:t>
            </a:r>
          </a:p>
        </p:txBody>
      </p:sp>
      <p:sp>
        <p:nvSpPr>
          <p:cNvPr id="8199" name="Text Box 6"/>
          <p:cNvSpPr txBox="1">
            <a:spLocks noChangeArrowheads="1"/>
          </p:cNvSpPr>
          <p:nvPr/>
        </p:nvSpPr>
        <p:spPr bwMode="auto">
          <a:xfrm>
            <a:off x="2727325" y="4692650"/>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sz="2400" b="1" dirty="0">
                <a:solidFill>
                  <a:srgbClr val="000000"/>
                </a:solidFill>
                <a:latin typeface="Arial Black" panose="020B0A04020102020204" pitchFamily="34" charset="0"/>
              </a:rPr>
              <a:t>Anatomia Umana </a:t>
            </a:r>
          </a:p>
          <a:p>
            <a:pPr algn="ctr" eaLnBrk="1">
              <a:buClrTx/>
              <a:buFontTx/>
              <a:buNone/>
            </a:pPr>
            <a:r>
              <a:rPr lang="it-IT" altLang="it-IT" sz="2400" b="1" dirty="0">
                <a:solidFill>
                  <a:srgbClr val="000000"/>
                </a:solidFill>
              </a:rPr>
              <a:t>Martini, </a:t>
            </a:r>
            <a:r>
              <a:rPr lang="it-IT" altLang="it-IT" sz="2400" b="1" dirty="0" err="1">
                <a:solidFill>
                  <a:srgbClr val="000000"/>
                </a:solidFill>
              </a:rPr>
              <a:t>Tallitsch</a:t>
            </a:r>
            <a:r>
              <a:rPr lang="it-IT" altLang="it-IT" sz="2400" b="1" dirty="0">
                <a:solidFill>
                  <a:srgbClr val="000000"/>
                </a:solidFill>
              </a:rPr>
              <a:t>, </a:t>
            </a:r>
            <a:r>
              <a:rPr lang="it-IT" altLang="it-IT" sz="2400" b="1" dirty="0" err="1">
                <a:solidFill>
                  <a:srgbClr val="000000"/>
                </a:solidFill>
              </a:rPr>
              <a:t>Nath</a:t>
            </a:r>
            <a:endParaRPr lang="it-IT" altLang="it-IT" sz="2400" b="1" dirty="0">
              <a:solidFill>
                <a:srgbClr val="000000"/>
              </a:solidFill>
            </a:endParaRPr>
          </a:p>
        </p:txBody>
      </p:sp>
      <p:pic>
        <p:nvPicPr>
          <p:cNvPr id="82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22396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a:extLst>
              <a:ext uri="{FF2B5EF4-FFF2-40B4-BE49-F238E27FC236}">
                <a16:creationId xmlns:a16="http://schemas.microsoft.com/office/drawing/2014/main" id="{16557CF5-F12A-D542-9374-337DCFA62D63}"/>
              </a:ext>
            </a:extLst>
          </p:cNvPr>
          <p:cNvPicPr>
            <a:picLocks noChangeAspect="1"/>
          </p:cNvPicPr>
          <p:nvPr/>
        </p:nvPicPr>
        <p:blipFill rotWithShape="1">
          <a:blip r:embed="rId4"/>
          <a:srcRect t="10397"/>
          <a:stretch/>
        </p:blipFill>
        <p:spPr>
          <a:xfrm>
            <a:off x="517524" y="205432"/>
            <a:ext cx="3429000" cy="4426670"/>
          </a:xfrm>
          <a:prstGeom prst="rect">
            <a:avLst/>
          </a:prstGeom>
        </p:spPr>
      </p:pic>
    </p:spTree>
    <p:extLst>
      <p:ext uri="{BB962C8B-B14F-4D97-AF65-F5344CB8AC3E}">
        <p14:creationId xmlns:p14="http://schemas.microsoft.com/office/powerpoint/2010/main" val="25112986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5985955-28C9-504B-8C5C-235A7878B715}"/>
              </a:ext>
            </a:extLst>
          </p:cNvPr>
          <p:cNvPicPr>
            <a:picLocks noChangeAspect="1"/>
          </p:cNvPicPr>
          <p:nvPr/>
        </p:nvPicPr>
        <p:blipFill>
          <a:blip r:embed="rId2"/>
          <a:stretch>
            <a:fillRect/>
          </a:stretch>
        </p:blipFill>
        <p:spPr>
          <a:xfrm>
            <a:off x="359792" y="251444"/>
            <a:ext cx="3888432" cy="5171615"/>
          </a:xfrm>
          <a:prstGeom prst="rect">
            <a:avLst/>
          </a:prstGeom>
        </p:spPr>
      </p:pic>
      <p:sp>
        <p:nvSpPr>
          <p:cNvPr id="6" name="Rettangolo 5">
            <a:extLst>
              <a:ext uri="{FF2B5EF4-FFF2-40B4-BE49-F238E27FC236}">
                <a16:creationId xmlns:a16="http://schemas.microsoft.com/office/drawing/2014/main" id="{BD1E5206-E4D6-494E-ABCB-31CB732E86B5}"/>
              </a:ext>
            </a:extLst>
          </p:cNvPr>
          <p:cNvSpPr/>
          <p:nvPr/>
        </p:nvSpPr>
        <p:spPr>
          <a:xfrm>
            <a:off x="359792" y="5517705"/>
            <a:ext cx="3744416" cy="2031325"/>
          </a:xfrm>
          <a:prstGeom prst="rect">
            <a:avLst/>
          </a:prstGeom>
        </p:spPr>
        <p:txBody>
          <a:bodyPr wrap="square">
            <a:spAutoFit/>
          </a:bodyPr>
          <a:lstStyle/>
          <a:p>
            <a:pPr algn="ctr"/>
            <a:r>
              <a:rPr lang="it-IT" dirty="0">
                <a:solidFill>
                  <a:schemeClr val="tx1"/>
                </a:solidFill>
                <a:latin typeface="Helvetica" pitchFamily="2" charset="0"/>
              </a:rPr>
              <a:t>DUFOR M., DEL VALLE S.</a:t>
            </a:r>
          </a:p>
          <a:p>
            <a:pPr algn="ctr"/>
            <a:r>
              <a:rPr lang="it-IT" dirty="0">
                <a:solidFill>
                  <a:schemeClr val="tx1"/>
                </a:solidFill>
                <a:latin typeface="Helvetica" pitchFamily="2" charset="0"/>
              </a:rPr>
              <a:t>I MUSCOLI - ANATOMIA CLINICA DEGLI ARTI </a:t>
            </a:r>
          </a:p>
          <a:p>
            <a:pPr algn="ctr"/>
            <a:r>
              <a:rPr lang="it-IT" dirty="0">
                <a:solidFill>
                  <a:schemeClr val="tx1"/>
                </a:solidFill>
                <a:latin typeface="Helvetica" pitchFamily="2" charset="0"/>
              </a:rPr>
              <a:t>(Edizione Italiana), 2018,</a:t>
            </a:r>
          </a:p>
          <a:p>
            <a:pPr algn="ctr"/>
            <a:r>
              <a:rPr lang="it-IT" dirty="0" err="1">
                <a:solidFill>
                  <a:schemeClr val="tx1"/>
                </a:solidFill>
                <a:latin typeface="Helvetica" pitchFamily="2" charset="0"/>
              </a:rPr>
              <a:t>Piccin</a:t>
            </a:r>
            <a:r>
              <a:rPr lang="it-IT" dirty="0">
                <a:solidFill>
                  <a:schemeClr val="tx1"/>
                </a:solidFill>
                <a:latin typeface="Helvetica" pitchFamily="2" charset="0"/>
              </a:rPr>
              <a:t> (Padova)</a:t>
            </a:r>
          </a:p>
          <a:p>
            <a:endParaRPr lang="it-IT" dirty="0">
              <a:solidFill>
                <a:schemeClr val="tx1"/>
              </a:solidFill>
              <a:latin typeface="Helvetica" pitchFamily="2" charset="0"/>
            </a:endParaRPr>
          </a:p>
          <a:p>
            <a:endParaRPr lang="it-IT" dirty="0">
              <a:solidFill>
                <a:schemeClr val="tx1"/>
              </a:solidFill>
              <a:effectLst/>
              <a:latin typeface="Helvetica" pitchFamily="2" charset="0"/>
            </a:endParaRPr>
          </a:p>
        </p:txBody>
      </p:sp>
      <p:pic>
        <p:nvPicPr>
          <p:cNvPr id="2" name="Immagine 1">
            <a:extLst>
              <a:ext uri="{FF2B5EF4-FFF2-40B4-BE49-F238E27FC236}">
                <a16:creationId xmlns:a16="http://schemas.microsoft.com/office/drawing/2014/main" id="{4A9F12FD-4BA3-BC40-8999-E8DF099B9C44}"/>
              </a:ext>
            </a:extLst>
          </p:cNvPr>
          <p:cNvPicPr>
            <a:picLocks noChangeAspect="1"/>
          </p:cNvPicPr>
          <p:nvPr/>
        </p:nvPicPr>
        <p:blipFill>
          <a:blip r:embed="rId3"/>
          <a:stretch>
            <a:fillRect/>
          </a:stretch>
        </p:blipFill>
        <p:spPr>
          <a:xfrm>
            <a:off x="5400352" y="251444"/>
            <a:ext cx="4011655" cy="5364346"/>
          </a:xfrm>
          <a:prstGeom prst="rect">
            <a:avLst/>
          </a:prstGeom>
        </p:spPr>
      </p:pic>
      <p:sp>
        <p:nvSpPr>
          <p:cNvPr id="7" name="Rettangolo 6">
            <a:extLst>
              <a:ext uri="{FF2B5EF4-FFF2-40B4-BE49-F238E27FC236}">
                <a16:creationId xmlns:a16="http://schemas.microsoft.com/office/drawing/2014/main" id="{4688D159-560A-A246-B386-0C14BA48620D}"/>
              </a:ext>
            </a:extLst>
          </p:cNvPr>
          <p:cNvSpPr/>
          <p:nvPr/>
        </p:nvSpPr>
        <p:spPr>
          <a:xfrm>
            <a:off x="5667591" y="5690484"/>
            <a:ext cx="3744416" cy="1754326"/>
          </a:xfrm>
          <a:prstGeom prst="rect">
            <a:avLst/>
          </a:prstGeom>
        </p:spPr>
        <p:txBody>
          <a:bodyPr wrap="square">
            <a:spAutoFit/>
          </a:bodyPr>
          <a:lstStyle/>
          <a:p>
            <a:r>
              <a:rPr lang="it-IT" dirty="0">
                <a:solidFill>
                  <a:schemeClr val="tx1"/>
                </a:solidFill>
              </a:rPr>
              <a:t>Michael </a:t>
            </a:r>
            <a:r>
              <a:rPr lang="it-IT" dirty="0" err="1">
                <a:solidFill>
                  <a:schemeClr val="tx1"/>
                </a:solidFill>
              </a:rPr>
              <a:t>Rubin</a:t>
            </a:r>
            <a:r>
              <a:rPr lang="it-IT" dirty="0">
                <a:solidFill>
                  <a:schemeClr val="tx1"/>
                </a:solidFill>
              </a:rPr>
              <a:t>, Joseph E. </a:t>
            </a:r>
            <a:r>
              <a:rPr lang="it-IT" dirty="0" err="1">
                <a:solidFill>
                  <a:schemeClr val="tx1"/>
                </a:solidFill>
              </a:rPr>
              <a:t>Safdieh</a:t>
            </a:r>
            <a:endParaRPr lang="it-IT" dirty="0">
              <a:solidFill>
                <a:schemeClr val="tx1"/>
              </a:solidFill>
            </a:endParaRPr>
          </a:p>
          <a:p>
            <a:pPr algn="ctr"/>
            <a:r>
              <a:rPr lang="it-IT" dirty="0">
                <a:solidFill>
                  <a:schemeClr val="tx1"/>
                </a:solidFill>
                <a:latin typeface="Helvetica" pitchFamily="2" charset="0"/>
              </a:rPr>
              <a:t>NEUROANATOMIA IN SINTESI</a:t>
            </a:r>
          </a:p>
          <a:p>
            <a:pPr algn="ctr"/>
            <a:r>
              <a:rPr lang="it-IT" dirty="0">
                <a:solidFill>
                  <a:schemeClr val="tx1"/>
                </a:solidFill>
                <a:latin typeface="Helvetica" pitchFamily="2" charset="0"/>
              </a:rPr>
              <a:t>(Edizione Italiana), 2022,</a:t>
            </a:r>
          </a:p>
          <a:p>
            <a:pPr algn="ctr"/>
            <a:r>
              <a:rPr lang="it-IT" dirty="0" err="1">
                <a:solidFill>
                  <a:schemeClr val="tx1"/>
                </a:solidFill>
                <a:latin typeface="Helvetica" pitchFamily="2" charset="0"/>
              </a:rPr>
              <a:t>Piccin</a:t>
            </a:r>
            <a:r>
              <a:rPr lang="it-IT" dirty="0">
                <a:solidFill>
                  <a:schemeClr val="tx1"/>
                </a:solidFill>
                <a:latin typeface="Helvetica" pitchFamily="2" charset="0"/>
              </a:rPr>
              <a:t> (Padova)</a:t>
            </a:r>
          </a:p>
          <a:p>
            <a:endParaRPr lang="it-IT" dirty="0">
              <a:solidFill>
                <a:schemeClr val="tx1"/>
              </a:solidFill>
              <a:latin typeface="Helvetica" pitchFamily="2" charset="0"/>
            </a:endParaRPr>
          </a:p>
          <a:p>
            <a:endParaRPr lang="it-IT" dirty="0">
              <a:solidFill>
                <a:schemeClr val="tx1"/>
              </a:solidFill>
              <a:effectLst/>
              <a:latin typeface="Helvetica" pitchFamily="2" charset="0"/>
            </a:endParaRPr>
          </a:p>
        </p:txBody>
      </p:sp>
    </p:spTree>
    <p:extLst>
      <p:ext uri="{BB962C8B-B14F-4D97-AF65-F5344CB8AC3E}">
        <p14:creationId xmlns:p14="http://schemas.microsoft.com/office/powerpoint/2010/main" val="373955220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13079</TotalTime>
  <Words>340</Words>
  <Application>Microsoft Macintosh PowerPoint</Application>
  <PresentationFormat>Personalizzato</PresentationFormat>
  <Paragraphs>49</Paragraphs>
  <Slides>8</Slides>
  <Notes>3</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8</vt:i4>
      </vt:variant>
    </vt:vector>
  </HeadingPairs>
  <TitlesOfParts>
    <vt:vector size="16" baseType="lpstr">
      <vt:lpstr>-apple-system</vt:lpstr>
      <vt:lpstr>Arial</vt:lpstr>
      <vt:lpstr>Arial Black</vt:lpstr>
      <vt:lpstr>Dosis</vt:lpstr>
      <vt:lpstr>Helvetica</vt:lpstr>
      <vt:lpstr>Times New Roman</vt:lpstr>
      <vt:lpstr>Tema di Office</vt:lpstr>
      <vt:lpstr>Tema di Office</vt:lpstr>
      <vt:lpstr>Università degli Studi di Trieste Corso di Laurea in  FISIOTERAPIA  </vt:lpstr>
      <vt:lpstr>Presentazione standard di PowerPoint</vt:lpstr>
      <vt:lpstr>INFORMAZIONI ESSENZIALI SUL MODULO DIDATTICO DI  ANATOMIA UMANA </vt:lpstr>
      <vt:lpstr>INSEGNAMENTO INTEGRATO</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Trieste Corso di Laurea in  FISIOTERAPIA</dc:title>
  <dc:creator>VITTORIO GRILL</dc:creator>
  <cp:lastModifiedBy>Utente di Microsoft Office</cp:lastModifiedBy>
  <cp:revision>64</cp:revision>
  <cp:lastPrinted>2021-10-15T10:42:25Z</cp:lastPrinted>
  <dcterms:created xsi:type="dcterms:W3CDTF">2013-10-15T17:22:17Z</dcterms:created>
  <dcterms:modified xsi:type="dcterms:W3CDTF">2024-10-21T08:29:27Z</dcterms:modified>
</cp:coreProperties>
</file>