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8" r:id="rId2"/>
    <p:sldMasterId id="2147483693" r:id="rId3"/>
  </p:sldMasterIdLst>
  <p:notesMasterIdLst>
    <p:notesMasterId r:id="rId44"/>
  </p:notesMasterIdLst>
  <p:sldIdLst>
    <p:sldId id="356" r:id="rId4"/>
    <p:sldId id="267" r:id="rId5"/>
    <p:sldId id="319" r:id="rId6"/>
    <p:sldId id="264" r:id="rId7"/>
    <p:sldId id="320" r:id="rId8"/>
    <p:sldId id="321" r:id="rId9"/>
    <p:sldId id="266" r:id="rId10"/>
    <p:sldId id="318" r:id="rId11"/>
    <p:sldId id="323" r:id="rId12"/>
    <p:sldId id="324" r:id="rId13"/>
    <p:sldId id="325" r:id="rId14"/>
    <p:sldId id="326" r:id="rId15"/>
    <p:sldId id="354" r:id="rId16"/>
    <p:sldId id="355" r:id="rId17"/>
    <p:sldId id="329" r:id="rId18"/>
    <p:sldId id="330" r:id="rId19"/>
    <p:sldId id="331" r:id="rId20"/>
    <p:sldId id="332" r:id="rId21"/>
    <p:sldId id="333" r:id="rId22"/>
    <p:sldId id="334" r:id="rId23"/>
    <p:sldId id="335" r:id="rId24"/>
    <p:sldId id="336" r:id="rId25"/>
    <p:sldId id="269" r:id="rId26"/>
    <p:sldId id="263" r:id="rId27"/>
    <p:sldId id="275" r:id="rId28"/>
    <p:sldId id="291" r:id="rId29"/>
    <p:sldId id="278" r:id="rId30"/>
    <p:sldId id="338" r:id="rId31"/>
    <p:sldId id="339" r:id="rId32"/>
    <p:sldId id="262" r:id="rId33"/>
    <p:sldId id="341" r:id="rId34"/>
    <p:sldId id="342" r:id="rId35"/>
    <p:sldId id="343" r:id="rId36"/>
    <p:sldId id="344" r:id="rId37"/>
    <p:sldId id="345" r:id="rId38"/>
    <p:sldId id="346" r:id="rId39"/>
    <p:sldId id="347" r:id="rId40"/>
    <p:sldId id="349" r:id="rId41"/>
    <p:sldId id="350" r:id="rId42"/>
    <p:sldId id="351"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68"/>
    <p:restoredTop sz="95807"/>
  </p:normalViewPr>
  <p:slideViewPr>
    <p:cSldViewPr snapToGrid="0" snapToObjects="1">
      <p:cViewPr varScale="1">
        <p:scale>
          <a:sx n="72" d="100"/>
          <a:sy n="72" d="100"/>
        </p:scale>
        <p:origin x="1392"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FE84B-0061-BB4F-9989-B23582C845CD}" type="datetimeFigureOut">
              <a:rPr lang="it-IT" smtClean="0"/>
              <a:t>21/10/2024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7523B-3F47-DC44-AF99-A414E4F7D103}" type="slidenum">
              <a:rPr lang="it-IT" smtClean="0"/>
              <a:t>‹N›</a:t>
            </a:fld>
            <a:endParaRPr lang="it-IT"/>
          </a:p>
        </p:txBody>
      </p:sp>
    </p:spTree>
    <p:extLst>
      <p:ext uri="{BB962C8B-B14F-4D97-AF65-F5344CB8AC3E}">
        <p14:creationId xmlns:p14="http://schemas.microsoft.com/office/powerpoint/2010/main" val="385226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820ECE3-7041-4C81-A9D2-E3A6A5CC1FC0}"/>
              </a:ext>
            </a:extLst>
          </p:cNvPr>
          <p:cNvSpPr>
            <a:spLocks noGrp="1" noChangeArrowheads="1"/>
          </p:cNvSpPr>
          <p:nvPr>
            <p:ph type="sldNum"/>
          </p:nvPr>
        </p:nvSpPr>
        <p:spPr>
          <a:ln/>
        </p:spPr>
        <p:txBody>
          <a:bodyPr/>
          <a:lstStyle/>
          <a:p>
            <a:fld id="{B1FC61CE-3D5A-407D-8AD3-7422407B0C2C}" type="slidenum">
              <a:rPr lang="it-IT" altLang="it-IT"/>
              <a:pPr/>
              <a:t>3</a:t>
            </a:fld>
            <a:endParaRPr lang="it-IT" altLang="it-IT"/>
          </a:p>
        </p:txBody>
      </p:sp>
      <p:sp>
        <p:nvSpPr>
          <p:cNvPr id="39937" name="Rectangle 1">
            <a:extLst>
              <a:ext uri="{FF2B5EF4-FFF2-40B4-BE49-F238E27FC236}">
                <a16:creationId xmlns:a16="http://schemas.microsoft.com/office/drawing/2014/main" id="{6DE264EA-6AA4-4C1A-91FE-D6FB4D6F1F9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1F07028A-EB1D-4EAE-BE9E-0AAFE154E75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4342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86650F5-2883-4DD3-9C1D-86DCC816805C}"/>
              </a:ext>
            </a:extLst>
          </p:cNvPr>
          <p:cNvSpPr>
            <a:spLocks noGrp="1" noChangeArrowheads="1"/>
          </p:cNvSpPr>
          <p:nvPr>
            <p:ph type="sldNum"/>
          </p:nvPr>
        </p:nvSpPr>
        <p:spPr>
          <a:ln/>
        </p:spPr>
        <p:txBody>
          <a:bodyPr/>
          <a:lstStyle/>
          <a:p>
            <a:fld id="{6CADA877-BAFC-41C9-95F8-2BB71C231C11}" type="slidenum">
              <a:rPr lang="it-IT" altLang="it-IT"/>
              <a:pPr/>
              <a:t>15</a:t>
            </a:fld>
            <a:endParaRPr lang="it-IT" altLang="it-IT"/>
          </a:p>
        </p:txBody>
      </p:sp>
      <p:sp>
        <p:nvSpPr>
          <p:cNvPr id="50177" name="Rectangle 1">
            <a:extLst>
              <a:ext uri="{FF2B5EF4-FFF2-40B4-BE49-F238E27FC236}">
                <a16:creationId xmlns:a16="http://schemas.microsoft.com/office/drawing/2014/main" id="{2E22ED26-89FC-4122-B0E3-81B16E8082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2CEEEBCE-9077-4C78-BAFD-4CDB4B35F66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06513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8DE980A-2796-43A3-845B-D9E2310980F1}"/>
              </a:ext>
            </a:extLst>
          </p:cNvPr>
          <p:cNvSpPr>
            <a:spLocks noGrp="1" noChangeArrowheads="1"/>
          </p:cNvSpPr>
          <p:nvPr>
            <p:ph type="sldNum"/>
          </p:nvPr>
        </p:nvSpPr>
        <p:spPr>
          <a:ln/>
        </p:spPr>
        <p:txBody>
          <a:bodyPr/>
          <a:lstStyle/>
          <a:p>
            <a:fld id="{7BD3DC45-11CF-41DE-A544-F146B1F481A1}" type="slidenum">
              <a:rPr lang="it-IT" altLang="it-IT"/>
              <a:pPr/>
              <a:t>16</a:t>
            </a:fld>
            <a:endParaRPr lang="it-IT" altLang="it-IT"/>
          </a:p>
        </p:txBody>
      </p:sp>
      <p:sp>
        <p:nvSpPr>
          <p:cNvPr id="51201" name="Rectangle 1">
            <a:extLst>
              <a:ext uri="{FF2B5EF4-FFF2-40B4-BE49-F238E27FC236}">
                <a16:creationId xmlns:a16="http://schemas.microsoft.com/office/drawing/2014/main" id="{458A74CB-086B-49EB-877A-E815458DB8B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06D6168A-79A9-4047-850E-78F3FCA7912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4526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3056B3A-9A06-47C4-8AE1-E87E6A039C01}"/>
              </a:ext>
            </a:extLst>
          </p:cNvPr>
          <p:cNvSpPr>
            <a:spLocks noGrp="1" noChangeArrowheads="1"/>
          </p:cNvSpPr>
          <p:nvPr>
            <p:ph type="sldNum"/>
          </p:nvPr>
        </p:nvSpPr>
        <p:spPr>
          <a:ln/>
        </p:spPr>
        <p:txBody>
          <a:bodyPr/>
          <a:lstStyle/>
          <a:p>
            <a:fld id="{855A03E6-1384-4D81-94E6-5F3ADC325662}" type="slidenum">
              <a:rPr lang="it-IT" altLang="it-IT"/>
              <a:pPr/>
              <a:t>17</a:t>
            </a:fld>
            <a:endParaRPr lang="it-IT" altLang="it-IT"/>
          </a:p>
        </p:txBody>
      </p:sp>
      <p:sp>
        <p:nvSpPr>
          <p:cNvPr id="52225" name="Rectangle 1">
            <a:extLst>
              <a:ext uri="{FF2B5EF4-FFF2-40B4-BE49-F238E27FC236}">
                <a16:creationId xmlns:a16="http://schemas.microsoft.com/office/drawing/2014/main" id="{7A81879B-5D27-4A88-8116-756C2939570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CA5B3285-8509-4BDD-B076-51D6619CECF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32872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F0035D1-29F6-42A1-9E30-7F715FC78A8B}"/>
              </a:ext>
            </a:extLst>
          </p:cNvPr>
          <p:cNvSpPr>
            <a:spLocks noGrp="1" noChangeArrowheads="1"/>
          </p:cNvSpPr>
          <p:nvPr>
            <p:ph type="sldNum"/>
          </p:nvPr>
        </p:nvSpPr>
        <p:spPr>
          <a:ln/>
        </p:spPr>
        <p:txBody>
          <a:bodyPr/>
          <a:lstStyle/>
          <a:p>
            <a:fld id="{257DA108-2164-4CEC-A706-3194C6CDE862}" type="slidenum">
              <a:rPr lang="it-IT" altLang="it-IT"/>
              <a:pPr/>
              <a:t>18</a:t>
            </a:fld>
            <a:endParaRPr lang="it-IT" altLang="it-IT"/>
          </a:p>
        </p:txBody>
      </p:sp>
      <p:sp>
        <p:nvSpPr>
          <p:cNvPr id="53249" name="Rectangle 1">
            <a:extLst>
              <a:ext uri="{FF2B5EF4-FFF2-40B4-BE49-F238E27FC236}">
                <a16:creationId xmlns:a16="http://schemas.microsoft.com/office/drawing/2014/main" id="{E25CB23F-6E9D-4F2A-ACBC-743967559D4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A0D10491-4732-4CFC-8BA6-11A5F1B993C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5892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D566A59-EFFD-4F5C-BB62-76581AD60429}"/>
              </a:ext>
            </a:extLst>
          </p:cNvPr>
          <p:cNvSpPr>
            <a:spLocks noGrp="1" noChangeArrowheads="1"/>
          </p:cNvSpPr>
          <p:nvPr>
            <p:ph type="sldNum"/>
          </p:nvPr>
        </p:nvSpPr>
        <p:spPr>
          <a:ln/>
        </p:spPr>
        <p:txBody>
          <a:bodyPr/>
          <a:lstStyle/>
          <a:p>
            <a:fld id="{29D1DB63-F4AC-4402-97A0-837337FCB20D}" type="slidenum">
              <a:rPr lang="it-IT" altLang="it-IT"/>
              <a:pPr/>
              <a:t>19</a:t>
            </a:fld>
            <a:endParaRPr lang="it-IT" altLang="it-IT"/>
          </a:p>
        </p:txBody>
      </p:sp>
      <p:sp>
        <p:nvSpPr>
          <p:cNvPr id="54273" name="Rectangle 1">
            <a:extLst>
              <a:ext uri="{FF2B5EF4-FFF2-40B4-BE49-F238E27FC236}">
                <a16:creationId xmlns:a16="http://schemas.microsoft.com/office/drawing/2014/main" id="{900B1EEE-E9EF-48FE-8924-1098CDDF796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A17818D9-5F3A-4758-A9B8-B78B14C4A32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47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154DD35-E412-44AE-8558-61B918BC0652}"/>
              </a:ext>
            </a:extLst>
          </p:cNvPr>
          <p:cNvSpPr>
            <a:spLocks noGrp="1" noChangeArrowheads="1"/>
          </p:cNvSpPr>
          <p:nvPr>
            <p:ph type="sldNum"/>
          </p:nvPr>
        </p:nvSpPr>
        <p:spPr>
          <a:ln/>
        </p:spPr>
        <p:txBody>
          <a:bodyPr/>
          <a:lstStyle/>
          <a:p>
            <a:fld id="{1C4BC6D7-22AE-490F-806E-BC0FA8CDD74F}" type="slidenum">
              <a:rPr lang="it-IT" altLang="it-IT"/>
              <a:pPr/>
              <a:t>20</a:t>
            </a:fld>
            <a:endParaRPr lang="it-IT" altLang="it-IT"/>
          </a:p>
        </p:txBody>
      </p:sp>
      <p:sp>
        <p:nvSpPr>
          <p:cNvPr id="55297" name="Rectangle 1">
            <a:extLst>
              <a:ext uri="{FF2B5EF4-FFF2-40B4-BE49-F238E27FC236}">
                <a16:creationId xmlns:a16="http://schemas.microsoft.com/office/drawing/2014/main" id="{BA9E0715-C081-41C2-87C5-E20BB97F0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25ECF9DA-137C-486E-AA9B-0F824AB856A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732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B70EFD7-D1EA-45B8-9613-E5330C60A22B}"/>
              </a:ext>
            </a:extLst>
          </p:cNvPr>
          <p:cNvSpPr>
            <a:spLocks noGrp="1" noChangeArrowheads="1"/>
          </p:cNvSpPr>
          <p:nvPr>
            <p:ph type="sldNum"/>
          </p:nvPr>
        </p:nvSpPr>
        <p:spPr>
          <a:ln/>
        </p:spPr>
        <p:txBody>
          <a:bodyPr/>
          <a:lstStyle/>
          <a:p>
            <a:fld id="{37BC77CF-B775-4668-AFDD-7CEF750685D7}" type="slidenum">
              <a:rPr lang="it-IT" altLang="it-IT"/>
              <a:pPr/>
              <a:t>21</a:t>
            </a:fld>
            <a:endParaRPr lang="it-IT" altLang="it-IT"/>
          </a:p>
        </p:txBody>
      </p:sp>
      <p:sp>
        <p:nvSpPr>
          <p:cNvPr id="56321" name="Rectangle 1">
            <a:extLst>
              <a:ext uri="{FF2B5EF4-FFF2-40B4-BE49-F238E27FC236}">
                <a16:creationId xmlns:a16="http://schemas.microsoft.com/office/drawing/2014/main" id="{67D9998D-92E5-4B40-B417-F668505E7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2DD356A0-A3BD-47D8-9DDB-6B8C36E007A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4609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D5FF10C-95CE-4571-B19D-E55DF3A074CF}"/>
              </a:ext>
            </a:extLst>
          </p:cNvPr>
          <p:cNvSpPr>
            <a:spLocks noGrp="1" noChangeArrowheads="1"/>
          </p:cNvSpPr>
          <p:nvPr>
            <p:ph type="sldNum"/>
          </p:nvPr>
        </p:nvSpPr>
        <p:spPr>
          <a:ln/>
        </p:spPr>
        <p:txBody>
          <a:bodyPr/>
          <a:lstStyle/>
          <a:p>
            <a:fld id="{DF533AE3-5F5D-4BCD-8419-C446529C737E}" type="slidenum">
              <a:rPr lang="it-IT" altLang="it-IT"/>
              <a:pPr/>
              <a:t>22</a:t>
            </a:fld>
            <a:endParaRPr lang="it-IT" altLang="it-IT"/>
          </a:p>
        </p:txBody>
      </p:sp>
      <p:sp>
        <p:nvSpPr>
          <p:cNvPr id="57345" name="Rectangle 1">
            <a:extLst>
              <a:ext uri="{FF2B5EF4-FFF2-40B4-BE49-F238E27FC236}">
                <a16:creationId xmlns:a16="http://schemas.microsoft.com/office/drawing/2014/main" id="{B08F04CF-C3ED-4923-96D4-1535F011A1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DC9DC4AB-A75A-4332-AD91-49E07A2F43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9064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CDE10F-B97B-4058-9F0F-848C5012C8B3}" type="slidenum">
              <a:rPr lang="it-IT" altLang="it-IT"/>
              <a:pPr/>
              <a:t>24</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9759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3F7126F6-63A7-4EB0-885A-5D4A6D05C2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09CAA5-452A-49BF-AF15-822FA7E9E4FD}" type="slidenum">
              <a:rPr lang="it-IT" altLang="it-IT"/>
              <a:pPr/>
              <a:t>4</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73206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79FCF657-1D16-4580-B407-FF06DC6E103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9CDAD30-A5F7-4F48-A1AB-4A9D2D9557CC}"/>
              </a:ext>
            </a:extLst>
          </p:cNvPr>
          <p:cNvSpPr>
            <a:spLocks noGrp="1" noChangeArrowheads="1"/>
          </p:cNvSpPr>
          <p:nvPr>
            <p:ph type="sldNum"/>
          </p:nvPr>
        </p:nvSpPr>
        <p:spPr>
          <a:ln/>
        </p:spPr>
        <p:txBody>
          <a:bodyPr/>
          <a:lstStyle/>
          <a:p>
            <a:fld id="{ED299F8A-A0EE-4C02-8335-7760C0E9407B}" type="slidenum">
              <a:rPr lang="it-IT" altLang="it-IT"/>
              <a:pPr/>
              <a:t>28</a:t>
            </a:fld>
            <a:endParaRPr lang="it-IT" altLang="it-IT"/>
          </a:p>
        </p:txBody>
      </p:sp>
      <p:sp>
        <p:nvSpPr>
          <p:cNvPr id="59393" name="Rectangle 1">
            <a:extLst>
              <a:ext uri="{FF2B5EF4-FFF2-40B4-BE49-F238E27FC236}">
                <a16:creationId xmlns:a16="http://schemas.microsoft.com/office/drawing/2014/main" id="{243DDCAC-0D55-421E-91E9-33DCD5C4FE8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CC2E9DFF-3824-49D7-9CEA-C96075C0ADC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10797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488B01B-4D2A-40A0-BCBE-5364617ED31E}"/>
              </a:ext>
            </a:extLst>
          </p:cNvPr>
          <p:cNvSpPr>
            <a:spLocks noGrp="1" noChangeArrowheads="1"/>
          </p:cNvSpPr>
          <p:nvPr>
            <p:ph type="sldNum"/>
          </p:nvPr>
        </p:nvSpPr>
        <p:spPr>
          <a:ln/>
        </p:spPr>
        <p:txBody>
          <a:bodyPr/>
          <a:lstStyle/>
          <a:p>
            <a:fld id="{A04AF625-51F0-41E9-9CF2-654476DB376E}" type="slidenum">
              <a:rPr lang="it-IT" altLang="it-IT"/>
              <a:pPr/>
              <a:t>29</a:t>
            </a:fld>
            <a:endParaRPr lang="it-IT" altLang="it-IT"/>
          </a:p>
        </p:txBody>
      </p:sp>
      <p:sp>
        <p:nvSpPr>
          <p:cNvPr id="60417" name="Rectangle 1">
            <a:extLst>
              <a:ext uri="{FF2B5EF4-FFF2-40B4-BE49-F238E27FC236}">
                <a16:creationId xmlns:a16="http://schemas.microsoft.com/office/drawing/2014/main" id="{CCEB1E4D-810D-42DE-8231-747E77ABC65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B719A3CA-A86F-461D-98FF-56BA853FDF1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4083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9786061-CC2B-444D-81C6-C0FC74EEF01C}" type="slidenum">
              <a:rPr lang="it-IT" altLang="it-IT"/>
              <a:pPr/>
              <a:t>30</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48440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CE99F63-8FE5-401D-BC2E-4F3F2D95BD60}"/>
              </a:ext>
            </a:extLst>
          </p:cNvPr>
          <p:cNvSpPr>
            <a:spLocks noGrp="1" noChangeArrowheads="1"/>
          </p:cNvSpPr>
          <p:nvPr>
            <p:ph type="sldNum"/>
          </p:nvPr>
        </p:nvSpPr>
        <p:spPr>
          <a:ln/>
        </p:spPr>
        <p:txBody>
          <a:bodyPr/>
          <a:lstStyle/>
          <a:p>
            <a:fld id="{C262C54C-D3BC-4C61-B38F-F5B61F5DD7D1}" type="slidenum">
              <a:rPr lang="it-IT" altLang="it-IT"/>
              <a:pPr/>
              <a:t>31</a:t>
            </a:fld>
            <a:endParaRPr lang="it-IT" altLang="it-IT"/>
          </a:p>
        </p:txBody>
      </p:sp>
      <p:sp>
        <p:nvSpPr>
          <p:cNvPr id="62465" name="Rectangle 1">
            <a:extLst>
              <a:ext uri="{FF2B5EF4-FFF2-40B4-BE49-F238E27FC236}">
                <a16:creationId xmlns:a16="http://schemas.microsoft.com/office/drawing/2014/main" id="{3F6B08DD-67E7-4057-AABE-2CCDA126CFC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a:extLst>
              <a:ext uri="{FF2B5EF4-FFF2-40B4-BE49-F238E27FC236}">
                <a16:creationId xmlns:a16="http://schemas.microsoft.com/office/drawing/2014/main" id="{043D7698-AD57-46EF-A87D-E10961107B6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04531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7900946-AC00-49A2-B166-A48672F53F08}"/>
              </a:ext>
            </a:extLst>
          </p:cNvPr>
          <p:cNvSpPr>
            <a:spLocks noGrp="1" noChangeArrowheads="1"/>
          </p:cNvSpPr>
          <p:nvPr>
            <p:ph type="sldNum"/>
          </p:nvPr>
        </p:nvSpPr>
        <p:spPr>
          <a:ln/>
        </p:spPr>
        <p:txBody>
          <a:bodyPr/>
          <a:lstStyle/>
          <a:p>
            <a:fld id="{9C7242B5-D389-4575-AA84-43CBF8144C79}" type="slidenum">
              <a:rPr lang="it-IT" altLang="it-IT"/>
              <a:pPr/>
              <a:t>32</a:t>
            </a:fld>
            <a:endParaRPr lang="it-IT" altLang="it-IT"/>
          </a:p>
        </p:txBody>
      </p:sp>
      <p:sp>
        <p:nvSpPr>
          <p:cNvPr id="63489" name="Rectangle 1">
            <a:extLst>
              <a:ext uri="{FF2B5EF4-FFF2-40B4-BE49-F238E27FC236}">
                <a16:creationId xmlns:a16="http://schemas.microsoft.com/office/drawing/2014/main" id="{061BFBB9-F5F7-4BBF-91F2-F40926C6B1E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a:extLst>
              <a:ext uri="{FF2B5EF4-FFF2-40B4-BE49-F238E27FC236}">
                <a16:creationId xmlns:a16="http://schemas.microsoft.com/office/drawing/2014/main" id="{70E74A7B-B5C5-46BB-861D-7AE5972DA37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45663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5AA910F-F8DC-41FD-A1D3-1B8B03A5428C}"/>
              </a:ext>
            </a:extLst>
          </p:cNvPr>
          <p:cNvSpPr>
            <a:spLocks noGrp="1" noChangeArrowheads="1"/>
          </p:cNvSpPr>
          <p:nvPr>
            <p:ph type="sldNum"/>
          </p:nvPr>
        </p:nvSpPr>
        <p:spPr>
          <a:ln/>
        </p:spPr>
        <p:txBody>
          <a:bodyPr/>
          <a:lstStyle/>
          <a:p>
            <a:fld id="{007C2EC6-32A8-4FA1-A05F-2FC3D750303D}" type="slidenum">
              <a:rPr lang="it-IT" altLang="it-IT"/>
              <a:pPr/>
              <a:t>33</a:t>
            </a:fld>
            <a:endParaRPr lang="it-IT" altLang="it-IT"/>
          </a:p>
        </p:txBody>
      </p:sp>
      <p:sp>
        <p:nvSpPr>
          <p:cNvPr id="64513" name="Rectangle 1">
            <a:extLst>
              <a:ext uri="{FF2B5EF4-FFF2-40B4-BE49-F238E27FC236}">
                <a16:creationId xmlns:a16="http://schemas.microsoft.com/office/drawing/2014/main" id="{1F8E0EA1-D487-4512-8F97-D74D00FFB0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a:extLst>
              <a:ext uri="{FF2B5EF4-FFF2-40B4-BE49-F238E27FC236}">
                <a16:creationId xmlns:a16="http://schemas.microsoft.com/office/drawing/2014/main" id="{A18E24DC-7B09-45FC-B654-44E85DD923E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6420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00B2A66-31F6-4D81-8ECA-52229C69D84C}"/>
              </a:ext>
            </a:extLst>
          </p:cNvPr>
          <p:cNvSpPr>
            <a:spLocks noGrp="1" noChangeArrowheads="1"/>
          </p:cNvSpPr>
          <p:nvPr>
            <p:ph type="sldNum"/>
          </p:nvPr>
        </p:nvSpPr>
        <p:spPr>
          <a:ln/>
        </p:spPr>
        <p:txBody>
          <a:bodyPr/>
          <a:lstStyle/>
          <a:p>
            <a:fld id="{5388F5E8-BB23-41AF-9442-8706A626FCFA}" type="slidenum">
              <a:rPr lang="it-IT" altLang="it-IT"/>
              <a:pPr/>
              <a:t>34</a:t>
            </a:fld>
            <a:endParaRPr lang="it-IT" altLang="it-IT"/>
          </a:p>
        </p:txBody>
      </p:sp>
      <p:sp>
        <p:nvSpPr>
          <p:cNvPr id="65537" name="Rectangle 1">
            <a:extLst>
              <a:ext uri="{FF2B5EF4-FFF2-40B4-BE49-F238E27FC236}">
                <a16:creationId xmlns:a16="http://schemas.microsoft.com/office/drawing/2014/main" id="{5A584656-4975-4E53-B98F-8B0F0CACBAB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a:extLst>
              <a:ext uri="{FF2B5EF4-FFF2-40B4-BE49-F238E27FC236}">
                <a16:creationId xmlns:a16="http://schemas.microsoft.com/office/drawing/2014/main" id="{2D327A34-F71D-4A5E-97E9-7AF7A00C0CB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73804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BF08F5F-265C-470D-8610-B3A693A0B970}"/>
              </a:ext>
            </a:extLst>
          </p:cNvPr>
          <p:cNvSpPr>
            <a:spLocks noGrp="1" noChangeArrowheads="1"/>
          </p:cNvSpPr>
          <p:nvPr>
            <p:ph type="sldNum"/>
          </p:nvPr>
        </p:nvSpPr>
        <p:spPr>
          <a:ln/>
        </p:spPr>
        <p:txBody>
          <a:bodyPr/>
          <a:lstStyle/>
          <a:p>
            <a:fld id="{8E156C2F-2D4D-4FC7-ACDA-08156EDB9DCC}" type="slidenum">
              <a:rPr lang="it-IT" altLang="it-IT"/>
              <a:pPr/>
              <a:t>35</a:t>
            </a:fld>
            <a:endParaRPr lang="it-IT" altLang="it-IT"/>
          </a:p>
        </p:txBody>
      </p:sp>
      <p:sp>
        <p:nvSpPr>
          <p:cNvPr id="66561" name="Rectangle 1">
            <a:extLst>
              <a:ext uri="{FF2B5EF4-FFF2-40B4-BE49-F238E27FC236}">
                <a16:creationId xmlns:a16="http://schemas.microsoft.com/office/drawing/2014/main" id="{DC052287-4BC9-4C0D-AFA3-B0BD95D5488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6D902B3C-0016-42F5-A73D-65B3AE7443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00180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6BA13C0-0D0A-4718-A863-CFE68E68C596}"/>
              </a:ext>
            </a:extLst>
          </p:cNvPr>
          <p:cNvSpPr>
            <a:spLocks noGrp="1" noChangeArrowheads="1"/>
          </p:cNvSpPr>
          <p:nvPr>
            <p:ph type="sldNum"/>
          </p:nvPr>
        </p:nvSpPr>
        <p:spPr>
          <a:ln/>
        </p:spPr>
        <p:txBody>
          <a:bodyPr/>
          <a:lstStyle/>
          <a:p>
            <a:fld id="{D9B81151-1412-4812-821D-7CA5D9B2A90E}" type="slidenum">
              <a:rPr lang="it-IT" altLang="it-IT"/>
              <a:pPr/>
              <a:t>36</a:t>
            </a:fld>
            <a:endParaRPr lang="it-IT" altLang="it-IT"/>
          </a:p>
        </p:txBody>
      </p:sp>
      <p:sp>
        <p:nvSpPr>
          <p:cNvPr id="67585" name="Rectangle 1">
            <a:extLst>
              <a:ext uri="{FF2B5EF4-FFF2-40B4-BE49-F238E27FC236}">
                <a16:creationId xmlns:a16="http://schemas.microsoft.com/office/drawing/2014/main" id="{2EBF123F-488B-4460-9076-6467DBAA6C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a:extLst>
              <a:ext uri="{FF2B5EF4-FFF2-40B4-BE49-F238E27FC236}">
                <a16:creationId xmlns:a16="http://schemas.microsoft.com/office/drawing/2014/main" id="{CAF31B80-247B-46EB-B2F0-9E0F92DB855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1921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C625E36-0978-43B7-B4B5-0EE5C61C61BE}"/>
              </a:ext>
            </a:extLst>
          </p:cNvPr>
          <p:cNvSpPr>
            <a:spLocks noGrp="1" noChangeArrowheads="1"/>
          </p:cNvSpPr>
          <p:nvPr>
            <p:ph type="sldNum"/>
          </p:nvPr>
        </p:nvSpPr>
        <p:spPr>
          <a:ln/>
        </p:spPr>
        <p:txBody>
          <a:bodyPr/>
          <a:lstStyle/>
          <a:p>
            <a:fld id="{97909170-4363-4F4A-954A-36FCDC2CE629}" type="slidenum">
              <a:rPr lang="it-IT" altLang="it-IT"/>
              <a:pPr/>
              <a:t>5</a:t>
            </a:fld>
            <a:endParaRPr lang="it-IT" altLang="it-IT"/>
          </a:p>
        </p:txBody>
      </p:sp>
      <p:sp>
        <p:nvSpPr>
          <p:cNvPr id="40961" name="Rectangle 1">
            <a:extLst>
              <a:ext uri="{FF2B5EF4-FFF2-40B4-BE49-F238E27FC236}">
                <a16:creationId xmlns:a16="http://schemas.microsoft.com/office/drawing/2014/main" id="{4C4D0CEB-A8FC-4373-95B2-D620A85D28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0D993EB5-9E67-4689-9EAB-547389A21BE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37851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2E9871D-79BB-47C2-8361-C7CE26A647C8}"/>
              </a:ext>
            </a:extLst>
          </p:cNvPr>
          <p:cNvSpPr>
            <a:spLocks noGrp="1" noChangeArrowheads="1"/>
          </p:cNvSpPr>
          <p:nvPr>
            <p:ph type="sldNum"/>
          </p:nvPr>
        </p:nvSpPr>
        <p:spPr>
          <a:ln/>
        </p:spPr>
        <p:txBody>
          <a:bodyPr/>
          <a:lstStyle/>
          <a:p>
            <a:fld id="{76106FE5-C851-4ED2-BD69-64FC54A17403}" type="slidenum">
              <a:rPr lang="it-IT" altLang="it-IT"/>
              <a:pPr/>
              <a:t>37</a:t>
            </a:fld>
            <a:endParaRPr lang="it-IT" altLang="it-IT"/>
          </a:p>
        </p:txBody>
      </p:sp>
      <p:sp>
        <p:nvSpPr>
          <p:cNvPr id="68609" name="Rectangle 1">
            <a:extLst>
              <a:ext uri="{FF2B5EF4-FFF2-40B4-BE49-F238E27FC236}">
                <a16:creationId xmlns:a16="http://schemas.microsoft.com/office/drawing/2014/main" id="{EEDF26FF-0A98-4D82-83E3-16A3F140C1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a:extLst>
              <a:ext uri="{FF2B5EF4-FFF2-40B4-BE49-F238E27FC236}">
                <a16:creationId xmlns:a16="http://schemas.microsoft.com/office/drawing/2014/main" id="{D3C3FD66-C127-4690-A99E-8A16C43F360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63728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C8BFE17-26AE-4C47-832E-C76CB88CED2E}"/>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C591C6-797D-414A-9E08-0F6C57FBA2A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70657" name="Rectangle 1">
            <a:extLst>
              <a:ext uri="{FF2B5EF4-FFF2-40B4-BE49-F238E27FC236}">
                <a16:creationId xmlns:a16="http://schemas.microsoft.com/office/drawing/2014/main" id="{03F937AE-FB66-4B37-855B-00CAD95C4E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0A55BE32-1246-471E-BA67-FD25EEAC17D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01730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5C37EED-1731-4B15-BF07-44F2AD169171}"/>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6048625-85E9-4BBB-AA99-2A2EA5FC2A1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71681" name="Rectangle 1">
            <a:extLst>
              <a:ext uri="{FF2B5EF4-FFF2-40B4-BE49-F238E27FC236}">
                <a16:creationId xmlns:a16="http://schemas.microsoft.com/office/drawing/2014/main" id="{4FC2F688-6CFE-443B-9356-A42245EDDDB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9D46E0A5-1A7E-4D35-93D3-B6B2602DE0F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30653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AFABDCF-14A2-4216-9074-CBA134E7ABA5}"/>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C9F5BF6-2570-4265-B296-BFBB5AB6F3F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72705" name="Rectangle 1">
            <a:extLst>
              <a:ext uri="{FF2B5EF4-FFF2-40B4-BE49-F238E27FC236}">
                <a16:creationId xmlns:a16="http://schemas.microsoft.com/office/drawing/2014/main" id="{F8D3DC39-7D39-4462-B5EE-2D707ED4C40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3E72F0B8-0117-4719-8678-05A1F4C60BE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1599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703A7DE-041D-43A8-BD58-1D1816C3BF5F}"/>
              </a:ext>
            </a:extLst>
          </p:cNvPr>
          <p:cNvSpPr>
            <a:spLocks noGrp="1" noChangeArrowheads="1"/>
          </p:cNvSpPr>
          <p:nvPr>
            <p:ph type="sldNum"/>
          </p:nvPr>
        </p:nvSpPr>
        <p:spPr>
          <a:ln/>
        </p:spPr>
        <p:txBody>
          <a:bodyPr/>
          <a:lstStyle/>
          <a:p>
            <a:fld id="{ADBB4587-F37B-403E-8518-ACC98B23B7EA}" type="slidenum">
              <a:rPr lang="it-IT" altLang="it-IT"/>
              <a:pPr/>
              <a:t>6</a:t>
            </a:fld>
            <a:endParaRPr lang="it-IT" altLang="it-IT"/>
          </a:p>
        </p:txBody>
      </p:sp>
      <p:sp>
        <p:nvSpPr>
          <p:cNvPr id="41985" name="Rectangle 1">
            <a:extLst>
              <a:ext uri="{FF2B5EF4-FFF2-40B4-BE49-F238E27FC236}">
                <a16:creationId xmlns:a16="http://schemas.microsoft.com/office/drawing/2014/main" id="{9376AE64-8998-4C01-8CA5-5988E9D057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7687FC31-E335-48F8-8BCE-9A83672A870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417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521C9FB-009C-47E3-9A79-A43339E2A15A}"/>
              </a:ext>
            </a:extLst>
          </p:cNvPr>
          <p:cNvSpPr>
            <a:spLocks noGrp="1" noChangeArrowheads="1"/>
          </p:cNvSpPr>
          <p:nvPr>
            <p:ph type="sldNum"/>
          </p:nvPr>
        </p:nvSpPr>
        <p:spPr>
          <a:ln/>
        </p:spPr>
        <p:txBody>
          <a:bodyPr/>
          <a:lstStyle/>
          <a:p>
            <a:fld id="{98C29594-358F-4179-9837-FF0C23B91979}" type="slidenum">
              <a:rPr lang="it-IT" altLang="it-IT"/>
              <a:pPr/>
              <a:t>8</a:t>
            </a:fld>
            <a:endParaRPr lang="it-IT" altLang="it-IT"/>
          </a:p>
        </p:txBody>
      </p:sp>
      <p:sp>
        <p:nvSpPr>
          <p:cNvPr id="38913" name="Rectangle 1">
            <a:extLst>
              <a:ext uri="{FF2B5EF4-FFF2-40B4-BE49-F238E27FC236}">
                <a16:creationId xmlns:a16="http://schemas.microsoft.com/office/drawing/2014/main" id="{5B1BC918-CE5C-4CEF-98FE-DBAE5246B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0C82EF1E-00EB-491C-BF2B-9D62C767386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2457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41160B7-BD03-4314-A2A2-F3B373A1D268}"/>
              </a:ext>
            </a:extLst>
          </p:cNvPr>
          <p:cNvSpPr>
            <a:spLocks noGrp="1" noChangeArrowheads="1"/>
          </p:cNvSpPr>
          <p:nvPr>
            <p:ph type="sldNum"/>
          </p:nvPr>
        </p:nvSpPr>
        <p:spPr>
          <a:ln/>
        </p:spPr>
        <p:txBody>
          <a:bodyPr/>
          <a:lstStyle/>
          <a:p>
            <a:fld id="{C699940F-3FB7-41D3-8498-12014D34C54D}" type="slidenum">
              <a:rPr lang="it-IT" altLang="it-IT"/>
              <a:pPr/>
              <a:t>9</a:t>
            </a:fld>
            <a:endParaRPr lang="it-IT" altLang="it-IT"/>
          </a:p>
        </p:txBody>
      </p:sp>
      <p:sp>
        <p:nvSpPr>
          <p:cNvPr id="44033" name="Rectangle 1">
            <a:extLst>
              <a:ext uri="{FF2B5EF4-FFF2-40B4-BE49-F238E27FC236}">
                <a16:creationId xmlns:a16="http://schemas.microsoft.com/office/drawing/2014/main" id="{8ADF085D-D4D5-43AB-9067-538C9638C7B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845AEA5A-DA36-4216-B11C-DFF34A85942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8660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4C26E182-A58F-4981-809C-4746585D793F}"/>
              </a:ext>
            </a:extLst>
          </p:cNvPr>
          <p:cNvSpPr>
            <a:spLocks noGrp="1" noChangeArrowheads="1"/>
          </p:cNvSpPr>
          <p:nvPr>
            <p:ph type="sldNum"/>
          </p:nvPr>
        </p:nvSpPr>
        <p:spPr>
          <a:ln/>
        </p:spPr>
        <p:txBody>
          <a:bodyPr/>
          <a:lstStyle/>
          <a:p>
            <a:fld id="{62676B3A-08C9-446B-83FE-B7542DE7D5C4}" type="slidenum">
              <a:rPr lang="it-IT" altLang="it-IT"/>
              <a:pPr/>
              <a:t>10</a:t>
            </a:fld>
            <a:endParaRPr lang="it-IT" altLang="it-IT"/>
          </a:p>
        </p:txBody>
      </p:sp>
      <p:sp>
        <p:nvSpPr>
          <p:cNvPr id="45057" name="Rectangle 1">
            <a:extLst>
              <a:ext uri="{FF2B5EF4-FFF2-40B4-BE49-F238E27FC236}">
                <a16:creationId xmlns:a16="http://schemas.microsoft.com/office/drawing/2014/main" id="{9C74AC8D-4DEF-4AA7-B4C1-EC23ED8315C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37285C37-78EC-4B4B-9B60-5A1DFA02EC2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986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6D628BBB-AFC9-4C02-9111-D595113316E4}"/>
              </a:ext>
            </a:extLst>
          </p:cNvPr>
          <p:cNvSpPr>
            <a:spLocks noGrp="1" noChangeArrowheads="1"/>
          </p:cNvSpPr>
          <p:nvPr>
            <p:ph type="sldNum"/>
          </p:nvPr>
        </p:nvSpPr>
        <p:spPr>
          <a:ln/>
        </p:spPr>
        <p:txBody>
          <a:bodyPr/>
          <a:lstStyle/>
          <a:p>
            <a:fld id="{155CD740-BDD7-4A5C-A857-20B47CA8CD7B}" type="slidenum">
              <a:rPr lang="it-IT" altLang="it-IT"/>
              <a:pPr/>
              <a:t>11</a:t>
            </a:fld>
            <a:endParaRPr lang="it-IT" altLang="it-IT"/>
          </a:p>
        </p:txBody>
      </p:sp>
      <p:sp>
        <p:nvSpPr>
          <p:cNvPr id="46081" name="Rectangle 1">
            <a:extLst>
              <a:ext uri="{FF2B5EF4-FFF2-40B4-BE49-F238E27FC236}">
                <a16:creationId xmlns:a16="http://schemas.microsoft.com/office/drawing/2014/main" id="{35F4E834-D38F-4179-ABD9-C44CEA1D48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5793FB43-797C-4F97-AF60-C6673CD7C1C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25582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1521178-0936-4C45-B28D-39BA5EECAE2F}"/>
              </a:ext>
            </a:extLst>
          </p:cNvPr>
          <p:cNvSpPr>
            <a:spLocks noGrp="1" noChangeArrowheads="1"/>
          </p:cNvSpPr>
          <p:nvPr>
            <p:ph type="sldNum"/>
          </p:nvPr>
        </p:nvSpPr>
        <p:spPr>
          <a:ln/>
        </p:spPr>
        <p:txBody>
          <a:bodyPr/>
          <a:lstStyle/>
          <a:p>
            <a:fld id="{53296F71-28DB-48B9-816D-6AEB94CF9512}" type="slidenum">
              <a:rPr lang="it-IT" altLang="it-IT"/>
              <a:pPr/>
              <a:t>12</a:t>
            </a:fld>
            <a:endParaRPr lang="it-IT" altLang="it-IT"/>
          </a:p>
        </p:txBody>
      </p:sp>
      <p:sp>
        <p:nvSpPr>
          <p:cNvPr id="47105" name="Rectangle 1">
            <a:extLst>
              <a:ext uri="{FF2B5EF4-FFF2-40B4-BE49-F238E27FC236}">
                <a16:creationId xmlns:a16="http://schemas.microsoft.com/office/drawing/2014/main" id="{1DAE354D-144B-4ABB-BA68-C3D450175F0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F94052D0-1105-4A77-B718-147666F9C57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75332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C7D875E-905C-A14C-8B5B-E0C12E37A1D6}" type="datetimeFigureOut">
              <a:rPr lang="it-IT" smtClean="0"/>
              <a:t>21/10/2024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48593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C7D875E-905C-A14C-8B5B-E0C12E37A1D6}" type="datetimeFigureOut">
              <a:rPr lang="it-IT" smtClean="0"/>
              <a:t>21/10/2024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249497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C7D875E-905C-A14C-8B5B-E0C12E37A1D6}" type="datetimeFigureOut">
              <a:rPr lang="it-IT" smtClean="0"/>
              <a:t>21/10/2024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935632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1" y="128590"/>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1" y="1981202"/>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9" y="1981202"/>
            <a:ext cx="3806825" cy="4227513"/>
          </a:xfrm>
        </p:spPr>
        <p:txBody>
          <a:bodyPr/>
          <a:lstStyle/>
          <a:p>
            <a:endParaRPr lang="it-IT"/>
          </a:p>
        </p:txBody>
      </p:sp>
      <p:sp>
        <p:nvSpPr>
          <p:cNvPr id="5" name="Segnaposto data 4"/>
          <p:cNvSpPr>
            <a:spLocks noGrp="1"/>
          </p:cNvSpPr>
          <p:nvPr>
            <p:ph type="dt" idx="10"/>
          </p:nvPr>
        </p:nvSpPr>
        <p:spPr>
          <a:xfrm>
            <a:off x="712788" y="6310315"/>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5"/>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5"/>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1784144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687886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1" y="6623052"/>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889171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2926659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3133364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453141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3069689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380932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C7D875E-905C-A14C-8B5B-E0C12E37A1D6}" type="datetimeFigureOut">
              <a:rPr lang="it-IT" smtClean="0"/>
              <a:t>21/10/2024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1021274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3738859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30341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1890180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929927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134646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475109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587524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660201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3322659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228946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C7D875E-905C-A14C-8B5B-E0C12E37A1D6}" type="datetimeFigureOut">
              <a:rPr lang="it-IT" smtClean="0"/>
              <a:t>21/10/2024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825507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114113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3249421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98496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3724578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076508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272485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1526161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1219314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941072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177690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C7D875E-905C-A14C-8B5B-E0C12E37A1D6}" type="datetimeFigureOut">
              <a:rPr lang="it-IT" smtClean="0"/>
              <a:t>21/10/2024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384635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366672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C7D875E-905C-A14C-8B5B-E0C12E37A1D6}" type="datetimeFigureOut">
              <a:rPr lang="it-IT" smtClean="0"/>
              <a:t>21/10/2024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133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5C7D875E-905C-A14C-8B5B-E0C12E37A1D6}" type="datetimeFigureOut">
              <a:rPr lang="it-IT" smtClean="0"/>
              <a:t>21/10/2024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224135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7D875E-905C-A14C-8B5B-E0C12E37A1D6}" type="datetimeFigureOut">
              <a:rPr lang="it-IT" smtClean="0"/>
              <a:t>21/10/2024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2449375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C7D875E-905C-A14C-8B5B-E0C12E37A1D6}" type="datetimeFigureOut">
              <a:rPr lang="it-IT" smtClean="0"/>
              <a:t>21/10/2024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316449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C7D875E-905C-A14C-8B5B-E0C12E37A1D6}" type="datetimeFigureOut">
              <a:rPr lang="it-IT" smtClean="0"/>
              <a:t>21/10/2024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1ADA983-5F0C-A344-B780-04E1AC9EE543}" type="slidenum">
              <a:rPr lang="it-IT" smtClean="0"/>
              <a:t>‹N›</a:t>
            </a:fld>
            <a:endParaRPr lang="it-IT"/>
          </a:p>
        </p:txBody>
      </p:sp>
    </p:spTree>
    <p:extLst>
      <p:ext uri="{BB962C8B-B14F-4D97-AF65-F5344CB8AC3E}">
        <p14:creationId xmlns:p14="http://schemas.microsoft.com/office/powerpoint/2010/main" val="308648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D875E-905C-A14C-8B5B-E0C12E37A1D6}" type="datetimeFigureOut">
              <a:rPr lang="it-IT" smtClean="0"/>
              <a:t>21/10/2024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DA983-5F0C-A344-B780-04E1AC9EE543}" type="slidenum">
              <a:rPr lang="it-IT" smtClean="0"/>
              <a:t>‹N›</a:t>
            </a:fld>
            <a:endParaRPr lang="it-IT"/>
          </a:p>
        </p:txBody>
      </p:sp>
    </p:spTree>
    <p:extLst>
      <p:ext uri="{BB962C8B-B14F-4D97-AF65-F5344CB8AC3E}">
        <p14:creationId xmlns:p14="http://schemas.microsoft.com/office/powerpoint/2010/main" val="39101003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extLst>
      <p:ext uri="{BB962C8B-B14F-4D97-AF65-F5344CB8AC3E}">
        <p14:creationId xmlns:p14="http://schemas.microsoft.com/office/powerpoint/2010/main" val="66375184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extLst>
      <p:ext uri="{BB962C8B-B14F-4D97-AF65-F5344CB8AC3E}">
        <p14:creationId xmlns:p14="http://schemas.microsoft.com/office/powerpoint/2010/main" val="399264405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oleObject" Target="../embeddings/oleObject1.bin"/><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24C1EB-7E4E-41C7-95C1-CC1E9C7ED1DD}"/>
              </a:ext>
            </a:extLst>
          </p:cNvPr>
          <p:cNvSpPr>
            <a:spLocks noGrp="1"/>
          </p:cNvSpPr>
          <p:nvPr>
            <p:ph type="ctrTitle"/>
          </p:nvPr>
        </p:nvSpPr>
        <p:spPr>
          <a:xfrm>
            <a:off x="924339" y="1784972"/>
            <a:ext cx="7772400" cy="2387600"/>
          </a:xfrm>
        </p:spPr>
        <p:txBody>
          <a:bodyPr>
            <a:normAutofit fontScale="90000"/>
          </a:bodyPr>
          <a:lstStyle/>
          <a:p>
            <a:r>
              <a:rPr lang="it-IT" b="1" dirty="0"/>
              <a:t>INTRODUZIONE</a:t>
            </a:r>
            <a:br>
              <a:rPr lang="it-IT" b="1" dirty="0"/>
            </a:br>
            <a:r>
              <a:rPr lang="it-IT" b="1" dirty="0"/>
              <a:t>sul</a:t>
            </a:r>
            <a:br>
              <a:rPr lang="it-IT" b="1" dirty="0"/>
            </a:br>
            <a:r>
              <a:rPr lang="it-IT" b="1" dirty="0"/>
              <a:t>SISTEMA NERVOSO</a:t>
            </a:r>
          </a:p>
        </p:txBody>
      </p:sp>
      <p:sp>
        <p:nvSpPr>
          <p:cNvPr id="3" name="Sottotitolo 2">
            <a:extLst>
              <a:ext uri="{FF2B5EF4-FFF2-40B4-BE49-F238E27FC236}">
                <a16:creationId xmlns:a16="http://schemas.microsoft.com/office/drawing/2014/main" id="{41392A1F-96A6-4ACC-914A-BF1DE57FD6BB}"/>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873937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9AB8647-F391-469A-B522-0EEC67514C70}"/>
              </a:ext>
            </a:extLst>
          </p:cNvPr>
          <p:cNvSpPr>
            <a:spLocks noGrp="1" noChangeArrowheads="1"/>
          </p:cNvSpPr>
          <p:nvPr>
            <p:ph type="title"/>
          </p:nvPr>
        </p:nvSpPr>
        <p:spPr>
          <a:xfrm>
            <a:off x="684213" y="1916113"/>
            <a:ext cx="7872412" cy="1905000"/>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a:t>
            </a: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a:t>
            </a:r>
          </a:p>
        </p:txBody>
      </p:sp>
    </p:spTree>
    <p:extLst>
      <p:ext uri="{BB962C8B-B14F-4D97-AF65-F5344CB8AC3E}">
        <p14:creationId xmlns:p14="http://schemas.microsoft.com/office/powerpoint/2010/main" val="1529830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D74333C3-CE8B-4413-B90F-A1DA91B73419}"/>
              </a:ext>
            </a:extLst>
          </p:cNvPr>
          <p:cNvSpPr>
            <a:spLocks noGrp="1" noChangeArrowheads="1"/>
          </p:cNvSpPr>
          <p:nvPr>
            <p:ph type="title"/>
          </p:nvPr>
        </p:nvSpPr>
        <p:spPr>
          <a:xfrm>
            <a:off x="0" y="2"/>
            <a:ext cx="9144000" cy="581025"/>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Gurmukhi MN" panose="02020600050405020304" pitchFamily="18" charset="0"/>
                <a:cs typeface="Gurmukhi MN" panose="02020600050405020304" pitchFamily="18" charset="0"/>
              </a:rPr>
              <a:t>NEURONE</a:t>
            </a:r>
          </a:p>
        </p:txBody>
      </p:sp>
      <p:pic>
        <p:nvPicPr>
          <p:cNvPr id="11266" name="Picture 2">
            <a:extLst>
              <a:ext uri="{FF2B5EF4-FFF2-40B4-BE49-F238E27FC236}">
                <a16:creationId xmlns:a16="http://schemas.microsoft.com/office/drawing/2014/main" id="{339AE72A-1919-4D4C-897D-70C2DB92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7255694D-3D3B-4B78-A944-1C78CEBF31FB}"/>
              </a:ext>
            </a:extLst>
          </p:cNvPr>
          <p:cNvSpPr txBox="1">
            <a:spLocks noChangeArrowheads="1"/>
          </p:cNvSpPr>
          <p:nvPr/>
        </p:nvSpPr>
        <p:spPr bwMode="auto">
          <a:xfrm>
            <a:off x="323528" y="581025"/>
            <a:ext cx="4464372" cy="6234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board SE" panose="03050602040202020205" pitchFamily="66" charset="77"/>
              </a:rPr>
              <a:t>I</a:t>
            </a:r>
            <a:r>
              <a:rPr lang="it-IT" altLang="it-IT" sz="2100" dirty="0"/>
              <a:t> </a:t>
            </a:r>
            <a:r>
              <a:rPr lang="it-IT" altLang="it-IT" sz="2100" b="1" dirty="0">
                <a:solidFill>
                  <a:schemeClr val="tx1"/>
                </a:solidFill>
                <a:latin typeface="Chalkboard SE" panose="03050602040202020205" pitchFamily="66" charset="77"/>
              </a:rPr>
              <a:t>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SE" panose="03050602040202020205" pitchFamily="66" charset="77"/>
              </a:rPr>
              <a:t>Si genera il POTENZIALE di AZIONE (o IMPULSO NERVOSO), che </a:t>
            </a:r>
            <a:r>
              <a:rPr lang="it-IT" altLang="it-IT" sz="2100" b="1" dirty="0" err="1">
                <a:solidFill>
                  <a:schemeClr val="tx1"/>
                </a:solidFill>
                <a:latin typeface="Chalkboard SE" panose="03050602040202020205" pitchFamily="66" charset="77"/>
              </a:rPr>
              <a:t>puo’</a:t>
            </a:r>
            <a:r>
              <a:rPr lang="it-IT" altLang="it-IT" sz="2100" b="1" dirty="0">
                <a:solidFill>
                  <a:schemeClr val="tx1"/>
                </a:solidFill>
                <a:latin typeface="Chalkboard SE"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extLst>
      <p:ext uri="{BB962C8B-B14F-4D97-AF65-F5344CB8AC3E}">
        <p14:creationId xmlns:p14="http://schemas.microsoft.com/office/powerpoint/2010/main" val="14335043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5FF91B61-6DD1-4BC8-89BF-D7C9D361E9EE}"/>
              </a:ext>
            </a:extLst>
          </p:cNvPr>
          <p:cNvSpPr txBox="1">
            <a:spLocks noChangeArrowheads="1"/>
          </p:cNvSpPr>
          <p:nvPr/>
        </p:nvSpPr>
        <p:spPr bwMode="auto">
          <a:xfrm>
            <a:off x="6372227" y="836613"/>
            <a:ext cx="2771775"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NEURONE: </a:t>
            </a:r>
          </a:p>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ELEMENTI STRUTTURALI</a:t>
            </a:r>
          </a:p>
        </p:txBody>
      </p:sp>
      <p:sp>
        <p:nvSpPr>
          <p:cNvPr id="12290" name="Text Box 2">
            <a:extLst>
              <a:ext uri="{FF2B5EF4-FFF2-40B4-BE49-F238E27FC236}">
                <a16:creationId xmlns:a16="http://schemas.microsoft.com/office/drawing/2014/main" id="{89AF9A50-438C-451C-BC2C-E8FE60238104}"/>
              </a:ext>
            </a:extLst>
          </p:cNvPr>
          <p:cNvSpPr txBox="1">
            <a:spLocks noChangeArrowheads="1"/>
          </p:cNvSpPr>
          <p:nvPr/>
        </p:nvSpPr>
        <p:spPr bwMode="auto">
          <a:xfrm>
            <a:off x="250827"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CORPO CELLULARE (o PIRENOFORO o SOMA)</a:t>
            </a:r>
          </a:p>
          <a:p>
            <a:pPr>
              <a:buClrTx/>
              <a:buFontTx/>
              <a:buNone/>
            </a:pPr>
            <a:endParaRPr lang="it-IT" altLang="it-IT" sz="2200" b="1" dirty="0">
              <a:solidFill>
                <a:schemeClr val="tx1"/>
              </a:solidFill>
              <a:latin typeface="Comic Sans MS" panose="030F0902030302020204" pitchFamily="66" charset="0"/>
            </a:endParaRPr>
          </a:p>
          <a:p>
            <a:pPr>
              <a:buClrTx/>
              <a:buFontTx/>
              <a:buNone/>
            </a:pPr>
            <a:r>
              <a:rPr lang="it-IT" altLang="it-IT" sz="2200" b="1" dirty="0">
                <a:solidFill>
                  <a:schemeClr val="tx1"/>
                </a:solidFill>
                <a:latin typeface="Comic Sans MS" panose="030F0902030302020204" pitchFamily="66" charset="0"/>
              </a:rPr>
              <a:t>PROLUNGAMENTI CELLULARI:</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ASSONE (o NEURITE o CILINDRASSE): conduce l’ Impulso dal Pirenoforo verso altri distretti. Se ne origina UNO SOLO.</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DENDRITI: sono deputati a RICEVERE Impulsi da altri distretti. Possono essere numerosi.</a:t>
            </a:r>
          </a:p>
        </p:txBody>
      </p:sp>
      <p:pic>
        <p:nvPicPr>
          <p:cNvPr id="12291" name="Picture 3">
            <a:extLst>
              <a:ext uri="{FF2B5EF4-FFF2-40B4-BE49-F238E27FC236}">
                <a16:creationId xmlns:a16="http://schemas.microsoft.com/office/drawing/2014/main" id="{2B38989F-C987-4B89-85B4-EBA5FBA53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5485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43FBD5-5231-BD45-8826-62D5EE4545B8}"/>
              </a:ext>
            </a:extLst>
          </p:cNvPr>
          <p:cNvSpPr>
            <a:spLocks noGrp="1"/>
          </p:cNvSpPr>
          <p:nvPr>
            <p:ph type="title"/>
          </p:nvPr>
        </p:nvSpPr>
        <p:spPr>
          <a:xfrm>
            <a:off x="0" y="237208"/>
            <a:ext cx="9144000" cy="780132"/>
          </a:xfrm>
        </p:spPr>
        <p:txBody>
          <a:bodyPr>
            <a:normAutofit/>
          </a:bodyPr>
          <a:lstStyle/>
          <a:p>
            <a:r>
              <a:rPr lang="it-IT" sz="3200" dirty="0">
                <a:latin typeface="Gurmukhi MN" panose="02020600050405020304" pitchFamily="18" charset="0"/>
                <a:cs typeface="Gurmukhi MN" panose="02020600050405020304" pitchFamily="18" charset="0"/>
              </a:rPr>
              <a:t>CLASSIFICAZIONE MORFOLOGICA dei NEURONI</a:t>
            </a:r>
          </a:p>
        </p:txBody>
      </p:sp>
      <p:sp>
        <p:nvSpPr>
          <p:cNvPr id="3" name="Segnaposto contenuto 2">
            <a:extLst>
              <a:ext uri="{FF2B5EF4-FFF2-40B4-BE49-F238E27FC236}">
                <a16:creationId xmlns:a16="http://schemas.microsoft.com/office/drawing/2014/main" id="{A64A3A10-E617-3D42-822F-A9FB5396703D}"/>
              </a:ext>
            </a:extLst>
          </p:cNvPr>
          <p:cNvSpPr>
            <a:spLocks noGrp="1"/>
          </p:cNvSpPr>
          <p:nvPr>
            <p:ph idx="1"/>
          </p:nvPr>
        </p:nvSpPr>
        <p:spPr>
          <a:xfrm>
            <a:off x="143508" y="1052736"/>
            <a:ext cx="8856984" cy="5733256"/>
          </a:xfrm>
        </p:spPr>
        <p:txBody>
          <a:bodyPr/>
          <a:lstStyle/>
          <a:p>
            <a:r>
              <a:rPr lang="it-IT" sz="2300" b="1" dirty="0">
                <a:latin typeface="Chalkboard SE" panose="03050602040202020205" pitchFamily="66" charset="77"/>
              </a:rPr>
              <a:t>In base al NUMERO di PROLUNGAMENTI si classificano:</a:t>
            </a:r>
          </a:p>
          <a:p>
            <a:r>
              <a:rPr lang="it-IT" sz="2300" b="1" dirty="0">
                <a:latin typeface="Chalkboard SE" panose="03050602040202020205" pitchFamily="66" charset="77"/>
              </a:rPr>
              <a:t>- NEURONI MULTIPOLARI, dal cui Pirenoforo si dipartono UN SOLO ASSONE e un numero INDEFINITO ( « </a:t>
            </a:r>
            <a:r>
              <a:rPr lang="it-IT" sz="2300" b="1" i="1" dirty="0" err="1">
                <a:latin typeface="Chalkboard SE" panose="03050602040202020205" pitchFamily="66" charset="77"/>
              </a:rPr>
              <a:t>n</a:t>
            </a:r>
            <a:r>
              <a:rPr lang="it-IT" sz="2300" b="1" i="1" dirty="0">
                <a:latin typeface="Chalkboard SE" panose="03050602040202020205" pitchFamily="66" charset="77"/>
              </a:rPr>
              <a:t> </a:t>
            </a:r>
            <a:r>
              <a:rPr lang="it-IT" sz="2300" b="1" dirty="0">
                <a:latin typeface="Chalkboard SE" panose="03050602040202020205" pitchFamily="66" charset="77"/>
              </a:rPr>
              <a:t>» ) di DENDRITI;</a:t>
            </a:r>
          </a:p>
          <a:p>
            <a:pPr marL="457200" indent="-457200">
              <a:buFontTx/>
              <a:buChar char="-"/>
            </a:pPr>
            <a:r>
              <a:rPr lang="it-IT" sz="2300" b="1" dirty="0">
                <a:latin typeface="Chalkboard SE" panose="03050602040202020205" pitchFamily="66" charset="77"/>
              </a:rPr>
              <a:t>NEURONI BIPOLARI: dal Pirenoforo si dipartono UN Prolungamento ASSONICO e, dal polo opposto, UN UNICO Prolungamento DENDRITICO. Vi si ritrovano nei Gangli annessi all’ VIII paio di nervi cranici (Acustico)</a:t>
            </a:r>
          </a:p>
          <a:p>
            <a:pPr marL="457200" indent="-457200">
              <a:buFontTx/>
              <a:buChar char="-"/>
            </a:pPr>
            <a:r>
              <a:rPr lang="it-IT" sz="2300" b="1" dirty="0">
                <a:latin typeface="Chalkboard SE" panose="03050602040202020205" pitchFamily="66" charset="77"/>
              </a:rPr>
              <a:t>NEURONI PSEUDOUNIPOLARI: dal Pirenoforo si diparte un UNICO PROLUNGAMENTO che, a breve distanza, si biforca in una ramificazione ASSONICA (che invia impulsi verso il SNC) ed una a funzionalità DENDRITICA (che riceve impulsi dalla periferia). Sono cellule tipiche dei Gangli Sensitivi di Nervi Cranici (es., Trigemino) e Spinali.</a:t>
            </a:r>
          </a:p>
        </p:txBody>
      </p:sp>
    </p:spTree>
    <p:extLst>
      <p:ext uri="{BB962C8B-B14F-4D97-AF65-F5344CB8AC3E}">
        <p14:creationId xmlns:p14="http://schemas.microsoft.com/office/powerpoint/2010/main" val="116249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1">
            <a:extLst>
              <a:ext uri="{FF2B5EF4-FFF2-40B4-BE49-F238E27FC236}">
                <a16:creationId xmlns:a16="http://schemas.microsoft.com/office/drawing/2014/main" id="{389FED81-D8F2-5A41-B212-5068A45DF703}"/>
              </a:ext>
            </a:extLst>
          </p:cNvPr>
          <p:cNvPicPr>
            <a:picLocks noChangeAspect="1"/>
          </p:cNvPicPr>
          <p:nvPr/>
        </p:nvPicPr>
        <p:blipFill rotWithShape="1">
          <a:blip r:embed="rId2">
            <a:extLst>
              <a:ext uri="{28A0092B-C50C-407E-A947-70E740481C1C}">
                <a14:useLocalDpi xmlns:a14="http://schemas.microsoft.com/office/drawing/2010/main" val="0"/>
              </a:ext>
            </a:extLst>
          </a:blip>
          <a:srcRect b="2809"/>
          <a:stretch/>
        </p:blipFill>
        <p:spPr bwMode="auto">
          <a:xfrm>
            <a:off x="1115618" y="-22594"/>
            <a:ext cx="6451405" cy="68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928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88F3CC4-3588-4521-A2D1-057C86569376}"/>
              </a:ext>
            </a:extLst>
          </p:cNvPr>
          <p:cNvSpPr>
            <a:spLocks noGrp="1" noChangeArrowheads="1"/>
          </p:cNvSpPr>
          <p:nvPr>
            <p:ph type="title"/>
          </p:nvPr>
        </p:nvSpPr>
        <p:spPr>
          <a:xfrm>
            <a:off x="684213" y="187327"/>
            <a:ext cx="7772400" cy="581025"/>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Gurmukhi MN" panose="02020600050405020304" pitchFamily="18" charset="0"/>
                <a:cs typeface="Gurmukhi MN" panose="02020600050405020304" pitchFamily="18" charset="0"/>
              </a:rPr>
              <a:t>DENDRITI</a:t>
            </a:r>
          </a:p>
        </p:txBody>
      </p:sp>
      <p:sp>
        <p:nvSpPr>
          <p:cNvPr id="15362" name="Rectangle 2">
            <a:extLst>
              <a:ext uri="{FF2B5EF4-FFF2-40B4-BE49-F238E27FC236}">
                <a16:creationId xmlns:a16="http://schemas.microsoft.com/office/drawing/2014/main" id="{2A71692A-0125-4E70-B8F9-5994BC2F5C18}"/>
              </a:ext>
            </a:extLst>
          </p:cNvPr>
          <p:cNvSpPr>
            <a:spLocks noGrp="1" noChangeArrowheads="1"/>
          </p:cNvSpPr>
          <p:nvPr>
            <p:ph idx="1"/>
          </p:nvPr>
        </p:nvSpPr>
        <p:spPr>
          <a:xfrm>
            <a:off x="177926" y="851521"/>
            <a:ext cx="8784977" cy="5876925"/>
          </a:xfrm>
          <a:ln/>
        </p:spPr>
        <p:txBody>
          <a:bodyPr/>
          <a:lstStyle/>
          <a:p>
            <a:pPr marL="336550" indent="-336550">
              <a:spcBef>
                <a:spcPts val="700"/>
              </a:spcBef>
              <a:buClr>
                <a:srgbClr val="FFFFFF"/>
              </a:buClr>
              <a:buSzPct val="97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latin typeface="Copperplate Gothic Bold" panose="020E0705020206020404" pitchFamily="34" charset="77"/>
              </a:rPr>
              <a:t>Essendo molto numerosi, permettono al Corpo Cellulare del Neurone di integrare un’ elevatissima quantità di informazioni</a:t>
            </a:r>
          </a:p>
          <a:p>
            <a:pPr marL="336550" indent="-336550">
              <a:spcBef>
                <a:spcPts val="700"/>
              </a:spcBef>
              <a:buClr>
                <a:srgbClr val="FFFFFF"/>
              </a:buClr>
              <a:buSzPct val="97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dirty="0">
              <a:latin typeface="Copperplate Gothic Bold" panose="020E0705020206020404" pitchFamily="34" charset="77"/>
            </a:endParaRPr>
          </a:p>
          <a:p>
            <a:pPr marL="336550" indent="-336550">
              <a:spcBef>
                <a:spcPts val="700"/>
              </a:spcBef>
              <a:buClr>
                <a:srgbClr val="FFFFFF"/>
              </a:buClr>
              <a:buSzPct val="97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latin typeface="Chalkboard SE" panose="03050602040202020205" pitchFamily="66" charset="77"/>
              </a:rPr>
              <a:t>I rapporti dei Dendriti con l’ Assone di altri neuroni avvengono tramite SINAPSI che coinvolgono le cosiddette SPINE DENDRITICHE, che sono espansioni coniche che si dipartono dal dendrite stesso</a:t>
            </a:r>
          </a:p>
        </p:txBody>
      </p:sp>
      <p:pic>
        <p:nvPicPr>
          <p:cNvPr id="15363" name="Picture 3">
            <a:extLst>
              <a:ext uri="{FF2B5EF4-FFF2-40B4-BE49-F238E27FC236}">
                <a16:creationId xmlns:a16="http://schemas.microsoft.com/office/drawing/2014/main" id="{BDDEFC2D-2F50-4322-AE3F-FC22E1DCFCA6}"/>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39221" r="3311" b="61105"/>
          <a:stretch>
            <a:fillRect/>
          </a:stretch>
        </p:blipFill>
        <p:spPr bwMode="auto">
          <a:xfrm>
            <a:off x="1835698" y="4365104"/>
            <a:ext cx="6227763" cy="23478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75770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54F410A5-3B41-4410-8A86-AEBD3197806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92500" y="4860927"/>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a:extLst>
              <a:ext uri="{FF2B5EF4-FFF2-40B4-BE49-F238E27FC236}">
                <a16:creationId xmlns:a16="http://schemas.microsoft.com/office/drawing/2014/main" id="{B150751B-28FD-4E09-8C97-1A9CD3E3119D}"/>
              </a:ext>
            </a:extLst>
          </p:cNvPr>
          <p:cNvSpPr>
            <a:spLocks noChangeArrowheads="1"/>
          </p:cNvSpPr>
          <p:nvPr/>
        </p:nvSpPr>
        <p:spPr bwMode="auto">
          <a:xfrm>
            <a:off x="683568" y="2149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ASSONI</a:t>
            </a:r>
          </a:p>
        </p:txBody>
      </p:sp>
      <p:sp>
        <p:nvSpPr>
          <p:cNvPr id="16387" name="Text Box 3">
            <a:extLst>
              <a:ext uri="{FF2B5EF4-FFF2-40B4-BE49-F238E27FC236}">
                <a16:creationId xmlns:a16="http://schemas.microsoft.com/office/drawing/2014/main" id="{CD4F40C1-9647-47CF-867C-9DCF2B8C9C17}"/>
              </a:ext>
            </a:extLst>
          </p:cNvPr>
          <p:cNvSpPr txBox="1">
            <a:spLocks noChangeArrowheads="1"/>
          </p:cNvSpPr>
          <p:nvPr/>
        </p:nvSpPr>
        <p:spPr bwMode="auto">
          <a:xfrm>
            <a:off x="158750" y="531927"/>
            <a:ext cx="8985250" cy="3649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duster" panose="03050602040202020205" pitchFamily="66" charset="77"/>
              </a:rPr>
              <a:t>Prolungamento UNICO che si diparte dal Pirenoforo del Neurone a livello del MONTICOLO ASSONICO che conduce l’ Impulso dal Pirenoforo verso altri distretti</a:t>
            </a:r>
          </a:p>
          <a:p>
            <a:pPr>
              <a:buClrTx/>
              <a:buFontTx/>
              <a:buNone/>
            </a:pPr>
            <a:r>
              <a:rPr lang="it-IT" altLang="it-IT" sz="2100" dirty="0">
                <a:solidFill>
                  <a:schemeClr val="tx1"/>
                </a:solidFill>
                <a:latin typeface="Chalkduster" panose="03050602040202020205" pitchFamily="66" charset="77"/>
              </a:rPr>
              <a:t>ASSOLEMMA = Membrana dell’ Assone</a:t>
            </a:r>
          </a:p>
          <a:p>
            <a:pPr>
              <a:buClrTx/>
              <a:buFontTx/>
              <a:buNone/>
            </a:pPr>
            <a:r>
              <a:rPr lang="it-IT" altLang="it-IT" sz="2100" dirty="0">
                <a:solidFill>
                  <a:schemeClr val="tx1"/>
                </a:solidFill>
                <a:latin typeface="Chalkduster" panose="03050602040202020205" pitchFamily="66" charset="77"/>
              </a:rPr>
              <a:t>ASSOPLASMA = Citoplasma dell’ Assone</a:t>
            </a:r>
          </a:p>
          <a:p>
            <a:pPr>
              <a:buClrTx/>
              <a:buFontTx/>
              <a:buNone/>
            </a:pPr>
            <a:r>
              <a:rPr lang="it-IT" altLang="it-IT" sz="2100" dirty="0">
                <a:solidFill>
                  <a:schemeClr val="tx1"/>
                </a:solidFill>
                <a:latin typeface="Chalkduster" panose="03050602040202020205" pitchFamily="66" charset="77"/>
              </a:rPr>
              <a:t>Contiene Mitocondri, </a:t>
            </a:r>
            <a:r>
              <a:rPr lang="it-IT" altLang="it-IT" sz="2100" dirty="0" err="1">
                <a:solidFill>
                  <a:schemeClr val="tx1"/>
                </a:solidFill>
                <a:latin typeface="Chalkduster" panose="03050602040202020205" pitchFamily="66" charset="77"/>
              </a:rPr>
              <a:t>Neurotubuli</a:t>
            </a:r>
            <a:r>
              <a:rPr lang="it-IT" altLang="it-IT" sz="2100" dirty="0">
                <a:solidFill>
                  <a:schemeClr val="tx1"/>
                </a:solidFill>
                <a:latin typeface="Chalkduster" panose="03050602040202020205" pitchFamily="66" charset="77"/>
              </a:rPr>
              <a:t> e Neurofilamenti, ma non RER né Ribosomi </a:t>
            </a:r>
          </a:p>
          <a:p>
            <a:pPr>
              <a:buClrTx/>
              <a:buFontTx/>
              <a:buNone/>
            </a:pPr>
            <a:r>
              <a:rPr lang="it-IT" altLang="it-IT" sz="2100" dirty="0">
                <a:solidFill>
                  <a:schemeClr val="tx1"/>
                </a:solidFill>
                <a:latin typeface="Chalkduster" panose="03050602040202020205" pitchFamily="66" charset="77"/>
              </a:rPr>
              <a:t>Il suo SEGMENTO INIZIALE è funzionalmente caratterizzato da una zona di elaborazione “algebrica” di stimoli eccitatori ed inibitori, il cui risultato determina o meno la propagazione dell’ impulso  </a:t>
            </a:r>
          </a:p>
        </p:txBody>
      </p:sp>
      <p:sp>
        <p:nvSpPr>
          <p:cNvPr id="16388" name="Text Box 4">
            <a:extLst>
              <a:ext uri="{FF2B5EF4-FFF2-40B4-BE49-F238E27FC236}">
                <a16:creationId xmlns:a16="http://schemas.microsoft.com/office/drawing/2014/main" id="{4B5EA356-5776-468D-A6A8-C99E0BAB11DB}"/>
              </a:ext>
            </a:extLst>
          </p:cNvPr>
          <p:cNvSpPr txBox="1">
            <a:spLocks noChangeArrowheads="1"/>
          </p:cNvSpPr>
          <p:nvPr/>
        </p:nvSpPr>
        <p:spPr bwMode="auto">
          <a:xfrm>
            <a:off x="28600" y="4293098"/>
            <a:ext cx="3476625"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Copperplate Gothic Bold" panose="020E0705020206020404" pitchFamily="34" charset="77"/>
              </a:rPr>
              <a:t>Vi avvengono meccanismi di TRASPORTO ANTEROGRADO e RETROGRADO di diverse molecole</a:t>
            </a:r>
          </a:p>
        </p:txBody>
      </p:sp>
    </p:spTree>
    <p:extLst>
      <p:ext uri="{BB962C8B-B14F-4D97-AF65-F5344CB8AC3E}">
        <p14:creationId xmlns:p14="http://schemas.microsoft.com/office/powerpoint/2010/main" val="26023624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01F3419-28F3-4E46-BE0A-CA13BB1888E6}"/>
              </a:ext>
            </a:extLst>
          </p:cNvPr>
          <p:cNvSpPr>
            <a:spLocks noChangeArrowheads="1"/>
          </p:cNvSpPr>
          <p:nvPr/>
        </p:nvSpPr>
        <p:spPr bwMode="auto">
          <a:xfrm>
            <a:off x="684213" y="122806"/>
            <a:ext cx="777240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4000" b="1" dirty="0">
                <a:solidFill>
                  <a:schemeClr val="tx1"/>
                </a:solidFill>
                <a:latin typeface="Gurmukhi MN" panose="02020600050405020304" pitchFamily="18" charset="0"/>
                <a:cs typeface="Gurmukhi MN" panose="02020600050405020304" pitchFamily="18" charset="0"/>
              </a:rPr>
              <a:t>FIBRE  NERVOSE</a:t>
            </a:r>
          </a:p>
        </p:txBody>
      </p:sp>
      <p:sp>
        <p:nvSpPr>
          <p:cNvPr id="17410" name="Text Box 2">
            <a:extLst>
              <a:ext uri="{FF2B5EF4-FFF2-40B4-BE49-F238E27FC236}">
                <a16:creationId xmlns:a16="http://schemas.microsoft.com/office/drawing/2014/main" id="{C1EF334B-6A49-4770-A8E5-6AA6E2F83C22}"/>
              </a:ext>
            </a:extLst>
          </p:cNvPr>
          <p:cNvSpPr txBox="1">
            <a:spLocks noChangeArrowheads="1"/>
          </p:cNvSpPr>
          <p:nvPr/>
        </p:nvSpPr>
        <p:spPr bwMode="auto">
          <a:xfrm>
            <a:off x="684212" y="1071563"/>
            <a:ext cx="7903197" cy="428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Chalkboard SE" panose="03050602040202020205" pitchFamily="66" charset="77"/>
              </a:rPr>
              <a:t>Sono costituite da ASSONI provvisti da una guaina derivata dalle CELLULE di SCHWANN nel Sistema Nervoso Periferico che NON hanno, invece, una struttura corrispondente nel Sistema Nervoso Centrale</a:t>
            </a:r>
          </a:p>
          <a:p>
            <a:pPr>
              <a:buClrTx/>
              <a:buFontTx/>
              <a:buNone/>
            </a:pPr>
            <a:endParaRPr lang="it-IT" altLang="it-IT" dirty="0">
              <a:solidFill>
                <a:schemeClr val="tx1"/>
              </a:solidFill>
              <a:latin typeface="Chalkboard SE" panose="03050602040202020205" pitchFamily="66" charset="77"/>
            </a:endParaRPr>
          </a:p>
          <a:p>
            <a:pPr>
              <a:buClrTx/>
              <a:buFontTx/>
              <a:buNone/>
            </a:pPr>
            <a:r>
              <a:rPr lang="it-IT" altLang="it-IT" dirty="0">
                <a:solidFill>
                  <a:schemeClr val="tx1"/>
                </a:solidFill>
                <a:latin typeface="Chalkboard SE" panose="03050602040202020205" pitchFamily="66" charset="77"/>
              </a:rPr>
              <a:t>In base alle MODALITA’ con cui si dispongono queste guaine si parla di:</a:t>
            </a:r>
          </a:p>
          <a:p>
            <a:pPr>
              <a:buClrTx/>
              <a:buFontTx/>
              <a:buNone/>
            </a:pPr>
            <a:endParaRPr lang="it-IT" altLang="it-IT"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b="1" dirty="0">
                <a:solidFill>
                  <a:schemeClr val="tx1"/>
                </a:solidFill>
                <a:latin typeface="Chalkboard SE" panose="03050602040202020205" pitchFamily="66" charset="77"/>
              </a:rPr>
              <a:t>FIBRE NERVOSE MIELINICHE</a:t>
            </a:r>
          </a:p>
          <a:p>
            <a:pPr>
              <a:buClrTx/>
              <a:buFontTx/>
              <a:buNone/>
            </a:pPr>
            <a:endParaRPr lang="it-IT" altLang="it-IT"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b="1" dirty="0">
                <a:solidFill>
                  <a:schemeClr val="tx1"/>
                </a:solidFill>
                <a:latin typeface="Chalkboard SE" panose="03050602040202020205" pitchFamily="66" charset="77"/>
              </a:rPr>
              <a:t>FIBRE NERVOSE AMIELINICHE</a:t>
            </a:r>
          </a:p>
        </p:txBody>
      </p:sp>
    </p:spTree>
    <p:extLst>
      <p:ext uri="{BB962C8B-B14F-4D97-AF65-F5344CB8AC3E}">
        <p14:creationId xmlns:p14="http://schemas.microsoft.com/office/powerpoint/2010/main" val="1991615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BF7517F-EF7A-4A7E-980E-67DFFDE3BFA0}"/>
              </a:ext>
            </a:extLst>
          </p:cNvPr>
          <p:cNvSpPr>
            <a:spLocks noGrp="1" noChangeArrowheads="1"/>
          </p:cNvSpPr>
          <p:nvPr>
            <p:ph type="title"/>
          </p:nvPr>
        </p:nvSpPr>
        <p:spPr>
          <a:xfrm>
            <a:off x="250825" y="-1588"/>
            <a:ext cx="4103688" cy="1068388"/>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t>FIBRE  NERVOSE MIELINICHE</a:t>
            </a:r>
          </a:p>
        </p:txBody>
      </p:sp>
      <p:sp>
        <p:nvSpPr>
          <p:cNvPr id="18434" name="Rectangle 2">
            <a:extLst>
              <a:ext uri="{FF2B5EF4-FFF2-40B4-BE49-F238E27FC236}">
                <a16:creationId xmlns:a16="http://schemas.microsoft.com/office/drawing/2014/main" id="{0043D60C-6DFD-4891-8839-7B8BF86E1637}"/>
              </a:ext>
            </a:extLst>
          </p:cNvPr>
          <p:cNvSpPr>
            <a:spLocks noGrp="1" noChangeArrowheads="1"/>
          </p:cNvSpPr>
          <p:nvPr>
            <p:ph idx="1"/>
          </p:nvPr>
        </p:nvSpPr>
        <p:spPr>
          <a:xfrm>
            <a:off x="0" y="1196977"/>
            <a:ext cx="4464050" cy="5661025"/>
          </a:xfrm>
          <a:ln/>
        </p:spPr>
        <p:txBody>
          <a:bodyPr>
            <a:normAutofit lnSpcReduction="10000"/>
          </a:bodyPr>
          <a:lstStyle/>
          <a:p>
            <a:pPr marL="336550" indent="-336550">
              <a:spcBef>
                <a:spcPts val="500"/>
              </a:spcBef>
              <a:buClr>
                <a:srgbClr val="FFFFFF"/>
              </a:buClr>
              <a:buSzPct val="136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latin typeface="Comic Sans MS" panose="030F0902030302020204" pitchFamily="66" charset="0"/>
              </a:rPr>
              <a:t>La GUAINA MIELINICA è formata da numerosi strati di MEMBRANE CELLULARI MODIFICATE e ricche di LIPIDI COMPLESSI. Pertanto, funge da “</a:t>
            </a:r>
            <a:r>
              <a:rPr lang="it-IT" altLang="it-IT" sz="2000" b="1" i="1" dirty="0">
                <a:latin typeface="Comic Sans MS" panose="030F0902030302020204" pitchFamily="66" charset="0"/>
              </a:rPr>
              <a:t>isolante</a:t>
            </a:r>
            <a:r>
              <a:rPr lang="it-IT" altLang="it-IT" sz="2000" b="1" dirty="0">
                <a:latin typeface="Comic Sans MS" panose="030F0902030302020204" pitchFamily="66" charset="0"/>
              </a:rPr>
              <a:t>” tra l’ ambiente EXTRACELLULARE e INTRACELLULARE</a:t>
            </a:r>
          </a:p>
          <a:p>
            <a:pPr marL="336550" indent="-336550">
              <a:spcBef>
                <a:spcPts val="500"/>
              </a:spcBef>
              <a:buClr>
                <a:srgbClr val="FFFFFF"/>
              </a:buClr>
              <a:buSzPct val="136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latin typeface="Comic Sans MS" panose="030F0902030302020204" pitchFamily="66" charset="0"/>
              </a:rPr>
              <a:t>Essa presenta INTERRUZIONI, definite NODI DI RANVIER, che consentono gli eventi ionici coinvolti nella generazione degli IMPULSI. I tratti compresi tra  Nodi si definiscono INTERNODI.</a:t>
            </a:r>
          </a:p>
          <a:p>
            <a:pPr marL="336550" indent="-336550">
              <a:spcBef>
                <a:spcPts val="500"/>
              </a:spcBef>
              <a:buClr>
                <a:srgbClr val="FFFFFF"/>
              </a:buClr>
              <a:buSzPct val="136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latin typeface="Comic Sans MS" panose="030F0902030302020204" pitchFamily="66" charset="0"/>
              </a:rPr>
              <a:t>Nel SNC, un unico OLIGODENDROCITA può avvolgersi attorno a numerosi differenti assoni</a:t>
            </a:r>
          </a:p>
        </p:txBody>
      </p:sp>
      <p:pic>
        <p:nvPicPr>
          <p:cNvPr id="18435" name="Picture 3">
            <a:extLst>
              <a:ext uri="{FF2B5EF4-FFF2-40B4-BE49-F238E27FC236}">
                <a16:creationId xmlns:a16="http://schemas.microsoft.com/office/drawing/2014/main" id="{9973C480-FB19-4C1B-B15A-7613846EE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5" y="2"/>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BB030059-30AD-48DD-8FD4-DA6E62522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2" y="3946527"/>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68782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FB7D2C2F-24BE-451C-A1BA-28ED29AE8AA0}"/>
              </a:ext>
            </a:extLst>
          </p:cNvPr>
          <p:cNvSpPr>
            <a:spLocks noGrp="1" noChangeArrowheads="1"/>
          </p:cNvSpPr>
          <p:nvPr>
            <p:ph type="title"/>
          </p:nvPr>
        </p:nvSpPr>
        <p:spPr>
          <a:xfrm>
            <a:off x="684213" y="2"/>
            <a:ext cx="7772400" cy="581025"/>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Gurmukhi MN" panose="02020600050405020304" pitchFamily="18" charset="0"/>
                <a:cs typeface="Gurmukhi MN" panose="02020600050405020304" pitchFamily="18" charset="0"/>
              </a:rPr>
              <a:t>FIBRE  NERVOSE AMIELINICHE</a:t>
            </a:r>
          </a:p>
        </p:txBody>
      </p:sp>
      <p:sp>
        <p:nvSpPr>
          <p:cNvPr id="19458" name="Rectangle 2">
            <a:extLst>
              <a:ext uri="{FF2B5EF4-FFF2-40B4-BE49-F238E27FC236}">
                <a16:creationId xmlns:a16="http://schemas.microsoft.com/office/drawing/2014/main" id="{DBB96C55-1E80-4068-A74E-7CABA1C1B7F1}"/>
              </a:ext>
            </a:extLst>
          </p:cNvPr>
          <p:cNvSpPr>
            <a:spLocks noGrp="1" noChangeArrowheads="1"/>
          </p:cNvSpPr>
          <p:nvPr>
            <p:ph idx="1"/>
          </p:nvPr>
        </p:nvSpPr>
        <p:spPr>
          <a:xfrm>
            <a:off x="0" y="764704"/>
            <a:ext cx="4787900" cy="5516562"/>
          </a:xfrm>
          <a:ln/>
        </p:spPr>
        <p:txBody>
          <a:bodyPr>
            <a:normAutofit lnSpcReduction="10000"/>
          </a:bodyPr>
          <a:lstStyle/>
          <a:p>
            <a:pPr marL="336550" indent="-336550">
              <a:spcBef>
                <a:spcPts val="600"/>
              </a:spcBef>
              <a:buClr>
                <a:srgbClr val="FFFFFF"/>
              </a:buClr>
              <a:buSzPct val="113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latin typeface="Copperplate Gothic Bold" panose="020E0705020206020404" pitchFamily="34" charset="77"/>
              </a:rPr>
              <a:t>Le FIBRE AMIELINICHE SOLAMENTE nel SNP posseggono una sorta di guaina molto meno complessa, determinata dalla Cellula di </a:t>
            </a:r>
            <a:r>
              <a:rPr lang="it-IT" altLang="it-IT" sz="2300" dirty="0" err="1">
                <a:latin typeface="Copperplate Gothic Bold" panose="020E0705020206020404" pitchFamily="34" charset="77"/>
              </a:rPr>
              <a:t>Schwann</a:t>
            </a:r>
            <a:r>
              <a:rPr lang="it-IT" altLang="it-IT" sz="2300" dirty="0">
                <a:latin typeface="Copperplate Gothic Bold" panose="020E0705020206020404" pitchFamily="34" charset="77"/>
              </a:rPr>
              <a:t>. Più Assoni si rapportano con un’UNICA Cellula di </a:t>
            </a:r>
            <a:r>
              <a:rPr lang="it-IT" altLang="it-IT" sz="2300" dirty="0" err="1">
                <a:latin typeface="Copperplate Gothic Bold" panose="020E0705020206020404" pitchFamily="34" charset="77"/>
              </a:rPr>
              <a:t>Schwann</a:t>
            </a:r>
            <a:endParaRPr lang="it-IT" altLang="it-IT" sz="2300" dirty="0">
              <a:latin typeface="Copperplate Gothic Bold" panose="020E0705020206020404" pitchFamily="34" charset="77"/>
            </a:endParaRPr>
          </a:p>
          <a:p>
            <a:pPr marL="336550" indent="-336550">
              <a:spcBef>
                <a:spcPts val="600"/>
              </a:spcBef>
              <a:buClr>
                <a:srgbClr val="FFFFFF"/>
              </a:buClr>
              <a:buSzPct val="113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latin typeface="Copperplate Gothic Bold" panose="020E0705020206020404" pitchFamily="34" charset="77"/>
            </a:endParaRPr>
          </a:p>
          <a:p>
            <a:pPr marL="336550" indent="-336550">
              <a:spcBef>
                <a:spcPts val="600"/>
              </a:spcBef>
              <a:buClr>
                <a:srgbClr val="FFFFFF"/>
              </a:buClr>
              <a:buSzPct val="113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latin typeface="Chalkboard SE" panose="03050602040202020205" pitchFamily="66" charset="77"/>
              </a:rPr>
              <a:t>Nel </a:t>
            </a:r>
            <a:r>
              <a:rPr lang="it-IT" altLang="it-IT" sz="2400" b="1" dirty="0">
                <a:latin typeface="Chalkboard SE" panose="03050602040202020205" pitchFamily="66" charset="77"/>
              </a:rPr>
              <a:t>SNC le FIBRE AMIELINICHE </a:t>
            </a:r>
            <a:r>
              <a:rPr lang="it-IT" altLang="it-IT" sz="2400" dirty="0">
                <a:latin typeface="Chalkboard SE" panose="03050602040202020205" pitchFamily="66" charset="77"/>
              </a:rPr>
              <a:t>sono molto più numerose che nel </a:t>
            </a:r>
            <a:r>
              <a:rPr lang="it-IT" altLang="it-IT" sz="2400" b="1" dirty="0">
                <a:latin typeface="Chalkboard SE" panose="03050602040202020205" pitchFamily="66" charset="77"/>
              </a:rPr>
              <a:t>SNP e NON PRESENTANO ALCUNA GUAINA</a:t>
            </a:r>
            <a:r>
              <a:rPr lang="it-IT" altLang="it-IT" sz="2400" dirty="0">
                <a:latin typeface="Chalkboard SE" panose="03050602040202020205" pitchFamily="66" charset="77"/>
              </a:rPr>
              <a:t>, decorrendo totalmente libere tra le altre componenti Neuronali e Gliali. </a:t>
            </a:r>
          </a:p>
        </p:txBody>
      </p:sp>
      <p:pic>
        <p:nvPicPr>
          <p:cNvPr id="19459" name="Picture 3">
            <a:extLst>
              <a:ext uri="{FF2B5EF4-FFF2-40B4-BE49-F238E27FC236}">
                <a16:creationId xmlns:a16="http://schemas.microsoft.com/office/drawing/2014/main" id="{29688267-113B-4B3E-8FAC-5594F31E6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268415"/>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97622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3"/>
          <p:cNvPicPr>
            <a:picLocks noGrp="1" noChangeAspect="1"/>
          </p:cNvPicPr>
          <p:nvPr isPhoto="1"/>
        </p:nvPicPr>
        <p:blipFill rotWithShape="1">
          <a:blip r:embed="rId2">
            <a:lum/>
            <a:extLst>
              <a:ext uri="{28A0092B-C50C-407E-A947-70E740481C1C}">
                <a14:useLocalDpi xmlns:a14="http://schemas.microsoft.com/office/drawing/2010/main" val="0"/>
              </a:ext>
            </a:extLst>
          </a:blip>
          <a:srcRect t="4211"/>
          <a:stretch/>
        </p:blipFill>
        <p:spPr>
          <a:xfrm>
            <a:off x="1371600" y="6906"/>
            <a:ext cx="5822785" cy="6851094"/>
          </a:xfrm>
          <a:prstGeom prst="rect">
            <a:avLst/>
          </a:prstGeom>
          <a:noFill/>
          <a:ln>
            <a:noFill/>
          </a:ln>
        </p:spPr>
      </p:pic>
    </p:spTree>
    <p:extLst>
      <p:ext uri="{BB962C8B-B14F-4D97-AF65-F5344CB8AC3E}">
        <p14:creationId xmlns:p14="http://schemas.microsoft.com/office/powerpoint/2010/main" val="2581251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DE27692-175A-4D49-9333-E878CAB3BABA}"/>
              </a:ext>
            </a:extLst>
          </p:cNvPr>
          <p:cNvSpPr>
            <a:spLocks noGrp="1" noChangeArrowheads="1"/>
          </p:cNvSpPr>
          <p:nvPr>
            <p:ph type="title"/>
          </p:nvPr>
        </p:nvSpPr>
        <p:spPr>
          <a:xfrm>
            <a:off x="656432" y="1484784"/>
            <a:ext cx="7872412" cy="1905000"/>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G L </a:t>
            </a:r>
            <a:r>
              <a:rPr lang="it-IT" altLang="it-IT" dirty="0" err="1">
                <a:solidFill>
                  <a:schemeClr val="tx1"/>
                </a:solidFill>
                <a:latin typeface="Gurmukhi MN" panose="02020600050405020304" pitchFamily="18" charset="0"/>
                <a:cs typeface="Gurmukhi MN" panose="02020600050405020304" pitchFamily="18" charset="0"/>
              </a:rPr>
              <a:t>ì</a:t>
            </a:r>
            <a:r>
              <a:rPr lang="it-IT" altLang="it-IT" dirty="0">
                <a:solidFill>
                  <a:schemeClr val="tx1"/>
                </a:solidFill>
                <a:latin typeface="Gurmukhi MN" panose="02020600050405020304" pitchFamily="18" charset="0"/>
                <a:cs typeface="Gurmukhi MN" panose="02020600050405020304" pitchFamily="18" charset="0"/>
              </a:rPr>
              <a:t> A</a:t>
            </a:r>
          </a:p>
        </p:txBody>
      </p:sp>
      <p:pic>
        <p:nvPicPr>
          <p:cNvPr id="20482" name="Picture 2">
            <a:extLst>
              <a:ext uri="{FF2B5EF4-FFF2-40B4-BE49-F238E27FC236}">
                <a16:creationId xmlns:a16="http://schemas.microsoft.com/office/drawing/2014/main" id="{A6AC936F-4354-40DB-96CA-4D44A827464B}"/>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51188" y="3140968"/>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54161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A43941F0-7110-4282-A619-33DCC7A3A765}"/>
              </a:ext>
            </a:extLst>
          </p:cNvPr>
          <p:cNvSpPr>
            <a:spLocks noGrp="1" noChangeArrowheads="1"/>
          </p:cNvSpPr>
          <p:nvPr>
            <p:ph type="title"/>
          </p:nvPr>
        </p:nvSpPr>
        <p:spPr>
          <a:xfrm>
            <a:off x="179388" y="2"/>
            <a:ext cx="8964612" cy="581025"/>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err="1">
                <a:latin typeface="Gurmukhi MN" panose="02020600050405020304" pitchFamily="18" charset="0"/>
                <a:cs typeface="Gurmukhi MN" panose="02020600050405020304" pitchFamily="18" charset="0"/>
              </a:rPr>
              <a:t>NEUROGLìA</a:t>
            </a:r>
            <a:r>
              <a:rPr lang="it-IT" altLang="it-IT" sz="3200" b="1" dirty="0">
                <a:latin typeface="Gurmukhi MN" panose="02020600050405020304" pitchFamily="18" charset="0"/>
                <a:cs typeface="Gurmukhi MN" panose="02020600050405020304" pitchFamily="18" charset="0"/>
              </a:rPr>
              <a:t> DEL SNC</a:t>
            </a:r>
          </a:p>
        </p:txBody>
      </p:sp>
      <p:pic>
        <p:nvPicPr>
          <p:cNvPr id="21506" name="Picture 2">
            <a:extLst>
              <a:ext uri="{FF2B5EF4-FFF2-40B4-BE49-F238E27FC236}">
                <a16:creationId xmlns:a16="http://schemas.microsoft.com/office/drawing/2014/main" id="{7A43D5CC-E5C2-4B5C-9777-DC0EBC6B5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908050"/>
            <a:ext cx="330835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a:extLst>
              <a:ext uri="{FF2B5EF4-FFF2-40B4-BE49-F238E27FC236}">
                <a16:creationId xmlns:a16="http://schemas.microsoft.com/office/drawing/2014/main" id="{F0DA6EC2-34A7-431D-AC8C-1AA5B472AF5D}"/>
              </a:ext>
            </a:extLst>
          </p:cNvPr>
          <p:cNvSpPr txBox="1">
            <a:spLocks noChangeArrowheads="1"/>
          </p:cNvSpPr>
          <p:nvPr/>
        </p:nvSpPr>
        <p:spPr bwMode="auto">
          <a:xfrm>
            <a:off x="0" y="581027"/>
            <a:ext cx="5835650"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ASTROCITI</a:t>
            </a:r>
            <a:r>
              <a:rPr lang="it-IT" altLang="it-IT" sz="2000" dirty="0">
                <a:solidFill>
                  <a:schemeClr val="tx1"/>
                </a:solidFill>
                <a:latin typeface="Chalkboard SE" panose="03050602040202020205" pitchFamily="66" charset="77"/>
              </a:rPr>
              <a:t>: Fibrosi nella Sostanza Bianca e Protoplasmatici nella Sostanza Grigia del SNC. Hanno funzione TROFO-MECCANICA, intervengono nei Processi Riparativi (ove possibile) e nella BARRIERA tra Sangue e SNC (BARRIERA-EMATOENCEFALICA)</a:t>
            </a:r>
          </a:p>
          <a:p>
            <a:pPr>
              <a:buClrTx/>
              <a:buFontTx/>
              <a:buNone/>
            </a:pPr>
            <a:endParaRPr lang="it-IT" altLang="it-IT" sz="2000" dirty="0">
              <a:solidFill>
                <a:schemeClr val="tx1"/>
              </a:solidFill>
            </a:endParaRPr>
          </a:p>
          <a:p>
            <a:pPr>
              <a:buClrTx/>
              <a:buFontTx/>
              <a:buNone/>
            </a:pPr>
            <a:r>
              <a:rPr lang="it-IT" altLang="it-IT" sz="2000" dirty="0">
                <a:solidFill>
                  <a:schemeClr val="tx1"/>
                </a:solidFill>
                <a:latin typeface="Copperplate Gothic Bold" panose="020E0705020206020404" pitchFamily="34" charset="77"/>
              </a:rPr>
              <a:t>CELLULE della </a:t>
            </a:r>
            <a:r>
              <a:rPr lang="it-IT" altLang="it-IT" sz="2000" dirty="0" err="1">
                <a:solidFill>
                  <a:schemeClr val="tx1"/>
                </a:solidFill>
                <a:latin typeface="Copperplate Gothic Bold" panose="020E0705020206020404" pitchFamily="34" charset="77"/>
              </a:rPr>
              <a:t>MICROGLìA</a:t>
            </a:r>
            <a:r>
              <a:rPr lang="it-IT" altLang="it-IT" sz="2000" dirty="0">
                <a:solidFill>
                  <a:schemeClr val="tx1"/>
                </a:solidFill>
                <a:latin typeface="Copperplate Gothic Bold" panose="020E0705020206020404" pitchFamily="34" charset="77"/>
              </a:rPr>
              <a:t>: piccole cellule che hanno Proprietà FAGOCITARIE simile ai Macrofagi</a:t>
            </a:r>
          </a:p>
          <a:p>
            <a:pPr>
              <a:buClrTx/>
              <a:buFontTx/>
              <a:buNone/>
            </a:pPr>
            <a:endParaRPr lang="it-IT" altLang="it-IT" sz="2000" dirty="0">
              <a:solidFill>
                <a:schemeClr val="tx1"/>
              </a:solidFill>
            </a:endParaRPr>
          </a:p>
          <a:p>
            <a:pPr>
              <a:buClrTx/>
              <a:buFontTx/>
              <a:buNone/>
            </a:pPr>
            <a:r>
              <a:rPr lang="it-IT" altLang="it-IT" sz="2000" b="1" dirty="0">
                <a:solidFill>
                  <a:schemeClr val="tx1"/>
                </a:solidFill>
                <a:latin typeface="Chalkduster" panose="03050602040202020205" pitchFamily="66" charset="77"/>
              </a:rPr>
              <a:t>OLIGODENDROCITI</a:t>
            </a:r>
            <a:r>
              <a:rPr lang="it-IT" altLang="it-IT" sz="2000" dirty="0">
                <a:solidFill>
                  <a:schemeClr val="tx1"/>
                </a:solidFill>
                <a:latin typeface="Chalkduster" panose="03050602040202020205" pitchFamily="66" charset="77"/>
              </a:rPr>
              <a:t>: coinvolti nella produzione delle Guaine Mieliniche</a:t>
            </a:r>
          </a:p>
          <a:p>
            <a:pPr>
              <a:buClrTx/>
              <a:buFontTx/>
              <a:buNone/>
            </a:pPr>
            <a:endParaRPr lang="it-IT" altLang="it-IT" sz="2000" dirty="0">
              <a:solidFill>
                <a:schemeClr val="tx1"/>
              </a:solidFill>
            </a:endParaRPr>
          </a:p>
          <a:p>
            <a:pPr>
              <a:buClrTx/>
              <a:buFontTx/>
              <a:buNone/>
            </a:pPr>
            <a:r>
              <a:rPr lang="it-IT" altLang="it-IT" sz="2000" b="1" dirty="0">
                <a:solidFill>
                  <a:schemeClr val="tx1"/>
                </a:solidFill>
                <a:latin typeface="Comic Sans MS" panose="030F0902030302020204" pitchFamily="66" charset="0"/>
              </a:rPr>
              <a:t>CELLULE EPENDIMALI</a:t>
            </a:r>
            <a:r>
              <a:rPr lang="it-IT" altLang="it-IT" sz="2000" dirty="0">
                <a:solidFill>
                  <a:schemeClr val="tx1"/>
                </a:solidFill>
                <a:latin typeface="Comic Sans MS" panose="030F0902030302020204" pitchFamily="66" charset="0"/>
              </a:rPr>
              <a:t>: rivestono le CAVITA’ INTERNE del SNC (Ventricoli Encefalici e Canale Centrale del Midollo Spinale), costituendo anche i PLESSI COROIDEI, dove viene a formarsi il LIQUIDO CEREBRO-SPINALE (LIQUOR)</a:t>
            </a:r>
          </a:p>
        </p:txBody>
      </p:sp>
      <p:pic>
        <p:nvPicPr>
          <p:cNvPr id="21508" name="Picture 4">
            <a:extLst>
              <a:ext uri="{FF2B5EF4-FFF2-40B4-BE49-F238E27FC236}">
                <a16:creationId xmlns:a16="http://schemas.microsoft.com/office/drawing/2014/main" id="{DC3F5A1D-F682-4B8E-BF5C-8E4C4B536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7" y="4292600"/>
            <a:ext cx="320357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a:extLst>
              <a:ext uri="{FF2B5EF4-FFF2-40B4-BE49-F238E27FC236}">
                <a16:creationId xmlns:a16="http://schemas.microsoft.com/office/drawing/2014/main" id="{75C86E7A-8839-43C2-9A85-A8878BC09378}"/>
              </a:ext>
            </a:extLst>
          </p:cNvPr>
          <p:cNvSpPr txBox="1">
            <a:spLocks noChangeArrowheads="1"/>
          </p:cNvSpPr>
          <p:nvPr/>
        </p:nvSpPr>
        <p:spPr bwMode="auto">
          <a:xfrm>
            <a:off x="6516688" y="4508500"/>
            <a:ext cx="1239740"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400">
                <a:solidFill>
                  <a:srgbClr val="000066"/>
                </a:solidFill>
                <a:latin typeface="Arial Black" panose="020B0A04020102020204" pitchFamily="34" charset="0"/>
              </a:rPr>
              <a:t>EPENDIMA</a:t>
            </a:r>
          </a:p>
        </p:txBody>
      </p:sp>
    </p:spTree>
    <p:extLst>
      <p:ext uri="{BB962C8B-B14F-4D97-AF65-F5344CB8AC3E}">
        <p14:creationId xmlns:p14="http://schemas.microsoft.com/office/powerpoint/2010/main" val="42099189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88760082-1DBA-4DB1-B0E7-9B11E5206A2A}"/>
              </a:ext>
            </a:extLst>
          </p:cNvPr>
          <p:cNvSpPr>
            <a:spLocks noGrp="1" noChangeArrowheads="1"/>
          </p:cNvSpPr>
          <p:nvPr>
            <p:ph type="title"/>
          </p:nvPr>
        </p:nvSpPr>
        <p:spPr>
          <a:xfrm>
            <a:off x="683568" y="116634"/>
            <a:ext cx="7772400" cy="581025"/>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latin typeface="Gurmukhi MN" panose="02020600050405020304" pitchFamily="18" charset="0"/>
                <a:cs typeface="Gurmukhi MN" panose="02020600050405020304" pitchFamily="18" charset="0"/>
              </a:rPr>
              <a:t>NEUROGLìA</a:t>
            </a:r>
            <a:r>
              <a:rPr lang="it-IT" altLang="it-IT" sz="3200" dirty="0">
                <a:latin typeface="Gurmukhi MN" panose="02020600050405020304" pitchFamily="18" charset="0"/>
                <a:cs typeface="Gurmukhi MN" panose="02020600050405020304" pitchFamily="18" charset="0"/>
              </a:rPr>
              <a:t> DEL SNP</a:t>
            </a:r>
          </a:p>
        </p:txBody>
      </p:sp>
      <p:pic>
        <p:nvPicPr>
          <p:cNvPr id="22530" name="Picture 2">
            <a:extLst>
              <a:ext uri="{FF2B5EF4-FFF2-40B4-BE49-F238E27FC236}">
                <a16:creationId xmlns:a16="http://schemas.microsoft.com/office/drawing/2014/main" id="{9C0E6194-2D6E-419D-AE7F-24D18CFF9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2" y="3036568"/>
            <a:ext cx="4356075" cy="3821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7CBAB75D-507A-4CE2-9EE7-6BA38A8FD856}"/>
              </a:ext>
            </a:extLst>
          </p:cNvPr>
          <p:cNvSpPr txBox="1">
            <a:spLocks noChangeArrowheads="1"/>
          </p:cNvSpPr>
          <p:nvPr/>
        </p:nvSpPr>
        <p:spPr bwMode="auto">
          <a:xfrm>
            <a:off x="323528" y="980730"/>
            <a:ext cx="8424936"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342900" indent="-342900">
              <a:buFont typeface="Arial" panose="020B0604020202020204" pitchFamily="34" charset="0"/>
              <a:buChar char="•"/>
            </a:pPr>
            <a:r>
              <a:rPr lang="it-IT" altLang="it-IT" dirty="0">
                <a:solidFill>
                  <a:schemeClr val="tx1"/>
                </a:solidFill>
                <a:latin typeface="Chalkboard SE" panose="03050602040202020205" pitchFamily="66" charset="77"/>
              </a:rPr>
              <a:t>CELLULE SATELLITI nei Gangli</a:t>
            </a:r>
          </a:p>
          <a:p>
            <a:pPr marL="342900" indent="-342900">
              <a:buFont typeface="Arial" panose="020B0604020202020204" pitchFamily="34" charset="0"/>
              <a:buChar char="•"/>
            </a:pPr>
            <a:endParaRPr lang="it-IT" altLang="it-IT" dirty="0">
              <a:solidFill>
                <a:schemeClr val="tx1"/>
              </a:solidFill>
              <a:latin typeface="Chalkboard SE" panose="03050602040202020205" pitchFamily="66" charset="77"/>
            </a:endParaRPr>
          </a:p>
          <a:p>
            <a:pPr marL="342900" indent="-342900">
              <a:buFont typeface="Arial" panose="020B0604020202020204" pitchFamily="34" charset="0"/>
              <a:buChar char="•"/>
            </a:pPr>
            <a:r>
              <a:rPr lang="it-IT" altLang="it-IT" dirty="0">
                <a:solidFill>
                  <a:schemeClr val="tx1"/>
                </a:solidFill>
                <a:latin typeface="Chalkboard SE" panose="03050602040202020205" pitchFamily="66" charset="77"/>
              </a:rPr>
              <a:t>CELLULE DI SCHWANN: vanno a produrre la GUAINA MIELINICA per le FIBRE MIELINICHE oppure costituiscono la GUAINA NEURILEMMALE per le FIBRE AMIELINICHE</a:t>
            </a:r>
          </a:p>
        </p:txBody>
      </p:sp>
    </p:spTree>
    <p:extLst>
      <p:ext uri="{BB962C8B-B14F-4D97-AF65-F5344CB8AC3E}">
        <p14:creationId xmlns:p14="http://schemas.microsoft.com/office/powerpoint/2010/main" val="41828389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06415"/>
            <a:ext cx="9144000" cy="5845175"/>
          </a:xfrm>
          <a:prstGeom prst="rect">
            <a:avLst/>
          </a:prstGeom>
          <a:noFill/>
          <a:ln>
            <a:noFill/>
          </a:ln>
        </p:spPr>
      </p:pic>
    </p:spTree>
    <p:extLst>
      <p:ext uri="{BB962C8B-B14F-4D97-AF65-F5344CB8AC3E}">
        <p14:creationId xmlns:p14="http://schemas.microsoft.com/office/powerpoint/2010/main" val="11201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l="3888" t="5411" r="4921" b="24991"/>
          <a:stretch>
            <a:fillRect/>
          </a:stretch>
        </p:blipFill>
        <p:spPr bwMode="auto">
          <a:xfrm>
            <a:off x="2" y="792165"/>
            <a:ext cx="9072563" cy="6048375"/>
          </a:xfrm>
          <a:prstGeom prst="rect">
            <a:avLst/>
          </a:prstGeom>
          <a:noFill/>
          <a:ln>
            <a:noFill/>
          </a:ln>
          <a:effectLst/>
          <a:extLst>
            <a:ext uri="{909E8E84-426E-40DD-AFC4-6F175D3DCCD1}">
              <a14:hiddenFill xmlns:a14="http://schemas.microsoft.com/office/drawing/2010/main">
                <a:blipFill dpi="0" rotWithShape="0">
                  <a:blip/>
                  <a:srcRect l="3888" t="5411" r="4921" b="249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2100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0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Si classificano 2 MODALITA’ MORFO-FUNZIONALI:</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it-IT" altLang="it-IT" sz="20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endParaRPr>
          </a:p>
          <a:p>
            <a:pPr marL="0" marR="0" lvl="0" indent="0" algn="l" defTabSz="449263" rtl="0" eaLnBrk="1" fontAlgn="base" latinLnBrk="0" hangingPunct="1">
              <a:lnSpc>
                <a:spcPct val="100000"/>
              </a:lnSpc>
              <a:spcBef>
                <a:spcPct val="0"/>
              </a:spcBef>
              <a:spcAft>
                <a:spcPct val="0"/>
              </a:spcAft>
              <a:buClr>
                <a:srgbClr val="FFFFFF"/>
              </a:buClr>
              <a:buSzPct val="100000"/>
              <a:buFont typeface="Arial Black" panose="020B0A040201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0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it-IT" altLang="it-IT" sz="20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endParaRP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0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3520CDD4-DA86-44B9-8670-C983AB923895}"/>
              </a:ext>
            </a:extLst>
          </p:cNvPr>
          <p:cNvSpPr>
            <a:spLocks noGrp="1" noChangeArrowheads="1"/>
          </p:cNvSpPr>
          <p:nvPr>
            <p:ph type="title"/>
          </p:nvPr>
        </p:nvSpPr>
        <p:spPr>
          <a:xfrm>
            <a:off x="1476377" y="2"/>
            <a:ext cx="5400675" cy="581025"/>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latin typeface="Gurmukhi MN" panose="02020600050405020304" pitchFamily="18" charset="0"/>
                <a:cs typeface="Gurmukhi MN" panose="02020600050405020304" pitchFamily="18" charset="0"/>
              </a:rPr>
              <a:t>S</a:t>
            </a:r>
            <a:r>
              <a:rPr lang="it-IT" altLang="it-IT" sz="3200" dirty="0">
                <a:latin typeface="Gurmukhi MN" panose="02020600050405020304" pitchFamily="18" charset="0"/>
                <a:cs typeface="Gurmukhi MN" panose="02020600050405020304" pitchFamily="18" charset="0"/>
              </a:rPr>
              <a:t> I </a:t>
            </a:r>
            <a:r>
              <a:rPr lang="it-IT" altLang="it-IT" sz="3200" dirty="0" err="1">
                <a:latin typeface="Gurmukhi MN" panose="02020600050405020304" pitchFamily="18" charset="0"/>
                <a:cs typeface="Gurmukhi MN" panose="02020600050405020304" pitchFamily="18" charset="0"/>
              </a:rPr>
              <a:t>N</a:t>
            </a:r>
            <a:r>
              <a:rPr lang="it-IT" altLang="it-IT" sz="3200" dirty="0">
                <a:latin typeface="Gurmukhi MN" panose="02020600050405020304" pitchFamily="18" charset="0"/>
                <a:cs typeface="Gurmukhi MN" panose="02020600050405020304" pitchFamily="18" charset="0"/>
              </a:rPr>
              <a:t> A </a:t>
            </a:r>
            <a:r>
              <a:rPr lang="it-IT" altLang="it-IT" sz="3200" dirty="0" err="1">
                <a:latin typeface="Gurmukhi MN" panose="02020600050405020304" pitchFamily="18" charset="0"/>
                <a:cs typeface="Gurmukhi MN" panose="02020600050405020304" pitchFamily="18" charset="0"/>
              </a:rPr>
              <a:t>P</a:t>
            </a:r>
            <a:r>
              <a:rPr lang="it-IT" altLang="it-IT" sz="3200" dirty="0">
                <a:latin typeface="Gurmukhi MN" panose="02020600050405020304" pitchFamily="18" charset="0"/>
                <a:cs typeface="Gurmukhi MN" panose="02020600050405020304" pitchFamily="18" charset="0"/>
              </a:rPr>
              <a:t> </a:t>
            </a:r>
            <a:r>
              <a:rPr lang="it-IT" altLang="it-IT" sz="3200" dirty="0" err="1">
                <a:latin typeface="Gurmukhi MN" panose="02020600050405020304" pitchFamily="18" charset="0"/>
                <a:cs typeface="Gurmukhi MN" panose="02020600050405020304" pitchFamily="18" charset="0"/>
              </a:rPr>
              <a:t>S</a:t>
            </a:r>
            <a:r>
              <a:rPr lang="it-IT" altLang="it-IT" sz="3200" dirty="0">
                <a:latin typeface="Gurmukhi MN" panose="02020600050405020304" pitchFamily="18" charset="0"/>
                <a:cs typeface="Gurmukhi MN" panose="02020600050405020304" pitchFamily="18" charset="0"/>
              </a:rPr>
              <a:t> I</a:t>
            </a:r>
          </a:p>
        </p:txBody>
      </p:sp>
      <p:pic>
        <p:nvPicPr>
          <p:cNvPr id="24578" name="Picture 2">
            <a:extLst>
              <a:ext uri="{FF2B5EF4-FFF2-40B4-BE49-F238E27FC236}">
                <a16:creationId xmlns:a16="http://schemas.microsoft.com/office/drawing/2014/main" id="{3D7CD385-B0E5-44D0-9287-52C7F629276E}"/>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a:extLst>
              <a:ext uri="{FF2B5EF4-FFF2-40B4-BE49-F238E27FC236}">
                <a16:creationId xmlns:a16="http://schemas.microsoft.com/office/drawing/2014/main" id="{EFFE7393-643A-4C25-8FD6-D9B2B14D3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708277"/>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a:extLst>
              <a:ext uri="{FF2B5EF4-FFF2-40B4-BE49-F238E27FC236}">
                <a16:creationId xmlns:a16="http://schemas.microsoft.com/office/drawing/2014/main" id="{4637C50C-33D2-45E2-9709-8149181AB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5" y="2708277"/>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a:extLst>
              <a:ext uri="{FF2B5EF4-FFF2-40B4-BE49-F238E27FC236}">
                <a16:creationId xmlns:a16="http://schemas.microsoft.com/office/drawing/2014/main" id="{7EC9215A-D5ED-4C63-BC11-C929448673DC}"/>
              </a:ext>
            </a:extLst>
          </p:cNvPr>
          <p:cNvSpPr txBox="1">
            <a:spLocks noChangeArrowheads="1"/>
          </p:cNvSpPr>
          <p:nvPr/>
        </p:nvSpPr>
        <p:spPr bwMode="auto">
          <a:xfrm>
            <a:off x="0" y="692150"/>
            <a:ext cx="91440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omic Sans MS" panose="030F0902030302020204" pitchFamily="66" charset="0"/>
              </a:rPr>
              <a:t>Possono essere di vario tipo (ASSO-SOMATICHE, ASSO-DENDRITICHE, ASSO-ASSONICHE) ed avere significato ECCITATORIO o INIBITORIO</a:t>
            </a:r>
            <a:r>
              <a:rPr lang="it-IT" altLang="it-IT" sz="2800" dirty="0"/>
              <a:t>. </a:t>
            </a:r>
          </a:p>
        </p:txBody>
      </p:sp>
    </p:spTree>
    <p:extLst>
      <p:ext uri="{BB962C8B-B14F-4D97-AF65-F5344CB8AC3E}">
        <p14:creationId xmlns:p14="http://schemas.microsoft.com/office/powerpoint/2010/main" val="23977287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D2380285-403C-4C26-B0B8-E86BEDFE795C}"/>
              </a:ext>
            </a:extLst>
          </p:cNvPr>
          <p:cNvSpPr>
            <a:spLocks noGrp="1" noChangeArrowheads="1"/>
          </p:cNvSpPr>
          <p:nvPr>
            <p:ph type="title"/>
          </p:nvPr>
        </p:nvSpPr>
        <p:spPr>
          <a:xfrm>
            <a:off x="0" y="2"/>
            <a:ext cx="9144000" cy="581025"/>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Gurmukhi MN" panose="02020600050405020304" pitchFamily="18" charset="0"/>
                <a:cs typeface="Gurmukhi MN" panose="02020600050405020304" pitchFamily="18" charset="0"/>
              </a:rPr>
              <a:t>GIUNZIONI CITONEURALI</a:t>
            </a:r>
          </a:p>
        </p:txBody>
      </p:sp>
      <p:pic>
        <p:nvPicPr>
          <p:cNvPr id="25602" name="Picture 2">
            <a:extLst>
              <a:ext uri="{FF2B5EF4-FFF2-40B4-BE49-F238E27FC236}">
                <a16:creationId xmlns:a16="http://schemas.microsoft.com/office/drawing/2014/main" id="{BE4D14E0-B251-4932-B8E8-B1CD629B0A30}"/>
              </a:ext>
            </a:extLst>
          </p:cNvPr>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0" y="620715"/>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a:extLst>
              <a:ext uri="{FF2B5EF4-FFF2-40B4-BE49-F238E27FC236}">
                <a16:creationId xmlns:a16="http://schemas.microsoft.com/office/drawing/2014/main" id="{4EAA2C2E-1A8A-4460-853A-3A9FBA45F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DE65D7A7-3F3E-4E7B-81BA-CCFCD08B6F61}"/>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3492500" y="4291015"/>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a:extLst>
              <a:ext uri="{FF2B5EF4-FFF2-40B4-BE49-F238E27FC236}">
                <a16:creationId xmlns:a16="http://schemas.microsoft.com/office/drawing/2014/main" id="{62B3BA8F-6727-4D49-A7E6-08074D5BF48E}"/>
              </a:ext>
            </a:extLst>
          </p:cNvPr>
          <p:cNvSpPr txBox="1">
            <a:spLocks noChangeArrowheads="1"/>
          </p:cNvSpPr>
          <p:nvPr/>
        </p:nvSpPr>
        <p:spPr bwMode="auto">
          <a:xfrm>
            <a:off x="2"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b="1" dirty="0">
                <a:solidFill>
                  <a:schemeClr val="tx1"/>
                </a:solidFill>
                <a:latin typeface="Papyrus" panose="020B0602040200020303" pitchFamily="34" charset="77"/>
              </a:rPr>
              <a:t>1. GIUNZIONE NEUROMUSCOLARE</a:t>
            </a:r>
          </a:p>
          <a:p>
            <a:pPr algn="ctr">
              <a:buClrTx/>
              <a:buFontTx/>
              <a:buNone/>
            </a:pPr>
            <a:r>
              <a:rPr lang="it-IT" altLang="it-IT" sz="2000" b="1" dirty="0">
                <a:solidFill>
                  <a:schemeClr val="tx1"/>
                </a:solidFill>
                <a:latin typeface="Papyrus" panose="020B0602040200020303" pitchFamily="34" charset="77"/>
              </a:rPr>
              <a:t>(Placca Motrice)</a:t>
            </a:r>
          </a:p>
        </p:txBody>
      </p:sp>
      <p:sp>
        <p:nvSpPr>
          <p:cNvPr id="25606" name="Text Box 6">
            <a:extLst>
              <a:ext uri="{FF2B5EF4-FFF2-40B4-BE49-F238E27FC236}">
                <a16:creationId xmlns:a16="http://schemas.microsoft.com/office/drawing/2014/main" id="{81E1B419-2C84-460E-8741-529C59AF01BE}"/>
              </a:ext>
            </a:extLst>
          </p:cNvPr>
          <p:cNvSpPr txBox="1">
            <a:spLocks noChangeArrowheads="1"/>
          </p:cNvSpPr>
          <p:nvPr/>
        </p:nvSpPr>
        <p:spPr bwMode="auto">
          <a:xfrm>
            <a:off x="323852" y="63024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rgbClr val="FF0066"/>
                </a:solidFill>
                <a:latin typeface="Arial Black" panose="020B0A04020102020204" pitchFamily="34" charset="0"/>
              </a:rPr>
              <a:t>1</a:t>
            </a:r>
          </a:p>
        </p:txBody>
      </p:sp>
      <p:sp>
        <p:nvSpPr>
          <p:cNvPr id="25607" name="Text Box 7">
            <a:extLst>
              <a:ext uri="{FF2B5EF4-FFF2-40B4-BE49-F238E27FC236}">
                <a16:creationId xmlns:a16="http://schemas.microsoft.com/office/drawing/2014/main" id="{1486ECA3-7BE5-4DE6-A123-219B3077681D}"/>
              </a:ext>
            </a:extLst>
          </p:cNvPr>
          <p:cNvSpPr txBox="1">
            <a:spLocks noChangeArrowheads="1"/>
          </p:cNvSpPr>
          <p:nvPr/>
        </p:nvSpPr>
        <p:spPr bwMode="auto">
          <a:xfrm>
            <a:off x="8604252" y="306864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a:extLst>
              <a:ext uri="{FF2B5EF4-FFF2-40B4-BE49-F238E27FC236}">
                <a16:creationId xmlns:a16="http://schemas.microsoft.com/office/drawing/2014/main" id="{52A32828-7771-4275-8630-E4C4F5F3FF54}"/>
              </a:ext>
            </a:extLst>
          </p:cNvPr>
          <p:cNvSpPr txBox="1">
            <a:spLocks noChangeArrowheads="1"/>
          </p:cNvSpPr>
          <p:nvPr/>
        </p:nvSpPr>
        <p:spPr bwMode="auto">
          <a:xfrm>
            <a:off x="6588127" y="4292602"/>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b="1" dirty="0">
                <a:solidFill>
                  <a:schemeClr val="tx1"/>
                </a:solidFill>
                <a:latin typeface="Copperplate Gothic Bold" panose="020E0705020206020404" pitchFamily="34" charset="77"/>
              </a:rPr>
              <a:t>2. GIUNZIONE CITONEURALE</a:t>
            </a:r>
          </a:p>
          <a:p>
            <a:pPr algn="ctr">
              <a:buClrTx/>
              <a:buFontTx/>
              <a:buNone/>
            </a:pPr>
            <a:r>
              <a:rPr lang="it-IT" altLang="it-IT" sz="1800" b="1" dirty="0">
                <a:solidFill>
                  <a:schemeClr val="tx1"/>
                </a:solidFill>
                <a:latin typeface="Copperplate Gothic Bold" panose="020E0705020206020404" pitchFamily="34" charset="77"/>
              </a:rPr>
              <a:t>(Calice Gustativo)</a:t>
            </a:r>
          </a:p>
        </p:txBody>
      </p:sp>
      <p:sp>
        <p:nvSpPr>
          <p:cNvPr id="25609" name="Text Box 9">
            <a:extLst>
              <a:ext uri="{FF2B5EF4-FFF2-40B4-BE49-F238E27FC236}">
                <a16:creationId xmlns:a16="http://schemas.microsoft.com/office/drawing/2014/main" id="{166F497C-649D-46DE-A5FA-AB032A8CFBA0}"/>
              </a:ext>
            </a:extLst>
          </p:cNvPr>
          <p:cNvSpPr txBox="1">
            <a:spLocks noChangeArrowheads="1"/>
          </p:cNvSpPr>
          <p:nvPr/>
        </p:nvSpPr>
        <p:spPr bwMode="auto">
          <a:xfrm>
            <a:off x="3708402" y="6400802"/>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a:extLst>
              <a:ext uri="{FF2B5EF4-FFF2-40B4-BE49-F238E27FC236}">
                <a16:creationId xmlns:a16="http://schemas.microsoft.com/office/drawing/2014/main" id="{3FC493F8-8530-4F98-919F-930D92FDFB42}"/>
              </a:ext>
            </a:extLst>
          </p:cNvPr>
          <p:cNvSpPr txBox="1">
            <a:spLocks noChangeArrowheads="1"/>
          </p:cNvSpPr>
          <p:nvPr/>
        </p:nvSpPr>
        <p:spPr bwMode="auto">
          <a:xfrm>
            <a:off x="2" y="5445127"/>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r>
              <a:rPr lang="it-IT" altLang="it-IT" sz="1800" dirty="0">
                <a:solidFill>
                  <a:srgbClr val="FFFF00"/>
                </a:solidFill>
                <a:latin typeface="Arial Black" panose="020B0A04020102020204" pitchFamily="34" charset="0"/>
              </a:rPr>
              <a:t>)</a:t>
            </a:r>
          </a:p>
        </p:txBody>
      </p:sp>
    </p:spTree>
    <p:extLst>
      <p:ext uri="{BB962C8B-B14F-4D97-AF65-F5344CB8AC3E}">
        <p14:creationId xmlns:p14="http://schemas.microsoft.com/office/powerpoint/2010/main" val="21604375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CD476130-6EDD-42EF-B29F-5EF5FD584C5F}"/>
              </a:ext>
            </a:extLst>
          </p:cNvPr>
          <p:cNvSpPr>
            <a:spLocks noGrp="1" noChangeArrowheads="1"/>
          </p:cNvSpPr>
          <p:nvPr>
            <p:ph type="title"/>
          </p:nvPr>
        </p:nvSpPr>
        <p:spPr>
          <a:xfrm>
            <a:off x="0" y="0"/>
            <a:ext cx="9144000" cy="1130300"/>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Gurmukhi MN" panose="02020600050405020304" pitchFamily="18" charset="0"/>
                <a:cs typeface="Gurmukhi MN" panose="02020600050405020304" pitchFamily="18" charset="0"/>
              </a:rPr>
              <a:t>SISTEMA NERVOSO CENTRALE e PERIFERICO</a:t>
            </a:r>
            <a:r>
              <a:rPr lang="it-IT" altLang="it-IT" sz="3600" dirty="0">
                <a:latin typeface="Gurmukhi MN" panose="02020600050405020304" pitchFamily="18" charset="0"/>
                <a:cs typeface="Gurmukhi MN" panose="02020600050405020304" pitchFamily="18" charset="0"/>
              </a:rPr>
              <a:t> </a:t>
            </a:r>
          </a:p>
        </p:txBody>
      </p:sp>
      <p:pic>
        <p:nvPicPr>
          <p:cNvPr id="5122" name="Picture 2">
            <a:extLst>
              <a:ext uri="{FF2B5EF4-FFF2-40B4-BE49-F238E27FC236}">
                <a16:creationId xmlns:a16="http://schemas.microsoft.com/office/drawing/2014/main" id="{ABFA7B32-8AA5-45CF-8367-1C7A5C1EC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89027"/>
            <a:ext cx="5795962" cy="5768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4B397C4F-AE0A-4C7B-AEA9-407025DFA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81077"/>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66169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l="7553" t="7172" r="5942" b="17294"/>
          <a:stretch>
            <a:fillRect/>
          </a:stretch>
        </p:blipFill>
        <p:spPr bwMode="auto">
          <a:xfrm>
            <a:off x="0" y="936627"/>
            <a:ext cx="9144000" cy="5832475"/>
          </a:xfrm>
          <a:prstGeom prst="rect">
            <a:avLst/>
          </a:prstGeom>
          <a:noFill/>
          <a:ln>
            <a:noFill/>
          </a:ln>
          <a:effectLst/>
          <a:extLst>
            <a:ext uri="{909E8E84-426E-40DD-AFC4-6F175D3DCCD1}">
              <a14:hiddenFill xmlns:a14="http://schemas.microsoft.com/office/drawing/2010/main">
                <a:blipFill dpi="0" rotWithShape="0">
                  <a:blip/>
                  <a:srcRect l="7553" t="7172" r="5942" b="1729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74880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69B1BB9-6A55-4015-B4D5-50D3FC551340}"/>
              </a:ext>
            </a:extLst>
          </p:cNvPr>
          <p:cNvSpPr>
            <a:spLocks noGrp="1" noChangeArrowheads="1"/>
          </p:cNvSpPr>
          <p:nvPr>
            <p:ph type="title"/>
          </p:nvPr>
        </p:nvSpPr>
        <p:spPr>
          <a:xfrm>
            <a:off x="0" y="403225"/>
            <a:ext cx="9144000" cy="1068388"/>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ORGANIZZAZIONE DEL TESSUTO NERVOSO NEL SNC [1]</a:t>
            </a:r>
          </a:p>
        </p:txBody>
      </p:sp>
      <p:sp>
        <p:nvSpPr>
          <p:cNvPr id="27650" name="Rectangle 2">
            <a:extLst>
              <a:ext uri="{FF2B5EF4-FFF2-40B4-BE49-F238E27FC236}">
                <a16:creationId xmlns:a16="http://schemas.microsoft.com/office/drawing/2014/main" id="{953BB9F4-F42C-4254-B42A-DE74B678C9BF}"/>
              </a:ext>
            </a:extLst>
          </p:cNvPr>
          <p:cNvSpPr>
            <a:spLocks noGrp="1" noChangeArrowheads="1"/>
          </p:cNvSpPr>
          <p:nvPr>
            <p:ph idx="1"/>
          </p:nvPr>
        </p:nvSpPr>
        <p:spPr>
          <a:xfrm>
            <a:off x="304800" y="1905000"/>
            <a:ext cx="8610600" cy="4572000"/>
          </a:xfrm>
          <a:ln/>
        </p:spPr>
        <p:txBody>
          <a:bodyPr/>
          <a:lstStyle/>
          <a:p>
            <a:pPr marL="336550" indent="-336550">
              <a:buClr>
                <a:srgbClr val="C0C0C0"/>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u="sng" dirty="0">
                <a:solidFill>
                  <a:schemeClr val="tx1"/>
                </a:solidFill>
                <a:latin typeface="Comic Sans MS" panose="030F0902030302020204" pitchFamily="66" charset="0"/>
              </a:rPr>
              <a:t>SOSTANZA GRIGIA</a:t>
            </a:r>
            <a:r>
              <a:rPr lang="it-IT" altLang="it-IT" b="1" dirty="0">
                <a:solidFill>
                  <a:schemeClr val="tx1"/>
                </a:solidFill>
                <a:latin typeface="Comic Sans MS" panose="030F0902030302020204" pitchFamily="66" charset="0"/>
              </a:rPr>
              <a:t>: agglomerato di CORPI CELLULARI (Pirenofori) e FIBRE NERVOSE AMIELINICHE ;</a:t>
            </a:r>
          </a:p>
          <a:p>
            <a:pPr marL="336550" indent="-336550">
              <a:buClr>
                <a:srgbClr val="FFFFFF"/>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 organizza in :</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NUCLEI NERVOSI</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CORTECCIA </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(Cerebrale nel telencefalo e Cerebellare      nel cervelletto)</a:t>
            </a:r>
          </a:p>
        </p:txBody>
      </p:sp>
    </p:spTree>
    <p:extLst>
      <p:ext uri="{BB962C8B-B14F-4D97-AF65-F5344CB8AC3E}">
        <p14:creationId xmlns:p14="http://schemas.microsoft.com/office/powerpoint/2010/main" val="13222713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E56C3FD3-B031-49EB-A4D3-6A0D9ADD0047}"/>
              </a:ext>
            </a:extLst>
          </p:cNvPr>
          <p:cNvSpPr>
            <a:spLocks noGrp="1" noChangeArrowheads="1"/>
          </p:cNvSpPr>
          <p:nvPr>
            <p:ph type="title"/>
          </p:nvPr>
        </p:nvSpPr>
        <p:spPr>
          <a:xfrm>
            <a:off x="775494" y="0"/>
            <a:ext cx="7772400" cy="1068388"/>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ORGANIZZAZIONE DEL TESSUTO NERVOSO NEL SNC [2]</a:t>
            </a:r>
          </a:p>
        </p:txBody>
      </p:sp>
      <p:sp>
        <p:nvSpPr>
          <p:cNvPr id="28674" name="Rectangle 2">
            <a:extLst>
              <a:ext uri="{FF2B5EF4-FFF2-40B4-BE49-F238E27FC236}">
                <a16:creationId xmlns:a16="http://schemas.microsoft.com/office/drawing/2014/main" id="{08FDC53E-6B12-454C-8C17-6816B17771BB}"/>
              </a:ext>
            </a:extLst>
          </p:cNvPr>
          <p:cNvSpPr>
            <a:spLocks noGrp="1" noChangeArrowheads="1"/>
          </p:cNvSpPr>
          <p:nvPr>
            <p:ph idx="1"/>
          </p:nvPr>
        </p:nvSpPr>
        <p:spPr>
          <a:xfrm>
            <a:off x="179388" y="1557338"/>
            <a:ext cx="8964612" cy="5300662"/>
          </a:xfrm>
          <a:ln/>
        </p:spPr>
        <p:txBody>
          <a:bodyPr/>
          <a:lstStyle/>
          <a:p>
            <a:pPr marL="336550" indent="-336550">
              <a:buClr>
                <a:srgbClr val="FFFFFF"/>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SOSTANZA BIANCA</a:t>
            </a:r>
            <a:r>
              <a:rPr lang="it-IT" altLang="it-IT" dirty="0">
                <a:solidFill>
                  <a:schemeClr val="tx1"/>
                </a:solidFill>
                <a:latin typeface="Chalkboard SE" panose="03050602040202020205" pitchFamily="66" charset="77"/>
              </a:rPr>
              <a:t>: costituita da </a:t>
            </a:r>
            <a:r>
              <a:rPr lang="it-IT" altLang="it-IT" b="1" dirty="0">
                <a:solidFill>
                  <a:schemeClr val="tx1"/>
                </a:solidFill>
                <a:latin typeface="Chalkboard SE" panose="03050602040202020205" pitchFamily="66" charset="77"/>
              </a:rPr>
              <a:t>FIBRE NERVOSE MIELINICHE</a:t>
            </a:r>
          </a:p>
          <a:p>
            <a:pPr marL="336550" indent="-336550">
              <a:buClr>
                <a:srgbClr val="FFFF00"/>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Va a costituire le VIE o FASCI NERVOSI del SNC, che, a seconda della direzione di progressione dell’ impulso, si definiscono:</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ASCENDENTI (in cui l’ Impulso procede in senso CAUDO-CRANIALE)</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DISCENDENTI (in cui l’ Impulso procede in senso CRANIO-CAUDALE)</a:t>
            </a:r>
          </a:p>
        </p:txBody>
      </p:sp>
    </p:spTree>
    <p:extLst>
      <p:ext uri="{BB962C8B-B14F-4D97-AF65-F5344CB8AC3E}">
        <p14:creationId xmlns:p14="http://schemas.microsoft.com/office/powerpoint/2010/main" val="31674104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5E3FD82D-807D-4E5E-AE95-385C2CFB38BF}"/>
              </a:ext>
            </a:extLst>
          </p:cNvPr>
          <p:cNvSpPr>
            <a:spLocks noGrp="1" noChangeArrowheads="1"/>
          </p:cNvSpPr>
          <p:nvPr>
            <p:ph type="title"/>
          </p:nvPr>
        </p:nvSpPr>
        <p:spPr>
          <a:xfrm>
            <a:off x="0" y="160340"/>
            <a:ext cx="9144000" cy="1068387"/>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ORGANIZZAZIONE DEL TESSUTO NERVOSO NEL SNP</a:t>
            </a:r>
          </a:p>
        </p:txBody>
      </p:sp>
      <p:sp>
        <p:nvSpPr>
          <p:cNvPr id="29698" name="Rectangle 2">
            <a:extLst>
              <a:ext uri="{FF2B5EF4-FFF2-40B4-BE49-F238E27FC236}">
                <a16:creationId xmlns:a16="http://schemas.microsoft.com/office/drawing/2014/main" id="{AB5E82CE-8B6F-469E-B7FB-BF43699005D7}"/>
              </a:ext>
            </a:extLst>
          </p:cNvPr>
          <p:cNvSpPr>
            <a:spLocks noGrp="1" noChangeArrowheads="1"/>
          </p:cNvSpPr>
          <p:nvPr>
            <p:ph idx="1"/>
          </p:nvPr>
        </p:nvSpPr>
        <p:spPr>
          <a:xfrm>
            <a:off x="304800" y="1412875"/>
            <a:ext cx="8839200" cy="4724400"/>
          </a:xfrm>
          <a:ln/>
        </p:spPr>
        <p:txBody>
          <a:bodyPr/>
          <a:lstStyle/>
          <a:p>
            <a:pPr marL="336550" indent="-336550">
              <a:buClr>
                <a:srgbClr val="66FF33"/>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NERVI</a:t>
            </a:r>
            <a:r>
              <a:rPr lang="it-IT" altLang="it-IT" dirty="0">
                <a:solidFill>
                  <a:schemeClr val="tx1"/>
                </a:solidFill>
                <a:latin typeface="Comic Sans MS" panose="030F0902030302020204" pitchFamily="66" charset="0"/>
              </a:rPr>
              <a:t>: sono costituiti da fibre sia MIELINICHE sia AMIELINICHE e conducono gli impulsi nervosi</a:t>
            </a:r>
          </a:p>
          <a:p>
            <a:pPr marL="336550" indent="-336550">
              <a:buClr>
                <a:srgbClr val="FF3300"/>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GANGLI</a:t>
            </a:r>
            <a:r>
              <a:rPr lang="it-IT" altLang="it-IT" dirty="0">
                <a:solidFill>
                  <a:schemeClr val="tx1"/>
                </a:solidFill>
                <a:latin typeface="Comic Sans MS" panose="030F0902030302020204" pitchFamily="66" charset="0"/>
              </a:rPr>
              <a:t>: agglomerati di pirenofori nel SNP intercalati su nervi:</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SENSITIVI</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SENSORIALI (tra cui i Viscerali Speciali)</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DEL SNA (Sistema Nervoso Autonomo o Viscerali Generali)</a:t>
            </a:r>
          </a:p>
        </p:txBody>
      </p:sp>
    </p:spTree>
    <p:extLst>
      <p:ext uri="{BB962C8B-B14F-4D97-AF65-F5344CB8AC3E}">
        <p14:creationId xmlns:p14="http://schemas.microsoft.com/office/powerpoint/2010/main" val="6173493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860F4C8D-82D5-4D62-B31D-F26AD4718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2077"/>
            <a:ext cx="4572000" cy="549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a:extLst>
              <a:ext uri="{FF2B5EF4-FFF2-40B4-BE49-F238E27FC236}">
                <a16:creationId xmlns:a16="http://schemas.microsoft.com/office/drawing/2014/main" id="{FF0E6C68-129E-44BD-B8AB-EE527F112EAA}"/>
              </a:ext>
            </a:extLst>
          </p:cNvPr>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1028" r:id="rId5" imgW="5089739" imgH="7814426" progId="">
                  <p:embed/>
                </p:oleObj>
              </mc:Choice>
              <mc:Fallback>
                <p:oleObj r:id="rId5" imgW="5089739" imgH="7814426" progId="">
                  <p:embed/>
                  <p:pic>
                    <p:nvPicPr>
                      <p:cNvPr id="30722" name="Object 2">
                        <a:extLst>
                          <a:ext uri="{FF2B5EF4-FFF2-40B4-BE49-F238E27FC236}">
                            <a16:creationId xmlns:a16="http://schemas.microsoft.com/office/drawing/2014/main" id="{FF0E6C68-129E-44BD-B8AB-EE527F112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a:extLst>
              <a:ext uri="{FF2B5EF4-FFF2-40B4-BE49-F238E27FC236}">
                <a16:creationId xmlns:a16="http://schemas.microsoft.com/office/drawing/2014/main" id="{DE9DE04B-66C4-4FC9-91D4-11A4939C2EA5}"/>
              </a:ext>
            </a:extLst>
          </p:cNvPr>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0724" name="Text Box 4">
            <a:extLst>
              <a:ext uri="{FF2B5EF4-FFF2-40B4-BE49-F238E27FC236}">
                <a16:creationId xmlns:a16="http://schemas.microsoft.com/office/drawing/2014/main" id="{56FDD75E-856E-496D-9503-E09387EA5ED9}"/>
              </a:ext>
            </a:extLst>
          </p:cNvPr>
          <p:cNvSpPr txBox="1">
            <a:spLocks noChangeArrowheads="1"/>
          </p:cNvSpPr>
          <p:nvPr/>
        </p:nvSpPr>
        <p:spPr bwMode="auto">
          <a:xfrm>
            <a:off x="251522" y="197291"/>
            <a:ext cx="2955071"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NERVI ENCEFALICI</a:t>
            </a:r>
          </a:p>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12 Paia</a:t>
            </a:r>
          </a:p>
        </p:txBody>
      </p:sp>
      <p:sp>
        <p:nvSpPr>
          <p:cNvPr id="30725" name="Text Box 5">
            <a:extLst>
              <a:ext uri="{FF2B5EF4-FFF2-40B4-BE49-F238E27FC236}">
                <a16:creationId xmlns:a16="http://schemas.microsoft.com/office/drawing/2014/main" id="{49D81EFC-7A12-4CB8-BD1F-CBEED036061D}"/>
              </a:ext>
            </a:extLst>
          </p:cNvPr>
          <p:cNvSpPr txBox="1">
            <a:spLocks noChangeArrowheads="1"/>
          </p:cNvSpPr>
          <p:nvPr/>
        </p:nvSpPr>
        <p:spPr bwMode="auto">
          <a:xfrm>
            <a:off x="5969027" y="198950"/>
            <a:ext cx="2465337"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rPr>
              <a:t>NERVI SPINALI</a:t>
            </a:r>
          </a:p>
          <a:p>
            <a:pPr algn="ctr">
              <a:buClrTx/>
              <a:buFontTx/>
              <a:buNone/>
            </a:pPr>
            <a:r>
              <a:rPr lang="it-IT" altLang="it-IT" b="1" dirty="0">
                <a:solidFill>
                  <a:schemeClr val="tx1"/>
                </a:solidFill>
                <a:latin typeface="Copperplate Gothic Bold" panose="020E0705020206020404" pitchFamily="34" charset="77"/>
              </a:rPr>
              <a:t>31 Paia</a:t>
            </a:r>
          </a:p>
        </p:txBody>
      </p:sp>
    </p:spTree>
    <p:extLst>
      <p:ext uri="{BB962C8B-B14F-4D97-AF65-F5344CB8AC3E}">
        <p14:creationId xmlns:p14="http://schemas.microsoft.com/office/powerpoint/2010/main" val="20385091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82E5663A-5DB7-4904-9D96-C13B9DBC7ACF}"/>
              </a:ext>
            </a:extLst>
          </p:cNvPr>
          <p:cNvSpPr>
            <a:spLocks noGrp="1" noChangeArrowheads="1"/>
          </p:cNvSpPr>
          <p:nvPr>
            <p:ph type="title"/>
          </p:nvPr>
        </p:nvSpPr>
        <p:spPr>
          <a:xfrm>
            <a:off x="0" y="4851"/>
            <a:ext cx="9144000" cy="581025"/>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latin typeface="Gurmukhi MN" panose="02020600050405020304" pitchFamily="18" charset="0"/>
                <a:cs typeface="Gurmukhi MN" panose="02020600050405020304" pitchFamily="18" charset="0"/>
              </a:rPr>
              <a:t>N</a:t>
            </a:r>
            <a:r>
              <a:rPr lang="it-IT" altLang="it-IT" sz="3200" dirty="0">
                <a:latin typeface="Gurmukhi MN" panose="02020600050405020304" pitchFamily="18" charset="0"/>
                <a:cs typeface="Gurmukhi MN" panose="02020600050405020304" pitchFamily="18" charset="0"/>
              </a:rPr>
              <a:t> E </a:t>
            </a:r>
            <a:r>
              <a:rPr lang="it-IT" altLang="it-IT" sz="3200" dirty="0" err="1">
                <a:latin typeface="Gurmukhi MN" panose="02020600050405020304" pitchFamily="18" charset="0"/>
                <a:cs typeface="Gurmukhi MN" panose="02020600050405020304" pitchFamily="18" charset="0"/>
              </a:rPr>
              <a:t>R</a:t>
            </a:r>
            <a:r>
              <a:rPr lang="it-IT" altLang="it-IT" sz="3200" dirty="0">
                <a:latin typeface="Gurmukhi MN" panose="02020600050405020304" pitchFamily="18" charset="0"/>
                <a:cs typeface="Gurmukhi MN" panose="02020600050405020304" pitchFamily="18" charset="0"/>
              </a:rPr>
              <a:t> V I</a:t>
            </a:r>
          </a:p>
        </p:txBody>
      </p:sp>
      <p:sp>
        <p:nvSpPr>
          <p:cNvPr id="31746" name="Rectangle 2">
            <a:extLst>
              <a:ext uri="{FF2B5EF4-FFF2-40B4-BE49-F238E27FC236}">
                <a16:creationId xmlns:a16="http://schemas.microsoft.com/office/drawing/2014/main" id="{53613F24-D7AC-4A87-B82A-59602B8B8D58}"/>
              </a:ext>
            </a:extLst>
          </p:cNvPr>
          <p:cNvSpPr>
            <a:spLocks noGrp="1" noChangeArrowheads="1"/>
          </p:cNvSpPr>
          <p:nvPr>
            <p:ph idx="1"/>
          </p:nvPr>
        </p:nvSpPr>
        <p:spPr>
          <a:xfrm>
            <a:off x="2" y="692698"/>
            <a:ext cx="5292725" cy="5805487"/>
          </a:xfrm>
          <a:ln/>
        </p:spPr>
        <p:txBody>
          <a:bodyPr/>
          <a:lstStyle/>
          <a:p>
            <a:pPr marL="336550" indent="-336550">
              <a:spcBef>
                <a:spcPts val="550"/>
              </a:spcBef>
              <a:buClr>
                <a:srgbClr val="FFFFFF"/>
              </a:buClr>
              <a:buSzPct val="124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latin typeface="Copperplate Gothic Bold" panose="020E0705020206020404" pitchFamily="34" charset="77"/>
              </a:rPr>
              <a:t>Strutture costituite da FASCI di FIBRE NERVOSE provviste di un rivestimento esterno di </a:t>
            </a:r>
            <a:r>
              <a:rPr lang="it-IT" altLang="it-IT" sz="2200" b="1" dirty="0">
                <a:latin typeface="Copperplate Gothic Bold" panose="020E0705020206020404" pitchFamily="34" charset="77"/>
              </a:rPr>
              <a:t>TESSUTO CONNETTIVO DENSO</a:t>
            </a:r>
            <a:r>
              <a:rPr lang="it-IT" altLang="it-IT" sz="2200" dirty="0">
                <a:latin typeface="Copperplate Gothic Bold" panose="020E0705020206020404" pitchFamily="34" charset="77"/>
              </a:rPr>
              <a:t> (EPINEVRIO)</a:t>
            </a:r>
          </a:p>
          <a:p>
            <a:pPr marL="336550" indent="-336550">
              <a:spcBef>
                <a:spcPts val="550"/>
              </a:spcBef>
              <a:buClr>
                <a:srgbClr val="FFFFFF"/>
              </a:buClr>
              <a:buSzPct val="124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latin typeface="Chalkduster" panose="03050602040202020205" pitchFamily="66" charset="77"/>
              </a:rPr>
              <a:t>Ciascun FASCIO di FIBRE NERVOSE è rivestito da PERINEVRIO costituito da Cellule Epitelioidi, che costituiscono una BARRIERA verso molte macromolecole.</a:t>
            </a:r>
          </a:p>
          <a:p>
            <a:pPr marL="336550" indent="-336550">
              <a:spcBef>
                <a:spcPts val="550"/>
              </a:spcBef>
              <a:buClr>
                <a:srgbClr val="FFFFFF"/>
              </a:buClr>
              <a:buSzPct val="124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latin typeface="Chalkboard SE" panose="03050602040202020205" pitchFamily="66" charset="77"/>
              </a:rPr>
              <a:t>L’ ENDONEVRIO è dato da FIBRE RETICOLARI prodotte dalle Cellule di </a:t>
            </a:r>
            <a:r>
              <a:rPr lang="it-IT" altLang="it-IT" sz="2200" dirty="0" err="1">
                <a:latin typeface="Chalkboard SE" panose="03050602040202020205" pitchFamily="66" charset="77"/>
              </a:rPr>
              <a:t>Schwann</a:t>
            </a:r>
            <a:r>
              <a:rPr lang="it-IT" altLang="it-IT" sz="2200" dirty="0">
                <a:latin typeface="Chalkboard SE" panose="03050602040202020205" pitchFamily="66" charset="77"/>
              </a:rPr>
              <a:t>. </a:t>
            </a:r>
          </a:p>
          <a:p>
            <a:pPr marL="336550" indent="-336550">
              <a:spcBef>
                <a:spcPts val="550"/>
              </a:spcBef>
              <a:buClr>
                <a:srgbClr val="FFFFFF"/>
              </a:buClr>
              <a:buSzPct val="124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latin typeface="Chalkboard SE" panose="03050602040202020205" pitchFamily="66" charset="77"/>
              </a:rPr>
              <a:t>Stabiliscono connessioni tra il SNC e gli ORGANI EFFETTORI</a:t>
            </a:r>
          </a:p>
          <a:p>
            <a:pPr marL="341313" indent="-336550">
              <a:spcBef>
                <a:spcPts val="550"/>
              </a:spcBef>
              <a:buSzPct val="124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p>
        </p:txBody>
      </p:sp>
      <p:pic>
        <p:nvPicPr>
          <p:cNvPr id="31747" name="Picture 3">
            <a:extLst>
              <a:ext uri="{FF2B5EF4-FFF2-40B4-BE49-F238E27FC236}">
                <a16:creationId xmlns:a16="http://schemas.microsoft.com/office/drawing/2014/main" id="{52C94745-6FA6-43A4-BD19-9BFE04A9E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5" y="1839913"/>
            <a:ext cx="3995737"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38980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06883486-9637-4368-A2EF-A1DC26E36E56}"/>
              </a:ext>
            </a:extLst>
          </p:cNvPr>
          <p:cNvSpPr>
            <a:spLocks noGrp="1" noChangeArrowheads="1"/>
          </p:cNvSpPr>
          <p:nvPr>
            <p:ph type="title"/>
          </p:nvPr>
        </p:nvSpPr>
        <p:spPr>
          <a:xfrm>
            <a:off x="0" y="88902"/>
            <a:ext cx="9144000" cy="581025"/>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Copperplate Gothic Bold" panose="020E0705020206020404" pitchFamily="34" charset="77"/>
              </a:rPr>
              <a:t>G A </a:t>
            </a:r>
            <a:r>
              <a:rPr lang="it-IT" altLang="it-IT" sz="3200" b="1" dirty="0" err="1">
                <a:latin typeface="Copperplate Gothic Bold" panose="020E0705020206020404" pitchFamily="34" charset="77"/>
              </a:rPr>
              <a:t>N</a:t>
            </a:r>
            <a:r>
              <a:rPr lang="it-IT" altLang="it-IT" sz="3200" b="1" dirty="0">
                <a:latin typeface="Copperplate Gothic Bold" panose="020E0705020206020404" pitchFamily="34" charset="77"/>
              </a:rPr>
              <a:t> G L I</a:t>
            </a:r>
          </a:p>
        </p:txBody>
      </p:sp>
      <p:sp>
        <p:nvSpPr>
          <p:cNvPr id="32770" name="Text Box 2">
            <a:extLst>
              <a:ext uri="{FF2B5EF4-FFF2-40B4-BE49-F238E27FC236}">
                <a16:creationId xmlns:a16="http://schemas.microsoft.com/office/drawing/2014/main" id="{F0113FB9-179C-4C74-8B33-1C11DB1EEE77}"/>
              </a:ext>
            </a:extLst>
          </p:cNvPr>
          <p:cNvSpPr txBox="1">
            <a:spLocks noChangeArrowheads="1"/>
          </p:cNvSpPr>
          <p:nvPr/>
        </p:nvSpPr>
        <p:spPr bwMode="auto">
          <a:xfrm>
            <a:off x="179512" y="654053"/>
            <a:ext cx="9144000"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Comic Sans MS" panose="030F0902030302020204" pitchFamily="66" charset="0"/>
              </a:rPr>
              <a:t>Formazioni</a:t>
            </a:r>
            <a:r>
              <a:rPr lang="it-IT" altLang="it-IT" dirty="0">
                <a:latin typeface="Comic Sans MS" panose="030F0902030302020204" pitchFamily="66" charset="0"/>
              </a:rPr>
              <a:t> </a:t>
            </a:r>
            <a:r>
              <a:rPr lang="it-IT" altLang="it-IT" dirty="0">
                <a:solidFill>
                  <a:schemeClr val="tx1"/>
                </a:solidFill>
                <a:latin typeface="Comic Sans MS" panose="030F0902030302020204" pitchFamily="66" charset="0"/>
              </a:rPr>
              <a:t>del SNP di forma OVOIDALE o SFEROIDALE, costituiti da PIRENOFORI  CELLULE GLIALI, deputate ad inoltrare gli Impulsi da / verso il SNC.</a:t>
            </a:r>
          </a:p>
          <a:p>
            <a:pPr>
              <a:buClrTx/>
              <a:buFontTx/>
              <a:buNone/>
            </a:pPr>
            <a:r>
              <a:rPr lang="it-IT" altLang="it-IT" dirty="0">
                <a:solidFill>
                  <a:schemeClr val="tx1"/>
                </a:solidFill>
                <a:latin typeface="Comic Sans MS" panose="030F0902030302020204" pitchFamily="66" charset="0"/>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SENSITIVO o SENSORIALE</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DEL SISTEMA NERVOSO </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AUTONOMO</a:t>
            </a:r>
          </a:p>
        </p:txBody>
      </p:sp>
      <p:pic>
        <p:nvPicPr>
          <p:cNvPr id="32771" name="Picture 3">
            <a:extLst>
              <a:ext uri="{FF2B5EF4-FFF2-40B4-BE49-F238E27FC236}">
                <a16:creationId xmlns:a16="http://schemas.microsoft.com/office/drawing/2014/main" id="{6645F54C-6600-4111-BBF7-51C0FC620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7" y="3933827"/>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a:extLst>
              <a:ext uri="{FF2B5EF4-FFF2-40B4-BE49-F238E27FC236}">
                <a16:creationId xmlns:a16="http://schemas.microsoft.com/office/drawing/2014/main" id="{9902108D-CF94-4643-B51E-157CD779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40" y="3897315"/>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a:extLst>
              <a:ext uri="{FF2B5EF4-FFF2-40B4-BE49-F238E27FC236}">
                <a16:creationId xmlns:a16="http://schemas.microsoft.com/office/drawing/2014/main" id="{C27651DD-4096-4823-B972-79EB92E17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838" y="2568577"/>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a:extLst>
              <a:ext uri="{FF2B5EF4-FFF2-40B4-BE49-F238E27FC236}">
                <a16:creationId xmlns:a16="http://schemas.microsoft.com/office/drawing/2014/main" id="{DED9C4B2-16EA-4903-8F85-37EFBB7B2A03}"/>
              </a:ext>
            </a:extLst>
          </p:cNvPr>
          <p:cNvSpPr txBox="1">
            <a:spLocks noChangeArrowheads="1"/>
          </p:cNvSpPr>
          <p:nvPr/>
        </p:nvSpPr>
        <p:spPr bwMode="auto">
          <a:xfrm>
            <a:off x="245231" y="4149725"/>
            <a:ext cx="196064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a:extLst>
              <a:ext uri="{FF2B5EF4-FFF2-40B4-BE49-F238E27FC236}">
                <a16:creationId xmlns:a16="http://schemas.microsoft.com/office/drawing/2014/main" id="{FAD2E060-12F8-438E-9A8A-5233ADC037D4}"/>
              </a:ext>
            </a:extLst>
          </p:cNvPr>
          <p:cNvSpPr>
            <a:spLocks noChangeShapeType="1"/>
          </p:cNvSpPr>
          <p:nvPr/>
        </p:nvSpPr>
        <p:spPr bwMode="auto">
          <a:xfrm flipH="1">
            <a:off x="893765" y="4581525"/>
            <a:ext cx="155575"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a:extLst>
              <a:ext uri="{FF2B5EF4-FFF2-40B4-BE49-F238E27FC236}">
                <a16:creationId xmlns:a16="http://schemas.microsoft.com/office/drawing/2014/main" id="{966FF32E-5ED0-4D18-AF28-897CB42ADC5C}"/>
              </a:ext>
            </a:extLst>
          </p:cNvPr>
          <p:cNvSpPr txBox="1">
            <a:spLocks noChangeArrowheads="1"/>
          </p:cNvSpPr>
          <p:nvPr/>
        </p:nvSpPr>
        <p:spPr bwMode="auto">
          <a:xfrm>
            <a:off x="4294303" y="3860800"/>
            <a:ext cx="153488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a:extLst>
              <a:ext uri="{FF2B5EF4-FFF2-40B4-BE49-F238E27FC236}">
                <a16:creationId xmlns:a16="http://schemas.microsoft.com/office/drawing/2014/main" id="{9F90671C-0496-473E-A490-A04CB0BD1DDB}"/>
              </a:ext>
            </a:extLst>
          </p:cNvPr>
          <p:cNvSpPr txBox="1">
            <a:spLocks noChangeArrowheads="1"/>
          </p:cNvSpPr>
          <p:nvPr/>
        </p:nvSpPr>
        <p:spPr bwMode="auto">
          <a:xfrm>
            <a:off x="6970967" y="6400800"/>
            <a:ext cx="151237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extLst>
      <p:ext uri="{BB962C8B-B14F-4D97-AF65-F5344CB8AC3E}">
        <p14:creationId xmlns:p14="http://schemas.microsoft.com/office/powerpoint/2010/main" val="25075522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228E8A0-DEC9-426E-99FA-B9F4468F0755}"/>
              </a:ext>
            </a:extLst>
          </p:cNvPr>
          <p:cNvSpPr>
            <a:spLocks noGrp="1" noChangeArrowheads="1"/>
          </p:cNvSpPr>
          <p:nvPr>
            <p:ph type="title"/>
          </p:nvPr>
        </p:nvSpPr>
        <p:spPr>
          <a:xfrm>
            <a:off x="0" y="187325"/>
            <a:ext cx="9144000" cy="1068388"/>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Copperplate" panose="02000504000000020004" pitchFamily="2" charset="77"/>
                <a:cs typeface="Gurmukhi MN" panose="02020600050405020304" pitchFamily="18" charset="0"/>
              </a:rPr>
              <a:t>DEFINIZIONI FUNZIONALI RELATIVE AI FASCI DEL SNC e AI NERVI DEL SNP</a:t>
            </a:r>
          </a:p>
        </p:txBody>
      </p:sp>
      <p:sp>
        <p:nvSpPr>
          <p:cNvPr id="33794" name="Rectangle 2">
            <a:extLst>
              <a:ext uri="{FF2B5EF4-FFF2-40B4-BE49-F238E27FC236}">
                <a16:creationId xmlns:a16="http://schemas.microsoft.com/office/drawing/2014/main" id="{E5052997-46CB-4553-A741-23C3361AB66D}"/>
              </a:ext>
            </a:extLst>
          </p:cNvPr>
          <p:cNvSpPr>
            <a:spLocks noGrp="1" noChangeArrowheads="1"/>
          </p:cNvSpPr>
          <p:nvPr>
            <p:ph idx="1"/>
          </p:nvPr>
        </p:nvSpPr>
        <p:spPr>
          <a:xfrm>
            <a:off x="161925" y="1737812"/>
            <a:ext cx="8820150" cy="4941887"/>
          </a:xfrm>
          <a:ln/>
        </p:spPr>
        <p:txBody>
          <a:bodyPr/>
          <a:lstStyle/>
          <a:p>
            <a:pPr marL="336550" indent="-336550">
              <a:buClr>
                <a:srgbClr val="66FF33"/>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opperplate Gothic Bold" panose="020E0705020206020404" pitchFamily="34" charset="77"/>
              </a:rPr>
              <a:t>MOTORI SOMATICI (tra cui i Motori Viscerali Speciali)</a:t>
            </a:r>
          </a:p>
          <a:p>
            <a:pPr marL="336550" indent="-336550">
              <a:buClr>
                <a:srgbClr val="FF3300"/>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omic Sans MS" panose="030F0902030302020204" pitchFamily="66" charset="0"/>
              </a:rPr>
              <a:t>MOTORI VISCERALI (GENERALI)</a:t>
            </a:r>
          </a:p>
          <a:p>
            <a:pPr marL="336550" indent="-336550">
              <a:buClr>
                <a:srgbClr val="FFFF00"/>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halkboard SE" panose="03050602040202020205" pitchFamily="66" charset="77"/>
              </a:rPr>
              <a:t>SENSITIVI SOMATICI</a:t>
            </a:r>
          </a:p>
          <a:p>
            <a:pPr marL="336550" indent="-336550">
              <a:buClr>
                <a:srgbClr val="FF3300"/>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halkduster" panose="03050602040202020205" pitchFamily="66" charset="77"/>
              </a:rPr>
              <a:t>SENSITIVI VISCERALI (GENERALI)</a:t>
            </a:r>
          </a:p>
          <a:p>
            <a:pPr marL="336550" indent="-336550">
              <a:buClr>
                <a:srgbClr val="66FF33"/>
              </a:buClr>
              <a:buSzPct val="85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opperplate Gothic Bold" panose="020E0705020206020404" pitchFamily="34" charset="77"/>
              </a:rPr>
              <a:t>SENSORIALI (tra cui i Viscerali Speciali)</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opperplate Gothic Bold" panose="020E0705020206020404" pitchFamily="34" charset="77"/>
              </a:rPr>
              <a:t>Quando in un Nervo sono presenti più componenti funzionali, si parla di NERVO MISTO</a:t>
            </a:r>
          </a:p>
        </p:txBody>
      </p:sp>
    </p:spTree>
    <p:extLst>
      <p:ext uri="{BB962C8B-B14F-4D97-AF65-F5344CB8AC3E}">
        <p14:creationId xmlns:p14="http://schemas.microsoft.com/office/powerpoint/2010/main" val="27478311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B00E7317-AFD1-456E-B96E-A20B85660999}"/>
              </a:ext>
            </a:extLst>
          </p:cNvPr>
          <p:cNvSpPr>
            <a:spLocks noGrp="1" noChangeArrowheads="1"/>
          </p:cNvSpPr>
          <p:nvPr>
            <p:ph type="title" idx="4294967295"/>
          </p:nvPr>
        </p:nvSpPr>
        <p:spPr>
          <a:xfrm>
            <a:off x="-28065"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5842" name="Rectangle 2">
            <a:extLst>
              <a:ext uri="{FF2B5EF4-FFF2-40B4-BE49-F238E27FC236}">
                <a16:creationId xmlns:a16="http://schemas.microsoft.com/office/drawing/2014/main" id="{1E2FCBEA-E7C3-407B-90F3-208A069744E4}"/>
              </a:ext>
            </a:extLst>
          </p:cNvPr>
          <p:cNvSpPr>
            <a:spLocks noGrp="1" noChangeArrowheads="1"/>
          </p:cNvSpPr>
          <p:nvPr>
            <p:ph type="body" idx="1"/>
          </p:nvPr>
        </p:nvSpPr>
        <p:spPr>
          <a:xfrm>
            <a:off x="107503" y="1340768"/>
            <a:ext cx="9008431" cy="5400600"/>
          </a:xfrm>
          <a:ln/>
        </p:spPr>
        <p:txBody>
          <a:bodyPr/>
          <a:lstStyle/>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cs typeface="Arial Hebrew Scholar" pitchFamily="2" charset="-79"/>
              </a:rPr>
              <a:t>ESTEROCETTIVA: dovuta a stimolazioni provenienti dall’ esterno del corpo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protopatica o grossolana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tattile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epicritica o </a:t>
            </a:r>
            <a:r>
              <a:rPr lang="it-IT" altLang="it-IT" b="1" dirty="0" err="1">
                <a:solidFill>
                  <a:schemeClr val="tx1"/>
                </a:solidFill>
                <a:latin typeface="Comic Sans MS" panose="030F0902030302020204" pitchFamily="66" charset="0"/>
                <a:cs typeface="Arial Hebrew Scholar" pitchFamily="2" charset="-79"/>
              </a:rPr>
              <a:t>fine,discriminativa</a:t>
            </a: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termica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dolorifica</a:t>
            </a:r>
          </a:p>
        </p:txBody>
      </p:sp>
    </p:spTree>
    <p:extLst>
      <p:ext uri="{BB962C8B-B14F-4D97-AF65-F5344CB8AC3E}">
        <p14:creationId xmlns:p14="http://schemas.microsoft.com/office/powerpoint/2010/main" val="14230056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B8B69CB0-8F33-4631-AD2E-9051CC3702DF}"/>
              </a:ext>
            </a:extLst>
          </p:cNvPr>
          <p:cNvSpPr>
            <a:spLocks noGrp="1" noChangeArrowheads="1"/>
          </p:cNvSpPr>
          <p:nvPr>
            <p:ph type="title" idx="4294967295"/>
          </p:nvPr>
        </p:nvSpPr>
        <p:spPr>
          <a:xfrm>
            <a:off x="685800" y="0"/>
            <a:ext cx="7772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6866" name="Rectangle 2">
            <a:extLst>
              <a:ext uri="{FF2B5EF4-FFF2-40B4-BE49-F238E27FC236}">
                <a16:creationId xmlns:a16="http://schemas.microsoft.com/office/drawing/2014/main" id="{45F121BD-99AB-48E9-8576-6CF9DC86E72C}"/>
              </a:ext>
            </a:extLst>
          </p:cNvPr>
          <p:cNvSpPr>
            <a:spLocks noGrp="1" noChangeArrowheads="1"/>
          </p:cNvSpPr>
          <p:nvPr>
            <p:ph type="body" idx="1"/>
          </p:nvPr>
        </p:nvSpPr>
        <p:spPr>
          <a:xfrm>
            <a:off x="179512" y="1172493"/>
            <a:ext cx="8784976" cy="5256584"/>
          </a:xfrm>
          <a:ln/>
        </p:spPr>
        <p:txBody>
          <a:bodyPr/>
          <a:lstStyle/>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PROPRIOCETTIVA: con essa si rileva la posizione delle varie parti del corpo nello spazio ed è essenziale per attuare le risposte motorie somatiche</a:t>
            </a:r>
          </a:p>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endParaRPr>
          </a:p>
          <a:p>
            <a:pPr marL="336550" indent="-336550">
              <a:lnSpc>
                <a:spcPct val="90000"/>
              </a:lnSpc>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ENTEROCETTIVA o VISCERALE</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quest’ ultima può intendersi, in alternativa: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registrazione di una determinata funzione biologica tramite il SNA;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la sensibilità TERMICA e DOLORIFICA di un dato organo interno o «VISCERE» (da cui deriva anche il concetto complesso di «DOLORE RIFERITO»)</a:t>
            </a:r>
          </a:p>
        </p:txBody>
      </p:sp>
    </p:spTree>
    <p:extLst>
      <p:ext uri="{BB962C8B-B14F-4D97-AF65-F5344CB8AC3E}">
        <p14:creationId xmlns:p14="http://schemas.microsoft.com/office/powerpoint/2010/main" val="40226990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t="2779" r="4352" b="10455"/>
          <a:stretch>
            <a:fillRect/>
          </a:stretch>
        </p:blipFill>
        <p:spPr bwMode="auto">
          <a:xfrm>
            <a:off x="1295400" y="360365"/>
            <a:ext cx="6840538" cy="6480175"/>
          </a:xfrm>
          <a:prstGeom prst="rect">
            <a:avLst/>
          </a:prstGeom>
          <a:noFill/>
          <a:ln>
            <a:noFill/>
          </a:ln>
          <a:effectLst/>
          <a:extLst>
            <a:ext uri="{909E8E84-426E-40DD-AFC4-6F175D3DCCD1}">
              <a14:hiddenFill xmlns:a14="http://schemas.microsoft.com/office/drawing/2010/main">
                <a:blipFill dpi="0" rotWithShape="0">
                  <a:blip/>
                  <a:srcRect t="2779" r="4352"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20676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0741B83D-459F-4781-BC6B-2676C751EE54}"/>
              </a:ext>
            </a:extLst>
          </p:cNvPr>
          <p:cNvSpPr>
            <a:spLocks noGrp="1" noChangeArrowheads="1"/>
          </p:cNvSpPr>
          <p:nvPr>
            <p:ph type="title" idx="4294967295"/>
          </p:nvPr>
        </p:nvSpPr>
        <p:spPr>
          <a:xfrm>
            <a:off x="0" y="0"/>
            <a:ext cx="9145016"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Gurmukhi MN" panose="02020600050405020304" pitchFamily="18" charset="0"/>
                <a:cs typeface="Gurmukhi MN" panose="02020600050405020304" pitchFamily="18" charset="0"/>
              </a:rPr>
              <a:t>CLASSIFICAZIONE DELLA SENSIBILITÀ SPECIFICA e SENSIBILITA’ VISCERALE SPECIALE</a:t>
            </a:r>
          </a:p>
        </p:txBody>
      </p:sp>
      <p:sp>
        <p:nvSpPr>
          <p:cNvPr id="37890" name="Rectangle 2">
            <a:extLst>
              <a:ext uri="{FF2B5EF4-FFF2-40B4-BE49-F238E27FC236}">
                <a16:creationId xmlns:a16="http://schemas.microsoft.com/office/drawing/2014/main" id="{952CCDA5-63A2-4B06-8B22-94E6A1A48B28}"/>
              </a:ext>
            </a:extLst>
          </p:cNvPr>
          <p:cNvSpPr>
            <a:spLocks noGrp="1" noChangeArrowheads="1"/>
          </p:cNvSpPr>
          <p:nvPr>
            <p:ph type="body" idx="1"/>
          </p:nvPr>
        </p:nvSpPr>
        <p:spPr>
          <a:xfrm>
            <a:off x="179512" y="1052736"/>
            <a:ext cx="8964488" cy="5805264"/>
          </a:xfrm>
          <a:ln/>
        </p:spPr>
        <p:txBody>
          <a:bodyPr/>
          <a:lstStyle/>
          <a:p>
            <a:pPr marL="0" indent="0">
              <a:lnSpc>
                <a:spcPct val="90000"/>
              </a:lnSpc>
              <a:spcBef>
                <a:spcPts val="700"/>
              </a:spcBef>
              <a:buClr>
                <a:srgbClr val="FF3300"/>
              </a:buClr>
              <a:buSzPct val="85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rgbClr val="FFFF00"/>
                </a:solidFill>
              </a:rPr>
              <a:t>  </a:t>
            </a:r>
            <a:r>
              <a:rPr lang="it-IT" altLang="it-IT" sz="2800" b="1" dirty="0">
                <a:solidFill>
                  <a:schemeClr val="tx1"/>
                </a:solidFill>
                <a:latin typeface="Comic Sans MS" panose="030F0902030302020204" pitchFamily="66" charset="0"/>
              </a:rPr>
              <a:t>1.</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a:t>
            </a:r>
            <a:r>
              <a:rPr lang="it-IT" altLang="it-IT" sz="2800" dirty="0">
                <a:solidFill>
                  <a:schemeClr val="tx1"/>
                </a:solidFill>
                <a:latin typeface="Comic Sans MS" panose="030F0902030302020204" pitchFamily="66" charset="0"/>
              </a:rPr>
              <a:t> (nervo OLFATTIVO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2.</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GUSTO</a:t>
            </a:r>
            <a:r>
              <a:rPr lang="it-IT" altLang="it-IT" sz="2800" dirty="0">
                <a:solidFill>
                  <a:schemeClr val="tx1"/>
                </a:solidFill>
                <a:latin typeface="Comic Sans MS" panose="030F0902030302020204" pitchFamily="66" charset="0"/>
              </a:rPr>
              <a:t> (n. FACIALE, GLOSSOFARINGEO e VAGO e vie correlate); </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Comic Sans MS" panose="030F0902030302020204" pitchFamily="66" charset="0"/>
            </a:endParaRP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 e GUSTO: </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SENSIBILITA’ VISCERALE SPECIALE</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3. VISTA</a:t>
            </a:r>
            <a:r>
              <a:rPr lang="it-IT" altLang="it-IT" sz="2800" dirty="0">
                <a:solidFill>
                  <a:schemeClr val="tx1"/>
                </a:solidFill>
                <a:latin typeface="Comic Sans MS" panose="030F0902030302020204" pitchFamily="66" charset="0"/>
              </a:rPr>
              <a:t> (nervo OTTICO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4. UDITO</a:t>
            </a:r>
            <a:r>
              <a:rPr lang="it-IT" altLang="it-IT" sz="2800" dirty="0">
                <a:solidFill>
                  <a:schemeClr val="tx1"/>
                </a:solidFill>
                <a:latin typeface="Comic Sans MS" panose="030F0902030302020204" pitchFamily="66" charset="0"/>
              </a:rPr>
              <a:t> (nervo COCLEARE dell’ ACUSTICO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5.</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EQUILIBRIO</a:t>
            </a:r>
            <a:r>
              <a:rPr lang="it-IT" altLang="it-IT" sz="2800" dirty="0">
                <a:solidFill>
                  <a:schemeClr val="tx1"/>
                </a:solidFill>
                <a:latin typeface="Comic Sans MS" panose="030F0902030302020204" pitchFamily="66" charset="0"/>
              </a:rPr>
              <a:t> (nervo VESTIBOLARE dell’ ACUSTICO e VIE correlate)</a:t>
            </a:r>
          </a:p>
        </p:txBody>
      </p:sp>
    </p:spTree>
    <p:extLst>
      <p:ext uri="{BB962C8B-B14F-4D97-AF65-F5344CB8AC3E}">
        <p14:creationId xmlns:p14="http://schemas.microsoft.com/office/powerpoint/2010/main" val="35164819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C02AD465-8B0F-47CA-B070-60175B326FDF}"/>
              </a:ext>
            </a:extLst>
          </p:cNvPr>
          <p:cNvSpPr txBox="1">
            <a:spLocks noChangeArrowheads="1"/>
          </p:cNvSpPr>
          <p:nvPr/>
        </p:nvSpPr>
        <p:spPr bwMode="auto">
          <a:xfrm>
            <a:off x="0" y="187327"/>
            <a:ext cx="9144000" cy="505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2800" b="1" dirty="0">
                <a:solidFill>
                  <a:schemeClr val="tx1"/>
                </a:solidFill>
                <a:latin typeface="Gurmukhi MN" panose="02020600050405020304" pitchFamily="18" charset="0"/>
                <a:cs typeface="Gurmukhi MN" panose="02020600050405020304" pitchFamily="18" charset="0"/>
              </a:rPr>
              <a:t>SUDDIVISIONE MORFOLOGICA DEL </a:t>
            </a:r>
          </a:p>
          <a:p>
            <a:pPr algn="ctr">
              <a:lnSpc>
                <a:spcPct val="90000"/>
              </a:lnSpc>
              <a:buClrTx/>
              <a:buFontTx/>
              <a:buNone/>
            </a:pPr>
            <a:r>
              <a:rPr lang="it-IT" altLang="it-IT" sz="2800" b="1" dirty="0">
                <a:solidFill>
                  <a:schemeClr val="tx1"/>
                </a:solidFill>
                <a:latin typeface="Gurmukhi MN" panose="02020600050405020304" pitchFamily="18" charset="0"/>
                <a:cs typeface="Gurmukhi MN" panose="02020600050405020304" pitchFamily="18" charset="0"/>
              </a:rPr>
              <a:t>SISTEMA NERVOSO (SN)</a:t>
            </a:r>
          </a:p>
        </p:txBody>
      </p:sp>
      <p:sp>
        <p:nvSpPr>
          <p:cNvPr id="6146" name="Text Box 2">
            <a:extLst>
              <a:ext uri="{FF2B5EF4-FFF2-40B4-BE49-F238E27FC236}">
                <a16:creationId xmlns:a16="http://schemas.microsoft.com/office/drawing/2014/main" id="{37D79061-60EC-4559-8E10-6A6487A8C0C2}"/>
              </a:ext>
            </a:extLst>
          </p:cNvPr>
          <p:cNvSpPr txBox="1">
            <a:spLocks noChangeArrowheads="1"/>
          </p:cNvSpPr>
          <p:nvPr/>
        </p:nvSpPr>
        <p:spPr bwMode="auto">
          <a:xfrm>
            <a:off x="611560" y="908720"/>
            <a:ext cx="8064896"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2000" b="1" dirty="0">
                <a:solidFill>
                  <a:schemeClr val="tx1"/>
                </a:solidFill>
                <a:latin typeface="Chalkboard SE" panose="03050602040202020205" pitchFamily="66" charset="77"/>
              </a:rPr>
              <a:t>SISTEMA NERVOSO CENTRALE (SNC):</a:t>
            </a:r>
          </a:p>
          <a:p>
            <a:pPr marL="342900">
              <a:lnSpc>
                <a:spcPct val="75000"/>
              </a:lnSpc>
              <a:spcBef>
                <a:spcPts val="450"/>
              </a:spcBef>
              <a:buSzPct val="85000"/>
            </a:pPr>
            <a:r>
              <a:rPr lang="it-IT" altLang="it-IT" sz="2000" dirty="0">
                <a:solidFill>
                  <a:schemeClr val="tx1"/>
                </a:solidFill>
                <a:latin typeface="Chalkboard SE" panose="03050602040202020205" pitchFamily="66" charset="77"/>
              </a:rPr>
              <a:t>   - </a:t>
            </a:r>
            <a:r>
              <a:rPr lang="it-IT" altLang="it-IT" sz="2000" b="1" dirty="0">
                <a:solidFill>
                  <a:schemeClr val="tx1"/>
                </a:solidFill>
                <a:latin typeface="Chalkboard SE" panose="03050602040202020205" pitchFamily="66" charset="77"/>
              </a:rPr>
              <a:t>ENCEFALO:</a:t>
            </a:r>
          </a:p>
          <a:p>
            <a:pPr marL="342900">
              <a:lnSpc>
                <a:spcPct val="75000"/>
              </a:lnSpc>
              <a:spcBef>
                <a:spcPts val="450"/>
              </a:spcBef>
              <a:buSzPct val="85000"/>
            </a:pPr>
            <a:r>
              <a:rPr lang="it-IT" altLang="it-IT" sz="2000" b="1" dirty="0">
                <a:solidFill>
                  <a:schemeClr val="tx1"/>
                </a:solidFill>
                <a:latin typeface="Chalkboard SE" panose="03050602040202020205" pitchFamily="66" charset="77"/>
              </a:rPr>
              <a:t>      - Telencefalo</a:t>
            </a:r>
          </a:p>
          <a:p>
            <a:pPr marL="342900">
              <a:lnSpc>
                <a:spcPct val="75000"/>
              </a:lnSpc>
              <a:spcBef>
                <a:spcPts val="450"/>
              </a:spcBef>
              <a:buSzPct val="85000"/>
            </a:pPr>
            <a:r>
              <a:rPr lang="it-IT" altLang="it-IT" sz="2000" b="1" dirty="0">
                <a:solidFill>
                  <a:schemeClr val="tx1"/>
                </a:solidFill>
                <a:latin typeface="Chalkboard SE" panose="03050602040202020205" pitchFamily="66" charset="77"/>
              </a:rPr>
              <a:t>      - Diencefalo</a:t>
            </a:r>
          </a:p>
          <a:p>
            <a:pPr marL="342900">
              <a:lnSpc>
                <a:spcPct val="75000"/>
              </a:lnSpc>
              <a:spcBef>
                <a:spcPts val="450"/>
              </a:spcBef>
              <a:buSzPct val="85000"/>
            </a:pPr>
            <a:r>
              <a:rPr lang="it-IT" altLang="it-IT" sz="2000" b="1" dirty="0">
                <a:solidFill>
                  <a:schemeClr val="tx1"/>
                </a:solidFill>
                <a:latin typeface="Chalkboard SE" panose="03050602040202020205" pitchFamily="66" charset="77"/>
              </a:rPr>
              <a:t>      - Tronco Encefalico (costituito da Mesencefalo,   </a:t>
            </a:r>
          </a:p>
          <a:p>
            <a:pPr marL="342900">
              <a:lnSpc>
                <a:spcPct val="75000"/>
              </a:lnSpc>
              <a:spcBef>
                <a:spcPts val="450"/>
              </a:spcBef>
              <a:buSzPct val="85000"/>
            </a:pPr>
            <a:r>
              <a:rPr lang="it-IT" altLang="it-IT" sz="2000" b="1" dirty="0">
                <a:solidFill>
                  <a:schemeClr val="tx1"/>
                </a:solidFill>
                <a:latin typeface="Chalkboard SE" panose="03050602040202020205" pitchFamily="66" charset="77"/>
              </a:rPr>
              <a:t>        Ponte e Bulbo)</a:t>
            </a:r>
          </a:p>
          <a:p>
            <a:pPr marL="342900">
              <a:lnSpc>
                <a:spcPct val="75000"/>
              </a:lnSpc>
              <a:spcBef>
                <a:spcPts val="450"/>
              </a:spcBef>
              <a:buSzPct val="85000"/>
            </a:pPr>
            <a:r>
              <a:rPr lang="it-IT" altLang="it-IT" sz="2000" b="1" dirty="0">
                <a:solidFill>
                  <a:schemeClr val="tx1"/>
                </a:solidFill>
                <a:latin typeface="Chalkboard SE" panose="03050602040202020205" pitchFamily="66" charset="77"/>
              </a:rPr>
              <a:t>      - Cervelletto</a:t>
            </a:r>
          </a:p>
          <a:p>
            <a:pPr marL="342900">
              <a:lnSpc>
                <a:spcPct val="75000"/>
              </a:lnSpc>
              <a:spcBef>
                <a:spcPts val="450"/>
              </a:spcBef>
              <a:buSzPct val="85000"/>
            </a:pPr>
            <a:r>
              <a:rPr lang="it-IT" altLang="it-IT" sz="2000" b="1" dirty="0">
                <a:solidFill>
                  <a:schemeClr val="tx1"/>
                </a:solidFill>
              </a:rPr>
              <a:t> </a:t>
            </a:r>
          </a:p>
          <a:p>
            <a:pPr marL="342900">
              <a:lnSpc>
                <a:spcPct val="75000"/>
              </a:lnSpc>
              <a:spcBef>
                <a:spcPts val="450"/>
              </a:spcBef>
              <a:buSzPct val="85000"/>
            </a:pPr>
            <a:r>
              <a:rPr lang="it-IT" altLang="it-IT" sz="2000" dirty="0">
                <a:solidFill>
                  <a:schemeClr val="tx1"/>
                </a:solidFill>
              </a:rPr>
              <a:t>   - </a:t>
            </a:r>
            <a:r>
              <a:rPr lang="it-IT" altLang="it-IT" sz="2000" b="1" dirty="0">
                <a:solidFill>
                  <a:schemeClr val="tx1"/>
                </a:solidFill>
                <a:latin typeface="Comic Sans MS" panose="030F0902030302020204" pitchFamily="66" charset="0"/>
              </a:rPr>
              <a:t>MIDOLLO SPINALE</a:t>
            </a:r>
          </a:p>
          <a:p>
            <a:pPr marL="342900">
              <a:lnSpc>
                <a:spcPct val="75000"/>
              </a:lnSpc>
              <a:spcBef>
                <a:spcPts val="450"/>
              </a:spcBef>
              <a:buSzPct val="85000"/>
            </a:pPr>
            <a:endParaRPr lang="it-IT" altLang="it-IT" sz="2000" b="1" dirty="0">
              <a:solidFill>
                <a:schemeClr val="tx1"/>
              </a:solidFill>
            </a:endParaRPr>
          </a:p>
          <a:p>
            <a:pPr>
              <a:lnSpc>
                <a:spcPct val="75000"/>
              </a:lnSpc>
              <a:spcBef>
                <a:spcPts val="450"/>
              </a:spcBef>
              <a:buClr>
                <a:srgbClr val="FF3300"/>
              </a:buClr>
              <a:buSzPct val="85000"/>
              <a:buFont typeface="Wingdings" panose="05000000000000000000" pitchFamily="2" charset="2"/>
              <a:buChar char=""/>
            </a:pPr>
            <a:r>
              <a:rPr lang="it-IT" altLang="it-IT" sz="2000" b="1" dirty="0">
                <a:solidFill>
                  <a:schemeClr val="tx1"/>
                </a:solidFill>
                <a:latin typeface="Copperplate Gothic Bold" panose="020E0705020206020404" pitchFamily="34" charset="77"/>
              </a:rPr>
              <a:t>SISTEMA NERVOSO PERIFERICO (SNP)</a:t>
            </a:r>
            <a:r>
              <a:rPr lang="it-IT" altLang="it-IT" sz="2000" dirty="0">
                <a:solidFill>
                  <a:schemeClr val="tx1"/>
                </a:solidFill>
                <a:latin typeface="Copperplate Gothic Bold" panose="020E0705020206020404" pitchFamily="34" charset="77"/>
              </a:rPr>
              <a:t>:</a:t>
            </a:r>
          </a:p>
          <a:p>
            <a:pPr marL="342900">
              <a:lnSpc>
                <a:spcPct val="75000"/>
              </a:lnSpc>
              <a:spcBef>
                <a:spcPts val="450"/>
              </a:spcBef>
              <a:buSzPct val="85000"/>
            </a:pPr>
            <a:r>
              <a:rPr lang="it-IT" altLang="it-IT" sz="2000" dirty="0">
                <a:solidFill>
                  <a:schemeClr val="tx1"/>
                </a:solidFill>
                <a:latin typeface="Copperplate Gothic Bold" panose="020E0705020206020404" pitchFamily="34" charset="77"/>
              </a:rPr>
              <a:t>   - </a:t>
            </a:r>
            <a:r>
              <a:rPr lang="it-IT" altLang="it-IT" sz="2000" b="1" dirty="0">
                <a:solidFill>
                  <a:schemeClr val="tx1"/>
                </a:solidFill>
                <a:latin typeface="Copperplate Gothic Bold" panose="020E0705020206020404" pitchFamily="34" charset="77"/>
              </a:rPr>
              <a:t>NERVI CRANICI e GANGLI ANNESSI</a:t>
            </a:r>
          </a:p>
          <a:p>
            <a:pPr marL="342900">
              <a:lnSpc>
                <a:spcPct val="75000"/>
              </a:lnSpc>
              <a:spcBef>
                <a:spcPts val="450"/>
              </a:spcBef>
              <a:buSzPct val="85000"/>
            </a:pPr>
            <a:r>
              <a:rPr lang="it-IT" altLang="it-IT" sz="2000" dirty="0">
                <a:solidFill>
                  <a:schemeClr val="tx1"/>
                </a:solidFill>
                <a:latin typeface="Copperplate Gothic Bold" panose="020E0705020206020404" pitchFamily="34" charset="77"/>
              </a:rPr>
              <a:t>   - </a:t>
            </a:r>
            <a:r>
              <a:rPr lang="it-IT" altLang="it-IT" sz="2000" b="1" dirty="0">
                <a:solidFill>
                  <a:schemeClr val="tx1"/>
                </a:solidFill>
                <a:latin typeface="Copperplate Gothic Bold" panose="020E0705020206020404" pitchFamily="34" charset="77"/>
              </a:rPr>
              <a:t>NERVI SPINALI e GANGLI ANNESSI</a:t>
            </a:r>
          </a:p>
          <a:p>
            <a:pPr marL="342900">
              <a:lnSpc>
                <a:spcPct val="75000"/>
              </a:lnSpc>
              <a:spcBef>
                <a:spcPts val="400"/>
              </a:spcBef>
              <a:buSzPct val="85000"/>
            </a:pPr>
            <a:endParaRPr lang="it-IT" altLang="it-IT" sz="1600" b="1" dirty="0">
              <a:solidFill>
                <a:schemeClr val="tx1"/>
              </a:solidFill>
            </a:endParaRPr>
          </a:p>
          <a:p>
            <a:pPr marL="342900">
              <a:lnSpc>
                <a:spcPct val="75000"/>
              </a:lnSpc>
              <a:spcBef>
                <a:spcPts val="400"/>
              </a:spcBef>
              <a:buSzPct val="85000"/>
            </a:pPr>
            <a:r>
              <a:rPr lang="it-IT" altLang="it-IT" sz="1650" b="1" dirty="0">
                <a:solidFill>
                  <a:schemeClr val="tx1"/>
                </a:solidFill>
                <a:latin typeface="Comic Sans MS" panose="030F0902030302020204" pitchFamily="66" charset="0"/>
              </a:rPr>
              <a:t>Gli ORGANI del SNC sono AVVOLTI dalle MENINGI, che sono Involucri Connettivali Densi.</a:t>
            </a:r>
          </a:p>
          <a:p>
            <a:pPr marL="342900">
              <a:lnSpc>
                <a:spcPct val="75000"/>
              </a:lnSpc>
              <a:spcBef>
                <a:spcPts val="400"/>
              </a:spcBef>
              <a:buSzPct val="85000"/>
            </a:pPr>
            <a:r>
              <a:rPr lang="it-IT" altLang="it-IT" sz="1650" b="1" dirty="0">
                <a:solidFill>
                  <a:schemeClr val="tx1"/>
                </a:solidFill>
                <a:latin typeface="Comic Sans MS" panose="030F0902030302020204" pitchFamily="66" charset="0"/>
              </a:rPr>
              <a:t>Tra le Meningi scorre il LIQUOR (LIQUIDO CEREBRO-SPINALE o CEFALO-RACHIDIANO).</a:t>
            </a:r>
          </a:p>
          <a:p>
            <a:pPr marL="342900">
              <a:lnSpc>
                <a:spcPct val="75000"/>
              </a:lnSpc>
              <a:spcBef>
                <a:spcPts val="400"/>
              </a:spcBef>
              <a:buSzPct val="85000"/>
            </a:pPr>
            <a:r>
              <a:rPr lang="it-IT" altLang="it-IT" sz="1650" b="1" dirty="0">
                <a:solidFill>
                  <a:schemeClr val="tx1"/>
                </a:solidFill>
                <a:latin typeface="Comic Sans MS" panose="030F0902030302020204" pitchFamily="66" charset="0"/>
              </a:rPr>
              <a:t>Il LIQUOR scorre anche nelle CAVITA’ scavate nel SNC (i 4 VENTRICOLI CEREBRALI, l’ ACQUEDOTTO CEREBRALE, il CANALE CENTRALE del MIDOLLO SPINALE).</a:t>
            </a:r>
          </a:p>
          <a:p>
            <a:pPr marL="342900">
              <a:lnSpc>
                <a:spcPct val="75000"/>
              </a:lnSpc>
              <a:spcBef>
                <a:spcPts val="450"/>
              </a:spcBef>
              <a:buSzPct val="85000"/>
            </a:pPr>
            <a:endParaRPr lang="it-IT" altLang="it-IT" sz="1800" b="1" dirty="0">
              <a:solidFill>
                <a:schemeClr val="tx1"/>
              </a:solidFill>
              <a:latin typeface="Comic Sans MS" panose="030F0902030302020204" pitchFamily="66" charset="0"/>
            </a:endParaRPr>
          </a:p>
          <a:p>
            <a:pPr marL="342900">
              <a:lnSpc>
                <a:spcPct val="80000"/>
              </a:lnSpc>
              <a:spcBef>
                <a:spcPts val="450"/>
              </a:spcBef>
              <a:buSzPct val="85000"/>
            </a:pPr>
            <a:endParaRPr lang="it-IT" altLang="it-IT" sz="1800" b="1" dirty="0"/>
          </a:p>
        </p:txBody>
      </p:sp>
    </p:spTree>
    <p:extLst>
      <p:ext uri="{BB962C8B-B14F-4D97-AF65-F5344CB8AC3E}">
        <p14:creationId xmlns:p14="http://schemas.microsoft.com/office/powerpoint/2010/main" val="24979352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C4ABB561-9BB0-495E-A4F2-B6FB29503415}"/>
              </a:ext>
            </a:extLst>
          </p:cNvPr>
          <p:cNvSpPr>
            <a:spLocks noGrp="1" noChangeArrowheads="1"/>
          </p:cNvSpPr>
          <p:nvPr>
            <p:ph type="title"/>
          </p:nvPr>
        </p:nvSpPr>
        <p:spPr>
          <a:xfrm>
            <a:off x="0" y="548682"/>
            <a:ext cx="9144000" cy="793403"/>
          </a:xfrm>
          <a:ln/>
        </p:spPr>
        <p:txBody>
          <a:bodyPr>
            <a:normAutofit fontScale="90000"/>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SUDDIVISIONE FUNZIONALE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SISTEMA NERVOSO</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7170" name="Rectangle 2">
            <a:extLst>
              <a:ext uri="{FF2B5EF4-FFF2-40B4-BE49-F238E27FC236}">
                <a16:creationId xmlns:a16="http://schemas.microsoft.com/office/drawing/2014/main" id="{A8B60B19-BA9E-4C99-B277-B943E25603A0}"/>
              </a:ext>
            </a:extLst>
          </p:cNvPr>
          <p:cNvSpPr>
            <a:spLocks noGrp="1" noChangeArrowheads="1"/>
          </p:cNvSpPr>
          <p:nvPr>
            <p:ph idx="1"/>
          </p:nvPr>
        </p:nvSpPr>
        <p:spPr>
          <a:xfrm>
            <a:off x="304800" y="1942165"/>
            <a:ext cx="8839200" cy="4683224"/>
          </a:xfrm>
          <a:ln/>
        </p:spPr>
        <p:txBody>
          <a:bodyPr/>
          <a:lstStyle/>
          <a:p>
            <a:pPr>
              <a:buClr>
                <a:srgbClr val="FF3300"/>
              </a:buClr>
              <a:buSzPct val="85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SOMATICO</a:t>
            </a:r>
            <a:r>
              <a:rPr lang="it-IT" altLang="it-IT" dirty="0">
                <a:solidFill>
                  <a:schemeClr val="tx1"/>
                </a:solidFill>
                <a:latin typeface="Comic Sans MS" panose="030F0902030302020204" pitchFamily="66" charset="0"/>
              </a:rPr>
              <a:t> (o, impropriamente, </a:t>
            </a:r>
            <a:r>
              <a:rPr lang="it-IT" altLang="it-IT" b="1" u="sng" dirty="0">
                <a:solidFill>
                  <a:schemeClr val="tx1"/>
                </a:solidFill>
                <a:effectLst>
                  <a:outerShdw blurRad="38100" dist="38100" dir="2700000" algn="tl">
                    <a:srgbClr val="000000"/>
                  </a:outerShdw>
                </a:effectLst>
                <a:latin typeface="Comic Sans MS" panose="030F0902030302020204" pitchFamily="66" charset="0"/>
              </a:rPr>
              <a:t>volontario</a:t>
            </a:r>
            <a:r>
              <a:rPr lang="it-IT" altLang="it-IT" dirty="0">
                <a:solidFill>
                  <a:schemeClr val="tx1"/>
                </a:solidFill>
                <a:latin typeface="Comic Sans MS" panose="030F0902030302020204" pitchFamily="66" charset="0"/>
              </a:rPr>
              <a:t>)</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dirty="0">
              <a:solidFill>
                <a:schemeClr val="tx1"/>
              </a:solidFill>
              <a:latin typeface="Comic Sans MS" panose="030F0902030302020204" pitchFamily="66" charset="0"/>
            </a:endParaRPr>
          </a:p>
          <a:p>
            <a:pPr>
              <a:buClr>
                <a:srgbClr val="66FF33"/>
              </a:buClr>
              <a:buSzPct val="85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AUTONOMO</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a:t>
            </a:r>
            <a:r>
              <a:rPr lang="it-IT" altLang="it-IT" b="1" dirty="0">
                <a:solidFill>
                  <a:schemeClr val="tx1"/>
                </a:solidFill>
                <a:latin typeface="Comic Sans MS" panose="030F0902030302020204" pitchFamily="66" charset="0"/>
              </a:rPr>
              <a:t>SNA</a:t>
            </a:r>
            <a:r>
              <a:rPr lang="it-IT" altLang="it-IT" dirty="0">
                <a:solidFill>
                  <a:schemeClr val="tx1"/>
                </a:solidFill>
                <a:latin typeface="Comic Sans MS" panose="030F0902030302020204" pitchFamily="66" charset="0"/>
              </a:rPr>
              <a:t>) suddiviso nelle Sezioni:</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ORTOSIMPATICO</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PARASIMPATICO</a:t>
            </a: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endParaRPr>
          </a:p>
          <a:p>
            <a:pPr marL="336550" indent="-330200">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t>    </a:t>
            </a:r>
            <a:r>
              <a:rPr lang="it-IT" altLang="it-IT" b="1" dirty="0">
                <a:solidFill>
                  <a:srgbClr val="F8F8F8"/>
                </a:solidFill>
              </a:rPr>
              <a:t>PARASIMPATICO</a:t>
            </a:r>
          </a:p>
        </p:txBody>
      </p:sp>
    </p:spTree>
    <p:extLst>
      <p:ext uri="{BB962C8B-B14F-4D97-AF65-F5344CB8AC3E}">
        <p14:creationId xmlns:p14="http://schemas.microsoft.com/office/powerpoint/2010/main" val="1887897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44502"/>
            <a:ext cx="9144000" cy="5967413"/>
          </a:xfrm>
          <a:prstGeom prst="rect">
            <a:avLst/>
          </a:prstGeom>
          <a:noFill/>
          <a:ln>
            <a:noFill/>
          </a:ln>
        </p:spPr>
      </p:pic>
    </p:spTree>
    <p:extLst>
      <p:ext uri="{BB962C8B-B14F-4D97-AF65-F5344CB8AC3E}">
        <p14:creationId xmlns:p14="http://schemas.microsoft.com/office/powerpoint/2010/main" val="394425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536E4149-B795-44AF-A628-A240BA560A97}"/>
              </a:ext>
            </a:extLst>
          </p:cNvPr>
          <p:cNvSpPr>
            <a:spLocks noGrp="1" noChangeArrowheads="1"/>
          </p:cNvSpPr>
          <p:nvPr>
            <p:ph type="title"/>
          </p:nvPr>
        </p:nvSpPr>
        <p:spPr>
          <a:xfrm>
            <a:off x="250825" y="620713"/>
            <a:ext cx="8591550" cy="1905000"/>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Gurmukhi MN" panose="02020600050405020304" pitchFamily="18" charset="0"/>
                <a:cs typeface="Gurmukhi MN" panose="02020600050405020304" pitchFamily="18" charset="0"/>
              </a:rPr>
              <a:t>TESSUTO NERVOSO</a:t>
            </a:r>
            <a:br>
              <a:rPr lang="it-IT" altLang="it-IT" b="1" dirty="0">
                <a:solidFill>
                  <a:schemeClr val="tx1"/>
                </a:solidFill>
                <a:latin typeface="Gurmukhi MN" panose="02020600050405020304" pitchFamily="18" charset="0"/>
                <a:cs typeface="Gurmukhi MN" panose="02020600050405020304" pitchFamily="18" charset="0"/>
              </a:rPr>
            </a:br>
            <a:r>
              <a:rPr lang="it-IT" altLang="it-IT" b="1" dirty="0">
                <a:solidFill>
                  <a:schemeClr val="tx1"/>
                </a:solidFill>
                <a:latin typeface="Gurmukhi MN" panose="02020600050405020304" pitchFamily="18" charset="0"/>
                <a:cs typeface="Gurmukhi MN" panose="02020600050405020304" pitchFamily="18" charset="0"/>
              </a:rPr>
              <a:t>- cenni sintetici -</a:t>
            </a:r>
          </a:p>
        </p:txBody>
      </p:sp>
      <p:pic>
        <p:nvPicPr>
          <p:cNvPr id="4098" name="Picture 2">
            <a:extLst>
              <a:ext uri="{FF2B5EF4-FFF2-40B4-BE49-F238E27FC236}">
                <a16:creationId xmlns:a16="http://schemas.microsoft.com/office/drawing/2014/main" id="{5F78840B-2BB8-48CE-B00F-D960B6674E5C}"/>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32138" y="2708277"/>
            <a:ext cx="3384550" cy="391477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3863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273BF69C-A88C-490C-973F-BAA4274A60EE}"/>
              </a:ext>
            </a:extLst>
          </p:cNvPr>
          <p:cNvSpPr>
            <a:spLocks noGrp="1" noChangeArrowheads="1"/>
          </p:cNvSpPr>
          <p:nvPr>
            <p:ph type="title"/>
          </p:nvPr>
        </p:nvSpPr>
        <p:spPr>
          <a:xfrm>
            <a:off x="0" y="88902"/>
            <a:ext cx="9144000" cy="581025"/>
          </a:xfrm>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TESSUTO NERVOSO: GENERALITA</a:t>
            </a:r>
            <a:r>
              <a:rPr lang="it-IT" altLang="it-IT" sz="3200" dirty="0">
                <a:latin typeface="Gurmukhi MN" panose="02020600050405020304" pitchFamily="18" charset="0"/>
                <a:cs typeface="Gurmukhi MN" panose="02020600050405020304" pitchFamily="18" charset="0"/>
              </a:rPr>
              <a:t>’</a:t>
            </a:r>
          </a:p>
        </p:txBody>
      </p:sp>
      <p:sp>
        <p:nvSpPr>
          <p:cNvPr id="9218" name="Rectangle 2">
            <a:extLst>
              <a:ext uri="{FF2B5EF4-FFF2-40B4-BE49-F238E27FC236}">
                <a16:creationId xmlns:a16="http://schemas.microsoft.com/office/drawing/2014/main" id="{7BF83240-E97D-4698-B8CB-DB5E92DF5ABB}"/>
              </a:ext>
            </a:extLst>
          </p:cNvPr>
          <p:cNvSpPr>
            <a:spLocks noGrp="1" noChangeArrowheads="1"/>
          </p:cNvSpPr>
          <p:nvPr>
            <p:ph idx="1"/>
          </p:nvPr>
        </p:nvSpPr>
        <p:spPr>
          <a:xfrm>
            <a:off x="0" y="1125538"/>
            <a:ext cx="9144000" cy="5732462"/>
          </a:xfrm>
          <a:ln/>
        </p:spPr>
        <p:txBody>
          <a:bodyPr/>
          <a:lstStyle/>
          <a:p>
            <a:pPr marL="336550" indent="-336550">
              <a:spcBef>
                <a:spcPts val="700"/>
              </a:spcBef>
              <a:buClr>
                <a:srgbClr val="FFFFFF"/>
              </a:buClr>
              <a:buSzPct val="97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latin typeface="Copperplate Gothic Bold" panose="020E0705020206020404" pitchFamily="34" charset="77"/>
              </a:rPr>
              <a:t>Il </a:t>
            </a:r>
            <a:r>
              <a:rPr lang="it-IT" altLang="it-IT" b="1" dirty="0">
                <a:latin typeface="Copperplate Gothic Bold" panose="020E0705020206020404" pitchFamily="34" charset="77"/>
              </a:rPr>
              <a:t>TESSUTO NERVOSO</a:t>
            </a:r>
            <a:r>
              <a:rPr lang="it-IT" altLang="it-IT" dirty="0">
                <a:latin typeface="Copperplate Gothic Bold" panose="020E0705020206020404" pitchFamily="34" charset="77"/>
              </a:rPr>
              <a:t> va a costituire i diversi organi del </a:t>
            </a:r>
            <a:r>
              <a:rPr lang="it-IT" altLang="it-IT" b="1" dirty="0">
                <a:latin typeface="Copperplate Gothic Bold" panose="020E0705020206020404" pitchFamily="34" charset="77"/>
              </a:rPr>
              <a:t>SISTEMA NERVOSO CENTRALE (</a:t>
            </a:r>
            <a:r>
              <a:rPr lang="it-IT" altLang="it-IT" b="1" u="sng" dirty="0">
                <a:latin typeface="Copperplate Gothic Bold" panose="020E0705020206020404" pitchFamily="34" charset="77"/>
              </a:rPr>
              <a:t>SNC</a:t>
            </a:r>
            <a:r>
              <a:rPr lang="it-IT" altLang="it-IT" b="1" dirty="0">
                <a:latin typeface="Copperplate Gothic Bold" panose="020E0705020206020404" pitchFamily="34" charset="77"/>
              </a:rPr>
              <a:t>)</a:t>
            </a:r>
            <a:r>
              <a:rPr lang="it-IT" altLang="it-IT" dirty="0">
                <a:latin typeface="Copperplate Gothic Bold" panose="020E0705020206020404" pitchFamily="34" charset="77"/>
              </a:rPr>
              <a:t> e del </a:t>
            </a:r>
            <a:r>
              <a:rPr lang="it-IT" altLang="it-IT" b="1" dirty="0">
                <a:latin typeface="Copperplate Gothic Bold" panose="020E0705020206020404" pitchFamily="34" charset="77"/>
              </a:rPr>
              <a:t>SISTEMA NERVOSO PERIFERICO (</a:t>
            </a:r>
            <a:r>
              <a:rPr lang="it-IT" altLang="it-IT" b="1" u="sng" dirty="0">
                <a:latin typeface="Copperplate Gothic Bold" panose="020E0705020206020404" pitchFamily="34" charset="77"/>
              </a:rPr>
              <a:t>SNP</a:t>
            </a:r>
            <a:r>
              <a:rPr lang="it-IT" altLang="it-IT" b="1" dirty="0">
                <a:latin typeface="Copperplate Gothic Bold" panose="020E0705020206020404" pitchFamily="34" charset="77"/>
              </a:rPr>
              <a:t>)</a:t>
            </a:r>
          </a:p>
          <a:p>
            <a:pPr marL="0" indent="0">
              <a:spcBef>
                <a:spcPts val="700"/>
              </a:spcBef>
              <a:buClr>
                <a:srgbClr val="FFFFFF"/>
              </a:buClr>
              <a:buSzPct val="97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latin typeface="Copperplate Gothic Bold" panose="020E0705020206020404" pitchFamily="34" charset="77"/>
            </a:endParaRPr>
          </a:p>
          <a:p>
            <a:pPr marL="336550" indent="-336550">
              <a:spcBef>
                <a:spcPts val="700"/>
              </a:spcBef>
              <a:buClr>
                <a:srgbClr val="FFFFFF"/>
              </a:buClr>
              <a:buSzPct val="9700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latin typeface="Copperplate Gothic Bold" panose="020E0705020206020404" pitchFamily="34" charset="77"/>
              </a:rPr>
              <a:t>Esso consta di:</a:t>
            </a:r>
          </a:p>
          <a:p>
            <a:pPr marL="336550" indent="-330200">
              <a:spcBef>
                <a:spcPts val="700"/>
              </a:spcBef>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opperplate Gothic Bold" panose="020E0705020206020404" pitchFamily="34" charset="77"/>
              </a:rPr>
              <a:t>    - NEURONI o CELLULE NERVOSE</a:t>
            </a:r>
          </a:p>
          <a:p>
            <a:pPr marL="336550" indent="-330200">
              <a:spcBef>
                <a:spcPts val="700"/>
              </a:spcBef>
              <a:buSzPct val="85000"/>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latin typeface="Copperplate Gothic Bold" panose="020E0705020206020404" pitchFamily="34" charset="77"/>
              </a:rPr>
              <a:t>    - NEUROGL</a:t>
            </a:r>
            <a:r>
              <a:rPr lang="en-US" altLang="it-IT" b="1" dirty="0" err="1">
                <a:latin typeface="Copperplate Gothic Bold" panose="020E0705020206020404" pitchFamily="34" charset="77"/>
                <a:cs typeface="Arial" panose="020B0604020202020204" pitchFamily="34" charset="0"/>
              </a:rPr>
              <a:t>íA</a:t>
            </a:r>
            <a:r>
              <a:rPr lang="en-US" altLang="it-IT" b="1" dirty="0">
                <a:latin typeface="Copperplate Gothic Bold" panose="020E0705020206020404" pitchFamily="34" charset="77"/>
                <a:cs typeface="Arial" panose="020B0604020202020204" pitchFamily="34" charset="0"/>
              </a:rPr>
              <a:t> (</a:t>
            </a:r>
            <a:r>
              <a:rPr lang="en-US" altLang="it-IT" b="1" dirty="0" err="1">
                <a:latin typeface="Copperplate Gothic Bold" panose="020E0705020206020404" pitchFamily="34" charset="77"/>
                <a:cs typeface="Arial" panose="020B0604020202020204" pitchFamily="34" charset="0"/>
              </a:rPr>
              <a:t>Nevroglìa</a:t>
            </a:r>
            <a:r>
              <a:rPr lang="en-US" altLang="it-IT" b="1" dirty="0">
                <a:latin typeface="Copperplate Gothic Bold" panose="020E0705020206020404" pitchFamily="34" charset="77"/>
                <a:cs typeface="Arial" panose="020B0604020202020204" pitchFamily="34" charset="0"/>
              </a:rPr>
              <a:t>) o CELLULE </a:t>
            </a:r>
            <a:r>
              <a:rPr lang="en-US" altLang="it-IT" b="1" dirty="0" err="1">
                <a:latin typeface="Copperplate Gothic Bold" panose="020E0705020206020404" pitchFamily="34" charset="77"/>
                <a:cs typeface="Arial" panose="020B0604020202020204" pitchFamily="34" charset="0"/>
              </a:rPr>
              <a:t>GLìALI</a:t>
            </a:r>
            <a:r>
              <a:rPr lang="en-US" altLang="it-IT" b="1" dirty="0">
                <a:latin typeface="Copperplate Gothic Bold" panose="020E0705020206020404" pitchFamily="34" charset="77"/>
                <a:cs typeface="Arial" panose="020B0604020202020204" pitchFamily="34" charset="0"/>
              </a:rPr>
              <a:t>, </a:t>
            </a:r>
            <a:r>
              <a:rPr lang="en-US" altLang="it-IT" b="1" dirty="0" err="1">
                <a:latin typeface="Copperplate Gothic Bold" panose="020E0705020206020404" pitchFamily="34" charset="77"/>
                <a:cs typeface="Arial" panose="020B0604020202020204" pitchFamily="34" charset="0"/>
              </a:rPr>
              <a:t>che</a:t>
            </a:r>
            <a:r>
              <a:rPr lang="en-US" altLang="it-IT" b="1" dirty="0">
                <a:latin typeface="Copperplate Gothic Bold" panose="020E0705020206020404" pitchFamily="34" charset="77"/>
                <a:cs typeface="Arial" panose="020B0604020202020204" pitchFamily="34" charset="0"/>
              </a:rPr>
              <a:t> </a:t>
            </a:r>
            <a:r>
              <a:rPr lang="en-US" altLang="it-IT" b="1" dirty="0" err="1">
                <a:latin typeface="Copperplate Gothic Bold" panose="020E0705020206020404" pitchFamily="34" charset="77"/>
                <a:cs typeface="Arial" panose="020B0604020202020204" pitchFamily="34" charset="0"/>
              </a:rPr>
              <a:t>svolgono</a:t>
            </a:r>
            <a:r>
              <a:rPr lang="en-US" altLang="it-IT" b="1" dirty="0">
                <a:latin typeface="Copperplate Gothic Bold" panose="020E0705020206020404" pitchFamily="34" charset="77"/>
                <a:cs typeface="Arial" panose="020B0604020202020204" pitchFamily="34" charset="0"/>
              </a:rPr>
              <a:t> </a:t>
            </a:r>
            <a:r>
              <a:rPr lang="en-US" altLang="it-IT" b="1" dirty="0" err="1">
                <a:latin typeface="Copperplate Gothic Bold" panose="020E0705020206020404" pitchFamily="34" charset="77"/>
                <a:cs typeface="Arial" panose="020B0604020202020204" pitchFamily="34" charset="0"/>
              </a:rPr>
              <a:t>funzioni</a:t>
            </a:r>
            <a:r>
              <a:rPr lang="en-US" altLang="it-IT" b="1" dirty="0">
                <a:latin typeface="Copperplate Gothic Bold" panose="020E0705020206020404" pitchFamily="34" charset="77"/>
                <a:cs typeface="Arial" panose="020B0604020202020204" pitchFamily="34" charset="0"/>
              </a:rPr>
              <a:t> di </a:t>
            </a:r>
            <a:r>
              <a:rPr lang="en-US" altLang="it-IT" b="1" dirty="0" err="1">
                <a:latin typeface="Copperplate Gothic Bold" panose="020E0705020206020404" pitchFamily="34" charset="77"/>
                <a:cs typeface="Arial" panose="020B0604020202020204" pitchFamily="34" charset="0"/>
              </a:rPr>
              <a:t>Protezione</a:t>
            </a:r>
            <a:r>
              <a:rPr lang="en-US" altLang="it-IT" b="1" dirty="0">
                <a:latin typeface="Copperplate Gothic Bold" panose="020E0705020206020404" pitchFamily="34" charset="77"/>
                <a:cs typeface="Arial" panose="020B0604020202020204" pitchFamily="34" charset="0"/>
              </a:rPr>
              <a:t> e di </a:t>
            </a:r>
            <a:r>
              <a:rPr lang="en-US" altLang="it-IT" b="1" dirty="0" err="1">
                <a:latin typeface="Copperplate Gothic Bold" panose="020E0705020206020404" pitchFamily="34" charset="77"/>
                <a:cs typeface="Arial" panose="020B0604020202020204" pitchFamily="34" charset="0"/>
              </a:rPr>
              <a:t>Supporto</a:t>
            </a:r>
            <a:r>
              <a:rPr lang="en-US" altLang="it-IT" b="1" dirty="0">
                <a:latin typeface="Copperplate Gothic Bold" panose="020E0705020206020404" pitchFamily="34" charset="77"/>
                <a:cs typeface="Arial" panose="020B0604020202020204" pitchFamily="34" charset="0"/>
              </a:rPr>
              <a:t> </a:t>
            </a:r>
            <a:r>
              <a:rPr lang="en-US" altLang="it-IT" b="1" dirty="0" err="1">
                <a:latin typeface="Copperplate Gothic Bold" panose="020E0705020206020404" pitchFamily="34" charset="77"/>
                <a:cs typeface="Arial" panose="020B0604020202020204" pitchFamily="34" charset="0"/>
              </a:rPr>
              <a:t>Metabolico</a:t>
            </a:r>
            <a:r>
              <a:rPr lang="en-US" altLang="it-IT" b="1" dirty="0">
                <a:latin typeface="Copperplate Gothic Bold" panose="020E0705020206020404" pitchFamily="34" charset="77"/>
                <a:cs typeface="Arial" panose="020B0604020202020204" pitchFamily="34" charset="0"/>
              </a:rPr>
              <a:t> (</a:t>
            </a:r>
            <a:r>
              <a:rPr lang="en-US" altLang="it-IT" b="1" dirty="0" err="1">
                <a:latin typeface="Copperplate Gothic Bold" panose="020E0705020206020404" pitchFamily="34" charset="77"/>
                <a:cs typeface="Arial" panose="020B0604020202020204" pitchFamily="34" charset="0"/>
              </a:rPr>
              <a:t>Nutrimento</a:t>
            </a:r>
            <a:r>
              <a:rPr lang="en-US" altLang="it-IT" b="1" dirty="0">
                <a:latin typeface="Copperplate Gothic Bold" panose="020E0705020206020404" pitchFamily="34" charset="77"/>
                <a:cs typeface="Arial" panose="020B0604020202020204" pitchFamily="34" charset="0"/>
              </a:rPr>
              <a:t>)</a:t>
            </a:r>
          </a:p>
        </p:txBody>
      </p:sp>
    </p:spTree>
    <p:extLst>
      <p:ext uri="{BB962C8B-B14F-4D97-AF65-F5344CB8AC3E}">
        <p14:creationId xmlns:p14="http://schemas.microsoft.com/office/powerpoint/2010/main" val="31991014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TotalTime>
  <Words>1878</Words>
  <Application>Microsoft Office PowerPoint</Application>
  <PresentationFormat>Presentazione su schermo (4:3)</PresentationFormat>
  <Paragraphs>218</Paragraphs>
  <Slides>40</Slides>
  <Notes>33</Notes>
  <HiddenSlides>0</HiddenSlides>
  <MMClips>0</MMClips>
  <ScaleCrop>false</ScaleCrop>
  <HeadingPairs>
    <vt:vector size="8" baseType="variant">
      <vt:variant>
        <vt:lpstr>Caratteri utilizzati</vt:lpstr>
      </vt:variant>
      <vt:variant>
        <vt:i4>18</vt:i4>
      </vt:variant>
      <vt:variant>
        <vt:lpstr>Tema</vt:lpstr>
      </vt:variant>
      <vt:variant>
        <vt:i4>3</vt:i4>
      </vt:variant>
      <vt:variant>
        <vt:lpstr>Server OLE incorporati</vt:lpstr>
      </vt:variant>
      <vt:variant>
        <vt:i4>0</vt:i4>
      </vt:variant>
      <vt:variant>
        <vt:lpstr>Titoli diapositive</vt:lpstr>
      </vt:variant>
      <vt:variant>
        <vt:i4>40</vt:i4>
      </vt:variant>
    </vt:vector>
  </HeadingPairs>
  <TitlesOfParts>
    <vt:vector size="61" baseType="lpstr">
      <vt:lpstr>Microsoft YaHei</vt:lpstr>
      <vt:lpstr>ＭＳ Ｐゴシック</vt:lpstr>
      <vt:lpstr>Arial</vt:lpstr>
      <vt:lpstr>Arial Black</vt:lpstr>
      <vt:lpstr>Arial Hebrew Scholar</vt:lpstr>
      <vt:lpstr>Calibri</vt:lpstr>
      <vt:lpstr>Calibri Light</vt:lpstr>
      <vt:lpstr>Chalkboard</vt:lpstr>
      <vt:lpstr>Chalkboard SE</vt:lpstr>
      <vt:lpstr>Chalkduster</vt:lpstr>
      <vt:lpstr>Comic Sans MS</vt:lpstr>
      <vt:lpstr>Copperplate</vt:lpstr>
      <vt:lpstr>Copperplate Gothic Bold</vt:lpstr>
      <vt:lpstr>Gurmukhi MN</vt:lpstr>
      <vt:lpstr>Lucida Sans Unicode</vt:lpstr>
      <vt:lpstr>Papyrus</vt:lpstr>
      <vt:lpstr>Times New Roman</vt:lpstr>
      <vt:lpstr>Wingdings</vt:lpstr>
      <vt:lpstr>Tema di Office</vt:lpstr>
      <vt:lpstr>1_Tema di Office</vt:lpstr>
      <vt:lpstr>2_Tema di Office</vt:lpstr>
      <vt:lpstr>INTRODUZIONE sul SISTEMA NERVOSO</vt:lpstr>
      <vt:lpstr>Presentazione standard di PowerPoint</vt:lpstr>
      <vt:lpstr>SISTEMA NERVOSO CENTRALE e PERIFERICO </vt:lpstr>
      <vt:lpstr>Presentazione standard di PowerPoint</vt:lpstr>
      <vt:lpstr>Presentazione standard di PowerPoint</vt:lpstr>
      <vt:lpstr>SUDDIVISIONE FUNZIONALE DEL  SISTEMA NERVOSO </vt:lpstr>
      <vt:lpstr>Presentazione standard di PowerPoint</vt:lpstr>
      <vt:lpstr>TESSUTO NERVOSO - cenni sintetici -</vt:lpstr>
      <vt:lpstr>TESSUTO NERVOSO: GENERALITA’</vt:lpstr>
      <vt:lpstr>N E U R O N E</vt:lpstr>
      <vt:lpstr>NEURONE</vt:lpstr>
      <vt:lpstr>Presentazione standard di PowerPoint</vt:lpstr>
      <vt:lpstr>CLASSIFICAZIONE MORFOLOGICA dei NEURONI</vt:lpstr>
      <vt:lpstr>Presentazione standard di PowerPoint</vt:lpstr>
      <vt:lpstr>DENDRITI</vt:lpstr>
      <vt:lpstr>Presentazione standard di PowerPoint</vt:lpstr>
      <vt:lpstr>Presentazione standard di PowerPoint</vt:lpstr>
      <vt:lpstr>FIBRE  NERVOSE MIELINICHE</vt:lpstr>
      <vt:lpstr>FIBRE  NERVOSE AMIELINICHE</vt:lpstr>
      <vt:lpstr>N E U R O G L ì A</vt:lpstr>
      <vt:lpstr>NEUROGLìA DEL SNC</vt:lpstr>
      <vt:lpstr>NEUROGLìA DEL SNP</vt:lpstr>
      <vt:lpstr>Presentazione standard di PowerPoint</vt:lpstr>
      <vt:lpstr>Presentazione standard di PowerPoint</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Presentazione standard di PowerPoint</vt:lpstr>
      <vt:lpstr>ORGANIZZAZIONE DEL TESSUTO NERVOSO NEL SNC [1]</vt:lpstr>
      <vt:lpstr>ORGANIZZAZIONE DEL TESSUTO NERVOSO NEL SNC [2]</vt:lpstr>
      <vt:lpstr>ORGANIZZAZIONE DEL TESSUTO NERVOSO NEL SNP</vt:lpstr>
      <vt:lpstr>Presentazione standard di PowerPoint</vt:lpstr>
      <vt:lpstr>N E R V I</vt:lpstr>
      <vt:lpstr>G A N G L I</vt:lpstr>
      <vt:lpstr>DEFINIZIONI FUNZIONALI RELATIVE AI FASCI DEL SNC e AI NERVI DEL SNP</vt:lpstr>
      <vt:lpstr>CLASSIFICAZIONE DELLA  SENSIBILITÀ GENERALE</vt:lpstr>
      <vt:lpstr>CLASSIFICAZIONE DELLA  SENSIBILITÀ GENERALE</vt:lpstr>
      <vt:lpstr>CLASSIFICAZIONE DELLA SENSIBILITÀ SPECIFICA e SENSIBILITA’ VISCERALE SPECIALE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GRILL VITTORIO</cp:lastModifiedBy>
  <cp:revision>12</cp:revision>
  <dcterms:created xsi:type="dcterms:W3CDTF">2020-10-11T13:04:50Z</dcterms:created>
  <dcterms:modified xsi:type="dcterms:W3CDTF">2024-10-21T16:02:20Z</dcterms:modified>
</cp:coreProperties>
</file>