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4" r:id="rId2"/>
  </p:sldMasterIdLst>
  <p:notesMasterIdLst>
    <p:notesMasterId r:id="rId53"/>
  </p:notesMasterIdLst>
  <p:sldIdLst>
    <p:sldId id="256" r:id="rId3"/>
    <p:sldId id="257" r:id="rId4"/>
    <p:sldId id="258" r:id="rId5"/>
    <p:sldId id="261" r:id="rId6"/>
    <p:sldId id="342" r:id="rId7"/>
    <p:sldId id="463" r:id="rId8"/>
    <p:sldId id="343" r:id="rId9"/>
    <p:sldId id="465" r:id="rId10"/>
    <p:sldId id="466" r:id="rId11"/>
    <p:sldId id="467" r:id="rId12"/>
    <p:sldId id="468" r:id="rId13"/>
    <p:sldId id="277" r:id="rId14"/>
    <p:sldId id="344" r:id="rId15"/>
    <p:sldId id="469" r:id="rId16"/>
    <p:sldId id="470" r:id="rId17"/>
    <p:sldId id="345" r:id="rId18"/>
    <p:sldId id="471" r:id="rId19"/>
    <p:sldId id="472" r:id="rId20"/>
    <p:sldId id="473" r:id="rId21"/>
    <p:sldId id="474" r:id="rId22"/>
    <p:sldId id="266" r:id="rId23"/>
    <p:sldId id="379" r:id="rId24"/>
    <p:sldId id="262" r:id="rId25"/>
    <p:sldId id="259" r:id="rId26"/>
    <p:sldId id="381" r:id="rId27"/>
    <p:sldId id="380" r:id="rId28"/>
    <p:sldId id="419" r:id="rId29"/>
    <p:sldId id="265" r:id="rId30"/>
    <p:sldId id="267" r:id="rId31"/>
    <p:sldId id="268" r:id="rId32"/>
    <p:sldId id="388" r:id="rId33"/>
    <p:sldId id="383" r:id="rId34"/>
    <p:sldId id="269" r:id="rId35"/>
    <p:sldId id="270" r:id="rId36"/>
    <p:sldId id="271" r:id="rId37"/>
    <p:sldId id="272" r:id="rId38"/>
    <p:sldId id="385" r:id="rId39"/>
    <p:sldId id="386" r:id="rId40"/>
    <p:sldId id="273" r:id="rId41"/>
    <p:sldId id="387" r:id="rId42"/>
    <p:sldId id="274" r:id="rId43"/>
    <p:sldId id="390" r:id="rId44"/>
    <p:sldId id="260" r:id="rId45"/>
    <p:sldId id="389" r:id="rId46"/>
    <p:sldId id="276" r:id="rId47"/>
    <p:sldId id="391" r:id="rId48"/>
    <p:sldId id="393" r:id="rId49"/>
    <p:sldId id="278" r:id="rId50"/>
    <p:sldId id="394" r:id="rId51"/>
    <p:sldId id="279" r:id="rId5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51"/>
    <p:restoredTop sz="93662"/>
  </p:normalViewPr>
  <p:slideViewPr>
    <p:cSldViewPr>
      <p:cViewPr varScale="1">
        <p:scale>
          <a:sx n="67" d="100"/>
          <a:sy n="67" d="100"/>
        </p:scale>
        <p:origin x="1842" y="78"/>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p:scale>
        <a:sx n="150" d="100"/>
        <a:sy n="150" d="100"/>
      </p:scale>
      <p:origin x="0" y="-17352"/>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7CECCDD-D617-48C6-91E1-26D375445A73}"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11</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6878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76D2B7C4-85E1-4BDE-BC33-FD0DA8F94B6C}"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12</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017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30581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E0DCF816-634F-481E-847D-48E98453FBB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14</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1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94558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D89C44-317A-4E19-B9E8-28B408BAF2D0}"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298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DB03777D-E6F3-4E09-97E7-AF1072C00CAD}"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17</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891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34078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D521F74-E92E-4D9C-9E5F-D7B8316841D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1985"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8822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2A71012-365F-46A7-84D7-F7EC16C1EE61}"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88944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076325CB-7A11-469D-B08A-988C2A655D6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20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4033"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945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21</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23</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2</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24</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34778FF-95FA-4FC8-ABEE-BE0B2C1D6FD5}" type="slidenum">
              <a:rPr lang="it-IT" altLang="it-IT"/>
              <a:pPr/>
              <a:t>28</a:t>
            </a:fld>
            <a:endParaRPr lang="it-IT" altLang="it-IT"/>
          </a:p>
        </p:txBody>
      </p:sp>
      <p:sp>
        <p:nvSpPr>
          <p:cNvPr id="1392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17C165-31DE-48D4-A22B-3902225761CA}" type="slidenum">
              <a:rPr lang="it-IT" altLang="it-IT"/>
              <a:pPr/>
              <a:t>29</a:t>
            </a:fld>
            <a:endParaRPr lang="it-IT" altLang="it-IT"/>
          </a:p>
        </p:txBody>
      </p:sp>
      <p:sp>
        <p:nvSpPr>
          <p:cNvPr id="14131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37CE0D6-893D-43CA-AD98-1D22AC0E31AC}" type="slidenum">
              <a:rPr lang="it-IT" altLang="it-IT"/>
              <a:pPr/>
              <a:t>30</a:t>
            </a:fld>
            <a:endParaRPr lang="it-IT" altLang="it-IT"/>
          </a:p>
        </p:txBody>
      </p:sp>
      <p:sp>
        <p:nvSpPr>
          <p:cNvPr id="14233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0CD1699-D790-495E-B730-9F26D3585602}" type="slidenum">
              <a:rPr lang="it-IT" altLang="it-IT"/>
              <a:pPr/>
              <a:t>33</a:t>
            </a:fld>
            <a:endParaRPr lang="it-IT" altLang="it-IT"/>
          </a:p>
        </p:txBody>
      </p:sp>
      <p:sp>
        <p:nvSpPr>
          <p:cNvPr id="143361"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2A3C8B-732B-4BC5-93A6-9C6780B1F455}" type="slidenum">
              <a:rPr lang="it-IT" altLang="it-IT"/>
              <a:pPr/>
              <a:t>34</a:t>
            </a:fld>
            <a:endParaRPr lang="it-IT" altLang="it-IT"/>
          </a:p>
        </p:txBody>
      </p:sp>
      <p:sp>
        <p:nvSpPr>
          <p:cNvPr id="144385"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43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A52F8A1-B603-4C46-A22D-ED5875626E22}" type="slidenum">
              <a:rPr lang="it-IT" altLang="it-IT"/>
              <a:pPr/>
              <a:t>35</a:t>
            </a:fld>
            <a:endParaRPr lang="it-IT" altLang="it-IT"/>
          </a:p>
        </p:txBody>
      </p:sp>
      <p:sp>
        <p:nvSpPr>
          <p:cNvPr id="14540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B8D1784-A754-40FB-9599-D3E54BBB690D}" type="slidenum">
              <a:rPr lang="it-IT" altLang="it-IT"/>
              <a:pPr/>
              <a:t>36</a:t>
            </a:fld>
            <a:endParaRPr lang="it-IT" altLang="it-IT"/>
          </a:p>
        </p:txBody>
      </p:sp>
      <p:sp>
        <p:nvSpPr>
          <p:cNvPr id="14643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64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0CDD21F-D0A2-4F39-9A81-EAAF9762DB99}" type="slidenum">
              <a:rPr lang="it-IT" altLang="it-IT"/>
              <a:pPr/>
              <a:t>39</a:t>
            </a:fld>
            <a:endParaRPr lang="it-IT" altLang="it-IT"/>
          </a:p>
        </p:txBody>
      </p:sp>
      <p:sp>
        <p:nvSpPr>
          <p:cNvPr id="1474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74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76230F-C622-41B7-86F2-36E0F2540BC9}" type="slidenum">
              <a:rPr lang="it-IT" altLang="it-IT"/>
              <a:pPr/>
              <a:t>41</a:t>
            </a:fld>
            <a:endParaRPr lang="it-IT" altLang="it-IT"/>
          </a:p>
        </p:txBody>
      </p:sp>
      <p:sp>
        <p:nvSpPr>
          <p:cNvPr id="148481" name="Rectangle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3</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45</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48</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50</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FBF7EC46-04EA-4BC8-A97D-612C6BFBA586}"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5</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0721"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190634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C61EC0-87BD-458D-91CD-4DA8BD57892B}" type="slidenum">
              <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alt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3" name="Rectangle 1"/>
          <p:cNvSpPr txBox="1">
            <a:spLocks noGrp="1" noRot="1" noChangeAspect="1" noChangeArrowheads="1"/>
          </p:cNvSpPr>
          <p:nvPr>
            <p:ph type="sldImg"/>
          </p:nvPr>
        </p:nvSpPr>
        <p:spPr bwMode="auto">
          <a:xfrm>
            <a:off x="1319213" y="877888"/>
            <a:ext cx="4219575" cy="31654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42976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F772EA7-04E6-40B0-BE32-31DA675D6A39}"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8</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37889" name="Rectangle 1"/>
          <p:cNvSpPr txBox="1">
            <a:spLocks noGrp="1" noRot="1" noChangeAspect="1" noChangeArrowheads="1"/>
          </p:cNvSpPr>
          <p:nvPr>
            <p:ph type="sldImg"/>
          </p:nvPr>
        </p:nvSpPr>
        <p:spPr bwMode="auto">
          <a:xfrm>
            <a:off x="1146175" y="687388"/>
            <a:ext cx="4562475" cy="34226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914400" y="4343400"/>
            <a:ext cx="5026025" cy="4111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106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3620D126-6F2D-42C1-B210-6872457F9D5E}"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9</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5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1358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fld id="{97346FE7-079A-4360-97B0-E0953D9890CF}" type="slidenum">
              <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rPr>
              <a:pPr marL="0" marR="0" lvl="0" indent="0" algn="r" defTabSz="449263" rtl="0" eaLnBrk="0" fontAlgn="base" latinLnBrk="0" hangingPunct="0">
                <a:lnSpc>
                  <a:spcPct val="100000"/>
                </a:lnSpc>
                <a:spcBef>
                  <a:spcPct val="0"/>
                </a:spcBef>
                <a:spcAft>
                  <a:spcPct val="0"/>
                </a:spcAft>
                <a:buClrTx/>
                <a:buSzPct val="100000"/>
                <a:buFontTx/>
                <a:buNone/>
                <a:tabLst>
                  <a:tab pos="723900" algn="l"/>
                  <a:tab pos="1447800" algn="l"/>
                  <a:tab pos="2171700" algn="l"/>
                  <a:tab pos="2895600" algn="l"/>
                </a:tabLst>
                <a:defRPr/>
              </a:pPr>
              <a:t>10</a:t>
            </a:fld>
            <a:endParaRPr kumimoji="0" lang="it-IT" altLang="it-IT"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Lucida Sans Unicode" panose="020B0602030504020204" pitchFamily="34" charset="0"/>
            </a:endParaRPr>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0919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24/10/2024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630065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24/10/2024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63167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FE29FE49-65F0-EE43-A92F-50E59AD10A29}" type="datetimeFigureOut">
              <a:rPr lang="it-IT" smtClean="0"/>
              <a:t>24/10/2024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464471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FE29FE49-65F0-EE43-A92F-50E59AD10A29}" type="datetimeFigureOut">
              <a:rPr lang="it-IT" smtClean="0"/>
              <a:t>24/10/2024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008422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E29FE49-65F0-EE43-A92F-50E59AD10A29}" type="datetimeFigureOut">
              <a:rPr lang="it-IT" smtClean="0"/>
              <a:t>24/10/2024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35789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FE29FE49-65F0-EE43-A92F-50E59AD10A29}" type="datetimeFigureOut">
              <a:rPr lang="it-IT" smtClean="0"/>
              <a:t>24/10/2024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05251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29FE49-65F0-EE43-A92F-50E59AD10A29}" type="datetimeFigureOut">
              <a:rPr lang="it-IT" smtClean="0"/>
              <a:t>24/10/2024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9289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24/10/2024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541842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FE29FE49-65F0-EE43-A92F-50E59AD10A29}" type="datetimeFigureOut">
              <a:rPr lang="it-IT" smtClean="0"/>
              <a:t>24/10/2024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2095304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24/10/2024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1209115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E29FE49-65F0-EE43-A92F-50E59AD10A29}" type="datetimeFigureOut">
              <a:rPr lang="it-IT" smtClean="0"/>
              <a:t>24/10/2024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E8C451B-01C9-374D-B31F-A71109D95E30}" type="slidenum">
              <a:rPr lang="it-IT" smtClean="0"/>
              <a:t>‹N›</a:t>
            </a:fld>
            <a:endParaRPr lang="it-IT"/>
          </a:p>
        </p:txBody>
      </p:sp>
    </p:spTree>
    <p:extLst>
      <p:ext uri="{BB962C8B-B14F-4D97-AF65-F5344CB8AC3E}">
        <p14:creationId xmlns:p14="http://schemas.microsoft.com/office/powerpoint/2010/main" val="3051606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olo, tes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8142C5-9865-4AB5-854B-C358808ECC79}"/>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9626C8C-6246-4A8C-BD60-FD108ABDDD2D}"/>
              </a:ext>
            </a:extLst>
          </p:cNvPr>
          <p:cNvSpPr>
            <a:spLocks noGrp="1"/>
          </p:cNvSpPr>
          <p:nvPr>
            <p:ph type="body" sz="half" idx="1"/>
          </p:nvPr>
        </p:nvSpPr>
        <p:spPr>
          <a:xfrm>
            <a:off x="457201" y="1600202"/>
            <a:ext cx="4037012" cy="452437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EA35B74-58E4-41E6-B24D-8CC994EA7B13}"/>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0052DF14-2A58-4D40-BC44-C674EF8EB933}"/>
              </a:ext>
            </a:extLst>
          </p:cNvPr>
          <p:cNvSpPr>
            <a:spLocks noGrp="1"/>
          </p:cNvSpPr>
          <p:nvPr>
            <p:ph sz="quarter" idx="3"/>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a:extLst>
              <a:ext uri="{FF2B5EF4-FFF2-40B4-BE49-F238E27FC236}">
                <a16:creationId xmlns:a16="http://schemas.microsoft.com/office/drawing/2014/main" id="{28CFDC78-6323-45EE-BF07-6BADF2F9FFA1}"/>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7" name="Segnaposto piè di pagina 6">
            <a:extLst>
              <a:ext uri="{FF2B5EF4-FFF2-40B4-BE49-F238E27FC236}">
                <a16:creationId xmlns:a16="http://schemas.microsoft.com/office/drawing/2014/main" id="{E8B2E334-4A1D-4230-BBFA-6ECD6B0FDA35}"/>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8" name="Segnaposto numero diapositiva 7">
            <a:extLst>
              <a:ext uri="{FF2B5EF4-FFF2-40B4-BE49-F238E27FC236}">
                <a16:creationId xmlns:a16="http://schemas.microsoft.com/office/drawing/2014/main" id="{275125D1-2308-4EEE-8DC7-D27B0D22DD8F}"/>
              </a:ext>
            </a:extLst>
          </p:cNvPr>
          <p:cNvSpPr>
            <a:spLocks noGrp="1"/>
          </p:cNvSpPr>
          <p:nvPr>
            <p:ph type="sldNum" idx="12"/>
          </p:nvPr>
        </p:nvSpPr>
        <p:spPr>
          <a:xfrm>
            <a:off x="6553201" y="6245227"/>
            <a:ext cx="2132013" cy="474663"/>
          </a:xfrm>
        </p:spPr>
        <p:txBody>
          <a:bodyPr/>
          <a:lstStyle>
            <a:lvl1pPr>
              <a:defRPr/>
            </a:lvl1pPr>
          </a:lstStyle>
          <a:p>
            <a:pPr defTabSz="449266"/>
            <a:fld id="{FF761C42-90EC-47B7-A45E-D3CD2E3CC745}" type="slidenum">
              <a:rPr lang="it-IT" altLang="it-IT" sz="1800" smtClean="0"/>
              <a:pPr defTabSz="449266"/>
              <a:t>‹N›</a:t>
            </a:fld>
            <a:endParaRPr lang="it-IT" altLang="it-IT" sz="1800"/>
          </a:p>
        </p:txBody>
      </p:sp>
    </p:spTree>
    <p:extLst>
      <p:ext uri="{BB962C8B-B14F-4D97-AF65-F5344CB8AC3E}">
        <p14:creationId xmlns:p14="http://schemas.microsoft.com/office/powerpoint/2010/main" val="3244394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9C7AE9-AF61-4E0F-8BED-9E7CE84B101C}"/>
              </a:ext>
            </a:extLst>
          </p:cNvPr>
          <p:cNvSpPr>
            <a:spLocks noGrp="1"/>
          </p:cNvSpPr>
          <p:nvPr>
            <p:ph type="title"/>
          </p:nvPr>
        </p:nvSpPr>
        <p:spPr>
          <a:xfrm>
            <a:off x="457202" y="274639"/>
            <a:ext cx="8228013" cy="1141412"/>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77D720-D36B-4E66-B9B7-37F86ABCDF44}"/>
              </a:ext>
            </a:extLst>
          </p:cNvPr>
          <p:cNvSpPr>
            <a:spLocks noGrp="1"/>
          </p:cNvSpPr>
          <p:nvPr>
            <p:ph type="dt" idx="10"/>
          </p:nvPr>
        </p:nvSpPr>
        <p:spPr>
          <a:xfrm>
            <a:off x="457201" y="6245227"/>
            <a:ext cx="2132013" cy="474663"/>
          </a:xfrm>
        </p:spPr>
        <p:txBody>
          <a:bodyPr/>
          <a:lstStyle>
            <a:lvl1pPr>
              <a:defRPr/>
            </a:lvl1pPr>
          </a:lstStyle>
          <a:p>
            <a:pPr defTabSz="449266"/>
            <a:endParaRPr lang="it-IT" altLang="it-IT" sz="1800"/>
          </a:p>
        </p:txBody>
      </p:sp>
      <p:sp>
        <p:nvSpPr>
          <p:cNvPr id="4" name="Segnaposto piè di pagina 3">
            <a:extLst>
              <a:ext uri="{FF2B5EF4-FFF2-40B4-BE49-F238E27FC236}">
                <a16:creationId xmlns:a16="http://schemas.microsoft.com/office/drawing/2014/main" id="{E3812ABA-9D66-481C-8FE2-F54318B6F482}"/>
              </a:ext>
            </a:extLst>
          </p:cNvPr>
          <p:cNvSpPr>
            <a:spLocks noGrp="1"/>
          </p:cNvSpPr>
          <p:nvPr>
            <p:ph type="ftr" idx="11"/>
          </p:nvPr>
        </p:nvSpPr>
        <p:spPr>
          <a:xfrm>
            <a:off x="3124200" y="6245227"/>
            <a:ext cx="2894013" cy="474663"/>
          </a:xfrm>
        </p:spPr>
        <p:txBody>
          <a:bodyPr/>
          <a:lstStyle>
            <a:lvl1pPr>
              <a:defRPr/>
            </a:lvl1pPr>
          </a:lstStyle>
          <a:p>
            <a:pPr defTabSz="449266"/>
            <a:endParaRPr lang="it-IT" altLang="it-IT" sz="1800"/>
          </a:p>
        </p:txBody>
      </p:sp>
      <p:sp>
        <p:nvSpPr>
          <p:cNvPr id="5" name="Segnaposto numero diapositiva 4">
            <a:extLst>
              <a:ext uri="{FF2B5EF4-FFF2-40B4-BE49-F238E27FC236}">
                <a16:creationId xmlns:a16="http://schemas.microsoft.com/office/drawing/2014/main" id="{7E8A0370-775D-4E35-8EA1-49B8DAFD94EB}"/>
              </a:ext>
            </a:extLst>
          </p:cNvPr>
          <p:cNvSpPr>
            <a:spLocks noGrp="1"/>
          </p:cNvSpPr>
          <p:nvPr>
            <p:ph type="sldNum" idx="12"/>
          </p:nvPr>
        </p:nvSpPr>
        <p:spPr>
          <a:xfrm>
            <a:off x="6553201" y="6245227"/>
            <a:ext cx="2132013" cy="474663"/>
          </a:xfrm>
        </p:spPr>
        <p:txBody>
          <a:bodyPr/>
          <a:lstStyle>
            <a:lvl1pPr>
              <a:defRPr/>
            </a:lvl1pPr>
          </a:lstStyle>
          <a:p>
            <a:pPr defTabSz="449266"/>
            <a:fld id="{F0154693-D1B2-49F1-ADE8-E860B15C3404}" type="slidenum">
              <a:rPr lang="it-IT" altLang="it-IT" sz="1800" smtClean="0"/>
              <a:pPr defTabSz="449266"/>
              <a:t>‹N›</a:t>
            </a:fld>
            <a:endParaRPr lang="it-IT" altLang="it-IT" sz="1800"/>
          </a:p>
        </p:txBody>
      </p:sp>
    </p:spTree>
    <p:extLst>
      <p:ext uri="{BB962C8B-B14F-4D97-AF65-F5344CB8AC3E}">
        <p14:creationId xmlns:p14="http://schemas.microsoft.com/office/powerpoint/2010/main" val="1039098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fourObj">
  <p:cSld name="Titolo e  contenuto 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9CB01-01F1-491D-9F43-250F2E736930}"/>
              </a:ext>
            </a:extLst>
          </p:cNvPr>
          <p:cNvSpPr>
            <a:spLocks noGrp="1"/>
          </p:cNvSpPr>
          <p:nvPr>
            <p:ph type="title" sz="quarter"/>
          </p:nvPr>
        </p:nvSpPr>
        <p:spPr>
          <a:xfrm>
            <a:off x="457202" y="274639"/>
            <a:ext cx="8228013" cy="1141412"/>
          </a:xfr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A950BDC-AA77-4ACF-A52A-D45EC9DFF9E9}"/>
              </a:ext>
            </a:extLst>
          </p:cNvPr>
          <p:cNvSpPr>
            <a:spLocks noGrp="1"/>
          </p:cNvSpPr>
          <p:nvPr>
            <p:ph sz="quarter" idx="1"/>
          </p:nvPr>
        </p:nvSpPr>
        <p:spPr>
          <a:xfrm>
            <a:off x="457201" y="1600200"/>
            <a:ext cx="4037012"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394683F-083B-442D-8E34-39F1CE069E57}"/>
              </a:ext>
            </a:extLst>
          </p:cNvPr>
          <p:cNvSpPr>
            <a:spLocks noGrp="1"/>
          </p:cNvSpPr>
          <p:nvPr>
            <p:ph sz="quarter" idx="2"/>
          </p:nvPr>
        </p:nvSpPr>
        <p:spPr>
          <a:xfrm>
            <a:off x="4646613" y="1600200"/>
            <a:ext cx="4038600" cy="21859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a:extLst>
              <a:ext uri="{FF2B5EF4-FFF2-40B4-BE49-F238E27FC236}">
                <a16:creationId xmlns:a16="http://schemas.microsoft.com/office/drawing/2014/main" id="{BAE97249-3D58-4067-A75F-600ACBDE4BEB}"/>
              </a:ext>
            </a:extLst>
          </p:cNvPr>
          <p:cNvSpPr>
            <a:spLocks noGrp="1"/>
          </p:cNvSpPr>
          <p:nvPr>
            <p:ph sz="quarter" idx="3"/>
          </p:nvPr>
        </p:nvSpPr>
        <p:spPr>
          <a:xfrm>
            <a:off x="457201" y="3938589"/>
            <a:ext cx="4037012"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a:extLst>
              <a:ext uri="{FF2B5EF4-FFF2-40B4-BE49-F238E27FC236}">
                <a16:creationId xmlns:a16="http://schemas.microsoft.com/office/drawing/2014/main" id="{842375D1-85E2-437C-B5AB-0FDCF3D9A8CC}"/>
              </a:ext>
            </a:extLst>
          </p:cNvPr>
          <p:cNvSpPr>
            <a:spLocks noGrp="1"/>
          </p:cNvSpPr>
          <p:nvPr>
            <p:ph sz="quarter" idx="4"/>
          </p:nvPr>
        </p:nvSpPr>
        <p:spPr>
          <a:xfrm>
            <a:off x="4646613" y="3938589"/>
            <a:ext cx="4038600" cy="21859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71CC9CD-57C3-45B0-988A-CAE169CD7B52}"/>
              </a:ext>
            </a:extLst>
          </p:cNvPr>
          <p:cNvSpPr>
            <a:spLocks noGrp="1"/>
          </p:cNvSpPr>
          <p:nvPr>
            <p:ph type="dt" idx="10"/>
          </p:nvPr>
        </p:nvSpPr>
        <p:spPr>
          <a:xfrm>
            <a:off x="457201" y="6245227"/>
            <a:ext cx="2132013" cy="474663"/>
          </a:xfrm>
        </p:spPr>
        <p:txBody>
          <a:bodyPr/>
          <a:lstStyle>
            <a:lvl1pPr>
              <a:defRPr/>
            </a:lvl1pPr>
          </a:lstStyle>
          <a:p>
            <a:endParaRPr lang="it-IT" altLang="it-IT"/>
          </a:p>
        </p:txBody>
      </p:sp>
      <p:sp>
        <p:nvSpPr>
          <p:cNvPr id="8" name="Segnaposto piè di pagina 7">
            <a:extLst>
              <a:ext uri="{FF2B5EF4-FFF2-40B4-BE49-F238E27FC236}">
                <a16:creationId xmlns:a16="http://schemas.microsoft.com/office/drawing/2014/main" id="{1D0AF2B4-C3A4-468F-B1D2-D688090685DB}"/>
              </a:ext>
            </a:extLst>
          </p:cNvPr>
          <p:cNvSpPr>
            <a:spLocks noGrp="1"/>
          </p:cNvSpPr>
          <p:nvPr>
            <p:ph type="ftr" idx="11"/>
          </p:nvPr>
        </p:nvSpPr>
        <p:spPr>
          <a:xfrm>
            <a:off x="3124200" y="6245227"/>
            <a:ext cx="2894013" cy="474663"/>
          </a:xfrm>
        </p:spPr>
        <p:txBody>
          <a:bodyPr/>
          <a:lstStyle>
            <a:lvl1pPr>
              <a:defRPr/>
            </a:lvl1pPr>
          </a:lstStyle>
          <a:p>
            <a:endParaRPr lang="it-IT" altLang="it-IT"/>
          </a:p>
        </p:txBody>
      </p:sp>
      <p:sp>
        <p:nvSpPr>
          <p:cNvPr id="9" name="Segnaposto numero diapositiva 8">
            <a:extLst>
              <a:ext uri="{FF2B5EF4-FFF2-40B4-BE49-F238E27FC236}">
                <a16:creationId xmlns:a16="http://schemas.microsoft.com/office/drawing/2014/main" id="{D411AE10-BAF4-4E03-B3B3-FA34ED446AC5}"/>
              </a:ext>
            </a:extLst>
          </p:cNvPr>
          <p:cNvSpPr>
            <a:spLocks noGrp="1"/>
          </p:cNvSpPr>
          <p:nvPr>
            <p:ph type="sldNum" idx="12"/>
          </p:nvPr>
        </p:nvSpPr>
        <p:spPr>
          <a:xfrm>
            <a:off x="6553201" y="6245227"/>
            <a:ext cx="2132013" cy="474663"/>
          </a:xfrm>
        </p:spPr>
        <p:txBody>
          <a:bodyPr/>
          <a:lstStyle>
            <a:lvl1pPr>
              <a:defRPr/>
            </a:lvl1pPr>
          </a:lstStyle>
          <a:p>
            <a:fld id="{3D0E1A2E-E837-4940-8338-09AB58A01F5F}" type="slidenum">
              <a:rPr lang="it-IT" altLang="it-IT"/>
              <a:pPr/>
              <a:t>‹N›</a:t>
            </a:fld>
            <a:endParaRPr lang="it-IT" altLang="it-IT"/>
          </a:p>
        </p:txBody>
      </p:sp>
    </p:spTree>
    <p:extLst>
      <p:ext uri="{BB962C8B-B14F-4D97-AF65-F5344CB8AC3E}">
        <p14:creationId xmlns:p14="http://schemas.microsoft.com/office/powerpoint/2010/main" val="2836633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134395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9FE49-65F0-EE43-A92F-50E59AD10A29}" type="datetimeFigureOut">
              <a:rPr lang="it-IT" smtClean="0"/>
              <a:t>24/10/2024</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8C451B-01C9-374D-B31F-A71109D95E30}" type="slidenum">
              <a:rPr lang="it-IT" smtClean="0"/>
              <a:t>‹N›</a:t>
            </a:fld>
            <a:endParaRPr lang="it-IT"/>
          </a:p>
        </p:txBody>
      </p:sp>
    </p:spTree>
    <p:extLst>
      <p:ext uri="{BB962C8B-B14F-4D97-AF65-F5344CB8AC3E}">
        <p14:creationId xmlns:p14="http://schemas.microsoft.com/office/powerpoint/2010/main" val="386226138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646331"/>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l="5421" t="2780" r="4448" b="15793"/>
          <a:stretch>
            <a:fillRect/>
          </a:stretch>
        </p:blipFill>
        <p:spPr bwMode="auto">
          <a:xfrm>
            <a:off x="1045441" y="361"/>
            <a:ext cx="7444800" cy="6792480"/>
          </a:xfrm>
          <a:prstGeom prst="rect">
            <a:avLst/>
          </a:prstGeom>
          <a:noFill/>
          <a:ln>
            <a:noFill/>
          </a:ln>
          <a:effectLst/>
          <a:extLst>
            <a:ext uri="{909E8E84-426E-40DD-AFC4-6F175D3DCCD1}">
              <a14:hiddenFill xmlns:a14="http://schemas.microsoft.com/office/drawing/2010/main">
                <a:blipFill dpi="0" rotWithShape="0">
                  <a:blip/>
                  <a:srcRect l="5421" t="2780" r="4448" b="1579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144164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664" t="2779" r="3647" b="10454"/>
          <a:stretch>
            <a:fillRect/>
          </a:stretch>
        </p:blipFill>
        <p:spPr bwMode="auto">
          <a:xfrm>
            <a:off x="979201" y="65161"/>
            <a:ext cx="6988320" cy="6792480"/>
          </a:xfrm>
          <a:prstGeom prst="rect">
            <a:avLst/>
          </a:prstGeom>
          <a:noFill/>
          <a:ln>
            <a:noFill/>
          </a:ln>
          <a:effectLst/>
          <a:extLst>
            <a:ext uri="{909E8E84-426E-40DD-AFC4-6F175D3DCCD1}">
              <a14:hiddenFill xmlns:a14="http://schemas.microsoft.com/office/drawing/2010/main">
                <a:blipFill dpi="0" rotWithShape="0">
                  <a:blip/>
                  <a:srcRect l="5664" t="2779" r="3647"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80109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11198" r="5943" b="25957"/>
          <a:stretch>
            <a:fillRect/>
          </a:stretch>
        </p:blipFill>
        <p:spPr bwMode="auto">
          <a:xfrm>
            <a:off x="1" y="1110601"/>
            <a:ext cx="8229600" cy="3591360"/>
          </a:xfrm>
          <a:prstGeom prst="rect">
            <a:avLst/>
          </a:prstGeom>
          <a:noFill/>
          <a:ln>
            <a:noFill/>
          </a:ln>
          <a:effectLst/>
          <a:extLst>
            <a:ext uri="{909E8E84-426E-40DD-AFC4-6F175D3DCCD1}">
              <a14:hiddenFill xmlns:a14="http://schemas.microsoft.com/office/drawing/2010/main">
                <a:blipFill dpi="0" rotWithShape="0">
                  <a:blip/>
                  <a:srcRect l="4933" t="11198" r="5943" b="2595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5224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pPr algn="ctr"/>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109432" y="1326183"/>
            <a:ext cx="8928992" cy="5187205"/>
          </a:xfrm>
        </p:spPr>
        <p:txBody>
          <a:bodyPr/>
          <a:lstStyle/>
          <a:p>
            <a:r>
              <a:rPr lang="it-IT" sz="2600" b="1" dirty="0">
                <a:solidFill>
                  <a:schemeClr val="tx1"/>
                </a:solidFill>
                <a:latin typeface="Comic Sans MS" panose="030F0902030302020204" pitchFamily="66" charset="0"/>
              </a:rPr>
              <a:t>E C M: è costituita dal PLASMA, Componente </a:t>
            </a:r>
            <a:r>
              <a:rPr lang="it-IT" sz="2600" b="1" dirty="0" err="1">
                <a:solidFill>
                  <a:schemeClr val="tx1"/>
                </a:solidFill>
                <a:latin typeface="Comic Sans MS" panose="030F0902030302020204" pitchFamily="66" charset="0"/>
              </a:rPr>
              <a:t>Aquosa</a:t>
            </a:r>
            <a:r>
              <a:rPr lang="it-IT" sz="2600" b="1" dirty="0">
                <a:solidFill>
                  <a:schemeClr val="tx1"/>
                </a:solidFill>
                <a:latin typeface="Comic Sans MS" panose="030F0902030302020204" pitchFamily="66" charset="0"/>
              </a:rPr>
              <a:t> in cui sono presenti:</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COMPONENTE INORGANICA: Cationi e Anioni</a:t>
            </a:r>
          </a:p>
          <a:p>
            <a:pPr marL="457200" indent="-457200">
              <a:buFontTx/>
              <a:buChar char="-"/>
            </a:pPr>
            <a:r>
              <a:rPr lang="it-IT" sz="2600" b="1" dirty="0">
                <a:solidFill>
                  <a:schemeClr val="tx1"/>
                </a:solidFill>
                <a:latin typeface="Comic Sans MS" panose="030F0902030302020204" pitchFamily="66" charset="0"/>
              </a:rPr>
              <a:t>COMPONENTE ORGANICA:</a:t>
            </a:r>
          </a:p>
          <a:p>
            <a:pPr marL="0" indent="0"/>
            <a:r>
              <a:rPr lang="it-IT" sz="2600" b="1" dirty="0">
                <a:solidFill>
                  <a:schemeClr val="tx1"/>
                </a:solidFill>
                <a:latin typeface="Comic Sans MS" panose="030F0902030302020204" pitchFamily="66" charset="0"/>
              </a:rPr>
              <a:t>     - PROTEINE: Albumina, Globuline, Proteine della Coagulazione (vari «fattori» tra cui Fibrinogeno), Ormoni Proteici</a:t>
            </a:r>
          </a:p>
          <a:p>
            <a:pPr marL="457200" indent="-457200">
              <a:buFontTx/>
              <a:buChar char="-"/>
            </a:pPr>
            <a:r>
              <a:rPr lang="it-IT" sz="2600" b="1" dirty="0">
                <a:solidFill>
                  <a:schemeClr val="tx1"/>
                </a:solidFill>
                <a:latin typeface="Comic Sans MS" panose="030F0902030302020204" pitchFamily="66" charset="0"/>
              </a:rPr>
              <a:t>GLUCIDI (Glucosio) ;</a:t>
            </a:r>
          </a:p>
          <a:p>
            <a:pPr marL="457200" indent="-457200">
              <a:buFontTx/>
              <a:buChar char="-"/>
            </a:pPr>
            <a:r>
              <a:rPr lang="it-IT" sz="2600" b="1" dirty="0">
                <a:solidFill>
                  <a:schemeClr val="tx1"/>
                </a:solidFill>
                <a:latin typeface="Comic Sans MS" panose="030F0902030302020204" pitchFamily="66" charset="0"/>
              </a:rPr>
              <a:t>LIPIDI (Trigliceridi, Colesterolo, Ormoni Steroidei)</a:t>
            </a:r>
          </a:p>
        </p:txBody>
      </p:sp>
    </p:spTree>
    <p:extLst>
      <p:ext uri="{BB962C8B-B14F-4D97-AF65-F5344CB8AC3E}">
        <p14:creationId xmlns:p14="http://schemas.microsoft.com/office/powerpoint/2010/main" val="85991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l="4999" t="1445" r="8913" b="9120"/>
          <a:stretch>
            <a:fillRect/>
          </a:stretch>
        </p:blipFill>
        <p:spPr bwMode="auto">
          <a:xfrm>
            <a:off x="2285281" y="65161"/>
            <a:ext cx="4245120" cy="6726240"/>
          </a:xfrm>
          <a:prstGeom prst="rect">
            <a:avLst/>
          </a:prstGeom>
          <a:noFill/>
          <a:ln>
            <a:noFill/>
          </a:ln>
          <a:effectLst/>
          <a:extLst>
            <a:ext uri="{909E8E84-426E-40DD-AFC4-6F175D3DCCD1}">
              <a14:hiddenFill xmlns:a14="http://schemas.microsoft.com/office/drawing/2010/main">
                <a:blipFill dpi="0" rotWithShape="0">
                  <a:blip/>
                  <a:srcRect l="4999" t="1445" r="8913"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21018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l="5560" t="4114" r="1141" b="15791"/>
          <a:stretch>
            <a:fillRect/>
          </a:stretch>
        </p:blipFill>
        <p:spPr bwMode="auto">
          <a:xfrm>
            <a:off x="2089441" y="65161"/>
            <a:ext cx="5551200" cy="6726240"/>
          </a:xfrm>
          <a:prstGeom prst="rect">
            <a:avLst/>
          </a:prstGeom>
          <a:noFill/>
          <a:ln>
            <a:noFill/>
          </a:ln>
          <a:effectLst/>
          <a:extLst>
            <a:ext uri="{909E8E84-426E-40DD-AFC4-6F175D3DCCD1}">
              <a14:hiddenFill xmlns:a14="http://schemas.microsoft.com/office/drawing/2010/main">
                <a:blipFill dpi="0" rotWithShape="0">
                  <a:blip/>
                  <a:srcRect l="5560" t="4114" r="1141"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44359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55663F-20F8-CA46-BE34-F3924609F34F}"/>
              </a:ext>
            </a:extLst>
          </p:cNvPr>
          <p:cNvSpPr>
            <a:spLocks noGrp="1"/>
          </p:cNvSpPr>
          <p:nvPr>
            <p:ph type="title"/>
          </p:nvPr>
        </p:nvSpPr>
        <p:spPr>
          <a:xfrm>
            <a:off x="210753" y="0"/>
            <a:ext cx="8712968" cy="1425575"/>
          </a:xfrm>
        </p:spPr>
        <p:txBody>
          <a:bodyPr/>
          <a:lstStyle/>
          <a:p>
            <a:pPr algn="ctr"/>
            <a:r>
              <a:rPr lang="it-IT" sz="4000" b="1" dirty="0">
                <a:solidFill>
                  <a:schemeClr val="tx1"/>
                </a:solidFill>
                <a:latin typeface="Gurmukhi MN" panose="02020600050405020304" pitchFamily="18" charset="0"/>
                <a:cs typeface="Gurmukhi MN" panose="02020600050405020304" pitchFamily="18" charset="0"/>
              </a:rPr>
              <a:t>L I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a:t>
            </a:r>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A</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 Organizzazione Istologica -</a:t>
            </a:r>
          </a:p>
        </p:txBody>
      </p:sp>
      <p:sp>
        <p:nvSpPr>
          <p:cNvPr id="3" name="Segnaposto contenuto 2">
            <a:extLst>
              <a:ext uri="{FF2B5EF4-FFF2-40B4-BE49-F238E27FC236}">
                <a16:creationId xmlns:a16="http://schemas.microsoft.com/office/drawing/2014/main" id="{B6BFC366-129D-234A-852C-0D7A5022FFA2}"/>
              </a:ext>
            </a:extLst>
          </p:cNvPr>
          <p:cNvSpPr>
            <a:spLocks noGrp="1"/>
          </p:cNvSpPr>
          <p:nvPr>
            <p:ph idx="1"/>
          </p:nvPr>
        </p:nvSpPr>
        <p:spPr>
          <a:xfrm>
            <a:off x="0" y="1425575"/>
            <a:ext cx="9144000" cy="5432425"/>
          </a:xfrm>
        </p:spPr>
        <p:txBody>
          <a:bodyPr/>
          <a:lstStyle/>
          <a:p>
            <a:r>
              <a:rPr lang="it-IT" b="1" dirty="0">
                <a:solidFill>
                  <a:schemeClr val="tx1"/>
                </a:solidFill>
                <a:latin typeface="Chalkboard SE" panose="03050602040202020205" pitchFamily="66" charset="77"/>
              </a:rPr>
              <a:t>CELLULE: prevalgono i LINFOCITI</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E C M: molto simile al Plasma Sanguigno.</a:t>
            </a:r>
          </a:p>
          <a:p>
            <a:endParaRPr lang="it-IT" b="1" dirty="0">
              <a:solidFill>
                <a:schemeClr val="tx1"/>
              </a:solidFill>
              <a:latin typeface="Chalkboard SE" panose="03050602040202020205" pitchFamily="66" charset="77"/>
            </a:endParaRPr>
          </a:p>
          <a:p>
            <a:r>
              <a:rPr lang="it-IT" b="1" dirty="0">
                <a:solidFill>
                  <a:schemeClr val="tx1"/>
                </a:solidFill>
                <a:latin typeface="Chalkboard SE" panose="03050602040202020205" pitchFamily="66" charset="77"/>
              </a:rPr>
              <a:t>La Linfa rappresenta una cospicua parte del Liquido Interstiziale che si trova negli Spazi Intercellulari</a:t>
            </a:r>
          </a:p>
          <a:p>
            <a:r>
              <a:rPr lang="it-IT" b="1" dirty="0">
                <a:solidFill>
                  <a:schemeClr val="tx1"/>
                </a:solidFill>
                <a:latin typeface="Chalkboard SE" panose="03050602040202020205" pitchFamily="66" charset="77"/>
              </a:rPr>
              <a:t>Scorre nei Vasi Linfatici e viene recuperata, alla fine, nel Sistema Circolatorio Sanguifero</a:t>
            </a:r>
          </a:p>
          <a:p>
            <a:endParaRPr lang="it-IT"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141079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64800" y="260648"/>
            <a:ext cx="8755671" cy="1036800"/>
          </a:xfrm>
          <a:ln/>
        </p:spPr>
        <p:txBody>
          <a:bodyPr vert="horz" wrap="square" lIns="81638" tIns="42452" rIns="81638" bIns="42452" numCol="1" anchor="ctr" anchorCtr="0" compatLnSpc="1">
            <a:prstTxWarp prst="textNoShape">
              <a:avLst/>
            </a:prstTxWarp>
            <a:normAutofit fontScale="90000"/>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00" b="1" dirty="0">
                <a:latin typeface="Comic Sans MS" panose="030F0902030302020204" pitchFamily="66" charset="0"/>
              </a:rPr>
              <a:t>ORGANI  EMOPOIETICI</a:t>
            </a:r>
            <a:br>
              <a:rPr lang="it-IT" altLang="it-IT" sz="3200" b="1" dirty="0">
                <a:latin typeface="Comic Sans MS" panose="030F0902030302020204" pitchFamily="66" charset="0"/>
              </a:rPr>
            </a:br>
            <a:r>
              <a:rPr lang="it-IT" altLang="it-IT" sz="3200" b="1" dirty="0">
                <a:latin typeface="Comic Sans MS" panose="030F0902030302020204" pitchFamily="66" charset="0"/>
              </a:rPr>
              <a:t>e</a:t>
            </a:r>
            <a:br>
              <a:rPr lang="it-IT" altLang="it-IT" sz="3200" b="1" dirty="0">
                <a:latin typeface="Comic Sans MS" panose="030F0902030302020204" pitchFamily="66" charset="0"/>
              </a:rPr>
            </a:br>
            <a:r>
              <a:rPr lang="it-IT" altLang="it-IT" sz="3200" b="1" dirty="0">
                <a:latin typeface="Comic Sans MS" panose="030F0902030302020204" pitchFamily="66" charset="0"/>
              </a:rPr>
              <a:t>ORGANI  LINFOIDI</a:t>
            </a:r>
          </a:p>
        </p:txBody>
      </p:sp>
      <p:sp>
        <p:nvSpPr>
          <p:cNvPr id="14338" name="Rectangle 2"/>
          <p:cNvSpPr>
            <a:spLocks noGrp="1" noChangeArrowheads="1"/>
          </p:cNvSpPr>
          <p:nvPr>
            <p:ph type="body" idx="1"/>
          </p:nvPr>
        </p:nvSpPr>
        <p:spPr>
          <a:xfrm>
            <a:off x="467544" y="1700808"/>
            <a:ext cx="8496944" cy="5406120"/>
          </a:xfrm>
          <a:ln/>
        </p:spPr>
        <p:txBody>
          <a:bodyPr vert="horz" wrap="square" lIns="81638" tIns="42452" rIns="81638" bIns="42452" numCol="1" anchor="t" anchorCtr="0" compatLnSpc="1">
            <a:prstTxWarp prst="textNoShape">
              <a:avLst/>
            </a:prstTxWarp>
          </a:bodyPr>
          <a:lstStyle/>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Gurmukhi MN" panose="02020600050405020304" pitchFamily="18" charset="0"/>
                <a:cs typeface="Gurmukhi MN" panose="02020600050405020304" pitchFamily="18" charset="0"/>
              </a:rPr>
              <a:t>Sono strutture corporee deputate a produrre, rispettivamente, le CELLULE del SANGUE e della LINFA.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omic Sans MS" panose="030F0902030302020204" pitchFamily="66" charset="0"/>
              </a:rPr>
              <a:t>Nel MIDOLLO OSSEO si producono tutte le cellule presenti nel sangue, tra le quali anche i Linfociti. </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400" dirty="0"/>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400" b="1" dirty="0">
                <a:latin typeface="Chalkboard SE" panose="03050602040202020205" pitchFamily="66" charset="77"/>
              </a:rPr>
              <a:t>Gli ORGANI LINFOIDI sono costituiti da Tessuto Linfoide, costituito da LINFOCITI e altri Globuli Bianchi. Tra questi, si ricordino i LINFONODI (intercalati sul Sistema Circolatorio Linfatico), le TONSILLE, l’ APPENDICE CECALE, gli AGGLOMERATI LINFOIDI associati alle Mucose dei diversi Sistemi, la MILZA.</a:t>
            </a:r>
          </a:p>
          <a:p>
            <a:pPr marL="0" indent="0" hangingPunct="1">
              <a:lnSpc>
                <a:spcPct val="100000"/>
              </a:lnSpc>
              <a:spcBef>
                <a:spcPts val="726"/>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dirty="0"/>
          </a:p>
        </p:txBody>
      </p:sp>
    </p:spTree>
    <p:extLst>
      <p:ext uri="{BB962C8B-B14F-4D97-AF65-F5344CB8AC3E}">
        <p14:creationId xmlns:p14="http://schemas.microsoft.com/office/powerpoint/2010/main" val="1735840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1"/>
            <a:ext cx="447408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081" y="361"/>
            <a:ext cx="3820320" cy="29793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r="4118"/>
          <a:stretch>
            <a:fillRect/>
          </a:stretch>
        </p:blipFill>
        <p:spPr bwMode="auto">
          <a:xfrm>
            <a:off x="4538880" y="2959561"/>
            <a:ext cx="3755520" cy="3261600"/>
          </a:xfrm>
          <a:prstGeom prst="rect">
            <a:avLst/>
          </a:prstGeom>
          <a:noFill/>
          <a:ln>
            <a:noFill/>
          </a:ln>
          <a:effectLst/>
          <a:extLst>
            <a:ext uri="{909E8E84-426E-40DD-AFC4-6F175D3DCCD1}">
              <a14:hiddenFill xmlns:a14="http://schemas.microsoft.com/office/drawing/2010/main">
                <a:blipFill dpi="0" rotWithShape="0">
                  <a:blip/>
                  <a:srcRect r="41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Text Box 4"/>
          <p:cNvSpPr txBox="1">
            <a:spLocks noChangeArrowheads="1"/>
          </p:cNvSpPr>
          <p:nvPr/>
        </p:nvSpPr>
        <p:spPr bwMode="auto">
          <a:xfrm>
            <a:off x="-2028" y="3306601"/>
            <a:ext cx="4992219" cy="1090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MIDOLLO OSSEO</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ASPETTI ANATOMO-MICROSCOPICI</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177"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E SCHEMA T.E.M.</a:t>
            </a:r>
          </a:p>
        </p:txBody>
      </p:sp>
    </p:spTree>
    <p:extLst>
      <p:ext uri="{BB962C8B-B14F-4D97-AF65-F5344CB8AC3E}">
        <p14:creationId xmlns:p14="http://schemas.microsoft.com/office/powerpoint/2010/main" val="141867780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l="3305" t="1447" r="6706" b="13124"/>
          <a:stretch>
            <a:fillRect/>
          </a:stretch>
        </p:blipFill>
        <p:spPr bwMode="auto">
          <a:xfrm>
            <a:off x="2351521" y="361"/>
            <a:ext cx="4963680" cy="6138720"/>
          </a:xfrm>
          <a:prstGeom prst="rect">
            <a:avLst/>
          </a:prstGeom>
          <a:noFill/>
          <a:ln>
            <a:noFill/>
          </a:ln>
          <a:effectLst/>
          <a:extLst>
            <a:ext uri="{909E8E84-426E-40DD-AFC4-6F175D3DCCD1}">
              <a14:hiddenFill xmlns:a14="http://schemas.microsoft.com/office/drawing/2010/main">
                <a:blipFill dpi="0" rotWithShape="0">
                  <a:blip/>
                  <a:srcRect l="3305" t="1447" r="6706"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67447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4819"/>
          <a:stretch>
            <a:fillRect/>
          </a:stretch>
        </p:blipFill>
        <p:spPr bwMode="auto">
          <a:xfrm>
            <a:off x="4538880" y="360"/>
            <a:ext cx="3755520" cy="6220800"/>
          </a:xfrm>
          <a:prstGeom prst="rect">
            <a:avLst/>
          </a:prstGeom>
          <a:noFill/>
          <a:ln>
            <a:noFill/>
          </a:ln>
          <a:effectLst/>
          <a:extLst>
            <a:ext uri="{909E8E84-426E-40DD-AFC4-6F175D3DCCD1}">
              <a14:hiddenFill xmlns:a14="http://schemas.microsoft.com/office/drawing/2010/main">
                <a:blipFill dpi="0" rotWithShape="0">
                  <a:blip>
                    <a:lum bright="-6000" contrast="12000"/>
                  </a:blip>
                  <a:srcRect l="481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8" name="Text Box 2"/>
          <p:cNvSpPr txBox="1">
            <a:spLocks noChangeArrowheads="1"/>
          </p:cNvSpPr>
          <p:nvPr/>
        </p:nvSpPr>
        <p:spPr bwMode="auto">
          <a:xfrm>
            <a:off x="160900" y="361"/>
            <a:ext cx="4411482" cy="1425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8" tIns="42452" rIns="81638" bIns="42452">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SCHEMA DELLE VARIE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FASI </a:t>
            </a:r>
          </a:p>
          <a:p>
            <a:pPr marL="0" marR="0" lvl="0" indent="0" algn="ctr" defTabSz="407526" rtl="0" eaLnBrk="1" fontAlgn="auto" latinLnBrk="0" hangingPunct="1">
              <a:lnSpc>
                <a:spcPct val="100000"/>
              </a:lnSpc>
              <a:spcBef>
                <a:spcPts val="0"/>
              </a:spcBef>
              <a:spcAft>
                <a:spcPts val="0"/>
              </a:spcAft>
              <a:buClrTx/>
              <a:buSzTx/>
              <a:buFontTx/>
              <a:buNone/>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kumimoji="0" lang="it-IT" altLang="it-IT" sz="2903" b="1"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DELL’ EMOPOIESI</a:t>
            </a:r>
          </a:p>
        </p:txBody>
      </p:sp>
      <p:pic>
        <p:nvPicPr>
          <p:cNvPr id="19459" name="Picture 3"/>
          <p:cNvPicPr>
            <a:picLocks noChangeAspect="1" noChangeArrowheads="1"/>
          </p:cNvPicPr>
          <p:nvPr/>
        </p:nvPicPr>
        <p:blipFill>
          <a:blip r:embed="rId4">
            <a:lum bright="-18000" contrast="24000"/>
            <a:extLst>
              <a:ext uri="{28A0092B-C50C-407E-A947-70E740481C1C}">
                <a14:useLocalDpi xmlns:a14="http://schemas.microsoft.com/office/drawing/2010/main" val="0"/>
              </a:ext>
            </a:extLst>
          </a:blip>
          <a:srcRect l="4010" t="3185" r="2209" b="9035"/>
          <a:stretch>
            <a:fillRect/>
          </a:stretch>
        </p:blipFill>
        <p:spPr bwMode="auto">
          <a:xfrm>
            <a:off x="0" y="1809000"/>
            <a:ext cx="4538880" cy="4412160"/>
          </a:xfrm>
          <a:prstGeom prst="rect">
            <a:avLst/>
          </a:prstGeom>
          <a:noFill/>
          <a:ln>
            <a:noFill/>
          </a:ln>
          <a:effectLst/>
          <a:extLst>
            <a:ext uri="{909E8E84-426E-40DD-AFC4-6F175D3DCCD1}">
              <a14:hiddenFill xmlns:a14="http://schemas.microsoft.com/office/drawing/2010/main">
                <a:blipFill dpi="0" rotWithShape="0">
                  <a:blip>
                    <a:lum bright="-18000" contrast="24000"/>
                  </a:blip>
                  <a:srcRect l="4010" t="3185" r="2209" b="903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001996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DE0F27-2400-E44F-80F4-34D7D7E7888B}"/>
              </a:ext>
            </a:extLst>
          </p:cNvPr>
          <p:cNvSpPr>
            <a:spLocks noGrp="1"/>
          </p:cNvSpPr>
          <p:nvPr>
            <p:ph type="title"/>
          </p:nvPr>
        </p:nvSpPr>
        <p:spPr>
          <a:xfrm>
            <a:off x="7185" y="1463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SANGUE</a:t>
            </a:r>
          </a:p>
        </p:txBody>
      </p:sp>
      <p:sp>
        <p:nvSpPr>
          <p:cNvPr id="3" name="Segnaposto contenuto 2">
            <a:extLst>
              <a:ext uri="{FF2B5EF4-FFF2-40B4-BE49-F238E27FC236}">
                <a16:creationId xmlns:a16="http://schemas.microsoft.com/office/drawing/2014/main" id="{1AC3F5CB-732A-0D45-9FFC-860C6B4C3263}"/>
              </a:ext>
            </a:extLst>
          </p:cNvPr>
          <p:cNvSpPr>
            <a:spLocks noGrp="1"/>
          </p:cNvSpPr>
          <p:nvPr>
            <p:ph idx="1"/>
          </p:nvPr>
        </p:nvSpPr>
        <p:spPr>
          <a:xfrm>
            <a:off x="7185" y="1129015"/>
            <a:ext cx="9144000" cy="5517232"/>
          </a:xfrm>
        </p:spPr>
        <p:txBody>
          <a:bodyPr/>
          <a:lstStyle/>
          <a:p>
            <a:r>
              <a:rPr lang="it-IT" sz="2800" dirty="0">
                <a:solidFill>
                  <a:schemeClr val="tx1"/>
                </a:solidFill>
                <a:latin typeface="Chalkboard SE" panose="03050602040202020205" pitchFamily="66" charset="77"/>
              </a:rPr>
              <a:t>Tessuto CONNETTIVO con ECM Liquida, nell’ambito del quale le Cellule della Serie Rossa (ERITROCITI) sono deputate ad attuare gli SCAMBI GASSOSI Ossigeno vs. Anidride Carbonica, sia nell’ ambito dei diversi distretti corporei (fornitura di Ossigeno ed asporto di Anidride Carbonica), sia nello specifico ambito polmonare (prelevare Ossigeno dall’ Aria Inspirata ed espellere Anidride Carbonica nell’ Aria Espirata).</a:t>
            </a:r>
          </a:p>
          <a:p>
            <a:r>
              <a:rPr lang="it-IT" sz="2800" dirty="0">
                <a:solidFill>
                  <a:schemeClr val="tx1"/>
                </a:solidFill>
                <a:latin typeface="Chalkboard SE" panose="03050602040202020205" pitchFamily="66" charset="77"/>
              </a:rPr>
              <a:t>Per tale motivo, sono necessarie 2 distinte sezioni </a:t>
            </a:r>
            <a:r>
              <a:rPr lang="it-IT" sz="2800" dirty="0" err="1">
                <a:solidFill>
                  <a:schemeClr val="tx1"/>
                </a:solidFill>
                <a:latin typeface="Chalkboard SE" panose="03050602040202020205" pitchFamily="66" charset="77"/>
              </a:rPr>
              <a:t>morfofunzionali</a:t>
            </a:r>
            <a:r>
              <a:rPr lang="it-IT" sz="2800" dirty="0">
                <a:solidFill>
                  <a:schemeClr val="tx1"/>
                </a:solidFill>
                <a:latin typeface="Chalkboard SE" panose="03050602040202020205" pitchFamily="66" charset="77"/>
              </a:rPr>
              <a:t>.</a:t>
            </a:r>
          </a:p>
          <a:p>
            <a:pPr marL="457200" indent="-457200">
              <a:buFontTx/>
              <a:buChar char="-"/>
            </a:pPr>
            <a:r>
              <a:rPr lang="it-IT" sz="2800" dirty="0">
                <a:solidFill>
                  <a:schemeClr val="tx1"/>
                </a:solidFill>
                <a:latin typeface="Chalkboard SE" panose="03050602040202020205" pitchFamily="66" charset="77"/>
              </a:rPr>
              <a:t>GRANDE CIRCOLAZIONE o SISTEMICA</a:t>
            </a:r>
          </a:p>
          <a:p>
            <a:pPr marL="457200" indent="-457200">
              <a:buFontTx/>
              <a:buChar char="-"/>
            </a:pPr>
            <a:r>
              <a:rPr lang="it-IT" sz="2800" dirty="0">
                <a:solidFill>
                  <a:schemeClr val="tx1"/>
                </a:solidFill>
                <a:latin typeface="Chalkboard SE" panose="03050602040202020205" pitchFamily="66" charset="77"/>
              </a:rPr>
              <a:t>PICCOLA CIRCOLAZIONE o POLMONARE</a:t>
            </a:r>
          </a:p>
        </p:txBody>
      </p:sp>
    </p:spTree>
    <p:extLst>
      <p:ext uri="{BB962C8B-B14F-4D97-AF65-F5344CB8AC3E}">
        <p14:creationId xmlns:p14="http://schemas.microsoft.com/office/powerpoint/2010/main" val="149564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0" y="1066800"/>
            <a:ext cx="9144000"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30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l="8708" t="2780" r="4375" b="10454"/>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a:lum/>
            <a:extLst>
              <a:ext uri="{28A0092B-C50C-407E-A947-70E740481C1C}">
                <a14:useLocalDpi xmlns:a14="http://schemas.microsoft.com/office/drawing/2010/main" val="0"/>
              </a:ext>
            </a:extLst>
          </a:blip>
          <a:srcRect r="28437" b="50000"/>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5435" t="162751" r="34328" b="-68774"/>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t="93048" r="68455" b="1051"/>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36499" t="14646" r="44491" b="71318"/>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437976-695D-E841-8EAF-F26A7E188BF2}"/>
              </a:ext>
            </a:extLst>
          </p:cNvPr>
          <p:cNvSpPr>
            <a:spLocks noGrp="1"/>
          </p:cNvSpPr>
          <p:nvPr>
            <p:ph type="title"/>
          </p:nvPr>
        </p:nvSpPr>
        <p:spPr>
          <a:xfrm>
            <a:off x="665638" y="400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CENNI ALLA CIRCOLAZIONE FETALE</a:t>
            </a:r>
          </a:p>
        </p:txBody>
      </p:sp>
      <p:sp>
        <p:nvSpPr>
          <p:cNvPr id="3" name="Segnaposto contenuto 2">
            <a:extLst>
              <a:ext uri="{FF2B5EF4-FFF2-40B4-BE49-F238E27FC236}">
                <a16:creationId xmlns:a16="http://schemas.microsoft.com/office/drawing/2014/main" id="{9A72D05D-8B37-944F-9F2F-41C56EA2ADC1}"/>
              </a:ext>
            </a:extLst>
          </p:cNvPr>
          <p:cNvSpPr>
            <a:spLocks noGrp="1"/>
          </p:cNvSpPr>
          <p:nvPr>
            <p:ph idx="1"/>
          </p:nvPr>
        </p:nvSpPr>
        <p:spPr>
          <a:xfrm>
            <a:off x="0" y="980728"/>
            <a:ext cx="9036496" cy="5877272"/>
          </a:xfrm>
        </p:spPr>
        <p:txBody>
          <a:bodyPr/>
          <a:lstStyle/>
          <a:p>
            <a:r>
              <a:rPr lang="it-IT" sz="2400" dirty="0">
                <a:solidFill>
                  <a:schemeClr val="tx1"/>
                </a:solidFill>
                <a:latin typeface="Chalkboard SE" panose="03050602040202020205" pitchFamily="66" charset="77"/>
              </a:rPr>
              <a:t>Il Feto, essendo immerso nel Liquido Amniotico, non </a:t>
            </a:r>
            <a:r>
              <a:rPr lang="it-IT" sz="2400" dirty="0" err="1">
                <a:solidFill>
                  <a:schemeClr val="tx1"/>
                </a:solidFill>
                <a:latin typeface="Chalkboard SE" panose="03050602040202020205" pitchFamily="66" charset="77"/>
              </a:rPr>
              <a:t>puo’</a:t>
            </a:r>
            <a:r>
              <a:rPr lang="it-IT" sz="2400" dirty="0">
                <a:solidFill>
                  <a:schemeClr val="tx1"/>
                </a:solidFill>
                <a:latin typeface="Chalkboard SE" panose="03050602040202020205" pitchFamily="66" charset="77"/>
              </a:rPr>
              <a:t> utilizzare i polmoni, pertanto l’ Ossigenazione del Sangue avviene nella PLACENTA.</a:t>
            </a:r>
          </a:p>
          <a:p>
            <a:r>
              <a:rPr lang="it-IT" sz="2400" dirty="0">
                <a:solidFill>
                  <a:schemeClr val="tx1"/>
                </a:solidFill>
                <a:latin typeface="Chalkboard SE" panose="03050602040202020205" pitchFamily="66" charset="77"/>
              </a:rPr>
              <a:t>Il Sangue Fetale vi giunge attraverso le 2 ARTERIE OMBELICALI che decorrono nel Cordone Ombelicale. Dalla Placenta, il Sangue rientra nel Feto tramite l’ UNICA VENA OMBELICALE, che, mediante un sistema di raccordo vascolare a livello del Fegato (Dotto Venoso di </a:t>
            </a:r>
            <a:r>
              <a:rPr lang="it-IT" sz="2400" dirty="0" err="1">
                <a:solidFill>
                  <a:schemeClr val="tx1"/>
                </a:solidFill>
                <a:latin typeface="Chalkboard SE" panose="03050602040202020205" pitchFamily="66" charset="77"/>
              </a:rPr>
              <a:t>Aranzio</a:t>
            </a:r>
            <a:r>
              <a:rPr lang="it-IT" sz="2400" dirty="0">
                <a:solidFill>
                  <a:schemeClr val="tx1"/>
                </a:solidFill>
                <a:latin typeface="Chalkboard SE" panose="03050602040202020205" pitchFamily="66" charset="77"/>
              </a:rPr>
              <a:t>), lo riversa nella Vena Cava Inferiore del Circolo Sistemico.</a:t>
            </a:r>
          </a:p>
          <a:p>
            <a:r>
              <a:rPr lang="it-IT" sz="2400" dirty="0">
                <a:solidFill>
                  <a:schemeClr val="tx1"/>
                </a:solidFill>
                <a:latin typeface="Chalkboard SE" panose="03050602040202020205" pitchFamily="66" charset="77"/>
              </a:rPr>
              <a:t>A livello del cuore, il sangue (parzialmente ossigenato), non impegna il circolo polmonare, ma passa direttamente dall’ atrio destro a quello sinistro tramite il FORO OVALE, come pure dall’ Arco Aortico all’ Arteria Polmonare tramite il Dotto Arterioso di </a:t>
            </a:r>
            <a:r>
              <a:rPr lang="it-IT" sz="2400" dirty="0" err="1">
                <a:solidFill>
                  <a:schemeClr val="tx1"/>
                </a:solidFill>
                <a:latin typeface="Chalkboard SE" panose="03050602040202020205" pitchFamily="66" charset="77"/>
              </a:rPr>
              <a:t>Botallo</a:t>
            </a:r>
            <a:r>
              <a:rPr lang="it-IT" sz="2400" dirty="0">
                <a:solidFill>
                  <a:schemeClr val="tx1"/>
                </a:solidFill>
                <a:latin typeface="Chalkboard SE" panose="03050602040202020205" pitchFamily="66" charset="77"/>
              </a:rPr>
              <a:t>.</a:t>
            </a:r>
          </a:p>
        </p:txBody>
      </p:sp>
    </p:spTree>
    <p:extLst>
      <p:ext uri="{BB962C8B-B14F-4D97-AF65-F5344CB8AC3E}">
        <p14:creationId xmlns:p14="http://schemas.microsoft.com/office/powerpoint/2010/main" val="171198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magine 1">
            <a:extLst>
              <a:ext uri="{FF2B5EF4-FFF2-40B4-BE49-F238E27FC236}">
                <a16:creationId xmlns:a16="http://schemas.microsoft.com/office/drawing/2014/main" id="{184D8F03-005D-4447-8726-B976418D0A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2663" y="241300"/>
            <a:ext cx="463867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612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l="5600" r="6827" b="5116"/>
          <a:stretch>
            <a:fillRect/>
          </a:stretch>
        </p:blipFill>
        <p:spPr bwMode="auto">
          <a:xfrm>
            <a:off x="0" y="0"/>
            <a:ext cx="9144000" cy="6846888"/>
          </a:xfrm>
          <a:prstGeom prst="rect">
            <a:avLst/>
          </a:prstGeom>
          <a:noFill/>
          <a:ln>
            <a:noFill/>
          </a:ln>
          <a:effectLst/>
          <a:extLst>
            <a:ext uri="{909E8E84-426E-40DD-AFC4-6F175D3DCCD1}">
              <a14:hiddenFill xmlns:a14="http://schemas.microsoft.com/office/drawing/2010/main">
                <a:blipFill dpi="0" rotWithShape="0">
                  <a:blip/>
                  <a:srcRect l="5600" r="6827" b="511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6308" y="-257708"/>
            <a:ext cx="91440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TONACHE  DEI  VASI  SANGUIFERI</a:t>
            </a:r>
          </a:p>
        </p:txBody>
      </p:sp>
      <p:sp>
        <p:nvSpPr>
          <p:cNvPr id="15362" name="Rectangle 2"/>
          <p:cNvSpPr>
            <a:spLocks noGrp="1" noChangeArrowheads="1"/>
          </p:cNvSpPr>
          <p:nvPr>
            <p:ph type="body" idx="1"/>
          </p:nvPr>
        </p:nvSpPr>
        <p:spPr>
          <a:xfrm>
            <a:off x="-1" y="764704"/>
            <a:ext cx="9144000" cy="5867400"/>
          </a:xfrm>
          <a:ln/>
        </p:spPr>
        <p:txBody>
          <a:bodyPr/>
          <a:lstStyle/>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A PARTIRE DAL LUME:</a:t>
            </a: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mic Sans MS" panose="030F0902030302020204" pitchFamily="66" charset="0"/>
              </a:rPr>
              <a:t>TONACA  INTIMA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(con ENDOTELIO, STRATO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SOTTOENDOTELIALE ed eventuale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LAMINA ELASTICA INTERNA)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halkduster" panose="03050602040202020205" pitchFamily="66" charset="77"/>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opperplate" panose="02000504000000020004" pitchFamily="2" charset="77"/>
              </a:rPr>
              <a:t>TONACA  MEDIA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(Tessuto Connettivo di </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opperplate" panose="02000504000000020004" pitchFamily="2" charset="77"/>
              </a:rPr>
              <a:t>Vario Tipo e/o Muscolare Liscio)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Arial Black" panose="020B0A04020102020204" pitchFamily="34" charset="0"/>
            </a:endParaRPr>
          </a:p>
          <a:p>
            <a:pPr marL="323850" indent="-323850">
              <a:spcBef>
                <a:spcPts val="700"/>
              </a:spcBef>
              <a:buClr>
                <a:srgbClr val="66FF33"/>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b="1" dirty="0">
                <a:solidFill>
                  <a:schemeClr val="tx1"/>
                </a:solidFill>
                <a:latin typeface="Chalkduster" panose="03050602040202020205" pitchFamily="66" charset="77"/>
              </a:rPr>
              <a:t>TONACA  AVVENTIZIA</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duster" panose="03050602040202020205" pitchFamily="66" charset="77"/>
              </a:rPr>
              <a:t>(Tessuto Connettivo Pro-</a:t>
            </a:r>
          </a:p>
          <a:p>
            <a:pPr marL="0" indent="0">
              <a:spcBef>
                <a:spcPts val="700"/>
              </a:spcBef>
              <a:buClr>
                <a:srgbClr val="66FF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err="1">
                <a:solidFill>
                  <a:schemeClr val="tx1"/>
                </a:solidFill>
                <a:latin typeface="Chalkduster" panose="03050602040202020205" pitchFamily="66" charset="77"/>
              </a:rPr>
              <a:t>Priamente</a:t>
            </a:r>
            <a:r>
              <a:rPr lang="it-IT" altLang="it-IT" sz="2400" dirty="0">
                <a:solidFill>
                  <a:schemeClr val="tx1"/>
                </a:solidFill>
                <a:latin typeface="Chalkduster" panose="03050602040202020205" pitchFamily="66" charset="77"/>
              </a:rPr>
              <a:t> Detto)</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7436" y="2780928"/>
            <a:ext cx="3966563" cy="4077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665E3E49-D9F5-1C42-9A02-D0753DF49F93}"/>
              </a:ext>
            </a:extLst>
          </p:cNvPr>
          <p:cNvSpPr txBox="1"/>
          <p:nvPr/>
        </p:nvSpPr>
        <p:spPr>
          <a:xfrm>
            <a:off x="6000225" y="495544"/>
            <a:ext cx="3131840" cy="2554545"/>
          </a:xfrm>
          <a:prstGeom prst="rect">
            <a:avLst/>
          </a:prstGeom>
          <a:noFill/>
        </p:spPr>
        <p:txBody>
          <a:bodyPr wrap="square" rtlCol="0">
            <a:spAutoFit/>
          </a:bodyPr>
          <a:lstStyle/>
          <a:p>
            <a:pPr algn="ctr"/>
            <a:r>
              <a:rPr lang="it-IT" sz="2000" b="1" dirty="0">
                <a:solidFill>
                  <a:schemeClr val="tx1"/>
                </a:solidFill>
                <a:latin typeface="Comic Sans MS" panose="030F0902030302020204" pitchFamily="66" charset="0"/>
              </a:rPr>
              <a:t>Nei Vasi di calibro </a:t>
            </a:r>
            <a:r>
              <a:rPr lang="it-IT" sz="2000" b="1" dirty="0" err="1">
                <a:solidFill>
                  <a:schemeClr val="tx1"/>
                </a:solidFill>
                <a:latin typeface="Comic Sans MS" panose="030F0902030302020204" pitchFamily="66" charset="0"/>
              </a:rPr>
              <a:t>piu’</a:t>
            </a:r>
            <a:endParaRPr lang="it-IT" sz="2000" b="1" dirty="0">
              <a:solidFill>
                <a:schemeClr val="tx1"/>
              </a:solidFill>
              <a:latin typeface="Comic Sans MS" panose="030F0902030302020204" pitchFamily="66" charset="0"/>
            </a:endParaRPr>
          </a:p>
          <a:p>
            <a:pPr algn="ctr"/>
            <a:r>
              <a:rPr lang="it-IT" sz="2000" b="1" dirty="0">
                <a:solidFill>
                  <a:schemeClr val="tx1"/>
                </a:solidFill>
                <a:latin typeface="Comic Sans MS" panose="030F0902030302020204" pitchFamily="66" charset="0"/>
              </a:rPr>
              <a:t>Cospicuo, i VASA VASORUM</a:t>
            </a:r>
          </a:p>
          <a:p>
            <a:pPr algn="ctr"/>
            <a:r>
              <a:rPr lang="it-IT" sz="2000" b="1" dirty="0">
                <a:solidFill>
                  <a:schemeClr val="tx1"/>
                </a:solidFill>
                <a:latin typeface="Comic Sans MS" panose="030F0902030302020204" pitchFamily="66" charset="0"/>
              </a:rPr>
              <a:t>Dell’ Avventizia permettono l’ irrorazione</a:t>
            </a:r>
          </a:p>
          <a:p>
            <a:pPr algn="ctr"/>
            <a:r>
              <a:rPr lang="it-IT" sz="2000" b="1" dirty="0">
                <a:solidFill>
                  <a:schemeClr val="tx1"/>
                </a:solidFill>
                <a:latin typeface="Comic Sans MS" panose="030F0902030302020204" pitchFamily="66" charset="0"/>
              </a:rPr>
              <a:t>Specifica della parete del vaso stesso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l="7382" t="4440" r="7654" b="19797"/>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l="5794" t="1334" r="11539" b="7785"/>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3175" y="7938"/>
            <a:ext cx="9144000" cy="60270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ARTERIA vs. VENA</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516688"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788" y="3213100"/>
            <a:ext cx="2716212" cy="364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7829550" y="3284538"/>
            <a:ext cx="1311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ARTERIA</a:t>
            </a:r>
          </a:p>
        </p:txBody>
      </p:sp>
      <p:sp>
        <p:nvSpPr>
          <p:cNvPr id="16389" name="Text Box 5"/>
          <p:cNvSpPr txBox="1">
            <a:spLocks noChangeArrowheads="1"/>
          </p:cNvSpPr>
          <p:nvPr/>
        </p:nvSpPr>
        <p:spPr bwMode="auto">
          <a:xfrm>
            <a:off x="6516688" y="6308725"/>
            <a:ext cx="8921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CC"/>
                </a:solidFill>
                <a:latin typeface="Arial Black" panose="020B0A04020102020204" pitchFamily="34" charset="0"/>
              </a:rPr>
              <a:t>VENA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B105F-B381-A741-AF9B-16AF41D2FF58}"/>
              </a:ext>
            </a:extLst>
          </p:cNvPr>
          <p:cNvSpPr>
            <a:spLocks noGrp="1"/>
          </p:cNvSpPr>
          <p:nvPr>
            <p:ph type="title"/>
          </p:nvPr>
        </p:nvSpPr>
        <p:spPr>
          <a:xfrm>
            <a:off x="0" y="35897"/>
            <a:ext cx="9036496" cy="1123950"/>
          </a:xfrm>
        </p:spPr>
        <p:txBody>
          <a:bodyPr/>
          <a:lstStyle/>
          <a:p>
            <a:r>
              <a:rPr lang="it-IT" dirty="0">
                <a:solidFill>
                  <a:schemeClr val="tx1"/>
                </a:solidFill>
                <a:latin typeface="Gurmukhi MN" panose="02020600050405020304" pitchFamily="18" charset="0"/>
                <a:cs typeface="Gurmukhi MN" panose="02020600050405020304" pitchFamily="18" charset="0"/>
              </a:rPr>
              <a:t>ARTERIE</a:t>
            </a:r>
          </a:p>
        </p:txBody>
      </p:sp>
      <p:sp>
        <p:nvSpPr>
          <p:cNvPr id="3" name="Segnaposto contenuto 2">
            <a:extLst>
              <a:ext uri="{FF2B5EF4-FFF2-40B4-BE49-F238E27FC236}">
                <a16:creationId xmlns:a16="http://schemas.microsoft.com/office/drawing/2014/main" id="{F0CA0603-F5CE-8E42-8D0F-CEC891E91426}"/>
              </a:ext>
            </a:extLst>
          </p:cNvPr>
          <p:cNvSpPr>
            <a:spLocks noGrp="1"/>
          </p:cNvSpPr>
          <p:nvPr>
            <p:ph idx="1"/>
          </p:nvPr>
        </p:nvSpPr>
        <p:spPr>
          <a:xfrm>
            <a:off x="107504" y="980728"/>
            <a:ext cx="8928992" cy="5698153"/>
          </a:xfrm>
        </p:spPr>
        <p:txBody>
          <a:bodyPr/>
          <a:lstStyle/>
          <a:p>
            <a:r>
              <a:rPr lang="it-IT" sz="2800" dirty="0">
                <a:solidFill>
                  <a:schemeClr val="tx1"/>
                </a:solidFill>
                <a:latin typeface="Chalkduster" panose="03050602040202020205" pitchFamily="66" charset="77"/>
              </a:rPr>
              <a:t>I vasi arteriosi (EFFERENTI dal CUORE) possono essere suddivisi in base alle caratteristiche dimensionali e della loro Tonaca Media:</a:t>
            </a:r>
          </a:p>
          <a:p>
            <a:endParaRPr lang="it-IT" sz="2800" dirty="0">
              <a:solidFill>
                <a:schemeClr val="tx1"/>
              </a:solidFill>
              <a:latin typeface="Chalkduster" panose="03050602040202020205" pitchFamily="66" charset="77"/>
            </a:endParaRPr>
          </a:p>
          <a:p>
            <a:pPr marL="457200" indent="-457200">
              <a:buFontTx/>
              <a:buChar char="-"/>
            </a:pPr>
            <a:r>
              <a:rPr lang="it-IT" sz="2800" b="1" dirty="0">
                <a:solidFill>
                  <a:schemeClr val="tx1"/>
                </a:solidFill>
                <a:latin typeface="Copperplate" panose="02000504000000020004" pitchFamily="2" charset="77"/>
              </a:rPr>
              <a:t>ARTERIE DI GROSSO CALIBRO o ELASTICHE</a:t>
            </a:r>
          </a:p>
          <a:p>
            <a:pPr marL="0" indent="0"/>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mic Sans MS" panose="030F0902030302020204" pitchFamily="66" charset="0"/>
              </a:rPr>
              <a:t>ARTERIE DI MEDIO CALIBRO o MUSCOLARI</a:t>
            </a:r>
          </a:p>
          <a:p>
            <a:pPr marL="0" indent="0"/>
            <a:endParaRPr lang="it-IT" sz="2800" b="1" dirty="0">
              <a:solidFill>
                <a:schemeClr val="tx1"/>
              </a:solidFill>
              <a:latin typeface="Comic Sans MS" panose="030F0902030302020204" pitchFamily="66" charset="0"/>
            </a:endParaRPr>
          </a:p>
          <a:p>
            <a:pPr marL="457200" indent="-457200">
              <a:buFontTx/>
              <a:buChar char="-"/>
            </a:pPr>
            <a:r>
              <a:rPr lang="it-IT" sz="2800" dirty="0">
                <a:solidFill>
                  <a:schemeClr val="tx1"/>
                </a:solidFill>
                <a:latin typeface="Franklin Gothic Medium" panose="020B0603020102020204" pitchFamily="34" charset="0"/>
                <a:cs typeface="Arial Hebrew Scholar" pitchFamily="2" charset="-79"/>
              </a:rPr>
              <a:t>ARTERIE DI PICCOLO CALIBRO e/o ARTERIOLE</a:t>
            </a:r>
          </a:p>
        </p:txBody>
      </p:sp>
    </p:spTree>
    <p:extLst>
      <p:ext uri="{BB962C8B-B14F-4D97-AF65-F5344CB8AC3E}">
        <p14:creationId xmlns:p14="http://schemas.microsoft.com/office/powerpoint/2010/main" val="2342734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GROSSO CALIBRO o ELASTICHE</a:t>
            </a:r>
          </a:p>
        </p:txBody>
      </p:sp>
      <p:sp>
        <p:nvSpPr>
          <p:cNvPr id="17410" name="Rectangle 2"/>
          <p:cNvSpPr>
            <a:spLocks noGrp="1" noChangeArrowheads="1"/>
          </p:cNvSpPr>
          <p:nvPr>
            <p:ph type="body" idx="1"/>
          </p:nvPr>
        </p:nvSpPr>
        <p:spPr>
          <a:xfrm>
            <a:off x="0" y="1295400"/>
            <a:ext cx="9144000" cy="5562600"/>
          </a:xfrm>
          <a:ln/>
        </p:spPr>
        <p:txBody>
          <a:bodyPr/>
          <a:lstStyle/>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Sono rappresentate dall’ AORTA e dal TRONCO ARTERIOSO POLMONARE.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TONACA INTIMA di Endotelio poggia su una TONACA MEDIA ricca di FIBRE ELASTICHE e scarse Fibrocellule Muscolari Lisce.</a:t>
            </a:r>
          </a:p>
          <a:p>
            <a:pPr marL="323850" indent="-323850">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La presenza di abbondanti Fibre Elastiche nella Tonaca Media giustifica la proprietà funzionale dei suddetti vasi di potersi adattare ad un’elevata pressione nella Sistole Ventricolare del Cuore, accumulare così energia potenziale nel Tessuto Elastico e «spenderla» come energia propulsiva per far progredire il sangue.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MEDIO CALIBRO o MUSCOLARI</a:t>
            </a:r>
          </a:p>
        </p:txBody>
      </p:sp>
      <p:sp>
        <p:nvSpPr>
          <p:cNvPr id="18434" name="Rectangle 2"/>
          <p:cNvSpPr>
            <a:spLocks noGrp="1" noChangeArrowheads="1"/>
          </p:cNvSpPr>
          <p:nvPr>
            <p:ph type="body" idx="1"/>
          </p:nvPr>
        </p:nvSpPr>
        <p:spPr>
          <a:xfrm>
            <a:off x="773832" y="1066800"/>
            <a:ext cx="7596336" cy="57912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Molte arterie sono rappresentate da questa tipologia (es: Succlavia, Carotide, Celiaca, Mesenteriche, Renali e molte altre ancora)</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opperplate" panose="02000504000000020004" pitchFamily="2" charset="77"/>
            </a:endParaRP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opperplate" panose="02000504000000020004" pitchFamily="2" charset="77"/>
              </a:rPr>
              <a:t>La loro TONACA MEDIA è RICCA di FIBROCELLULE MUSCOLARI LISCE, deputate, con la loro contrazione, a far progredire il sangue verso i diversi distretti corporei, in considerazione del calo pressorio man mano che ci si allontana dal cuore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DI PICCOLO CALIBRO e/o ARTERIOLE</a:t>
            </a:r>
          </a:p>
        </p:txBody>
      </p:sp>
      <p:sp>
        <p:nvSpPr>
          <p:cNvPr id="19458" name="Rectangle 2"/>
          <p:cNvSpPr>
            <a:spLocks noGrp="1" noChangeArrowheads="1"/>
          </p:cNvSpPr>
          <p:nvPr>
            <p:ph type="body" idx="1"/>
          </p:nvPr>
        </p:nvSpPr>
        <p:spPr>
          <a:xfrm>
            <a:off x="0" y="1524000"/>
            <a:ext cx="9144000" cy="5638800"/>
          </a:xfrm>
          <a:ln/>
        </p:spPr>
        <p:txBody>
          <a:bodyPr/>
          <a:lstStyle/>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Presentano un diametro MINORE di 2.5 mm.</a:t>
            </a:r>
          </a:p>
          <a:p>
            <a:pPr marL="341313" indent="-323850" algn="just">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panose="03050602040202020205" pitchFamily="66" charset="77"/>
              </a:rPr>
              <a:t>Profondamente all’ Endotelio, allo Strato </a:t>
            </a:r>
            <a:r>
              <a:rPr lang="it-IT" altLang="it-IT" sz="2800" dirty="0" err="1">
                <a:solidFill>
                  <a:schemeClr val="tx1"/>
                </a:solidFill>
                <a:latin typeface="Chalkboard" panose="03050602040202020205" pitchFamily="66" charset="77"/>
              </a:rPr>
              <a:t>Sottoendoteliale</a:t>
            </a:r>
            <a:r>
              <a:rPr lang="it-IT" altLang="it-IT" sz="2800" dirty="0">
                <a:solidFill>
                  <a:schemeClr val="tx1"/>
                </a:solidFill>
                <a:latin typeface="Chalkboard" panose="03050602040202020205" pitchFamily="66" charset="77"/>
              </a:rPr>
              <a:t> ed alla Lamina Elastica Interna si nota la presenza di alcuni strati di FIBROCELLULE MUSCOLARI LISCE (non una vera e propria tonaca media), che, con la loro contrazione (controllata dal Sistema Nervoso Autonomo Ortosimpatico), modulano l’ afflusso di sangue nei microcircoli, svolgendo in tal modo un ruolo peculiare nel controllo della pressione sanguigna (concetti di Pressione Arteriosa Massima e Minima che verranno chiariti in Fisiologia).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1729" y="-243408"/>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a:t>
            </a:r>
          </a:p>
        </p:txBody>
      </p:sp>
      <p:sp>
        <p:nvSpPr>
          <p:cNvPr id="20482" name="Rectangle 2"/>
          <p:cNvSpPr>
            <a:spLocks noGrp="1" noChangeArrowheads="1"/>
          </p:cNvSpPr>
          <p:nvPr>
            <p:ph type="body" idx="1"/>
          </p:nvPr>
        </p:nvSpPr>
        <p:spPr>
          <a:xfrm>
            <a:off x="683568" y="533400"/>
            <a:ext cx="7992888" cy="5791200"/>
          </a:xfrm>
          <a:ln/>
        </p:spPr>
        <p:txBody>
          <a:bodyPr/>
          <a:lstStyle/>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mic Sans MS" panose="030F0902030302020204" pitchFamily="66" charset="0"/>
              </a:rPr>
              <a:t>A differenza delle Arterie, nelle VENE non si possono distinguere nettamente le varie tonache, essendo molto meno evidenti, se non addirittura assenti, le Lamine Elastiche Interna ed Esterna.</a:t>
            </a: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A partire dai Microcircoli, si possono comunque descrivere:</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halkboard" panose="03050602040202020205" pitchFamily="66" charset="77"/>
              </a:rPr>
              <a:t>VENE DI PICCOLO CALIBRO o VENULE</a:t>
            </a:r>
            <a:r>
              <a:rPr lang="it-IT" altLang="it-IT" sz="2600" dirty="0">
                <a:solidFill>
                  <a:schemeClr val="tx1"/>
                </a:solidFill>
                <a:latin typeface="Chalkboard" panose="03050602040202020205" pitchFamily="66" charset="77"/>
              </a:rPr>
              <a:t>: raccolgono il sangue refluo dai Microcircoli</a:t>
            </a:r>
            <a:r>
              <a:rPr lang="it-IT" altLang="it-IT" sz="2600" dirty="0">
                <a:solidFill>
                  <a:schemeClr val="tx1"/>
                </a:solidFill>
                <a:latin typeface="Copperplate" panose="02000504000000020004" pitchFamily="2" charset="77"/>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VENE DI TIPO RECETTIVO</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Arial Hebrew Scholar" pitchFamily="2" charset="-79"/>
                <a:cs typeface="Arial Hebrew Scholar" pitchFamily="2" charset="-79"/>
              </a:rPr>
              <a:t>VENE DI TIPO PROPULSIVO</a:t>
            </a:r>
            <a:r>
              <a:rPr lang="it-IT" altLang="it-IT" sz="2600" dirty="0">
                <a:solidFill>
                  <a:schemeClr val="tx1"/>
                </a:solidFill>
                <a:latin typeface="Arial Hebrew Scholar" pitchFamily="2" charset="-79"/>
                <a:cs typeface="Arial Hebrew Scholar" pitchFamily="2" charset="-79"/>
              </a:rPr>
              <a:t>.</a:t>
            </a:r>
          </a:p>
          <a:p>
            <a:pPr marL="457200" indent="-457200">
              <a:lnSpc>
                <a:spcPct val="90000"/>
              </a:lnSpc>
              <a:spcBef>
                <a:spcPts val="700"/>
              </a:spcBef>
              <a:buClr>
                <a:srgbClr val="FF99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Arial Hebrew Scholar" pitchFamily="2" charset="-79"/>
              <a:cs typeface="Arial Hebrew Scholar" pitchFamily="2" charset="-79"/>
            </a:endParaRPr>
          </a:p>
          <a:p>
            <a:pPr marL="0" indent="0">
              <a:lnSpc>
                <a:spcPct val="90000"/>
              </a:lnSpc>
              <a:spcBef>
                <a:spcPts val="700"/>
              </a:spcBef>
              <a:buClr>
                <a:srgbClr val="FF99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Queste due ultime tipologie tengono conto sia del Calo pressorio nel ritorno venoso, sia della normale stazione eretta del corpo umano.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RECETTIVO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107504" y="1340768"/>
            <a:ext cx="8928992" cy="5517232"/>
          </a:xfrm>
        </p:spPr>
        <p:txBody>
          <a:bodyPr/>
          <a:lstStyle/>
          <a:p>
            <a:r>
              <a:rPr lang="it-IT" sz="2800" dirty="0">
                <a:solidFill>
                  <a:schemeClr val="tx1"/>
                </a:solidFill>
                <a:latin typeface="Chalkduster" panose="03050602040202020205" pitchFamily="66" charset="77"/>
              </a:rPr>
              <a:t>Sono rappresentate dalle Vene che drenano il sangue dai distretti corporei SOPRADIAFRAMMATICI del corpo, situati pertanto SUPERIORMENTE al Cuore (che poggia sul Centro Frenico del Diaframma).</a:t>
            </a:r>
          </a:p>
          <a:p>
            <a:r>
              <a:rPr lang="it-IT" sz="2800" dirty="0">
                <a:solidFill>
                  <a:schemeClr val="tx1"/>
                </a:solidFill>
                <a:latin typeface="Chalkboard" panose="03050602040202020205" pitchFamily="66" charset="77"/>
              </a:rPr>
              <a:t>Il sangue, pertanto, </a:t>
            </a:r>
            <a:r>
              <a:rPr lang="it-IT" sz="2800" dirty="0" err="1">
                <a:solidFill>
                  <a:schemeClr val="tx1"/>
                </a:solidFill>
                <a:latin typeface="Chalkboard" panose="03050602040202020205" pitchFamily="66" charset="77"/>
              </a:rPr>
              <a:t>puo’</a:t>
            </a:r>
            <a:r>
              <a:rPr lang="it-IT" sz="2800" dirty="0">
                <a:solidFill>
                  <a:schemeClr val="tx1"/>
                </a:solidFill>
                <a:latin typeface="Chalkboard" panose="03050602040202020205" pitchFamily="66" charset="77"/>
              </a:rPr>
              <a:t> in un certo senso «sfruttare» la gravità per favorire il suo ritorno venoso al cuore.</a:t>
            </a:r>
          </a:p>
        </p:txBody>
      </p:sp>
    </p:spTree>
    <p:extLst>
      <p:ext uri="{BB962C8B-B14F-4D97-AF65-F5344CB8AC3E}">
        <p14:creationId xmlns:p14="http://schemas.microsoft.com/office/powerpoint/2010/main" val="2247977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261EBA-791A-BD4F-A4DA-8593E5F74FE4}"/>
              </a:ext>
            </a:extLst>
          </p:cNvPr>
          <p:cNvSpPr>
            <a:spLocks noGrp="1"/>
          </p:cNvSpPr>
          <p:nvPr>
            <p:ph type="title"/>
          </p:nvPr>
        </p:nvSpPr>
        <p:spPr>
          <a:xfrm>
            <a:off x="661676" y="13679"/>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VENE DI TIPO PROPULSIVO</a:t>
            </a:r>
          </a:p>
        </p:txBody>
      </p:sp>
      <p:sp>
        <p:nvSpPr>
          <p:cNvPr id="3" name="Segnaposto contenuto 2">
            <a:extLst>
              <a:ext uri="{FF2B5EF4-FFF2-40B4-BE49-F238E27FC236}">
                <a16:creationId xmlns:a16="http://schemas.microsoft.com/office/drawing/2014/main" id="{DA5C16F8-D2F9-C347-BD1F-459C1938288D}"/>
              </a:ext>
            </a:extLst>
          </p:cNvPr>
          <p:cNvSpPr>
            <a:spLocks noGrp="1"/>
          </p:cNvSpPr>
          <p:nvPr>
            <p:ph idx="1"/>
          </p:nvPr>
        </p:nvSpPr>
        <p:spPr>
          <a:xfrm>
            <a:off x="401414" y="980728"/>
            <a:ext cx="8341171" cy="5517232"/>
          </a:xfrm>
        </p:spPr>
        <p:txBody>
          <a:bodyPr/>
          <a:lstStyle/>
          <a:p>
            <a:r>
              <a:rPr lang="it-IT" sz="2400" dirty="0">
                <a:solidFill>
                  <a:schemeClr val="tx1"/>
                </a:solidFill>
                <a:latin typeface="Copperplate" panose="02000504000000020004" pitchFamily="2" charset="77"/>
              </a:rPr>
              <a:t>Per il Ritorno Venoso del Sangue dai Distretti Corporei Sottodiaframmatici, il flusso del sangue deve «</a:t>
            </a:r>
            <a:r>
              <a:rPr lang="it-IT" sz="2400" dirty="0" err="1">
                <a:solidFill>
                  <a:schemeClr val="tx1"/>
                </a:solidFill>
                <a:latin typeface="Copperplate" panose="02000504000000020004" pitchFamily="2" charset="77"/>
              </a:rPr>
              <a:t>vincere»la</a:t>
            </a:r>
            <a:r>
              <a:rPr lang="it-IT" sz="2400" dirty="0">
                <a:solidFill>
                  <a:schemeClr val="tx1"/>
                </a:solidFill>
                <a:latin typeface="Copperplate" panose="02000504000000020004" pitchFamily="2" charset="77"/>
              </a:rPr>
              <a:t> gravità, pertanto la loro Tonaca MEDIA / AVVENTIZIA presenta un cospicuo contingente di FIBROCELLULE MUSCOLARI LISCE che, con la loro contrazione, favoriscono il procedere del sangue verso il cuore.</a:t>
            </a:r>
          </a:p>
          <a:p>
            <a:r>
              <a:rPr lang="it-IT" sz="2400" dirty="0">
                <a:solidFill>
                  <a:schemeClr val="tx1"/>
                </a:solidFill>
                <a:latin typeface="Copperplate" panose="02000504000000020004" pitchFamily="2" charset="77"/>
              </a:rPr>
              <a:t>All’ interno del lume sono poi presenti delle VALVOLE A NIDO di RONDINE, che si chiudono al passaggio del sangue, impedendone, in condizioni normali, il reflusso verso i distretti inferiori. </a:t>
            </a:r>
          </a:p>
          <a:p>
            <a:r>
              <a:rPr lang="it-IT" sz="2400" dirty="0">
                <a:solidFill>
                  <a:schemeClr val="tx1"/>
                </a:solidFill>
                <a:latin typeface="Copperplate" panose="02000504000000020004" pitchFamily="2" charset="77"/>
              </a:rPr>
              <a:t>La loro azione è ulteriormente coadiuvata dalle contrazioni dei muscoli striati scheletrici del distretto anatomico di competenza. </a:t>
            </a:r>
          </a:p>
        </p:txBody>
      </p:sp>
    </p:spTree>
    <p:extLst>
      <p:ext uri="{BB962C8B-B14F-4D97-AF65-F5344CB8AC3E}">
        <p14:creationId xmlns:p14="http://schemas.microsoft.com/office/powerpoint/2010/main" val="482730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l="5396" t="4115" r="5666" b="14459"/>
          <a:stretch>
            <a:fillRect/>
          </a:stretch>
        </p:blipFill>
        <p:spPr bwMode="auto">
          <a:xfrm>
            <a:off x="2016125" y="0"/>
            <a:ext cx="6048375" cy="6767513"/>
          </a:xfrm>
          <a:prstGeom prst="rect">
            <a:avLst/>
          </a:prstGeom>
          <a:noFill/>
          <a:ln>
            <a:noFill/>
          </a:ln>
          <a:effectLst/>
          <a:extLst>
            <a:ext uri="{909E8E84-426E-40DD-AFC4-6F175D3DCCD1}">
              <a14:hiddenFill xmlns:a14="http://schemas.microsoft.com/office/drawing/2010/main">
                <a:blipFill dpi="0" rotWithShape="0">
                  <a:blip/>
                  <a:srcRect l="5396" t="4115" r="5666" b="1445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575556" y="620688"/>
            <a:ext cx="7992888" cy="5616624"/>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PUO’ ESSERE DEFINITO UN SISTEMA IDRAULICO “</a:t>
            </a:r>
            <a:r>
              <a:rPr lang="it-IT" altLang="it-IT" sz="2200" i="1" dirty="0">
                <a:solidFill>
                  <a:schemeClr val="tx1"/>
                </a:solidFill>
                <a:latin typeface="Copperplate" panose="02000504000000020004" pitchFamily="2" charset="77"/>
              </a:rPr>
              <a:t>CHIUSO</a:t>
            </a:r>
            <a:r>
              <a:rPr lang="it-IT" altLang="it-IT" sz="22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90538" y="6384925"/>
            <a:ext cx="8305800"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4572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9144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1371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18288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marL="0" lvl="4" indent="0">
              <a:buClrTx/>
              <a:buFontTx/>
              <a:buNone/>
            </a:pPr>
            <a:r>
              <a:rPr lang="it-IT" altLang="it-IT" sz="1000">
                <a:solidFill>
                  <a:srgbClr val="000000"/>
                </a:solidFill>
                <a:latin typeface="Arial" panose="020B0604020202020204" pitchFamily="34" charset="0"/>
                <a:cs typeface="Arial" panose="020B0604020202020204" pitchFamily="34" charset="0"/>
              </a:rPr>
              <a:t>G.J. Tortora, M.T. Nielsen                                                                                 </a:t>
            </a:r>
            <a:r>
              <a:rPr lang="it-IT" altLang="it-IT" sz="1000" b="1">
                <a:solidFill>
                  <a:srgbClr val="000000"/>
                </a:solidFill>
                <a:latin typeface="Arial" panose="020B0604020202020204" pitchFamily="34" charset="0"/>
                <a:cs typeface="Arial" panose="020B0604020202020204" pitchFamily="34" charset="0"/>
              </a:rPr>
              <a:t>Principi di Anatomia umana</a:t>
            </a:r>
            <a:r>
              <a:rPr lang="it-IT" altLang="it-IT" sz="1000">
                <a:solidFill>
                  <a:srgbClr val="000000"/>
                </a:solidFill>
                <a:latin typeface="Arial" panose="020B0604020202020204" pitchFamily="34" charset="0"/>
                <a:cs typeface="Arial" panose="020B0604020202020204" pitchFamily="34" charset="0"/>
              </a:rPr>
              <a:t>                                                                                   Copyright 2012 C.E.A. Casa Editrice Ambrosiana</a:t>
            </a:r>
            <a:r>
              <a:rPr lang="it-IT" altLang="it-IT" sz="1200">
                <a:solidFill>
                  <a:srgbClr val="000000"/>
                </a:solidFill>
                <a:latin typeface="Arial" panose="020B0604020202020204" pitchFamily="34" charset="0"/>
                <a:cs typeface="Arial" panose="020B0604020202020204" pitchFamily="34" charset="0"/>
              </a:rPr>
              <a:t> </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223838"/>
            <a:ext cx="43307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395536" y="1052736"/>
            <a:ext cx="8496944" cy="5517232"/>
          </a:xfrm>
        </p:spPr>
        <p:txBody>
          <a:bodyPr/>
          <a:lstStyle/>
          <a:p>
            <a:r>
              <a:rPr lang="it-IT" sz="25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500" dirty="0">
                <a:solidFill>
                  <a:schemeClr val="tx1"/>
                </a:solidFill>
                <a:latin typeface="Copperplate" panose="02000504000000020004" pitchFamily="2" charset="77"/>
              </a:rPr>
              <a:t>I vasi dei Microcircoli sono:</a:t>
            </a:r>
          </a:p>
          <a:p>
            <a:pPr marL="457200" indent="-457200">
              <a:buFontTx/>
              <a:buChar char="-"/>
            </a:pPr>
            <a:r>
              <a:rPr lang="it-IT" sz="2500" dirty="0">
                <a:solidFill>
                  <a:schemeClr val="tx1"/>
                </a:solidFill>
                <a:latin typeface="Copperplate" panose="02000504000000020004" pitchFamily="2" charset="77"/>
              </a:rPr>
              <a:t>CAPILLARI (calibro 7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suddivisi:</a:t>
            </a:r>
          </a:p>
          <a:p>
            <a:pPr marL="0" indent="0"/>
            <a:r>
              <a:rPr lang="it-IT" sz="2500" dirty="0">
                <a:solidFill>
                  <a:schemeClr val="tx1"/>
                </a:solidFill>
                <a:latin typeface="Copperplate" panose="02000504000000020004" pitchFamily="2" charset="77"/>
              </a:rPr>
              <a:t>     CAPILLARI CONTINUI</a:t>
            </a:r>
          </a:p>
          <a:p>
            <a:pPr marL="0" indent="0"/>
            <a:r>
              <a:rPr lang="it-IT" sz="2500" dirty="0">
                <a:solidFill>
                  <a:schemeClr val="tx1"/>
                </a:solidFill>
                <a:latin typeface="Copperplate" panose="02000504000000020004" pitchFamily="2" charset="77"/>
              </a:rPr>
              <a:t>     CAPILLARI FENESTRATI (pori 50-100 nm)</a:t>
            </a:r>
          </a:p>
          <a:p>
            <a:pPr marL="0" indent="0"/>
            <a:r>
              <a:rPr lang="it-IT" sz="2500" dirty="0">
                <a:solidFill>
                  <a:schemeClr val="tx1"/>
                </a:solidFill>
                <a:latin typeface="Copperplate" panose="02000504000000020004" pitchFamily="2" charset="77"/>
              </a:rPr>
              <a:t>- SINUSOIDI (calibro 20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Fenestrature di 30-40 </a:t>
            </a:r>
            <a:r>
              <a:rPr lang="it-IT" sz="2500" dirty="0" err="1">
                <a:solidFill>
                  <a:schemeClr val="tx1"/>
                </a:solidFill>
                <a:latin typeface="Copperplate" panose="02000504000000020004" pitchFamily="2" charset="77"/>
              </a:rPr>
              <a:t>microns</a:t>
            </a:r>
            <a:r>
              <a:rPr lang="it-IT" sz="25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1">
            <a:extLst>
              <a:ext uri="{FF2B5EF4-FFF2-40B4-BE49-F238E27FC236}">
                <a16:creationId xmlns:a16="http://schemas.microsoft.com/office/drawing/2014/main" id="{24F273D2-598F-8046-9015-D2996E7C51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2425" y="241300"/>
            <a:ext cx="335915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450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C6622E-B59F-C249-AF13-465CF402BA59}"/>
              </a:ext>
            </a:extLst>
          </p:cNvPr>
          <p:cNvSpPr>
            <a:spLocks noGrp="1"/>
          </p:cNvSpPr>
          <p:nvPr>
            <p:ph type="title"/>
          </p:nvPr>
        </p:nvSpPr>
        <p:spPr>
          <a:xfrm>
            <a:off x="683568" y="-23880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CAPILLARI SANGUIFERI</a:t>
            </a:r>
          </a:p>
        </p:txBody>
      </p:sp>
      <p:sp>
        <p:nvSpPr>
          <p:cNvPr id="3" name="Segnaposto contenuto 2">
            <a:extLst>
              <a:ext uri="{FF2B5EF4-FFF2-40B4-BE49-F238E27FC236}">
                <a16:creationId xmlns:a16="http://schemas.microsoft.com/office/drawing/2014/main" id="{52853C98-F8A5-EC4E-8284-936B716013EE}"/>
              </a:ext>
            </a:extLst>
          </p:cNvPr>
          <p:cNvSpPr>
            <a:spLocks noGrp="1"/>
          </p:cNvSpPr>
          <p:nvPr>
            <p:ph idx="1"/>
          </p:nvPr>
        </p:nvSpPr>
        <p:spPr>
          <a:xfrm>
            <a:off x="467544" y="620688"/>
            <a:ext cx="8352928" cy="5805264"/>
          </a:xfrm>
        </p:spPr>
        <p:txBody>
          <a:bodyPr/>
          <a:lstStyle/>
          <a:p>
            <a:r>
              <a:rPr lang="it-IT" sz="2500" dirty="0">
                <a:solidFill>
                  <a:schemeClr val="tx1"/>
                </a:solidFill>
                <a:latin typeface="Chalkboard" panose="03050602040202020205" pitchFamily="66" charset="77"/>
              </a:rPr>
              <a:t>Il loro LUME è limitato da Cellule Endoteliali.</a:t>
            </a:r>
          </a:p>
          <a:p>
            <a:r>
              <a:rPr lang="it-IT" sz="2500" dirty="0">
                <a:solidFill>
                  <a:schemeClr val="tx1"/>
                </a:solidFill>
                <a:latin typeface="Chalkboard" panose="03050602040202020205" pitchFamily="66" charset="77"/>
              </a:rPr>
              <a:t>Esternamente all’Endotelio sono presenti i PERICITI (Cellule con proprietà Contrattili e Fagocitarie).</a:t>
            </a:r>
          </a:p>
          <a:p>
            <a:r>
              <a:rPr lang="it-IT" sz="2500" dirty="0">
                <a:solidFill>
                  <a:schemeClr val="tx1"/>
                </a:solidFill>
                <a:latin typeface="Chalkboard" panose="03050602040202020205" pitchFamily="66" charset="77"/>
              </a:rPr>
              <a:t>Molecole LIPOFILE passano per semplice diffusione.</a:t>
            </a:r>
          </a:p>
          <a:p>
            <a:r>
              <a:rPr lang="it-IT" sz="2500" dirty="0">
                <a:solidFill>
                  <a:schemeClr val="tx1"/>
                </a:solidFill>
                <a:latin typeface="Chalkboard" panose="03050602040202020205" pitchFamily="66" charset="77"/>
              </a:rPr>
              <a:t>Nei Capillari CONTINUI il passaggio di molecole è limitato all’ acqua ed a specie chimiche IDROFILE di piccole dimensioni (ioni e piccole molecole organiche, quale è il Glucosio), eventualmente mediante l’ impiego di specifici «</a:t>
            </a:r>
            <a:r>
              <a:rPr lang="it-IT" sz="2500" dirty="0" err="1">
                <a:solidFill>
                  <a:schemeClr val="tx1"/>
                </a:solidFill>
                <a:latin typeface="Chalkboard" panose="03050602040202020205" pitchFamily="66" charset="77"/>
              </a:rPr>
              <a:t>carriers</a:t>
            </a:r>
            <a:r>
              <a:rPr lang="it-IT" sz="2500" dirty="0">
                <a:solidFill>
                  <a:schemeClr val="tx1"/>
                </a:solidFill>
                <a:latin typeface="Chalkboard" panose="03050602040202020205" pitchFamily="66" charset="77"/>
              </a:rPr>
              <a:t>».</a:t>
            </a:r>
          </a:p>
          <a:p>
            <a:r>
              <a:rPr lang="it-IT" sz="2500" dirty="0">
                <a:solidFill>
                  <a:schemeClr val="tx1"/>
                </a:solidFill>
                <a:latin typeface="Chalkboard" panose="03050602040202020205" pitchFamily="66" charset="77"/>
              </a:rPr>
              <a:t>Nei capillari FENESTRATI sono presenti sull’Endotelio aperture che, associate alla Membrana Basale dello stesso, consentono il passaggio di molecole di peso molecolare cospicuo (circa 70 </a:t>
            </a:r>
            <a:r>
              <a:rPr lang="it-IT" sz="2500" dirty="0" err="1">
                <a:solidFill>
                  <a:schemeClr val="tx1"/>
                </a:solidFill>
                <a:latin typeface="Chalkboard" panose="03050602040202020205" pitchFamily="66" charset="77"/>
              </a:rPr>
              <a:t>kDa</a:t>
            </a:r>
            <a:r>
              <a:rPr lang="it-IT" sz="2800" dirty="0">
                <a:solidFill>
                  <a:schemeClr val="tx1"/>
                </a:solidFill>
                <a:latin typeface="Chalkboard" panose="03050602040202020205" pitchFamily="66" charset="77"/>
              </a:rPr>
              <a:t>) </a:t>
            </a:r>
          </a:p>
        </p:txBody>
      </p:sp>
    </p:spTree>
    <p:extLst>
      <p:ext uri="{BB962C8B-B14F-4D97-AF65-F5344CB8AC3E}">
        <p14:creationId xmlns:p14="http://schemas.microsoft.com/office/powerpoint/2010/main" val="1076517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107504" y="1184598"/>
            <a:ext cx="8208912"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539552" y="270704"/>
            <a:ext cx="8280920" cy="1718136"/>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628" b="1" dirty="0">
                <a:solidFill>
                  <a:schemeClr val="tx1"/>
                </a:solidFill>
                <a:latin typeface="Chalkboard SE" panose="03050602040202020205" pitchFamily="66" charset="77"/>
              </a:rPr>
              <a:t>TESSUTI CONNETTIVI </a:t>
            </a:r>
            <a:br>
              <a:rPr lang="it-IT" altLang="it-IT" sz="3628" b="1" dirty="0">
                <a:solidFill>
                  <a:schemeClr val="tx1"/>
                </a:solidFill>
                <a:latin typeface="Chalkboard SE" panose="03050602040202020205" pitchFamily="66" charset="77"/>
              </a:rPr>
            </a:br>
            <a:r>
              <a:rPr lang="it-IT" altLang="it-IT" sz="3628" b="1" dirty="0">
                <a:solidFill>
                  <a:schemeClr val="tx1"/>
                </a:solidFill>
                <a:latin typeface="Chalkboard SE" panose="03050602040202020205" pitchFamily="66" charset="77"/>
              </a:rPr>
              <a:t>A MATRICE (ECM) LIQUIDA</a:t>
            </a:r>
          </a:p>
        </p:txBody>
      </p:sp>
      <p:sp>
        <p:nvSpPr>
          <p:cNvPr id="6146" name="Rectangle 2"/>
          <p:cNvSpPr>
            <a:spLocks noGrp="1" noChangeArrowheads="1"/>
          </p:cNvSpPr>
          <p:nvPr>
            <p:ph type="body" idx="1"/>
          </p:nvPr>
        </p:nvSpPr>
        <p:spPr>
          <a:xfrm>
            <a:off x="251520" y="2204864"/>
            <a:ext cx="8703847" cy="4562191"/>
          </a:xfrm>
          <a:ln/>
        </p:spPr>
        <p:txBody>
          <a:bodyPr vert="horz" wrap="square" lIns="81638" tIns="42452" rIns="81638" bIns="42452" numCol="1" anchor="t" anchorCtr="0" compatLnSpc="1">
            <a:prstTxWarp prst="textNoShape">
              <a:avLst/>
            </a:prstTxWarp>
          </a:bodyPr>
          <a:lstStyle/>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Nell’ ambito dell’ organismo umano, esistono tessuti connettivi a “Matrice Liquida”.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buNone/>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  - SANGUE</a:t>
            </a:r>
          </a:p>
          <a:p>
            <a:pPr marL="457200" indent="-457200" algn="ctr" hangingPunct="1">
              <a:lnSpc>
                <a:spcPct val="100000"/>
              </a:lnSpc>
              <a:spcBef>
                <a:spcPts val="635"/>
              </a:spcBef>
              <a:spcAft>
                <a:spcPct val="0"/>
              </a:spcAft>
              <a:buClrTx/>
              <a:buFontTx/>
              <a:buChar char="-"/>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3600" b="1" dirty="0">
                <a:latin typeface="Chalkboard SE" panose="03050602040202020205" pitchFamily="66" charset="77"/>
              </a:rPr>
              <a:t>LINFA</a:t>
            </a: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endParaRPr lang="it-IT" altLang="it-IT" sz="2540" b="1" dirty="0">
              <a:latin typeface="Chalkboard SE" panose="03050602040202020205" pitchFamily="66" charset="77"/>
            </a:endParaRPr>
          </a:p>
          <a:p>
            <a:pPr marL="0" indent="0" algn="ctr" hangingPunct="1">
              <a:lnSpc>
                <a:spcPct val="100000"/>
              </a:lnSpc>
              <a:spcBef>
                <a:spcPts val="635"/>
              </a:spcBef>
              <a:spcAft>
                <a:spcPct val="0"/>
              </a:spcAft>
              <a:buClrTx/>
              <a:tabLst>
                <a:tab pos="0" algn="l"/>
                <a:tab pos="95041" algn="l"/>
                <a:tab pos="502568" algn="l"/>
                <a:tab pos="910093" algn="l"/>
                <a:tab pos="1317620" algn="l"/>
                <a:tab pos="1725145" algn="l"/>
                <a:tab pos="2132672" algn="l"/>
                <a:tab pos="2540197" algn="l"/>
                <a:tab pos="2947724" algn="l"/>
                <a:tab pos="3355250" algn="l"/>
                <a:tab pos="3762776" algn="l"/>
                <a:tab pos="4170302" algn="l"/>
                <a:tab pos="4577828" algn="l"/>
                <a:tab pos="4985354" algn="l"/>
                <a:tab pos="5392880" algn="l"/>
                <a:tab pos="5800406" algn="l"/>
                <a:tab pos="6207932" algn="l"/>
                <a:tab pos="6615458" algn="l"/>
                <a:tab pos="7022984" algn="l"/>
                <a:tab pos="7430510" algn="l"/>
                <a:tab pos="7838036" algn="l"/>
              </a:tabLst>
            </a:pPr>
            <a:r>
              <a:rPr lang="it-IT" altLang="it-IT" sz="2540" b="1" dirty="0">
                <a:latin typeface="Chalkboard SE" panose="03050602040202020205" pitchFamily="66" charset="77"/>
              </a:rPr>
              <a:t>Essi scorrono in un complesso SISTEMA CIRCOLATORIO, suddiviso in Sistema Circolatorio Sanguifero e Sistema Circolatorio Linfatico.</a:t>
            </a:r>
          </a:p>
        </p:txBody>
      </p:sp>
    </p:spTree>
    <p:extLst>
      <p:ext uri="{BB962C8B-B14F-4D97-AF65-F5344CB8AC3E}">
        <p14:creationId xmlns:p14="http://schemas.microsoft.com/office/powerpoint/2010/main" val="31413541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39552" y="1239340"/>
            <a:ext cx="7991271" cy="514198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Rectangle 2"/>
          <p:cNvSpPr>
            <a:spLocks noGrp="1" noChangeArrowheads="1"/>
          </p:cNvSpPr>
          <p:nvPr>
            <p:ph type="title"/>
          </p:nvPr>
        </p:nvSpPr>
        <p:spPr>
          <a:xfrm>
            <a:off x="838800" y="332656"/>
            <a:ext cx="7466400" cy="692640"/>
          </a:xfrm>
          <a:ln/>
        </p:spPr>
        <p:txBody>
          <a:bodyPr>
            <a:normAutofit fontScale="90000"/>
          </a:bodyPr>
          <a:lstStyle/>
          <a:p>
            <a:pPr algn="ctr">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dirty="0" err="1">
                <a:solidFill>
                  <a:srgbClr val="000000"/>
                </a:solidFill>
                <a:effectLst>
                  <a:outerShdw blurRad="38100" dist="38100" dir="2700000" algn="tl">
                    <a:srgbClr val="FFFFFF"/>
                  </a:outerShdw>
                </a:effectLst>
              </a:rPr>
              <a:t>S</a:t>
            </a:r>
            <a:r>
              <a:rPr lang="it-IT" altLang="it-IT" dirty="0">
                <a:solidFill>
                  <a:srgbClr val="000000"/>
                </a:solidFill>
                <a:effectLst>
                  <a:outerShdw blurRad="38100" dist="38100" dir="2700000" algn="tl">
                    <a:srgbClr val="FFFFFF"/>
                  </a:outerShdw>
                </a:effectLst>
              </a:rPr>
              <a:t> A </a:t>
            </a:r>
            <a:r>
              <a:rPr lang="it-IT" altLang="it-IT" dirty="0" err="1">
                <a:solidFill>
                  <a:srgbClr val="000000"/>
                </a:solidFill>
                <a:effectLst>
                  <a:outerShdw blurRad="38100" dist="38100" dir="2700000" algn="tl">
                    <a:srgbClr val="FFFFFF"/>
                  </a:outerShdw>
                </a:effectLst>
              </a:rPr>
              <a:t>N</a:t>
            </a:r>
            <a:r>
              <a:rPr lang="it-IT" altLang="it-IT" dirty="0">
                <a:solidFill>
                  <a:srgbClr val="000000"/>
                </a:solidFill>
                <a:effectLst>
                  <a:outerShdw blurRad="38100" dist="38100" dir="2700000" algn="tl">
                    <a:srgbClr val="FFFFFF"/>
                  </a:outerShdw>
                </a:effectLst>
              </a:rPr>
              <a:t> G U E</a:t>
            </a:r>
          </a:p>
        </p:txBody>
      </p:sp>
    </p:spTree>
    <p:extLst>
      <p:ext uri="{BB962C8B-B14F-4D97-AF65-F5344CB8AC3E}">
        <p14:creationId xmlns:p14="http://schemas.microsoft.com/office/powerpoint/2010/main" val="212453239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E881F-0DEE-0C41-B126-0D0BB08EB8CE}"/>
              </a:ext>
            </a:extLst>
          </p:cNvPr>
          <p:cNvSpPr>
            <a:spLocks noGrp="1"/>
          </p:cNvSpPr>
          <p:nvPr>
            <p:ph type="title"/>
          </p:nvPr>
        </p:nvSpPr>
        <p:spPr>
          <a:xfrm>
            <a:off x="88088" y="-99392"/>
            <a:ext cx="9036496" cy="1425575"/>
          </a:xfrm>
        </p:spPr>
        <p:txBody>
          <a:bodyPr/>
          <a:lstStyle/>
          <a:p>
            <a:pPr algn="ctr"/>
            <a:r>
              <a:rPr lang="it-IT" sz="3600" dirty="0">
                <a:solidFill>
                  <a:schemeClr val="tx1"/>
                </a:solidFill>
                <a:latin typeface="Copperplate Gothic Bold" panose="020E0705020206020404" pitchFamily="34" charset="77"/>
              </a:rPr>
              <a:t>SANGUE</a:t>
            </a:r>
            <a:br>
              <a:rPr lang="it-IT" sz="3600" dirty="0">
                <a:solidFill>
                  <a:schemeClr val="tx1"/>
                </a:solidFill>
                <a:latin typeface="Copperplate Gothic Bold" panose="020E0705020206020404" pitchFamily="34" charset="77"/>
              </a:rPr>
            </a:br>
            <a:r>
              <a:rPr lang="it-IT" sz="3600" dirty="0">
                <a:solidFill>
                  <a:schemeClr val="tx1"/>
                </a:solidFill>
                <a:latin typeface="Copperplate Gothic Bold" panose="020E0705020206020404" pitchFamily="34" charset="77"/>
              </a:rPr>
              <a:t>-Organizzazione Istologica-</a:t>
            </a:r>
          </a:p>
        </p:txBody>
      </p:sp>
      <p:sp>
        <p:nvSpPr>
          <p:cNvPr id="3" name="Segnaposto contenuto 2">
            <a:extLst>
              <a:ext uri="{FF2B5EF4-FFF2-40B4-BE49-F238E27FC236}">
                <a16:creationId xmlns:a16="http://schemas.microsoft.com/office/drawing/2014/main" id="{0587D3F4-054C-A845-BF0F-1BCCB2D76F71}"/>
              </a:ext>
            </a:extLst>
          </p:cNvPr>
          <p:cNvSpPr>
            <a:spLocks noGrp="1"/>
          </p:cNvSpPr>
          <p:nvPr>
            <p:ph idx="1"/>
          </p:nvPr>
        </p:nvSpPr>
        <p:spPr>
          <a:xfrm>
            <a:off x="467544" y="1326183"/>
            <a:ext cx="8424936" cy="5187205"/>
          </a:xfrm>
        </p:spPr>
        <p:txBody>
          <a:bodyPr/>
          <a:lstStyle/>
          <a:p>
            <a:r>
              <a:rPr lang="it-IT" sz="2600" b="1" dirty="0">
                <a:solidFill>
                  <a:schemeClr val="tx1"/>
                </a:solidFill>
                <a:latin typeface="Comic Sans MS" panose="030F0902030302020204" pitchFamily="66" charset="0"/>
              </a:rPr>
              <a:t>CELLULE:</a:t>
            </a:r>
          </a:p>
          <a:p>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ERITROCITI</a:t>
            </a:r>
            <a:r>
              <a:rPr lang="it-IT" sz="2600" b="1" dirty="0">
                <a:solidFill>
                  <a:schemeClr val="tx1"/>
                </a:solidFill>
                <a:latin typeface="Comic Sans MS" panose="030F0902030302020204" pitchFamily="66" charset="0"/>
                <a:sym typeface="Wingdings" pitchFamily="2" charset="2"/>
              </a:rPr>
              <a:t> (Globuli Rossi), contenenti la proteina EMOGLOBINA che garantisce l’ apporto di ossigeno ai distretti corporei</a:t>
            </a:r>
          </a:p>
          <a:p>
            <a:pPr marL="457200" indent="-457200">
              <a:buFontTx/>
              <a:buChar char="-"/>
            </a:pPr>
            <a:endParaRPr lang="it-IT" sz="2600" b="1" dirty="0">
              <a:solidFill>
                <a:schemeClr val="tx1"/>
              </a:solidFill>
              <a:latin typeface="Comic Sans MS" panose="030F0902030302020204" pitchFamily="66" charset="0"/>
              <a:sym typeface="Wingdings" pitchFamily="2" charset="2"/>
            </a:endParaRPr>
          </a:p>
          <a:p>
            <a:pPr marL="457200" indent="-457200">
              <a:buFontTx/>
              <a:buChar char="-"/>
            </a:pPr>
            <a:r>
              <a:rPr lang="it-IT" sz="2600" b="1" dirty="0">
                <a:solidFill>
                  <a:schemeClr val="tx1"/>
                </a:solidFill>
                <a:latin typeface="Comic Sans MS" panose="030F0902030302020204" pitchFamily="66" charset="0"/>
                <a:sym typeface="Wingdings" pitchFamily="2" charset="2"/>
              </a:rPr>
              <a:t>LEUCOCITI (Globuli Bianchi): GRANULOCITI (Neutrofili, Eosinofili e Basofili), LINFOCITI, MONOCITI (tutti variamente coinvolti nei meccanismi di difesa corporea), PIASTRINE (frammenti cellulari coinvolti nella Coagulazione del Sangue)</a:t>
            </a:r>
          </a:p>
        </p:txBody>
      </p:sp>
    </p:spTree>
    <p:extLst>
      <p:ext uri="{BB962C8B-B14F-4D97-AF65-F5344CB8AC3E}">
        <p14:creationId xmlns:p14="http://schemas.microsoft.com/office/powerpoint/2010/main" val="3914774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idx="4294967295"/>
          </p:nvPr>
        </p:nvSpPr>
        <p:spPr>
          <a:xfrm>
            <a:off x="414720" y="249481"/>
            <a:ext cx="7464960" cy="1036800"/>
          </a:xfrm>
          <a:ln/>
        </p:spPr>
        <p:txBody>
          <a:bodyPr vert="horz" wrap="square" lIns="81638" tIns="42452" rIns="81638" bIns="42452" numCol="1" anchor="ctr" anchorCtr="0" compatLnSpc="1">
            <a:prstTxWarp prst="textNoShape">
              <a:avLst/>
            </a:prstTxWarp>
          </a:bodyPr>
          <a:lstStyle/>
          <a:p>
            <a:pPr algn="ctr" hangingPunct="1">
              <a:lnSpc>
                <a:spcPct val="100000"/>
              </a:lnSpc>
              <a:buClrTx/>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altLang="it-IT" sz="3266" b="1" dirty="0">
                <a:solidFill>
                  <a:schemeClr val="tx1"/>
                </a:solidFill>
                <a:latin typeface="Comic Sans MS" panose="030F0902030302020204" pitchFamily="66" charset="0"/>
              </a:rPr>
              <a:t>CELLULE DEL SANGUE</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t="3387" r="3732" b="13615"/>
          <a:stretch>
            <a:fillRect/>
          </a:stretch>
        </p:blipFill>
        <p:spPr bwMode="auto">
          <a:xfrm>
            <a:off x="685440" y="1415881"/>
            <a:ext cx="6727680" cy="4631040"/>
          </a:xfrm>
          <a:prstGeom prst="rect">
            <a:avLst/>
          </a:prstGeom>
          <a:noFill/>
          <a:ln>
            <a:noFill/>
          </a:ln>
          <a:effectLst/>
          <a:extLst>
            <a:ext uri="{909E8E84-426E-40DD-AFC4-6F175D3DCCD1}">
              <a14:hiddenFill xmlns:a14="http://schemas.microsoft.com/office/drawing/2010/main">
                <a:blipFill dpi="0" rotWithShape="0">
                  <a:blip/>
                  <a:srcRect t="3387" r="3732" b="1361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093507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l="4933" t="4948" r="5069" b="14955"/>
          <a:stretch>
            <a:fillRect/>
          </a:stretch>
        </p:blipFill>
        <p:spPr bwMode="auto">
          <a:xfrm>
            <a:off x="0" y="718921"/>
            <a:ext cx="9077760" cy="5420160"/>
          </a:xfrm>
          <a:prstGeom prst="rect">
            <a:avLst/>
          </a:prstGeom>
          <a:noFill/>
          <a:ln>
            <a:noFill/>
          </a:ln>
          <a:effectLst/>
          <a:extLst>
            <a:ext uri="{909E8E84-426E-40DD-AFC4-6F175D3DCCD1}">
              <a14:hiddenFill xmlns:a14="http://schemas.microsoft.com/office/drawing/2010/main">
                <a:blipFill dpi="0" rotWithShape="0">
                  <a:blip/>
                  <a:srcRect l="4933" t="4948" r="5069" b="149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104209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6260</TotalTime>
  <Words>1875</Words>
  <Application>Microsoft Office PowerPoint</Application>
  <PresentationFormat>Presentazione su schermo (4:3)</PresentationFormat>
  <Paragraphs>203</Paragraphs>
  <Slides>50</Slides>
  <Notes>32</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50</vt:i4>
      </vt:variant>
    </vt:vector>
  </HeadingPairs>
  <TitlesOfParts>
    <vt:vector size="68" baseType="lpstr">
      <vt:lpstr>Microsoft YaHei</vt:lpstr>
      <vt:lpstr>Arial</vt:lpstr>
      <vt:lpstr>Arial Black</vt:lpstr>
      <vt:lpstr>Arial Hebrew Scholar</vt:lpstr>
      <vt:lpstr>Calibri</vt:lpstr>
      <vt:lpstr>Calibri Light</vt:lpstr>
      <vt:lpstr>Chalkboard</vt:lpstr>
      <vt:lpstr>Chalkboard SE</vt:lpstr>
      <vt:lpstr>Chalkduster</vt:lpstr>
      <vt:lpstr>Comic Sans MS</vt:lpstr>
      <vt:lpstr>Copperplate</vt:lpstr>
      <vt:lpstr>Copperplate Gothic Bold</vt:lpstr>
      <vt:lpstr>Franklin Gothic Medium</vt:lpstr>
      <vt:lpstr>Gurmukhi MN</vt:lpstr>
      <vt:lpstr>Times New Roman</vt:lpstr>
      <vt:lpstr>Wingdings</vt:lpstr>
      <vt:lpstr>Tema di Office</vt:lpstr>
      <vt:lpstr>1_Tema di Office</vt:lpstr>
      <vt:lpstr> </vt:lpstr>
      <vt:lpstr>SISTEMA  CIRCOLATORIO</vt:lpstr>
      <vt:lpstr>Presentazione standard di PowerPoint</vt:lpstr>
      <vt:lpstr>SISTEMA CIRCOLATORIO SANGUIFERO</vt:lpstr>
      <vt:lpstr>TESSUTI CONNETTIVI  A MATRICE (ECM) LIQUIDA</vt:lpstr>
      <vt:lpstr>S A N G U E</vt:lpstr>
      <vt:lpstr>SANGUE -Organizzazione Istologica-</vt:lpstr>
      <vt:lpstr>CELLULE DEL SANGUE</vt:lpstr>
      <vt:lpstr>Presentazione standard di PowerPoint</vt:lpstr>
      <vt:lpstr>Presentazione standard di PowerPoint</vt:lpstr>
      <vt:lpstr>Presentazione standard di PowerPoint</vt:lpstr>
      <vt:lpstr>Presentazione standard di PowerPoint</vt:lpstr>
      <vt:lpstr>SANGUE -Organizzazione Istologica-</vt:lpstr>
      <vt:lpstr>Presentazione standard di PowerPoint</vt:lpstr>
      <vt:lpstr>Presentazione standard di PowerPoint</vt:lpstr>
      <vt:lpstr>L I N F A - Organizzazione Istologica -</vt:lpstr>
      <vt:lpstr>ORGANI  EMOPOIETICI e ORGANI  LINFOIDI</vt:lpstr>
      <vt:lpstr>Presentazione standard di PowerPoint</vt:lpstr>
      <vt:lpstr>Presentazione standard di PowerPoint</vt:lpstr>
      <vt:lpstr>Presentazione standard di PowerPoint</vt:lpstr>
      <vt:lpstr>TIPI DI VASI PRESENTI NEL SISTEMA CIRCOLATORIO SANGUIFERO</vt:lpstr>
      <vt:lpstr>SANGUE</vt:lpstr>
      <vt:lpstr>SEZIONI MORFO-FUNZIONALI DEL SISTEMA CIRCOLATORIO SANGUIFERO</vt:lpstr>
      <vt:lpstr>Presentazione standard di PowerPoint</vt:lpstr>
      <vt:lpstr>Presentazione standard di PowerPoint</vt:lpstr>
      <vt:lpstr>CENNI ALLA CIRCOLAZIONE FETALE</vt:lpstr>
      <vt:lpstr>Presentazione standard di PowerPoint</vt:lpstr>
      <vt:lpstr>Presentazione standard di PowerPoint</vt:lpstr>
      <vt:lpstr>TONACHE  DEI  VASI  SANGUIFERI</vt:lpstr>
      <vt:lpstr> ARTERIA vs. VENA</vt:lpstr>
      <vt:lpstr>Presentazione standard di PowerPoint</vt:lpstr>
      <vt:lpstr>ARTERIE</vt:lpstr>
      <vt:lpstr>ARTERIE DI GROSSO CALIBRO o ELASTICHE</vt:lpstr>
      <vt:lpstr>ARTERIE DI MEDIO CALIBRO o MUSCOLARI</vt:lpstr>
      <vt:lpstr>ARTERIE DI PICCOLO CALIBRO e/o ARTERIOLE</vt:lpstr>
      <vt:lpstr>VENE</vt:lpstr>
      <vt:lpstr>VENE DI TIPO RECETTIVO</vt:lpstr>
      <vt:lpstr>VENE DI TIPO PROPULSIVO</vt:lpstr>
      <vt:lpstr>Presentazione standard di PowerPoint</vt:lpstr>
      <vt:lpstr>MICROCIRCOLI  SANGUIFERI</vt:lpstr>
      <vt:lpstr>Presentazione standard di PowerPoint</vt:lpstr>
      <vt:lpstr>MICROCIRCOLI  SANGUIFERI</vt:lpstr>
      <vt:lpstr>Presentazione standard di PowerPoint</vt:lpstr>
      <vt:lpstr>Presentazione standard di PowerPoint</vt:lpstr>
      <vt:lpstr>Presentazione standard di PowerPoint</vt:lpstr>
      <vt:lpstr>CAPILLARI SANGUIFERI</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GRILL VITTORIO</cp:lastModifiedBy>
  <cp:revision>448</cp:revision>
  <cp:lastPrinted>2020-02-13T11:48:13Z</cp:lastPrinted>
  <dcterms:created xsi:type="dcterms:W3CDTF">2000-11-30T12:44:42Z</dcterms:created>
  <dcterms:modified xsi:type="dcterms:W3CDTF">2024-10-24T13:11:00Z</dcterms:modified>
</cp:coreProperties>
</file>