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07" r:id="rId2"/>
    <p:sldId id="461" r:id="rId3"/>
    <p:sldId id="453" r:id="rId4"/>
    <p:sldId id="473" r:id="rId5"/>
    <p:sldId id="456" r:id="rId6"/>
    <p:sldId id="472" r:id="rId7"/>
    <p:sldId id="479" r:id="rId8"/>
    <p:sldId id="455" r:id="rId9"/>
    <p:sldId id="484" r:id="rId10"/>
    <p:sldId id="485" r:id="rId11"/>
    <p:sldId id="466" r:id="rId12"/>
    <p:sldId id="476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411" autoAdjust="0"/>
  </p:normalViewPr>
  <p:slideViewPr>
    <p:cSldViewPr snapToGrid="0">
      <p:cViewPr varScale="1">
        <p:scale>
          <a:sx n="68" d="100"/>
          <a:sy n="68" d="100"/>
        </p:scale>
        <p:origin x="1068" y="48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0EA-099E-4F45-85DA-AE878E6300FC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7288-CA09-4A47-BF65-47CFF6CF9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7288-CA09-4A47-BF65-47CFF6CF983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44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7288-CA09-4A47-BF65-47CFF6CF983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98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24/10/2024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171022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Solidi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1498" y="802004"/>
            <a:ext cx="8045823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A differenza dello stato liquido, in cui le interazioni intermolecolari sono transienti, le </a:t>
            </a:r>
            <a:r>
              <a:rPr lang="it-IT" sz="1800" dirty="0"/>
              <a:t>interazioni che formano il </a:t>
            </a:r>
            <a:r>
              <a:rPr lang="it-IT" sz="1800" dirty="0" smtClean="0"/>
              <a:t>solido </a:t>
            </a:r>
            <a:r>
              <a:rPr lang="it-IT" sz="1800" dirty="0"/>
              <a:t>non variano significativamente nel </a:t>
            </a:r>
            <a:r>
              <a:rPr lang="it-IT" sz="1800" dirty="0" smtClean="0"/>
              <a:t>tempo.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1497" y="1611255"/>
            <a:ext cx="6474762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A seconda delle interazioni che li costituiscono, i solidi possono essere classificati in 4 gruppi, ciascuno con caratteristiche specifiche che dipendono dalle interazioni</a:t>
            </a:r>
            <a:r>
              <a:rPr lang="it-IT" sz="1800" dirty="0" smtClean="0"/>
              <a:t>:</a:t>
            </a:r>
            <a:endParaRPr lang="it-IT" sz="1800" b="1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1800" b="1" dirty="0" smtClean="0"/>
              <a:t>Solidi </a:t>
            </a:r>
            <a:r>
              <a:rPr lang="it-IT" sz="1800" b="1" dirty="0"/>
              <a:t>metallici</a:t>
            </a:r>
            <a:r>
              <a:rPr lang="it-IT" sz="1800" dirty="0"/>
              <a:t>: in questo caso la forza che li tiene insieme è il </a:t>
            </a:r>
            <a:r>
              <a:rPr lang="it-IT" sz="1800" dirty="0">
                <a:solidFill>
                  <a:srgbClr val="FF0000"/>
                </a:solidFill>
              </a:rPr>
              <a:t>legame </a:t>
            </a:r>
            <a:r>
              <a:rPr lang="it-IT" sz="1800" dirty="0" smtClean="0">
                <a:solidFill>
                  <a:srgbClr val="FF0000"/>
                </a:solidFill>
              </a:rPr>
              <a:t>metallico</a:t>
            </a:r>
            <a:r>
              <a:rPr lang="it-IT" sz="1800" dirty="0" smtClean="0"/>
              <a:t>. Sono </a:t>
            </a:r>
            <a:r>
              <a:rPr lang="it-IT" sz="1800" dirty="0"/>
              <a:t>buoni conduttori di </a:t>
            </a:r>
            <a:r>
              <a:rPr lang="it-IT" sz="1800" dirty="0" smtClean="0"/>
              <a:t>corrente e </a:t>
            </a:r>
            <a:r>
              <a:rPr lang="it-IT" sz="1800" dirty="0"/>
              <a:t>di calore</a:t>
            </a:r>
            <a:r>
              <a:rPr lang="it-IT" sz="1800" dirty="0" smtClean="0"/>
              <a:t>. Temperature di fusione molto variabili. Lucenti, malleabili.</a:t>
            </a:r>
          </a:p>
          <a:p>
            <a:pPr marL="358775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Esempi: </a:t>
            </a:r>
            <a:r>
              <a:rPr lang="it-IT" sz="1800" i="1" dirty="0"/>
              <a:t>rame, stagno, ferro, oro, leghe </a:t>
            </a:r>
            <a:r>
              <a:rPr lang="it-IT" sz="1800" i="1" dirty="0" smtClean="0"/>
              <a:t>metalliche...</a:t>
            </a:r>
            <a:endParaRPr lang="it-IT" sz="1800" dirty="0" smtClean="0"/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64" b="49195"/>
          <a:stretch/>
        </p:blipFill>
        <p:spPr bwMode="auto">
          <a:xfrm>
            <a:off x="7046259" y="1700905"/>
            <a:ext cx="1891553" cy="230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4315945"/>
            <a:ext cx="2466975" cy="184785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128683" y="4265102"/>
            <a:ext cx="548863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it-IT" sz="1800" b="1" dirty="0" smtClean="0"/>
              <a:t>Solidi </a:t>
            </a:r>
            <a:r>
              <a:rPr lang="it-IT" sz="1800" b="1" dirty="0"/>
              <a:t>ionici</a:t>
            </a:r>
            <a:r>
              <a:rPr lang="it-IT" sz="1800" dirty="0"/>
              <a:t>: </a:t>
            </a:r>
            <a:r>
              <a:rPr lang="it-IT" sz="1800" dirty="0" smtClean="0"/>
              <a:t>basati </a:t>
            </a:r>
            <a:r>
              <a:rPr lang="it-IT" sz="1800" dirty="0"/>
              <a:t>su legami </a:t>
            </a:r>
            <a:r>
              <a:rPr lang="it-IT" sz="1800" dirty="0" smtClean="0"/>
              <a:t>ionici. In </a:t>
            </a:r>
            <a:r>
              <a:rPr lang="it-IT" sz="1800" dirty="0"/>
              <a:t>genere i solidi ionici hanno strutture che si ripetono nello spazio, formando cristalli</a:t>
            </a:r>
            <a:r>
              <a:rPr lang="it-IT" sz="1800" dirty="0" smtClean="0"/>
              <a:t>. Allo stato solido sono cattivi conduttori di elettricità. Temperature di fusione molto alte. Sono solidi duri ma fragili. </a:t>
            </a:r>
          </a:p>
          <a:p>
            <a:pPr marL="358775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Esempi: NaCl, cristalli di sali.</a:t>
            </a:r>
            <a:r>
              <a:rPr lang="it-IT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7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1492" t="18226" r="39123" b="5672"/>
          <a:stretch/>
        </p:blipFill>
        <p:spPr>
          <a:xfrm>
            <a:off x="882316" y="288758"/>
            <a:ext cx="7366021" cy="63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50"/>
          <a:stretch/>
        </p:blipFill>
        <p:spPr bwMode="auto">
          <a:xfrm>
            <a:off x="4396509" y="3872253"/>
            <a:ext cx="4452404" cy="165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17709" y="3946238"/>
            <a:ext cx="3878800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Nella </a:t>
            </a:r>
            <a:r>
              <a:rPr lang="it-IT" sz="1800" i="1" dirty="0"/>
              <a:t>grafite</a:t>
            </a:r>
            <a:r>
              <a:rPr lang="it-IT" sz="1800" dirty="0"/>
              <a:t> </a:t>
            </a:r>
            <a:r>
              <a:rPr lang="it-IT" sz="1800" dirty="0" smtClean="0"/>
              <a:t>gli atomi </a:t>
            </a:r>
            <a:r>
              <a:rPr lang="it-IT" sz="1800" dirty="0"/>
              <a:t>di carbonio </a:t>
            </a:r>
            <a:r>
              <a:rPr lang="it-IT" sz="1800" dirty="0" smtClean="0"/>
              <a:t>si dispongono in </a:t>
            </a:r>
            <a:r>
              <a:rPr lang="it-IT" sz="1800" dirty="0"/>
              <a:t>piani </a:t>
            </a:r>
            <a:r>
              <a:rPr lang="it-IT" sz="1800" dirty="0" smtClean="0"/>
              <a:t>con struttura esagonale. </a:t>
            </a:r>
            <a:r>
              <a:rPr lang="it-IT" sz="1800" dirty="0"/>
              <a:t>I piani di grafite sono </a:t>
            </a:r>
            <a:r>
              <a:rPr lang="it-IT" sz="1800" dirty="0" smtClean="0"/>
              <a:t>tenuti </a:t>
            </a:r>
            <a:r>
              <a:rPr lang="it-IT" sz="1800" dirty="0"/>
              <a:t>assieme </a:t>
            </a:r>
            <a:r>
              <a:rPr lang="it-IT" sz="1800" dirty="0" smtClean="0"/>
              <a:t>da interazioni </a:t>
            </a:r>
            <a:r>
              <a:rPr lang="it-IT" sz="1800" dirty="0"/>
              <a:t>meno </a:t>
            </a:r>
            <a:r>
              <a:rPr lang="it-IT" sz="1800" dirty="0" smtClean="0"/>
              <a:t>forti e </a:t>
            </a:r>
            <a:r>
              <a:rPr lang="it-IT" sz="1800" dirty="0"/>
              <a:t>possono </a:t>
            </a:r>
            <a:r>
              <a:rPr lang="it-IT" sz="1800" dirty="0" smtClean="0"/>
              <a:t>scivolare </a:t>
            </a:r>
            <a:r>
              <a:rPr lang="it-IT" sz="1800" dirty="0"/>
              <a:t>uno sull’altro.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281082" y="872630"/>
            <a:ext cx="545651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N</a:t>
            </a:r>
            <a:r>
              <a:rPr lang="it-IT" sz="1800" dirty="0" smtClean="0"/>
              <a:t>ella </a:t>
            </a:r>
            <a:r>
              <a:rPr lang="it-IT" sz="1800" dirty="0"/>
              <a:t>struttura del </a:t>
            </a:r>
            <a:r>
              <a:rPr lang="it-IT" sz="1800" i="1" dirty="0"/>
              <a:t>diamante</a:t>
            </a:r>
            <a:r>
              <a:rPr lang="it-IT" sz="1800" dirty="0" smtClean="0"/>
              <a:t>, un solido covalente, ogni </a:t>
            </a:r>
            <a:r>
              <a:rPr lang="it-IT" sz="1800" dirty="0"/>
              <a:t>atomo di carbonio è circondato da 4 legami covalenti con altrettanti atomi</a:t>
            </a:r>
            <a:r>
              <a:rPr lang="it-IT" sz="1800" dirty="0" smtClean="0"/>
              <a:t>, formando una geometria tetraedrica. Il legame covalente è </a:t>
            </a:r>
            <a:r>
              <a:rPr lang="it-IT" sz="1800" dirty="0"/>
              <a:t>molto </a:t>
            </a:r>
            <a:r>
              <a:rPr lang="it-IT" sz="1800" dirty="0" smtClean="0"/>
              <a:t>forte rendendo </a:t>
            </a:r>
            <a:r>
              <a:rPr lang="it-IT" sz="1800" dirty="0"/>
              <a:t>il diamante </a:t>
            </a:r>
            <a:r>
              <a:rPr lang="it-IT" sz="1800" dirty="0" smtClean="0"/>
              <a:t>tra </a:t>
            </a:r>
            <a:r>
              <a:rPr lang="it-IT" sz="1800" dirty="0" smtClean="0"/>
              <a:t>i solidi più duri.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082" y="184785"/>
            <a:ext cx="5317973" cy="809251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Solidi covalenti: diamante e grafite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9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45"/>
          <a:stretch/>
        </p:blipFill>
        <p:spPr bwMode="auto">
          <a:xfrm>
            <a:off x="196137" y="365364"/>
            <a:ext cx="2946400" cy="243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17710" y="2897485"/>
            <a:ext cx="8219890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Questa però non è l’unica forma del carbonio che possiamo trovare: gli </a:t>
            </a:r>
            <a:r>
              <a:rPr lang="it-IT" sz="1800" b="1" dirty="0" smtClean="0"/>
              <a:t>allotropi</a:t>
            </a:r>
            <a:r>
              <a:rPr lang="it-IT" sz="1800" dirty="0" smtClean="0"/>
              <a:t> </a:t>
            </a:r>
            <a:r>
              <a:rPr lang="it-IT" sz="1800" dirty="0"/>
              <a:t>sono </a:t>
            </a:r>
            <a:r>
              <a:rPr lang="it-IT" sz="1800" dirty="0" smtClean="0"/>
              <a:t>solidi della stessa sostanza (che </a:t>
            </a:r>
            <a:r>
              <a:rPr lang="it-IT" sz="1800" dirty="0"/>
              <a:t>hanno lo stesso tipo di </a:t>
            </a:r>
            <a:r>
              <a:rPr lang="it-IT" sz="1800" dirty="0" smtClean="0"/>
              <a:t>atomi e le stesse connessioni tra gli atomi), </a:t>
            </a:r>
            <a:r>
              <a:rPr lang="it-IT" sz="1800" dirty="0"/>
              <a:t>ma che presentano proprietà </a:t>
            </a:r>
            <a:r>
              <a:rPr lang="it-IT" sz="1800" dirty="0" smtClean="0"/>
              <a:t>diverse a causa della diversa struttura.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17709" y="5700929"/>
            <a:ext cx="821989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Altre </a:t>
            </a:r>
            <a:r>
              <a:rPr lang="it-IT" sz="1800" dirty="0"/>
              <a:t>forme allotropiche del carbonio </a:t>
            </a:r>
            <a:r>
              <a:rPr lang="it-IT" sz="1800" dirty="0" smtClean="0"/>
              <a:t>sono ad esempio </a:t>
            </a:r>
            <a:r>
              <a:rPr lang="it-IT" sz="1800" dirty="0"/>
              <a:t>il fullerene (che però è un solido molecolare), i nanotubi di </a:t>
            </a:r>
            <a:r>
              <a:rPr lang="it-IT" sz="1800" dirty="0" smtClean="0"/>
              <a:t>carbonio, e </a:t>
            </a:r>
            <a:r>
              <a:rPr lang="it-IT" sz="1800" dirty="0"/>
              <a:t>il grafene (Nobel per la fisica nel 2010).</a:t>
            </a:r>
          </a:p>
        </p:txBody>
      </p:sp>
    </p:spTree>
    <p:extLst>
      <p:ext uri="{BB962C8B-B14F-4D97-AF65-F5344CB8AC3E}">
        <p14:creationId xmlns:p14="http://schemas.microsoft.com/office/powerpoint/2010/main" val="10387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3" grpId="0"/>
      <p:bldP spid="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082" y="184785"/>
            <a:ext cx="5317973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Solidi molecolari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8843" t="24409" r="33525" b="5578"/>
          <a:stretch/>
        </p:blipFill>
        <p:spPr>
          <a:xfrm>
            <a:off x="508680" y="994035"/>
            <a:ext cx="8385177" cy="57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23689" y="356491"/>
            <a:ext cx="485139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it-IT" sz="1800" b="1" dirty="0" smtClean="0"/>
              <a:t>Solidi molecolari</a:t>
            </a:r>
            <a:r>
              <a:rPr lang="it-IT" sz="1800" dirty="0" smtClean="0"/>
              <a:t>: formati da molecole tenute assieme da interazioni  intermolecolari (interazioni dipolo-dipolo, legami a idrogeno, forze di London). Sono solidi teneri, con </a:t>
            </a:r>
            <a:r>
              <a:rPr lang="it-IT" sz="1800" dirty="0"/>
              <a:t>t</a:t>
            </a:r>
            <a:r>
              <a:rPr lang="it-IT" sz="1800" dirty="0" smtClean="0"/>
              <a:t>emperature di fusione piuttosto basse. Qualche volta volatili.</a:t>
            </a:r>
          </a:p>
          <a:p>
            <a:pPr marL="358775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Esempi: saccarosio (zucchero da cucina), tenuto assieme da legami a idrogeno; I</a:t>
            </a:r>
            <a:r>
              <a:rPr lang="it-IT" sz="1800" i="1" baseline="-25000" dirty="0" smtClean="0"/>
              <a:t>2</a:t>
            </a:r>
            <a:r>
              <a:rPr lang="it-IT" sz="1800" i="1" dirty="0" smtClean="0"/>
              <a:t>, formato attraverso forze di dispersione.  </a:t>
            </a: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5686" r="75102" b="12950"/>
          <a:stretch/>
        </p:blipFill>
        <p:spPr bwMode="auto">
          <a:xfrm>
            <a:off x="412163" y="3752922"/>
            <a:ext cx="2785997" cy="203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41595" y="3788778"/>
            <a:ext cx="5246593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it-IT" sz="1800" b="1" dirty="0" smtClean="0"/>
              <a:t>Solidi </a:t>
            </a:r>
            <a:r>
              <a:rPr lang="it-IT" sz="1800" b="1" dirty="0"/>
              <a:t>covalenti</a:t>
            </a:r>
            <a:r>
              <a:rPr lang="it-IT" sz="1800" dirty="0"/>
              <a:t>: </a:t>
            </a:r>
            <a:r>
              <a:rPr lang="it-IT" sz="1800" dirty="0" smtClean="0"/>
              <a:t>atomi tenuti assieme da </a:t>
            </a:r>
            <a:r>
              <a:rPr lang="it-IT" sz="1800" dirty="0"/>
              <a:t>legami </a:t>
            </a:r>
            <a:r>
              <a:rPr lang="it-IT" sz="1800" dirty="0" smtClean="0"/>
              <a:t>covalenti. Sono molto </a:t>
            </a:r>
            <a:r>
              <a:rPr lang="it-IT" sz="1800" dirty="0"/>
              <a:t>duri, </a:t>
            </a:r>
            <a:r>
              <a:rPr lang="it-IT" sz="1800" dirty="0" smtClean="0"/>
              <a:t>cristallini </a:t>
            </a:r>
            <a:r>
              <a:rPr lang="it-IT" sz="1800" dirty="0"/>
              <a:t>e isolanti. </a:t>
            </a:r>
            <a:endParaRPr lang="it-IT" sz="1800" dirty="0" smtClean="0"/>
          </a:p>
          <a:p>
            <a:pPr marL="358775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Esempi: solidi di </a:t>
            </a:r>
            <a:r>
              <a:rPr lang="it-IT" sz="1800" i="1" dirty="0"/>
              <a:t>elementi del IV gruppo, ovvero il carbonio (diamante e grafite) e il silicio, sia nella forma pura che come ossido (silicati, quarzo).</a:t>
            </a:r>
            <a:endParaRPr lang="it-IT" sz="180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29" y="654423"/>
            <a:ext cx="3443541" cy="22800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3689" y="6067012"/>
            <a:ext cx="8136217" cy="539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i="1" dirty="0" smtClean="0"/>
              <a:t>Che tipo di solido è il ghiaccio?</a:t>
            </a:r>
          </a:p>
        </p:txBody>
      </p:sp>
    </p:spTree>
    <p:extLst>
      <p:ext uri="{BB962C8B-B14F-4D97-AF65-F5344CB8AC3E}">
        <p14:creationId xmlns:p14="http://schemas.microsoft.com/office/powerpoint/2010/main" val="33326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6" grpId="0" uiExpand="1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Solidi cristallini e solidi amorfi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75131" y="795345"/>
            <a:ext cx="6212540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 </a:t>
            </a:r>
            <a:r>
              <a:rPr lang="it-IT" sz="1800" b="1" dirty="0" smtClean="0"/>
              <a:t>solidi cristallini</a:t>
            </a:r>
            <a:r>
              <a:rPr lang="it-IT" sz="1800" dirty="0" smtClean="0"/>
              <a:t> sono costituiti a livello microscopico da </a:t>
            </a:r>
            <a:r>
              <a:rPr lang="it-IT" sz="1800" dirty="0"/>
              <a:t>un’unità sempre uguale di </a:t>
            </a:r>
            <a:r>
              <a:rPr lang="it-IT" sz="1800" dirty="0" smtClean="0"/>
              <a:t>atomi, di </a:t>
            </a:r>
            <a:r>
              <a:rPr lang="it-IT" sz="1800" dirty="0" smtClean="0"/>
              <a:t>molecole</a:t>
            </a:r>
            <a:r>
              <a:rPr lang="it-IT" sz="1800" dirty="0" smtClean="0"/>
              <a:t>, o di ioni </a:t>
            </a:r>
            <a:r>
              <a:rPr lang="it-IT" sz="1800" dirty="0" smtClean="0"/>
              <a:t>che </a:t>
            </a:r>
            <a:r>
              <a:rPr lang="it-IT" sz="1800" dirty="0"/>
              <a:t>si </a:t>
            </a:r>
            <a:r>
              <a:rPr lang="it-IT" sz="1800" dirty="0" smtClean="0"/>
              <a:t>ripete </a:t>
            </a:r>
            <a:r>
              <a:rPr lang="it-IT" sz="1800" dirty="0"/>
              <a:t>nelle tre direzioni dello spazio. </a:t>
            </a:r>
            <a:r>
              <a:rPr lang="it-IT" sz="1800" dirty="0" smtClean="0"/>
              <a:t>Nei </a:t>
            </a:r>
            <a:r>
              <a:rPr lang="it-IT" sz="1800" dirty="0"/>
              <a:t>solidi cristallini, le </a:t>
            </a:r>
            <a:r>
              <a:rPr lang="it-IT" sz="1800" dirty="0" smtClean="0"/>
              <a:t>particelle </a:t>
            </a:r>
            <a:r>
              <a:rPr lang="it-IT" sz="1800" dirty="0"/>
              <a:t>che formano il solido sono </a:t>
            </a:r>
            <a:r>
              <a:rPr lang="it-IT" sz="1800" dirty="0" smtClean="0"/>
              <a:t>disposte con un ordine </a:t>
            </a:r>
            <a:r>
              <a:rPr lang="it-IT" sz="1800" dirty="0"/>
              <a:t>a lungo raggio. </a:t>
            </a:r>
            <a:r>
              <a:rPr lang="it-IT" sz="1800" dirty="0" smtClean="0"/>
              <a:t>Sono spesso cristallini </a:t>
            </a:r>
            <a:r>
              <a:rPr lang="it-IT" sz="1800" dirty="0"/>
              <a:t>i solidi ionici, i solidi metallici e i solidi covalenti. Possono essere cristallini anche i solidi molecolari</a:t>
            </a:r>
            <a:r>
              <a:rPr lang="it-IT" sz="18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Esempio: il quarzo ha formula SiO</a:t>
            </a:r>
            <a:r>
              <a:rPr lang="it-IT" sz="1800" i="1" baseline="-25000" dirty="0" smtClean="0"/>
              <a:t>2</a:t>
            </a:r>
            <a:r>
              <a:rPr lang="it-IT" sz="1800" i="1" dirty="0" smtClean="0"/>
              <a:t> ed è un solido cristallino covalente. 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814918" y="3774141"/>
            <a:ext cx="5844988" cy="1537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/>
              <a:t>Solidi amorfi</a:t>
            </a:r>
            <a:r>
              <a:rPr lang="it-IT" sz="1800" dirty="0"/>
              <a:t>: </a:t>
            </a:r>
            <a:r>
              <a:rPr lang="it-IT" sz="1800" dirty="0" smtClean="0"/>
              <a:t>sono </a:t>
            </a:r>
            <a:r>
              <a:rPr lang="it-IT" sz="1800" dirty="0"/>
              <a:t>solidi </a:t>
            </a:r>
            <a:r>
              <a:rPr lang="it-IT" sz="1800" dirty="0" smtClean="0"/>
              <a:t>che non presentano un ordine a lungo raggio (indipendentemente dal tipo di interazioni). </a:t>
            </a:r>
            <a:r>
              <a:rPr lang="it-IT" sz="1800" dirty="0"/>
              <a:t>La temperatura di </a:t>
            </a:r>
            <a:r>
              <a:rPr lang="it-IT" sz="1800" dirty="0" smtClean="0"/>
              <a:t>fusione non è ben definita, ma è un intervallo e varia a </a:t>
            </a:r>
            <a:r>
              <a:rPr lang="it-IT" sz="1800" dirty="0"/>
              <a:t>seconda delle </a:t>
            </a:r>
            <a:r>
              <a:rPr lang="it-IT" sz="1800" dirty="0" smtClean="0"/>
              <a:t>interazioni: i </a:t>
            </a:r>
            <a:r>
              <a:rPr lang="it-IT" sz="1800" dirty="0"/>
              <a:t>solidi amorfi </a:t>
            </a:r>
            <a:r>
              <a:rPr lang="it-IT" sz="1800" dirty="0" smtClean="0"/>
              <a:t>prima si ammorbidiscono </a:t>
            </a:r>
            <a:r>
              <a:rPr lang="it-IT" sz="1800" dirty="0"/>
              <a:t>e </a:t>
            </a:r>
            <a:r>
              <a:rPr lang="it-IT" sz="1800" dirty="0" smtClean="0"/>
              <a:t>poi </a:t>
            </a:r>
            <a:r>
              <a:rPr lang="it-IT" sz="1800" smtClean="0"/>
              <a:t>si sciolgono</a:t>
            </a:r>
            <a:r>
              <a:rPr lang="it-IT" sz="18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Esempio: il vetro è </a:t>
            </a:r>
            <a:r>
              <a:rPr lang="it-IT" sz="1800" i="1" dirty="0"/>
              <a:t>formato da ossigeno e silicio, ma </a:t>
            </a:r>
            <a:r>
              <a:rPr lang="it-IT" sz="1800" i="1" dirty="0" smtClean="0"/>
              <a:t>non ordinati </a:t>
            </a:r>
            <a:r>
              <a:rPr lang="it-IT" sz="1800" i="1" dirty="0"/>
              <a:t>nel reticolo cristallino del </a:t>
            </a:r>
            <a:r>
              <a:rPr lang="it-IT" sz="1800" i="1" dirty="0" smtClean="0"/>
              <a:t>quarzo, in </a:t>
            </a:r>
            <a:r>
              <a:rPr lang="it-IT" sz="1800" i="1" dirty="0"/>
              <a:t>una forma disordinata, o con un ordine a corto raggio. </a:t>
            </a:r>
            <a:endParaRPr lang="it-IT" sz="1800" b="1" i="1" dirty="0"/>
          </a:p>
        </p:txBody>
      </p:sp>
      <p:pic>
        <p:nvPicPr>
          <p:cNvPr id="50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3" b="17807"/>
          <a:stretch/>
        </p:blipFill>
        <p:spPr bwMode="auto">
          <a:xfrm>
            <a:off x="6839103" y="795345"/>
            <a:ext cx="2152498" cy="304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0" b="17807"/>
          <a:stretch/>
        </p:blipFill>
        <p:spPr bwMode="auto">
          <a:xfrm>
            <a:off x="392545" y="3660445"/>
            <a:ext cx="2167364" cy="304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0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smtClean="0">
                <a:solidFill>
                  <a:srgbClr val="0000FF"/>
                </a:solidFill>
                <a:latin typeface="Arial" panose="020B0604020202020204" pitchFamily="34" charset="0"/>
              </a:rPr>
              <a:t>Solidi cristallini</a:t>
            </a:r>
            <a:endParaRPr lang="it-IT" altLang="it-IT" sz="200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6083" name="Picture 1027" descr="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34560" r="33121" b="11520"/>
          <a:stretch>
            <a:fillRect/>
          </a:stretch>
        </p:blipFill>
        <p:spPr bwMode="auto">
          <a:xfrm>
            <a:off x="838200" y="41148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1028"/>
          <p:cNvSpPr txBox="1">
            <a:spLocks noChangeArrowheads="1"/>
          </p:cNvSpPr>
          <p:nvPr/>
        </p:nvSpPr>
        <p:spPr bwMode="auto">
          <a:xfrm>
            <a:off x="609600" y="59436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Solidi cristallini molecolari: ghiaccio</a:t>
            </a:r>
          </a:p>
        </p:txBody>
      </p:sp>
      <p:sp>
        <p:nvSpPr>
          <p:cNvPr id="46085" name="Rectangle 1029"/>
          <p:cNvSpPr>
            <a:spLocks noChangeArrowheads="1"/>
          </p:cNvSpPr>
          <p:nvPr/>
        </p:nvSpPr>
        <p:spPr bwMode="auto">
          <a:xfrm>
            <a:off x="5867400" y="32766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Solidi cristallini covalenti: grafite</a:t>
            </a:r>
          </a:p>
        </p:txBody>
      </p:sp>
      <p:pic>
        <p:nvPicPr>
          <p:cNvPr id="46086" name="Picture 1030" descr="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1" t="38400" r="7201" b="5760"/>
          <a:stretch>
            <a:fillRect/>
          </a:stretch>
        </p:blipFill>
        <p:spPr bwMode="auto">
          <a:xfrm>
            <a:off x="914400" y="1295400"/>
            <a:ext cx="2286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1031"/>
          <p:cNvSpPr>
            <a:spLocks noChangeArrowheads="1"/>
          </p:cNvSpPr>
          <p:nvPr/>
        </p:nvSpPr>
        <p:spPr bwMode="auto">
          <a:xfrm>
            <a:off x="457200" y="3352800"/>
            <a:ext cx="3771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Solidi cristallini ionici: NaCl</a:t>
            </a:r>
          </a:p>
        </p:txBody>
      </p:sp>
      <p:pic>
        <p:nvPicPr>
          <p:cNvPr id="46088" name="Picture 1032" descr="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38400" r="24480" b="24960"/>
          <a:stretch>
            <a:fillRect/>
          </a:stretch>
        </p:blipFill>
        <p:spPr bwMode="auto">
          <a:xfrm>
            <a:off x="4876800" y="1447800"/>
            <a:ext cx="3505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Rectangle 1034"/>
          <p:cNvSpPr>
            <a:spLocks noChangeArrowheads="1"/>
          </p:cNvSpPr>
          <p:nvPr/>
        </p:nvSpPr>
        <p:spPr bwMode="auto">
          <a:xfrm>
            <a:off x="5867400" y="619500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Solidi metallici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69353"/>
            <a:ext cx="3397725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3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Il reticolo cristallino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75130" y="795345"/>
            <a:ext cx="533399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 cristalli sono formati da molecole (o atomi, o ioni) allineati in un </a:t>
            </a:r>
            <a:r>
              <a:rPr lang="it-IT" sz="1800" b="1" dirty="0" smtClean="0"/>
              <a:t>reticolo cristallino </a:t>
            </a:r>
            <a:r>
              <a:rPr lang="it-IT" sz="1800" dirty="0" smtClean="0"/>
              <a:t>che si ripete nello spazio</a:t>
            </a:r>
            <a:r>
              <a:rPr lang="it-IT" sz="1800" dirty="0"/>
              <a:t>. </a:t>
            </a:r>
            <a:r>
              <a:rPr lang="it-IT" sz="1800" dirty="0" smtClean="0"/>
              <a:t>L’unità fondamentale di questo reticolo, </a:t>
            </a:r>
            <a:r>
              <a:rPr lang="it-IT" sz="1800" dirty="0"/>
              <a:t>chiamata </a:t>
            </a:r>
            <a:r>
              <a:rPr lang="it-IT" sz="1800" b="1" dirty="0"/>
              <a:t>cella elementare</a:t>
            </a:r>
            <a:r>
              <a:rPr lang="it-IT" sz="1800" dirty="0"/>
              <a:t>, </a:t>
            </a:r>
            <a:r>
              <a:rPr lang="it-IT" sz="1800" dirty="0" smtClean="0"/>
              <a:t>si ripete lungo 3 direzioni dello spazio per traslazione, formando tutto </a:t>
            </a:r>
            <a:r>
              <a:rPr lang="it-IT" sz="1800" dirty="0"/>
              <a:t>il </a:t>
            </a:r>
            <a:r>
              <a:rPr lang="it-IT" sz="1800" dirty="0" smtClean="0"/>
              <a:t>solido.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819683" y="3514493"/>
            <a:ext cx="4868225" cy="1467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Nel caso più semplice la cella elementare è un cubo, con tutti i lati uguali e gli angoli di 90°. </a:t>
            </a:r>
            <a:r>
              <a:rPr lang="it-IT" sz="1800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L’ordine della cella elementare si ripete nelle facce del solido cristallino. I cristalli infatti mostrano una struttura piuttosto regolare anche a livello macroscopico, con facce piane e spigoli vivi. Solitamente hanno forme geometriche ben definite.</a:t>
            </a:r>
          </a:p>
        </p:txBody>
      </p:sp>
      <p:pic>
        <p:nvPicPr>
          <p:cNvPr id="49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7"/>
          <a:stretch/>
        </p:blipFill>
        <p:spPr bwMode="auto">
          <a:xfrm>
            <a:off x="770964" y="3562710"/>
            <a:ext cx="2951216" cy="283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294" y="795345"/>
            <a:ext cx="3258042" cy="255087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1960" y="2521838"/>
            <a:ext cx="503133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La </a:t>
            </a:r>
            <a:r>
              <a:rPr lang="it-IT" sz="1800" b="1" dirty="0"/>
              <a:t>cella elementare è sempre un </a:t>
            </a:r>
            <a:r>
              <a:rPr lang="it-IT" sz="1800" b="1" dirty="0" smtClean="0"/>
              <a:t>parallelepipedo</a:t>
            </a:r>
            <a:r>
              <a:rPr lang="it-IT" sz="1800" b="1" dirty="0"/>
              <a:t>,</a:t>
            </a:r>
            <a:r>
              <a:rPr lang="it-IT" sz="1800" dirty="0"/>
              <a:t> ma può avere lati e angoli </a:t>
            </a:r>
            <a:r>
              <a:rPr lang="it-IT" sz="1800" dirty="0" smtClean="0"/>
              <a:t>diversi.</a:t>
            </a:r>
          </a:p>
        </p:txBody>
      </p:sp>
    </p:spTree>
    <p:extLst>
      <p:ext uri="{BB962C8B-B14F-4D97-AF65-F5344CB8AC3E}">
        <p14:creationId xmlns:p14="http://schemas.microsoft.com/office/powerpoint/2010/main" val="39724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Cella elementare (o </a:t>
            </a:r>
            <a:r>
              <a:rPr lang="it-IT" altLang="it-IT" sz="32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cella unitaria</a:t>
            </a:r>
            <a:r>
              <a:rPr lang="it-IT" altLang="it-IT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45059" name="Group 1027"/>
          <p:cNvGrpSpPr>
            <a:grpSpLocks/>
          </p:cNvGrpSpPr>
          <p:nvPr/>
        </p:nvGrpSpPr>
        <p:grpSpPr bwMode="auto">
          <a:xfrm>
            <a:off x="1066800" y="2955925"/>
            <a:ext cx="6781800" cy="1905000"/>
            <a:chOff x="672" y="1728"/>
            <a:chExt cx="4272" cy="1200"/>
          </a:xfrm>
        </p:grpSpPr>
        <p:grpSp>
          <p:nvGrpSpPr>
            <p:cNvPr id="45068" name="Group 1028"/>
            <p:cNvGrpSpPr>
              <a:grpSpLocks/>
            </p:cNvGrpSpPr>
            <p:nvPr/>
          </p:nvGrpSpPr>
          <p:grpSpPr bwMode="auto">
            <a:xfrm>
              <a:off x="3888" y="1728"/>
              <a:ext cx="1056" cy="1056"/>
              <a:chOff x="3840" y="624"/>
              <a:chExt cx="1056" cy="1056"/>
            </a:xfrm>
          </p:grpSpPr>
          <p:sp>
            <p:nvSpPr>
              <p:cNvPr id="45140" name="AutoShape 1029"/>
              <p:cNvSpPr>
                <a:spLocks noChangeArrowheads="1"/>
              </p:cNvSpPr>
              <p:nvPr/>
            </p:nvSpPr>
            <p:spPr bwMode="auto">
              <a:xfrm>
                <a:off x="384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1" name="AutoShape 1030"/>
              <p:cNvSpPr>
                <a:spLocks noChangeArrowheads="1"/>
              </p:cNvSpPr>
              <p:nvPr/>
            </p:nvSpPr>
            <p:spPr bwMode="auto">
              <a:xfrm>
                <a:off x="384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2" name="AutoShape 1031"/>
              <p:cNvSpPr>
                <a:spLocks noChangeArrowheads="1"/>
              </p:cNvSpPr>
              <p:nvPr/>
            </p:nvSpPr>
            <p:spPr bwMode="auto">
              <a:xfrm>
                <a:off x="384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3" name="AutoShape 1032"/>
              <p:cNvSpPr>
                <a:spLocks noChangeArrowheads="1"/>
              </p:cNvSpPr>
              <p:nvPr/>
            </p:nvSpPr>
            <p:spPr bwMode="auto">
              <a:xfrm>
                <a:off x="384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4" name="AutoShape 1033"/>
              <p:cNvSpPr>
                <a:spLocks noChangeArrowheads="1"/>
              </p:cNvSpPr>
              <p:nvPr/>
            </p:nvSpPr>
            <p:spPr bwMode="auto">
              <a:xfrm>
                <a:off x="408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5" name="AutoShape 1034"/>
              <p:cNvSpPr>
                <a:spLocks noChangeArrowheads="1"/>
              </p:cNvSpPr>
              <p:nvPr/>
            </p:nvSpPr>
            <p:spPr bwMode="auto">
              <a:xfrm>
                <a:off x="408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6" name="AutoShape 1035"/>
              <p:cNvSpPr>
                <a:spLocks noChangeArrowheads="1"/>
              </p:cNvSpPr>
              <p:nvPr/>
            </p:nvSpPr>
            <p:spPr bwMode="auto">
              <a:xfrm>
                <a:off x="408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7" name="AutoShape 1036"/>
              <p:cNvSpPr>
                <a:spLocks noChangeArrowheads="1"/>
              </p:cNvSpPr>
              <p:nvPr/>
            </p:nvSpPr>
            <p:spPr bwMode="auto">
              <a:xfrm>
                <a:off x="408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8" name="AutoShape 1037"/>
              <p:cNvSpPr>
                <a:spLocks noChangeArrowheads="1"/>
              </p:cNvSpPr>
              <p:nvPr/>
            </p:nvSpPr>
            <p:spPr bwMode="auto">
              <a:xfrm>
                <a:off x="432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49" name="AutoShape 1038"/>
              <p:cNvSpPr>
                <a:spLocks noChangeArrowheads="1"/>
              </p:cNvSpPr>
              <p:nvPr/>
            </p:nvSpPr>
            <p:spPr bwMode="auto">
              <a:xfrm>
                <a:off x="432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50" name="AutoShape 1039"/>
              <p:cNvSpPr>
                <a:spLocks noChangeArrowheads="1"/>
              </p:cNvSpPr>
              <p:nvPr/>
            </p:nvSpPr>
            <p:spPr bwMode="auto">
              <a:xfrm>
                <a:off x="432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51" name="AutoShape 1040"/>
              <p:cNvSpPr>
                <a:spLocks noChangeArrowheads="1"/>
              </p:cNvSpPr>
              <p:nvPr/>
            </p:nvSpPr>
            <p:spPr bwMode="auto">
              <a:xfrm>
                <a:off x="432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52" name="AutoShape 1041"/>
              <p:cNvSpPr>
                <a:spLocks noChangeArrowheads="1"/>
              </p:cNvSpPr>
              <p:nvPr/>
            </p:nvSpPr>
            <p:spPr bwMode="auto">
              <a:xfrm>
                <a:off x="456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53" name="AutoShape 1042"/>
              <p:cNvSpPr>
                <a:spLocks noChangeArrowheads="1"/>
              </p:cNvSpPr>
              <p:nvPr/>
            </p:nvSpPr>
            <p:spPr bwMode="auto">
              <a:xfrm>
                <a:off x="456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54" name="AutoShape 1043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55" name="AutoShape 1044"/>
              <p:cNvSpPr>
                <a:spLocks noChangeArrowheads="1"/>
              </p:cNvSpPr>
              <p:nvPr/>
            </p:nvSpPr>
            <p:spPr bwMode="auto">
              <a:xfrm>
                <a:off x="456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069" name="Group 1045"/>
            <p:cNvGrpSpPr>
              <a:grpSpLocks/>
            </p:cNvGrpSpPr>
            <p:nvPr/>
          </p:nvGrpSpPr>
          <p:grpSpPr bwMode="auto">
            <a:xfrm>
              <a:off x="3840" y="1776"/>
              <a:ext cx="1056" cy="1056"/>
              <a:chOff x="3840" y="624"/>
              <a:chExt cx="1056" cy="1056"/>
            </a:xfrm>
          </p:grpSpPr>
          <p:sp>
            <p:nvSpPr>
              <p:cNvPr id="45124" name="AutoShape 1046"/>
              <p:cNvSpPr>
                <a:spLocks noChangeArrowheads="1"/>
              </p:cNvSpPr>
              <p:nvPr/>
            </p:nvSpPr>
            <p:spPr bwMode="auto">
              <a:xfrm>
                <a:off x="384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5" name="AutoShape 1047"/>
              <p:cNvSpPr>
                <a:spLocks noChangeArrowheads="1"/>
              </p:cNvSpPr>
              <p:nvPr/>
            </p:nvSpPr>
            <p:spPr bwMode="auto">
              <a:xfrm>
                <a:off x="384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6" name="AutoShape 1048"/>
              <p:cNvSpPr>
                <a:spLocks noChangeArrowheads="1"/>
              </p:cNvSpPr>
              <p:nvPr/>
            </p:nvSpPr>
            <p:spPr bwMode="auto">
              <a:xfrm>
                <a:off x="384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7" name="AutoShape 1049"/>
              <p:cNvSpPr>
                <a:spLocks noChangeArrowheads="1"/>
              </p:cNvSpPr>
              <p:nvPr/>
            </p:nvSpPr>
            <p:spPr bwMode="auto">
              <a:xfrm>
                <a:off x="384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8" name="AutoShape 1050"/>
              <p:cNvSpPr>
                <a:spLocks noChangeArrowheads="1"/>
              </p:cNvSpPr>
              <p:nvPr/>
            </p:nvSpPr>
            <p:spPr bwMode="auto">
              <a:xfrm>
                <a:off x="408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9" name="AutoShape 1051"/>
              <p:cNvSpPr>
                <a:spLocks noChangeArrowheads="1"/>
              </p:cNvSpPr>
              <p:nvPr/>
            </p:nvSpPr>
            <p:spPr bwMode="auto">
              <a:xfrm>
                <a:off x="408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0" name="AutoShape 1052"/>
              <p:cNvSpPr>
                <a:spLocks noChangeArrowheads="1"/>
              </p:cNvSpPr>
              <p:nvPr/>
            </p:nvSpPr>
            <p:spPr bwMode="auto">
              <a:xfrm>
                <a:off x="408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1" name="AutoShape 1053"/>
              <p:cNvSpPr>
                <a:spLocks noChangeArrowheads="1"/>
              </p:cNvSpPr>
              <p:nvPr/>
            </p:nvSpPr>
            <p:spPr bwMode="auto">
              <a:xfrm>
                <a:off x="408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2" name="AutoShape 1054"/>
              <p:cNvSpPr>
                <a:spLocks noChangeArrowheads="1"/>
              </p:cNvSpPr>
              <p:nvPr/>
            </p:nvSpPr>
            <p:spPr bwMode="auto">
              <a:xfrm>
                <a:off x="432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3" name="AutoShape 1055"/>
              <p:cNvSpPr>
                <a:spLocks noChangeArrowheads="1"/>
              </p:cNvSpPr>
              <p:nvPr/>
            </p:nvSpPr>
            <p:spPr bwMode="auto">
              <a:xfrm>
                <a:off x="432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4" name="AutoShape 1056"/>
              <p:cNvSpPr>
                <a:spLocks noChangeArrowheads="1"/>
              </p:cNvSpPr>
              <p:nvPr/>
            </p:nvSpPr>
            <p:spPr bwMode="auto">
              <a:xfrm>
                <a:off x="432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5" name="AutoShape 1057"/>
              <p:cNvSpPr>
                <a:spLocks noChangeArrowheads="1"/>
              </p:cNvSpPr>
              <p:nvPr/>
            </p:nvSpPr>
            <p:spPr bwMode="auto">
              <a:xfrm>
                <a:off x="432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6" name="AutoShape 1058"/>
              <p:cNvSpPr>
                <a:spLocks noChangeArrowheads="1"/>
              </p:cNvSpPr>
              <p:nvPr/>
            </p:nvSpPr>
            <p:spPr bwMode="auto">
              <a:xfrm>
                <a:off x="456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7" name="AutoShape 1059"/>
              <p:cNvSpPr>
                <a:spLocks noChangeArrowheads="1"/>
              </p:cNvSpPr>
              <p:nvPr/>
            </p:nvSpPr>
            <p:spPr bwMode="auto">
              <a:xfrm>
                <a:off x="456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8" name="AutoShape 1060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39" name="AutoShape 1061"/>
              <p:cNvSpPr>
                <a:spLocks noChangeArrowheads="1"/>
              </p:cNvSpPr>
              <p:nvPr/>
            </p:nvSpPr>
            <p:spPr bwMode="auto">
              <a:xfrm>
                <a:off x="456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070" name="Group 1062"/>
            <p:cNvGrpSpPr>
              <a:grpSpLocks/>
            </p:cNvGrpSpPr>
            <p:nvPr/>
          </p:nvGrpSpPr>
          <p:grpSpPr bwMode="auto">
            <a:xfrm>
              <a:off x="3792" y="1824"/>
              <a:ext cx="1056" cy="1056"/>
              <a:chOff x="3840" y="624"/>
              <a:chExt cx="1056" cy="1056"/>
            </a:xfrm>
          </p:grpSpPr>
          <p:sp>
            <p:nvSpPr>
              <p:cNvPr id="45108" name="AutoShape 1063"/>
              <p:cNvSpPr>
                <a:spLocks noChangeArrowheads="1"/>
              </p:cNvSpPr>
              <p:nvPr/>
            </p:nvSpPr>
            <p:spPr bwMode="auto">
              <a:xfrm>
                <a:off x="384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09" name="AutoShape 1064"/>
              <p:cNvSpPr>
                <a:spLocks noChangeArrowheads="1"/>
              </p:cNvSpPr>
              <p:nvPr/>
            </p:nvSpPr>
            <p:spPr bwMode="auto">
              <a:xfrm>
                <a:off x="384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0" name="AutoShape 1065"/>
              <p:cNvSpPr>
                <a:spLocks noChangeArrowheads="1"/>
              </p:cNvSpPr>
              <p:nvPr/>
            </p:nvSpPr>
            <p:spPr bwMode="auto">
              <a:xfrm>
                <a:off x="384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1" name="AutoShape 1066"/>
              <p:cNvSpPr>
                <a:spLocks noChangeArrowheads="1"/>
              </p:cNvSpPr>
              <p:nvPr/>
            </p:nvSpPr>
            <p:spPr bwMode="auto">
              <a:xfrm>
                <a:off x="384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2" name="AutoShape 1067"/>
              <p:cNvSpPr>
                <a:spLocks noChangeArrowheads="1"/>
              </p:cNvSpPr>
              <p:nvPr/>
            </p:nvSpPr>
            <p:spPr bwMode="auto">
              <a:xfrm>
                <a:off x="408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3" name="AutoShape 1068"/>
              <p:cNvSpPr>
                <a:spLocks noChangeArrowheads="1"/>
              </p:cNvSpPr>
              <p:nvPr/>
            </p:nvSpPr>
            <p:spPr bwMode="auto">
              <a:xfrm>
                <a:off x="408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4" name="AutoShape 1069"/>
              <p:cNvSpPr>
                <a:spLocks noChangeArrowheads="1"/>
              </p:cNvSpPr>
              <p:nvPr/>
            </p:nvSpPr>
            <p:spPr bwMode="auto">
              <a:xfrm>
                <a:off x="408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5" name="AutoShape 1070"/>
              <p:cNvSpPr>
                <a:spLocks noChangeArrowheads="1"/>
              </p:cNvSpPr>
              <p:nvPr/>
            </p:nvSpPr>
            <p:spPr bwMode="auto">
              <a:xfrm>
                <a:off x="408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6" name="AutoShape 1071"/>
              <p:cNvSpPr>
                <a:spLocks noChangeArrowheads="1"/>
              </p:cNvSpPr>
              <p:nvPr/>
            </p:nvSpPr>
            <p:spPr bwMode="auto">
              <a:xfrm>
                <a:off x="432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7" name="AutoShape 1072"/>
              <p:cNvSpPr>
                <a:spLocks noChangeArrowheads="1"/>
              </p:cNvSpPr>
              <p:nvPr/>
            </p:nvSpPr>
            <p:spPr bwMode="auto">
              <a:xfrm>
                <a:off x="432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8" name="AutoShape 1073"/>
              <p:cNvSpPr>
                <a:spLocks noChangeArrowheads="1"/>
              </p:cNvSpPr>
              <p:nvPr/>
            </p:nvSpPr>
            <p:spPr bwMode="auto">
              <a:xfrm>
                <a:off x="432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19" name="AutoShape 1074"/>
              <p:cNvSpPr>
                <a:spLocks noChangeArrowheads="1"/>
              </p:cNvSpPr>
              <p:nvPr/>
            </p:nvSpPr>
            <p:spPr bwMode="auto">
              <a:xfrm>
                <a:off x="432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0" name="AutoShape 1075"/>
              <p:cNvSpPr>
                <a:spLocks noChangeArrowheads="1"/>
              </p:cNvSpPr>
              <p:nvPr/>
            </p:nvSpPr>
            <p:spPr bwMode="auto">
              <a:xfrm>
                <a:off x="4560" y="134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1" name="AutoShape 1076"/>
              <p:cNvSpPr>
                <a:spLocks noChangeArrowheads="1"/>
              </p:cNvSpPr>
              <p:nvPr/>
            </p:nvSpPr>
            <p:spPr bwMode="auto">
              <a:xfrm>
                <a:off x="4560" y="110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2" name="AutoShape 1077"/>
              <p:cNvSpPr>
                <a:spLocks noChangeArrowheads="1"/>
              </p:cNvSpPr>
              <p:nvPr/>
            </p:nvSpPr>
            <p:spPr bwMode="auto">
              <a:xfrm>
                <a:off x="4560" y="86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123" name="AutoShape 1078"/>
              <p:cNvSpPr>
                <a:spLocks noChangeArrowheads="1"/>
              </p:cNvSpPr>
              <p:nvPr/>
            </p:nvSpPr>
            <p:spPr bwMode="auto">
              <a:xfrm>
                <a:off x="4560" y="62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071" name="AutoShape 1079"/>
            <p:cNvSpPr>
              <a:spLocks noChangeArrowheads="1"/>
            </p:cNvSpPr>
            <p:nvPr/>
          </p:nvSpPr>
          <p:spPr bwMode="auto">
            <a:xfrm>
              <a:off x="672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72" name="AutoShape 1080"/>
            <p:cNvSpPr>
              <a:spLocks noChangeArrowheads="1"/>
            </p:cNvSpPr>
            <p:nvPr/>
          </p:nvSpPr>
          <p:spPr bwMode="auto">
            <a:xfrm>
              <a:off x="1488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73" name="AutoShape 1081"/>
            <p:cNvSpPr>
              <a:spLocks noChangeArrowheads="1"/>
            </p:cNvSpPr>
            <p:nvPr/>
          </p:nvSpPr>
          <p:spPr bwMode="auto">
            <a:xfrm>
              <a:off x="1488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74" name="AutoShape 1082"/>
            <p:cNvSpPr>
              <a:spLocks noChangeArrowheads="1"/>
            </p:cNvSpPr>
            <p:nvPr/>
          </p:nvSpPr>
          <p:spPr bwMode="auto">
            <a:xfrm>
              <a:off x="1488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75" name="AutoShape 1083"/>
            <p:cNvSpPr>
              <a:spLocks noChangeArrowheads="1"/>
            </p:cNvSpPr>
            <p:nvPr/>
          </p:nvSpPr>
          <p:spPr bwMode="auto">
            <a:xfrm>
              <a:off x="1488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76" name="AutoShape 1084"/>
            <p:cNvSpPr>
              <a:spLocks noChangeArrowheads="1"/>
            </p:cNvSpPr>
            <p:nvPr/>
          </p:nvSpPr>
          <p:spPr bwMode="auto">
            <a:xfrm>
              <a:off x="2256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77" name="AutoShape 1085"/>
            <p:cNvSpPr>
              <a:spLocks noChangeArrowheads="1"/>
            </p:cNvSpPr>
            <p:nvPr/>
          </p:nvSpPr>
          <p:spPr bwMode="auto">
            <a:xfrm>
              <a:off x="2256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78" name="AutoShape 1086"/>
            <p:cNvSpPr>
              <a:spLocks noChangeArrowheads="1"/>
            </p:cNvSpPr>
            <p:nvPr/>
          </p:nvSpPr>
          <p:spPr bwMode="auto">
            <a:xfrm>
              <a:off x="2256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79" name="AutoShape 1087"/>
            <p:cNvSpPr>
              <a:spLocks noChangeArrowheads="1"/>
            </p:cNvSpPr>
            <p:nvPr/>
          </p:nvSpPr>
          <p:spPr bwMode="auto">
            <a:xfrm>
              <a:off x="2256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0" name="AutoShape 1088"/>
            <p:cNvSpPr>
              <a:spLocks noChangeArrowheads="1"/>
            </p:cNvSpPr>
            <p:nvPr/>
          </p:nvSpPr>
          <p:spPr bwMode="auto">
            <a:xfrm>
              <a:off x="2496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1" name="AutoShape 1089"/>
            <p:cNvSpPr>
              <a:spLocks noChangeArrowheads="1"/>
            </p:cNvSpPr>
            <p:nvPr/>
          </p:nvSpPr>
          <p:spPr bwMode="auto">
            <a:xfrm>
              <a:off x="2496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2" name="AutoShape 1090"/>
            <p:cNvSpPr>
              <a:spLocks noChangeArrowheads="1"/>
            </p:cNvSpPr>
            <p:nvPr/>
          </p:nvSpPr>
          <p:spPr bwMode="auto">
            <a:xfrm>
              <a:off x="2496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3" name="AutoShape 1091"/>
            <p:cNvSpPr>
              <a:spLocks noChangeArrowheads="1"/>
            </p:cNvSpPr>
            <p:nvPr/>
          </p:nvSpPr>
          <p:spPr bwMode="auto">
            <a:xfrm>
              <a:off x="2496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4" name="AutoShape 1092"/>
            <p:cNvSpPr>
              <a:spLocks noChangeArrowheads="1"/>
            </p:cNvSpPr>
            <p:nvPr/>
          </p:nvSpPr>
          <p:spPr bwMode="auto">
            <a:xfrm>
              <a:off x="2736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5" name="AutoShape 1093"/>
            <p:cNvSpPr>
              <a:spLocks noChangeArrowheads="1"/>
            </p:cNvSpPr>
            <p:nvPr/>
          </p:nvSpPr>
          <p:spPr bwMode="auto">
            <a:xfrm>
              <a:off x="2736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6" name="AutoShape 1094"/>
            <p:cNvSpPr>
              <a:spLocks noChangeArrowheads="1"/>
            </p:cNvSpPr>
            <p:nvPr/>
          </p:nvSpPr>
          <p:spPr bwMode="auto">
            <a:xfrm>
              <a:off x="2736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7" name="AutoShape 1095"/>
            <p:cNvSpPr>
              <a:spLocks noChangeArrowheads="1"/>
            </p:cNvSpPr>
            <p:nvPr/>
          </p:nvSpPr>
          <p:spPr bwMode="auto">
            <a:xfrm>
              <a:off x="2736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8" name="AutoShape 1096"/>
            <p:cNvSpPr>
              <a:spLocks noChangeArrowheads="1"/>
            </p:cNvSpPr>
            <p:nvPr/>
          </p:nvSpPr>
          <p:spPr bwMode="auto">
            <a:xfrm>
              <a:off x="2976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89" name="AutoShape 1097"/>
            <p:cNvSpPr>
              <a:spLocks noChangeArrowheads="1"/>
            </p:cNvSpPr>
            <p:nvPr/>
          </p:nvSpPr>
          <p:spPr bwMode="auto">
            <a:xfrm>
              <a:off x="2976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0" name="AutoShape 1098"/>
            <p:cNvSpPr>
              <a:spLocks noChangeArrowheads="1"/>
            </p:cNvSpPr>
            <p:nvPr/>
          </p:nvSpPr>
          <p:spPr bwMode="auto">
            <a:xfrm>
              <a:off x="2976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1" name="AutoShape 1099"/>
            <p:cNvSpPr>
              <a:spLocks noChangeArrowheads="1"/>
            </p:cNvSpPr>
            <p:nvPr/>
          </p:nvSpPr>
          <p:spPr bwMode="auto">
            <a:xfrm>
              <a:off x="2976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2" name="AutoShape 1100"/>
            <p:cNvSpPr>
              <a:spLocks noChangeArrowheads="1"/>
            </p:cNvSpPr>
            <p:nvPr/>
          </p:nvSpPr>
          <p:spPr bwMode="auto">
            <a:xfrm>
              <a:off x="3744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3" name="AutoShape 1101"/>
            <p:cNvSpPr>
              <a:spLocks noChangeArrowheads="1"/>
            </p:cNvSpPr>
            <p:nvPr/>
          </p:nvSpPr>
          <p:spPr bwMode="auto">
            <a:xfrm>
              <a:off x="3744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4" name="AutoShape 1102"/>
            <p:cNvSpPr>
              <a:spLocks noChangeArrowheads="1"/>
            </p:cNvSpPr>
            <p:nvPr/>
          </p:nvSpPr>
          <p:spPr bwMode="auto">
            <a:xfrm>
              <a:off x="3744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5" name="AutoShape 1103"/>
            <p:cNvSpPr>
              <a:spLocks noChangeArrowheads="1"/>
            </p:cNvSpPr>
            <p:nvPr/>
          </p:nvSpPr>
          <p:spPr bwMode="auto">
            <a:xfrm>
              <a:off x="3744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6" name="AutoShape 1104"/>
            <p:cNvSpPr>
              <a:spLocks noChangeArrowheads="1"/>
            </p:cNvSpPr>
            <p:nvPr/>
          </p:nvSpPr>
          <p:spPr bwMode="auto">
            <a:xfrm>
              <a:off x="3984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7" name="AutoShape 1105"/>
            <p:cNvSpPr>
              <a:spLocks noChangeArrowheads="1"/>
            </p:cNvSpPr>
            <p:nvPr/>
          </p:nvSpPr>
          <p:spPr bwMode="auto">
            <a:xfrm>
              <a:off x="3984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8" name="AutoShape 1106"/>
            <p:cNvSpPr>
              <a:spLocks noChangeArrowheads="1"/>
            </p:cNvSpPr>
            <p:nvPr/>
          </p:nvSpPr>
          <p:spPr bwMode="auto">
            <a:xfrm>
              <a:off x="3984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099" name="AutoShape 1107"/>
            <p:cNvSpPr>
              <a:spLocks noChangeArrowheads="1"/>
            </p:cNvSpPr>
            <p:nvPr/>
          </p:nvSpPr>
          <p:spPr bwMode="auto">
            <a:xfrm>
              <a:off x="3984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100" name="AutoShape 1108"/>
            <p:cNvSpPr>
              <a:spLocks noChangeArrowheads="1"/>
            </p:cNvSpPr>
            <p:nvPr/>
          </p:nvSpPr>
          <p:spPr bwMode="auto">
            <a:xfrm>
              <a:off x="4224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101" name="AutoShape 1109"/>
            <p:cNvSpPr>
              <a:spLocks noChangeArrowheads="1"/>
            </p:cNvSpPr>
            <p:nvPr/>
          </p:nvSpPr>
          <p:spPr bwMode="auto">
            <a:xfrm>
              <a:off x="4224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102" name="AutoShape 1110"/>
            <p:cNvSpPr>
              <a:spLocks noChangeArrowheads="1"/>
            </p:cNvSpPr>
            <p:nvPr/>
          </p:nvSpPr>
          <p:spPr bwMode="auto">
            <a:xfrm>
              <a:off x="4224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103" name="AutoShape 1111"/>
            <p:cNvSpPr>
              <a:spLocks noChangeArrowheads="1"/>
            </p:cNvSpPr>
            <p:nvPr/>
          </p:nvSpPr>
          <p:spPr bwMode="auto">
            <a:xfrm>
              <a:off x="4224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104" name="AutoShape 1112"/>
            <p:cNvSpPr>
              <a:spLocks noChangeArrowheads="1"/>
            </p:cNvSpPr>
            <p:nvPr/>
          </p:nvSpPr>
          <p:spPr bwMode="auto">
            <a:xfrm>
              <a:off x="4464" y="259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105" name="AutoShape 1113"/>
            <p:cNvSpPr>
              <a:spLocks noChangeArrowheads="1"/>
            </p:cNvSpPr>
            <p:nvPr/>
          </p:nvSpPr>
          <p:spPr bwMode="auto">
            <a:xfrm>
              <a:off x="4464" y="235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106" name="AutoShape 1114"/>
            <p:cNvSpPr>
              <a:spLocks noChangeArrowheads="1"/>
            </p:cNvSpPr>
            <p:nvPr/>
          </p:nvSpPr>
          <p:spPr bwMode="auto">
            <a:xfrm>
              <a:off x="4464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  <p:sp>
          <p:nvSpPr>
            <p:cNvPr id="45107" name="AutoShape 1115"/>
            <p:cNvSpPr>
              <a:spLocks noChangeArrowheads="1"/>
            </p:cNvSpPr>
            <p:nvPr/>
          </p:nvSpPr>
          <p:spPr bwMode="auto">
            <a:xfrm>
              <a:off x="4464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</p:grpSp>
      <p:sp>
        <p:nvSpPr>
          <p:cNvPr id="45060" name="Text Box 1116"/>
          <p:cNvSpPr txBox="1">
            <a:spLocks noChangeArrowheads="1"/>
          </p:cNvSpPr>
          <p:nvPr/>
        </p:nvSpPr>
        <p:spPr bwMode="auto">
          <a:xfrm>
            <a:off x="152400" y="3565525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Cella unitaria</a:t>
            </a:r>
            <a:r>
              <a:rPr lang="it-IT" altLang="it-IT" sz="2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5061" name="Line 1117"/>
          <p:cNvSpPr>
            <a:spLocks noChangeShapeType="1"/>
          </p:cNvSpPr>
          <p:nvPr/>
        </p:nvSpPr>
        <p:spPr bwMode="auto">
          <a:xfrm flipV="1">
            <a:off x="1981200" y="3032125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62" name="Text Box 1118"/>
          <p:cNvSpPr txBox="1">
            <a:spLocks noChangeArrowheads="1"/>
          </p:cNvSpPr>
          <p:nvPr/>
        </p:nvSpPr>
        <p:spPr bwMode="auto">
          <a:xfrm>
            <a:off x="1371600" y="5165725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Traslazione lungo l’asse y</a:t>
            </a:r>
          </a:p>
        </p:txBody>
      </p:sp>
      <p:sp>
        <p:nvSpPr>
          <p:cNvPr id="45063" name="Text Box 1119"/>
          <p:cNvSpPr txBox="1">
            <a:spLocks noChangeArrowheads="1"/>
          </p:cNvSpPr>
          <p:nvPr/>
        </p:nvSpPr>
        <p:spPr bwMode="auto">
          <a:xfrm>
            <a:off x="3429000" y="1965325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Traslazione lungo l’asse x</a:t>
            </a:r>
          </a:p>
        </p:txBody>
      </p:sp>
      <p:sp>
        <p:nvSpPr>
          <p:cNvPr id="45064" name="Text Box 1120"/>
          <p:cNvSpPr txBox="1">
            <a:spLocks noChangeArrowheads="1"/>
          </p:cNvSpPr>
          <p:nvPr/>
        </p:nvSpPr>
        <p:spPr bwMode="auto">
          <a:xfrm>
            <a:off x="5867400" y="5318125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Traslazione lungo l’asse z</a:t>
            </a:r>
          </a:p>
        </p:txBody>
      </p:sp>
      <p:sp>
        <p:nvSpPr>
          <p:cNvPr id="45065" name="Line 1121"/>
          <p:cNvSpPr>
            <a:spLocks noChangeShapeType="1"/>
          </p:cNvSpPr>
          <p:nvPr/>
        </p:nvSpPr>
        <p:spPr bwMode="auto">
          <a:xfrm>
            <a:off x="3657600" y="2879725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66" name="Line 1122"/>
          <p:cNvSpPr>
            <a:spLocks noChangeShapeType="1"/>
          </p:cNvSpPr>
          <p:nvPr/>
        </p:nvSpPr>
        <p:spPr bwMode="auto">
          <a:xfrm flipV="1">
            <a:off x="7772400" y="4632325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67" name="Text Box 1123"/>
          <p:cNvSpPr txBox="1">
            <a:spLocks noChangeArrowheads="1"/>
          </p:cNvSpPr>
          <p:nvPr/>
        </p:nvSpPr>
        <p:spPr bwMode="auto">
          <a:xfrm>
            <a:off x="1219200" y="838200"/>
            <a:ext cx="685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rgbClr val="FA2906"/>
                </a:solidFill>
                <a:latin typeface="Arial" panose="020B0604020202020204" pitchFamily="34" charset="0"/>
              </a:rPr>
              <a:t>Un solido cristallino può essere costruito a partire da una cella unitaria utilizzando operazioni di traslazione</a:t>
            </a:r>
          </a:p>
        </p:txBody>
      </p:sp>
    </p:spTree>
    <p:extLst>
      <p:ext uri="{BB962C8B-B14F-4D97-AF65-F5344CB8AC3E}">
        <p14:creationId xmlns:p14="http://schemas.microsoft.com/office/powerpoint/2010/main" val="285436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NaCl</a:t>
            </a:r>
            <a:endParaRPr lang="it-IT" altLang="it-IT" sz="20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7107" name="Picture 1027" descr="na_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769414"/>
            <a:ext cx="2868107" cy="20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028" descr="cl_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1" y="853126"/>
            <a:ext cx="2869660" cy="20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1029"/>
          <p:cNvSpPr txBox="1">
            <a:spLocks noChangeArrowheads="1"/>
          </p:cNvSpPr>
          <p:nvPr/>
        </p:nvSpPr>
        <p:spPr bwMode="auto">
          <a:xfrm>
            <a:off x="805206" y="3025317"/>
            <a:ext cx="853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Cl FCC					Na FCC</a:t>
            </a:r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27"/>
          <a:stretch/>
        </p:blipFill>
        <p:spPr bwMode="auto">
          <a:xfrm>
            <a:off x="5498909" y="3825184"/>
            <a:ext cx="2605555" cy="29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b="39236"/>
          <a:stretch/>
        </p:blipFill>
        <p:spPr bwMode="auto">
          <a:xfrm>
            <a:off x="297497" y="3763306"/>
            <a:ext cx="2477077" cy="302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39505" y="6315959"/>
            <a:ext cx="5832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NaCl</a:t>
            </a:r>
            <a:r>
              <a:rPr lang="it-IT" sz="2400" dirty="0" smtClean="0"/>
              <a:t>                                                                  </a:t>
            </a:r>
            <a:r>
              <a:rPr lang="it-IT" sz="2400" dirty="0" err="1" smtClean="0"/>
              <a:t>CsCl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2473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81850" y="859255"/>
            <a:ext cx="551553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 </a:t>
            </a:r>
            <a:r>
              <a:rPr lang="it-IT" sz="1800" dirty="0"/>
              <a:t>solidi ionici sono tenuti assieme </a:t>
            </a:r>
            <a:r>
              <a:rPr lang="it-IT" sz="1800" dirty="0" smtClean="0"/>
              <a:t>da </a:t>
            </a:r>
            <a:r>
              <a:rPr lang="it-IT" sz="1800" dirty="0"/>
              <a:t>forze elettrostatiche Coulombiane </a:t>
            </a:r>
            <a:r>
              <a:rPr lang="it-IT" sz="1800" dirty="0" smtClean="0"/>
              <a:t>tra ioni </a:t>
            </a:r>
            <a:r>
              <a:rPr lang="it-IT" sz="1800" dirty="0"/>
              <a:t>positivi </a:t>
            </a:r>
            <a:r>
              <a:rPr lang="it-IT" sz="1800" dirty="0" smtClean="0"/>
              <a:t>negativi</a:t>
            </a:r>
            <a:r>
              <a:rPr lang="it-IT" sz="1800" dirty="0"/>
              <a:t>. </a:t>
            </a:r>
            <a:r>
              <a:rPr lang="it-IT" sz="1800" dirty="0" smtClean="0"/>
              <a:t>In </a:t>
            </a:r>
            <a:r>
              <a:rPr lang="it-IT" sz="1800" dirty="0"/>
              <a:t>base alla legge di Coulomb, l’energia del legame ionico è proporzionale alla carica degli ioni positivo e negativo e inversamente proporzionale </a:t>
            </a:r>
            <a:r>
              <a:rPr lang="it-IT" sz="1800" dirty="0" smtClean="0"/>
              <a:t>al quadrato della </a:t>
            </a:r>
            <a:r>
              <a:rPr lang="it-IT" sz="1800" dirty="0"/>
              <a:t>distanza tra questi.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Energia reticolare nei solidi ionici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1" r="34053"/>
          <a:stretch/>
        </p:blipFill>
        <p:spPr>
          <a:xfrm>
            <a:off x="314701" y="2779059"/>
            <a:ext cx="2801713" cy="2563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0" b="25573"/>
          <a:stretch/>
        </p:blipFill>
        <p:spPr>
          <a:xfrm>
            <a:off x="5576045" y="742710"/>
            <a:ext cx="3684447" cy="1185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186649" y="1928445"/>
                <a:ext cx="2463238" cy="581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649" y="1928445"/>
                <a:ext cx="2463238" cy="581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3116412" y="2706889"/>
            <a:ext cx="553347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L’energia </a:t>
            </a:r>
            <a:r>
              <a:rPr lang="it-IT" sz="1800" b="1" dirty="0"/>
              <a:t>reticolare di un solido ionico è </a:t>
            </a:r>
            <a:r>
              <a:rPr lang="it-IT" sz="1800" b="1" dirty="0" smtClean="0"/>
              <a:t>l’energia che tiene assieme </a:t>
            </a:r>
            <a:r>
              <a:rPr lang="it-IT" sz="1800" b="1" dirty="0"/>
              <a:t>gli ioni, </a:t>
            </a:r>
            <a:r>
              <a:rPr lang="it-IT" sz="1800" b="1" dirty="0" smtClean="0"/>
              <a:t>considerando tutti i contributi, sia di ioni </a:t>
            </a:r>
            <a:r>
              <a:rPr lang="it-IT" sz="1800" b="1" dirty="0"/>
              <a:t>vicini </a:t>
            </a:r>
            <a:r>
              <a:rPr lang="it-IT" sz="1800" b="1" dirty="0" smtClean="0"/>
              <a:t>che di quelli più lontani</a:t>
            </a:r>
            <a:r>
              <a:rPr lang="it-IT" sz="1800" dirty="0" smtClean="0"/>
              <a:t>. I </a:t>
            </a:r>
            <a:r>
              <a:rPr lang="it-IT" sz="1800" dirty="0"/>
              <a:t>primi vicini sono di segno opposto e quindi si creano forze attrattive, mentre gli atomi a questi vicini sono di segno uguale </a:t>
            </a:r>
            <a:r>
              <a:rPr lang="it-IT" sz="1800" dirty="0" smtClean="0"/>
              <a:t>allo ione iniziale, </a:t>
            </a:r>
            <a:r>
              <a:rPr lang="it-IT" sz="1800" dirty="0"/>
              <a:t>generando quindi forze repulsive. </a:t>
            </a:r>
            <a:r>
              <a:rPr lang="it-IT" sz="1800" dirty="0" smtClean="0"/>
              <a:t>E </a:t>
            </a:r>
            <a:r>
              <a:rPr lang="it-IT" sz="1800" dirty="0"/>
              <a:t>così via. </a:t>
            </a:r>
            <a:endParaRPr lang="it-IT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NaCl, l’energia reticolare </a:t>
            </a:r>
            <a:r>
              <a:rPr lang="it-IT" sz="1800" dirty="0"/>
              <a:t>può essere </a:t>
            </a:r>
            <a:r>
              <a:rPr lang="it-IT" sz="1800" dirty="0" smtClean="0"/>
              <a:t>descritta </a:t>
            </a:r>
            <a:r>
              <a:rPr lang="it-IT" sz="1800" dirty="0"/>
              <a:t>come l’energia associata alla reazione: </a:t>
            </a:r>
            <a:r>
              <a:rPr lang="it-IT" sz="1800" dirty="0" smtClean="0"/>
              <a:t>    Na</a:t>
            </a:r>
            <a:r>
              <a:rPr lang="it-IT" sz="1800" baseline="30000" dirty="0"/>
              <a:t>+</a:t>
            </a:r>
            <a:r>
              <a:rPr lang="it-IT" sz="1800" baseline="-25000" dirty="0"/>
              <a:t>(g)</a:t>
            </a:r>
            <a:r>
              <a:rPr lang="it-IT" sz="1800" dirty="0"/>
              <a:t> + Cl</a:t>
            </a:r>
            <a:r>
              <a:rPr lang="it-IT" sz="1800" baseline="30000" dirty="0"/>
              <a:t>-</a:t>
            </a:r>
            <a:r>
              <a:rPr lang="it-IT" sz="1800" baseline="-25000" dirty="0"/>
              <a:t>(g)</a:t>
            </a:r>
            <a:r>
              <a:rPr lang="it-IT" sz="1800" dirty="0"/>
              <a:t> → NaCl</a:t>
            </a:r>
            <a:r>
              <a:rPr lang="it-IT" sz="1800" baseline="-25000" dirty="0"/>
              <a:t>(s</a:t>
            </a:r>
            <a:r>
              <a:rPr lang="it-IT" sz="1800" baseline="-25000" dirty="0" smtClean="0"/>
              <a:t>)</a:t>
            </a:r>
            <a:endParaRPr lang="it-IT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517710" y="5415588"/>
                <a:ext cx="813217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L’energia </a:t>
                </a:r>
                <a:r>
                  <a:rPr lang="it-IT" sz="1800" dirty="0"/>
                  <a:t>reticolare </a:t>
                </a:r>
                <a:r>
                  <a:rPr lang="it-IT" sz="1800" dirty="0" smtClean="0"/>
                  <a:t>aumenta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it-IT" sz="1800" dirty="0" smtClean="0"/>
                  <a:t>all’aumentare </a:t>
                </a:r>
                <a:r>
                  <a:rPr lang="it-IT" sz="1800" dirty="0"/>
                  <a:t>della carica degli ioni </a:t>
                </a:r>
                <a:r>
                  <a:rPr lang="it-IT" sz="1800" dirty="0" smtClean="0"/>
                  <a:t>coinvolti: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𝑀𝑔</m:t>
                        </m:r>
                        <m:sSub>
                          <m:sSub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𝑁𝑎𝐶𝑙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800" dirty="0" smtClean="0"/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it-IT" sz="1800" dirty="0" smtClean="0"/>
                  <a:t>al </a:t>
                </a:r>
                <a:r>
                  <a:rPr lang="it-IT" sz="1800" dirty="0"/>
                  <a:t>diminuire delle loro </a:t>
                </a:r>
                <a:r>
                  <a:rPr lang="it-IT" sz="1800" dirty="0" smtClean="0"/>
                  <a:t>dimensioni: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𝑁𝑎𝐹</m:t>
                        </m:r>
                      </m:e>
                    </m:d>
                    <m:r>
                      <a:rPr lang="it-IT" sz="18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𝑁𝑎𝐶𝑙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1800" dirty="0" smtClean="0"/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5415588"/>
                <a:ext cx="8132177" cy="974768"/>
              </a:xfrm>
              <a:prstGeom prst="rect">
                <a:avLst/>
              </a:prstGeom>
              <a:blipFill>
                <a:blip r:embed="rId5"/>
                <a:stretch>
                  <a:fillRect l="-675" b="-1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3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4322" r="3129" b="15649"/>
          <a:stretch/>
        </p:blipFill>
        <p:spPr>
          <a:xfrm>
            <a:off x="0" y="1025236"/>
            <a:ext cx="8636794" cy="570474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1599" y="166254"/>
            <a:ext cx="5014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I sette sistemi cristallini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3218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8695</TotalTime>
  <Words>960</Words>
  <Application>Microsoft Office PowerPoint</Application>
  <PresentationFormat>Presentazione su schermo (4:3)</PresentationFormat>
  <Paragraphs>53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Solidi</vt:lpstr>
      <vt:lpstr>Presentazione standard di PowerPoint</vt:lpstr>
      <vt:lpstr>Solidi cristallini e solidi amorfi</vt:lpstr>
      <vt:lpstr>Solidi cristallini</vt:lpstr>
      <vt:lpstr>Il reticolo cristallino</vt:lpstr>
      <vt:lpstr>Cella elementare (o cella unitaria)</vt:lpstr>
      <vt:lpstr>NaCl</vt:lpstr>
      <vt:lpstr>Energia reticolare nei solidi ionici</vt:lpstr>
      <vt:lpstr>Presentazione standard di PowerPoint</vt:lpstr>
      <vt:lpstr>Presentazione standard di PowerPoint</vt:lpstr>
      <vt:lpstr>Solidi covalenti: diamante e grafite</vt:lpstr>
      <vt:lpstr>Solidi molecolari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697</cp:revision>
  <cp:lastPrinted>2020-11-09T16:11:04Z</cp:lastPrinted>
  <dcterms:created xsi:type="dcterms:W3CDTF">2020-07-11T12:16:55Z</dcterms:created>
  <dcterms:modified xsi:type="dcterms:W3CDTF">2024-10-24T06:31:59Z</dcterms:modified>
</cp:coreProperties>
</file>