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78"/>
  </p:handoutMasterIdLst>
  <p:sldIdLst>
    <p:sldId id="256" r:id="rId2"/>
    <p:sldId id="313" r:id="rId3"/>
    <p:sldId id="310" r:id="rId4"/>
    <p:sldId id="357" r:id="rId5"/>
    <p:sldId id="356" r:id="rId6"/>
    <p:sldId id="407" r:id="rId7"/>
    <p:sldId id="354" r:id="rId8"/>
    <p:sldId id="355" r:id="rId9"/>
    <p:sldId id="352" r:id="rId10"/>
    <p:sldId id="358" r:id="rId11"/>
    <p:sldId id="360" r:id="rId12"/>
    <p:sldId id="361" r:id="rId13"/>
    <p:sldId id="367" r:id="rId14"/>
    <p:sldId id="369" r:id="rId15"/>
    <p:sldId id="362" r:id="rId16"/>
    <p:sldId id="363" r:id="rId17"/>
    <p:sldId id="364" r:id="rId18"/>
    <p:sldId id="365" r:id="rId19"/>
    <p:sldId id="366" r:id="rId20"/>
    <p:sldId id="370" r:id="rId21"/>
    <p:sldId id="373" r:id="rId22"/>
    <p:sldId id="371" r:id="rId23"/>
    <p:sldId id="372" r:id="rId24"/>
    <p:sldId id="374" r:id="rId25"/>
    <p:sldId id="375" r:id="rId26"/>
    <p:sldId id="368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90" r:id="rId36"/>
    <p:sldId id="385" r:id="rId37"/>
    <p:sldId id="387" r:id="rId38"/>
    <p:sldId id="386" r:id="rId39"/>
    <p:sldId id="388" r:id="rId40"/>
    <p:sldId id="389" r:id="rId41"/>
    <p:sldId id="391" r:id="rId42"/>
    <p:sldId id="430" r:id="rId43"/>
    <p:sldId id="392" r:id="rId44"/>
    <p:sldId id="393" r:id="rId45"/>
    <p:sldId id="394" r:id="rId46"/>
    <p:sldId id="396" r:id="rId47"/>
    <p:sldId id="397" r:id="rId48"/>
    <p:sldId id="395" r:id="rId49"/>
    <p:sldId id="399" r:id="rId50"/>
    <p:sldId id="400" r:id="rId51"/>
    <p:sldId id="402" r:id="rId52"/>
    <p:sldId id="401" r:id="rId53"/>
    <p:sldId id="403" r:id="rId54"/>
    <p:sldId id="398" r:id="rId55"/>
    <p:sldId id="404" r:id="rId56"/>
    <p:sldId id="405" r:id="rId57"/>
    <p:sldId id="427" r:id="rId58"/>
    <p:sldId id="406" r:id="rId59"/>
    <p:sldId id="384" r:id="rId60"/>
    <p:sldId id="408" r:id="rId61"/>
    <p:sldId id="428" r:id="rId62"/>
    <p:sldId id="409" r:id="rId63"/>
    <p:sldId id="412" r:id="rId64"/>
    <p:sldId id="429" r:id="rId65"/>
    <p:sldId id="411" r:id="rId66"/>
    <p:sldId id="413" r:id="rId67"/>
    <p:sldId id="414" r:id="rId68"/>
    <p:sldId id="419" r:id="rId69"/>
    <p:sldId id="418" r:id="rId70"/>
    <p:sldId id="421" r:id="rId71"/>
    <p:sldId id="422" r:id="rId72"/>
    <p:sldId id="423" r:id="rId73"/>
    <p:sldId id="420" r:id="rId74"/>
    <p:sldId id="424" r:id="rId75"/>
    <p:sldId id="425" r:id="rId76"/>
    <p:sldId id="426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E285"/>
    <a:srgbClr val="FFFBEF"/>
    <a:srgbClr val="FFF5D5"/>
    <a:srgbClr val="FFEEB9"/>
    <a:srgbClr val="008080"/>
    <a:srgbClr val="009999"/>
    <a:srgbClr val="339966"/>
    <a:srgbClr val="00E7E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>
        <p:scale>
          <a:sx n="50" d="100"/>
          <a:sy n="50" d="100"/>
        </p:scale>
        <p:origin x="2688" y="82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4980FED-9E73-41D5-86A4-19CA07FC33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8E968A-403A-4F8D-AA4D-DCFE7C1B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3D12D-D17B-487E-953F-38809628DE7C}" type="datetimeFigureOut">
              <a:rPr lang="it-IT" smtClean="0"/>
              <a:t>26/10/2024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E895EA-FC8D-4672-9F72-F9B5067AFF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F2B496-F226-4E6F-A779-077D4CACDE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66DB3-1548-4BDD-9D1C-AF2AB352D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206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5"/>
            <a:ext cx="5295900" cy="1219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Laboratorio di </a:t>
            </a:r>
            <a:r>
              <a:rPr lang="it-IT" sz="18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Corso di </a:t>
            </a:r>
            <a:r>
              <a:rPr lang="it-IT" sz="18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Materiali ed Elementi Costruttivi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3345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5</a:t>
            </a:r>
            <a:endParaRPr lang="it-IT" sz="11600" b="1" dirty="0">
              <a:solidFill>
                <a:schemeClr val="accent4">
                  <a:lumMod val="75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16" name="Picture 2" descr="immagine menu dipartimento | Dipartimento di Ingegneria e Architettura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9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Prof. </a:t>
            </a: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Ilaria Garofolo </a:t>
            </a:r>
            <a:r>
              <a:rPr lang="it-IT" sz="9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- Ing. </a:t>
            </a: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Corso di </a:t>
            </a: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Materiali ed elementi costruttivi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4720591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Principi costruttivi</a:t>
            </a:r>
          </a:p>
          <a:p>
            <a:pPr algn="l" fontAlgn="auto">
              <a:spcAft>
                <a:spcPts val="0"/>
              </a:spcAft>
              <a:defRPr/>
            </a:pPr>
            <a:endParaRPr lang="it-IT" sz="1200" i="1" kern="1200" noProof="0" dirty="0">
              <a:solidFill>
                <a:schemeClr val="tx1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Source Sans Pro Semibold" panose="020B0603030403020204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chemeClr val="accent4">
                  <a:lumMod val="75000"/>
                </a:schemeClr>
              </a:solidFill>
              <a:latin typeface="Swis721 Cn BT" panose="020B050602020203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5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E86AE31-58FB-4269-8EC9-F32A2E386574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baseline="0" dirty="0">
                <a:solidFill>
                  <a:srgbClr val="FFFBEF"/>
                </a:solidFill>
                <a:latin typeface="Swis721 Cn BT" panose="020B0506020202030204" pitchFamily="34" charset="0"/>
                <a:ea typeface="+mj-ea"/>
                <a:cs typeface="+mj-cs"/>
              </a:rPr>
              <a:t>5</a:t>
            </a:r>
          </a:p>
        </p:txBody>
      </p:sp>
      <p:pic>
        <p:nvPicPr>
          <p:cNvPr id="14" name="Picture 2" descr="immagine menu dipartimento | Dipartimento di Ingegneria e Architettura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Cb6Y2z_8z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CAGlu4vPog" TargetMode="External"/><Relationship Id="rId5" Type="http://schemas.openxmlformats.org/officeDocument/2006/relationships/hyperlink" Target="https://en.wikiarquitectura.com/building/sahmri-south-australian-health-and-medical-research-institute/" TargetMode="External"/><Relationship Id="rId4" Type="http://schemas.openxmlformats.org/officeDocument/2006/relationships/hyperlink" Target="http://www.soma-architecture.com/index.php?page=theme_pavilion&amp;parent=2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wis721 Cn BT" panose="020B0506020202030204" pitchFamily="34" charset="0"/>
                <a:ea typeface="+mn-ea"/>
                <a:cs typeface="+mn-cs"/>
              </a:rPr>
              <a:t>Principi costruttivi</a:t>
            </a: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elementari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097F3B9-B0AD-4099-98FA-F54EC2AF266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scelta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materiale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risulta dunque correlata alla sua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capacità di resistenza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verso specifiche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sollecitazioni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026" name="Picture 2" descr="La modellazione Strutturale del Solaio">
            <a:extLst>
              <a:ext uri="{FF2B5EF4-FFF2-40B4-BE49-F238E27FC236}">
                <a16:creationId xmlns:a16="http://schemas.microsoft.com/office/drawing/2014/main" id="{7287EB22-042D-4950-B2E0-A2D3FB30B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" y="1921958"/>
            <a:ext cx="7896225" cy="17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5BE3CF4-719F-4569-924B-21E34799A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1" y="4055597"/>
            <a:ext cx="7966643" cy="17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097F3B9-B0AD-4099-98FA-F54EC2AF266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composizione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principi costruttivi complessi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genera un modo per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definire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uno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spazio chiuso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cui la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capacità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costruttivi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comporta una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stabilità d’insieme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2F96D6-2739-4D06-B409-80C2595977C2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Si definisce allora una matrice nella quale sono posti in relazione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capacità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di resistenza dei materiali </a:t>
            </a:r>
            <a:r>
              <a:rPr lang="it-IT" dirty="0"/>
              <a:t>con la definizione di un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vano agibile </a:t>
            </a:r>
            <a:r>
              <a:rPr lang="it-IT" dirty="0"/>
              <a:t>il quale, per rotazione o traslazione possa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generare</a:t>
            </a:r>
            <a:r>
              <a:rPr lang="it-IT" dirty="0"/>
              <a:t> costruttivamente un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organismo edilizio</a:t>
            </a:r>
            <a:r>
              <a:rPr lang="it-IT" dirty="0"/>
              <a:t>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DC8F4C-B361-4B67-BD56-37A5F072D884}"/>
              </a:ext>
            </a:extLst>
          </p:cNvPr>
          <p:cNvSpPr txBox="1">
            <a:spLocks/>
          </p:cNvSpPr>
          <p:nvPr/>
        </p:nvSpPr>
        <p:spPr bwMode="auto">
          <a:xfrm>
            <a:off x="628650" y="3600450"/>
            <a:ext cx="1765300" cy="168019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Vano agibile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466D16C-8D4E-4A22-AB1D-CD50B9E4C270}"/>
              </a:ext>
            </a:extLst>
          </p:cNvPr>
          <p:cNvSpPr txBox="1">
            <a:spLocks/>
          </p:cNvSpPr>
          <p:nvPr/>
        </p:nvSpPr>
        <p:spPr>
          <a:xfrm>
            <a:off x="2967036" y="3600450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Utilizzabilità dello spazio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17E43527-1072-4966-9326-F7F60F2A878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2393950" y="3906044"/>
            <a:ext cx="573086" cy="5345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6DB64D8F-1D0E-41A4-A959-710BA293A854}"/>
              </a:ext>
            </a:extLst>
          </p:cNvPr>
          <p:cNvSpPr txBox="1">
            <a:spLocks/>
          </p:cNvSpPr>
          <p:nvPr/>
        </p:nvSpPr>
        <p:spPr>
          <a:xfrm>
            <a:off x="2967035" y="4669460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Sicurezza statica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F855714D-1253-4470-98AD-ECB0C36AEED6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 bwMode="auto">
          <a:xfrm>
            <a:off x="2393950" y="4440549"/>
            <a:ext cx="573085" cy="5345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135" y="2435078"/>
            <a:ext cx="2720975" cy="38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7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0DEBACE-BA8E-42EA-A3AB-3E8694BE22EC}"/>
              </a:ext>
            </a:extLst>
          </p:cNvPr>
          <p:cNvSpPr txBox="1">
            <a:spLocks/>
          </p:cNvSpPr>
          <p:nvPr/>
        </p:nvSpPr>
        <p:spPr>
          <a:xfrm>
            <a:off x="3123152" y="1908699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telaio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F97AAAE8-FC8A-4B7A-B636-0D46C828AC0E}"/>
              </a:ext>
            </a:extLst>
          </p:cNvPr>
          <p:cNvSpPr txBox="1">
            <a:spLocks/>
          </p:cNvSpPr>
          <p:nvPr/>
        </p:nvSpPr>
        <p:spPr>
          <a:xfrm>
            <a:off x="3123149" y="2647145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arco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75BD946-1056-49D9-9FC2-1360F2FF938A}"/>
              </a:ext>
            </a:extLst>
          </p:cNvPr>
          <p:cNvSpPr txBox="1">
            <a:spLocks/>
          </p:cNvSpPr>
          <p:nvPr/>
        </p:nvSpPr>
        <p:spPr>
          <a:xfrm>
            <a:off x="3123148" y="3385590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cavo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DEC54FB0-DEBE-4F24-9E61-380B08D9DACF}"/>
              </a:ext>
            </a:extLst>
          </p:cNvPr>
          <p:cNvSpPr txBox="1">
            <a:spLocks/>
          </p:cNvSpPr>
          <p:nvPr/>
        </p:nvSpPr>
        <p:spPr>
          <a:xfrm>
            <a:off x="3123147" y="4122842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triangolo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887827BA-7E93-4444-9596-AB71CA5A5CDE}"/>
              </a:ext>
            </a:extLst>
          </p:cNvPr>
          <p:cNvSpPr txBox="1">
            <a:spLocks/>
          </p:cNvSpPr>
          <p:nvPr/>
        </p:nvSpPr>
        <p:spPr>
          <a:xfrm>
            <a:off x="3123146" y="4861879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fungo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1C32F658-B7C7-4460-B354-A115CBF991AA}"/>
              </a:ext>
            </a:extLst>
          </p:cNvPr>
          <p:cNvSpPr txBox="1">
            <a:spLocks/>
          </p:cNvSpPr>
          <p:nvPr/>
        </p:nvSpPr>
        <p:spPr>
          <a:xfrm>
            <a:off x="3123145" y="5598539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pneumatico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principi costruttivi </a:t>
            </a:r>
            <a:r>
              <a:rPr lang="it-IT" dirty="0"/>
              <a:t>possono essere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rappresentati</a:t>
            </a:r>
            <a:r>
              <a:rPr lang="it-IT" dirty="0"/>
              <a:t> (nel piano) ricorrendo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schemi</a:t>
            </a:r>
            <a:r>
              <a:rPr lang="it-IT" dirty="0"/>
              <a:t> (sui quali è possibile impostare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condizioni d’equilibrio </a:t>
            </a:r>
            <a:r>
              <a:rPr lang="it-IT" dirty="0"/>
              <a:t>e valutare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sforzi</a:t>
            </a:r>
            <a:r>
              <a:rPr lang="it-IT" dirty="0"/>
              <a:t> 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deformazioni</a:t>
            </a:r>
            <a:r>
              <a:rPr lang="it-IT" dirty="0"/>
              <a:t>). Uno schema è costituito da: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elementi</a:t>
            </a:r>
            <a:r>
              <a:rPr lang="it-IT" dirty="0"/>
              <a:t> (rappresentati, ad esempio, tramite la linea d’asse)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it-IT" dirty="0"/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collegamenti </a:t>
            </a:r>
            <a:r>
              <a:rPr lang="it-IT" dirty="0"/>
              <a:t>(a rappresentare il sistema dei vincoli)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it-IT" dirty="0"/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(a rappresentare il sistema di forze).</a:t>
            </a:r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1EBD8E0F-F66C-4D2D-ADCF-9CD3A83C84B4}"/>
              </a:ext>
            </a:extLst>
          </p:cNvPr>
          <p:cNvCxnSpPr/>
          <p:nvPr/>
        </p:nvCxnSpPr>
        <p:spPr>
          <a:xfrm>
            <a:off x="5469690" y="3150112"/>
            <a:ext cx="2353629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7">
            <a:extLst>
              <a:ext uri="{FF2B5EF4-FFF2-40B4-BE49-F238E27FC236}">
                <a16:creationId xmlns:a16="http://schemas.microsoft.com/office/drawing/2014/main" id="{92C830CA-BEA7-47D4-AEEF-7BF2B9578844}"/>
              </a:ext>
            </a:extLst>
          </p:cNvPr>
          <p:cNvSpPr/>
          <p:nvPr/>
        </p:nvSpPr>
        <p:spPr>
          <a:xfrm>
            <a:off x="5049949" y="3996777"/>
            <a:ext cx="72008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8" name="Straight Connector 29">
            <a:extLst>
              <a:ext uri="{FF2B5EF4-FFF2-40B4-BE49-F238E27FC236}">
                <a16:creationId xmlns:a16="http://schemas.microsoft.com/office/drawing/2014/main" id="{2CC8A173-4DFC-4EC3-9A70-94E325380597}"/>
              </a:ext>
            </a:extLst>
          </p:cNvPr>
          <p:cNvCxnSpPr>
            <a:cxnSpLocks/>
          </p:cNvCxnSpPr>
          <p:nvPr/>
        </p:nvCxnSpPr>
        <p:spPr>
          <a:xfrm>
            <a:off x="5121957" y="4212801"/>
            <a:ext cx="504056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Isosceles Triangle 30">
            <a:extLst>
              <a:ext uri="{FF2B5EF4-FFF2-40B4-BE49-F238E27FC236}">
                <a16:creationId xmlns:a16="http://schemas.microsoft.com/office/drawing/2014/main" id="{9115D8B4-D94F-4A98-9952-69E81B632484}"/>
              </a:ext>
            </a:extLst>
          </p:cNvPr>
          <p:cNvSpPr/>
          <p:nvPr/>
        </p:nvSpPr>
        <p:spPr>
          <a:xfrm>
            <a:off x="6327765" y="4122842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31">
            <a:extLst>
              <a:ext uri="{FF2B5EF4-FFF2-40B4-BE49-F238E27FC236}">
                <a16:creationId xmlns:a16="http://schemas.microsoft.com/office/drawing/2014/main" id="{E8C2DC16-8271-4E1B-AA3D-CF0E5E5E8F75}"/>
              </a:ext>
            </a:extLst>
          </p:cNvPr>
          <p:cNvSpPr/>
          <p:nvPr/>
        </p:nvSpPr>
        <p:spPr>
          <a:xfrm>
            <a:off x="6453675" y="3931224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Isosceles Triangle 30">
            <a:extLst>
              <a:ext uri="{FF2B5EF4-FFF2-40B4-BE49-F238E27FC236}">
                <a16:creationId xmlns:a16="http://schemas.microsoft.com/office/drawing/2014/main" id="{6D625D07-2270-404E-9EDF-8CD35CB62C70}"/>
              </a:ext>
            </a:extLst>
          </p:cNvPr>
          <p:cNvSpPr/>
          <p:nvPr/>
        </p:nvSpPr>
        <p:spPr>
          <a:xfrm>
            <a:off x="7500396" y="3925480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 31">
            <a:extLst>
              <a:ext uri="{FF2B5EF4-FFF2-40B4-BE49-F238E27FC236}">
                <a16:creationId xmlns:a16="http://schemas.microsoft.com/office/drawing/2014/main" id="{4FDC2236-ED01-4A9E-8D5D-E0EFDA80ED48}"/>
              </a:ext>
            </a:extLst>
          </p:cNvPr>
          <p:cNvSpPr/>
          <p:nvPr/>
        </p:nvSpPr>
        <p:spPr>
          <a:xfrm>
            <a:off x="7500396" y="4248435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 31">
            <a:extLst>
              <a:ext uri="{FF2B5EF4-FFF2-40B4-BE49-F238E27FC236}">
                <a16:creationId xmlns:a16="http://schemas.microsoft.com/office/drawing/2014/main" id="{0D48739D-C204-4E76-927E-28E1FA4BE261}"/>
              </a:ext>
            </a:extLst>
          </p:cNvPr>
          <p:cNvSpPr/>
          <p:nvPr/>
        </p:nvSpPr>
        <p:spPr>
          <a:xfrm>
            <a:off x="7753542" y="4248435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Input manuale 4">
            <a:extLst>
              <a:ext uri="{FF2B5EF4-FFF2-40B4-BE49-F238E27FC236}">
                <a16:creationId xmlns:a16="http://schemas.microsoft.com/office/drawing/2014/main" id="{CFAF1294-12ED-4D8E-B7E5-C1720B6A8452}"/>
              </a:ext>
            </a:extLst>
          </p:cNvPr>
          <p:cNvSpPr/>
          <p:nvPr/>
        </p:nvSpPr>
        <p:spPr>
          <a:xfrm>
            <a:off x="4814051" y="5173912"/>
            <a:ext cx="1747616" cy="601705"/>
          </a:xfrm>
          <a:prstGeom prst="flowChartManualInpu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D34AB44-A5A7-42F9-A259-B4D5823EDE16}"/>
              </a:ext>
            </a:extLst>
          </p:cNvPr>
          <p:cNvCxnSpPr>
            <a:cxnSpLocks/>
          </p:cNvCxnSpPr>
          <p:nvPr/>
        </p:nvCxnSpPr>
        <p:spPr>
          <a:xfrm>
            <a:off x="7753542" y="5173912"/>
            <a:ext cx="0" cy="60170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63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75BD946-1056-49D9-9FC2-1360F2FF938A}"/>
              </a:ext>
            </a:extLst>
          </p:cNvPr>
          <p:cNvSpPr txBox="1">
            <a:spLocks/>
          </p:cNvSpPr>
          <p:nvPr/>
        </p:nvSpPr>
        <p:spPr>
          <a:xfrm>
            <a:off x="3123148" y="3385590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telaio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1C32F658-B7C7-4460-B354-A115CBF991AA}"/>
              </a:ext>
            </a:extLst>
          </p:cNvPr>
          <p:cNvSpPr txBox="1">
            <a:spLocks/>
          </p:cNvSpPr>
          <p:nvPr/>
        </p:nvSpPr>
        <p:spPr>
          <a:xfrm>
            <a:off x="3123145" y="5598539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arco</a:t>
            </a:r>
          </a:p>
        </p:txBody>
      </p:sp>
      <p:pic>
        <p:nvPicPr>
          <p:cNvPr id="22" name="Picture 3" descr="trilit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460" y="1843601"/>
            <a:ext cx="1062062" cy="95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711980" y="1603120"/>
            <a:ext cx="434480" cy="12024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7208521" y="1603120"/>
            <a:ext cx="434480" cy="12024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 rot="16200000">
            <a:off x="6461058" y="421176"/>
            <a:ext cx="432866" cy="19310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 rot="16200000">
            <a:off x="6509154" y="1240426"/>
            <a:ext cx="336673" cy="106206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53" name="Straight Connector 76"/>
          <p:cNvCxnSpPr/>
          <p:nvPr/>
        </p:nvCxnSpPr>
        <p:spPr>
          <a:xfrm>
            <a:off x="5695227" y="3040994"/>
            <a:ext cx="19714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8"/>
          <p:cNvSpPr>
            <a:spLocks noChangeArrowheads="1"/>
          </p:cNvSpPr>
          <p:nvPr/>
        </p:nvSpPr>
        <p:spPr bwMode="auto">
          <a:xfrm rot="16200000">
            <a:off x="6559271" y="2178131"/>
            <a:ext cx="230514" cy="19674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5" name="Rectangle 2"/>
          <p:cNvSpPr>
            <a:spLocks noChangeArrowheads="1"/>
          </p:cNvSpPr>
          <p:nvPr/>
        </p:nvSpPr>
        <p:spPr bwMode="auto">
          <a:xfrm rot="16200000">
            <a:off x="5998575" y="3223823"/>
            <a:ext cx="1390247" cy="151995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 rot="8017899">
            <a:off x="7276078" y="3146485"/>
            <a:ext cx="191758" cy="3922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7415379" y="3244882"/>
            <a:ext cx="245154" cy="14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8" name="Picture 6" descr="trili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845" y="3720132"/>
            <a:ext cx="1078676" cy="95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5694401" y="3277091"/>
            <a:ext cx="256861" cy="141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0" name="Rectangle 15"/>
          <p:cNvSpPr>
            <a:spLocks noChangeArrowheads="1"/>
          </p:cNvSpPr>
          <p:nvPr/>
        </p:nvSpPr>
        <p:spPr bwMode="auto">
          <a:xfrm rot="2415219">
            <a:off x="5880094" y="3172000"/>
            <a:ext cx="211640" cy="3835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350">
              <a:solidFill>
                <a:srgbClr val="0020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61" name="Straight Connector 7"/>
          <p:cNvCxnSpPr/>
          <p:nvPr/>
        </p:nvCxnSpPr>
        <p:spPr>
          <a:xfrm>
            <a:off x="5687387" y="3040996"/>
            <a:ext cx="826" cy="1631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75"/>
          <p:cNvCxnSpPr/>
          <p:nvPr/>
        </p:nvCxnSpPr>
        <p:spPr>
          <a:xfrm>
            <a:off x="7664418" y="3040996"/>
            <a:ext cx="5727" cy="1638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76"/>
          <p:cNvCxnSpPr/>
          <p:nvPr/>
        </p:nvCxnSpPr>
        <p:spPr>
          <a:xfrm>
            <a:off x="5695227" y="3037047"/>
            <a:ext cx="19714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79"/>
          <p:cNvCxnSpPr/>
          <p:nvPr/>
        </p:nvCxnSpPr>
        <p:spPr>
          <a:xfrm>
            <a:off x="7411895" y="4688154"/>
            <a:ext cx="246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79"/>
          <p:cNvCxnSpPr/>
          <p:nvPr/>
        </p:nvCxnSpPr>
        <p:spPr>
          <a:xfrm>
            <a:off x="5697466" y="4687216"/>
            <a:ext cx="246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2" descr="arc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3722" y="4846728"/>
            <a:ext cx="1606070" cy="14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31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cavo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F97AAAE8-FC8A-4B7A-B636-0D46C828AC0E}"/>
              </a:ext>
            </a:extLst>
          </p:cNvPr>
          <p:cNvSpPr txBox="1">
            <a:spLocks/>
          </p:cNvSpPr>
          <p:nvPr/>
        </p:nvSpPr>
        <p:spPr>
          <a:xfrm>
            <a:off x="3123149" y="2647145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triangolo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DEC54FB0-DEBE-4F24-9E61-380B08D9DACF}"/>
              </a:ext>
            </a:extLst>
          </p:cNvPr>
          <p:cNvSpPr txBox="1">
            <a:spLocks/>
          </p:cNvSpPr>
          <p:nvPr/>
        </p:nvSpPr>
        <p:spPr>
          <a:xfrm>
            <a:off x="3123147" y="4122842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fungo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1C32F658-B7C7-4460-B354-A115CBF991AA}"/>
              </a:ext>
            </a:extLst>
          </p:cNvPr>
          <p:cNvSpPr txBox="1">
            <a:spLocks/>
          </p:cNvSpPr>
          <p:nvPr/>
        </p:nvSpPr>
        <p:spPr>
          <a:xfrm>
            <a:off x="3123145" y="5598539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pneumatico</a:t>
            </a:r>
          </a:p>
        </p:txBody>
      </p:sp>
      <p:pic>
        <p:nvPicPr>
          <p:cNvPr id="11" name="Picture 3" descr="cav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0354" y="1069327"/>
            <a:ext cx="1942126" cy="142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ungo + pneu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521" y="2256309"/>
            <a:ext cx="1506805" cy="14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riangol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6278" y="3547232"/>
            <a:ext cx="1973991" cy="152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4"/>
          <p:cNvSpPr/>
          <p:nvPr/>
        </p:nvSpPr>
        <p:spPr>
          <a:xfrm>
            <a:off x="6541044" y="3563518"/>
            <a:ext cx="272971" cy="241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74"/>
          <p:cNvSpPr/>
          <p:nvPr/>
        </p:nvSpPr>
        <p:spPr>
          <a:xfrm>
            <a:off x="6638132" y="4566292"/>
            <a:ext cx="272971" cy="27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fungo + pneu 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8965" y="4842855"/>
            <a:ext cx="1609121" cy="142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88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principio del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trilite</a:t>
            </a:r>
            <a:r>
              <a:rPr lang="it-IT" dirty="0"/>
              <a:t> definisce una matrice piana del vano agibile per mezzo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tre</a:t>
            </a:r>
            <a:r>
              <a:rPr lang="it-IT" dirty="0"/>
              <a:t> elementi.</a:t>
            </a:r>
          </a:p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architrave</a:t>
            </a:r>
            <a:r>
              <a:rPr lang="it-IT" dirty="0"/>
              <a:t> risulta collegata ai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piedritti</a:t>
            </a:r>
            <a:r>
              <a:rPr lang="it-IT" dirty="0"/>
              <a:t> per mezzo di vincoli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semplice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appoggio</a:t>
            </a:r>
            <a:r>
              <a:rPr lang="it-IT" dirty="0"/>
              <a:t>.</a:t>
            </a: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37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>
            <a:off x="5871134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7620000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B98366FD-8106-430D-A9B5-E82A75EAAF62}"/>
              </a:ext>
            </a:extLst>
          </p:cNvPr>
          <p:cNvCxnSpPr>
            <a:cxnSpLocks/>
          </p:cNvCxnSpPr>
          <p:nvPr/>
        </p:nvCxnSpPr>
        <p:spPr>
          <a:xfrm>
            <a:off x="5871134" y="3621302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841B61D8-5ABB-4358-8D6E-E96D14A61822}"/>
              </a:ext>
            </a:extLst>
          </p:cNvPr>
          <p:cNvSpPr/>
          <p:nvPr/>
        </p:nvSpPr>
        <p:spPr>
          <a:xfrm>
            <a:off x="5871134" y="3206631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7404000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 31">
            <a:extLst>
              <a:ext uri="{FF2B5EF4-FFF2-40B4-BE49-F238E27FC236}">
                <a16:creationId xmlns:a16="http://schemas.microsoft.com/office/drawing/2014/main" id="{83FE33E8-39BD-4E20-BB82-5AFFBB9A57DF}"/>
              </a:ext>
            </a:extLst>
          </p:cNvPr>
          <p:cNvSpPr/>
          <p:nvPr/>
        </p:nvSpPr>
        <p:spPr>
          <a:xfrm>
            <a:off x="7404000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7657146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565513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78115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F208408D-73ED-41FF-8D61-4EBE3683D455}"/>
              </a:ext>
            </a:extLst>
          </p:cNvPr>
          <p:cNvSpPr txBox="1">
            <a:spLocks/>
          </p:cNvSpPr>
          <p:nvPr/>
        </p:nvSpPr>
        <p:spPr>
          <a:xfrm rot="16200000">
            <a:off x="4927958" y="4360908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 rot="16200000">
            <a:off x="7155777" y="436055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3292D741-6834-48F8-BE72-A9D3D8EB90DF}"/>
              </a:ext>
            </a:extLst>
          </p:cNvPr>
          <p:cNvSpPr txBox="1">
            <a:spLocks/>
          </p:cNvSpPr>
          <p:nvPr/>
        </p:nvSpPr>
        <p:spPr>
          <a:xfrm>
            <a:off x="6064271" y="3685370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architrave</a:t>
            </a:r>
          </a:p>
        </p:txBody>
      </p:sp>
    </p:spTree>
    <p:extLst>
      <p:ext uri="{BB962C8B-B14F-4D97-AF65-F5344CB8AC3E}">
        <p14:creationId xmlns:p14="http://schemas.microsoft.com/office/powerpoint/2010/main" val="3465041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arallelogramma 50">
            <a:extLst>
              <a:ext uri="{FF2B5EF4-FFF2-40B4-BE49-F238E27FC236}">
                <a16:creationId xmlns:a16="http://schemas.microsoft.com/office/drawing/2014/main" id="{0DB20FA0-BADD-4196-A933-6DEAF14426C0}"/>
              </a:ext>
            </a:extLst>
          </p:cNvPr>
          <p:cNvSpPr/>
          <p:nvPr/>
        </p:nvSpPr>
        <p:spPr>
          <a:xfrm rot="5400000" flipV="1">
            <a:off x="5193264" y="4075410"/>
            <a:ext cx="2021838" cy="558905"/>
          </a:xfrm>
          <a:prstGeom prst="parallelogram">
            <a:avLst>
              <a:gd name="adj" fmla="val 65279"/>
            </a:avLst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Parallelogramma 3">
            <a:extLst>
              <a:ext uri="{FF2B5EF4-FFF2-40B4-BE49-F238E27FC236}">
                <a16:creationId xmlns:a16="http://schemas.microsoft.com/office/drawing/2014/main" id="{18B33017-A952-4369-9C47-FF664A4CE3FA}"/>
              </a:ext>
            </a:extLst>
          </p:cNvPr>
          <p:cNvSpPr/>
          <p:nvPr/>
        </p:nvSpPr>
        <p:spPr>
          <a:xfrm rot="5400000" flipV="1">
            <a:off x="6990796" y="4015730"/>
            <a:ext cx="2021838" cy="558905"/>
          </a:xfrm>
          <a:prstGeom prst="parallelogram">
            <a:avLst>
              <a:gd name="adj" fmla="val 65279"/>
            </a:avLst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Mediante il trilite si può generare, per traslazione o rotazione, un’apparecchiatura costruttiva capace di definire compiutamente la matrice piana di piano agibile: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solaio</a:t>
            </a:r>
            <a:r>
              <a:rPr lang="it-IT" dirty="0"/>
              <a:t>, retto da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setti</a:t>
            </a:r>
            <a:r>
              <a:rPr lang="it-IT" dirty="0"/>
              <a:t>.</a:t>
            </a: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BE8AE734-5D18-466F-833C-6ED9FB9D2161}"/>
              </a:ext>
            </a:extLst>
          </p:cNvPr>
          <p:cNvCxnSpPr>
            <a:cxnSpLocks/>
          </p:cNvCxnSpPr>
          <p:nvPr/>
        </p:nvCxnSpPr>
        <p:spPr>
          <a:xfrm>
            <a:off x="5871134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7E30A473-B9A8-4C16-9ABB-5ECA93D61746}"/>
              </a:ext>
            </a:extLst>
          </p:cNvPr>
          <p:cNvCxnSpPr>
            <a:cxnSpLocks/>
          </p:cNvCxnSpPr>
          <p:nvPr/>
        </p:nvCxnSpPr>
        <p:spPr>
          <a:xfrm>
            <a:off x="5871134" y="3621302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E436B3F0-D264-49F2-AFF9-4C90384EF09A}"/>
              </a:ext>
            </a:extLst>
          </p:cNvPr>
          <p:cNvSpPr/>
          <p:nvPr/>
        </p:nvSpPr>
        <p:spPr>
          <a:xfrm>
            <a:off x="5871134" y="3206631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id="{4EFBBF6C-BA2A-4C6A-BBA0-4AAB568C6758}"/>
              </a:ext>
            </a:extLst>
          </p:cNvPr>
          <p:cNvSpPr/>
          <p:nvPr/>
        </p:nvSpPr>
        <p:spPr>
          <a:xfrm>
            <a:off x="565513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82CB1D6C-865E-46F1-B65A-D367C4639330}"/>
              </a:ext>
            </a:extLst>
          </p:cNvPr>
          <p:cNvSpPr/>
          <p:nvPr/>
        </p:nvSpPr>
        <p:spPr>
          <a:xfrm rot="16200000">
            <a:off x="578115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7E429730-07EB-428C-9004-C4B0628D3727}"/>
              </a:ext>
            </a:extLst>
          </p:cNvPr>
          <p:cNvSpPr txBox="1">
            <a:spLocks/>
          </p:cNvSpPr>
          <p:nvPr/>
        </p:nvSpPr>
        <p:spPr>
          <a:xfrm rot="16200000">
            <a:off x="4927958" y="4360908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setto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E25C1A47-D610-4A18-ADC4-471442578CA0}"/>
              </a:ext>
            </a:extLst>
          </p:cNvPr>
          <p:cNvSpPr txBox="1">
            <a:spLocks/>
          </p:cNvSpPr>
          <p:nvPr/>
        </p:nvSpPr>
        <p:spPr>
          <a:xfrm rot="16200000">
            <a:off x="6776393" y="431718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setto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3627F8EB-365A-436E-8381-812A9BE27620}"/>
              </a:ext>
            </a:extLst>
          </p:cNvPr>
          <p:cNvSpPr txBox="1">
            <a:spLocks/>
          </p:cNvSpPr>
          <p:nvPr/>
        </p:nvSpPr>
        <p:spPr>
          <a:xfrm>
            <a:off x="6506003" y="3685370"/>
            <a:ext cx="918714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solaio</a:t>
            </a:r>
          </a:p>
        </p:txBody>
      </p:sp>
      <p:cxnSp>
        <p:nvCxnSpPr>
          <p:cNvPr id="31" name="Straight Connector 9">
            <a:extLst>
              <a:ext uri="{FF2B5EF4-FFF2-40B4-BE49-F238E27FC236}">
                <a16:creationId xmlns:a16="http://schemas.microsoft.com/office/drawing/2014/main" id="{416ED90A-0FAA-446E-8CFD-3F735D779A6A}"/>
              </a:ext>
            </a:extLst>
          </p:cNvPr>
          <p:cNvCxnSpPr>
            <a:cxnSpLocks/>
          </p:cNvCxnSpPr>
          <p:nvPr/>
        </p:nvCxnSpPr>
        <p:spPr>
          <a:xfrm flipV="1">
            <a:off x="7669615" y="3206631"/>
            <a:ext cx="638044" cy="41123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9">
            <a:extLst>
              <a:ext uri="{FF2B5EF4-FFF2-40B4-BE49-F238E27FC236}">
                <a16:creationId xmlns:a16="http://schemas.microsoft.com/office/drawing/2014/main" id="{E786B5F3-D7C6-4215-9D53-4EF1D020B89D}"/>
              </a:ext>
            </a:extLst>
          </p:cNvPr>
          <p:cNvCxnSpPr>
            <a:cxnSpLocks/>
          </p:cNvCxnSpPr>
          <p:nvPr/>
        </p:nvCxnSpPr>
        <p:spPr>
          <a:xfrm flipV="1">
            <a:off x="7670983" y="4986521"/>
            <a:ext cx="638044" cy="41123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9">
            <a:extLst>
              <a:ext uri="{FF2B5EF4-FFF2-40B4-BE49-F238E27FC236}">
                <a16:creationId xmlns:a16="http://schemas.microsoft.com/office/drawing/2014/main" id="{893D52AC-1818-46F2-A48A-73B0FF9D76AF}"/>
              </a:ext>
            </a:extLst>
          </p:cNvPr>
          <p:cNvCxnSpPr>
            <a:cxnSpLocks/>
          </p:cNvCxnSpPr>
          <p:nvPr/>
        </p:nvCxnSpPr>
        <p:spPr>
          <a:xfrm flipV="1">
            <a:off x="5920749" y="4998109"/>
            <a:ext cx="638044" cy="41123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A60D5AE3-98BD-47E1-8D38-D5802B98D6AE}"/>
              </a:ext>
            </a:extLst>
          </p:cNvPr>
          <p:cNvSpPr/>
          <p:nvPr/>
        </p:nvSpPr>
        <p:spPr>
          <a:xfrm>
            <a:off x="6490724" y="2812446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2D7AFB6C-5BDB-42A2-8E06-39FFA5AC0BED}"/>
              </a:ext>
            </a:extLst>
          </p:cNvPr>
          <p:cNvSpPr/>
          <p:nvPr/>
        </p:nvSpPr>
        <p:spPr>
          <a:xfrm>
            <a:off x="6192662" y="3013825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42E82F97-1AB9-43B3-BD63-27503A47029D}"/>
              </a:ext>
            </a:extLst>
          </p:cNvPr>
          <p:cNvCxnSpPr>
            <a:cxnSpLocks/>
          </p:cNvCxnSpPr>
          <p:nvPr/>
        </p:nvCxnSpPr>
        <p:spPr>
          <a:xfrm>
            <a:off x="7669615" y="3668535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9">
            <a:extLst>
              <a:ext uri="{FF2B5EF4-FFF2-40B4-BE49-F238E27FC236}">
                <a16:creationId xmlns:a16="http://schemas.microsoft.com/office/drawing/2014/main" id="{C0473C48-7D10-49AB-ACEC-38AADD451F61}"/>
              </a:ext>
            </a:extLst>
          </p:cNvPr>
          <p:cNvCxnSpPr>
            <a:cxnSpLocks/>
          </p:cNvCxnSpPr>
          <p:nvPr/>
        </p:nvCxnSpPr>
        <p:spPr>
          <a:xfrm>
            <a:off x="6549517" y="3617869"/>
            <a:ext cx="0" cy="128865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9">
            <a:extLst>
              <a:ext uri="{FF2B5EF4-FFF2-40B4-BE49-F238E27FC236}">
                <a16:creationId xmlns:a16="http://schemas.microsoft.com/office/drawing/2014/main" id="{2656F106-B956-451A-A3EE-B2E5E3C50372}"/>
              </a:ext>
            </a:extLst>
          </p:cNvPr>
          <p:cNvCxnSpPr>
            <a:cxnSpLocks/>
          </p:cNvCxnSpPr>
          <p:nvPr/>
        </p:nvCxnSpPr>
        <p:spPr>
          <a:xfrm>
            <a:off x="6558827" y="3257926"/>
            <a:ext cx="0" cy="359943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9">
            <a:extLst>
              <a:ext uri="{FF2B5EF4-FFF2-40B4-BE49-F238E27FC236}">
                <a16:creationId xmlns:a16="http://schemas.microsoft.com/office/drawing/2014/main" id="{2359A7CC-6B1B-4E1A-8A0C-F4AE4B0F15C7}"/>
              </a:ext>
            </a:extLst>
          </p:cNvPr>
          <p:cNvCxnSpPr>
            <a:cxnSpLocks/>
          </p:cNvCxnSpPr>
          <p:nvPr/>
        </p:nvCxnSpPr>
        <p:spPr>
          <a:xfrm flipV="1">
            <a:off x="5920749" y="3212694"/>
            <a:ext cx="638044" cy="41123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9">
            <a:extLst>
              <a:ext uri="{FF2B5EF4-FFF2-40B4-BE49-F238E27FC236}">
                <a16:creationId xmlns:a16="http://schemas.microsoft.com/office/drawing/2014/main" id="{48151ECC-38E7-488E-967B-EC37FAE2C15B}"/>
              </a:ext>
            </a:extLst>
          </p:cNvPr>
          <p:cNvCxnSpPr>
            <a:cxnSpLocks/>
          </p:cNvCxnSpPr>
          <p:nvPr/>
        </p:nvCxnSpPr>
        <p:spPr>
          <a:xfrm>
            <a:off x="8307659" y="3206631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Isosceles Triangle 30">
            <a:extLst>
              <a:ext uri="{FF2B5EF4-FFF2-40B4-BE49-F238E27FC236}">
                <a16:creationId xmlns:a16="http://schemas.microsoft.com/office/drawing/2014/main" id="{6C8034F4-3AB3-4CA4-825B-E8D330470A76}"/>
              </a:ext>
            </a:extLst>
          </p:cNvPr>
          <p:cNvSpPr/>
          <p:nvPr/>
        </p:nvSpPr>
        <p:spPr>
          <a:xfrm>
            <a:off x="6353952" y="5016358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002975D9-BA25-4A96-8689-3D7697AEB1D5}"/>
              </a:ext>
            </a:extLst>
          </p:cNvPr>
          <p:cNvSpPr/>
          <p:nvPr/>
        </p:nvSpPr>
        <p:spPr>
          <a:xfrm rot="16200000">
            <a:off x="6479977" y="5213288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57" name="Isosceles Triangle 30">
            <a:extLst>
              <a:ext uri="{FF2B5EF4-FFF2-40B4-BE49-F238E27FC236}">
                <a16:creationId xmlns:a16="http://schemas.microsoft.com/office/drawing/2014/main" id="{90B5BBCB-A417-43D0-A048-CABEC9B08A6F}"/>
              </a:ext>
            </a:extLst>
          </p:cNvPr>
          <p:cNvSpPr/>
          <p:nvPr/>
        </p:nvSpPr>
        <p:spPr>
          <a:xfrm>
            <a:off x="7454275" y="5401970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AF4C5233-7E3D-4688-958F-AC7B2645456E}"/>
              </a:ext>
            </a:extLst>
          </p:cNvPr>
          <p:cNvSpPr/>
          <p:nvPr/>
        </p:nvSpPr>
        <p:spPr>
          <a:xfrm rot="16200000">
            <a:off x="7580300" y="5598900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59" name="Isosceles Triangle 30">
            <a:extLst>
              <a:ext uri="{FF2B5EF4-FFF2-40B4-BE49-F238E27FC236}">
                <a16:creationId xmlns:a16="http://schemas.microsoft.com/office/drawing/2014/main" id="{541F1636-6FB4-49FB-B4EA-69986564663D}"/>
              </a:ext>
            </a:extLst>
          </p:cNvPr>
          <p:cNvSpPr/>
          <p:nvPr/>
        </p:nvSpPr>
        <p:spPr>
          <a:xfrm>
            <a:off x="8124147" y="5000782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ctangle 27">
            <a:extLst>
              <a:ext uri="{FF2B5EF4-FFF2-40B4-BE49-F238E27FC236}">
                <a16:creationId xmlns:a16="http://schemas.microsoft.com/office/drawing/2014/main" id="{564152AD-9545-4BCA-A98D-874149BEB2F8}"/>
              </a:ext>
            </a:extLst>
          </p:cNvPr>
          <p:cNvSpPr/>
          <p:nvPr/>
        </p:nvSpPr>
        <p:spPr>
          <a:xfrm rot="16200000">
            <a:off x="8250172" y="5197712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94949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Tipicamente: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verticali</a:t>
            </a:r>
            <a:r>
              <a:rPr lang="it-IT" dirty="0"/>
              <a:t> assoggettano l’architrave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 e i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schiacciamento</a:t>
            </a:r>
            <a:r>
              <a:rPr lang="it-IT" dirty="0"/>
              <a:t>;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orizzontali</a:t>
            </a:r>
            <a:r>
              <a:rPr lang="it-IT" dirty="0"/>
              <a:t> assoggettano l’architrave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scorrimento</a:t>
            </a:r>
            <a:r>
              <a:rPr lang="it-IT" dirty="0"/>
              <a:t> e i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ribaltamento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37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>
            <a:off x="5871134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7620000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B98366FD-8106-430D-A9B5-E82A75EAAF62}"/>
              </a:ext>
            </a:extLst>
          </p:cNvPr>
          <p:cNvCxnSpPr>
            <a:cxnSpLocks/>
          </p:cNvCxnSpPr>
          <p:nvPr/>
        </p:nvCxnSpPr>
        <p:spPr>
          <a:xfrm>
            <a:off x="5871134" y="3621302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7404000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 31">
            <a:extLst>
              <a:ext uri="{FF2B5EF4-FFF2-40B4-BE49-F238E27FC236}">
                <a16:creationId xmlns:a16="http://schemas.microsoft.com/office/drawing/2014/main" id="{83FE33E8-39BD-4E20-BB82-5AFFBB9A57DF}"/>
              </a:ext>
            </a:extLst>
          </p:cNvPr>
          <p:cNvSpPr/>
          <p:nvPr/>
        </p:nvSpPr>
        <p:spPr>
          <a:xfrm>
            <a:off x="7404000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7657146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565513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78115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90D56ADD-3337-4AF9-BD6A-9D73D48E195D}"/>
              </a:ext>
            </a:extLst>
          </p:cNvPr>
          <p:cNvCxnSpPr>
            <a:cxnSpLocks/>
          </p:cNvCxnSpPr>
          <p:nvPr/>
        </p:nvCxnSpPr>
        <p:spPr>
          <a:xfrm>
            <a:off x="1689163" y="3685369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0D94D6D6-A84C-4FDD-BE7D-E945B31E8604}"/>
              </a:ext>
            </a:extLst>
          </p:cNvPr>
          <p:cNvCxnSpPr>
            <a:cxnSpLocks/>
          </p:cNvCxnSpPr>
          <p:nvPr/>
        </p:nvCxnSpPr>
        <p:spPr>
          <a:xfrm>
            <a:off x="3438029" y="3685369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C23ECAC2-E03B-4726-A45D-C33FBF350A52}"/>
              </a:ext>
            </a:extLst>
          </p:cNvPr>
          <p:cNvCxnSpPr>
            <a:cxnSpLocks/>
          </p:cNvCxnSpPr>
          <p:nvPr/>
        </p:nvCxnSpPr>
        <p:spPr>
          <a:xfrm>
            <a:off x="1689163" y="3621301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BCE2CDD2-5936-41BB-BD94-498D0A11F661}"/>
              </a:ext>
            </a:extLst>
          </p:cNvPr>
          <p:cNvSpPr/>
          <p:nvPr/>
        </p:nvSpPr>
        <p:spPr>
          <a:xfrm>
            <a:off x="1689163" y="3206630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Isosceles Triangle 30">
            <a:extLst>
              <a:ext uri="{FF2B5EF4-FFF2-40B4-BE49-F238E27FC236}">
                <a16:creationId xmlns:a16="http://schemas.microsoft.com/office/drawing/2014/main" id="{5785F734-74FA-46A5-B561-F1C964AB4871}"/>
              </a:ext>
            </a:extLst>
          </p:cNvPr>
          <p:cNvSpPr/>
          <p:nvPr/>
        </p:nvSpPr>
        <p:spPr>
          <a:xfrm>
            <a:off x="3222029" y="5432583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31">
            <a:extLst>
              <a:ext uri="{FF2B5EF4-FFF2-40B4-BE49-F238E27FC236}">
                <a16:creationId xmlns:a16="http://schemas.microsoft.com/office/drawing/2014/main" id="{DFA6A966-4403-4F08-BC6F-093DE6874A96}"/>
              </a:ext>
            </a:extLst>
          </p:cNvPr>
          <p:cNvSpPr/>
          <p:nvPr/>
        </p:nvSpPr>
        <p:spPr>
          <a:xfrm>
            <a:off x="3222029" y="575553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31">
            <a:extLst>
              <a:ext uri="{FF2B5EF4-FFF2-40B4-BE49-F238E27FC236}">
                <a16:creationId xmlns:a16="http://schemas.microsoft.com/office/drawing/2014/main" id="{C7ACAAE9-40A8-4D5E-B03A-6CC5C5510091}"/>
              </a:ext>
            </a:extLst>
          </p:cNvPr>
          <p:cNvSpPr/>
          <p:nvPr/>
        </p:nvSpPr>
        <p:spPr>
          <a:xfrm>
            <a:off x="3475175" y="575553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id="{60AA413C-8B9A-4FEF-9768-3C9F6A9CDC7E}"/>
              </a:ext>
            </a:extLst>
          </p:cNvPr>
          <p:cNvSpPr/>
          <p:nvPr/>
        </p:nvSpPr>
        <p:spPr>
          <a:xfrm>
            <a:off x="1473163" y="5432583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C038241A-E79C-415C-A0B4-339EBDD87B37}"/>
              </a:ext>
            </a:extLst>
          </p:cNvPr>
          <p:cNvSpPr/>
          <p:nvPr/>
        </p:nvSpPr>
        <p:spPr>
          <a:xfrm rot="16200000">
            <a:off x="1599188" y="5629513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A11CA7D-123F-43E8-AB93-6689FE6C70BA}"/>
              </a:ext>
            </a:extLst>
          </p:cNvPr>
          <p:cNvCxnSpPr>
            <a:cxnSpLocks/>
          </p:cNvCxnSpPr>
          <p:nvPr/>
        </p:nvCxnSpPr>
        <p:spPr>
          <a:xfrm>
            <a:off x="4653504" y="3621301"/>
            <a:ext cx="1161875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9">
            <a:extLst>
              <a:ext uri="{FF2B5EF4-FFF2-40B4-BE49-F238E27FC236}">
                <a16:creationId xmlns:a16="http://schemas.microsoft.com/office/drawing/2014/main" id="{DD967C57-BCFD-4DE4-BC68-DBB1E6D2DE4D}"/>
              </a:ext>
            </a:extLst>
          </p:cNvPr>
          <p:cNvCxnSpPr>
            <a:cxnSpLocks/>
          </p:cNvCxnSpPr>
          <p:nvPr/>
        </p:nvCxnSpPr>
        <p:spPr>
          <a:xfrm flipH="1">
            <a:off x="5934193" y="3755487"/>
            <a:ext cx="488778" cy="161886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9">
            <a:extLst>
              <a:ext uri="{FF2B5EF4-FFF2-40B4-BE49-F238E27FC236}">
                <a16:creationId xmlns:a16="http://schemas.microsoft.com/office/drawing/2014/main" id="{56EFDB3E-098F-4F52-813B-9252D20DA9E9}"/>
              </a:ext>
            </a:extLst>
          </p:cNvPr>
          <p:cNvCxnSpPr>
            <a:cxnSpLocks/>
          </p:cNvCxnSpPr>
          <p:nvPr/>
        </p:nvCxnSpPr>
        <p:spPr>
          <a:xfrm flipH="1">
            <a:off x="7648681" y="3767641"/>
            <a:ext cx="488778" cy="161886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9">
            <a:extLst>
              <a:ext uri="{FF2B5EF4-FFF2-40B4-BE49-F238E27FC236}">
                <a16:creationId xmlns:a16="http://schemas.microsoft.com/office/drawing/2014/main" id="{148990DE-EAAF-4ABD-98B5-BFDFF083F36E}"/>
              </a:ext>
            </a:extLst>
          </p:cNvPr>
          <p:cNvCxnSpPr>
            <a:cxnSpLocks/>
          </p:cNvCxnSpPr>
          <p:nvPr/>
        </p:nvCxnSpPr>
        <p:spPr>
          <a:xfrm>
            <a:off x="6422971" y="3737774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o 3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 rot="10800000">
            <a:off x="1706880" y="3375975"/>
            <a:ext cx="1713432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5" name="Straight Connector 9">
            <a:extLst>
              <a:ext uri="{FF2B5EF4-FFF2-40B4-BE49-F238E27FC236}">
                <a16:creationId xmlns:a16="http://schemas.microsoft.com/office/drawing/2014/main" id="{D4865E1C-8F32-4206-9324-C7EC76C0CF52}"/>
              </a:ext>
            </a:extLst>
          </p:cNvPr>
          <p:cNvCxnSpPr>
            <a:cxnSpLocks/>
          </p:cNvCxnSpPr>
          <p:nvPr/>
        </p:nvCxnSpPr>
        <p:spPr>
          <a:xfrm>
            <a:off x="1752354" y="3883808"/>
            <a:ext cx="0" cy="149054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9">
            <a:extLst>
              <a:ext uri="{FF2B5EF4-FFF2-40B4-BE49-F238E27FC236}">
                <a16:creationId xmlns:a16="http://schemas.microsoft.com/office/drawing/2014/main" id="{0838EF27-D2AA-43CF-AEA3-5FA43BE59CE2}"/>
              </a:ext>
            </a:extLst>
          </p:cNvPr>
          <p:cNvCxnSpPr>
            <a:cxnSpLocks/>
          </p:cNvCxnSpPr>
          <p:nvPr/>
        </p:nvCxnSpPr>
        <p:spPr>
          <a:xfrm>
            <a:off x="3365679" y="3883807"/>
            <a:ext cx="0" cy="149054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3">
            <a:extLst>
              <a:ext uri="{FF2B5EF4-FFF2-40B4-BE49-F238E27FC236}">
                <a16:creationId xmlns:a16="http://schemas.microsoft.com/office/drawing/2014/main" id="{4007467C-7CAA-4BCA-BA2A-8565CFDC7BF2}"/>
              </a:ext>
            </a:extLst>
          </p:cNvPr>
          <p:cNvSpPr txBox="1">
            <a:spLocks/>
          </p:cNvSpPr>
          <p:nvPr/>
        </p:nvSpPr>
        <p:spPr>
          <a:xfrm>
            <a:off x="1862457" y="4059027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flessione dell’architrave</a:t>
            </a: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8071F006-B487-4D37-93C6-E93DEA5E857A}"/>
              </a:ext>
            </a:extLst>
          </p:cNvPr>
          <p:cNvSpPr txBox="1">
            <a:spLocks/>
          </p:cNvSpPr>
          <p:nvPr/>
        </p:nvSpPr>
        <p:spPr>
          <a:xfrm>
            <a:off x="2304059" y="4884318"/>
            <a:ext cx="1031635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compressione dei piedritti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A0A6344E-22D2-40D9-B84C-5B0BE76A1749}"/>
              </a:ext>
            </a:extLst>
          </p:cNvPr>
          <p:cNvSpPr txBox="1">
            <a:spLocks/>
          </p:cNvSpPr>
          <p:nvPr/>
        </p:nvSpPr>
        <p:spPr>
          <a:xfrm>
            <a:off x="6065210" y="5029545"/>
            <a:ext cx="1031635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ribaltamento dei piedritti</a:t>
            </a:r>
          </a:p>
        </p:txBody>
      </p:sp>
      <p:sp>
        <p:nvSpPr>
          <p:cNvPr id="54" name="Title 3">
            <a:extLst>
              <a:ext uri="{FF2B5EF4-FFF2-40B4-BE49-F238E27FC236}">
                <a16:creationId xmlns:a16="http://schemas.microsoft.com/office/drawing/2014/main" id="{73EBB03F-E830-414C-9A06-F3415A0BE079}"/>
              </a:ext>
            </a:extLst>
          </p:cNvPr>
          <p:cNvSpPr txBox="1">
            <a:spLocks/>
          </p:cNvSpPr>
          <p:nvPr/>
        </p:nvSpPr>
        <p:spPr>
          <a:xfrm>
            <a:off x="6417624" y="3862986"/>
            <a:ext cx="117369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traslazione dell’architrave</a:t>
            </a:r>
          </a:p>
        </p:txBody>
      </p:sp>
    </p:spTree>
    <p:extLst>
      <p:ext uri="{BB962C8B-B14F-4D97-AF65-F5344CB8AC3E}">
        <p14:creationId xmlns:p14="http://schemas.microsoft.com/office/powerpoint/2010/main" val="186683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comportamento del trilite dipende anche dalle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modalità</a:t>
            </a:r>
            <a:r>
              <a:rPr lang="it-IT" dirty="0"/>
              <a:t>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appoggio</a:t>
            </a:r>
            <a:r>
              <a:rPr lang="it-IT" dirty="0"/>
              <a:t> (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connessione</a:t>
            </a:r>
            <a:r>
              <a:rPr lang="it-IT" dirty="0"/>
              <a:t>) dell’architrave ai piedritti.</a:t>
            </a:r>
          </a:p>
          <a:p>
            <a:pPr marL="0" indent="0">
              <a:buNone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C4CA4E-514B-4B0B-A98A-4F554F501B12}"/>
              </a:ext>
            </a:extLst>
          </p:cNvPr>
          <p:cNvSpPr/>
          <p:nvPr/>
        </p:nvSpPr>
        <p:spPr>
          <a:xfrm rot="5400000">
            <a:off x="2106706" y="2364587"/>
            <a:ext cx="741248" cy="2853899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2C01F98-7394-4C6D-BBE0-C75F579E73DC}"/>
              </a:ext>
            </a:extLst>
          </p:cNvPr>
          <p:cNvSpPr/>
          <p:nvPr/>
        </p:nvSpPr>
        <p:spPr>
          <a:xfrm>
            <a:off x="3163032" y="4222595"/>
            <a:ext cx="741248" cy="18288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0AEB2C98-72BD-4B5D-9FDC-6B0FFFEC610C}"/>
              </a:ext>
            </a:extLst>
          </p:cNvPr>
          <p:cNvSpPr/>
          <p:nvPr/>
        </p:nvSpPr>
        <p:spPr>
          <a:xfrm>
            <a:off x="1050381" y="4222595"/>
            <a:ext cx="741248" cy="18288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26599B51-2E5A-4723-B739-54CBBAEDEF22}"/>
              </a:ext>
            </a:extLst>
          </p:cNvPr>
          <p:cNvSpPr/>
          <p:nvPr/>
        </p:nvSpPr>
        <p:spPr>
          <a:xfrm rot="5400000">
            <a:off x="6297805" y="2732170"/>
            <a:ext cx="741248" cy="2118733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4F6E2BB1-D0CC-488C-B0A0-1272B76BF170}"/>
              </a:ext>
            </a:extLst>
          </p:cNvPr>
          <p:cNvSpPr/>
          <p:nvPr/>
        </p:nvSpPr>
        <p:spPr>
          <a:xfrm>
            <a:off x="7352372" y="4230684"/>
            <a:ext cx="741248" cy="18288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CCBBC76C-3D60-4005-8114-2D0F69D6D9FC}"/>
              </a:ext>
            </a:extLst>
          </p:cNvPr>
          <p:cNvSpPr/>
          <p:nvPr/>
        </p:nvSpPr>
        <p:spPr>
          <a:xfrm>
            <a:off x="5239720" y="4230684"/>
            <a:ext cx="741248" cy="18288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Arco 54">
            <a:extLst>
              <a:ext uri="{FF2B5EF4-FFF2-40B4-BE49-F238E27FC236}">
                <a16:creationId xmlns:a16="http://schemas.microsoft.com/office/drawing/2014/main" id="{153782D3-56D7-48DA-A52A-64C3630C58FC}"/>
              </a:ext>
            </a:extLst>
          </p:cNvPr>
          <p:cNvSpPr/>
          <p:nvPr/>
        </p:nvSpPr>
        <p:spPr>
          <a:xfrm rot="16200000">
            <a:off x="4327023" y="4835210"/>
            <a:ext cx="1897321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Arco 55">
            <a:extLst>
              <a:ext uri="{FF2B5EF4-FFF2-40B4-BE49-F238E27FC236}">
                <a16:creationId xmlns:a16="http://schemas.microsoft.com/office/drawing/2014/main" id="{8678F752-3FD1-42B6-9D00-D0EB252D9D0B}"/>
              </a:ext>
            </a:extLst>
          </p:cNvPr>
          <p:cNvSpPr/>
          <p:nvPr/>
        </p:nvSpPr>
        <p:spPr>
          <a:xfrm rot="16200000">
            <a:off x="5145796" y="4919189"/>
            <a:ext cx="1775833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Arco 56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>
            <a:off x="7107913" y="4869471"/>
            <a:ext cx="1897321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Arco 57">
            <a:extLst>
              <a:ext uri="{FF2B5EF4-FFF2-40B4-BE49-F238E27FC236}">
                <a16:creationId xmlns:a16="http://schemas.microsoft.com/office/drawing/2014/main" id="{FA7E3097-5517-4EF4-8A10-8DAE7B1BCABA}"/>
              </a:ext>
            </a:extLst>
          </p:cNvPr>
          <p:cNvSpPr/>
          <p:nvPr/>
        </p:nvSpPr>
        <p:spPr>
          <a:xfrm rot="5400000">
            <a:off x="6441316" y="4930213"/>
            <a:ext cx="1775834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4D7537E7-80F5-4555-BE98-9ABD4EF37F4A}"/>
              </a:ext>
            </a:extLst>
          </p:cNvPr>
          <p:cNvSpPr/>
          <p:nvPr/>
        </p:nvSpPr>
        <p:spPr>
          <a:xfrm rot="5400000">
            <a:off x="6293005" y="2867600"/>
            <a:ext cx="741248" cy="2118733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7659BD98-45D4-464A-B520-8B903FC7C5F8}"/>
              </a:ext>
            </a:extLst>
          </p:cNvPr>
          <p:cNvSpPr/>
          <p:nvPr/>
        </p:nvSpPr>
        <p:spPr>
          <a:xfrm rot="5400000">
            <a:off x="2101905" y="2509311"/>
            <a:ext cx="741248" cy="28539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ED94FF25-D0BF-4F42-990F-B686538ACA72}"/>
              </a:ext>
            </a:extLst>
          </p:cNvPr>
          <p:cNvSpPr/>
          <p:nvPr/>
        </p:nvSpPr>
        <p:spPr>
          <a:xfrm rot="10800000">
            <a:off x="1066799" y="4381499"/>
            <a:ext cx="707232" cy="166989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0C3A103B-B86D-44A5-9147-34B15E2D1C03}"/>
              </a:ext>
            </a:extLst>
          </p:cNvPr>
          <p:cNvSpPr/>
          <p:nvPr/>
        </p:nvSpPr>
        <p:spPr>
          <a:xfrm rot="10800000">
            <a:off x="3174892" y="4381499"/>
            <a:ext cx="707232" cy="166989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1DEE4A1F-EC38-48C4-A6EE-A2302E7E7CE6}"/>
              </a:ext>
            </a:extLst>
          </p:cNvPr>
          <p:cNvSpPr/>
          <p:nvPr/>
        </p:nvSpPr>
        <p:spPr>
          <a:xfrm>
            <a:off x="1045579" y="2968438"/>
            <a:ext cx="2853900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F77353DE-08B9-4735-BB0E-5913E854A28C}"/>
              </a:ext>
            </a:extLst>
          </p:cNvPr>
          <p:cNvSpPr/>
          <p:nvPr/>
        </p:nvSpPr>
        <p:spPr>
          <a:xfrm>
            <a:off x="5604262" y="2964269"/>
            <a:ext cx="2118734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265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schiacciamento</a:t>
            </a:r>
            <a:r>
              <a:rPr lang="it-IT" dirty="0"/>
              <a:t>, un piedritto si comporta come un parallelepipedo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appoggiato</a:t>
            </a:r>
            <a:r>
              <a:rPr lang="it-IT" dirty="0"/>
              <a:t> su un piano rigido, soggetto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peso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proprio</a:t>
            </a:r>
            <a:r>
              <a:rPr lang="it-IT" dirty="0"/>
              <a:t> e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carico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trasmesso</a:t>
            </a:r>
            <a:r>
              <a:rPr lang="it-IT" dirty="0"/>
              <a:t> dall’architrave.</a:t>
            </a:r>
          </a:p>
          <a:p>
            <a:pPr marL="0" indent="0">
              <a:buNone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C4CA4E-514B-4B0B-A98A-4F554F501B12}"/>
              </a:ext>
            </a:extLst>
          </p:cNvPr>
          <p:cNvSpPr/>
          <p:nvPr/>
        </p:nvSpPr>
        <p:spPr>
          <a:xfrm rot="5400000">
            <a:off x="2106706" y="2364587"/>
            <a:ext cx="741248" cy="2853899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2C01F98-7394-4C6D-BBE0-C75F579E73DC}"/>
              </a:ext>
            </a:extLst>
          </p:cNvPr>
          <p:cNvSpPr/>
          <p:nvPr/>
        </p:nvSpPr>
        <p:spPr>
          <a:xfrm>
            <a:off x="3163032" y="4222595"/>
            <a:ext cx="741248" cy="18288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0AEB2C98-72BD-4B5D-9FDC-6B0FFFEC610C}"/>
              </a:ext>
            </a:extLst>
          </p:cNvPr>
          <p:cNvSpPr/>
          <p:nvPr/>
        </p:nvSpPr>
        <p:spPr>
          <a:xfrm>
            <a:off x="1050381" y="4222595"/>
            <a:ext cx="741248" cy="18288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7659BD98-45D4-464A-B520-8B903FC7C5F8}"/>
              </a:ext>
            </a:extLst>
          </p:cNvPr>
          <p:cNvSpPr/>
          <p:nvPr/>
        </p:nvSpPr>
        <p:spPr>
          <a:xfrm rot="5400000">
            <a:off x="2101905" y="2509311"/>
            <a:ext cx="741248" cy="28539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ED94FF25-D0BF-4F42-990F-B686538ACA72}"/>
              </a:ext>
            </a:extLst>
          </p:cNvPr>
          <p:cNvSpPr/>
          <p:nvPr/>
        </p:nvSpPr>
        <p:spPr>
          <a:xfrm rot="10800000">
            <a:off x="1066799" y="4381499"/>
            <a:ext cx="707232" cy="166989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0C3A103B-B86D-44A5-9147-34B15E2D1C03}"/>
              </a:ext>
            </a:extLst>
          </p:cNvPr>
          <p:cNvSpPr/>
          <p:nvPr/>
        </p:nvSpPr>
        <p:spPr>
          <a:xfrm rot="10800000">
            <a:off x="3174892" y="4381499"/>
            <a:ext cx="707232" cy="166989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1DEE4A1F-EC38-48C4-A6EE-A2302E7E7CE6}"/>
              </a:ext>
            </a:extLst>
          </p:cNvPr>
          <p:cNvSpPr/>
          <p:nvPr/>
        </p:nvSpPr>
        <p:spPr>
          <a:xfrm>
            <a:off x="1045579" y="2968438"/>
            <a:ext cx="2853900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oup 12">
            <a:extLst>
              <a:ext uri="{FF2B5EF4-FFF2-40B4-BE49-F238E27FC236}">
                <a16:creationId xmlns:a16="http://schemas.microsoft.com/office/drawing/2014/main" id="{2A657EF6-5FC2-4928-BF23-993C4562ECD8}"/>
              </a:ext>
            </a:extLst>
          </p:cNvPr>
          <p:cNvGrpSpPr/>
          <p:nvPr/>
        </p:nvGrpSpPr>
        <p:grpSpPr>
          <a:xfrm>
            <a:off x="6246167" y="2088545"/>
            <a:ext cx="2451877" cy="4012402"/>
            <a:chOff x="3884903" y="595881"/>
            <a:chExt cx="5259097" cy="6229786"/>
          </a:xfrm>
        </p:grpSpPr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7BDA8EF-C21F-4E54-ABBA-2C482C91E3F2}"/>
                </a:ext>
              </a:extLst>
            </p:cNvPr>
            <p:cNvGrpSpPr/>
            <p:nvPr/>
          </p:nvGrpSpPr>
          <p:grpSpPr>
            <a:xfrm>
              <a:off x="3884903" y="595881"/>
              <a:ext cx="5259097" cy="6229786"/>
              <a:chOff x="3884903" y="595881"/>
              <a:chExt cx="5259097" cy="6229786"/>
            </a:xfrm>
          </p:grpSpPr>
          <p:pic>
            <p:nvPicPr>
              <p:cNvPr id="27" name="Picture 1">
                <a:extLst>
                  <a:ext uri="{FF2B5EF4-FFF2-40B4-BE49-F238E27FC236}">
                    <a16:creationId xmlns:a16="http://schemas.microsoft.com/office/drawing/2014/main" id="{901F4E11-4D6C-495B-A717-0260C2211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4167" y="595881"/>
                <a:ext cx="3059833" cy="6229786"/>
              </a:xfrm>
              <a:prstGeom prst="rect">
                <a:avLst/>
              </a:prstGeom>
            </p:spPr>
          </p:pic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F3EA485E-E6AC-4D12-B31C-7501497D66B3}"/>
                  </a:ext>
                </a:extLst>
              </p:cNvPr>
              <p:cNvSpPr txBox="1"/>
              <p:nvPr/>
            </p:nvSpPr>
            <p:spPr>
              <a:xfrm>
                <a:off x="3884903" y="6287059"/>
                <a:ext cx="2699607" cy="4755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>
                <a:defPPr>
                  <a:defRPr lang="en-US"/>
                </a:defPPr>
                <a:lvl1pPr algn="ctr">
                  <a:spcBef>
                    <a:spcPct val="0"/>
                  </a:spcBef>
                  <a:defRPr sz="1200" b="0" spc="-20">
                    <a:solidFill>
                      <a:schemeClr val="accent4">
                        <a:lumMod val="75000"/>
                      </a:schemeClr>
                    </a:solidFill>
                    <a:latin typeface="Swis721 Cn BT" panose="020B0506020202030204" pitchFamily="34" charset="0"/>
                    <a:ea typeface="+mj-ea"/>
                    <a:cs typeface="+mj-cs"/>
                  </a:defRPr>
                </a:lvl1pPr>
              </a:lstStyle>
              <a:p>
                <a:r>
                  <a:rPr lang="it-IT" altLang="it-IT" dirty="0"/>
                  <a:t>tensione normale</a:t>
                </a:r>
                <a:endParaRPr lang="it-IT" dirty="0"/>
              </a:p>
            </p:txBody>
          </p:sp>
        </p:grpSp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95FCAA4C-454E-4B68-B779-AD42A6570486}"/>
                </a:ext>
              </a:extLst>
            </p:cNvPr>
            <p:cNvSpPr/>
            <p:nvPr/>
          </p:nvSpPr>
          <p:spPr>
            <a:xfrm>
              <a:off x="7772400" y="5357537"/>
              <a:ext cx="327992" cy="245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9" name="Straight Connector 7">
            <a:extLst>
              <a:ext uri="{FF2B5EF4-FFF2-40B4-BE49-F238E27FC236}">
                <a16:creationId xmlns:a16="http://schemas.microsoft.com/office/drawing/2014/main" id="{9660BAB2-05C3-43AE-AD21-8BF18122B1E1}"/>
              </a:ext>
            </a:extLst>
          </p:cNvPr>
          <p:cNvCxnSpPr>
            <a:cxnSpLocks/>
          </p:cNvCxnSpPr>
          <p:nvPr/>
        </p:nvCxnSpPr>
        <p:spPr>
          <a:xfrm>
            <a:off x="7582827" y="4720044"/>
            <a:ext cx="888437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10">
            <a:extLst>
              <a:ext uri="{FF2B5EF4-FFF2-40B4-BE49-F238E27FC236}">
                <a16:creationId xmlns:a16="http://schemas.microsoft.com/office/drawing/2014/main" id="{2C9431F1-3E13-4435-B830-678916D2C43A}"/>
              </a:ext>
            </a:extLst>
          </p:cNvPr>
          <p:cNvSpPr/>
          <p:nvPr/>
        </p:nvSpPr>
        <p:spPr>
          <a:xfrm>
            <a:off x="7906363" y="5035223"/>
            <a:ext cx="216000" cy="217061"/>
          </a:xfrm>
          <a:prstGeom prst="ellips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Straight Connector 16">
            <a:extLst>
              <a:ext uri="{FF2B5EF4-FFF2-40B4-BE49-F238E27FC236}">
                <a16:creationId xmlns:a16="http://schemas.microsoft.com/office/drawing/2014/main" id="{8F04DE92-7415-420A-B012-7A37C5B27894}"/>
              </a:ext>
            </a:extLst>
          </p:cNvPr>
          <p:cNvCxnSpPr>
            <a:cxnSpLocks/>
          </p:cNvCxnSpPr>
          <p:nvPr/>
        </p:nvCxnSpPr>
        <p:spPr>
          <a:xfrm flipH="1">
            <a:off x="8007074" y="3276190"/>
            <a:ext cx="0" cy="3040533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3">
            <a:extLst>
              <a:ext uri="{FF2B5EF4-FFF2-40B4-BE49-F238E27FC236}">
                <a16:creationId xmlns:a16="http://schemas.microsoft.com/office/drawing/2014/main" id="{06E0B2B1-078B-414B-9A59-774D50C79ED8}"/>
              </a:ext>
            </a:extLst>
          </p:cNvPr>
          <p:cNvSpPr txBox="1">
            <a:spLocks/>
          </p:cNvSpPr>
          <p:nvPr/>
        </p:nvSpPr>
        <p:spPr>
          <a:xfrm>
            <a:off x="4576801" y="2160095"/>
            <a:ext cx="2809556" cy="3515876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stabilità allo schiacciamento impone che la pressione unitaria massima (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tensione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massima</a:t>
            </a:r>
            <a:r>
              <a:rPr lang="it-IT" dirty="0"/>
              <a:t> </a:t>
            </a:r>
            <a:r>
              <a:rPr lang="el-GR" dirty="0"/>
              <a:t>σ</a:t>
            </a:r>
            <a:r>
              <a:rPr lang="it-IT" baseline="-25000" dirty="0"/>
              <a:t>max</a:t>
            </a:r>
            <a:r>
              <a:rPr lang="it-IT" dirty="0"/>
              <a:t>) nella sezione di massima sollecitazione (alla base) sia inferiore a quella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ammissibile</a:t>
            </a:r>
            <a:r>
              <a:rPr lang="it-IT" dirty="0"/>
              <a:t> </a:t>
            </a:r>
            <a:r>
              <a:rPr lang="el-GR" dirty="0"/>
              <a:t>σ</a:t>
            </a:r>
            <a:r>
              <a:rPr lang="it-IT" baseline="-25000" dirty="0"/>
              <a:t>max</a:t>
            </a:r>
            <a:r>
              <a:rPr lang="it-IT" dirty="0"/>
              <a:t> del materiale costituente il piedritto: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el-GR" altLang="it-IT" sz="1600" b="1" dirty="0">
                <a:solidFill>
                  <a:schemeClr val="accent4">
                    <a:lumMod val="75000"/>
                  </a:schemeClr>
                </a:solidFill>
              </a:rPr>
              <a:t>σ</a:t>
            </a:r>
            <a:r>
              <a:rPr lang="it-IT" altLang="it-IT" sz="1600" b="1" baseline="-25000" dirty="0">
                <a:solidFill>
                  <a:schemeClr val="accent4">
                    <a:lumMod val="75000"/>
                  </a:schemeClr>
                </a:solidFill>
              </a:rPr>
              <a:t>max </a:t>
            </a:r>
            <a:r>
              <a:rPr lang="it-IT" altLang="it-IT" sz="1600" b="1" dirty="0">
                <a:solidFill>
                  <a:schemeClr val="accent4">
                    <a:lumMod val="75000"/>
                  </a:schemeClr>
                </a:solidFill>
              </a:rPr>
              <a:t>≤ </a:t>
            </a:r>
            <a:r>
              <a:rPr lang="el-GR" altLang="it-IT" sz="1600" b="1" dirty="0">
                <a:solidFill>
                  <a:schemeClr val="accent4">
                    <a:lumMod val="75000"/>
                  </a:schemeClr>
                </a:solidFill>
              </a:rPr>
              <a:t>σ</a:t>
            </a:r>
            <a:r>
              <a:rPr lang="it-IT" altLang="it-IT" sz="1600" b="1" baseline="-25000" dirty="0" err="1">
                <a:solidFill>
                  <a:schemeClr val="accent4">
                    <a:lumMod val="75000"/>
                  </a:schemeClr>
                </a:solidFill>
              </a:rPr>
              <a:t>amm</a:t>
            </a:r>
            <a:r>
              <a:rPr lang="it-IT" altLang="it-IT" sz="1600" b="1" baseline="-25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altLang="it-IT" sz="1600" b="1" dirty="0">
                <a:solidFill>
                  <a:schemeClr val="accent4">
                    <a:lumMod val="75000"/>
                  </a:schemeClr>
                </a:solidFill>
              </a:rPr>
              <a:t>= </a:t>
            </a:r>
            <a:r>
              <a:rPr lang="el-GR" altLang="it-IT" sz="1600" b="1" dirty="0">
                <a:solidFill>
                  <a:schemeClr val="accent4">
                    <a:lumMod val="75000"/>
                  </a:schemeClr>
                </a:solidFill>
              </a:rPr>
              <a:t>σ</a:t>
            </a:r>
            <a:r>
              <a:rPr lang="it-IT" altLang="it-IT" sz="1600" b="1" baseline="-25000" dirty="0" err="1">
                <a:solidFill>
                  <a:schemeClr val="accent4">
                    <a:lumMod val="75000"/>
                  </a:schemeClr>
                </a:solidFill>
              </a:rPr>
              <a:t>rott</a:t>
            </a:r>
            <a:r>
              <a:rPr lang="it-IT" altLang="it-IT" sz="1600" b="1" baseline="-25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altLang="it-IT" sz="1600" b="1" dirty="0">
                <a:solidFill>
                  <a:schemeClr val="accent4">
                    <a:lumMod val="75000"/>
                  </a:schemeClr>
                </a:solidFill>
              </a:rPr>
              <a:t>/ n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Determinata riducendo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tensione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rottura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materiale di un coefficiente di sicurezza n.</a:t>
            </a:r>
          </a:p>
        </p:txBody>
      </p:sp>
    </p:spTree>
    <p:extLst>
      <p:ext uri="{BB962C8B-B14F-4D97-AF65-F5344CB8AC3E}">
        <p14:creationId xmlns:p14="http://schemas.microsoft.com/office/powerpoint/2010/main" val="254589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Panoramica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5.1</a:t>
            </a:r>
          </a:p>
        </p:txBody>
      </p:sp>
    </p:spTree>
    <p:extLst>
      <p:ext uri="{BB962C8B-B14F-4D97-AF65-F5344CB8AC3E}">
        <p14:creationId xmlns:p14="http://schemas.microsoft.com/office/powerpoint/2010/main" val="42298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C4CA4E-514B-4B0B-A98A-4F554F501B12}"/>
              </a:ext>
            </a:extLst>
          </p:cNvPr>
          <p:cNvSpPr/>
          <p:nvPr/>
        </p:nvSpPr>
        <p:spPr>
          <a:xfrm rot="5400000">
            <a:off x="2106706" y="2364587"/>
            <a:ext cx="741248" cy="2853899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2C01F98-7394-4C6D-BBE0-C75F579E73DC}"/>
              </a:ext>
            </a:extLst>
          </p:cNvPr>
          <p:cNvSpPr/>
          <p:nvPr/>
        </p:nvSpPr>
        <p:spPr>
          <a:xfrm>
            <a:off x="3163032" y="4222595"/>
            <a:ext cx="741248" cy="18288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0AEB2C98-72BD-4B5D-9FDC-6B0FFFEC610C}"/>
              </a:ext>
            </a:extLst>
          </p:cNvPr>
          <p:cNvSpPr/>
          <p:nvPr/>
        </p:nvSpPr>
        <p:spPr>
          <a:xfrm>
            <a:off x="1050381" y="4222595"/>
            <a:ext cx="741248" cy="18288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7659BD98-45D4-464A-B520-8B903FC7C5F8}"/>
              </a:ext>
            </a:extLst>
          </p:cNvPr>
          <p:cNvSpPr/>
          <p:nvPr/>
        </p:nvSpPr>
        <p:spPr>
          <a:xfrm rot="5400000">
            <a:off x="2101905" y="2509311"/>
            <a:ext cx="741248" cy="285390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ED94FF25-D0BF-4F42-990F-B686538ACA72}"/>
              </a:ext>
            </a:extLst>
          </p:cNvPr>
          <p:cNvSpPr/>
          <p:nvPr/>
        </p:nvSpPr>
        <p:spPr>
          <a:xfrm rot="10800000">
            <a:off x="1066799" y="4381499"/>
            <a:ext cx="707232" cy="166989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0C3A103B-B86D-44A5-9147-34B15E2D1C03}"/>
              </a:ext>
            </a:extLst>
          </p:cNvPr>
          <p:cNvSpPr/>
          <p:nvPr/>
        </p:nvSpPr>
        <p:spPr>
          <a:xfrm rot="10800000">
            <a:off x="3174892" y="4381499"/>
            <a:ext cx="707232" cy="166989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1DEE4A1F-EC38-48C4-A6EE-A2302E7E7CE6}"/>
              </a:ext>
            </a:extLst>
          </p:cNvPr>
          <p:cNvSpPr/>
          <p:nvPr/>
        </p:nvSpPr>
        <p:spPr>
          <a:xfrm>
            <a:off x="1045579" y="2968438"/>
            <a:ext cx="2853900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oup 12">
            <a:extLst>
              <a:ext uri="{FF2B5EF4-FFF2-40B4-BE49-F238E27FC236}">
                <a16:creationId xmlns:a16="http://schemas.microsoft.com/office/drawing/2014/main" id="{2A657EF6-5FC2-4928-BF23-993C4562ECD8}"/>
              </a:ext>
            </a:extLst>
          </p:cNvPr>
          <p:cNvGrpSpPr/>
          <p:nvPr/>
        </p:nvGrpSpPr>
        <p:grpSpPr>
          <a:xfrm>
            <a:off x="6246167" y="2088545"/>
            <a:ext cx="2451877" cy="4012402"/>
            <a:chOff x="3884903" y="595881"/>
            <a:chExt cx="5259097" cy="6229786"/>
          </a:xfrm>
        </p:grpSpPr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7BDA8EF-C21F-4E54-ABBA-2C482C91E3F2}"/>
                </a:ext>
              </a:extLst>
            </p:cNvPr>
            <p:cNvGrpSpPr/>
            <p:nvPr/>
          </p:nvGrpSpPr>
          <p:grpSpPr>
            <a:xfrm>
              <a:off x="3884903" y="595881"/>
              <a:ext cx="5259097" cy="6229786"/>
              <a:chOff x="3884903" y="595881"/>
              <a:chExt cx="5259097" cy="6229786"/>
            </a:xfrm>
          </p:grpSpPr>
          <p:pic>
            <p:nvPicPr>
              <p:cNvPr id="27" name="Picture 1">
                <a:extLst>
                  <a:ext uri="{FF2B5EF4-FFF2-40B4-BE49-F238E27FC236}">
                    <a16:creationId xmlns:a16="http://schemas.microsoft.com/office/drawing/2014/main" id="{901F4E11-4D6C-495B-A717-0260C2211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4167" y="595881"/>
                <a:ext cx="3059833" cy="6229786"/>
              </a:xfrm>
              <a:prstGeom prst="rect">
                <a:avLst/>
              </a:prstGeom>
            </p:spPr>
          </p:pic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F3EA485E-E6AC-4D12-B31C-7501497D66B3}"/>
                  </a:ext>
                </a:extLst>
              </p:cNvPr>
              <p:cNvSpPr txBox="1"/>
              <p:nvPr/>
            </p:nvSpPr>
            <p:spPr>
              <a:xfrm>
                <a:off x="3884903" y="6287059"/>
                <a:ext cx="2699607" cy="4755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>
                <a:defPPr>
                  <a:defRPr lang="en-US"/>
                </a:defPPr>
                <a:lvl1pPr algn="ctr">
                  <a:spcBef>
                    <a:spcPct val="0"/>
                  </a:spcBef>
                  <a:defRPr sz="1200" b="0" spc="-20">
                    <a:solidFill>
                      <a:schemeClr val="accent4">
                        <a:lumMod val="75000"/>
                      </a:schemeClr>
                    </a:solidFill>
                    <a:latin typeface="Swis721 Cn BT" panose="020B0506020202030204" pitchFamily="34" charset="0"/>
                    <a:ea typeface="+mj-ea"/>
                    <a:cs typeface="+mj-cs"/>
                  </a:defRPr>
                </a:lvl1pPr>
              </a:lstStyle>
              <a:p>
                <a:r>
                  <a:rPr lang="it-IT" altLang="it-IT" dirty="0"/>
                  <a:t>tensione normale</a:t>
                </a:r>
                <a:endParaRPr lang="it-IT" dirty="0"/>
              </a:p>
            </p:txBody>
          </p:sp>
        </p:grpSp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95FCAA4C-454E-4B68-B779-AD42A6570486}"/>
                </a:ext>
              </a:extLst>
            </p:cNvPr>
            <p:cNvSpPr/>
            <p:nvPr/>
          </p:nvSpPr>
          <p:spPr>
            <a:xfrm>
              <a:off x="7772400" y="5357537"/>
              <a:ext cx="327992" cy="245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9" name="Straight Connector 7">
            <a:extLst>
              <a:ext uri="{FF2B5EF4-FFF2-40B4-BE49-F238E27FC236}">
                <a16:creationId xmlns:a16="http://schemas.microsoft.com/office/drawing/2014/main" id="{9660BAB2-05C3-43AE-AD21-8BF18122B1E1}"/>
              </a:ext>
            </a:extLst>
          </p:cNvPr>
          <p:cNvCxnSpPr>
            <a:cxnSpLocks/>
          </p:cNvCxnSpPr>
          <p:nvPr/>
        </p:nvCxnSpPr>
        <p:spPr>
          <a:xfrm>
            <a:off x="7582827" y="4720044"/>
            <a:ext cx="888437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10">
            <a:extLst>
              <a:ext uri="{FF2B5EF4-FFF2-40B4-BE49-F238E27FC236}">
                <a16:creationId xmlns:a16="http://schemas.microsoft.com/office/drawing/2014/main" id="{2C9431F1-3E13-4435-B830-678916D2C43A}"/>
              </a:ext>
            </a:extLst>
          </p:cNvPr>
          <p:cNvSpPr/>
          <p:nvPr/>
        </p:nvSpPr>
        <p:spPr>
          <a:xfrm>
            <a:off x="7906363" y="5035223"/>
            <a:ext cx="216000" cy="217061"/>
          </a:xfrm>
          <a:prstGeom prst="ellips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Straight Connector 16">
            <a:extLst>
              <a:ext uri="{FF2B5EF4-FFF2-40B4-BE49-F238E27FC236}">
                <a16:creationId xmlns:a16="http://schemas.microsoft.com/office/drawing/2014/main" id="{8F04DE92-7415-420A-B012-7A37C5B27894}"/>
              </a:ext>
            </a:extLst>
          </p:cNvPr>
          <p:cNvCxnSpPr>
            <a:cxnSpLocks/>
          </p:cNvCxnSpPr>
          <p:nvPr/>
        </p:nvCxnSpPr>
        <p:spPr>
          <a:xfrm flipH="1">
            <a:off x="8007074" y="3276190"/>
            <a:ext cx="0" cy="3040533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3">
            <a:extLst>
              <a:ext uri="{FF2B5EF4-FFF2-40B4-BE49-F238E27FC236}">
                <a16:creationId xmlns:a16="http://schemas.microsoft.com/office/drawing/2014/main" id="{06E0B2B1-078B-414B-9A59-774D50C79ED8}"/>
              </a:ext>
            </a:extLst>
          </p:cNvPr>
          <p:cNvSpPr txBox="1">
            <a:spLocks/>
          </p:cNvSpPr>
          <p:nvPr/>
        </p:nvSpPr>
        <p:spPr>
          <a:xfrm>
            <a:off x="4576801" y="1043999"/>
            <a:ext cx="2809556" cy="4631971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schiacciamento</a:t>
            </a:r>
            <a:r>
              <a:rPr lang="it-IT" dirty="0"/>
              <a:t> si concretizza nella sezione di base nel centro di pressione, intersezione con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retta d’azione</a:t>
            </a:r>
            <a:r>
              <a:rPr lang="it-IT" dirty="0"/>
              <a:t> della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risultante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baseline="-25000" dirty="0" err="1"/>
              <a:t>tot</a:t>
            </a:r>
            <a:r>
              <a:rPr lang="it-IT" dirty="0"/>
              <a:t>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peso proprio </a:t>
            </a:r>
            <a:r>
              <a:rPr lang="it-IT" dirty="0"/>
              <a:t>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carico</a:t>
            </a:r>
            <a:r>
              <a:rPr lang="it-IT" dirty="0"/>
              <a:t> dovuto all’architrave, punto coincidente con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baricentro</a:t>
            </a:r>
            <a:r>
              <a:rPr lang="it-IT" dirty="0"/>
              <a:t> della sezione.</a:t>
            </a:r>
          </a:p>
          <a:p>
            <a:pPr marL="0" indent="0">
              <a:buNone/>
            </a:pPr>
            <a:r>
              <a:rPr lang="it-IT" dirty="0"/>
              <a:t>Con la formula: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el-GR" altLang="it-IT" sz="1600" b="1" dirty="0">
                <a:solidFill>
                  <a:schemeClr val="accent4">
                    <a:lumMod val="75000"/>
                  </a:schemeClr>
                </a:solidFill>
              </a:rPr>
              <a:t>σ</a:t>
            </a:r>
            <a:r>
              <a:rPr lang="it-IT" altLang="it-IT" sz="1600" b="1" baseline="-25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altLang="it-IT" sz="1600" b="1" dirty="0">
                <a:solidFill>
                  <a:schemeClr val="accent4">
                    <a:lumMod val="75000"/>
                  </a:schemeClr>
                </a:solidFill>
              </a:rPr>
              <a:t>= </a:t>
            </a:r>
            <a:r>
              <a:rPr lang="it-IT" altLang="it-IT" sz="1600" b="1" dirty="0" err="1">
                <a:solidFill>
                  <a:schemeClr val="accent4">
                    <a:lumMod val="75000"/>
                  </a:schemeClr>
                </a:solidFill>
              </a:rPr>
              <a:t>P</a:t>
            </a:r>
            <a:r>
              <a:rPr lang="it-IT" altLang="it-IT" sz="1600" b="1" baseline="-25000" dirty="0" err="1">
                <a:solidFill>
                  <a:schemeClr val="accent4">
                    <a:lumMod val="75000"/>
                  </a:schemeClr>
                </a:solidFill>
              </a:rPr>
              <a:t>tot</a:t>
            </a:r>
            <a:r>
              <a:rPr lang="it-IT" altLang="it-IT" sz="1600" b="1" baseline="-25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altLang="it-IT" sz="1600" b="1" dirty="0">
                <a:solidFill>
                  <a:schemeClr val="accent4">
                    <a:lumMod val="75000"/>
                  </a:schemeClr>
                </a:solidFill>
              </a:rPr>
              <a:t>/ 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si individua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tensione</a:t>
            </a:r>
            <a:r>
              <a:rPr lang="it-IT" dirty="0"/>
              <a:t> dovuta alla compressione del piedritto, il cui valore è costante su tutta la sezione d’appoggio di area A.</a:t>
            </a: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24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06E0B2B1-078B-414B-9A59-774D50C79ED8}"/>
              </a:ext>
            </a:extLst>
          </p:cNvPr>
          <p:cNvSpPr txBox="1">
            <a:spLocks/>
          </p:cNvSpPr>
          <p:nvPr/>
        </p:nvSpPr>
        <p:spPr>
          <a:xfrm>
            <a:off x="4576801" y="1043999"/>
            <a:ext cx="3939402" cy="4631971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Nel ricercare la stabilità dei piedritti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ribaltamento</a:t>
            </a:r>
            <a:r>
              <a:rPr lang="it-IT" dirty="0"/>
              <a:t> si applica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criterio delle resistenze passive</a:t>
            </a:r>
            <a:r>
              <a:rPr lang="it-IT" dirty="0"/>
              <a:t>, consistente nel contrastare il ribaltamento stesso: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aumentando</a:t>
            </a:r>
            <a:r>
              <a:rPr lang="it-IT" dirty="0"/>
              <a:t>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peso proprio </a:t>
            </a:r>
            <a:r>
              <a:rPr lang="it-IT" dirty="0"/>
              <a:t>del piedritto;</a:t>
            </a:r>
          </a:p>
          <a:p>
            <a:r>
              <a:rPr lang="it-IT" dirty="0"/>
              <a:t>applicandovi dei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ricarichi</a:t>
            </a:r>
            <a:r>
              <a:rPr lang="it-IT" dirty="0"/>
              <a:t>;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riducendo</a:t>
            </a:r>
            <a:r>
              <a:rPr lang="it-IT" dirty="0"/>
              <a:t>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valore della forza </a:t>
            </a:r>
            <a:r>
              <a:rPr lang="it-IT" dirty="0"/>
              <a:t>che lo provoca;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incrementando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distanza</a:t>
            </a:r>
            <a:r>
              <a:rPr lang="it-IT" dirty="0"/>
              <a:t> tra la retta d’azione dei pesi e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punto</a:t>
            </a:r>
            <a:r>
              <a:rPr lang="it-IT" dirty="0"/>
              <a:t> in cui si innesca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rotazione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>
            <a:off x="1690531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3439397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9">
            <a:extLst>
              <a:ext uri="{FF2B5EF4-FFF2-40B4-BE49-F238E27FC236}">
                <a16:creationId xmlns:a16="http://schemas.microsoft.com/office/drawing/2014/main" id="{B98366FD-8106-430D-A9B5-E82A75EAAF62}"/>
              </a:ext>
            </a:extLst>
          </p:cNvPr>
          <p:cNvCxnSpPr>
            <a:cxnSpLocks/>
          </p:cNvCxnSpPr>
          <p:nvPr/>
        </p:nvCxnSpPr>
        <p:spPr>
          <a:xfrm>
            <a:off x="1690531" y="3621302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3223397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 31">
            <a:extLst>
              <a:ext uri="{FF2B5EF4-FFF2-40B4-BE49-F238E27FC236}">
                <a16:creationId xmlns:a16="http://schemas.microsoft.com/office/drawing/2014/main" id="{83FE33E8-39BD-4E20-BB82-5AFFBB9A57DF}"/>
              </a:ext>
            </a:extLst>
          </p:cNvPr>
          <p:cNvSpPr/>
          <p:nvPr/>
        </p:nvSpPr>
        <p:spPr>
          <a:xfrm>
            <a:off x="3223397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3476543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1474531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1600556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9A11CA7D-123F-43E8-AB93-6689FE6C70BA}"/>
              </a:ext>
            </a:extLst>
          </p:cNvPr>
          <p:cNvCxnSpPr>
            <a:cxnSpLocks/>
          </p:cNvCxnSpPr>
          <p:nvPr/>
        </p:nvCxnSpPr>
        <p:spPr>
          <a:xfrm>
            <a:off x="472901" y="3621301"/>
            <a:ext cx="1161875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9">
            <a:extLst>
              <a:ext uri="{FF2B5EF4-FFF2-40B4-BE49-F238E27FC236}">
                <a16:creationId xmlns:a16="http://schemas.microsoft.com/office/drawing/2014/main" id="{DD967C57-BCFD-4DE4-BC68-DBB1E6D2DE4D}"/>
              </a:ext>
            </a:extLst>
          </p:cNvPr>
          <p:cNvCxnSpPr>
            <a:cxnSpLocks/>
          </p:cNvCxnSpPr>
          <p:nvPr/>
        </p:nvCxnSpPr>
        <p:spPr>
          <a:xfrm flipH="1">
            <a:off x="1753590" y="3755487"/>
            <a:ext cx="488778" cy="161886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56EFDB3E-098F-4F52-813B-9252D20DA9E9}"/>
              </a:ext>
            </a:extLst>
          </p:cNvPr>
          <p:cNvCxnSpPr>
            <a:cxnSpLocks/>
          </p:cNvCxnSpPr>
          <p:nvPr/>
        </p:nvCxnSpPr>
        <p:spPr>
          <a:xfrm flipH="1">
            <a:off x="3468078" y="3767641"/>
            <a:ext cx="488778" cy="161886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148990DE-EAAF-4ABD-98B5-BFDFF083F36E}"/>
              </a:ext>
            </a:extLst>
          </p:cNvPr>
          <p:cNvCxnSpPr>
            <a:cxnSpLocks/>
          </p:cNvCxnSpPr>
          <p:nvPr/>
        </p:nvCxnSpPr>
        <p:spPr>
          <a:xfrm>
            <a:off x="2242368" y="3737774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3">
            <a:extLst>
              <a:ext uri="{FF2B5EF4-FFF2-40B4-BE49-F238E27FC236}">
                <a16:creationId xmlns:a16="http://schemas.microsoft.com/office/drawing/2014/main" id="{A0A6344E-22D2-40D9-B84C-5B0BE76A1749}"/>
              </a:ext>
            </a:extLst>
          </p:cNvPr>
          <p:cNvSpPr txBox="1">
            <a:spLocks/>
          </p:cNvSpPr>
          <p:nvPr/>
        </p:nvSpPr>
        <p:spPr>
          <a:xfrm>
            <a:off x="1884607" y="5029545"/>
            <a:ext cx="1031635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ribaltamento dei piedritti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73EBB03F-E830-414C-9A06-F3415A0BE079}"/>
              </a:ext>
            </a:extLst>
          </p:cNvPr>
          <p:cNvSpPr txBox="1">
            <a:spLocks/>
          </p:cNvSpPr>
          <p:nvPr/>
        </p:nvSpPr>
        <p:spPr>
          <a:xfrm>
            <a:off x="2237021" y="3862986"/>
            <a:ext cx="117369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traslazione dell’architrave</a:t>
            </a:r>
          </a:p>
        </p:txBody>
      </p:sp>
      <p:pic>
        <p:nvPicPr>
          <p:cNvPr id="24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2262" y="3467655"/>
            <a:ext cx="2945114" cy="27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3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06E0B2B1-078B-414B-9A59-774D50C79ED8}"/>
              </a:ext>
            </a:extLst>
          </p:cNvPr>
          <p:cNvSpPr txBox="1">
            <a:spLocks/>
          </p:cNvSpPr>
          <p:nvPr/>
        </p:nvSpPr>
        <p:spPr>
          <a:xfrm>
            <a:off x="4576801" y="1043999"/>
            <a:ext cx="3939402" cy="4631971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Nel ricercare la stabilità dei piedritti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ribaltamento</a:t>
            </a:r>
            <a:r>
              <a:rPr lang="it-IT" dirty="0"/>
              <a:t> si applica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criterio delle resistenze passive</a:t>
            </a:r>
            <a:r>
              <a:rPr lang="it-IT" dirty="0"/>
              <a:t>, consistente nel contrastare il ribaltamento stesso: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aumentando</a:t>
            </a:r>
            <a:r>
              <a:rPr lang="it-IT" dirty="0"/>
              <a:t>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peso proprio </a:t>
            </a:r>
            <a:r>
              <a:rPr lang="it-IT" dirty="0"/>
              <a:t>del piedritto;</a:t>
            </a:r>
          </a:p>
          <a:p>
            <a:r>
              <a:rPr lang="it-IT" dirty="0"/>
              <a:t>applicandovi dei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ricarichi</a:t>
            </a:r>
            <a:r>
              <a:rPr lang="it-IT" dirty="0"/>
              <a:t>;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riducendo</a:t>
            </a:r>
            <a:r>
              <a:rPr lang="it-IT" dirty="0"/>
              <a:t>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valore della forza </a:t>
            </a:r>
            <a:r>
              <a:rPr lang="it-IT" dirty="0"/>
              <a:t>che lo provoca;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incrementando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distanza</a:t>
            </a:r>
            <a:r>
              <a:rPr lang="it-IT" dirty="0"/>
              <a:t> tra la retta d’azione dei pesi e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punto</a:t>
            </a:r>
            <a:r>
              <a:rPr lang="it-IT" dirty="0"/>
              <a:t> in cui si innesca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rotazione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altLang="it-IT" b="1" dirty="0" err="1">
                <a:solidFill>
                  <a:schemeClr val="accent4">
                    <a:lumMod val="75000"/>
                  </a:schemeClr>
                </a:solidFill>
              </a:rPr>
              <a:t>M</a:t>
            </a:r>
            <a:r>
              <a:rPr lang="it-IT" altLang="it-IT" b="1" baseline="-25000" dirty="0" err="1">
                <a:solidFill>
                  <a:schemeClr val="accent4">
                    <a:lumMod val="75000"/>
                  </a:schemeClr>
                </a:solidFill>
              </a:rPr>
              <a:t>stab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</a:rPr>
              <a:t> = P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  a &gt; </a:t>
            </a:r>
            <a:r>
              <a:rPr lang="it-IT" altLang="it-IT" b="1" dirty="0" err="1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M</a:t>
            </a:r>
            <a:r>
              <a:rPr lang="it-IT" altLang="it-IT" b="1" baseline="-25000" dirty="0" err="1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rib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 = F  b</a:t>
            </a:r>
            <a:endParaRPr lang="it-IT" dirty="0"/>
          </a:p>
        </p:txBody>
      </p:sp>
      <p:pic>
        <p:nvPicPr>
          <p:cNvPr id="51" name="Picture 2" descr="Fig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82" b="6250"/>
          <a:stretch>
            <a:fillRect/>
          </a:stretch>
        </p:blipFill>
        <p:spPr bwMode="auto">
          <a:xfrm>
            <a:off x="481844" y="2552700"/>
            <a:ext cx="2280277" cy="365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AEEE309-3139-45F2-BA9C-F1C4DCC9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232" y="4626134"/>
            <a:ext cx="2358090" cy="15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7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trilite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pic>
        <p:nvPicPr>
          <p:cNvPr id="20" name="Picture 2" descr="Fig1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61" t="1830" r="7457" b="735"/>
          <a:stretch/>
        </p:blipFill>
        <p:spPr bwMode="auto">
          <a:xfrm>
            <a:off x="643165" y="2354862"/>
            <a:ext cx="1983920" cy="386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3">
            <a:extLst>
              <a:ext uri="{FF2B5EF4-FFF2-40B4-BE49-F238E27FC236}">
                <a16:creationId xmlns:a16="http://schemas.microsoft.com/office/drawing/2014/main" id="{06E0B2B1-078B-414B-9A59-774D50C79ED8}"/>
              </a:ext>
            </a:extLst>
          </p:cNvPr>
          <p:cNvSpPr txBox="1">
            <a:spLocks/>
          </p:cNvSpPr>
          <p:nvPr/>
        </p:nvSpPr>
        <p:spPr>
          <a:xfrm>
            <a:off x="4576801" y="1043999"/>
            <a:ext cx="3939402" cy="5176929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Per impedire lo scorrimento sul piano d'appoggio, la retta d'azione della risultante di tutte le forze agenti deve formare con la verticale un angolo inferiore a quello d'attrito tra il solido e il piano d'appoggio.</a:t>
            </a:r>
          </a:p>
          <a:p>
            <a:pPr marL="0" indent="0">
              <a:buNone/>
            </a:pPr>
            <a:r>
              <a:rPr lang="it-IT" dirty="0"/>
              <a:t>Ipotizzando due risultanti, una forza verticale P e una forza orizzontale F, questa tenderà a far scorrere il solido sul piano; ad essa si oppone la forza d'attrito derivante da P.</a:t>
            </a:r>
          </a:p>
          <a:p>
            <a:pPr marL="0" indent="0">
              <a:buNone/>
            </a:pPr>
            <a:r>
              <a:rPr lang="it-IT" dirty="0"/>
              <a:t>L’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equilibrio</a:t>
            </a:r>
            <a:r>
              <a:rPr lang="it-IT" dirty="0"/>
              <a:t> allo scorrimento si ottiene se: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it-IT" altLang="it-IT" b="1" baseline="-25000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 P 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</a:rPr>
              <a:t>= tan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  <a:ea typeface="Segoe UI" panose="020B0502040204020203" pitchFamily="34" charset="0"/>
              </a:rPr>
              <a:t> </a:t>
            </a:r>
            <a:r>
              <a:rPr lang="el-GR" altLang="it-IT" b="1" dirty="0">
                <a:solidFill>
                  <a:schemeClr val="accent4">
                    <a:lumMod val="75000"/>
                  </a:schemeClr>
                </a:solidFill>
                <a:ea typeface="Segoe UI" panose="020B0502040204020203" pitchFamily="34" charset="0"/>
              </a:rPr>
              <a:t>φ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  <a:ea typeface="Segoe UI" panose="020B0502040204020203" pitchFamily="34" charset="0"/>
              </a:rPr>
              <a:t> </a:t>
            </a:r>
            <a:r>
              <a:rPr lang="it-IT" altLang="it-IT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 P &gt; F</a:t>
            </a:r>
            <a:endParaRPr lang="it-IT" altLang="it-IT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dove f</a:t>
            </a:r>
            <a:r>
              <a:rPr lang="it-IT" baseline="-25000" dirty="0"/>
              <a:t>a</a:t>
            </a:r>
            <a:r>
              <a:rPr lang="it-IT" dirty="0"/>
              <a:t> è la tangente trigonometrica dell’angolo d’attrito </a:t>
            </a:r>
            <a:r>
              <a:rPr lang="el-GR" altLang="it-IT" dirty="0"/>
              <a:t>φ </a:t>
            </a:r>
            <a:r>
              <a:rPr lang="it-IT" dirty="0"/>
              <a:t>che dipende dalle caratteristiche delle superfici di contatto.</a:t>
            </a:r>
          </a:p>
          <a:p>
            <a:pPr marL="0" indent="0">
              <a:buNone/>
            </a:pPr>
            <a:r>
              <a:rPr lang="it-IT" dirty="0"/>
              <a:t>Per aumentare il valore del primo membro è necessario adottare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superfici</a:t>
            </a:r>
            <a:r>
              <a:rPr lang="it-IT" dirty="0"/>
              <a:t> di contatto più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scabre</a:t>
            </a:r>
            <a:r>
              <a:rPr lang="it-IT" dirty="0"/>
              <a:t>, oppure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incrementare il peso del piedritto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3544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telaio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principio del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telaio</a:t>
            </a:r>
            <a:r>
              <a:rPr lang="it-IT" dirty="0"/>
              <a:t> definisce una matrice piana del vano agibile per mezzo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tre</a:t>
            </a:r>
            <a:r>
              <a:rPr lang="it-IT" dirty="0"/>
              <a:t> elementi sovrapposti, tra i quali è presente un vincolo di continuità (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incastro</a:t>
            </a:r>
            <a:r>
              <a:rPr lang="it-IT" dirty="0"/>
              <a:t>).</a:t>
            </a:r>
          </a:p>
          <a:p>
            <a:pPr marL="0" indent="0">
              <a:buNone/>
            </a:pPr>
            <a:r>
              <a:rPr lang="it-IT" dirty="0"/>
              <a:t>Se nel trilite, all’appoggio dell’architrave sui piedritti si trasmettono soltanto forze, nel telaio, agli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incastri</a:t>
            </a:r>
            <a:r>
              <a:rPr lang="it-IT" dirty="0"/>
              <a:t> fra traverso e montanti si trasmettono anche dei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momenti flettenti</a:t>
            </a:r>
            <a:r>
              <a:rPr lang="it-IT" dirty="0"/>
              <a:t>, oltre alle forze.</a:t>
            </a:r>
          </a:p>
        </p:txBody>
      </p:sp>
      <p:cxnSp>
        <p:nvCxnSpPr>
          <p:cNvPr id="37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>
            <a:off x="5871134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7620000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B98366FD-8106-430D-A9B5-E82A75EAAF62}"/>
              </a:ext>
            </a:extLst>
          </p:cNvPr>
          <p:cNvCxnSpPr>
            <a:cxnSpLocks/>
          </p:cNvCxnSpPr>
          <p:nvPr/>
        </p:nvCxnSpPr>
        <p:spPr>
          <a:xfrm>
            <a:off x="5871134" y="3687977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841B61D8-5ABB-4358-8D6E-E96D14A61822}"/>
              </a:ext>
            </a:extLst>
          </p:cNvPr>
          <p:cNvSpPr/>
          <p:nvPr/>
        </p:nvSpPr>
        <p:spPr>
          <a:xfrm>
            <a:off x="5871134" y="3273306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7404000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 31">
            <a:extLst>
              <a:ext uri="{FF2B5EF4-FFF2-40B4-BE49-F238E27FC236}">
                <a16:creationId xmlns:a16="http://schemas.microsoft.com/office/drawing/2014/main" id="{83FE33E8-39BD-4E20-BB82-5AFFBB9A57DF}"/>
              </a:ext>
            </a:extLst>
          </p:cNvPr>
          <p:cNvSpPr/>
          <p:nvPr/>
        </p:nvSpPr>
        <p:spPr>
          <a:xfrm>
            <a:off x="7404000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7657146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565513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78115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F208408D-73ED-41FF-8D61-4EBE3683D455}"/>
              </a:ext>
            </a:extLst>
          </p:cNvPr>
          <p:cNvSpPr txBox="1">
            <a:spLocks/>
          </p:cNvSpPr>
          <p:nvPr/>
        </p:nvSpPr>
        <p:spPr>
          <a:xfrm rot="16200000">
            <a:off x="4927958" y="4360908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montante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 rot="16200000">
            <a:off x="7155777" y="436055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montante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3292D741-6834-48F8-BE72-A9D3D8EB90DF}"/>
              </a:ext>
            </a:extLst>
          </p:cNvPr>
          <p:cNvSpPr txBox="1">
            <a:spLocks/>
          </p:cNvSpPr>
          <p:nvPr/>
        </p:nvSpPr>
        <p:spPr>
          <a:xfrm>
            <a:off x="6064271" y="3752045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traverso</a:t>
            </a:r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>
            <a:off x="1787304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3536170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B98366FD-8106-430D-A9B5-E82A75EAAF62}"/>
              </a:ext>
            </a:extLst>
          </p:cNvPr>
          <p:cNvCxnSpPr>
            <a:cxnSpLocks/>
          </p:cNvCxnSpPr>
          <p:nvPr/>
        </p:nvCxnSpPr>
        <p:spPr>
          <a:xfrm>
            <a:off x="1787304" y="3621302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841B61D8-5ABB-4358-8D6E-E96D14A61822}"/>
              </a:ext>
            </a:extLst>
          </p:cNvPr>
          <p:cNvSpPr/>
          <p:nvPr/>
        </p:nvSpPr>
        <p:spPr>
          <a:xfrm>
            <a:off x="1787304" y="3206631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3320170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31">
            <a:extLst>
              <a:ext uri="{FF2B5EF4-FFF2-40B4-BE49-F238E27FC236}">
                <a16:creationId xmlns:a16="http://schemas.microsoft.com/office/drawing/2014/main" id="{83FE33E8-39BD-4E20-BB82-5AFFBB9A57DF}"/>
              </a:ext>
            </a:extLst>
          </p:cNvPr>
          <p:cNvSpPr/>
          <p:nvPr/>
        </p:nvSpPr>
        <p:spPr>
          <a:xfrm>
            <a:off x="3320170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3573316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157130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169732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F208408D-73ED-41FF-8D61-4EBE3683D455}"/>
              </a:ext>
            </a:extLst>
          </p:cNvPr>
          <p:cNvSpPr txBox="1">
            <a:spLocks/>
          </p:cNvSpPr>
          <p:nvPr/>
        </p:nvSpPr>
        <p:spPr>
          <a:xfrm rot="16200000">
            <a:off x="844128" y="4360908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 rot="16200000">
            <a:off x="3071947" y="436055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3292D741-6834-48F8-BE72-A9D3D8EB90DF}"/>
              </a:ext>
            </a:extLst>
          </p:cNvPr>
          <p:cNvSpPr txBox="1">
            <a:spLocks/>
          </p:cNvSpPr>
          <p:nvPr/>
        </p:nvSpPr>
        <p:spPr>
          <a:xfrm>
            <a:off x="1980441" y="3685370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architrave</a:t>
            </a:r>
          </a:p>
        </p:txBody>
      </p:sp>
    </p:spTree>
    <p:extLst>
      <p:ext uri="{BB962C8B-B14F-4D97-AF65-F5344CB8AC3E}">
        <p14:creationId xmlns:p14="http://schemas.microsoft.com/office/powerpoint/2010/main" val="2796132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telaio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Tra trilite e telaio, dunque, si manifestano diversi diagrammi delle sollecitazioni e, conseguentemente, diverse deformate.</a:t>
            </a:r>
          </a:p>
        </p:txBody>
      </p:sp>
      <p:cxnSp>
        <p:nvCxnSpPr>
          <p:cNvPr id="37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>
            <a:off x="5871134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7620000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B98366FD-8106-430D-A9B5-E82A75EAAF62}"/>
              </a:ext>
            </a:extLst>
          </p:cNvPr>
          <p:cNvCxnSpPr>
            <a:cxnSpLocks/>
          </p:cNvCxnSpPr>
          <p:nvPr/>
        </p:nvCxnSpPr>
        <p:spPr>
          <a:xfrm>
            <a:off x="5871134" y="3687977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841B61D8-5ABB-4358-8D6E-E96D14A61822}"/>
              </a:ext>
            </a:extLst>
          </p:cNvPr>
          <p:cNvSpPr/>
          <p:nvPr/>
        </p:nvSpPr>
        <p:spPr>
          <a:xfrm>
            <a:off x="5871134" y="3273306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7404000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565513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78115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>
            <a:off x="1787304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3536170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B98366FD-8106-430D-A9B5-E82A75EAAF62}"/>
              </a:ext>
            </a:extLst>
          </p:cNvPr>
          <p:cNvCxnSpPr>
            <a:cxnSpLocks/>
          </p:cNvCxnSpPr>
          <p:nvPr/>
        </p:nvCxnSpPr>
        <p:spPr>
          <a:xfrm>
            <a:off x="1787304" y="3621302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841B61D8-5ABB-4358-8D6E-E96D14A61822}"/>
              </a:ext>
            </a:extLst>
          </p:cNvPr>
          <p:cNvSpPr/>
          <p:nvPr/>
        </p:nvSpPr>
        <p:spPr>
          <a:xfrm>
            <a:off x="1787304" y="3206631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3320170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157130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169732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33" name="Corda 32"/>
          <p:cNvSpPr/>
          <p:nvPr/>
        </p:nvSpPr>
        <p:spPr>
          <a:xfrm rot="16200000">
            <a:off x="1784960" y="2440741"/>
            <a:ext cx="1765299" cy="1786012"/>
          </a:xfrm>
          <a:prstGeom prst="chord">
            <a:avLst>
              <a:gd name="adj1" fmla="val 6696697"/>
              <a:gd name="adj2" fmla="val 14862965"/>
            </a:avLst>
          </a:prstGeom>
          <a:pattFill prst="dkVert">
            <a:fgClr>
              <a:srgbClr val="FF7C80"/>
            </a:fgClr>
            <a:bgClr>
              <a:schemeClr val="bg1"/>
            </a:bgClr>
          </a:pattFill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Corda 33"/>
          <p:cNvSpPr/>
          <p:nvPr/>
        </p:nvSpPr>
        <p:spPr>
          <a:xfrm rot="16200000">
            <a:off x="5862918" y="2214208"/>
            <a:ext cx="1765299" cy="1786012"/>
          </a:xfrm>
          <a:prstGeom prst="chord">
            <a:avLst>
              <a:gd name="adj1" fmla="val 8095547"/>
              <a:gd name="adj2" fmla="val 13511825"/>
            </a:avLst>
          </a:prstGeom>
          <a:pattFill prst="dkVert">
            <a:fgClr>
              <a:srgbClr val="FF7C80"/>
            </a:fgClr>
            <a:bgClr>
              <a:schemeClr val="bg1"/>
            </a:bgClr>
          </a:pattFill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riangolo rettangolo 2"/>
          <p:cNvSpPr/>
          <p:nvPr/>
        </p:nvSpPr>
        <p:spPr>
          <a:xfrm>
            <a:off x="5833988" y="3304185"/>
            <a:ext cx="270829" cy="354943"/>
          </a:xfrm>
          <a:prstGeom prst="rtTriangle">
            <a:avLst/>
          </a:prstGeom>
          <a:pattFill prst="dkVert">
            <a:fgClr>
              <a:srgbClr val="FF7C80"/>
            </a:fgClr>
            <a:bgClr>
              <a:schemeClr val="bg1"/>
            </a:bgClr>
          </a:pattFill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Triangolo rettangolo 44"/>
          <p:cNvSpPr/>
          <p:nvPr/>
        </p:nvSpPr>
        <p:spPr>
          <a:xfrm flipH="1">
            <a:off x="7366803" y="3304185"/>
            <a:ext cx="290342" cy="354943"/>
          </a:xfrm>
          <a:prstGeom prst="rtTriangle">
            <a:avLst/>
          </a:prstGeom>
          <a:pattFill prst="dkVert">
            <a:fgClr>
              <a:srgbClr val="FF7C80"/>
            </a:fgClr>
            <a:bgClr>
              <a:schemeClr val="bg1"/>
            </a:bgClr>
          </a:pattFill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Triangolo rettangolo 45"/>
          <p:cNvSpPr/>
          <p:nvPr/>
        </p:nvSpPr>
        <p:spPr>
          <a:xfrm rot="5400000">
            <a:off x="6972917" y="4384904"/>
            <a:ext cx="1674212" cy="305754"/>
          </a:xfrm>
          <a:prstGeom prst="rtTriangle">
            <a:avLst/>
          </a:prstGeom>
          <a:pattFill prst="dkHorz">
            <a:fgClr>
              <a:srgbClr val="FF7C80"/>
            </a:fgClr>
            <a:bgClr>
              <a:schemeClr val="bg1"/>
            </a:bgClr>
          </a:pattFill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Triangolo rettangolo 50"/>
          <p:cNvSpPr/>
          <p:nvPr/>
        </p:nvSpPr>
        <p:spPr>
          <a:xfrm rot="5400000" flipV="1">
            <a:off x="4845077" y="4367402"/>
            <a:ext cx="1674212" cy="340759"/>
          </a:xfrm>
          <a:prstGeom prst="rtTriangle">
            <a:avLst/>
          </a:prstGeom>
          <a:pattFill prst="dkHorz">
            <a:fgClr>
              <a:srgbClr val="FF7C80"/>
            </a:fgClr>
            <a:bgClr>
              <a:schemeClr val="bg1"/>
            </a:bgClr>
          </a:pattFill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Arco 51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>
            <a:off x="6650225" y="4294350"/>
            <a:ext cx="1897321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Arco 52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16200000">
            <a:off x="4950260" y="4294350"/>
            <a:ext cx="1897321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orda 54"/>
          <p:cNvSpPr/>
          <p:nvPr/>
        </p:nvSpPr>
        <p:spPr>
          <a:xfrm rot="16200000">
            <a:off x="6254947" y="2507418"/>
            <a:ext cx="984250" cy="1786012"/>
          </a:xfrm>
          <a:prstGeom prst="chord">
            <a:avLst>
              <a:gd name="adj1" fmla="val 6696697"/>
              <a:gd name="adj2" fmla="val 14862965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orda 55"/>
          <p:cNvSpPr/>
          <p:nvPr/>
        </p:nvSpPr>
        <p:spPr>
          <a:xfrm rot="16200000">
            <a:off x="1940394" y="2401654"/>
            <a:ext cx="1455936" cy="1786012"/>
          </a:xfrm>
          <a:prstGeom prst="chord">
            <a:avLst>
              <a:gd name="adj1" fmla="val 6731791"/>
              <a:gd name="adj2" fmla="val 14862965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ACD1A6A0-7980-4CC6-8E38-48F00DD93158}"/>
              </a:ext>
            </a:extLst>
          </p:cNvPr>
          <p:cNvSpPr txBox="1">
            <a:spLocks/>
          </p:cNvSpPr>
          <p:nvPr/>
        </p:nvSpPr>
        <p:spPr>
          <a:xfrm>
            <a:off x="785928" y="2430544"/>
            <a:ext cx="3592936" cy="504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Schema appoggio - appoggio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ACD1A6A0-7980-4CC6-8E38-48F00DD93158}"/>
              </a:ext>
            </a:extLst>
          </p:cNvPr>
          <p:cNvSpPr txBox="1">
            <a:spLocks/>
          </p:cNvSpPr>
          <p:nvPr/>
        </p:nvSpPr>
        <p:spPr>
          <a:xfrm>
            <a:off x="4922414" y="2430544"/>
            <a:ext cx="3592936" cy="504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0" dirty="0"/>
              <a:t>Schema incastro - incastro</a:t>
            </a:r>
          </a:p>
        </p:txBody>
      </p:sp>
      <p:sp>
        <p:nvSpPr>
          <p:cNvPr id="48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3446195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7529977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3707520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611207"/>
            <a:ext cx="8810171" cy="3656141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ACD1A6A0-7980-4CC6-8E38-48F00DD93158}"/>
              </a:ext>
            </a:extLst>
          </p:cNvPr>
          <p:cNvSpPr txBox="1">
            <a:spLocks/>
          </p:cNvSpPr>
          <p:nvPr/>
        </p:nvSpPr>
        <p:spPr>
          <a:xfrm>
            <a:off x="3123151" y="1973451"/>
            <a:ext cx="5428484" cy="504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6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Disegno esecutivo per la costruzione dei Magazzini 55 e 58 nel Porto Nuovo di Trieste,</a:t>
            </a:r>
          </a:p>
          <a:p>
            <a:r>
              <a:rPr lang="it-IT" dirty="0"/>
              <a:t>progettati dall’ing. Odorico secondo il sistema </a:t>
            </a:r>
            <a:r>
              <a:rPr lang="it-IT" dirty="0" err="1"/>
              <a:t>Hennebique</a:t>
            </a:r>
            <a:r>
              <a:rPr lang="it-IT" dirty="0"/>
              <a:t> (1909)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telaio</a:t>
            </a:r>
          </a:p>
        </p:txBody>
      </p:sp>
    </p:spTree>
    <p:extLst>
      <p:ext uri="{BB962C8B-B14F-4D97-AF65-F5344CB8AC3E}">
        <p14:creationId xmlns:p14="http://schemas.microsoft.com/office/powerpoint/2010/main" val="2671407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telaio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Tipicamente: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verticali</a:t>
            </a:r>
            <a:r>
              <a:rPr lang="it-IT" dirty="0"/>
              <a:t> assoggettano il traverso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 e i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pressoflessione</a:t>
            </a:r>
            <a:r>
              <a:rPr lang="it-IT" dirty="0"/>
              <a:t>;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orizzontali</a:t>
            </a:r>
            <a:r>
              <a:rPr lang="it-IT" dirty="0"/>
              <a:t> assoggettano traverso e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36" name="Straight Connector 9">
            <a:extLst>
              <a:ext uri="{FF2B5EF4-FFF2-40B4-BE49-F238E27FC236}">
                <a16:creationId xmlns:a16="http://schemas.microsoft.com/office/drawing/2014/main" id="{C23ECAC2-E03B-4726-A45D-C33FBF350A52}"/>
              </a:ext>
            </a:extLst>
          </p:cNvPr>
          <p:cNvCxnSpPr>
            <a:cxnSpLocks/>
          </p:cNvCxnSpPr>
          <p:nvPr/>
        </p:nvCxnSpPr>
        <p:spPr>
          <a:xfrm>
            <a:off x="3504320" y="4125702"/>
            <a:ext cx="499460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BCE2CDD2-5936-41BB-BD94-498D0A11F661}"/>
              </a:ext>
            </a:extLst>
          </p:cNvPr>
          <p:cNvSpPr/>
          <p:nvPr/>
        </p:nvSpPr>
        <p:spPr>
          <a:xfrm>
            <a:off x="3504320" y="3048001"/>
            <a:ext cx="4994602" cy="900238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Arco 47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 rot="10800000">
            <a:off x="4251122" y="3379166"/>
            <a:ext cx="3514194" cy="1192833"/>
          </a:xfrm>
          <a:prstGeom prst="arc">
            <a:avLst>
              <a:gd name="adj1" fmla="val 11875032"/>
              <a:gd name="adj2" fmla="val 20575012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>
            <a:off x="2127060" y="4216604"/>
            <a:ext cx="2687502" cy="551225"/>
          </a:xfrm>
          <a:prstGeom prst="arc">
            <a:avLst>
              <a:gd name="adj1" fmla="val 16501282"/>
              <a:gd name="adj2" fmla="val 21281008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Arco 49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 flipH="1">
            <a:off x="7186072" y="4216603"/>
            <a:ext cx="2689200" cy="551225"/>
          </a:xfrm>
          <a:prstGeom prst="arc">
            <a:avLst>
              <a:gd name="adj1" fmla="val 16501282"/>
              <a:gd name="adj2" fmla="val 21259833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8071F006-B487-4D37-93C6-E93DEA5E857A}"/>
              </a:ext>
            </a:extLst>
          </p:cNvPr>
          <p:cNvSpPr txBox="1">
            <a:spLocks/>
          </p:cNvSpPr>
          <p:nvPr/>
        </p:nvSpPr>
        <p:spPr>
          <a:xfrm>
            <a:off x="5514231" y="4717933"/>
            <a:ext cx="1031635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concavità verso l’alto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8071F006-B487-4D37-93C6-E93DEA5E857A}"/>
              </a:ext>
            </a:extLst>
          </p:cNvPr>
          <p:cNvSpPr txBox="1">
            <a:spLocks/>
          </p:cNvSpPr>
          <p:nvPr/>
        </p:nvSpPr>
        <p:spPr>
          <a:xfrm>
            <a:off x="3340787" y="4451064"/>
            <a:ext cx="1031635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concavità verso il basso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8071F006-B487-4D37-93C6-E93DEA5E857A}"/>
              </a:ext>
            </a:extLst>
          </p:cNvPr>
          <p:cNvSpPr txBox="1">
            <a:spLocks/>
          </p:cNvSpPr>
          <p:nvPr/>
        </p:nvSpPr>
        <p:spPr>
          <a:xfrm>
            <a:off x="7588588" y="4451064"/>
            <a:ext cx="1031635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concavità verso il basso</a:t>
            </a:r>
          </a:p>
        </p:txBody>
      </p:sp>
      <p:sp>
        <p:nvSpPr>
          <p:cNvPr id="58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4728257" y="4325106"/>
            <a:ext cx="180000" cy="180000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7080548" y="4325106"/>
            <a:ext cx="180000" cy="180000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071F006-B487-4D37-93C6-E93DEA5E857A}"/>
              </a:ext>
            </a:extLst>
          </p:cNvPr>
          <p:cNvSpPr txBox="1">
            <a:spLocks/>
          </p:cNvSpPr>
          <p:nvPr/>
        </p:nvSpPr>
        <p:spPr>
          <a:xfrm>
            <a:off x="4302439" y="4617449"/>
            <a:ext cx="1031635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punto di flesso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8071F006-B487-4D37-93C6-E93DEA5E857A}"/>
              </a:ext>
            </a:extLst>
          </p:cNvPr>
          <p:cNvSpPr txBox="1">
            <a:spLocks/>
          </p:cNvSpPr>
          <p:nvPr/>
        </p:nvSpPr>
        <p:spPr>
          <a:xfrm>
            <a:off x="6649100" y="4617449"/>
            <a:ext cx="1031635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200" b="0" spc="-20" dirty="0">
                <a:solidFill>
                  <a:schemeClr val="accent4">
                    <a:lumMod val="75000"/>
                  </a:schemeClr>
                </a:solidFill>
              </a:rPr>
              <a:t>punto di flesso</a:t>
            </a:r>
          </a:p>
        </p:txBody>
      </p:sp>
      <p:sp>
        <p:nvSpPr>
          <p:cNvPr id="62" name="Rectangle 27">
            <a:extLst>
              <a:ext uri="{FF2B5EF4-FFF2-40B4-BE49-F238E27FC236}">
                <a16:creationId xmlns:a16="http://schemas.microsoft.com/office/drawing/2014/main" id="{92C830CA-BEA7-47D4-AEEF-7BF2B9578844}"/>
              </a:ext>
            </a:extLst>
          </p:cNvPr>
          <p:cNvSpPr/>
          <p:nvPr/>
        </p:nvSpPr>
        <p:spPr>
          <a:xfrm>
            <a:off x="3188360" y="3928385"/>
            <a:ext cx="304853" cy="598459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3" name="Rectangle 27">
            <a:extLst>
              <a:ext uri="{FF2B5EF4-FFF2-40B4-BE49-F238E27FC236}">
                <a16:creationId xmlns:a16="http://schemas.microsoft.com/office/drawing/2014/main" id="{92C830CA-BEA7-47D4-AEEF-7BF2B9578844}"/>
              </a:ext>
            </a:extLst>
          </p:cNvPr>
          <p:cNvSpPr/>
          <p:nvPr/>
        </p:nvSpPr>
        <p:spPr>
          <a:xfrm>
            <a:off x="8510029" y="3928385"/>
            <a:ext cx="304853" cy="598459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6590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telaio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Tipicamente: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verticali</a:t>
            </a:r>
            <a:r>
              <a:rPr lang="it-IT" dirty="0"/>
              <a:t> assoggettano il traverso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 e i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pressoflessione</a:t>
            </a:r>
            <a:r>
              <a:rPr lang="it-IT" dirty="0"/>
              <a:t>;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orizzontali</a:t>
            </a:r>
            <a:r>
              <a:rPr lang="it-IT" dirty="0"/>
              <a:t> assoggettano traverso e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90D56ADD-3337-4AF9-BD6A-9D73D48E195D}"/>
              </a:ext>
            </a:extLst>
          </p:cNvPr>
          <p:cNvCxnSpPr>
            <a:cxnSpLocks/>
          </p:cNvCxnSpPr>
          <p:nvPr/>
        </p:nvCxnSpPr>
        <p:spPr>
          <a:xfrm>
            <a:off x="838398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0D94D6D6-A84C-4FDD-BE7D-E945B31E8604}"/>
              </a:ext>
            </a:extLst>
          </p:cNvPr>
          <p:cNvCxnSpPr>
            <a:cxnSpLocks/>
          </p:cNvCxnSpPr>
          <p:nvPr/>
        </p:nvCxnSpPr>
        <p:spPr>
          <a:xfrm>
            <a:off x="2587264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C23ECAC2-E03B-4726-A45D-C33FBF350A52}"/>
              </a:ext>
            </a:extLst>
          </p:cNvPr>
          <p:cNvCxnSpPr>
            <a:cxnSpLocks/>
          </p:cNvCxnSpPr>
          <p:nvPr/>
        </p:nvCxnSpPr>
        <p:spPr>
          <a:xfrm>
            <a:off x="838398" y="3687977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BCE2CDD2-5936-41BB-BD94-498D0A11F661}"/>
              </a:ext>
            </a:extLst>
          </p:cNvPr>
          <p:cNvSpPr/>
          <p:nvPr/>
        </p:nvSpPr>
        <p:spPr>
          <a:xfrm>
            <a:off x="838398" y="3273306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Isosceles Triangle 30">
            <a:extLst>
              <a:ext uri="{FF2B5EF4-FFF2-40B4-BE49-F238E27FC236}">
                <a16:creationId xmlns:a16="http://schemas.microsoft.com/office/drawing/2014/main" id="{5785F734-74FA-46A5-B561-F1C964AB4871}"/>
              </a:ext>
            </a:extLst>
          </p:cNvPr>
          <p:cNvSpPr/>
          <p:nvPr/>
        </p:nvSpPr>
        <p:spPr>
          <a:xfrm>
            <a:off x="237126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31">
            <a:extLst>
              <a:ext uri="{FF2B5EF4-FFF2-40B4-BE49-F238E27FC236}">
                <a16:creationId xmlns:a16="http://schemas.microsoft.com/office/drawing/2014/main" id="{DFA6A966-4403-4F08-BC6F-093DE6874A96}"/>
              </a:ext>
            </a:extLst>
          </p:cNvPr>
          <p:cNvSpPr/>
          <p:nvPr/>
        </p:nvSpPr>
        <p:spPr>
          <a:xfrm>
            <a:off x="2371264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31">
            <a:extLst>
              <a:ext uri="{FF2B5EF4-FFF2-40B4-BE49-F238E27FC236}">
                <a16:creationId xmlns:a16="http://schemas.microsoft.com/office/drawing/2014/main" id="{C7ACAAE9-40A8-4D5E-B03A-6CC5C5510091}"/>
              </a:ext>
            </a:extLst>
          </p:cNvPr>
          <p:cNvSpPr/>
          <p:nvPr/>
        </p:nvSpPr>
        <p:spPr>
          <a:xfrm>
            <a:off x="2624410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id="{60AA413C-8B9A-4FEF-9768-3C9F6A9CDC7E}"/>
              </a:ext>
            </a:extLst>
          </p:cNvPr>
          <p:cNvSpPr/>
          <p:nvPr/>
        </p:nvSpPr>
        <p:spPr>
          <a:xfrm>
            <a:off x="622398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Arco 3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 rot="10800000">
            <a:off x="856115" y="3375976"/>
            <a:ext cx="1713432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5" name="Straight Connector 9">
            <a:extLst>
              <a:ext uri="{FF2B5EF4-FFF2-40B4-BE49-F238E27FC236}">
                <a16:creationId xmlns:a16="http://schemas.microsoft.com/office/drawing/2014/main" id="{D4865E1C-8F32-4206-9324-C7EC76C0CF52}"/>
              </a:ext>
            </a:extLst>
          </p:cNvPr>
          <p:cNvCxnSpPr>
            <a:cxnSpLocks/>
          </p:cNvCxnSpPr>
          <p:nvPr/>
        </p:nvCxnSpPr>
        <p:spPr>
          <a:xfrm flipH="1">
            <a:off x="459988" y="3753128"/>
            <a:ext cx="327718" cy="162122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9">
            <a:extLst>
              <a:ext uri="{FF2B5EF4-FFF2-40B4-BE49-F238E27FC236}">
                <a16:creationId xmlns:a16="http://schemas.microsoft.com/office/drawing/2014/main" id="{0838EF27-D2AA-43CF-AEA3-5FA43BE59CE2}"/>
              </a:ext>
            </a:extLst>
          </p:cNvPr>
          <p:cNvCxnSpPr>
            <a:cxnSpLocks/>
          </p:cNvCxnSpPr>
          <p:nvPr/>
        </p:nvCxnSpPr>
        <p:spPr>
          <a:xfrm>
            <a:off x="2640180" y="3784855"/>
            <a:ext cx="329500" cy="158949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9">
            <a:extLst>
              <a:ext uri="{FF2B5EF4-FFF2-40B4-BE49-F238E27FC236}">
                <a16:creationId xmlns:a16="http://schemas.microsoft.com/office/drawing/2014/main" id="{90D56ADD-3337-4AF9-BD6A-9D73D48E195D}"/>
              </a:ext>
            </a:extLst>
          </p:cNvPr>
          <p:cNvCxnSpPr>
            <a:cxnSpLocks/>
          </p:cNvCxnSpPr>
          <p:nvPr/>
        </p:nvCxnSpPr>
        <p:spPr>
          <a:xfrm>
            <a:off x="3974667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0D94D6D6-A84C-4FDD-BE7D-E945B31E8604}"/>
              </a:ext>
            </a:extLst>
          </p:cNvPr>
          <p:cNvCxnSpPr>
            <a:cxnSpLocks/>
          </p:cNvCxnSpPr>
          <p:nvPr/>
        </p:nvCxnSpPr>
        <p:spPr>
          <a:xfrm>
            <a:off x="5723533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C23ECAC2-E03B-4726-A45D-C33FBF350A52}"/>
              </a:ext>
            </a:extLst>
          </p:cNvPr>
          <p:cNvCxnSpPr>
            <a:cxnSpLocks/>
          </p:cNvCxnSpPr>
          <p:nvPr/>
        </p:nvCxnSpPr>
        <p:spPr>
          <a:xfrm>
            <a:off x="3974667" y="3687977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40">
            <a:extLst>
              <a:ext uri="{FF2B5EF4-FFF2-40B4-BE49-F238E27FC236}">
                <a16:creationId xmlns:a16="http://schemas.microsoft.com/office/drawing/2014/main" id="{BCE2CDD2-5936-41BB-BD94-498D0A11F661}"/>
              </a:ext>
            </a:extLst>
          </p:cNvPr>
          <p:cNvSpPr/>
          <p:nvPr/>
        </p:nvSpPr>
        <p:spPr>
          <a:xfrm>
            <a:off x="3974667" y="3273306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Arco 53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 rot="10800000">
            <a:off x="3992384" y="3375976"/>
            <a:ext cx="1713432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 31">
            <a:extLst>
              <a:ext uri="{FF2B5EF4-FFF2-40B4-BE49-F238E27FC236}">
                <a16:creationId xmlns:a16="http://schemas.microsoft.com/office/drawing/2014/main" id="{DFA6A966-4403-4F08-BC6F-093DE6874A96}"/>
              </a:ext>
            </a:extLst>
          </p:cNvPr>
          <p:cNvSpPr/>
          <p:nvPr/>
        </p:nvSpPr>
        <p:spPr>
          <a:xfrm>
            <a:off x="617509" y="575553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 31">
            <a:extLst>
              <a:ext uri="{FF2B5EF4-FFF2-40B4-BE49-F238E27FC236}">
                <a16:creationId xmlns:a16="http://schemas.microsoft.com/office/drawing/2014/main" id="{C7ACAAE9-40A8-4D5E-B03A-6CC5C5510091}"/>
              </a:ext>
            </a:extLst>
          </p:cNvPr>
          <p:cNvSpPr/>
          <p:nvPr/>
        </p:nvSpPr>
        <p:spPr>
          <a:xfrm>
            <a:off x="870655" y="575553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Isosceles Triangle 30">
            <a:extLst>
              <a:ext uri="{FF2B5EF4-FFF2-40B4-BE49-F238E27FC236}">
                <a16:creationId xmlns:a16="http://schemas.microsoft.com/office/drawing/2014/main" id="{60AA413C-8B9A-4FEF-9768-3C9F6A9CDC7E}"/>
              </a:ext>
            </a:extLst>
          </p:cNvPr>
          <p:cNvSpPr/>
          <p:nvPr/>
        </p:nvSpPr>
        <p:spPr>
          <a:xfrm>
            <a:off x="258437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 31">
            <a:extLst>
              <a:ext uri="{FF2B5EF4-FFF2-40B4-BE49-F238E27FC236}">
                <a16:creationId xmlns:a16="http://schemas.microsoft.com/office/drawing/2014/main" id="{DFA6A966-4403-4F08-BC6F-093DE6874A96}"/>
              </a:ext>
            </a:extLst>
          </p:cNvPr>
          <p:cNvSpPr/>
          <p:nvPr/>
        </p:nvSpPr>
        <p:spPr>
          <a:xfrm>
            <a:off x="253548" y="575553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 31">
            <a:extLst>
              <a:ext uri="{FF2B5EF4-FFF2-40B4-BE49-F238E27FC236}">
                <a16:creationId xmlns:a16="http://schemas.microsoft.com/office/drawing/2014/main" id="{C7ACAAE9-40A8-4D5E-B03A-6CC5C5510091}"/>
              </a:ext>
            </a:extLst>
          </p:cNvPr>
          <p:cNvSpPr/>
          <p:nvPr/>
        </p:nvSpPr>
        <p:spPr>
          <a:xfrm>
            <a:off x="506694" y="575553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Isosceles Triangle 30">
            <a:extLst>
              <a:ext uri="{FF2B5EF4-FFF2-40B4-BE49-F238E27FC236}">
                <a16:creationId xmlns:a16="http://schemas.microsoft.com/office/drawing/2014/main" id="{60AA413C-8B9A-4FEF-9768-3C9F6A9CDC7E}"/>
              </a:ext>
            </a:extLst>
          </p:cNvPr>
          <p:cNvSpPr/>
          <p:nvPr/>
        </p:nvSpPr>
        <p:spPr>
          <a:xfrm>
            <a:off x="2735225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 31">
            <a:extLst>
              <a:ext uri="{FF2B5EF4-FFF2-40B4-BE49-F238E27FC236}">
                <a16:creationId xmlns:a16="http://schemas.microsoft.com/office/drawing/2014/main" id="{DFA6A966-4403-4F08-BC6F-093DE6874A96}"/>
              </a:ext>
            </a:extLst>
          </p:cNvPr>
          <p:cNvSpPr/>
          <p:nvPr/>
        </p:nvSpPr>
        <p:spPr>
          <a:xfrm>
            <a:off x="2730336" y="575553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Oval 31">
            <a:extLst>
              <a:ext uri="{FF2B5EF4-FFF2-40B4-BE49-F238E27FC236}">
                <a16:creationId xmlns:a16="http://schemas.microsoft.com/office/drawing/2014/main" id="{C7ACAAE9-40A8-4D5E-B03A-6CC5C5510091}"/>
              </a:ext>
            </a:extLst>
          </p:cNvPr>
          <p:cNvSpPr/>
          <p:nvPr/>
        </p:nvSpPr>
        <p:spPr>
          <a:xfrm>
            <a:off x="2983482" y="575553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Arco 76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>
            <a:off x="4752409" y="4294350"/>
            <a:ext cx="1897321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Arco 77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16200000">
            <a:off x="3052444" y="4294350"/>
            <a:ext cx="1897321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550618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3757318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3883343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82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632161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cxnSp>
        <p:nvCxnSpPr>
          <p:cNvPr id="83" name="Straight Connector 9">
            <a:extLst>
              <a:ext uri="{FF2B5EF4-FFF2-40B4-BE49-F238E27FC236}">
                <a16:creationId xmlns:a16="http://schemas.microsoft.com/office/drawing/2014/main" id="{90D56ADD-3337-4AF9-BD6A-9D73D48E195D}"/>
              </a:ext>
            </a:extLst>
          </p:cNvPr>
          <p:cNvCxnSpPr>
            <a:cxnSpLocks/>
          </p:cNvCxnSpPr>
          <p:nvPr/>
        </p:nvCxnSpPr>
        <p:spPr>
          <a:xfrm>
            <a:off x="6921263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9">
            <a:extLst>
              <a:ext uri="{FF2B5EF4-FFF2-40B4-BE49-F238E27FC236}">
                <a16:creationId xmlns:a16="http://schemas.microsoft.com/office/drawing/2014/main" id="{0D94D6D6-A84C-4FDD-BE7D-E945B31E8604}"/>
              </a:ext>
            </a:extLst>
          </p:cNvPr>
          <p:cNvCxnSpPr>
            <a:cxnSpLocks/>
          </p:cNvCxnSpPr>
          <p:nvPr/>
        </p:nvCxnSpPr>
        <p:spPr>
          <a:xfrm>
            <a:off x="8670129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9">
            <a:extLst>
              <a:ext uri="{FF2B5EF4-FFF2-40B4-BE49-F238E27FC236}">
                <a16:creationId xmlns:a16="http://schemas.microsoft.com/office/drawing/2014/main" id="{C23ECAC2-E03B-4726-A45D-C33FBF350A52}"/>
              </a:ext>
            </a:extLst>
          </p:cNvPr>
          <p:cNvCxnSpPr>
            <a:cxnSpLocks/>
          </p:cNvCxnSpPr>
          <p:nvPr/>
        </p:nvCxnSpPr>
        <p:spPr>
          <a:xfrm>
            <a:off x="6921263" y="3687977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85">
            <a:extLst>
              <a:ext uri="{FF2B5EF4-FFF2-40B4-BE49-F238E27FC236}">
                <a16:creationId xmlns:a16="http://schemas.microsoft.com/office/drawing/2014/main" id="{BCE2CDD2-5936-41BB-BD94-498D0A11F661}"/>
              </a:ext>
            </a:extLst>
          </p:cNvPr>
          <p:cNvSpPr/>
          <p:nvPr/>
        </p:nvSpPr>
        <p:spPr>
          <a:xfrm>
            <a:off x="6921263" y="3273306"/>
            <a:ext cx="1748866" cy="338691"/>
          </a:xfrm>
          <a:prstGeom prst="rect">
            <a:avLst/>
          </a:prstGeom>
          <a:pattFill prst="ltVert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Arco 86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 rot="10800000">
            <a:off x="6938980" y="3375976"/>
            <a:ext cx="1713432" cy="551225"/>
          </a:xfrm>
          <a:prstGeom prst="arc">
            <a:avLst>
              <a:gd name="adj1" fmla="val 11233613"/>
              <a:gd name="adj2" fmla="val 21198794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Arco 87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>
            <a:off x="7901608" y="4091748"/>
            <a:ext cx="1453618" cy="512728"/>
          </a:xfrm>
          <a:prstGeom prst="arc">
            <a:avLst>
              <a:gd name="adj1" fmla="val 11233613"/>
              <a:gd name="adj2" fmla="val 20342731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6668462" y="5468037"/>
            <a:ext cx="502954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8417279" y="5468037"/>
            <a:ext cx="502955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94" name="Arco 93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 flipV="1">
            <a:off x="8063777" y="5278751"/>
            <a:ext cx="1897321" cy="613649"/>
          </a:xfrm>
          <a:prstGeom prst="arc">
            <a:avLst>
              <a:gd name="adj1" fmla="val 11777222"/>
              <a:gd name="adj2" fmla="val 14400616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Arco 94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 flipV="1">
            <a:off x="6219788" y="4092512"/>
            <a:ext cx="1453618" cy="511200"/>
          </a:xfrm>
          <a:prstGeom prst="arc">
            <a:avLst>
              <a:gd name="adj1" fmla="val 11233613"/>
              <a:gd name="adj2" fmla="val 20342731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Arco 95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>
            <a:off x="5615445" y="5277776"/>
            <a:ext cx="1897321" cy="615600"/>
          </a:xfrm>
          <a:prstGeom prst="arc">
            <a:avLst>
              <a:gd name="adj1" fmla="val 11777222"/>
              <a:gd name="adj2" fmla="val 14400616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498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464529" y="5468037"/>
            <a:ext cx="502955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92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3715712" y="5468037"/>
            <a:ext cx="502954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telaio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Tipicamente: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verticali</a:t>
            </a:r>
            <a:r>
              <a:rPr lang="it-IT" dirty="0"/>
              <a:t> assoggettano il traverso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 e i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pressoflessione</a:t>
            </a:r>
            <a:r>
              <a:rPr lang="it-IT" dirty="0"/>
              <a:t>;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orizzontali</a:t>
            </a:r>
            <a:r>
              <a:rPr lang="it-IT" dirty="0"/>
              <a:t> assoggettano traverso e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3" name="Straight Connector 9">
            <a:extLst>
              <a:ext uri="{FF2B5EF4-FFF2-40B4-BE49-F238E27FC236}">
                <a16:creationId xmlns:a16="http://schemas.microsoft.com/office/drawing/2014/main" id="{90D56ADD-3337-4AF9-BD6A-9D73D48E195D}"/>
              </a:ext>
            </a:extLst>
          </p:cNvPr>
          <p:cNvCxnSpPr>
            <a:cxnSpLocks/>
          </p:cNvCxnSpPr>
          <p:nvPr/>
        </p:nvCxnSpPr>
        <p:spPr>
          <a:xfrm>
            <a:off x="3968513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9">
            <a:extLst>
              <a:ext uri="{FF2B5EF4-FFF2-40B4-BE49-F238E27FC236}">
                <a16:creationId xmlns:a16="http://schemas.microsoft.com/office/drawing/2014/main" id="{0D94D6D6-A84C-4FDD-BE7D-E945B31E8604}"/>
              </a:ext>
            </a:extLst>
          </p:cNvPr>
          <p:cNvCxnSpPr>
            <a:cxnSpLocks/>
          </p:cNvCxnSpPr>
          <p:nvPr/>
        </p:nvCxnSpPr>
        <p:spPr>
          <a:xfrm>
            <a:off x="5717379" y="3685370"/>
            <a:ext cx="0" cy="168951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9">
            <a:extLst>
              <a:ext uri="{FF2B5EF4-FFF2-40B4-BE49-F238E27FC236}">
                <a16:creationId xmlns:a16="http://schemas.microsoft.com/office/drawing/2014/main" id="{C23ECAC2-E03B-4726-A45D-C33FBF350A52}"/>
              </a:ext>
            </a:extLst>
          </p:cNvPr>
          <p:cNvCxnSpPr>
            <a:cxnSpLocks/>
          </p:cNvCxnSpPr>
          <p:nvPr/>
        </p:nvCxnSpPr>
        <p:spPr>
          <a:xfrm>
            <a:off x="3968513" y="3687977"/>
            <a:ext cx="1748866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9A11CA7D-123F-43E8-AB93-6689FE6C70BA}"/>
              </a:ext>
            </a:extLst>
          </p:cNvPr>
          <p:cNvCxnSpPr>
            <a:cxnSpLocks/>
          </p:cNvCxnSpPr>
          <p:nvPr/>
        </p:nvCxnSpPr>
        <p:spPr>
          <a:xfrm>
            <a:off x="2722640" y="3696800"/>
            <a:ext cx="1161875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o 47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 flipV="1">
            <a:off x="4337169" y="5120355"/>
            <a:ext cx="3491758" cy="621789"/>
          </a:xfrm>
          <a:prstGeom prst="arc">
            <a:avLst>
              <a:gd name="adj1" fmla="val 10968374"/>
              <a:gd name="adj2" fmla="val 15395695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F02A3F05-8224-45B4-9A95-E870DC6EA6A6}"/>
              </a:ext>
            </a:extLst>
          </p:cNvPr>
          <p:cNvSpPr/>
          <p:nvPr/>
        </p:nvSpPr>
        <p:spPr>
          <a:xfrm rot="5400000" flipV="1">
            <a:off x="2592372" y="5122728"/>
            <a:ext cx="3491758" cy="621789"/>
          </a:xfrm>
          <a:prstGeom prst="arc">
            <a:avLst>
              <a:gd name="adj1" fmla="val 10968374"/>
              <a:gd name="adj2" fmla="val 15395695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Arco 49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 rot="10800000">
            <a:off x="4178638" y="3461912"/>
            <a:ext cx="902911" cy="376609"/>
          </a:xfrm>
          <a:prstGeom prst="arc">
            <a:avLst>
              <a:gd name="adj1" fmla="val 11233613"/>
              <a:gd name="adj2" fmla="val 20896336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Arco 51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>
            <a:off x="5100675" y="3566988"/>
            <a:ext cx="902911" cy="376609"/>
          </a:xfrm>
          <a:prstGeom prst="arc">
            <a:avLst>
              <a:gd name="adj1" fmla="val 11233613"/>
              <a:gd name="adj2" fmla="val 21145429"/>
            </a:avLst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85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principi costruttivi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394AEE2F-86DE-4FFD-9504-E2E1AE08F27E}"/>
              </a:ext>
            </a:extLst>
          </p:cNvPr>
          <p:cNvSpPr txBox="1">
            <a:spLocks/>
          </p:cNvSpPr>
          <p:nvPr/>
        </p:nvSpPr>
        <p:spPr>
          <a:xfrm>
            <a:off x="825191" y="1834650"/>
            <a:ext cx="1360446" cy="22285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natura</a:t>
            </a:r>
          </a:p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della reazione</a:t>
            </a:r>
          </a:p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del materiale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C9C5F0B-3BEC-4A6B-9C9B-1A190AC4886B}"/>
              </a:ext>
            </a:extLst>
          </p:cNvPr>
          <p:cNvSpPr txBox="1">
            <a:spLocks/>
          </p:cNvSpPr>
          <p:nvPr/>
        </p:nvSpPr>
        <p:spPr>
          <a:xfrm>
            <a:off x="3014265" y="1834650"/>
            <a:ext cx="1360446" cy="22285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/>
              <a:t>resistenza intrinseca offerta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FC3BE139-40CC-42D0-AA13-7D63467E708A}"/>
              </a:ext>
            </a:extLst>
          </p:cNvPr>
          <p:cNvCxnSpPr>
            <a:cxnSpLocks/>
            <a:stCxn id="20" idx="3"/>
            <a:endCxn id="34" idx="0"/>
          </p:cNvCxnSpPr>
          <p:nvPr/>
        </p:nvCxnSpPr>
        <p:spPr bwMode="auto">
          <a:xfrm>
            <a:off x="2185637" y="2948909"/>
            <a:ext cx="398615" cy="1672620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55DC699E-0C94-4565-9C78-953AE6F9F9AA}"/>
              </a:ext>
            </a:extLst>
          </p:cNvPr>
          <p:cNvSpPr txBox="1">
            <a:spLocks/>
          </p:cNvSpPr>
          <p:nvPr/>
        </p:nvSpPr>
        <p:spPr>
          <a:xfrm>
            <a:off x="680557" y="1159952"/>
            <a:ext cx="7761673" cy="53550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SICUREZZA STATICA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666A78B5-7B94-408A-BE20-E4C9642BC5B1}"/>
              </a:ext>
            </a:extLst>
          </p:cNvPr>
          <p:cNvSpPr txBox="1">
            <a:spLocks/>
          </p:cNvSpPr>
          <p:nvPr/>
        </p:nvSpPr>
        <p:spPr>
          <a:xfrm>
            <a:off x="1702252" y="4621529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principio costruttivo elementare</a:t>
            </a:r>
          </a:p>
        </p:txBody>
      </p:sp>
      <p:cxnSp>
        <p:nvCxnSpPr>
          <p:cNvPr id="35" name="Forma 9">
            <a:extLst>
              <a:ext uri="{FF2B5EF4-FFF2-40B4-BE49-F238E27FC236}">
                <a16:creationId xmlns:a16="http://schemas.microsoft.com/office/drawing/2014/main" id="{1720E04F-1E08-48E5-A97A-CC59A0ABF5C3}"/>
              </a:ext>
            </a:extLst>
          </p:cNvPr>
          <p:cNvCxnSpPr>
            <a:cxnSpLocks/>
            <a:stCxn id="21" idx="1"/>
            <a:endCxn id="34" idx="0"/>
          </p:cNvCxnSpPr>
          <p:nvPr/>
        </p:nvCxnSpPr>
        <p:spPr bwMode="auto">
          <a:xfrm rot="10800000" flipV="1">
            <a:off x="2584253" y="2948909"/>
            <a:ext cx="430013" cy="1672620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3">
            <a:extLst>
              <a:ext uri="{FF2B5EF4-FFF2-40B4-BE49-F238E27FC236}">
                <a16:creationId xmlns:a16="http://schemas.microsoft.com/office/drawing/2014/main" id="{52A5C772-B238-4138-B4D5-ED4E78FCFD39}"/>
              </a:ext>
            </a:extLst>
          </p:cNvPr>
          <p:cNvSpPr txBox="1">
            <a:spLocks/>
          </p:cNvSpPr>
          <p:nvPr/>
        </p:nvSpPr>
        <p:spPr>
          <a:xfrm>
            <a:off x="4813613" y="1834650"/>
            <a:ext cx="1360446" cy="22285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natura</a:t>
            </a:r>
          </a:p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della reazione di elementi composti</a:t>
            </a: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C11CAD09-9AD6-40DD-A491-FC407688E5D5}"/>
              </a:ext>
            </a:extLst>
          </p:cNvPr>
          <p:cNvSpPr txBox="1">
            <a:spLocks/>
          </p:cNvSpPr>
          <p:nvPr/>
        </p:nvSpPr>
        <p:spPr>
          <a:xfrm>
            <a:off x="6958363" y="1860111"/>
            <a:ext cx="1360446" cy="446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forma</a:t>
            </a:r>
          </a:p>
        </p:txBody>
      </p:sp>
      <p:cxnSp>
        <p:nvCxnSpPr>
          <p:cNvPr id="43" name="Forma 9">
            <a:extLst>
              <a:ext uri="{FF2B5EF4-FFF2-40B4-BE49-F238E27FC236}">
                <a16:creationId xmlns:a16="http://schemas.microsoft.com/office/drawing/2014/main" id="{A532D07B-5A51-40AD-94B1-5F04AA6A1C25}"/>
              </a:ext>
            </a:extLst>
          </p:cNvPr>
          <p:cNvCxnSpPr>
            <a:cxnSpLocks/>
            <a:stCxn id="41" idx="3"/>
            <a:endCxn id="44" idx="0"/>
          </p:cNvCxnSpPr>
          <p:nvPr/>
        </p:nvCxnSpPr>
        <p:spPr bwMode="auto">
          <a:xfrm>
            <a:off x="6174059" y="2948909"/>
            <a:ext cx="385691" cy="1672619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3">
            <a:extLst>
              <a:ext uri="{FF2B5EF4-FFF2-40B4-BE49-F238E27FC236}">
                <a16:creationId xmlns:a16="http://schemas.microsoft.com/office/drawing/2014/main" id="{3B10E464-251F-4F39-9086-F8D055A92601}"/>
              </a:ext>
            </a:extLst>
          </p:cNvPr>
          <p:cNvSpPr txBox="1">
            <a:spLocks/>
          </p:cNvSpPr>
          <p:nvPr/>
        </p:nvSpPr>
        <p:spPr>
          <a:xfrm>
            <a:off x="5677750" y="4621528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principio costruttivo complesso</a:t>
            </a:r>
          </a:p>
        </p:txBody>
      </p:sp>
      <p:cxnSp>
        <p:nvCxnSpPr>
          <p:cNvPr id="45" name="Forma 9">
            <a:extLst>
              <a:ext uri="{FF2B5EF4-FFF2-40B4-BE49-F238E27FC236}">
                <a16:creationId xmlns:a16="http://schemas.microsoft.com/office/drawing/2014/main" id="{96B72A8E-8E7C-461A-9F13-CCE3B2B3454A}"/>
              </a:ext>
            </a:extLst>
          </p:cNvPr>
          <p:cNvCxnSpPr>
            <a:cxnSpLocks/>
            <a:stCxn id="42" idx="1"/>
            <a:endCxn id="44" idx="0"/>
          </p:cNvCxnSpPr>
          <p:nvPr/>
        </p:nvCxnSpPr>
        <p:spPr bwMode="auto">
          <a:xfrm rot="10800000" flipV="1">
            <a:off x="6559751" y="2083280"/>
            <a:ext cx="398613" cy="2538247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66A7AD12-DC11-4909-B433-E1777B0AD12B}"/>
              </a:ext>
            </a:extLst>
          </p:cNvPr>
          <p:cNvSpPr txBox="1">
            <a:spLocks/>
          </p:cNvSpPr>
          <p:nvPr/>
        </p:nvSpPr>
        <p:spPr>
          <a:xfrm>
            <a:off x="6958362" y="3005841"/>
            <a:ext cx="1360445" cy="446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connessioni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FBE88169-30C3-4843-836F-CAFE34660A01}"/>
              </a:ext>
            </a:extLst>
          </p:cNvPr>
          <p:cNvSpPr txBox="1">
            <a:spLocks/>
          </p:cNvSpPr>
          <p:nvPr/>
        </p:nvSpPr>
        <p:spPr>
          <a:xfrm>
            <a:off x="6958362" y="2424377"/>
            <a:ext cx="1360446" cy="446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spc="-10" dirty="0"/>
              <a:t>comportamenti</a:t>
            </a:r>
          </a:p>
        </p:txBody>
      </p:sp>
      <p:cxnSp>
        <p:nvCxnSpPr>
          <p:cNvPr id="65" name="Forma 9">
            <a:extLst>
              <a:ext uri="{FF2B5EF4-FFF2-40B4-BE49-F238E27FC236}">
                <a16:creationId xmlns:a16="http://schemas.microsoft.com/office/drawing/2014/main" id="{31EEB45B-610B-4530-B5DF-BC4571E1684E}"/>
              </a:ext>
            </a:extLst>
          </p:cNvPr>
          <p:cNvCxnSpPr>
            <a:cxnSpLocks/>
            <a:stCxn id="55" idx="1"/>
            <a:endCxn id="44" idx="0"/>
          </p:cNvCxnSpPr>
          <p:nvPr/>
        </p:nvCxnSpPr>
        <p:spPr bwMode="auto">
          <a:xfrm rot="10800000" flipV="1">
            <a:off x="6559750" y="2647546"/>
            <a:ext cx="398612" cy="1973981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Forma 9">
            <a:extLst>
              <a:ext uri="{FF2B5EF4-FFF2-40B4-BE49-F238E27FC236}">
                <a16:creationId xmlns:a16="http://schemas.microsoft.com/office/drawing/2014/main" id="{A30B43DA-9C48-4401-9358-F433B219AB2D}"/>
              </a:ext>
            </a:extLst>
          </p:cNvPr>
          <p:cNvCxnSpPr>
            <a:cxnSpLocks/>
            <a:stCxn id="54" idx="1"/>
            <a:endCxn id="44" idx="0"/>
          </p:cNvCxnSpPr>
          <p:nvPr/>
        </p:nvCxnSpPr>
        <p:spPr bwMode="auto">
          <a:xfrm rot="10800000" flipV="1">
            <a:off x="6559750" y="3229010"/>
            <a:ext cx="398612" cy="1392517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le 3">
            <a:extLst>
              <a:ext uri="{FF2B5EF4-FFF2-40B4-BE49-F238E27FC236}">
                <a16:creationId xmlns:a16="http://schemas.microsoft.com/office/drawing/2014/main" id="{ACD1A6A0-7980-4CC6-8E38-48F00DD93158}"/>
              </a:ext>
            </a:extLst>
          </p:cNvPr>
          <p:cNvSpPr txBox="1">
            <a:spLocks/>
          </p:cNvSpPr>
          <p:nvPr/>
        </p:nvSpPr>
        <p:spPr>
          <a:xfrm>
            <a:off x="6958361" y="3616829"/>
            <a:ext cx="1360445" cy="446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matrice piana</a:t>
            </a:r>
          </a:p>
        </p:txBody>
      </p:sp>
      <p:cxnSp>
        <p:nvCxnSpPr>
          <p:cNvPr id="80" name="Forma 9">
            <a:extLst>
              <a:ext uri="{FF2B5EF4-FFF2-40B4-BE49-F238E27FC236}">
                <a16:creationId xmlns:a16="http://schemas.microsoft.com/office/drawing/2014/main" id="{86AE620F-7F00-40FD-BEF8-B29728CE9922}"/>
              </a:ext>
            </a:extLst>
          </p:cNvPr>
          <p:cNvCxnSpPr>
            <a:cxnSpLocks/>
            <a:stCxn id="79" idx="1"/>
            <a:endCxn id="44" idx="0"/>
          </p:cNvCxnSpPr>
          <p:nvPr/>
        </p:nvCxnSpPr>
        <p:spPr bwMode="auto">
          <a:xfrm rot="10800000" flipV="1">
            <a:off x="6559751" y="3839998"/>
            <a:ext cx="398611" cy="781529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573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telaio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Tipicamente: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verticali</a:t>
            </a:r>
            <a:r>
              <a:rPr lang="it-IT" dirty="0"/>
              <a:t> assoggettano il traverso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 e i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pressoflessione</a:t>
            </a:r>
            <a:r>
              <a:rPr lang="it-IT" dirty="0"/>
              <a:t>;</a:t>
            </a:r>
          </a:p>
          <a:p>
            <a:r>
              <a:rPr lang="it-IT" dirty="0"/>
              <a:t>azioni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orizzontali</a:t>
            </a:r>
            <a:r>
              <a:rPr lang="it-IT" dirty="0"/>
              <a:t> assoggettano traverso e piedritti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760" y="2613934"/>
            <a:ext cx="2426448" cy="364405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719" y="2613934"/>
            <a:ext cx="2448656" cy="3644050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ACD1A6A0-7980-4CC6-8E38-48F00DD93158}"/>
              </a:ext>
            </a:extLst>
          </p:cNvPr>
          <p:cNvSpPr txBox="1">
            <a:spLocks/>
          </p:cNvSpPr>
          <p:nvPr/>
        </p:nvSpPr>
        <p:spPr>
          <a:xfrm>
            <a:off x="3533431" y="5692140"/>
            <a:ext cx="2160992" cy="56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6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Irrigidimento dei nodi</a:t>
            </a:r>
          </a:p>
          <a:p>
            <a:r>
              <a:rPr lang="it-IT" dirty="0"/>
              <a:t>montanti - traverso</a:t>
            </a:r>
          </a:p>
        </p:txBody>
      </p:sp>
    </p:spTree>
    <p:extLst>
      <p:ext uri="{BB962C8B-B14F-4D97-AF65-F5344CB8AC3E}">
        <p14:creationId xmlns:p14="http://schemas.microsoft.com/office/powerpoint/2010/main" val="4138671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BE8062B8-95A7-4FE6-A44E-34A279845DFA}"/>
              </a:ext>
            </a:extLst>
          </p:cNvPr>
          <p:cNvSpPr txBox="1">
            <a:spLocks/>
          </p:cNvSpPr>
          <p:nvPr/>
        </p:nvSpPr>
        <p:spPr>
          <a:xfrm>
            <a:off x="7139386" y="3842050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reni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6A66FEE0-841B-479D-BA78-9163E332AC33}"/>
              </a:ext>
            </a:extLst>
          </p:cNvPr>
          <p:cNvSpPr txBox="1">
            <a:spLocks/>
          </p:cNvSpPr>
          <p:nvPr/>
        </p:nvSpPr>
        <p:spPr>
          <a:xfrm>
            <a:off x="4974911" y="3842050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reni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F208408D-73ED-41FF-8D61-4EBE3683D455}"/>
              </a:ext>
            </a:extLst>
          </p:cNvPr>
          <p:cNvSpPr txBox="1">
            <a:spLocks/>
          </p:cNvSpPr>
          <p:nvPr/>
        </p:nvSpPr>
        <p:spPr>
          <a:xfrm rot="16200000">
            <a:off x="5394264" y="4874397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 rot="16200000">
            <a:off x="6738886" y="487584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principio costruttivo dell’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arco</a:t>
            </a:r>
            <a:r>
              <a:rPr lang="it-IT" dirty="0"/>
              <a:t> definisce una matrice piana del vano agibile per mezzo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tre</a:t>
            </a:r>
            <a:r>
              <a:rPr lang="it-IT" dirty="0"/>
              <a:t> elementi sovrapposti, due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piedritti</a:t>
            </a:r>
            <a:r>
              <a:rPr lang="it-IT" dirty="0"/>
              <a:t> su cui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si appoggia </a:t>
            </a:r>
            <a:r>
              <a:rPr lang="it-IT" dirty="0"/>
              <a:t>un elemento ad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arco</a:t>
            </a:r>
            <a:r>
              <a:rPr lang="it-IT" dirty="0"/>
              <a:t>, costituito da elementi omogenei che, per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geometria</a:t>
            </a:r>
            <a:r>
              <a:rPr lang="it-IT" dirty="0"/>
              <a:t>, innescano un meccanismo di stabilità basato sul loro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mutuo contrasto</a:t>
            </a:r>
            <a:r>
              <a:rPr lang="it-IT" dirty="0"/>
              <a:t>.</a:t>
            </a:r>
          </a:p>
        </p:txBody>
      </p:sp>
      <p:cxnSp>
        <p:nvCxnSpPr>
          <p:cNvPr id="47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 flipH="1">
            <a:off x="5871134" y="4297680"/>
            <a:ext cx="11506" cy="107720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7620870" y="4297680"/>
            <a:ext cx="0" cy="107720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30">
            <a:extLst>
              <a:ext uri="{FF2B5EF4-FFF2-40B4-BE49-F238E27FC236}">
                <a16:creationId xmlns:a16="http://schemas.microsoft.com/office/drawing/2014/main" id="{50B44006-F1AC-4556-8067-33D312FB85B1}"/>
              </a:ext>
            </a:extLst>
          </p:cNvPr>
          <p:cNvSpPr/>
          <p:nvPr/>
        </p:nvSpPr>
        <p:spPr>
          <a:xfrm>
            <a:off x="7404000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 31">
            <a:extLst>
              <a:ext uri="{FF2B5EF4-FFF2-40B4-BE49-F238E27FC236}">
                <a16:creationId xmlns:a16="http://schemas.microsoft.com/office/drawing/2014/main" id="{83FE33E8-39BD-4E20-BB82-5AFFBB9A57DF}"/>
              </a:ext>
            </a:extLst>
          </p:cNvPr>
          <p:cNvSpPr/>
          <p:nvPr/>
        </p:nvSpPr>
        <p:spPr>
          <a:xfrm>
            <a:off x="7404000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7657146" y="575553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565513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78115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3292D741-6834-48F8-BE72-A9D3D8EB90DF}"/>
              </a:ext>
            </a:extLst>
          </p:cNvPr>
          <p:cNvSpPr txBox="1">
            <a:spLocks/>
          </p:cNvSpPr>
          <p:nvPr/>
        </p:nvSpPr>
        <p:spPr>
          <a:xfrm>
            <a:off x="6044428" y="436055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arco</a:t>
            </a:r>
          </a:p>
        </p:txBody>
      </p:sp>
      <p:sp>
        <p:nvSpPr>
          <p:cNvPr id="62" name="Arco 61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>
            <a:off x="5831800" y="3668892"/>
            <a:ext cx="1832966" cy="1701442"/>
          </a:xfrm>
          <a:prstGeom prst="arc">
            <a:avLst>
              <a:gd name="adj1" fmla="val 11800109"/>
              <a:gd name="adj2" fmla="val 20606576"/>
            </a:avLst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9A11CA7D-123F-43E8-AB93-6689FE6C70BA}"/>
              </a:ext>
            </a:extLst>
          </p:cNvPr>
          <p:cNvCxnSpPr>
            <a:cxnSpLocks/>
          </p:cNvCxnSpPr>
          <p:nvPr/>
        </p:nvCxnSpPr>
        <p:spPr>
          <a:xfrm>
            <a:off x="6744005" y="3055612"/>
            <a:ext cx="0" cy="58153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9A11CA7D-123F-43E8-AB93-6689FE6C70BA}"/>
              </a:ext>
            </a:extLst>
          </p:cNvPr>
          <p:cNvCxnSpPr>
            <a:cxnSpLocks/>
          </p:cNvCxnSpPr>
          <p:nvPr/>
        </p:nvCxnSpPr>
        <p:spPr>
          <a:xfrm flipH="1">
            <a:off x="5708609" y="4275886"/>
            <a:ext cx="123191" cy="320339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9A11CA7D-123F-43E8-AB93-6689FE6C70BA}"/>
              </a:ext>
            </a:extLst>
          </p:cNvPr>
          <p:cNvCxnSpPr>
            <a:cxnSpLocks/>
          </p:cNvCxnSpPr>
          <p:nvPr/>
        </p:nvCxnSpPr>
        <p:spPr>
          <a:xfrm>
            <a:off x="7648739" y="4275886"/>
            <a:ext cx="139218" cy="320339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2" descr="arc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325" y="3494998"/>
            <a:ext cx="2568054" cy="242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3">
            <a:extLst>
              <a:ext uri="{FF2B5EF4-FFF2-40B4-BE49-F238E27FC236}">
                <a16:creationId xmlns:a16="http://schemas.microsoft.com/office/drawing/2014/main" id="{1C223198-0ECA-4B11-9685-1EE233D1549C}"/>
              </a:ext>
            </a:extLst>
          </p:cNvPr>
          <p:cNvSpPr txBox="1">
            <a:spLocks/>
          </p:cNvSpPr>
          <p:nvPr/>
        </p:nvSpPr>
        <p:spPr>
          <a:xfrm>
            <a:off x="2921766" y="3502507"/>
            <a:ext cx="799650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concio</a:t>
            </a:r>
          </a:p>
        </p:txBody>
      </p:sp>
      <p:sp>
        <p:nvSpPr>
          <p:cNvPr id="2" name="Trapezio 1">
            <a:extLst>
              <a:ext uri="{FF2B5EF4-FFF2-40B4-BE49-F238E27FC236}">
                <a16:creationId xmlns:a16="http://schemas.microsoft.com/office/drawing/2014/main" id="{F497A6EE-C162-444E-9364-4E889061538F}"/>
              </a:ext>
            </a:extLst>
          </p:cNvPr>
          <p:cNvSpPr/>
          <p:nvPr/>
        </p:nvSpPr>
        <p:spPr>
          <a:xfrm rot="13269111">
            <a:off x="2635557" y="3824658"/>
            <a:ext cx="177591" cy="291827"/>
          </a:xfrm>
          <a:prstGeom prst="trapezoid">
            <a:avLst>
              <a:gd name="adj" fmla="val 1952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944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L’arco può generare forme di maggiore complessità per traslazione (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volte a botte</a:t>
            </a:r>
            <a:r>
              <a:rPr lang="it-IT" dirty="0"/>
              <a:t>,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volte a crociera</a:t>
            </a:r>
            <a:r>
              <a:rPr lang="it-IT" dirty="0"/>
              <a:t>) o per rotazione (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cupole</a:t>
            </a:r>
            <a:r>
              <a:rPr lang="it-IT" dirty="0"/>
              <a:t>).</a:t>
            </a: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1" y="3354853"/>
            <a:ext cx="3787235" cy="279164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5887" y="2660346"/>
            <a:ext cx="26955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6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cupola del Brunelleschi, su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pianta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ottagonale</a:t>
            </a:r>
            <a:r>
              <a:rPr lang="it-IT" dirty="0"/>
              <a:t>, si sdoppia in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due calotte </a:t>
            </a:r>
            <a:r>
              <a:rPr lang="it-IT" dirty="0"/>
              <a:t>a profilo rialzato dopo un tratto pieno di circa tre metri (vano tra le due calotte: min. circa m. 1,25; max. circa m. 1,60 in chiave); sono tra loro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collegate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mediante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costoloni</a:t>
            </a:r>
            <a:r>
              <a:rPr lang="it-IT" dirty="0"/>
              <a:t> principali in vista, ai vertici dell'ottagono, e da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sproni</a:t>
            </a:r>
            <a:r>
              <a:rPr lang="it-IT" dirty="0"/>
              <a:t> intermedi ed interni (due per ciascun lato e si configurano come nervature della calotta). Sono presenti cerchiature – sia in conci lapidei collegati con elementi metallici, sia in legname (catene di macigno) – per ridurre la spinta su tamburo e piedritti. </a:t>
            </a:r>
          </a:p>
          <a:p>
            <a:pPr marL="0" indent="0">
              <a:buNone/>
            </a:pPr>
            <a:r>
              <a:rPr lang="it-IT" dirty="0"/>
              <a:t>Ciò avviene ricorrendo al profilo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sesto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acuto</a:t>
            </a:r>
            <a:r>
              <a:rPr lang="it-IT" dirty="0"/>
              <a:t> 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diminuendo</a:t>
            </a:r>
            <a:r>
              <a:rPr lang="it-IT" dirty="0"/>
              <a:t> 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peso</a:t>
            </a:r>
            <a:r>
              <a:rPr lang="it-IT" dirty="0"/>
              <a:t> mediante la doppia calotta. </a:t>
            </a:r>
          </a:p>
          <a:p>
            <a:pPr marL="0" indent="0">
              <a:buNone/>
            </a:pPr>
            <a:r>
              <a:rPr lang="it-IT" dirty="0"/>
              <a:t>La stabilità della cupola è affidata ai costoloni principali; l’azione di spinta da questi esercitata è in parte assorbita dagli incatenamenti ed in parte dagli elementi di piedritto formati dagli ambienti circostanti (abside, transetto, navata).</a:t>
            </a:r>
          </a:p>
        </p:txBody>
      </p:sp>
      <p:pic>
        <p:nvPicPr>
          <p:cNvPr id="7" name="Picture 5" descr="Pag30-sMariaDelFior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11"/>
          <a:stretch/>
        </p:blipFill>
        <p:spPr bwMode="auto">
          <a:xfrm>
            <a:off x="1292967" y="2398404"/>
            <a:ext cx="2514195" cy="322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ACD1A6A0-7980-4CC6-8E38-48F00DD93158}"/>
              </a:ext>
            </a:extLst>
          </p:cNvPr>
          <p:cNvSpPr txBox="1">
            <a:spLocks/>
          </p:cNvSpPr>
          <p:nvPr/>
        </p:nvSpPr>
        <p:spPr>
          <a:xfrm>
            <a:off x="1590015" y="5675676"/>
            <a:ext cx="2160992" cy="56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Cupola di S. Maria del Fiore</a:t>
            </a:r>
          </a:p>
        </p:txBody>
      </p:sp>
    </p:spTree>
    <p:extLst>
      <p:ext uri="{BB962C8B-B14F-4D97-AF65-F5344CB8AC3E}">
        <p14:creationId xmlns:p14="http://schemas.microsoft.com/office/powerpoint/2010/main" val="1891799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In un arco soggetto a sola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sollecitazione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verticale</a:t>
            </a:r>
            <a:r>
              <a:rPr lang="it-IT" dirty="0"/>
              <a:t>, i piedritti sono soggetti tanto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compressione</a:t>
            </a:r>
            <a:r>
              <a:rPr lang="it-IT" dirty="0"/>
              <a:t> quanto ad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azioni orizzontali</a:t>
            </a:r>
            <a:r>
              <a:rPr lang="it-IT" dirty="0"/>
              <a:t>, queste ultime derivanti dalla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spinta</a:t>
            </a:r>
            <a:r>
              <a:rPr lang="it-IT" dirty="0"/>
              <a:t> dell’arco espressa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all’altezza delle reni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L’equilibrio si verifica se:</a:t>
            </a:r>
          </a:p>
          <a:p>
            <a:r>
              <a:rPr lang="it-IT" dirty="0"/>
              <a:t>la risultante dei carichi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cade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all’interno</a:t>
            </a:r>
            <a:r>
              <a:rPr lang="it-IT" dirty="0"/>
              <a:t> della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base</a:t>
            </a:r>
            <a:r>
              <a:rPr lang="it-IT" dirty="0"/>
              <a:t> d’appoggio;</a:t>
            </a:r>
          </a:p>
          <a:p>
            <a:r>
              <a:rPr lang="it-IT" dirty="0"/>
              <a:t>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pressione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unitaria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massima</a:t>
            </a:r>
            <a:r>
              <a:rPr lang="it-IT" dirty="0"/>
              <a:t> è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inferiore</a:t>
            </a:r>
            <a:r>
              <a:rPr lang="it-IT" dirty="0"/>
              <a:t>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carico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di rottura </a:t>
            </a:r>
            <a:r>
              <a:rPr lang="it-IT" dirty="0"/>
              <a:t>del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materiale</a:t>
            </a:r>
            <a:r>
              <a:rPr lang="it-IT" dirty="0"/>
              <a:t> costituente il piedritto, ridotto di un opportuno coefficiente di sicurezza;</a:t>
            </a:r>
          </a:p>
          <a:p>
            <a:r>
              <a:rPr lang="it-IT" dirty="0"/>
              <a:t>lo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scorrimento</a:t>
            </a:r>
            <a:r>
              <a:rPr lang="it-IT" dirty="0"/>
              <a:t> è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impedito</a:t>
            </a:r>
            <a:r>
              <a:rPr lang="it-IT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33CCDD-3091-409A-BCF8-07874FDF93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012357" y="2532395"/>
            <a:ext cx="3075415" cy="36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87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L’arco manifesta potenziali punti di rottura alle reni, individuati secondo tre possibili meccanismi:</a:t>
            </a:r>
          </a:p>
          <a:p>
            <a:r>
              <a:rPr lang="it-IT" dirty="0"/>
              <a:t>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ribaltamento</a:t>
            </a:r>
            <a:r>
              <a:rPr lang="it-IT" dirty="0"/>
              <a:t> del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  <a:r>
              <a:rPr lang="it-IT" dirty="0"/>
              <a:t>;</a:t>
            </a:r>
          </a:p>
          <a:p>
            <a:r>
              <a:rPr lang="it-IT" dirty="0"/>
              <a:t>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rottura a flessione </a:t>
            </a:r>
            <a:r>
              <a:rPr lang="it-IT" dirty="0"/>
              <a:t>con formazione di cerniere plastiche;</a:t>
            </a:r>
          </a:p>
          <a:p>
            <a:r>
              <a:rPr lang="it-IT" dirty="0"/>
              <a:t>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rottura</a:t>
            </a:r>
            <a:r>
              <a:rPr lang="it-IT" dirty="0"/>
              <a:t> sotto un’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azione orizzontale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07AF01-A4E5-4BD1-8DD2-204133590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985948"/>
            <a:ext cx="8111514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31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sezione</a:t>
            </a:r>
            <a:r>
              <a:rPr lang="it-IT" dirty="0"/>
              <a:t> dei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piedritti</a:t>
            </a:r>
            <a:r>
              <a:rPr lang="it-IT" dirty="0"/>
              <a:t> deve quindi essere tale da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contrastare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spinta dell’arco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Se ciò non avviene, è necessario: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eliminare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spinta</a:t>
            </a:r>
            <a:r>
              <a:rPr lang="it-IT" dirty="0"/>
              <a:t> inserendo delle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catene</a:t>
            </a:r>
            <a:r>
              <a:rPr lang="it-IT" dirty="0"/>
              <a:t>;</a:t>
            </a:r>
          </a:p>
          <a:p>
            <a:r>
              <a:rPr lang="it-IT" dirty="0"/>
              <a:t>ricorrere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criterio delle resistenze passive</a:t>
            </a:r>
            <a:r>
              <a:rPr lang="it-IT" dirty="0"/>
              <a:t>;</a:t>
            </a:r>
          </a:p>
          <a:p>
            <a:r>
              <a:rPr lang="it-IT" dirty="0"/>
              <a:t>ricorrere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criterio delle resistenze attive </a:t>
            </a:r>
            <a:r>
              <a:rPr lang="it-IT" dirty="0"/>
              <a:t>(controspinte).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09DC9D-E899-48DA-9D1C-EE9169454F8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4107236" y="3680361"/>
            <a:ext cx="4547813" cy="22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38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sezione</a:t>
            </a:r>
            <a:r>
              <a:rPr lang="it-IT" dirty="0"/>
              <a:t> dei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piedritti</a:t>
            </a:r>
            <a:r>
              <a:rPr lang="it-IT" dirty="0"/>
              <a:t> deve quindi essere tale da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contrastare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spinta dell’arco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Se ciò non avviene, è necessario: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eliminare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spinta</a:t>
            </a:r>
            <a:r>
              <a:rPr lang="it-IT" dirty="0"/>
              <a:t> inserendo delle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catene</a:t>
            </a:r>
            <a:r>
              <a:rPr lang="it-IT" dirty="0"/>
              <a:t>;</a:t>
            </a:r>
          </a:p>
          <a:p>
            <a:r>
              <a:rPr lang="it-IT" dirty="0"/>
              <a:t>ricorrere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criterio delle resistenze passive</a:t>
            </a:r>
            <a:r>
              <a:rPr lang="it-IT" dirty="0"/>
              <a:t>;</a:t>
            </a:r>
          </a:p>
          <a:p>
            <a:r>
              <a:rPr lang="it-IT" dirty="0"/>
              <a:t>ricorrere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criterio delle resistenze attive </a:t>
            </a:r>
            <a:r>
              <a:rPr lang="it-IT" dirty="0"/>
              <a:t>(controspinte).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4A585672-F378-4B83-B6EE-DBF2278254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062" y="3428123"/>
            <a:ext cx="2945114" cy="27389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04C017A-7E1A-4439-8602-36B5FE8FA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955173"/>
            <a:ext cx="3300222" cy="221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44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sezione</a:t>
            </a:r>
            <a:r>
              <a:rPr lang="it-IT" dirty="0"/>
              <a:t> dei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piedritti</a:t>
            </a:r>
            <a:r>
              <a:rPr lang="it-IT" dirty="0"/>
              <a:t> deve quindi essere tale da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contrastare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spinta dell’arco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Se ciò non avviene, è necessario:</a:t>
            </a:r>
          </a:p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eliminare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spinta</a:t>
            </a:r>
            <a:r>
              <a:rPr lang="it-IT" dirty="0"/>
              <a:t> inserendo delle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catene</a:t>
            </a:r>
            <a:r>
              <a:rPr lang="it-IT" dirty="0"/>
              <a:t>;</a:t>
            </a:r>
          </a:p>
          <a:p>
            <a:r>
              <a:rPr lang="it-IT" dirty="0"/>
              <a:t>ricorrere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criterio delle resistenze passive</a:t>
            </a:r>
            <a:r>
              <a:rPr lang="it-IT" dirty="0"/>
              <a:t>;</a:t>
            </a:r>
          </a:p>
          <a:p>
            <a:r>
              <a:rPr lang="it-IT" dirty="0"/>
              <a:t>ricorrere al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criterio delle resistenze attive </a:t>
            </a:r>
            <a:r>
              <a:rPr lang="it-IT" dirty="0"/>
              <a:t>(controspinte).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DEAD002-B0C8-4AA1-A8F4-E11489A2E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05" y="3987800"/>
            <a:ext cx="3946626" cy="21792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EFB4CD-F308-4881-B7D2-5B9D727218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207887" y="2887723"/>
            <a:ext cx="20012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82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Poiché solo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resistenza a compressione </a:t>
            </a:r>
            <a:r>
              <a:rPr lang="it-IT" dirty="0"/>
              <a:t>può essere contemplata, la forma dell’arco deve far sì che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 ogni sezione</a:t>
            </a:r>
            <a:r>
              <a:rPr lang="it-IT" dirty="0"/>
              <a:t> (ad esempio, le facce dei conci)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risultante</a:t>
            </a:r>
            <a:r>
              <a:rPr lang="it-IT" dirty="0"/>
              <a:t> dei carichi applicati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cada entro il terzo medio </a:t>
            </a:r>
            <a:r>
              <a:rPr lang="it-IT" dirty="0"/>
              <a:t>della sezione (detto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nocciolo centrale di inerzia</a:t>
            </a:r>
            <a:r>
              <a:rPr lang="it-IT" dirty="0"/>
              <a:t>); inoltre, in ogni sezione il carico di rottura a compressione non sia superato.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34D5B5C3-580C-4FBD-9418-060A1914E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74" b="3403"/>
          <a:stretch/>
        </p:blipFill>
        <p:spPr>
          <a:xfrm>
            <a:off x="4152195" y="3175000"/>
            <a:ext cx="4629377" cy="2740677"/>
          </a:xfrm>
          <a:prstGeom prst="rect">
            <a:avLst/>
          </a:prstGeom>
        </p:spPr>
      </p:pic>
      <p:cxnSp>
        <p:nvCxnSpPr>
          <p:cNvPr id="20" name="Straight Connector 2">
            <a:extLst>
              <a:ext uri="{FF2B5EF4-FFF2-40B4-BE49-F238E27FC236}">
                <a16:creationId xmlns:a16="http://schemas.microsoft.com/office/drawing/2014/main" id="{E5C3F0AA-CCAB-46D9-97FD-CA58BB2FC276}"/>
              </a:ext>
            </a:extLst>
          </p:cNvPr>
          <p:cNvCxnSpPr/>
          <p:nvPr/>
        </p:nvCxnSpPr>
        <p:spPr>
          <a:xfrm>
            <a:off x="4625556" y="4815914"/>
            <a:ext cx="279998" cy="1487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9880EAF8-5D23-470C-B7B3-AE2F6CA78EC9}"/>
              </a:ext>
            </a:extLst>
          </p:cNvPr>
          <p:cNvCxnSpPr/>
          <p:nvPr/>
        </p:nvCxnSpPr>
        <p:spPr>
          <a:xfrm>
            <a:off x="7537543" y="3427482"/>
            <a:ext cx="0" cy="247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7B0E0117-0747-49C5-B5F4-66B97883E23F}"/>
              </a:ext>
            </a:extLst>
          </p:cNvPr>
          <p:cNvCxnSpPr/>
          <p:nvPr/>
        </p:nvCxnSpPr>
        <p:spPr>
          <a:xfrm>
            <a:off x="5409552" y="4072112"/>
            <a:ext cx="167999" cy="1983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C00D437F-0F67-4006-B4DC-98C7B1175E88}"/>
              </a:ext>
            </a:extLst>
          </p:cNvPr>
          <p:cNvCxnSpPr/>
          <p:nvPr/>
        </p:nvCxnSpPr>
        <p:spPr>
          <a:xfrm>
            <a:off x="6450781" y="3551449"/>
            <a:ext cx="134767" cy="2231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7">
            <a:extLst>
              <a:ext uri="{FF2B5EF4-FFF2-40B4-BE49-F238E27FC236}">
                <a16:creationId xmlns:a16="http://schemas.microsoft.com/office/drawing/2014/main" id="{122893D7-9BE5-4C2A-89CC-09FD8CC57214}"/>
              </a:ext>
            </a:extLst>
          </p:cNvPr>
          <p:cNvCxnSpPr>
            <a:cxnSpLocks/>
          </p:cNvCxnSpPr>
          <p:nvPr/>
        </p:nvCxnSpPr>
        <p:spPr>
          <a:xfrm flipH="1" flipV="1">
            <a:off x="6089942" y="4072112"/>
            <a:ext cx="594691" cy="92764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5">
            <a:extLst>
              <a:ext uri="{FF2B5EF4-FFF2-40B4-BE49-F238E27FC236}">
                <a16:creationId xmlns:a16="http://schemas.microsoft.com/office/drawing/2014/main" id="{694561FF-2449-4D4E-9ABB-D39C92FF194E}"/>
              </a:ext>
            </a:extLst>
          </p:cNvPr>
          <p:cNvSpPr txBox="1"/>
          <p:nvPr/>
        </p:nvSpPr>
        <p:spPr>
          <a:xfrm>
            <a:off x="6545823" y="5015654"/>
            <a:ext cx="1969523" cy="15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curva delle pressioni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64" y="3410602"/>
            <a:ext cx="3667125" cy="2505075"/>
          </a:xfrm>
          <a:prstGeom prst="rect">
            <a:avLst/>
          </a:prstGeom>
        </p:spPr>
      </p:pic>
      <p:sp>
        <p:nvSpPr>
          <p:cNvPr id="14" name="TextBox 35">
            <a:extLst>
              <a:ext uri="{FF2B5EF4-FFF2-40B4-BE49-F238E27FC236}">
                <a16:creationId xmlns:a16="http://schemas.microsoft.com/office/drawing/2014/main" id="{694561FF-2449-4D4E-9ABB-D39C92FF194E}"/>
              </a:ext>
            </a:extLst>
          </p:cNvPr>
          <p:cNvSpPr txBox="1"/>
          <p:nvPr/>
        </p:nvSpPr>
        <p:spPr>
          <a:xfrm>
            <a:off x="2422817" y="4136962"/>
            <a:ext cx="1969523" cy="15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curva delle pressioni</a:t>
            </a:r>
          </a:p>
        </p:txBody>
      </p:sp>
      <p:sp>
        <p:nvSpPr>
          <p:cNvPr id="3" name="Fumetto: ovale 2">
            <a:extLst>
              <a:ext uri="{FF2B5EF4-FFF2-40B4-BE49-F238E27FC236}">
                <a16:creationId xmlns:a16="http://schemas.microsoft.com/office/drawing/2014/main" id="{CDECB918-5663-3E03-AF77-BEE71BB7E610}"/>
              </a:ext>
            </a:extLst>
          </p:cNvPr>
          <p:cNvSpPr/>
          <p:nvPr/>
        </p:nvSpPr>
        <p:spPr>
          <a:xfrm>
            <a:off x="1377626" y="4815914"/>
            <a:ext cx="3001237" cy="1500809"/>
          </a:xfrm>
          <a:prstGeom prst="wedgeEllipseCallout">
            <a:avLst>
              <a:gd name="adj1" fmla="val 17767"/>
              <a:gd name="adj2" fmla="val -81912"/>
            </a:avLst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chemeClr val="bg1"/>
                </a:solidFill>
                <a:latin typeface="Swis721 Cn BT" panose="020B0506020202030204" pitchFamily="34" charset="0"/>
              </a:rPr>
              <a:t>Luogo delle rette d'azione delle successive risultanti, successione di vettori che un osservatore ricaverebbe se calcolasse la risultante di tutte le forze incontrate nel percorrere l'asse geometrico della struttura a partire da un suo estremo</a:t>
            </a:r>
          </a:p>
        </p:txBody>
      </p:sp>
    </p:spTree>
    <p:extLst>
      <p:ext uri="{BB962C8B-B14F-4D97-AF65-F5344CB8AC3E}">
        <p14:creationId xmlns:p14="http://schemas.microsoft.com/office/powerpoint/2010/main" val="408672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principi costruttivi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394AEE2F-86DE-4FFD-9504-E2E1AE08F27E}"/>
              </a:ext>
            </a:extLst>
          </p:cNvPr>
          <p:cNvSpPr txBox="1">
            <a:spLocks/>
          </p:cNvSpPr>
          <p:nvPr/>
        </p:nvSpPr>
        <p:spPr>
          <a:xfrm>
            <a:off x="825191" y="1834650"/>
            <a:ext cx="1360446" cy="22285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natura</a:t>
            </a:r>
          </a:p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della </a:t>
            </a:r>
            <a:r>
              <a:rPr lang="it-IT" sz="1700" b="0" spc="-120" dirty="0">
                <a:solidFill>
                  <a:schemeClr val="accent4">
                    <a:lumMod val="75000"/>
                  </a:schemeClr>
                </a:solidFill>
              </a:rPr>
              <a:t>comportamento</a:t>
            </a:r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 di elementi composti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C9C5F0B-3BEC-4A6B-9C9B-1A190AC4886B}"/>
              </a:ext>
            </a:extLst>
          </p:cNvPr>
          <p:cNvSpPr txBox="1">
            <a:spLocks/>
          </p:cNvSpPr>
          <p:nvPr/>
        </p:nvSpPr>
        <p:spPr>
          <a:xfrm>
            <a:off x="3014265" y="1834650"/>
            <a:ext cx="1360446" cy="22285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/>
              <a:t>spazio fruibile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FC3BE139-40CC-42D0-AA13-7D63467E708A}"/>
              </a:ext>
            </a:extLst>
          </p:cNvPr>
          <p:cNvCxnSpPr>
            <a:cxnSpLocks/>
            <a:stCxn id="20" idx="3"/>
            <a:endCxn id="34" idx="0"/>
          </p:cNvCxnSpPr>
          <p:nvPr/>
        </p:nvCxnSpPr>
        <p:spPr bwMode="auto">
          <a:xfrm>
            <a:off x="2185637" y="2948909"/>
            <a:ext cx="398615" cy="1672620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55DC699E-0C94-4565-9C78-953AE6F9F9AA}"/>
              </a:ext>
            </a:extLst>
          </p:cNvPr>
          <p:cNvSpPr txBox="1">
            <a:spLocks/>
          </p:cNvSpPr>
          <p:nvPr/>
        </p:nvSpPr>
        <p:spPr>
          <a:xfrm>
            <a:off x="680557" y="1159952"/>
            <a:ext cx="7761673" cy="53550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FRUIBILITÀ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666A78B5-7B94-408A-BE20-E4C9642BC5B1}"/>
              </a:ext>
            </a:extLst>
          </p:cNvPr>
          <p:cNvSpPr txBox="1">
            <a:spLocks/>
          </p:cNvSpPr>
          <p:nvPr/>
        </p:nvSpPr>
        <p:spPr>
          <a:xfrm>
            <a:off x="1702252" y="4621529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geometrico-costruttivi</a:t>
            </a:r>
          </a:p>
        </p:txBody>
      </p:sp>
      <p:cxnSp>
        <p:nvCxnSpPr>
          <p:cNvPr id="35" name="Forma 9">
            <a:extLst>
              <a:ext uri="{FF2B5EF4-FFF2-40B4-BE49-F238E27FC236}">
                <a16:creationId xmlns:a16="http://schemas.microsoft.com/office/drawing/2014/main" id="{1720E04F-1E08-48E5-A97A-CC59A0ABF5C3}"/>
              </a:ext>
            </a:extLst>
          </p:cNvPr>
          <p:cNvCxnSpPr>
            <a:cxnSpLocks/>
            <a:stCxn id="21" idx="1"/>
            <a:endCxn id="34" idx="0"/>
          </p:cNvCxnSpPr>
          <p:nvPr/>
        </p:nvCxnSpPr>
        <p:spPr bwMode="auto">
          <a:xfrm rot="10800000" flipV="1">
            <a:off x="2584253" y="2948909"/>
            <a:ext cx="430013" cy="1672620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51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arco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curva delle pressioni</a:t>
            </a:r>
            <a:r>
              <a:rPr lang="it-IT" dirty="0"/>
              <a:t>, ossia il luogo dei punti in cui risulta applicata la pressione in ciascuna sezione dell’arco (pressione dovuta ai carichi applicati ed al peso proprio), deve essere ovunque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interna</a:t>
            </a:r>
            <a:r>
              <a:rPr lang="it-IT" dirty="0"/>
              <a:t> allo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spessore dell’arco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B2748E-3B70-4FEA-BB3A-49EF71F2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5503"/>
            <a:ext cx="9144000" cy="347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08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B994D77-A9A3-4476-8B84-E33242512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7500" y="1171421"/>
            <a:ext cx="5635420" cy="504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651080" y="5646437"/>
            <a:ext cx="2160992" cy="56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Gateway </a:t>
            </a:r>
            <a:r>
              <a:rPr lang="it-IT" sz="1400" spc="-60" dirty="0" err="1"/>
              <a:t>Arch</a:t>
            </a:r>
            <a:r>
              <a:rPr lang="it-IT" sz="1400" spc="-60" dirty="0"/>
              <a:t>, St. Louis (MO)</a:t>
            </a:r>
          </a:p>
        </p:txBody>
      </p:sp>
    </p:spTree>
    <p:extLst>
      <p:ext uri="{BB962C8B-B14F-4D97-AF65-F5344CB8AC3E}">
        <p14:creationId xmlns:p14="http://schemas.microsoft.com/office/powerpoint/2010/main" val="4041681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EB1FD-7395-24C1-B810-AFC1557CC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967D704-2742-C549-4904-E7CF42B9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4CD968FE-F054-3616-BEEC-EF12CB92CEC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467F697-670F-3C57-DB7C-F78C83422A2A}"/>
              </a:ext>
            </a:extLst>
          </p:cNvPr>
          <p:cNvSpPr txBox="1">
            <a:spLocks/>
          </p:cNvSpPr>
          <p:nvPr/>
        </p:nvSpPr>
        <p:spPr>
          <a:xfrm>
            <a:off x="651080" y="5646437"/>
            <a:ext cx="2160992" cy="56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Hala </a:t>
            </a:r>
            <a:r>
              <a:rPr lang="it-IT" sz="1400" spc="-60" dirty="0" err="1"/>
              <a:t>Targowa</a:t>
            </a:r>
            <a:r>
              <a:rPr lang="it-IT" sz="1400" spc="-60" dirty="0"/>
              <a:t>, Wroclaw (PL)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67CE16D-BB59-6113-BA4B-D4EE0F3C8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7681" y="1171421"/>
            <a:ext cx="5055239" cy="50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77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3">
            <a:extLst>
              <a:ext uri="{FF2B5EF4-FFF2-40B4-BE49-F238E27FC236}">
                <a16:creationId xmlns:a16="http://schemas.microsoft.com/office/drawing/2014/main" id="{F208408D-73ED-41FF-8D61-4EBE3683D455}"/>
              </a:ext>
            </a:extLst>
          </p:cNvPr>
          <p:cNvSpPr txBox="1">
            <a:spLocks/>
          </p:cNvSpPr>
          <p:nvPr/>
        </p:nvSpPr>
        <p:spPr>
          <a:xfrm rot="16200000">
            <a:off x="5394264" y="4874397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 rot="16200000">
            <a:off x="6738886" y="487584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piedritto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cavo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principio costruttivo del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cavo</a:t>
            </a:r>
            <a:r>
              <a:rPr lang="it-IT" dirty="0"/>
              <a:t> definisce una matrice piana del vano agibile per mezzo un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elemento privo di rigidezza flessionale</a:t>
            </a:r>
            <a:r>
              <a:rPr lang="it-IT" dirty="0"/>
              <a:t>, poggiante su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due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piedritti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Il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cavo</a:t>
            </a:r>
            <a:r>
              <a:rPr lang="it-IT" dirty="0"/>
              <a:t> deve possedere resistenza meccanica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trazione</a:t>
            </a:r>
            <a:r>
              <a:rPr lang="it-IT" dirty="0"/>
              <a:t> sotto l’azione dei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carichi</a:t>
            </a:r>
            <a:r>
              <a:rPr lang="it-IT" dirty="0"/>
              <a:t> applicati e del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peso proprio</a:t>
            </a:r>
            <a:r>
              <a:rPr lang="it-IT" dirty="0"/>
              <a:t>, mentre i piedritti devono essere verificati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pressoflessione</a:t>
            </a:r>
            <a:r>
              <a:rPr lang="it-IT" dirty="0"/>
              <a:t> 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ribaltamento</a:t>
            </a:r>
            <a:r>
              <a:rPr lang="it-IT" dirty="0"/>
              <a:t> sotto l’azione orizzontale dovuta al cavo.</a:t>
            </a:r>
          </a:p>
        </p:txBody>
      </p:sp>
      <p:cxnSp>
        <p:nvCxnSpPr>
          <p:cNvPr id="47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>
            <a:off x="5863808" y="4138873"/>
            <a:ext cx="7326" cy="1236014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7620000" y="4138873"/>
            <a:ext cx="870" cy="1236014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619682" y="5468037"/>
            <a:ext cx="502954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3292D741-6834-48F8-BE72-A9D3D8EB90DF}"/>
              </a:ext>
            </a:extLst>
          </p:cNvPr>
          <p:cNvSpPr txBox="1">
            <a:spLocks/>
          </p:cNvSpPr>
          <p:nvPr/>
        </p:nvSpPr>
        <p:spPr>
          <a:xfrm>
            <a:off x="6044428" y="436055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cavo</a:t>
            </a:r>
          </a:p>
        </p:txBody>
      </p:sp>
      <p:sp>
        <p:nvSpPr>
          <p:cNvPr id="62" name="Arco 61">
            <a:extLst>
              <a:ext uri="{FF2B5EF4-FFF2-40B4-BE49-F238E27FC236}">
                <a16:creationId xmlns:a16="http://schemas.microsoft.com/office/drawing/2014/main" id="{DC1CA404-5DED-4B6C-8726-EC82BD415609}"/>
              </a:ext>
            </a:extLst>
          </p:cNvPr>
          <p:cNvSpPr/>
          <p:nvPr/>
        </p:nvSpPr>
        <p:spPr>
          <a:xfrm flipV="1">
            <a:off x="5804215" y="3247104"/>
            <a:ext cx="1852060" cy="1084606"/>
          </a:xfrm>
          <a:prstGeom prst="arc">
            <a:avLst>
              <a:gd name="adj1" fmla="val 11800109"/>
              <a:gd name="adj2" fmla="val 20606576"/>
            </a:avLst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Picture 3" descr="cavo">
            <a:extLst>
              <a:ext uri="{FF2B5EF4-FFF2-40B4-BE49-F238E27FC236}">
                <a16:creationId xmlns:a16="http://schemas.microsoft.com/office/drawing/2014/main" id="{7779A99E-5AFA-42F5-80DC-E6B9CC4D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87" y="3789407"/>
            <a:ext cx="3114787" cy="228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708F90-65E4-436C-A57B-4AF82C747084}"/>
              </a:ext>
            </a:extLst>
          </p:cNvPr>
          <p:cNvSpPr/>
          <p:nvPr/>
        </p:nvSpPr>
        <p:spPr>
          <a:xfrm rot="16200000">
            <a:off x="7383655" y="5468037"/>
            <a:ext cx="502954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1948538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7" y="2398404"/>
            <a:ext cx="3162300" cy="352425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cavo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Per studiare lo stato </a:t>
            </a:r>
            <a:r>
              <a:rPr lang="it-IT" dirty="0" err="1"/>
              <a:t>fessurativo</a:t>
            </a:r>
            <a:r>
              <a:rPr lang="it-IT" dirty="0"/>
              <a:t> della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cupola</a:t>
            </a:r>
            <a:r>
              <a:rPr lang="it-IT" dirty="0"/>
              <a:t>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San Pietro</a:t>
            </a:r>
            <a:r>
              <a:rPr lang="it-IT" dirty="0"/>
              <a:t>, Giovanni </a:t>
            </a:r>
            <a:r>
              <a:rPr lang="it-IT" dirty="0" err="1"/>
              <a:t>Poleni</a:t>
            </a:r>
            <a:r>
              <a:rPr lang="it-IT" dirty="0"/>
              <a:t> notò che la cupola era stata suddivisa in 25 archi dalle fessure.</a:t>
            </a:r>
          </a:p>
          <a:p>
            <a:pPr marL="0" indent="0">
              <a:buNone/>
            </a:pPr>
            <a:r>
              <a:rPr lang="it-IT" dirty="0"/>
              <a:t>Un arco, isolato ai fini dello studio, fu suddiviso in 16 parti. Il peso di ciascun «concio» venne applicato ad una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corda flessibile </a:t>
            </a:r>
            <a:r>
              <a:rPr lang="it-IT" dirty="0"/>
              <a:t>che si dispose richiamando la sezione dell’arco. In particolare,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ribaltando</a:t>
            </a:r>
            <a:r>
              <a:rPr lang="it-IT" dirty="0"/>
              <a:t>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forma</a:t>
            </a:r>
            <a:r>
              <a:rPr lang="it-IT" dirty="0"/>
              <a:t> della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corda</a:t>
            </a:r>
            <a:r>
              <a:rPr lang="it-IT" dirty="0"/>
              <a:t> soggetta ai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carichi appesi </a:t>
            </a:r>
            <a:r>
              <a:rPr lang="it-IT" dirty="0"/>
              <a:t>e facendola passare per le sezioni di imposta della cupola e per le sezioni mediane del vano della lanterna, la curva risultava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compresa</a:t>
            </a:r>
            <a:r>
              <a:rPr lang="it-IT" dirty="0"/>
              <a:t> entro lo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spessore dell’arco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La figura si definisce funicolare dei carichi; la spezzata ottenuta applicando un solo carico tende ad una curva quanto maggiore è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discretizzazione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del carico </a:t>
            </a:r>
            <a:r>
              <a:rPr lang="it-IT" dirty="0"/>
              <a:t>applicato.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3123151" y="5662158"/>
            <a:ext cx="2750766" cy="56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Catenaria, studio della Cupola di S. Pietro</a:t>
            </a:r>
          </a:p>
          <a:p>
            <a:r>
              <a:rPr lang="it-IT" sz="1400" spc="-60" dirty="0"/>
              <a:t>G. </a:t>
            </a:r>
            <a:r>
              <a:rPr lang="it-IT" sz="1400" spc="-60" dirty="0" err="1"/>
              <a:t>Poleni</a:t>
            </a:r>
            <a:r>
              <a:rPr lang="it-IT" sz="1400" spc="-60" dirty="0"/>
              <a:t>, 1748</a:t>
            </a:r>
          </a:p>
        </p:txBody>
      </p:sp>
    </p:spTree>
    <p:extLst>
      <p:ext uri="{BB962C8B-B14F-4D97-AF65-F5344CB8AC3E}">
        <p14:creationId xmlns:p14="http://schemas.microsoft.com/office/powerpoint/2010/main" val="4063845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pic>
        <p:nvPicPr>
          <p:cNvPr id="8" name="Picture 5" descr="C:\Users\7235\Desktop\BCUP_10_02_13\DOCUMENTI BASE\IMMAGINI\FOTO CITTA'\CITTA' 1\LONDRA_08\P1010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513" y="1226311"/>
            <a:ext cx="7405549" cy="496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880694" y="1358672"/>
            <a:ext cx="2750766" cy="56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Millennium bridge, </a:t>
            </a:r>
            <a:r>
              <a:rPr lang="it-IT" sz="1400" spc="-60" dirty="0" err="1"/>
              <a:t>London</a:t>
            </a:r>
            <a:endParaRPr lang="it-IT" sz="1400" spc="-60" dirty="0"/>
          </a:p>
          <a:p>
            <a:r>
              <a:rPr lang="it-IT" sz="1400" spc="-60" dirty="0"/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2799276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628651" y="1156317"/>
            <a:ext cx="3582124" cy="56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Progetto per un ponte sul Rio </a:t>
            </a:r>
            <a:r>
              <a:rPr lang="it-IT" sz="1400" spc="-60" dirty="0" err="1"/>
              <a:t>Guayllabamba</a:t>
            </a:r>
            <a:r>
              <a:rPr lang="it-IT" sz="1400" spc="-60" dirty="0"/>
              <a:t>, Ecuador</a:t>
            </a:r>
          </a:p>
          <a:p>
            <a:r>
              <a:rPr lang="it-IT" sz="1400" spc="-60" dirty="0"/>
              <a:t>Silvano Zorzi, 1968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924516"/>
            <a:ext cx="7860256" cy="42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15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628651" y="5312662"/>
            <a:ext cx="1903003" cy="810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Progetto per un ponte sul Rio </a:t>
            </a:r>
            <a:r>
              <a:rPr lang="it-IT" sz="1400" spc="-60" dirty="0" err="1"/>
              <a:t>Guayllabamba</a:t>
            </a:r>
            <a:r>
              <a:rPr lang="it-IT" sz="1400" spc="-60" dirty="0"/>
              <a:t>, Ecuador</a:t>
            </a:r>
          </a:p>
          <a:p>
            <a:r>
              <a:rPr lang="it-IT" sz="1400" spc="-60" dirty="0"/>
              <a:t>Silvano Zorzi, 1968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2" y="1146515"/>
            <a:ext cx="8089630" cy="1980609"/>
          </a:xfrm>
          <a:prstGeom prst="rect">
            <a:avLst/>
          </a:prstGeom>
        </p:spPr>
      </p:pic>
      <p:pic>
        <p:nvPicPr>
          <p:cNvPr id="1026" name="Picture 2" descr="Silvano Zorzi: Progetto del ponte Guaylla­bamba, vista prospett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546" y="3205875"/>
            <a:ext cx="5658396" cy="29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87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3292D741-6834-48F8-BE72-A9D3D8EB90DF}"/>
              </a:ext>
            </a:extLst>
          </p:cNvPr>
          <p:cNvSpPr txBox="1">
            <a:spLocks/>
          </p:cNvSpPr>
          <p:nvPr/>
        </p:nvSpPr>
        <p:spPr>
          <a:xfrm>
            <a:off x="6080213" y="5466911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i="1" spc="-20" dirty="0">
                <a:solidFill>
                  <a:schemeClr val="accent4">
                    <a:lumMod val="75000"/>
                  </a:schemeClr>
                </a:solidFill>
              </a:rPr>
              <a:t>catena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triangolo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principio costruttivo del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triangolo</a:t>
            </a:r>
            <a:r>
              <a:rPr lang="it-IT" dirty="0"/>
              <a:t> definisce una matrice piana del vano agibile sulla base di due elementi inclinati, contrapposti (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puntoni</a:t>
            </a:r>
            <a:r>
              <a:rPr lang="it-IT" dirty="0"/>
              <a:t>) che determinano una configurazione a triangolo.</a:t>
            </a:r>
          </a:p>
          <a:p>
            <a:pPr marL="0" indent="0">
              <a:buNone/>
            </a:pPr>
            <a:r>
              <a:rPr lang="it-IT" dirty="0"/>
              <a:t>Il carico verticale sul nodo superiore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comprime </a:t>
            </a:r>
            <a:r>
              <a:rPr lang="it-IT" dirty="0"/>
              <a:t>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puntoni</a:t>
            </a:r>
            <a:r>
              <a:rPr lang="it-IT" dirty="0"/>
              <a:t>, mentre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catena</a:t>
            </a:r>
            <a:r>
              <a:rPr lang="it-IT" dirty="0"/>
              <a:t> (o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tirante</a:t>
            </a:r>
            <a:r>
              <a:rPr lang="it-IT" dirty="0"/>
              <a:t>, se presente) risulta soggetta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trazione</a:t>
            </a:r>
            <a:r>
              <a:rPr lang="it-IT" dirty="0"/>
              <a:t>. La struttura a triangolo dunque, tramuta una potenziale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sollecitazione</a:t>
            </a:r>
            <a:r>
              <a:rPr lang="it-IT" dirty="0"/>
              <a:t> di tipo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flessionale</a:t>
            </a:r>
            <a:r>
              <a:rPr lang="it-IT" dirty="0"/>
              <a:t> in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sollecitazioni normali </a:t>
            </a:r>
            <a:r>
              <a:rPr lang="it-IT" dirty="0"/>
              <a:t>di trazione e compressione.</a:t>
            </a:r>
          </a:p>
        </p:txBody>
      </p:sp>
      <p:cxnSp>
        <p:nvCxnSpPr>
          <p:cNvPr id="47" name="Straight Connector 9">
            <a:extLst>
              <a:ext uri="{FF2B5EF4-FFF2-40B4-BE49-F238E27FC236}">
                <a16:creationId xmlns:a16="http://schemas.microsoft.com/office/drawing/2014/main" id="{0F05090B-3EB6-4A2E-8AF6-1488C9C3C6A9}"/>
              </a:ext>
            </a:extLst>
          </p:cNvPr>
          <p:cNvCxnSpPr>
            <a:cxnSpLocks/>
          </p:cNvCxnSpPr>
          <p:nvPr/>
        </p:nvCxnSpPr>
        <p:spPr>
          <a:xfrm flipH="1">
            <a:off x="5871134" y="4241800"/>
            <a:ext cx="854386" cy="113308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6725520" y="4241800"/>
            <a:ext cx="895350" cy="113308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riangol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085" y="3586092"/>
            <a:ext cx="3035853" cy="23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682207" y="3320287"/>
            <a:ext cx="260986" cy="228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565513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578115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19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740487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753089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3292D741-6834-48F8-BE72-A9D3D8EB90DF}"/>
              </a:ext>
            </a:extLst>
          </p:cNvPr>
          <p:cNvSpPr txBox="1">
            <a:spLocks/>
          </p:cNvSpPr>
          <p:nvPr/>
        </p:nvSpPr>
        <p:spPr>
          <a:xfrm rot="3066752">
            <a:off x="6760436" y="4538022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puntone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3292D741-6834-48F8-BE72-A9D3D8EB90DF}"/>
              </a:ext>
            </a:extLst>
          </p:cNvPr>
          <p:cNvSpPr txBox="1">
            <a:spLocks/>
          </p:cNvSpPr>
          <p:nvPr/>
        </p:nvSpPr>
        <p:spPr>
          <a:xfrm rot="18489039">
            <a:off x="5384784" y="4499921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puntone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9A11CA7D-123F-43E8-AB93-6689FE6C70BA}"/>
              </a:ext>
            </a:extLst>
          </p:cNvPr>
          <p:cNvCxnSpPr>
            <a:cxnSpLocks/>
          </p:cNvCxnSpPr>
          <p:nvPr/>
        </p:nvCxnSpPr>
        <p:spPr>
          <a:xfrm>
            <a:off x="6725520" y="3624192"/>
            <a:ext cx="0" cy="58153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9">
            <a:extLst>
              <a:ext uri="{FF2B5EF4-FFF2-40B4-BE49-F238E27FC236}">
                <a16:creationId xmlns:a16="http://schemas.microsoft.com/office/drawing/2014/main" id="{0838EF27-D2AA-43CF-AEA3-5FA43BE59CE2}"/>
              </a:ext>
            </a:extLst>
          </p:cNvPr>
          <p:cNvCxnSpPr>
            <a:cxnSpLocks/>
          </p:cNvCxnSpPr>
          <p:nvPr/>
        </p:nvCxnSpPr>
        <p:spPr>
          <a:xfrm flipV="1">
            <a:off x="5988441" y="5410965"/>
            <a:ext cx="1531768" cy="1000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069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grpSp>
        <p:nvGrpSpPr>
          <p:cNvPr id="21" name="Group 17"/>
          <p:cNvGrpSpPr/>
          <p:nvPr/>
        </p:nvGrpSpPr>
        <p:grpSpPr>
          <a:xfrm>
            <a:off x="628651" y="1409699"/>
            <a:ext cx="7812672" cy="4892897"/>
            <a:chOff x="6370" y="633599"/>
            <a:chExt cx="8936132" cy="6099839"/>
          </a:xfrm>
        </p:grpSpPr>
        <p:grpSp>
          <p:nvGrpSpPr>
            <p:cNvPr id="22" name="Group 13"/>
            <p:cNvGrpSpPr/>
            <p:nvPr/>
          </p:nvGrpSpPr>
          <p:grpSpPr>
            <a:xfrm>
              <a:off x="6370" y="633599"/>
              <a:ext cx="8936132" cy="6099839"/>
              <a:chOff x="120283" y="713683"/>
              <a:chExt cx="8936132" cy="6099839"/>
            </a:xfrm>
          </p:grpSpPr>
          <p:grpSp>
            <p:nvGrpSpPr>
              <p:cNvPr id="31" name="Group 12"/>
              <p:cNvGrpSpPr/>
              <p:nvPr/>
            </p:nvGrpSpPr>
            <p:grpSpPr>
              <a:xfrm>
                <a:off x="120283" y="2182613"/>
                <a:ext cx="8936132" cy="4630909"/>
                <a:chOff x="-102150" y="1871278"/>
                <a:chExt cx="8936132" cy="4630909"/>
              </a:xfrm>
            </p:grpSpPr>
            <p:pic>
              <p:nvPicPr>
                <p:cNvPr id="33" name="Picture 2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102150" y="1871278"/>
                  <a:ext cx="8909803" cy="1504080"/>
                </a:xfrm>
                <a:prstGeom prst="rect">
                  <a:avLst/>
                </a:prstGeom>
              </p:spPr>
            </p:pic>
            <p:pic>
              <p:nvPicPr>
                <p:cNvPr id="34" name="Picture 3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102150" y="5062027"/>
                  <a:ext cx="8916173" cy="1440160"/>
                </a:xfrm>
                <a:prstGeom prst="rect">
                  <a:avLst/>
                </a:prstGeom>
              </p:spPr>
            </p:pic>
            <p:grpSp>
              <p:nvGrpSpPr>
                <p:cNvPr id="35" name="Group 7"/>
                <p:cNvGrpSpPr/>
                <p:nvPr/>
              </p:nvGrpSpPr>
              <p:grpSpPr>
                <a:xfrm>
                  <a:off x="-82191" y="3146463"/>
                  <a:ext cx="8916173" cy="1993991"/>
                  <a:chOff x="371880" y="2428950"/>
                  <a:chExt cx="8916173" cy="1993991"/>
                </a:xfrm>
              </p:grpSpPr>
              <p:pic>
                <p:nvPicPr>
                  <p:cNvPr id="36" name="Picture 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1880" y="2487293"/>
                    <a:ext cx="8916173" cy="1935648"/>
                  </a:xfrm>
                  <a:prstGeom prst="rect">
                    <a:avLst/>
                  </a:prstGeom>
                </p:spPr>
              </p:pic>
              <p:sp>
                <p:nvSpPr>
                  <p:cNvPr id="37" name="TextBox 6"/>
                  <p:cNvSpPr txBox="1"/>
                  <p:nvPr/>
                </p:nvSpPr>
                <p:spPr>
                  <a:xfrm>
                    <a:off x="2692125" y="2439795"/>
                    <a:ext cx="1368151" cy="4604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pc="-2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Swis721 Cn BT" panose="020B0506020202030204" pitchFamily="34" charset="0"/>
                        <a:ea typeface="+mj-ea"/>
                        <a:cs typeface="+mj-cs"/>
                      </a:rPr>
                      <a:t>diagonale</a:t>
                    </a:r>
                  </a:p>
                </p:txBody>
              </p:sp>
              <p:sp>
                <p:nvSpPr>
                  <p:cNvPr id="38" name="TextBox 8"/>
                  <p:cNvSpPr txBox="1"/>
                  <p:nvPr/>
                </p:nvSpPr>
                <p:spPr>
                  <a:xfrm>
                    <a:off x="6380522" y="2428950"/>
                    <a:ext cx="2448272" cy="4604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pc="-2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Swis721 Cn BT" panose="020B0506020202030204" pitchFamily="34" charset="0"/>
                        <a:ea typeface="+mj-ea"/>
                        <a:cs typeface="+mj-cs"/>
                      </a:rPr>
                      <a:t>corrente superiore</a:t>
                    </a:r>
                  </a:p>
                </p:txBody>
              </p:sp>
              <p:sp>
                <p:nvSpPr>
                  <p:cNvPr id="39" name="TextBox 9"/>
                  <p:cNvSpPr txBox="1"/>
                  <p:nvPr/>
                </p:nvSpPr>
                <p:spPr>
                  <a:xfrm>
                    <a:off x="5359025" y="3954342"/>
                    <a:ext cx="2626005" cy="4604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lIns="91440" tIns="108000" rIns="91440" bIns="108000" rtlCol="0" anchor="ctr">
                    <a:noAutofit/>
                  </a:bodyPr>
                  <a:lstStyle>
                    <a:defPPr>
                      <a:defRPr lang="en-US"/>
                    </a:defPPr>
                    <a:lvl1pPr algn="ctr">
                      <a:spcBef>
                        <a:spcPct val="0"/>
                      </a:spcBef>
                      <a:defRPr b="0" spc="-20">
                        <a:solidFill>
                          <a:schemeClr val="accent4">
                            <a:lumMod val="75000"/>
                          </a:schemeClr>
                        </a:solidFill>
                        <a:latin typeface="Swis721 Cn BT" panose="020B0506020202030204" pitchFamily="34" charset="0"/>
                        <a:ea typeface="+mj-ea"/>
                        <a:cs typeface="+mj-cs"/>
                      </a:defRPr>
                    </a:lvl1pPr>
                  </a:lstStyle>
                  <a:p>
                    <a:r>
                      <a:rPr lang="it-IT" dirty="0"/>
                      <a:t>corrente inferiore</a:t>
                    </a:r>
                  </a:p>
                </p:txBody>
              </p:sp>
              <p:sp>
                <p:nvSpPr>
                  <p:cNvPr id="40" name="TextBox 10"/>
                  <p:cNvSpPr txBox="1"/>
                  <p:nvPr/>
                </p:nvSpPr>
                <p:spPr>
                  <a:xfrm>
                    <a:off x="3352756" y="3961645"/>
                    <a:ext cx="1368151" cy="4604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pc="-2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Swis721 Cn BT" panose="020B0506020202030204" pitchFamily="34" charset="0"/>
                        <a:ea typeface="+mj-ea"/>
                        <a:cs typeface="+mj-cs"/>
                      </a:rPr>
                      <a:t>montante</a:t>
                    </a:r>
                  </a:p>
                </p:txBody>
              </p:sp>
            </p:grpSp>
          </p:grpSp>
          <p:pic>
            <p:nvPicPr>
              <p:cNvPr id="32" name="Picture 1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284"/>
              <a:stretch/>
            </p:blipFill>
            <p:spPr>
              <a:xfrm>
                <a:off x="1588777" y="713683"/>
                <a:ext cx="5966444" cy="1621909"/>
              </a:xfrm>
              <a:prstGeom prst="rect">
                <a:avLst/>
              </a:prstGeom>
            </p:spPr>
          </p:pic>
        </p:grpSp>
        <p:sp>
          <p:nvSpPr>
            <p:cNvPr id="27" name="Rectangle 15"/>
            <p:cNvSpPr/>
            <p:nvPr/>
          </p:nvSpPr>
          <p:spPr>
            <a:xfrm>
              <a:off x="6370" y="633599"/>
              <a:ext cx="1469286" cy="1508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ctangle 16"/>
            <p:cNvSpPr/>
            <p:nvPr/>
          </p:nvSpPr>
          <p:spPr>
            <a:xfrm>
              <a:off x="7440516" y="633599"/>
              <a:ext cx="1469286" cy="1498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1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7899381" y="2304713"/>
            <a:ext cx="1026704" cy="447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Warren</a:t>
            </a: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7899381" y="4842136"/>
            <a:ext cx="1026704" cy="447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 err="1"/>
              <a:t>Howe</a:t>
            </a:r>
            <a:endParaRPr lang="it-IT" sz="1400" spc="-60" dirty="0"/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1599661" y="4795203"/>
            <a:ext cx="1026704" cy="447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 err="1"/>
              <a:t>Mohnié</a:t>
            </a:r>
            <a:endParaRPr lang="it-IT" sz="1400" spc="-60" dirty="0"/>
          </a:p>
        </p:txBody>
      </p:sp>
    </p:spTree>
    <p:extLst>
      <p:ext uri="{BB962C8B-B14F-4D97-AF65-F5344CB8AC3E}">
        <p14:creationId xmlns:p14="http://schemas.microsoft.com/office/powerpoint/2010/main" val="212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principi costruttivi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394AEE2F-86DE-4FFD-9504-E2E1AE08F27E}"/>
              </a:ext>
            </a:extLst>
          </p:cNvPr>
          <p:cNvSpPr txBox="1">
            <a:spLocks/>
          </p:cNvSpPr>
          <p:nvPr/>
        </p:nvSpPr>
        <p:spPr>
          <a:xfrm>
            <a:off x="825191" y="1834650"/>
            <a:ext cx="1360446" cy="22285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natura</a:t>
            </a:r>
          </a:p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del </a:t>
            </a:r>
            <a:r>
              <a:rPr lang="it-IT" sz="1700" b="0" spc="-120" dirty="0">
                <a:solidFill>
                  <a:schemeClr val="accent4">
                    <a:lumMod val="75000"/>
                  </a:schemeClr>
                </a:solidFill>
              </a:rPr>
              <a:t>comportamento</a:t>
            </a:r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 rispetto alle condizioni al contorno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C9C5F0B-3BEC-4A6B-9C9B-1A190AC4886B}"/>
              </a:ext>
            </a:extLst>
          </p:cNvPr>
          <p:cNvSpPr txBox="1">
            <a:spLocks/>
          </p:cNvSpPr>
          <p:nvPr/>
        </p:nvSpPr>
        <p:spPr>
          <a:xfrm>
            <a:off x="3014265" y="1834650"/>
            <a:ext cx="1360446" cy="22285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800"/>
              <a:t>aspetto esterno</a:t>
            </a:r>
            <a:endParaRPr lang="it-IT" sz="1800" dirty="0"/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FC3BE139-40CC-42D0-AA13-7D63467E708A}"/>
              </a:ext>
            </a:extLst>
          </p:cNvPr>
          <p:cNvCxnSpPr>
            <a:cxnSpLocks/>
            <a:stCxn id="20" idx="3"/>
            <a:endCxn id="34" idx="0"/>
          </p:cNvCxnSpPr>
          <p:nvPr/>
        </p:nvCxnSpPr>
        <p:spPr bwMode="auto">
          <a:xfrm>
            <a:off x="2185637" y="2948909"/>
            <a:ext cx="398615" cy="1672620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55DC699E-0C94-4565-9C78-953AE6F9F9AA}"/>
              </a:ext>
            </a:extLst>
          </p:cNvPr>
          <p:cNvSpPr txBox="1">
            <a:spLocks/>
          </p:cNvSpPr>
          <p:nvPr/>
        </p:nvSpPr>
        <p:spPr>
          <a:xfrm>
            <a:off x="680557" y="1159952"/>
            <a:ext cx="7761673" cy="53550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BENESSERE – ASPETTO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666A78B5-7B94-408A-BE20-E4C9642BC5B1}"/>
              </a:ext>
            </a:extLst>
          </p:cNvPr>
          <p:cNvSpPr txBox="1">
            <a:spLocks/>
          </p:cNvSpPr>
          <p:nvPr/>
        </p:nvSpPr>
        <p:spPr>
          <a:xfrm>
            <a:off x="1702252" y="4621529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percettivi</a:t>
            </a:r>
          </a:p>
        </p:txBody>
      </p:sp>
      <p:cxnSp>
        <p:nvCxnSpPr>
          <p:cNvPr id="35" name="Forma 9">
            <a:extLst>
              <a:ext uri="{FF2B5EF4-FFF2-40B4-BE49-F238E27FC236}">
                <a16:creationId xmlns:a16="http://schemas.microsoft.com/office/drawing/2014/main" id="{1720E04F-1E08-48E5-A97A-CC59A0ABF5C3}"/>
              </a:ext>
            </a:extLst>
          </p:cNvPr>
          <p:cNvCxnSpPr>
            <a:cxnSpLocks/>
            <a:stCxn id="21" idx="1"/>
            <a:endCxn id="34" idx="0"/>
          </p:cNvCxnSpPr>
          <p:nvPr/>
        </p:nvCxnSpPr>
        <p:spPr bwMode="auto">
          <a:xfrm rot="10800000" flipV="1">
            <a:off x="2584253" y="2948909"/>
            <a:ext cx="430013" cy="1672620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3">
            <a:extLst>
              <a:ext uri="{FF2B5EF4-FFF2-40B4-BE49-F238E27FC236}">
                <a16:creationId xmlns:a16="http://schemas.microsoft.com/office/drawing/2014/main" id="{52A5C772-B238-4138-B4D5-ED4E78FCFD39}"/>
              </a:ext>
            </a:extLst>
          </p:cNvPr>
          <p:cNvSpPr txBox="1">
            <a:spLocks/>
          </p:cNvSpPr>
          <p:nvPr/>
        </p:nvSpPr>
        <p:spPr>
          <a:xfrm>
            <a:off x="4813613" y="1834650"/>
            <a:ext cx="1360446" cy="222851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natura</a:t>
            </a:r>
          </a:p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del </a:t>
            </a:r>
            <a:r>
              <a:rPr lang="it-IT" sz="1700" b="0" spc="-120" dirty="0">
                <a:solidFill>
                  <a:schemeClr val="accent4">
                    <a:lumMod val="75000"/>
                  </a:schemeClr>
                </a:solidFill>
              </a:rPr>
              <a:t>comportamento</a:t>
            </a:r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 rispetto alle condizioni al contorno</a:t>
            </a: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C11CAD09-9AD6-40DD-A491-FC407688E5D5}"/>
              </a:ext>
            </a:extLst>
          </p:cNvPr>
          <p:cNvSpPr txBox="1">
            <a:spLocks/>
          </p:cNvSpPr>
          <p:nvPr/>
        </p:nvSpPr>
        <p:spPr>
          <a:xfrm>
            <a:off x="6958363" y="1860111"/>
            <a:ext cx="1360446" cy="446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spc="-100" dirty="0"/>
              <a:t>comfort termico</a:t>
            </a:r>
          </a:p>
        </p:txBody>
      </p:sp>
      <p:cxnSp>
        <p:nvCxnSpPr>
          <p:cNvPr id="43" name="Forma 9">
            <a:extLst>
              <a:ext uri="{FF2B5EF4-FFF2-40B4-BE49-F238E27FC236}">
                <a16:creationId xmlns:a16="http://schemas.microsoft.com/office/drawing/2014/main" id="{A532D07B-5A51-40AD-94B1-5F04AA6A1C25}"/>
              </a:ext>
            </a:extLst>
          </p:cNvPr>
          <p:cNvCxnSpPr>
            <a:cxnSpLocks/>
            <a:stCxn id="41" idx="3"/>
            <a:endCxn id="44" idx="0"/>
          </p:cNvCxnSpPr>
          <p:nvPr/>
        </p:nvCxnSpPr>
        <p:spPr bwMode="auto">
          <a:xfrm>
            <a:off x="6174059" y="2948909"/>
            <a:ext cx="385691" cy="1672619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3">
            <a:extLst>
              <a:ext uri="{FF2B5EF4-FFF2-40B4-BE49-F238E27FC236}">
                <a16:creationId xmlns:a16="http://schemas.microsoft.com/office/drawing/2014/main" id="{3B10E464-251F-4F39-9086-F8D055A92601}"/>
              </a:ext>
            </a:extLst>
          </p:cNvPr>
          <p:cNvSpPr txBox="1">
            <a:spLocks/>
          </p:cNvSpPr>
          <p:nvPr/>
        </p:nvSpPr>
        <p:spPr>
          <a:xfrm>
            <a:off x="5677750" y="4621528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</a:t>
            </a:r>
          </a:p>
          <a:p>
            <a:r>
              <a:rPr lang="it-IT" dirty="0"/>
              <a:t>del comfort ambientale</a:t>
            </a:r>
          </a:p>
        </p:txBody>
      </p:sp>
      <p:cxnSp>
        <p:nvCxnSpPr>
          <p:cNvPr id="45" name="Forma 9">
            <a:extLst>
              <a:ext uri="{FF2B5EF4-FFF2-40B4-BE49-F238E27FC236}">
                <a16:creationId xmlns:a16="http://schemas.microsoft.com/office/drawing/2014/main" id="{96B72A8E-8E7C-461A-9F13-CCE3B2B3454A}"/>
              </a:ext>
            </a:extLst>
          </p:cNvPr>
          <p:cNvCxnSpPr>
            <a:cxnSpLocks/>
            <a:stCxn id="42" idx="1"/>
            <a:endCxn id="44" idx="0"/>
          </p:cNvCxnSpPr>
          <p:nvPr/>
        </p:nvCxnSpPr>
        <p:spPr bwMode="auto">
          <a:xfrm rot="10800000" flipV="1">
            <a:off x="6559751" y="2083280"/>
            <a:ext cx="398613" cy="2538247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66A7AD12-DC11-4909-B433-E1777B0AD12B}"/>
              </a:ext>
            </a:extLst>
          </p:cNvPr>
          <p:cNvSpPr txBox="1">
            <a:spLocks/>
          </p:cNvSpPr>
          <p:nvPr/>
        </p:nvSpPr>
        <p:spPr>
          <a:xfrm>
            <a:off x="6958362" y="3005841"/>
            <a:ext cx="1360445" cy="446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soleggiamento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FBE88169-30C3-4843-836F-CAFE34660A01}"/>
              </a:ext>
            </a:extLst>
          </p:cNvPr>
          <p:cNvSpPr txBox="1">
            <a:spLocks/>
          </p:cNvSpPr>
          <p:nvPr/>
        </p:nvSpPr>
        <p:spPr>
          <a:xfrm>
            <a:off x="6958362" y="2424377"/>
            <a:ext cx="1360446" cy="446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…igrometrico</a:t>
            </a:r>
          </a:p>
        </p:txBody>
      </p:sp>
      <p:cxnSp>
        <p:nvCxnSpPr>
          <p:cNvPr id="65" name="Forma 9">
            <a:extLst>
              <a:ext uri="{FF2B5EF4-FFF2-40B4-BE49-F238E27FC236}">
                <a16:creationId xmlns:a16="http://schemas.microsoft.com/office/drawing/2014/main" id="{31EEB45B-610B-4530-B5DF-BC4571E1684E}"/>
              </a:ext>
            </a:extLst>
          </p:cNvPr>
          <p:cNvCxnSpPr>
            <a:cxnSpLocks/>
            <a:stCxn id="55" idx="1"/>
            <a:endCxn id="44" idx="0"/>
          </p:cNvCxnSpPr>
          <p:nvPr/>
        </p:nvCxnSpPr>
        <p:spPr bwMode="auto">
          <a:xfrm rot="10800000" flipV="1">
            <a:off x="6559750" y="2647546"/>
            <a:ext cx="398612" cy="1973981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Forma 9">
            <a:extLst>
              <a:ext uri="{FF2B5EF4-FFF2-40B4-BE49-F238E27FC236}">
                <a16:creationId xmlns:a16="http://schemas.microsoft.com/office/drawing/2014/main" id="{A30B43DA-9C48-4401-9358-F433B219AB2D}"/>
              </a:ext>
            </a:extLst>
          </p:cNvPr>
          <p:cNvCxnSpPr>
            <a:cxnSpLocks/>
            <a:stCxn id="54" idx="1"/>
            <a:endCxn id="44" idx="0"/>
          </p:cNvCxnSpPr>
          <p:nvPr/>
        </p:nvCxnSpPr>
        <p:spPr bwMode="auto">
          <a:xfrm rot="10800000" flipV="1">
            <a:off x="6559750" y="3229010"/>
            <a:ext cx="398612" cy="1392517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le 3">
            <a:extLst>
              <a:ext uri="{FF2B5EF4-FFF2-40B4-BE49-F238E27FC236}">
                <a16:creationId xmlns:a16="http://schemas.microsoft.com/office/drawing/2014/main" id="{ACD1A6A0-7980-4CC6-8E38-48F00DD93158}"/>
              </a:ext>
            </a:extLst>
          </p:cNvPr>
          <p:cNvSpPr txBox="1">
            <a:spLocks/>
          </p:cNvSpPr>
          <p:nvPr/>
        </p:nvSpPr>
        <p:spPr>
          <a:xfrm>
            <a:off x="6958361" y="3616829"/>
            <a:ext cx="1360445" cy="446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precipitazioni</a:t>
            </a:r>
          </a:p>
        </p:txBody>
      </p:sp>
      <p:cxnSp>
        <p:nvCxnSpPr>
          <p:cNvPr id="80" name="Forma 9">
            <a:extLst>
              <a:ext uri="{FF2B5EF4-FFF2-40B4-BE49-F238E27FC236}">
                <a16:creationId xmlns:a16="http://schemas.microsoft.com/office/drawing/2014/main" id="{86AE620F-7F00-40FD-BEF8-B29728CE9922}"/>
              </a:ext>
            </a:extLst>
          </p:cNvPr>
          <p:cNvCxnSpPr>
            <a:cxnSpLocks/>
            <a:stCxn id="79" idx="1"/>
            <a:endCxn id="44" idx="0"/>
          </p:cNvCxnSpPr>
          <p:nvPr/>
        </p:nvCxnSpPr>
        <p:spPr bwMode="auto">
          <a:xfrm rot="10800000" flipV="1">
            <a:off x="6559751" y="3839998"/>
            <a:ext cx="398611" cy="781529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81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pic>
        <p:nvPicPr>
          <p:cNvPr id="20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51" y="1162050"/>
            <a:ext cx="7524749" cy="5073580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7753350" y="1247776"/>
            <a:ext cx="500924" cy="514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spc="-60" dirty="0"/>
              <a:t>?</a:t>
            </a:r>
            <a:endParaRPr lang="it-IT" sz="1400" spc="-60" dirty="0"/>
          </a:p>
        </p:txBody>
      </p:sp>
    </p:spTree>
    <p:extLst>
      <p:ext uri="{BB962C8B-B14F-4D97-AF65-F5344CB8AC3E}">
        <p14:creationId xmlns:p14="http://schemas.microsoft.com/office/powerpoint/2010/main" val="16162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fungo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In questo caso, la matrice piana del vano agibile è determinata da un elemento verticale (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ritto</a:t>
            </a:r>
            <a:r>
              <a:rPr lang="it-IT" dirty="0"/>
              <a:t>) che sorregge un elemento orizzontale ad aggetto, detto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cappello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Il vincolo a terra può essere un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incastro</a:t>
            </a:r>
            <a:r>
              <a:rPr lang="it-IT" dirty="0"/>
              <a:t> (fungo singolo) oppure una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cerniera</a:t>
            </a:r>
            <a:r>
              <a:rPr lang="it-IT" dirty="0"/>
              <a:t> (due sistemi adiacenti).</a:t>
            </a:r>
          </a:p>
        </p:txBody>
      </p:sp>
      <p:sp>
        <p:nvSpPr>
          <p:cNvPr id="2" name="Rettangolo 1"/>
          <p:cNvSpPr/>
          <p:nvPr/>
        </p:nvSpPr>
        <p:spPr>
          <a:xfrm>
            <a:off x="3682207" y="3320287"/>
            <a:ext cx="260986" cy="228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2" descr="fungo + pneu 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93" y="3429637"/>
            <a:ext cx="2655914" cy="24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 rot="16200000">
            <a:off x="6738886" y="487584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ritto</a:t>
            </a:r>
          </a:p>
        </p:txBody>
      </p:sp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7620000" y="4138873"/>
            <a:ext cx="870" cy="1236014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0708F90-65E4-436C-A57B-4AF82C747084}"/>
              </a:ext>
            </a:extLst>
          </p:cNvPr>
          <p:cNvSpPr/>
          <p:nvPr/>
        </p:nvSpPr>
        <p:spPr>
          <a:xfrm rot="16200000">
            <a:off x="7383655" y="5468037"/>
            <a:ext cx="502954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cxnSp>
        <p:nvCxnSpPr>
          <p:cNvPr id="31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 flipH="1">
            <a:off x="7047990" y="4138873"/>
            <a:ext cx="1075008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>
            <a:off x="6939777" y="3759407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cappello</a:t>
            </a:r>
          </a:p>
        </p:txBody>
      </p:sp>
    </p:spTree>
    <p:extLst>
      <p:ext uri="{BB962C8B-B14F-4D97-AF65-F5344CB8AC3E}">
        <p14:creationId xmlns:p14="http://schemas.microsoft.com/office/powerpoint/2010/main" val="10306598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fungo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682207" y="3320287"/>
            <a:ext cx="260986" cy="228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2" descr="fungo + pneu 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93" y="3429637"/>
            <a:ext cx="2655914" cy="24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 rot="16200000">
            <a:off x="6738886" y="487584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ritto</a:t>
            </a:r>
          </a:p>
        </p:txBody>
      </p:sp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7620000" y="4138873"/>
            <a:ext cx="870" cy="1236014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 flipH="1">
            <a:off x="7047990" y="4138873"/>
            <a:ext cx="1075008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>
            <a:off x="6939777" y="3759407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cappello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struttura a fungo, dunque, richiede una verifica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pressoflessione</a:t>
            </a:r>
            <a:r>
              <a:rPr lang="it-IT" dirty="0"/>
              <a:t> del ritto e quella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flessione</a:t>
            </a:r>
            <a:r>
              <a:rPr lang="it-IT" dirty="0"/>
              <a:t> della tesa del cappello.</a:t>
            </a:r>
          </a:p>
        </p:txBody>
      </p:sp>
      <p:sp>
        <p:nvSpPr>
          <p:cNvPr id="34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7404874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7530899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 rot="16200000">
            <a:off x="5478814" y="4875849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ritto</a:t>
            </a:r>
          </a:p>
        </p:txBody>
      </p:sp>
      <p:cxnSp>
        <p:nvCxnSpPr>
          <p:cNvPr id="37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>
            <a:off x="6359928" y="4138873"/>
            <a:ext cx="870" cy="1236014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B36B5959-7AE6-4193-92FF-BC050B1CC2F2}"/>
              </a:ext>
            </a:extLst>
          </p:cNvPr>
          <p:cNvCxnSpPr>
            <a:cxnSpLocks/>
          </p:cNvCxnSpPr>
          <p:nvPr/>
        </p:nvCxnSpPr>
        <p:spPr>
          <a:xfrm flipH="1">
            <a:off x="5787918" y="4138873"/>
            <a:ext cx="1075008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">
            <a:extLst>
              <a:ext uri="{FF2B5EF4-FFF2-40B4-BE49-F238E27FC236}">
                <a16:creationId xmlns:a16="http://schemas.microsoft.com/office/drawing/2014/main" id="{B438F102-72F0-4EC3-943C-D65D41FEF43E}"/>
              </a:ext>
            </a:extLst>
          </p:cNvPr>
          <p:cNvSpPr txBox="1">
            <a:spLocks/>
          </p:cNvSpPr>
          <p:nvPr/>
        </p:nvSpPr>
        <p:spPr>
          <a:xfrm>
            <a:off x="5679705" y="3759407"/>
            <a:ext cx="1360446" cy="33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spc="-20" dirty="0">
                <a:solidFill>
                  <a:schemeClr val="accent4">
                    <a:lumMod val="75000"/>
                  </a:schemeClr>
                </a:solidFill>
              </a:rPr>
              <a:t>cappello</a:t>
            </a:r>
          </a:p>
        </p:txBody>
      </p:sp>
      <p:sp>
        <p:nvSpPr>
          <p:cNvPr id="40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6144802" y="5432584"/>
            <a:ext cx="432000" cy="3059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6200000">
            <a:off x="6270827" y="5629514"/>
            <a:ext cx="179999" cy="432048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42" name="Oval 31">
            <a:extLst>
              <a:ext uri="{FF2B5EF4-FFF2-40B4-BE49-F238E27FC236}">
                <a16:creationId xmlns:a16="http://schemas.microsoft.com/office/drawing/2014/main" id="{2069FBB0-DF9B-4832-89F6-E344AF5DA88A}"/>
              </a:ext>
            </a:extLst>
          </p:cNvPr>
          <p:cNvSpPr/>
          <p:nvPr/>
        </p:nvSpPr>
        <p:spPr>
          <a:xfrm>
            <a:off x="6867186" y="4048873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469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" y="1188762"/>
            <a:ext cx="7315199" cy="50517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</p:spTree>
    <p:extLst>
      <p:ext uri="{BB962C8B-B14F-4D97-AF65-F5344CB8AC3E}">
        <p14:creationId xmlns:p14="http://schemas.microsoft.com/office/powerpoint/2010/main" val="3971653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34" y="1060324"/>
            <a:ext cx="7906749" cy="224807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3662137" y="5397204"/>
            <a:ext cx="1969406" cy="810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Viadotto sul torrente Nervi, autostrada Genova – Sestri L.</a:t>
            </a:r>
          </a:p>
          <a:p>
            <a:r>
              <a:rPr lang="it-IT" sz="1400" spc="-60" dirty="0"/>
              <a:t>Silvano Zorzi, 1963-65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836" y="3308402"/>
            <a:ext cx="2705599" cy="298687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23" y="2698768"/>
            <a:ext cx="2661194" cy="35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94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pneumatico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 COMPLESSI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matrice piana del vano agibile, secondo il principio dello pneumatico, è determinata da un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elemento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unico</a:t>
            </a:r>
            <a:r>
              <a:rPr lang="it-IT" dirty="0"/>
              <a:t>,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sprovvisto</a:t>
            </a:r>
            <a:r>
              <a:rPr lang="it-IT" dirty="0"/>
              <a:t>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rigidezza flessionale</a:t>
            </a:r>
            <a:r>
              <a:rPr lang="it-IT" dirty="0"/>
              <a:t>, sostenuto dalla pressione dell’aria. L’involucro dell’elemento è quindi sollecitato 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trazione</a:t>
            </a:r>
            <a:r>
              <a:rPr lang="it-IT" dirty="0"/>
              <a:t>, mentre la capacità di resistenza è offerta dalla pressione dell’aria e dalla forma che questa dà all’involucro.</a:t>
            </a:r>
          </a:p>
        </p:txBody>
      </p:sp>
      <p:sp>
        <p:nvSpPr>
          <p:cNvPr id="2" name="Rettangolo 1"/>
          <p:cNvSpPr/>
          <p:nvPr/>
        </p:nvSpPr>
        <p:spPr>
          <a:xfrm>
            <a:off x="3682207" y="3320287"/>
            <a:ext cx="260986" cy="228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4" descr="fungo + pneu 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268" y="3759407"/>
            <a:ext cx="2107348" cy="21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L PROCEDIMENTO COSTRUTTIVO - PDF Download gratuit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60000">
            <a:off x="3761099" y="3402219"/>
            <a:ext cx="50038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L PROCEDIMENTO COSTRUTTIVO - PDF Download gratuito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60000">
            <a:off x="3574257" y="4920018"/>
            <a:ext cx="2590800" cy="10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L PROCEDIMENTO COSTRUTTIVO - PDF Download gratuito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540000">
            <a:off x="6071438" y="4920018"/>
            <a:ext cx="2590800" cy="11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18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transforma.it/wp-content/uploads/2016/03/Monaco-di-Baviera-Allianz-Arena-lo-stadio-citt%C3%A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1454620"/>
            <a:ext cx="8763000" cy="448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6691087" y="5130504"/>
            <a:ext cx="1969406" cy="810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Allianz Arena</a:t>
            </a:r>
          </a:p>
          <a:p>
            <a:r>
              <a:rPr lang="it-IT" sz="1400" spc="-60" dirty="0"/>
              <a:t>Herzog &amp; De </a:t>
            </a:r>
            <a:r>
              <a:rPr lang="it-IT" sz="1400" spc="-60" dirty="0" err="1"/>
              <a:t>Meuron</a:t>
            </a:r>
            <a:r>
              <a:rPr lang="it-IT" sz="1400" spc="-60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34664290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106652"/>
            <a:ext cx="6953249" cy="507983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6863897" y="1244304"/>
            <a:ext cx="1969406" cy="810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/>
              <a:t>Allianz Arena</a:t>
            </a:r>
          </a:p>
          <a:p>
            <a:r>
              <a:rPr lang="it-IT" sz="1400" spc="-60" dirty="0"/>
              <a:t>Herzog &amp; De </a:t>
            </a:r>
            <a:r>
              <a:rPr lang="it-IT" sz="1400" spc="-60" dirty="0" err="1"/>
              <a:t>Meuron</a:t>
            </a:r>
            <a:r>
              <a:rPr lang="it-IT" sz="1400" spc="-60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38679448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etrod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36" y="1244304"/>
            <a:ext cx="8611667" cy="49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complessi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F9C01AF-7818-4F32-ABA0-66565E713822}"/>
              </a:ext>
            </a:extLst>
          </p:cNvPr>
          <p:cNvSpPr txBox="1">
            <a:spLocks/>
          </p:cNvSpPr>
          <p:nvPr/>
        </p:nvSpPr>
        <p:spPr>
          <a:xfrm>
            <a:off x="5773004" y="1326854"/>
            <a:ext cx="2990450" cy="810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spc="-60" dirty="0" err="1"/>
              <a:t>Hubert</a:t>
            </a:r>
            <a:r>
              <a:rPr lang="it-IT" sz="1400" spc="-60" dirty="0"/>
              <a:t> H. Humphrey </a:t>
            </a:r>
            <a:r>
              <a:rPr lang="it-IT" sz="1400" spc="-60" dirty="0" err="1"/>
              <a:t>Metrodome</a:t>
            </a:r>
            <a:endParaRPr lang="it-IT" sz="1400" spc="-60" dirty="0"/>
          </a:p>
          <a:p>
            <a:r>
              <a:rPr lang="it-IT" sz="1400" spc="-60" dirty="0" err="1"/>
              <a:t>Skidmore</a:t>
            </a:r>
            <a:r>
              <a:rPr lang="it-IT" sz="1400" spc="-60" dirty="0"/>
              <a:t>, </a:t>
            </a:r>
            <a:r>
              <a:rPr lang="it-IT" sz="1400" spc="-60" dirty="0" err="1"/>
              <a:t>Owings</a:t>
            </a:r>
            <a:r>
              <a:rPr lang="it-IT" sz="1400" spc="-60" dirty="0"/>
              <a:t> &amp; </a:t>
            </a:r>
            <a:r>
              <a:rPr lang="it-IT" sz="1400" spc="-60" dirty="0" err="1"/>
              <a:t>Merrill</a:t>
            </a:r>
            <a:r>
              <a:rPr lang="it-IT" sz="1400" spc="-60" dirty="0"/>
              <a:t> LLP, 1982-2014</a:t>
            </a:r>
          </a:p>
        </p:txBody>
      </p:sp>
    </p:spTree>
    <p:extLst>
      <p:ext uri="{BB962C8B-B14F-4D97-AF65-F5344CB8AC3E}">
        <p14:creationId xmlns:p14="http://schemas.microsoft.com/office/powerpoint/2010/main" val="8563725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Principi geometrico - costruttivi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5.3</a:t>
            </a:r>
          </a:p>
        </p:txBody>
      </p:sp>
    </p:spTree>
    <p:extLst>
      <p:ext uri="{BB962C8B-B14F-4D97-AF65-F5344CB8AC3E}">
        <p14:creationId xmlns:p14="http://schemas.microsoft.com/office/powerpoint/2010/main" val="282988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Principi costruttivi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5.2</a:t>
            </a:r>
          </a:p>
        </p:txBody>
      </p:sp>
    </p:spTree>
    <p:extLst>
      <p:ext uri="{BB962C8B-B14F-4D97-AF65-F5344CB8AC3E}">
        <p14:creationId xmlns:p14="http://schemas.microsoft.com/office/powerpoint/2010/main" val="1523261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geometrico - costruttivi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2F96D6-2739-4D06-B409-80C2595977C2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 principi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geometrico – costruttivi </a:t>
            </a:r>
            <a:r>
              <a:rPr lang="it-IT" dirty="0"/>
              <a:t>evidenziano 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relazioni</a:t>
            </a:r>
            <a:r>
              <a:rPr lang="it-IT" dirty="0"/>
              <a:t> che incorrono tra la parti dell’apparecchiatura costruttiva al fine di consentirne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realizzabilità</a:t>
            </a:r>
            <a:r>
              <a:rPr lang="it-IT" dirty="0"/>
              <a:t>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DC8F4C-B361-4B67-BD56-37A5F072D884}"/>
              </a:ext>
            </a:extLst>
          </p:cNvPr>
          <p:cNvSpPr txBox="1">
            <a:spLocks/>
          </p:cNvSpPr>
          <p:nvPr/>
        </p:nvSpPr>
        <p:spPr bwMode="auto">
          <a:xfrm>
            <a:off x="2702429" y="3429000"/>
            <a:ext cx="1765300" cy="168019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Oggetto edilizio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466D16C-8D4E-4A22-AB1D-CD50B9E4C270}"/>
              </a:ext>
            </a:extLst>
          </p:cNvPr>
          <p:cNvSpPr txBox="1">
            <a:spLocks/>
          </p:cNvSpPr>
          <p:nvPr/>
        </p:nvSpPr>
        <p:spPr>
          <a:xfrm>
            <a:off x="5040815" y="3429000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Forma nello spazio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17E43527-1072-4966-9326-F7F60F2A878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4467729" y="3734594"/>
            <a:ext cx="573086" cy="5345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6DB64D8F-1D0E-41A4-A959-710BA293A854}"/>
              </a:ext>
            </a:extLst>
          </p:cNvPr>
          <p:cNvSpPr txBox="1">
            <a:spLocks/>
          </p:cNvSpPr>
          <p:nvPr/>
        </p:nvSpPr>
        <p:spPr>
          <a:xfrm>
            <a:off x="5040814" y="4498010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Capacità di resistenza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F855714D-1253-4470-98AD-ECB0C36AEED6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 bwMode="auto">
          <a:xfrm rot="5400000">
            <a:off x="5439761" y="4269098"/>
            <a:ext cx="457823" cy="1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GEOMETRICO - COSTRUTTIVI</a:t>
            </a:r>
          </a:p>
        </p:txBody>
      </p:sp>
    </p:spTree>
    <p:extLst>
      <p:ext uri="{BB962C8B-B14F-4D97-AF65-F5344CB8AC3E}">
        <p14:creationId xmlns:p14="http://schemas.microsoft.com/office/powerpoint/2010/main" val="800937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geometrico - costruttivi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scatolare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GEOMETRICO - COSTRUTTIVI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BE424F9-9913-47F4-AB62-9FFCC60D1BA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L’involucro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scatolare</a:t>
            </a:r>
            <a:r>
              <a:rPr lang="it-IT" dirty="0"/>
              <a:t> si compone di chiusure verticali e orizzontali a definire una forma prismatica.</a:t>
            </a:r>
          </a:p>
          <a:p>
            <a:pPr marL="0" indent="0">
              <a:buNone/>
            </a:pPr>
            <a:r>
              <a:rPr lang="it-IT" dirty="0"/>
              <a:t>In questo modo, la verifica di stabilità si differenzia per elementi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verticali</a:t>
            </a:r>
            <a:r>
              <a:rPr lang="it-IT" dirty="0"/>
              <a:t> ed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orizzontali</a:t>
            </a:r>
            <a:r>
              <a:rPr lang="it-IT" dirty="0"/>
              <a:t> in termini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azioni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trasmesse</a:t>
            </a:r>
            <a:r>
              <a:rPr lang="it-IT" dirty="0"/>
              <a:t>,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carichi</a:t>
            </a:r>
            <a:r>
              <a:rPr lang="it-IT" dirty="0"/>
              <a:t> permanenti e variabili,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elementi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portanti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principali</a:t>
            </a:r>
            <a:r>
              <a:rPr lang="it-IT" dirty="0"/>
              <a:t> 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secondari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L’involucro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globale</a:t>
            </a:r>
            <a:r>
              <a:rPr lang="it-IT" dirty="0"/>
              <a:t> racchiude lo spazio interno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senza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soluzioni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di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continuità</a:t>
            </a:r>
            <a:r>
              <a:rPr lang="it-IT" dirty="0"/>
              <a:t>, rendendo complessa la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distinzione</a:t>
            </a:r>
            <a:r>
              <a:rPr lang="it-IT" dirty="0"/>
              <a:t> tra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chiusure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verticali</a:t>
            </a:r>
            <a:r>
              <a:rPr lang="it-IT" dirty="0"/>
              <a:t> e chiusura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orizzontale</a:t>
            </a:r>
            <a:r>
              <a:rPr lang="it-IT" dirty="0"/>
              <a:t>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3069174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globale</a:t>
            </a:r>
          </a:p>
        </p:txBody>
      </p:sp>
    </p:spTree>
    <p:extLst>
      <p:ext uri="{BB962C8B-B14F-4D97-AF65-F5344CB8AC3E}">
        <p14:creationId xmlns:p14="http://schemas.microsoft.com/office/powerpoint/2010/main" val="27366512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geometrico - costruttivi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81" y="1162979"/>
            <a:ext cx="8233347" cy="4661905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875251" y="5519290"/>
            <a:ext cx="2477549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Involucro scatolare</a:t>
            </a:r>
          </a:p>
        </p:txBody>
      </p:sp>
    </p:spTree>
    <p:extLst>
      <p:ext uri="{BB962C8B-B14F-4D97-AF65-F5344CB8AC3E}">
        <p14:creationId xmlns:p14="http://schemas.microsoft.com/office/powerpoint/2010/main" val="3247499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geometrico - costruttivi</a:t>
            </a:r>
          </a:p>
        </p:txBody>
      </p:sp>
      <p:pic>
        <p:nvPicPr>
          <p:cNvPr id="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1" y="1135063"/>
            <a:ext cx="7200899" cy="47826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875251" y="5519290"/>
            <a:ext cx="2477549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Involucro globale</a:t>
            </a:r>
          </a:p>
        </p:txBody>
      </p:sp>
    </p:spTree>
    <p:extLst>
      <p:ext uri="{BB962C8B-B14F-4D97-AF65-F5344CB8AC3E}">
        <p14:creationId xmlns:p14="http://schemas.microsoft.com/office/powerpoint/2010/main" val="14363535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Géode, Paris © OTCP - Amélie Dup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4" y="1185070"/>
            <a:ext cx="7306387" cy="46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geometrico - costruttivi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875251" y="5519290"/>
            <a:ext cx="2477549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Involucro globale</a:t>
            </a:r>
          </a:p>
        </p:txBody>
      </p:sp>
    </p:spTree>
    <p:extLst>
      <p:ext uri="{BB962C8B-B14F-4D97-AF65-F5344CB8AC3E}">
        <p14:creationId xmlns:p14="http://schemas.microsoft.com/office/powerpoint/2010/main" val="21999827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geometrico - costruttivi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A422DC0-761E-42F1-AC73-CC411B0D0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50" y="1111515"/>
            <a:ext cx="7493100" cy="5158183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C627EBD1-A88F-4ECC-AADE-10F62905CACD}"/>
              </a:ext>
            </a:extLst>
          </p:cNvPr>
          <p:cNvSpPr/>
          <p:nvPr/>
        </p:nvSpPr>
        <p:spPr>
          <a:xfrm>
            <a:off x="167001" y="1198895"/>
            <a:ext cx="1557765" cy="525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808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  <a:hlinkClick r:id="rId3"/>
              </a:rPr>
              <a:t>https://www.youtube.com/watch?v=FCb6Y2z_8zg</a:t>
            </a:r>
            <a:endParaRPr lang="it-IT" sz="1050" dirty="0">
              <a:solidFill>
                <a:srgbClr val="008080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EA49175-0C3B-4847-8F7B-11BB34FE9A3D}"/>
              </a:ext>
            </a:extLst>
          </p:cNvPr>
          <p:cNvSpPr/>
          <p:nvPr/>
        </p:nvSpPr>
        <p:spPr>
          <a:xfrm>
            <a:off x="3918586" y="1198895"/>
            <a:ext cx="1880817" cy="525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808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  <a:hlinkClick r:id="rId4"/>
              </a:rPr>
              <a:t>http://www.soma-architecture.com/index.php?page=theme_pavilion&amp;parent=2#</a:t>
            </a:r>
            <a:endParaRPr lang="it-IT" sz="1050" dirty="0">
              <a:solidFill>
                <a:srgbClr val="008080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8EB7118-E2DE-4ACE-8639-CCD81716ABCB}"/>
              </a:ext>
            </a:extLst>
          </p:cNvPr>
          <p:cNvSpPr/>
          <p:nvPr/>
        </p:nvSpPr>
        <p:spPr>
          <a:xfrm>
            <a:off x="167001" y="3734296"/>
            <a:ext cx="2187442" cy="525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808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  <a:hlinkClick r:id="rId5"/>
              </a:rPr>
              <a:t>https://en.wikiarquitectura.com/building/sahmri-south-australian-health-and-medical-research-institute/</a:t>
            </a:r>
            <a:endParaRPr lang="it-IT" sz="1050" dirty="0">
              <a:solidFill>
                <a:srgbClr val="008080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BBFE103-964C-4BDD-ABC0-4025BADC6DF5}"/>
              </a:ext>
            </a:extLst>
          </p:cNvPr>
          <p:cNvSpPr/>
          <p:nvPr/>
        </p:nvSpPr>
        <p:spPr>
          <a:xfrm>
            <a:off x="4164079" y="5659105"/>
            <a:ext cx="1557765" cy="525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808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  <a:hlinkClick r:id="rId6"/>
              </a:rPr>
              <a:t>https://www.youtube.com/watch?v=iCAGlu4vPog</a:t>
            </a:r>
            <a:endParaRPr lang="it-IT" sz="1050" dirty="0">
              <a:solidFill>
                <a:srgbClr val="008080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52758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Principi del comfort ambientale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5.4</a:t>
            </a:r>
          </a:p>
        </p:txBody>
      </p:sp>
    </p:spTree>
    <p:extLst>
      <p:ext uri="{BB962C8B-B14F-4D97-AF65-F5344CB8AC3E}">
        <p14:creationId xmlns:p14="http://schemas.microsoft.com/office/powerpoint/2010/main" val="3382745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 comfort ambientale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2F96D6-2739-4D06-B409-80C2595977C2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 principi del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comfort ambientale </a:t>
            </a:r>
            <a:r>
              <a:rPr lang="it-IT" dirty="0"/>
              <a:t>definiscono un modo per assicurare la corresponsione alle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esigenze</a:t>
            </a:r>
            <a:r>
              <a:rPr lang="it-IT" dirty="0"/>
              <a:t> di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comfort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indoor</a:t>
            </a:r>
            <a:r>
              <a:rPr lang="it-IT" dirty="0"/>
              <a:t>, riferite alle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condizioni ambientali esterne</a:t>
            </a:r>
            <a:r>
              <a:rPr lang="it-IT" dirty="0"/>
              <a:t> e alle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forzanti</a:t>
            </a:r>
            <a:r>
              <a:rPr lang="it-IT" dirty="0"/>
              <a:t> a cui l’organismo edilizio è soggetto: soleggiamento, gelo, sorgenti sonore esterne.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DC8F4C-B361-4B67-BD56-37A5F072D884}"/>
              </a:ext>
            </a:extLst>
          </p:cNvPr>
          <p:cNvSpPr txBox="1">
            <a:spLocks/>
          </p:cNvSpPr>
          <p:nvPr/>
        </p:nvSpPr>
        <p:spPr bwMode="auto">
          <a:xfrm>
            <a:off x="3590922" y="3429000"/>
            <a:ext cx="864000" cy="168019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Oggetto edilizio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466D16C-8D4E-4A22-AB1D-CD50B9E4C270}"/>
              </a:ext>
            </a:extLst>
          </p:cNvPr>
          <p:cNvSpPr txBox="1">
            <a:spLocks/>
          </p:cNvSpPr>
          <p:nvPr/>
        </p:nvSpPr>
        <p:spPr>
          <a:xfrm>
            <a:off x="5040815" y="3429000"/>
            <a:ext cx="3474535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Condizioni acustiche</a:t>
            </a:r>
          </a:p>
          <a:p>
            <a:r>
              <a:rPr lang="it-IT" dirty="0"/>
              <a:t>Condizioni </a:t>
            </a:r>
            <a:r>
              <a:rPr lang="it-IT" dirty="0" err="1"/>
              <a:t>termoigrometriche</a:t>
            </a:r>
            <a:endParaRPr lang="it-IT" dirty="0"/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17E43527-1072-4966-9326-F7F60F2A878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4454922" y="3734594"/>
            <a:ext cx="585893" cy="5345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6DB64D8F-1D0E-41A4-A959-710BA293A854}"/>
              </a:ext>
            </a:extLst>
          </p:cNvPr>
          <p:cNvSpPr txBox="1">
            <a:spLocks/>
          </p:cNvSpPr>
          <p:nvPr/>
        </p:nvSpPr>
        <p:spPr>
          <a:xfrm>
            <a:off x="5040814" y="4498010"/>
            <a:ext cx="3474536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Rapporto con le</a:t>
            </a:r>
          </a:p>
          <a:p>
            <a:r>
              <a:rPr lang="it-IT" dirty="0"/>
              <a:t>precipitazioni atmosferiche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F855714D-1253-4470-98AD-ECB0C36AEED6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 bwMode="auto">
          <a:xfrm>
            <a:off x="4454922" y="4269099"/>
            <a:ext cx="585892" cy="5345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DEL COMFORT AMBIENTALE</a:t>
            </a:r>
          </a:p>
        </p:txBody>
      </p:sp>
      <p:pic>
        <p:nvPicPr>
          <p:cNvPr id="19" name="Picture 2" descr="C:\Users\7235\Dropbox\sc20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71" y="2290320"/>
            <a:ext cx="3175127" cy="395755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Rectangle 32"/>
          <p:cNvSpPr/>
          <p:nvPr/>
        </p:nvSpPr>
        <p:spPr>
          <a:xfrm>
            <a:off x="2540538" y="4318572"/>
            <a:ext cx="917539" cy="977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32"/>
          <p:cNvSpPr/>
          <p:nvPr/>
        </p:nvSpPr>
        <p:spPr>
          <a:xfrm>
            <a:off x="2540538" y="2290320"/>
            <a:ext cx="993235" cy="1070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36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31B0287-2750-4B9A-A68A-D60AA3A81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5" r="32500"/>
          <a:stretch/>
        </p:blipFill>
        <p:spPr>
          <a:xfrm>
            <a:off x="3409950" y="1170253"/>
            <a:ext cx="5086350" cy="514429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 comfort ambientale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corpo</a:t>
            </a:r>
          </a:p>
          <a:p>
            <a:r>
              <a:rPr lang="it-IT" spc="0" dirty="0"/>
              <a:t>unico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DEL COMFORT AMBIENTALE</a:t>
            </a:r>
          </a:p>
        </p:txBody>
      </p:sp>
    </p:spTree>
    <p:extLst>
      <p:ext uri="{BB962C8B-B14F-4D97-AF65-F5344CB8AC3E}">
        <p14:creationId xmlns:p14="http://schemas.microsoft.com/office/powerpoint/2010/main" val="3792967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 comfort ambientale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corpo multiplo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DEL COMFORT AMBIENTALE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8EB176E-141E-4185-8108-99128ABE7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09" y="1064719"/>
            <a:ext cx="4188088" cy="5222463"/>
          </a:xfrm>
          <a:prstGeom prst="rect">
            <a:avLst/>
          </a:prstGeom>
        </p:spPr>
      </p:pic>
      <p:graphicFrame>
        <p:nvGraphicFramePr>
          <p:cNvPr id="17" name="Table 10">
            <a:extLst>
              <a:ext uri="{FF2B5EF4-FFF2-40B4-BE49-F238E27FC236}">
                <a16:creationId xmlns:a16="http://schemas.microsoft.com/office/drawing/2014/main" id="{655792D2-BD01-44EA-8E2A-701C1D61F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057606"/>
              </p:ext>
            </p:extLst>
          </p:nvPr>
        </p:nvGraphicFramePr>
        <p:xfrm>
          <a:off x="784765" y="2661331"/>
          <a:ext cx="2612461" cy="36258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2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5851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facciata continua con montanti e traversi, vetrocamera «isolante»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spazi per la manutenzione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elementi di collegamento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sottostruttura a telaio per il sostegno della facciata esterna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griglie apribili per la ventilazione alla base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schermature solari fisse esterne alla facciata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strato di rivestimento esterno in vetro (facciata appesa)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schermature solari mobili poste in intercapedine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griglie apribili in sommità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646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elementari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55DC699E-0C94-4565-9C78-953AE6F9F9AA}"/>
              </a:ext>
            </a:extLst>
          </p:cNvPr>
          <p:cNvSpPr txBox="1">
            <a:spLocks/>
          </p:cNvSpPr>
          <p:nvPr/>
        </p:nvSpPr>
        <p:spPr>
          <a:xfrm>
            <a:off x="680557" y="1159952"/>
            <a:ext cx="7761673" cy="5355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un principio costruttivo elementare: il pontile in legno e la resistenza a taglio </a:t>
            </a:r>
          </a:p>
        </p:txBody>
      </p:sp>
      <p:pic>
        <p:nvPicPr>
          <p:cNvPr id="1026" name="Picture 2" descr="https://www.mondobalneare.com/wp-content/uploads/2020/03/Onde-in-basso-fondale-1024x5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586" y="3746010"/>
            <a:ext cx="4914770" cy="24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3684897" y="1834650"/>
                <a:ext cx="4757333" cy="6223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𝑐𝑜𝑠h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897" y="1834650"/>
                <a:ext cx="4757333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/>
              <p:cNvSpPr txBox="1"/>
              <p:nvPr/>
            </p:nvSpPr>
            <p:spPr>
              <a:xfrm>
                <a:off x="3684896" y="2695683"/>
                <a:ext cx="4757333" cy="6223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𝑐𝑜𝑠h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896" y="2695683"/>
                <a:ext cx="4757333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72" y="3283686"/>
            <a:ext cx="3159301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093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4786" y="1116013"/>
            <a:ext cx="4503815" cy="516360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 comfort ambientale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deflusso diretto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DEL COMFORT AMBIENTALE</a:t>
            </a:r>
          </a:p>
        </p:txBody>
      </p:sp>
      <p:pic>
        <p:nvPicPr>
          <p:cNvPr id="8" name="Picture 2" descr="C:\Users\7235\Dropbox\cocop0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204" y="3541413"/>
            <a:ext cx="3305803" cy="25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5068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 comfort ambientale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raccolta e smaltimento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DEL COMFORT AMBIENTALE</a:t>
            </a:r>
          </a:p>
        </p:txBody>
      </p:sp>
      <p:pic>
        <p:nvPicPr>
          <p:cNvPr id="8" name="Picture 2" descr="C:\Users\7235\Dropbox\cocop0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60"/>
          <a:stretch/>
        </p:blipFill>
        <p:spPr bwMode="auto">
          <a:xfrm>
            <a:off x="445204" y="3541413"/>
            <a:ext cx="3305803" cy="25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86EE4B-4EBC-403D-BD9A-24B9D002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42" y="3708946"/>
            <a:ext cx="4293090" cy="24831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F296F4-FA85-468D-93D3-E7D0246B5F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3" r="5614" b="3669"/>
          <a:stretch/>
        </p:blipFill>
        <p:spPr>
          <a:xfrm>
            <a:off x="4861942" y="1103843"/>
            <a:ext cx="3648090" cy="245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996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 comfort ambientale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0" y="2059261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raccolta e smaltimento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DEL COMFORT AMBIENTALE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6E1B094-86A7-4088-A0F9-1F0BC536704F}"/>
              </a:ext>
            </a:extLst>
          </p:cNvPr>
          <p:cNvSpPr txBox="1">
            <a:spLocks/>
          </p:cNvSpPr>
          <p:nvPr/>
        </p:nvSpPr>
        <p:spPr>
          <a:xfrm>
            <a:off x="3123151" y="1170253"/>
            <a:ext cx="1255713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deflusso diretto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D3ADA5B-81B3-482E-84BC-20D8B1AD1E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7820"/>
            <a:ext cx="4395108" cy="202996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DB3924B-0368-48DB-A89F-A4974B8BD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7" y="3939554"/>
            <a:ext cx="4395108" cy="228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399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Principi della percezione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5.5</a:t>
            </a:r>
          </a:p>
        </p:txBody>
      </p:sp>
    </p:spTree>
    <p:extLst>
      <p:ext uri="{BB962C8B-B14F-4D97-AF65-F5344CB8AC3E}">
        <p14:creationId xmlns:p14="http://schemas.microsoft.com/office/powerpoint/2010/main" val="1114793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della percezione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2F96D6-2739-4D06-B409-80C2595977C2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 principi della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percezione </a:t>
            </a:r>
            <a:r>
              <a:rPr lang="it-IT" dirty="0"/>
              <a:t>definiscono un modo per percepire e comprendere un organismo edilizio esaltandone la sua forma geometrica oppure la sua consistenza materica.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CDC8F4C-B361-4B67-BD56-37A5F072D884}"/>
              </a:ext>
            </a:extLst>
          </p:cNvPr>
          <p:cNvSpPr txBox="1">
            <a:spLocks/>
          </p:cNvSpPr>
          <p:nvPr/>
        </p:nvSpPr>
        <p:spPr bwMode="auto">
          <a:xfrm>
            <a:off x="3590922" y="3429000"/>
            <a:ext cx="864000" cy="168019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Oggetto edilizio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466D16C-8D4E-4A22-AB1D-CD50B9E4C270}"/>
              </a:ext>
            </a:extLst>
          </p:cNvPr>
          <p:cNvSpPr txBox="1">
            <a:spLocks/>
          </p:cNvSpPr>
          <p:nvPr/>
        </p:nvSpPr>
        <p:spPr>
          <a:xfrm>
            <a:off x="5040815" y="3429000"/>
            <a:ext cx="3474535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Percezione geometrica</a:t>
            </a:r>
          </a:p>
          <a:p>
            <a:r>
              <a:rPr lang="it-IT" dirty="0"/>
              <a:t>(colore, distribuzione, volumi)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17E43527-1072-4966-9326-F7F60F2A878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4454922" y="3734594"/>
            <a:ext cx="585893" cy="5345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6DB64D8F-1D0E-41A4-A959-710BA293A854}"/>
              </a:ext>
            </a:extLst>
          </p:cNvPr>
          <p:cNvSpPr txBox="1">
            <a:spLocks/>
          </p:cNvSpPr>
          <p:nvPr/>
        </p:nvSpPr>
        <p:spPr>
          <a:xfrm>
            <a:off x="5040814" y="4498010"/>
            <a:ext cx="3474536" cy="611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Percezione materica</a:t>
            </a:r>
          </a:p>
          <a:p>
            <a:r>
              <a:rPr lang="it-IT" dirty="0"/>
              <a:t>(materiali, scabrezza, </a:t>
            </a:r>
            <a:r>
              <a:rPr lang="it-IT" dirty="0" err="1"/>
              <a:t>textures</a:t>
            </a:r>
            <a:r>
              <a:rPr lang="it-IT" dirty="0"/>
              <a:t>)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F855714D-1253-4470-98AD-ECB0C36AEED6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 bwMode="auto">
          <a:xfrm>
            <a:off x="4454922" y="4269099"/>
            <a:ext cx="585892" cy="5345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23410ECC-5B02-4D52-8441-78C3586D7885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DELLA PERCEZIONE</a:t>
            </a:r>
          </a:p>
        </p:txBody>
      </p:sp>
    </p:spTree>
    <p:extLst>
      <p:ext uri="{BB962C8B-B14F-4D97-AF65-F5344CB8AC3E}">
        <p14:creationId xmlns:p14="http://schemas.microsoft.com/office/powerpoint/2010/main" val="29110942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della percezione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A16EA1-2A85-4648-8957-832323759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1" y="1154113"/>
            <a:ext cx="7543799" cy="505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104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della percezione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26" y="1283079"/>
            <a:ext cx="8556304" cy="48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elementari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55DC699E-0C94-4565-9C78-953AE6F9F9AA}"/>
              </a:ext>
            </a:extLst>
          </p:cNvPr>
          <p:cNvSpPr txBox="1">
            <a:spLocks/>
          </p:cNvSpPr>
          <p:nvPr/>
        </p:nvSpPr>
        <p:spPr>
          <a:xfrm>
            <a:off x="680557" y="1159952"/>
            <a:ext cx="7761673" cy="5355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un principio costruttivo elementare: il pontile in legno e la resistenza a taglio </a:t>
            </a:r>
          </a:p>
        </p:txBody>
      </p:sp>
      <p:pic>
        <p:nvPicPr>
          <p:cNvPr id="1028" name="Picture 4" descr="enter image description her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386" y="1834650"/>
            <a:ext cx="5210355" cy="438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72" y="3283686"/>
            <a:ext cx="3159301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3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 elementari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097F3B9-B0AD-4099-98FA-F54EC2AF266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scelta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materiale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risulta dunque correlata alla sua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capacità di resistenza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verso specifiche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sollecitazioni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15" name="Group 27">
            <a:extLst>
              <a:ext uri="{FF2B5EF4-FFF2-40B4-BE49-F238E27FC236}">
                <a16:creationId xmlns:a16="http://schemas.microsoft.com/office/drawing/2014/main" id="{CAA0AFC8-06B3-4C70-B9C7-7EBAA0CD7E9E}"/>
              </a:ext>
            </a:extLst>
          </p:cNvPr>
          <p:cNvGrpSpPr/>
          <p:nvPr/>
        </p:nvGrpSpPr>
        <p:grpSpPr>
          <a:xfrm>
            <a:off x="691515" y="1862255"/>
            <a:ext cx="7823836" cy="4212604"/>
            <a:chOff x="-1928" y="1734403"/>
            <a:chExt cx="9145928" cy="4679579"/>
          </a:xfrm>
        </p:grpSpPr>
        <p:pic>
          <p:nvPicPr>
            <p:cNvPr id="16" name="Picture 15" descr="p elemetari">
              <a:extLst>
                <a:ext uri="{FF2B5EF4-FFF2-40B4-BE49-F238E27FC236}">
                  <a16:creationId xmlns:a16="http://schemas.microsoft.com/office/drawing/2014/main" id="{F0CC5AB7-F96E-4C02-A73A-07CC00344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480" y="1740343"/>
              <a:ext cx="3209520" cy="2633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>
              <a:extLst>
                <a:ext uri="{FF2B5EF4-FFF2-40B4-BE49-F238E27FC236}">
                  <a16:creationId xmlns:a16="http://schemas.microsoft.com/office/drawing/2014/main" id="{0916975A-CD5A-406F-901F-04344F460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28" y="1734403"/>
              <a:ext cx="6239438" cy="4679579"/>
            </a:xfrm>
            <a:prstGeom prst="rect">
              <a:avLst/>
            </a:prstGeom>
          </p:spPr>
        </p:pic>
      </p:grpSp>
      <p:pic>
        <p:nvPicPr>
          <p:cNvPr id="1026" name="Picture 2" descr="La modellazione Strutturale del Solaio">
            <a:extLst>
              <a:ext uri="{FF2B5EF4-FFF2-40B4-BE49-F238E27FC236}">
                <a16:creationId xmlns:a16="http://schemas.microsoft.com/office/drawing/2014/main" id="{7287EB22-042D-4950-B2E0-A2D3FB30B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585" y="5088446"/>
            <a:ext cx="45339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310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3032</Words>
  <Application>Microsoft Office PowerPoint</Application>
  <PresentationFormat>Presentazione su schermo (4:3)</PresentationFormat>
  <Paragraphs>446</Paragraphs>
  <Slides>76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76</vt:i4>
      </vt:variant>
    </vt:vector>
  </HeadingPairs>
  <TitlesOfParts>
    <vt:vector size="84" baseType="lpstr">
      <vt:lpstr>Arial</vt:lpstr>
      <vt:lpstr>Calibri</vt:lpstr>
      <vt:lpstr>Cambria Math</vt:lpstr>
      <vt:lpstr>Consolas</vt:lpstr>
      <vt:lpstr>Segoe UI</vt:lpstr>
      <vt:lpstr>Swis721 Cn BT</vt:lpstr>
      <vt:lpstr>Wingdings</vt:lpstr>
      <vt:lpstr>Tema di Office</vt:lpstr>
      <vt:lpstr>Presentazione standard di PowerPoint</vt:lpstr>
      <vt:lpstr>Presentazione standard di PowerPoint</vt:lpstr>
      <vt:lpstr>Classificazione dei principi costruttivi</vt:lpstr>
      <vt:lpstr>Classificazione dei principi costruttivi</vt:lpstr>
      <vt:lpstr>Classificazione dei principi costruttivi</vt:lpstr>
      <vt:lpstr>Presentazione standard di PowerPoint</vt:lpstr>
      <vt:lpstr>Principi costruttivi elementari</vt:lpstr>
      <vt:lpstr>Principi costruttivi elementari</vt:lpstr>
      <vt:lpstr>Principi costruttivi elementari</vt:lpstr>
      <vt:lpstr>Principi costruttivi elementari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Principi costruttivi complessi</vt:lpstr>
      <vt:lpstr>Presentazione standard di PowerPoint</vt:lpstr>
      <vt:lpstr>Principi geometrico - costruttivi</vt:lpstr>
      <vt:lpstr>Principi geometrico - costruttivi</vt:lpstr>
      <vt:lpstr>Principi geometrico - costruttivi</vt:lpstr>
      <vt:lpstr>Principi geometrico - costruttivi</vt:lpstr>
      <vt:lpstr>Principi geometrico - costruttivi</vt:lpstr>
      <vt:lpstr>Principi geometrico - costruttivi</vt:lpstr>
      <vt:lpstr>Presentazione standard di PowerPoint</vt:lpstr>
      <vt:lpstr>Principi del comfort ambientale</vt:lpstr>
      <vt:lpstr>Principi del comfort ambientale</vt:lpstr>
      <vt:lpstr>Principi del comfort ambientale</vt:lpstr>
      <vt:lpstr>Principi del comfort ambientale</vt:lpstr>
      <vt:lpstr>Principi del comfort ambientale</vt:lpstr>
      <vt:lpstr>Principi del comfort ambientale</vt:lpstr>
      <vt:lpstr>Presentazione standard di PowerPoint</vt:lpstr>
      <vt:lpstr>Principi della percezione</vt:lpstr>
      <vt:lpstr>Principi della percezione</vt:lpstr>
      <vt:lpstr>Principi della percezione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PCE_arg_16</dc:title>
  <dc:creator>Carlo Antonio Stival</dc:creator>
  <cp:keywords>MEC_04_2021</cp:keywords>
  <cp:lastModifiedBy>STIVAL CARLO ANTONIO</cp:lastModifiedBy>
  <cp:revision>395</cp:revision>
  <dcterms:created xsi:type="dcterms:W3CDTF">2018-02-02T13:45:01Z</dcterms:created>
  <dcterms:modified xsi:type="dcterms:W3CDTF">2024-10-26T14:02:24Z</dcterms:modified>
</cp:coreProperties>
</file>