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518" r:id="rId4"/>
    <p:sldId id="519" r:id="rId5"/>
    <p:sldId id="608" r:id="rId6"/>
    <p:sldId id="523" r:id="rId7"/>
    <p:sldId id="609" r:id="rId8"/>
    <p:sldId id="636" r:id="rId9"/>
    <p:sldId id="458" r:id="rId10"/>
    <p:sldId id="642" r:id="rId11"/>
    <p:sldId id="647" r:id="rId12"/>
    <p:sldId id="622" r:id="rId13"/>
    <p:sldId id="648" r:id="rId14"/>
    <p:sldId id="649" r:id="rId15"/>
    <p:sldId id="643" r:id="rId16"/>
    <p:sldId id="645" r:id="rId17"/>
    <p:sldId id="624" r:id="rId18"/>
    <p:sldId id="625" r:id="rId19"/>
    <p:sldId id="627" r:id="rId20"/>
    <p:sldId id="628" r:id="rId21"/>
    <p:sldId id="646" r:id="rId22"/>
    <p:sldId id="650" r:id="rId23"/>
    <p:sldId id="502" r:id="rId24"/>
    <p:sldId id="496" r:id="rId25"/>
    <p:sldId id="351" r:id="rId26"/>
    <p:sldId id="498" r:id="rId27"/>
    <p:sldId id="360" r:id="rId28"/>
    <p:sldId id="355" r:id="rId29"/>
    <p:sldId id="356" r:id="rId30"/>
    <p:sldId id="501" r:id="rId31"/>
    <p:sldId id="353" r:id="rId32"/>
    <p:sldId id="354" r:id="rId33"/>
    <p:sldId id="742" r:id="rId34"/>
    <p:sldId id="487" r:id="rId35"/>
    <p:sldId id="488" r:id="rId36"/>
    <p:sldId id="489" r:id="rId37"/>
    <p:sldId id="490" r:id="rId38"/>
    <p:sldId id="341" r:id="rId39"/>
    <p:sldId id="342" r:id="rId40"/>
    <p:sldId id="384" r:id="rId41"/>
    <p:sldId id="741" r:id="rId42"/>
    <p:sldId id="665" r:id="rId43"/>
    <p:sldId id="690" r:id="rId44"/>
    <p:sldId id="689" r:id="rId45"/>
    <p:sldId id="668" r:id="rId46"/>
    <p:sldId id="671" r:id="rId47"/>
    <p:sldId id="410" r:id="rId48"/>
    <p:sldId id="666" r:id="rId49"/>
    <p:sldId id="420" r:id="rId50"/>
    <p:sldId id="667" r:id="rId51"/>
    <p:sldId id="740" r:id="rId52"/>
    <p:sldId id="738" r:id="rId53"/>
    <p:sldId id="717" r:id="rId54"/>
    <p:sldId id="718" r:id="rId55"/>
    <p:sldId id="735" r:id="rId56"/>
    <p:sldId id="736" r:id="rId57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58"/>
    </p:embeddedFont>
    <p:embeddedFont>
      <p:font typeface="Segoe UI" panose="020B0502040204020203" pitchFamily="34" charset="0"/>
      <p:regular r:id="rId59"/>
      <p:bold r:id="rId60"/>
      <p:italic r:id="rId61"/>
      <p:boldItalic r:id="rId62"/>
    </p:embeddedFont>
    <p:embeddedFont>
      <p:font typeface="Segoe UI Semilight" panose="020B0402040204020203" pitchFamily="34" charset="0"/>
      <p:regular r:id="rId63"/>
      <p:italic r:id="rId64"/>
    </p:embeddedFont>
    <p:embeddedFont>
      <p:font typeface="Swis721 Cn BT" panose="020B050602020203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EF7E9"/>
    <a:srgbClr val="EAEAEA"/>
    <a:srgbClr val="1277AA"/>
    <a:srgbClr val="A2A2A2"/>
    <a:srgbClr val="F4FBFE"/>
    <a:srgbClr val="E0F3FC"/>
    <a:srgbClr val="1485BE"/>
    <a:srgbClr val="008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50" d="100"/>
          <a:sy n="50" d="100"/>
        </p:scale>
        <p:origin x="2688" y="82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41934E-D11A-4362-95C8-075785B9B020}" type="doc">
      <dgm:prSet loTypeId="urn:microsoft.com/office/officeart/2005/8/layout/cycle4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it-IT"/>
        </a:p>
      </dgm:t>
    </dgm:pt>
    <dgm:pt modelId="{9E00FD17-2427-4314-A842-13A0F7035D51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SCOPO</a:t>
          </a:r>
        </a:p>
      </dgm:t>
    </dgm:pt>
    <dgm:pt modelId="{BD0F8AC5-1356-46E6-8340-CEF794C6F8A6}" type="parTrans" cxnId="{AC9FEEE8-4538-4EDC-A8F8-EDC0EF776563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544BA387-345E-4360-BAC0-57CE32C9BD7E}" type="sibTrans" cxnId="{AC9FEEE8-4538-4EDC-A8F8-EDC0EF776563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D26E6A61-E6A1-4A9B-8B25-D702623B8F94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Comfort termico</a:t>
          </a:r>
        </a:p>
      </dgm:t>
    </dgm:pt>
    <dgm:pt modelId="{37BA4B09-4183-4C03-896A-8B209024719C}" type="parTrans" cxnId="{BEE78DC0-10EE-4A5E-A1C1-9ACE3C1DA54D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B0915089-7D0D-4C9D-B7D0-3DB60BBDA4F7}" type="sibTrans" cxnId="{BEE78DC0-10EE-4A5E-A1C1-9ACE3C1DA54D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EE031D2E-C6D6-4598-8042-EF5428E97896}">
      <dgm:prSet phldrT="[Testo]" custT="1"/>
      <dgm:spPr/>
      <dgm:t>
        <a:bodyPr/>
        <a:lstStyle/>
        <a:p>
          <a:r>
            <a:rPr lang="it-IT" sz="1450" spc="-100" baseline="0" dirty="0">
              <a:latin typeface="Swis721 Cn BT" panose="020B0506020202030204" pitchFamily="34" charset="0"/>
            </a:rPr>
            <a:t>RESPONSIVITÀ</a:t>
          </a:r>
        </a:p>
      </dgm:t>
    </dgm:pt>
    <dgm:pt modelId="{96C9F773-6BB3-4DDE-A72A-359DD05AF7C9}" type="parTrans" cxnId="{00E0767A-0B1B-4E7B-8CD1-DE4F28271796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933DAE2E-1120-494B-A0E3-548C2B7B497E}" type="sibTrans" cxnId="{00E0767A-0B1B-4E7B-8CD1-DE4F28271796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FD48F112-DDD9-4787-B59D-67CC9DBF6B91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Prevenzione</a:t>
          </a:r>
        </a:p>
      </dgm:t>
    </dgm:pt>
    <dgm:pt modelId="{804142C1-E93D-4CBE-A9BD-C12378B0A2C8}" type="parTrans" cxnId="{06B20658-B520-4E1B-8D00-163160C42FD3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B93C9FA3-5E9D-4F56-9E00-4D475D79DEA4}" type="sibTrans" cxnId="{06B20658-B520-4E1B-8D00-163160C42FD3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797094D5-99D6-4F81-87BF-965DFBA69EDD}">
      <dgm:prSet phldrT="[Testo]" custT="1"/>
      <dgm:spPr/>
      <dgm:t>
        <a:bodyPr/>
        <a:lstStyle/>
        <a:p>
          <a:r>
            <a:rPr lang="it-IT" sz="1600" spc="0" baseline="0" dirty="0">
              <a:solidFill>
                <a:schemeClr val="tx1"/>
              </a:solidFill>
              <a:latin typeface="Swis721 Cn BT" panose="020B0506020202030204" pitchFamily="34" charset="0"/>
            </a:rPr>
            <a:t>MODALITÀ OPERATIVA</a:t>
          </a:r>
        </a:p>
      </dgm:t>
    </dgm:pt>
    <dgm:pt modelId="{380EB43F-DCDE-4C82-96B5-5C4CB5354252}" type="parTrans" cxnId="{134EC57E-4DA2-447E-82E7-BA7564416C0F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FECCCA68-C2BB-4DFE-8AD8-CB0328DDCEB5}" type="sibTrans" cxnId="{134EC57E-4DA2-447E-82E7-BA7564416C0F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1C9D0253-86E1-40B0-A17B-9789916CC379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Intrinseca</a:t>
          </a:r>
        </a:p>
      </dgm:t>
    </dgm:pt>
    <dgm:pt modelId="{A18F6F81-48E8-4AB1-9106-31AE49D3AA25}" type="parTrans" cxnId="{7EB67F08-B3A5-43E0-894B-0DBADF5725C1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D684ED2B-AB31-4505-9682-CABC12748524}" type="sibTrans" cxnId="{7EB67F08-B3A5-43E0-894B-0DBADF5725C1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B4AD3D77-B052-45A2-ACC8-0F2EED5C5E20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FEATURES ADATTIVE</a:t>
          </a:r>
        </a:p>
      </dgm:t>
    </dgm:pt>
    <dgm:pt modelId="{D44AC8AF-7DEA-48D7-9569-985DFA30DBDD}" type="parTrans" cxnId="{8D542704-69B1-4F82-929C-C1DC53CB8F7A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6439AD46-3ADF-44AE-8BFA-BBEDA54E3E38}" type="sibTrans" cxnId="{8D542704-69B1-4F82-929C-C1DC53CB8F7A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69886C63-033E-4314-A9A3-139CE6EC9BB6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Tempo di risposta</a:t>
          </a:r>
        </a:p>
      </dgm:t>
    </dgm:pt>
    <dgm:pt modelId="{A95D711B-8FAF-4BF5-9CE0-45F0BBBC0CD3}" type="parTrans" cxnId="{82EBF35B-7B34-4D2F-BEF1-EE1266A55318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466591C1-9BBA-49C3-9F53-B799B1B91101}" type="sibTrans" cxnId="{82EBF35B-7B34-4D2F-BEF1-EE1266A55318}">
      <dgm:prSet/>
      <dgm:spPr/>
      <dgm:t>
        <a:bodyPr/>
        <a:lstStyle/>
        <a:p>
          <a:endParaRPr lang="it-IT" sz="3600">
            <a:latin typeface="Swis721 Cn BT" panose="020B0506020202030204" pitchFamily="34" charset="0"/>
          </a:endParaRPr>
        </a:p>
      </dgm:t>
    </dgm:pt>
    <dgm:pt modelId="{3C70DF3A-CDB7-4EBF-909C-66472E852FC3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Risparmio energetico</a:t>
          </a:r>
        </a:p>
      </dgm:t>
    </dgm:pt>
    <dgm:pt modelId="{74AE143D-8038-4BA1-A992-8BBF367C8AE1}" type="parTrans" cxnId="{2AE66F16-D2C2-42E6-B6B5-E7975B72DD95}">
      <dgm:prSet/>
      <dgm:spPr/>
      <dgm:t>
        <a:bodyPr/>
        <a:lstStyle/>
        <a:p>
          <a:endParaRPr lang="it-IT" sz="3600"/>
        </a:p>
      </dgm:t>
    </dgm:pt>
    <dgm:pt modelId="{8DBDBD86-2A21-4DE3-BAF7-216CA3E28D84}" type="sibTrans" cxnId="{2AE66F16-D2C2-42E6-B6B5-E7975B72DD95}">
      <dgm:prSet/>
      <dgm:spPr/>
      <dgm:t>
        <a:bodyPr/>
        <a:lstStyle/>
        <a:p>
          <a:endParaRPr lang="it-IT" sz="3600"/>
        </a:p>
      </dgm:t>
    </dgm:pt>
    <dgm:pt modelId="{27BC4940-5BE0-4359-855A-3E2B68F0133A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Produzione energetica</a:t>
          </a:r>
        </a:p>
      </dgm:t>
    </dgm:pt>
    <dgm:pt modelId="{99E13A2D-8E24-49F0-9C94-96C4006E4937}" type="parTrans" cxnId="{FA12B3ED-0721-49AB-B6FD-BE6CDDFDECC7}">
      <dgm:prSet/>
      <dgm:spPr/>
      <dgm:t>
        <a:bodyPr/>
        <a:lstStyle/>
        <a:p>
          <a:endParaRPr lang="it-IT" sz="3600"/>
        </a:p>
      </dgm:t>
    </dgm:pt>
    <dgm:pt modelId="{318702B9-82DF-47BA-8D7B-05FF54D06217}" type="sibTrans" cxnId="{FA12B3ED-0721-49AB-B6FD-BE6CDDFDECC7}">
      <dgm:prSet/>
      <dgm:spPr/>
      <dgm:t>
        <a:bodyPr/>
        <a:lstStyle/>
        <a:p>
          <a:endParaRPr lang="it-IT" sz="3600"/>
        </a:p>
      </dgm:t>
    </dgm:pt>
    <dgm:pt modelId="{2843A267-8914-40DD-BD44-24E69978B683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Indoor air </a:t>
          </a:r>
          <a:r>
            <a:rPr lang="it-IT" sz="1600" dirty="0" err="1">
              <a:latin typeface="Swis721 Cn BT" panose="020B0506020202030204" pitchFamily="34" charset="0"/>
            </a:rPr>
            <a:t>quality</a:t>
          </a:r>
          <a:endParaRPr lang="it-IT" sz="1600" dirty="0">
            <a:latin typeface="Swis721 Cn BT" panose="020B0506020202030204" pitchFamily="34" charset="0"/>
          </a:endParaRPr>
        </a:p>
      </dgm:t>
    </dgm:pt>
    <dgm:pt modelId="{C4CE2BEE-52D6-4AD9-9E4B-95369CA3D3B9}" type="parTrans" cxnId="{6DC5D619-1303-4FCA-AF78-43E4CD0BC299}">
      <dgm:prSet/>
      <dgm:spPr/>
      <dgm:t>
        <a:bodyPr/>
        <a:lstStyle/>
        <a:p>
          <a:endParaRPr lang="it-IT" sz="3600"/>
        </a:p>
      </dgm:t>
    </dgm:pt>
    <dgm:pt modelId="{401E5277-D626-46D1-9754-990B4B3079D3}" type="sibTrans" cxnId="{6DC5D619-1303-4FCA-AF78-43E4CD0BC299}">
      <dgm:prSet/>
      <dgm:spPr/>
      <dgm:t>
        <a:bodyPr/>
        <a:lstStyle/>
        <a:p>
          <a:endParaRPr lang="it-IT" sz="3600"/>
        </a:p>
      </dgm:t>
    </dgm:pt>
    <dgm:pt modelId="{025D355B-5A46-4012-8585-7378706A5439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Prestazioni acustiche</a:t>
          </a:r>
        </a:p>
      </dgm:t>
    </dgm:pt>
    <dgm:pt modelId="{0F729E7E-1902-4B63-AD19-21DD27C222BB}" type="parTrans" cxnId="{552D6E97-8841-49AE-AF75-8A8473E1FD70}">
      <dgm:prSet/>
      <dgm:spPr/>
      <dgm:t>
        <a:bodyPr/>
        <a:lstStyle/>
        <a:p>
          <a:endParaRPr lang="it-IT" sz="3600"/>
        </a:p>
      </dgm:t>
    </dgm:pt>
    <dgm:pt modelId="{0D2744DD-07EE-4E03-90BB-4C91E0FE317A}" type="sibTrans" cxnId="{552D6E97-8841-49AE-AF75-8A8473E1FD70}">
      <dgm:prSet/>
      <dgm:spPr/>
      <dgm:t>
        <a:bodyPr/>
        <a:lstStyle/>
        <a:p>
          <a:endParaRPr lang="it-IT" sz="3600"/>
        </a:p>
      </dgm:t>
    </dgm:pt>
    <dgm:pt modelId="{0403437A-FAB2-4DED-AC89-8700BE792232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Esclusione</a:t>
          </a:r>
        </a:p>
      </dgm:t>
    </dgm:pt>
    <dgm:pt modelId="{40245B61-EF5A-4328-8F49-3A93B61EAE38}" type="parTrans" cxnId="{CDB2BD6D-3ABE-4FAE-8436-FCE0809A7C45}">
      <dgm:prSet/>
      <dgm:spPr/>
      <dgm:t>
        <a:bodyPr/>
        <a:lstStyle/>
        <a:p>
          <a:endParaRPr lang="it-IT" sz="3600"/>
        </a:p>
      </dgm:t>
    </dgm:pt>
    <dgm:pt modelId="{411C401B-D7BB-47E3-A841-C78560823DDE}" type="sibTrans" cxnId="{CDB2BD6D-3ABE-4FAE-8436-FCE0809A7C45}">
      <dgm:prSet/>
      <dgm:spPr/>
      <dgm:t>
        <a:bodyPr/>
        <a:lstStyle/>
        <a:p>
          <a:endParaRPr lang="it-IT" sz="3600"/>
        </a:p>
      </dgm:t>
    </dgm:pt>
    <dgm:pt modelId="{3E7F99DD-8B9C-4A75-8110-30A770BB3995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Captazione</a:t>
          </a:r>
        </a:p>
      </dgm:t>
    </dgm:pt>
    <dgm:pt modelId="{A6B8B838-C310-4808-B664-C36957A28416}" type="parTrans" cxnId="{DCA0ED5E-EC26-4A7F-8345-90E439F13887}">
      <dgm:prSet/>
      <dgm:spPr/>
      <dgm:t>
        <a:bodyPr/>
        <a:lstStyle/>
        <a:p>
          <a:endParaRPr lang="it-IT" sz="3600"/>
        </a:p>
      </dgm:t>
    </dgm:pt>
    <dgm:pt modelId="{17A6B208-9168-46D2-A927-2DB6BD074A8C}" type="sibTrans" cxnId="{DCA0ED5E-EC26-4A7F-8345-90E439F13887}">
      <dgm:prSet/>
      <dgm:spPr/>
      <dgm:t>
        <a:bodyPr/>
        <a:lstStyle/>
        <a:p>
          <a:endParaRPr lang="it-IT" sz="3600"/>
        </a:p>
      </dgm:t>
    </dgm:pt>
    <dgm:pt modelId="{766ADFDC-1AA5-4F9B-A806-2E87AE9E0279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Modulazione</a:t>
          </a:r>
        </a:p>
      </dgm:t>
    </dgm:pt>
    <dgm:pt modelId="{7D3A3907-96A0-45B7-8236-3B1D830DDF3C}" type="parTrans" cxnId="{B1657B73-729C-4134-874E-ECAF44C485C4}">
      <dgm:prSet/>
      <dgm:spPr/>
      <dgm:t>
        <a:bodyPr/>
        <a:lstStyle/>
        <a:p>
          <a:endParaRPr lang="it-IT" sz="3600"/>
        </a:p>
      </dgm:t>
    </dgm:pt>
    <dgm:pt modelId="{E8AC0FEE-5698-4E1E-817B-CCDECD93BA5E}" type="sibTrans" cxnId="{B1657B73-729C-4134-874E-ECAF44C485C4}">
      <dgm:prSet/>
      <dgm:spPr/>
      <dgm:t>
        <a:bodyPr/>
        <a:lstStyle/>
        <a:p>
          <a:endParaRPr lang="it-IT" sz="3600"/>
        </a:p>
      </dgm:t>
    </dgm:pt>
    <dgm:pt modelId="{B896E3C5-42D0-4211-BD22-1B2C6F884B01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Controllo</a:t>
          </a:r>
        </a:p>
      </dgm:t>
    </dgm:pt>
    <dgm:pt modelId="{D78B0D44-09A0-4702-90AE-BC9C10D8955C}" type="parTrans" cxnId="{B17BFF28-E045-40CA-8969-0EAA91C4215D}">
      <dgm:prSet/>
      <dgm:spPr/>
      <dgm:t>
        <a:bodyPr/>
        <a:lstStyle/>
        <a:p>
          <a:endParaRPr lang="it-IT" sz="3600"/>
        </a:p>
      </dgm:t>
    </dgm:pt>
    <dgm:pt modelId="{C5FBA8EB-F635-4ECB-8171-DCD437AA7E6B}" type="sibTrans" cxnId="{B17BFF28-E045-40CA-8969-0EAA91C4215D}">
      <dgm:prSet/>
      <dgm:spPr/>
      <dgm:t>
        <a:bodyPr/>
        <a:lstStyle/>
        <a:p>
          <a:endParaRPr lang="it-IT" sz="3600"/>
        </a:p>
      </dgm:t>
    </dgm:pt>
    <dgm:pt modelId="{81F13F25-329E-49F0-BC7E-FB0143E3550E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Scala spaziale</a:t>
          </a:r>
        </a:p>
      </dgm:t>
    </dgm:pt>
    <dgm:pt modelId="{A276CB53-BD12-4D2D-BD82-22B8B529EC89}" type="parTrans" cxnId="{FD8C9916-1E30-43D2-A214-29C4904A057A}">
      <dgm:prSet/>
      <dgm:spPr/>
      <dgm:t>
        <a:bodyPr/>
        <a:lstStyle/>
        <a:p>
          <a:endParaRPr lang="it-IT" sz="3600"/>
        </a:p>
      </dgm:t>
    </dgm:pt>
    <dgm:pt modelId="{2D8DDDB0-32FF-427C-9DDE-66E2E6833FBA}" type="sibTrans" cxnId="{FD8C9916-1E30-43D2-A214-29C4904A057A}">
      <dgm:prSet/>
      <dgm:spPr/>
      <dgm:t>
        <a:bodyPr/>
        <a:lstStyle/>
        <a:p>
          <a:endParaRPr lang="it-IT" sz="3600"/>
        </a:p>
      </dgm:t>
    </dgm:pt>
    <dgm:pt modelId="{71E7ECC4-0DA7-442F-8E4A-7947C10F768B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Graduazione dell’azione</a:t>
          </a:r>
        </a:p>
      </dgm:t>
    </dgm:pt>
    <dgm:pt modelId="{3FB808D1-AF36-4F05-ABE1-223B05F954A8}" type="parTrans" cxnId="{6C35E46D-696B-48A3-833B-EDF2A2F71281}">
      <dgm:prSet/>
      <dgm:spPr/>
      <dgm:t>
        <a:bodyPr/>
        <a:lstStyle/>
        <a:p>
          <a:endParaRPr lang="it-IT" sz="3600"/>
        </a:p>
      </dgm:t>
    </dgm:pt>
    <dgm:pt modelId="{29437A8E-64DF-4C53-BB0D-235B0E47A6AD}" type="sibTrans" cxnId="{6C35E46D-696B-48A3-833B-EDF2A2F71281}">
      <dgm:prSet/>
      <dgm:spPr/>
      <dgm:t>
        <a:bodyPr/>
        <a:lstStyle/>
        <a:p>
          <a:endParaRPr lang="it-IT" sz="3600"/>
        </a:p>
      </dgm:t>
    </dgm:pt>
    <dgm:pt modelId="{4A94E8CC-84C4-42A8-8EA4-3C1017995202}">
      <dgm:prSet phldrT="[Testo]" custT="1"/>
      <dgm:spPr/>
      <dgm:t>
        <a:bodyPr/>
        <a:lstStyle/>
        <a:p>
          <a:r>
            <a:rPr lang="it-IT" sz="1600" dirty="0">
              <a:latin typeface="Swis721 Cn BT" panose="020B0506020202030204" pitchFamily="34" charset="0"/>
            </a:rPr>
            <a:t>Estrinseca</a:t>
          </a:r>
        </a:p>
      </dgm:t>
    </dgm:pt>
    <dgm:pt modelId="{71B2895F-B1B6-4372-9342-339CB8EB3CE8}" type="parTrans" cxnId="{F422450E-CEF9-4A76-99A1-2AC772189B82}">
      <dgm:prSet/>
      <dgm:spPr/>
      <dgm:t>
        <a:bodyPr/>
        <a:lstStyle/>
        <a:p>
          <a:endParaRPr lang="it-IT" sz="3600"/>
        </a:p>
      </dgm:t>
    </dgm:pt>
    <dgm:pt modelId="{8754CE81-0448-45A8-BA6B-47E75D1BE877}" type="sibTrans" cxnId="{F422450E-CEF9-4A76-99A1-2AC772189B82}">
      <dgm:prSet/>
      <dgm:spPr/>
      <dgm:t>
        <a:bodyPr/>
        <a:lstStyle/>
        <a:p>
          <a:endParaRPr lang="it-IT" sz="3600"/>
        </a:p>
      </dgm:t>
    </dgm:pt>
    <dgm:pt modelId="{C1FD804C-A924-4D54-A81C-03847C95A529}" type="pres">
      <dgm:prSet presAssocID="{4B41934E-D11A-4362-95C8-075785B9B02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C571697-27C1-4288-9461-AEB805B684DF}" type="pres">
      <dgm:prSet presAssocID="{4B41934E-D11A-4362-95C8-075785B9B020}" presName="children" presStyleCnt="0"/>
      <dgm:spPr/>
    </dgm:pt>
    <dgm:pt modelId="{B3F6EB5A-B732-44F8-B9EF-AECB00E7300A}" type="pres">
      <dgm:prSet presAssocID="{4B41934E-D11A-4362-95C8-075785B9B020}" presName="child1group" presStyleCnt="0"/>
      <dgm:spPr/>
    </dgm:pt>
    <dgm:pt modelId="{1028955D-ADA0-46E1-BBEC-3AE323A88A1F}" type="pres">
      <dgm:prSet presAssocID="{4B41934E-D11A-4362-95C8-075785B9B020}" presName="child1" presStyleLbl="bgAcc1" presStyleIdx="0" presStyleCnt="4" custScaleX="165473" custScaleY="115074" custLinFactNeighborX="-35677" custLinFactNeighborY="3114"/>
      <dgm:spPr/>
    </dgm:pt>
    <dgm:pt modelId="{800F1003-9C50-439D-BF2B-390A6B841764}" type="pres">
      <dgm:prSet presAssocID="{4B41934E-D11A-4362-95C8-075785B9B020}" presName="child1Text" presStyleLbl="bgAcc1" presStyleIdx="0" presStyleCnt="4">
        <dgm:presLayoutVars>
          <dgm:bulletEnabled val="1"/>
        </dgm:presLayoutVars>
      </dgm:prSet>
      <dgm:spPr/>
    </dgm:pt>
    <dgm:pt modelId="{C3E0D909-5E9B-49FB-8208-5C5D5E93D52F}" type="pres">
      <dgm:prSet presAssocID="{4B41934E-D11A-4362-95C8-075785B9B020}" presName="child2group" presStyleCnt="0"/>
      <dgm:spPr/>
    </dgm:pt>
    <dgm:pt modelId="{E705F03B-E10B-429A-9E54-9422CCAB0483}" type="pres">
      <dgm:prSet presAssocID="{4B41934E-D11A-4362-95C8-075785B9B020}" presName="child2" presStyleLbl="bgAcc1" presStyleIdx="1" presStyleCnt="4" custScaleX="136491" custScaleY="117702" custLinFactNeighborX="39287" custLinFactNeighborY="5200"/>
      <dgm:spPr/>
    </dgm:pt>
    <dgm:pt modelId="{8CE957B2-DCA7-466E-A591-01729CB9BB35}" type="pres">
      <dgm:prSet presAssocID="{4B41934E-D11A-4362-95C8-075785B9B020}" presName="child2Text" presStyleLbl="bgAcc1" presStyleIdx="1" presStyleCnt="4">
        <dgm:presLayoutVars>
          <dgm:bulletEnabled val="1"/>
        </dgm:presLayoutVars>
      </dgm:prSet>
      <dgm:spPr/>
    </dgm:pt>
    <dgm:pt modelId="{648042D6-A203-442F-94AD-459332D3CB9D}" type="pres">
      <dgm:prSet presAssocID="{4B41934E-D11A-4362-95C8-075785B9B020}" presName="child3group" presStyleCnt="0"/>
      <dgm:spPr/>
    </dgm:pt>
    <dgm:pt modelId="{8F8D9102-6CA9-4647-9F50-57D7457F3003}" type="pres">
      <dgm:prSet presAssocID="{4B41934E-D11A-4362-95C8-075785B9B020}" presName="child3" presStyleLbl="bgAcc1" presStyleIdx="2" presStyleCnt="4" custScaleX="142750" custLinFactNeighborX="36605" custLinFactNeighborY="-4082"/>
      <dgm:spPr/>
    </dgm:pt>
    <dgm:pt modelId="{F59F219C-6494-4E2B-9758-7D78BD07C85A}" type="pres">
      <dgm:prSet presAssocID="{4B41934E-D11A-4362-95C8-075785B9B020}" presName="child3Text" presStyleLbl="bgAcc1" presStyleIdx="2" presStyleCnt="4">
        <dgm:presLayoutVars>
          <dgm:bulletEnabled val="1"/>
        </dgm:presLayoutVars>
      </dgm:prSet>
      <dgm:spPr/>
    </dgm:pt>
    <dgm:pt modelId="{672967AF-2B46-4807-A446-809A95397710}" type="pres">
      <dgm:prSet presAssocID="{4B41934E-D11A-4362-95C8-075785B9B020}" presName="child4group" presStyleCnt="0"/>
      <dgm:spPr/>
    </dgm:pt>
    <dgm:pt modelId="{5EDFABB9-BB31-4BA6-A10B-9AA17DD1CC96}" type="pres">
      <dgm:prSet presAssocID="{4B41934E-D11A-4362-95C8-075785B9B020}" presName="child4" presStyleLbl="bgAcc1" presStyleIdx="3" presStyleCnt="4" custScaleX="170906" custLinFactNeighborX="-33188" custLinFactNeighborY="-4172"/>
      <dgm:spPr/>
    </dgm:pt>
    <dgm:pt modelId="{39B25C14-CA06-42ED-B597-EC011C735A18}" type="pres">
      <dgm:prSet presAssocID="{4B41934E-D11A-4362-95C8-075785B9B020}" presName="child4Text" presStyleLbl="bgAcc1" presStyleIdx="3" presStyleCnt="4">
        <dgm:presLayoutVars>
          <dgm:bulletEnabled val="1"/>
        </dgm:presLayoutVars>
      </dgm:prSet>
      <dgm:spPr/>
    </dgm:pt>
    <dgm:pt modelId="{49F7725D-F54F-48BA-A35F-836EE537053E}" type="pres">
      <dgm:prSet presAssocID="{4B41934E-D11A-4362-95C8-075785B9B020}" presName="childPlaceholder" presStyleCnt="0"/>
      <dgm:spPr/>
    </dgm:pt>
    <dgm:pt modelId="{083381FD-4B2A-4A6A-A9E6-091CA171C0E4}" type="pres">
      <dgm:prSet presAssocID="{4B41934E-D11A-4362-95C8-075785B9B020}" presName="circle" presStyleCnt="0"/>
      <dgm:spPr/>
    </dgm:pt>
    <dgm:pt modelId="{4F46C553-D27B-47A1-979B-2AF8A8E8D0A1}" type="pres">
      <dgm:prSet presAssocID="{4B41934E-D11A-4362-95C8-075785B9B02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EDA95D4-B712-40C5-B11A-685C2EC107EB}" type="pres">
      <dgm:prSet presAssocID="{4B41934E-D11A-4362-95C8-075785B9B02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8BE7E36-6C93-4AD6-8F4F-45C0791221CF}" type="pres">
      <dgm:prSet presAssocID="{4B41934E-D11A-4362-95C8-075785B9B02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31CD1C5-D7C4-4F2B-8DBE-9D47B43512BD}" type="pres">
      <dgm:prSet presAssocID="{4B41934E-D11A-4362-95C8-075785B9B02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58E9D04-C86B-48C0-AEC7-B992C3210F97}" type="pres">
      <dgm:prSet presAssocID="{4B41934E-D11A-4362-95C8-075785B9B020}" presName="quadrantPlaceholder" presStyleCnt="0"/>
      <dgm:spPr/>
    </dgm:pt>
    <dgm:pt modelId="{ADDE1A3F-C5F1-4088-92DD-5FF96E554A0E}" type="pres">
      <dgm:prSet presAssocID="{4B41934E-D11A-4362-95C8-075785B9B020}" presName="center1" presStyleLbl="fgShp" presStyleIdx="0" presStyleCnt="2"/>
      <dgm:spPr/>
    </dgm:pt>
    <dgm:pt modelId="{14FF3637-0058-48BB-BBE0-68A09ABF5EF8}" type="pres">
      <dgm:prSet presAssocID="{4B41934E-D11A-4362-95C8-075785B9B020}" presName="center2" presStyleLbl="fgShp" presStyleIdx="1" presStyleCnt="2"/>
      <dgm:spPr/>
    </dgm:pt>
  </dgm:ptLst>
  <dgm:cxnLst>
    <dgm:cxn modelId="{6824DF00-FB53-4FB9-8BDE-3A4E5CB2053E}" type="presOf" srcId="{D26E6A61-E6A1-4A9B-8B25-D702623B8F94}" destId="{1028955D-ADA0-46E1-BBEC-3AE323A88A1F}" srcOrd="0" destOrd="0" presId="urn:microsoft.com/office/officeart/2005/8/layout/cycle4"/>
    <dgm:cxn modelId="{BB48C201-2476-455D-ADE6-2206ABB9BC6D}" type="presOf" srcId="{B4AD3D77-B052-45A2-ACC8-0F2EED5C5E20}" destId="{B31CD1C5-D7C4-4F2B-8DBE-9D47B43512BD}" srcOrd="0" destOrd="0" presId="urn:microsoft.com/office/officeart/2005/8/layout/cycle4"/>
    <dgm:cxn modelId="{8D542704-69B1-4F82-929C-C1DC53CB8F7A}" srcId="{4B41934E-D11A-4362-95C8-075785B9B020}" destId="{B4AD3D77-B052-45A2-ACC8-0F2EED5C5E20}" srcOrd="3" destOrd="0" parTransId="{D44AC8AF-7DEA-48D7-9569-985DFA30DBDD}" sibTransId="{6439AD46-3ADF-44AE-8BFA-BBEDA54E3E38}"/>
    <dgm:cxn modelId="{7EB67F08-B3A5-43E0-894B-0DBADF5725C1}" srcId="{797094D5-99D6-4F81-87BF-965DFBA69EDD}" destId="{1C9D0253-86E1-40B0-A17B-9789916CC379}" srcOrd="0" destOrd="0" parTransId="{A18F6F81-48E8-4AB1-9106-31AE49D3AA25}" sibTransId="{D684ED2B-AB31-4505-9682-CABC12748524}"/>
    <dgm:cxn modelId="{A2F34A0C-9786-4D28-97CA-CAC0D1CA66B2}" type="presOf" srcId="{69886C63-033E-4314-A9A3-139CE6EC9BB6}" destId="{5EDFABB9-BB31-4BA6-A10B-9AA17DD1CC96}" srcOrd="0" destOrd="0" presId="urn:microsoft.com/office/officeart/2005/8/layout/cycle4"/>
    <dgm:cxn modelId="{F422450E-CEF9-4A76-99A1-2AC772189B82}" srcId="{797094D5-99D6-4F81-87BF-965DFBA69EDD}" destId="{4A94E8CC-84C4-42A8-8EA4-3C1017995202}" srcOrd="1" destOrd="0" parTransId="{71B2895F-B1B6-4372-9342-339CB8EB3CE8}" sibTransId="{8754CE81-0448-45A8-BA6B-47E75D1BE877}"/>
    <dgm:cxn modelId="{2AE66F16-D2C2-42E6-B6B5-E7975B72DD95}" srcId="{9E00FD17-2427-4314-A842-13A0F7035D51}" destId="{3C70DF3A-CDB7-4EBF-909C-66472E852FC3}" srcOrd="1" destOrd="0" parTransId="{74AE143D-8038-4BA1-A992-8BBF367C8AE1}" sibTransId="{8DBDBD86-2A21-4DE3-BAF7-216CA3E28D84}"/>
    <dgm:cxn modelId="{FD8C9916-1E30-43D2-A214-29C4904A057A}" srcId="{B4AD3D77-B052-45A2-ACC8-0F2EED5C5E20}" destId="{81F13F25-329E-49F0-BC7E-FB0143E3550E}" srcOrd="1" destOrd="0" parTransId="{A276CB53-BD12-4D2D-BD82-22B8B529EC89}" sibTransId="{2D8DDDB0-32FF-427C-9DDE-66E2E6833FBA}"/>
    <dgm:cxn modelId="{6DC5D619-1303-4FCA-AF78-43E4CD0BC299}" srcId="{9E00FD17-2427-4314-A842-13A0F7035D51}" destId="{2843A267-8914-40DD-BD44-24E69978B683}" srcOrd="3" destOrd="0" parTransId="{C4CE2BEE-52D6-4AD9-9E4B-95369CA3D3B9}" sibTransId="{401E5277-D626-46D1-9754-990B4B3079D3}"/>
    <dgm:cxn modelId="{2A89071D-394E-41FD-A069-CBEBD9D8FA84}" type="presOf" srcId="{0403437A-FAB2-4DED-AC89-8700BE792232}" destId="{8CE957B2-DCA7-466E-A591-01729CB9BB35}" srcOrd="1" destOrd="1" presId="urn:microsoft.com/office/officeart/2005/8/layout/cycle4"/>
    <dgm:cxn modelId="{E4EDDD24-6E8F-464F-8325-AB188892BABD}" type="presOf" srcId="{766ADFDC-1AA5-4F9B-A806-2E87AE9E0279}" destId="{8CE957B2-DCA7-466E-A591-01729CB9BB35}" srcOrd="1" destOrd="3" presId="urn:microsoft.com/office/officeart/2005/8/layout/cycle4"/>
    <dgm:cxn modelId="{B17BFF28-E045-40CA-8969-0EAA91C4215D}" srcId="{EE031D2E-C6D6-4598-8042-EF5428E97896}" destId="{B896E3C5-42D0-4211-BD22-1B2C6F884B01}" srcOrd="4" destOrd="0" parTransId="{D78B0D44-09A0-4702-90AE-BC9C10D8955C}" sibTransId="{C5FBA8EB-F635-4ECB-8171-DCD437AA7E6B}"/>
    <dgm:cxn modelId="{43DDE92F-3F29-4E23-85AC-C2A2B33FC594}" type="presOf" srcId="{2843A267-8914-40DD-BD44-24E69978B683}" destId="{800F1003-9C50-439D-BF2B-390A6B841764}" srcOrd="1" destOrd="3" presId="urn:microsoft.com/office/officeart/2005/8/layout/cycle4"/>
    <dgm:cxn modelId="{1F835A33-8F63-41EC-9E11-64E71D88575E}" type="presOf" srcId="{9E00FD17-2427-4314-A842-13A0F7035D51}" destId="{4F46C553-D27B-47A1-979B-2AF8A8E8D0A1}" srcOrd="0" destOrd="0" presId="urn:microsoft.com/office/officeart/2005/8/layout/cycle4"/>
    <dgm:cxn modelId="{3987AD33-DEB2-4F11-B8C4-4854E2B9D346}" type="presOf" srcId="{1C9D0253-86E1-40B0-A17B-9789916CC379}" destId="{8F8D9102-6CA9-4647-9F50-57D7457F3003}" srcOrd="0" destOrd="0" presId="urn:microsoft.com/office/officeart/2005/8/layout/cycle4"/>
    <dgm:cxn modelId="{B2F6A538-5140-4FD8-A981-C95ABC9317BD}" type="presOf" srcId="{FD48F112-DDD9-4787-B59D-67CC9DBF6B91}" destId="{8CE957B2-DCA7-466E-A591-01729CB9BB35}" srcOrd="1" destOrd="0" presId="urn:microsoft.com/office/officeart/2005/8/layout/cycle4"/>
    <dgm:cxn modelId="{8E8A3840-31DB-43DC-90D1-10A42544ED38}" type="presOf" srcId="{797094D5-99D6-4F81-87BF-965DFBA69EDD}" destId="{88BE7E36-6C93-4AD6-8F4F-45C0791221CF}" srcOrd="0" destOrd="0" presId="urn:microsoft.com/office/officeart/2005/8/layout/cycle4"/>
    <dgm:cxn modelId="{82EBF35B-7B34-4D2F-BEF1-EE1266A55318}" srcId="{B4AD3D77-B052-45A2-ACC8-0F2EED5C5E20}" destId="{69886C63-033E-4314-A9A3-139CE6EC9BB6}" srcOrd="0" destOrd="0" parTransId="{A95D711B-8FAF-4BF5-9CE0-45F0BBBC0CD3}" sibTransId="{466591C1-9BBA-49C3-9F53-B799B1B91101}"/>
    <dgm:cxn modelId="{DCA0ED5E-EC26-4A7F-8345-90E439F13887}" srcId="{EE031D2E-C6D6-4598-8042-EF5428E97896}" destId="{3E7F99DD-8B9C-4A75-8110-30A770BB3995}" srcOrd="2" destOrd="0" parTransId="{A6B8B838-C310-4808-B664-C36957A28416}" sibTransId="{17A6B208-9168-46D2-A927-2DB6BD074A8C}"/>
    <dgm:cxn modelId="{788E8561-D9FE-4B19-A4A5-EC4AF54091D9}" type="presOf" srcId="{4B41934E-D11A-4362-95C8-075785B9B020}" destId="{C1FD804C-A924-4D54-A81C-03847C95A529}" srcOrd="0" destOrd="0" presId="urn:microsoft.com/office/officeart/2005/8/layout/cycle4"/>
    <dgm:cxn modelId="{7184734A-5B58-454F-84B4-1A718F7B260B}" type="presOf" srcId="{EE031D2E-C6D6-4598-8042-EF5428E97896}" destId="{5EDA95D4-B712-40C5-B11A-685C2EC107EB}" srcOrd="0" destOrd="0" presId="urn:microsoft.com/office/officeart/2005/8/layout/cycle4"/>
    <dgm:cxn modelId="{728D454C-11B4-4FDD-BC1A-FE413D0DEE7D}" type="presOf" srcId="{69886C63-033E-4314-A9A3-139CE6EC9BB6}" destId="{39B25C14-CA06-42ED-B597-EC011C735A18}" srcOrd="1" destOrd="0" presId="urn:microsoft.com/office/officeart/2005/8/layout/cycle4"/>
    <dgm:cxn modelId="{CDB2BD6D-3ABE-4FAE-8436-FCE0809A7C45}" srcId="{EE031D2E-C6D6-4598-8042-EF5428E97896}" destId="{0403437A-FAB2-4DED-AC89-8700BE792232}" srcOrd="1" destOrd="0" parTransId="{40245B61-EF5A-4328-8F49-3A93B61EAE38}" sibTransId="{411C401B-D7BB-47E3-A841-C78560823DDE}"/>
    <dgm:cxn modelId="{6C35E46D-696B-48A3-833B-EDF2A2F71281}" srcId="{B4AD3D77-B052-45A2-ACC8-0F2EED5C5E20}" destId="{71E7ECC4-0DA7-442F-8E4A-7947C10F768B}" srcOrd="2" destOrd="0" parTransId="{3FB808D1-AF36-4F05-ABE1-223B05F954A8}" sibTransId="{29437A8E-64DF-4C53-BB0D-235B0E47A6AD}"/>
    <dgm:cxn modelId="{F5A1294F-99D0-4EE5-9653-6B7D7100EB7E}" type="presOf" srcId="{025D355B-5A46-4012-8585-7378706A5439}" destId="{1028955D-ADA0-46E1-BBEC-3AE323A88A1F}" srcOrd="0" destOrd="4" presId="urn:microsoft.com/office/officeart/2005/8/layout/cycle4"/>
    <dgm:cxn modelId="{99C39B70-FE61-48CA-86E2-7A7E9AD59A01}" type="presOf" srcId="{27BC4940-5BE0-4359-855A-3E2B68F0133A}" destId="{800F1003-9C50-439D-BF2B-390A6B841764}" srcOrd="1" destOrd="2" presId="urn:microsoft.com/office/officeart/2005/8/layout/cycle4"/>
    <dgm:cxn modelId="{B1657B73-729C-4134-874E-ECAF44C485C4}" srcId="{EE031D2E-C6D6-4598-8042-EF5428E97896}" destId="{766ADFDC-1AA5-4F9B-A806-2E87AE9E0279}" srcOrd="3" destOrd="0" parTransId="{7D3A3907-96A0-45B7-8236-3B1D830DDF3C}" sibTransId="{E8AC0FEE-5698-4E1E-817B-CCDECD93BA5E}"/>
    <dgm:cxn modelId="{06B20658-B520-4E1B-8D00-163160C42FD3}" srcId="{EE031D2E-C6D6-4598-8042-EF5428E97896}" destId="{FD48F112-DDD9-4787-B59D-67CC9DBF6B91}" srcOrd="0" destOrd="0" parTransId="{804142C1-E93D-4CBE-A9BD-C12378B0A2C8}" sibTransId="{B93C9FA3-5E9D-4F56-9E00-4D475D79DEA4}"/>
    <dgm:cxn modelId="{BC817758-7591-4523-BB6C-4E0A1493EEDC}" type="presOf" srcId="{3C70DF3A-CDB7-4EBF-909C-66472E852FC3}" destId="{800F1003-9C50-439D-BF2B-390A6B841764}" srcOrd="1" destOrd="1" presId="urn:microsoft.com/office/officeart/2005/8/layout/cycle4"/>
    <dgm:cxn modelId="{00E0767A-0B1B-4E7B-8CD1-DE4F28271796}" srcId="{4B41934E-D11A-4362-95C8-075785B9B020}" destId="{EE031D2E-C6D6-4598-8042-EF5428E97896}" srcOrd="1" destOrd="0" parTransId="{96C9F773-6BB3-4DDE-A72A-359DD05AF7C9}" sibTransId="{933DAE2E-1120-494B-A0E3-548C2B7B497E}"/>
    <dgm:cxn modelId="{134EC57E-4DA2-447E-82E7-BA7564416C0F}" srcId="{4B41934E-D11A-4362-95C8-075785B9B020}" destId="{797094D5-99D6-4F81-87BF-965DFBA69EDD}" srcOrd="2" destOrd="0" parTransId="{380EB43F-DCDE-4C82-96B5-5C4CB5354252}" sibTransId="{FECCCA68-C2BB-4DFE-8AD8-CB0328DDCEB5}"/>
    <dgm:cxn modelId="{6E03967F-4A9D-481B-94AA-3E4872453ED4}" type="presOf" srcId="{B896E3C5-42D0-4211-BD22-1B2C6F884B01}" destId="{8CE957B2-DCA7-466E-A591-01729CB9BB35}" srcOrd="1" destOrd="4" presId="urn:microsoft.com/office/officeart/2005/8/layout/cycle4"/>
    <dgm:cxn modelId="{86E7C481-4590-435E-8A5E-3B11A9C08187}" type="presOf" srcId="{3E7F99DD-8B9C-4A75-8110-30A770BB3995}" destId="{8CE957B2-DCA7-466E-A591-01729CB9BB35}" srcOrd="1" destOrd="2" presId="urn:microsoft.com/office/officeart/2005/8/layout/cycle4"/>
    <dgm:cxn modelId="{240D7A82-2F5A-434E-808C-E8AEEFA5D612}" type="presOf" srcId="{2843A267-8914-40DD-BD44-24E69978B683}" destId="{1028955D-ADA0-46E1-BBEC-3AE323A88A1F}" srcOrd="0" destOrd="3" presId="urn:microsoft.com/office/officeart/2005/8/layout/cycle4"/>
    <dgm:cxn modelId="{C8CC2386-7838-4BDE-840A-805F12DA9C50}" type="presOf" srcId="{4A94E8CC-84C4-42A8-8EA4-3C1017995202}" destId="{F59F219C-6494-4E2B-9758-7D78BD07C85A}" srcOrd="1" destOrd="1" presId="urn:microsoft.com/office/officeart/2005/8/layout/cycle4"/>
    <dgm:cxn modelId="{C5030194-7F5B-452E-9DEC-0165789132E3}" type="presOf" srcId="{B896E3C5-42D0-4211-BD22-1B2C6F884B01}" destId="{E705F03B-E10B-429A-9E54-9422CCAB0483}" srcOrd="0" destOrd="4" presId="urn:microsoft.com/office/officeart/2005/8/layout/cycle4"/>
    <dgm:cxn modelId="{552D6E97-8841-49AE-AF75-8A8473E1FD70}" srcId="{9E00FD17-2427-4314-A842-13A0F7035D51}" destId="{025D355B-5A46-4012-8585-7378706A5439}" srcOrd="4" destOrd="0" parTransId="{0F729E7E-1902-4B63-AD19-21DD27C222BB}" sibTransId="{0D2744DD-07EE-4E03-90BB-4C91E0FE317A}"/>
    <dgm:cxn modelId="{3C731799-4E97-455D-B1A6-63837E0B3F7B}" type="presOf" srcId="{3C70DF3A-CDB7-4EBF-909C-66472E852FC3}" destId="{1028955D-ADA0-46E1-BBEC-3AE323A88A1F}" srcOrd="0" destOrd="1" presId="urn:microsoft.com/office/officeart/2005/8/layout/cycle4"/>
    <dgm:cxn modelId="{D45C2EA0-7D84-4FC8-9B17-8FCA88B493ED}" type="presOf" srcId="{766ADFDC-1AA5-4F9B-A806-2E87AE9E0279}" destId="{E705F03B-E10B-429A-9E54-9422CCAB0483}" srcOrd="0" destOrd="3" presId="urn:microsoft.com/office/officeart/2005/8/layout/cycle4"/>
    <dgm:cxn modelId="{6FCC74A4-2C2C-498C-B14E-F43519880EE6}" type="presOf" srcId="{71E7ECC4-0DA7-442F-8E4A-7947C10F768B}" destId="{5EDFABB9-BB31-4BA6-A10B-9AA17DD1CC96}" srcOrd="0" destOrd="2" presId="urn:microsoft.com/office/officeart/2005/8/layout/cycle4"/>
    <dgm:cxn modelId="{6D9604B5-7B39-478E-AB76-9938AC655CE7}" type="presOf" srcId="{27BC4940-5BE0-4359-855A-3E2B68F0133A}" destId="{1028955D-ADA0-46E1-BBEC-3AE323A88A1F}" srcOrd="0" destOrd="2" presId="urn:microsoft.com/office/officeart/2005/8/layout/cycle4"/>
    <dgm:cxn modelId="{34A362BB-58B7-45AD-B785-0FD46B5A50AC}" type="presOf" srcId="{025D355B-5A46-4012-8585-7378706A5439}" destId="{800F1003-9C50-439D-BF2B-390A6B841764}" srcOrd="1" destOrd="4" presId="urn:microsoft.com/office/officeart/2005/8/layout/cycle4"/>
    <dgm:cxn modelId="{BEE78DC0-10EE-4A5E-A1C1-9ACE3C1DA54D}" srcId="{9E00FD17-2427-4314-A842-13A0F7035D51}" destId="{D26E6A61-E6A1-4A9B-8B25-D702623B8F94}" srcOrd="0" destOrd="0" parTransId="{37BA4B09-4183-4C03-896A-8B209024719C}" sibTransId="{B0915089-7D0D-4C9D-B7D0-3DB60BBDA4F7}"/>
    <dgm:cxn modelId="{25CBFECC-3D45-4285-9A5B-044091FF3854}" type="presOf" srcId="{3E7F99DD-8B9C-4A75-8110-30A770BB3995}" destId="{E705F03B-E10B-429A-9E54-9422CCAB0483}" srcOrd="0" destOrd="2" presId="urn:microsoft.com/office/officeart/2005/8/layout/cycle4"/>
    <dgm:cxn modelId="{F47743CF-579F-4E35-B1F0-8B9B652416F6}" type="presOf" srcId="{71E7ECC4-0DA7-442F-8E4A-7947C10F768B}" destId="{39B25C14-CA06-42ED-B597-EC011C735A18}" srcOrd="1" destOrd="2" presId="urn:microsoft.com/office/officeart/2005/8/layout/cycle4"/>
    <dgm:cxn modelId="{C82483D0-C85E-4F6B-92DC-C6BE2560AE52}" type="presOf" srcId="{4A94E8CC-84C4-42A8-8EA4-3C1017995202}" destId="{8F8D9102-6CA9-4647-9F50-57D7457F3003}" srcOrd="0" destOrd="1" presId="urn:microsoft.com/office/officeart/2005/8/layout/cycle4"/>
    <dgm:cxn modelId="{98286ADA-6472-4649-894E-31E57110287B}" type="presOf" srcId="{0403437A-FAB2-4DED-AC89-8700BE792232}" destId="{E705F03B-E10B-429A-9E54-9422CCAB0483}" srcOrd="0" destOrd="1" presId="urn:microsoft.com/office/officeart/2005/8/layout/cycle4"/>
    <dgm:cxn modelId="{B221EEE0-0835-4E3B-8B73-263D65C923C4}" type="presOf" srcId="{FD48F112-DDD9-4787-B59D-67CC9DBF6B91}" destId="{E705F03B-E10B-429A-9E54-9422CCAB0483}" srcOrd="0" destOrd="0" presId="urn:microsoft.com/office/officeart/2005/8/layout/cycle4"/>
    <dgm:cxn modelId="{AC9FEEE8-4538-4EDC-A8F8-EDC0EF776563}" srcId="{4B41934E-D11A-4362-95C8-075785B9B020}" destId="{9E00FD17-2427-4314-A842-13A0F7035D51}" srcOrd="0" destOrd="0" parTransId="{BD0F8AC5-1356-46E6-8340-CEF794C6F8A6}" sibTransId="{544BA387-345E-4360-BAC0-57CE32C9BD7E}"/>
    <dgm:cxn modelId="{FA12B3ED-0721-49AB-B6FD-BE6CDDFDECC7}" srcId="{9E00FD17-2427-4314-A842-13A0F7035D51}" destId="{27BC4940-5BE0-4359-855A-3E2B68F0133A}" srcOrd="2" destOrd="0" parTransId="{99E13A2D-8E24-49F0-9C94-96C4006E4937}" sibTransId="{318702B9-82DF-47BA-8D7B-05FF54D06217}"/>
    <dgm:cxn modelId="{6D7176F2-6D89-4E39-B0DB-540FCFDEBE63}" type="presOf" srcId="{D26E6A61-E6A1-4A9B-8B25-D702623B8F94}" destId="{800F1003-9C50-439D-BF2B-390A6B841764}" srcOrd="1" destOrd="0" presId="urn:microsoft.com/office/officeart/2005/8/layout/cycle4"/>
    <dgm:cxn modelId="{07484AF3-1DFE-4060-9592-AC7F307C6E6E}" type="presOf" srcId="{81F13F25-329E-49F0-BC7E-FB0143E3550E}" destId="{39B25C14-CA06-42ED-B597-EC011C735A18}" srcOrd="1" destOrd="1" presId="urn:microsoft.com/office/officeart/2005/8/layout/cycle4"/>
    <dgm:cxn modelId="{79B677FB-237C-45E8-8688-16363338C196}" type="presOf" srcId="{1C9D0253-86E1-40B0-A17B-9789916CC379}" destId="{F59F219C-6494-4E2B-9758-7D78BD07C85A}" srcOrd="1" destOrd="0" presId="urn:microsoft.com/office/officeart/2005/8/layout/cycle4"/>
    <dgm:cxn modelId="{A771C6FF-962D-414B-86DE-76229DBD7EC4}" type="presOf" srcId="{81F13F25-329E-49F0-BC7E-FB0143E3550E}" destId="{5EDFABB9-BB31-4BA6-A10B-9AA17DD1CC96}" srcOrd="0" destOrd="1" presId="urn:microsoft.com/office/officeart/2005/8/layout/cycle4"/>
    <dgm:cxn modelId="{FE8755C9-6A1E-4720-A214-2F7C3F6C9D91}" type="presParOf" srcId="{C1FD804C-A924-4D54-A81C-03847C95A529}" destId="{CC571697-27C1-4288-9461-AEB805B684DF}" srcOrd="0" destOrd="0" presId="urn:microsoft.com/office/officeart/2005/8/layout/cycle4"/>
    <dgm:cxn modelId="{FCBCD6FE-B9D5-4A03-9FDC-DFF1DDF67550}" type="presParOf" srcId="{CC571697-27C1-4288-9461-AEB805B684DF}" destId="{B3F6EB5A-B732-44F8-B9EF-AECB00E7300A}" srcOrd="0" destOrd="0" presId="urn:microsoft.com/office/officeart/2005/8/layout/cycle4"/>
    <dgm:cxn modelId="{4C5FD1D5-9857-4DBA-BBE8-7EC24CBC192F}" type="presParOf" srcId="{B3F6EB5A-B732-44F8-B9EF-AECB00E7300A}" destId="{1028955D-ADA0-46E1-BBEC-3AE323A88A1F}" srcOrd="0" destOrd="0" presId="urn:microsoft.com/office/officeart/2005/8/layout/cycle4"/>
    <dgm:cxn modelId="{9D27D737-CC34-4D2C-87E6-25B3DC6C5722}" type="presParOf" srcId="{B3F6EB5A-B732-44F8-B9EF-AECB00E7300A}" destId="{800F1003-9C50-439D-BF2B-390A6B841764}" srcOrd="1" destOrd="0" presId="urn:microsoft.com/office/officeart/2005/8/layout/cycle4"/>
    <dgm:cxn modelId="{B30C880F-CB3E-4ED0-BA94-ACA955CDB639}" type="presParOf" srcId="{CC571697-27C1-4288-9461-AEB805B684DF}" destId="{C3E0D909-5E9B-49FB-8208-5C5D5E93D52F}" srcOrd="1" destOrd="0" presId="urn:microsoft.com/office/officeart/2005/8/layout/cycle4"/>
    <dgm:cxn modelId="{3B750D45-44FB-4F64-9B33-8A88825146ED}" type="presParOf" srcId="{C3E0D909-5E9B-49FB-8208-5C5D5E93D52F}" destId="{E705F03B-E10B-429A-9E54-9422CCAB0483}" srcOrd="0" destOrd="0" presId="urn:microsoft.com/office/officeart/2005/8/layout/cycle4"/>
    <dgm:cxn modelId="{3E462202-7C49-472E-88D0-86DEEA5B8F8A}" type="presParOf" srcId="{C3E0D909-5E9B-49FB-8208-5C5D5E93D52F}" destId="{8CE957B2-DCA7-466E-A591-01729CB9BB35}" srcOrd="1" destOrd="0" presId="urn:microsoft.com/office/officeart/2005/8/layout/cycle4"/>
    <dgm:cxn modelId="{FFE3AE95-8B05-4A70-B5F2-3358C7817A5F}" type="presParOf" srcId="{CC571697-27C1-4288-9461-AEB805B684DF}" destId="{648042D6-A203-442F-94AD-459332D3CB9D}" srcOrd="2" destOrd="0" presId="urn:microsoft.com/office/officeart/2005/8/layout/cycle4"/>
    <dgm:cxn modelId="{39C42720-B855-4ACA-B88D-6D770379A886}" type="presParOf" srcId="{648042D6-A203-442F-94AD-459332D3CB9D}" destId="{8F8D9102-6CA9-4647-9F50-57D7457F3003}" srcOrd="0" destOrd="0" presId="urn:microsoft.com/office/officeart/2005/8/layout/cycle4"/>
    <dgm:cxn modelId="{BFA93965-F6D4-4A7F-B899-90B4B62F9D8D}" type="presParOf" srcId="{648042D6-A203-442F-94AD-459332D3CB9D}" destId="{F59F219C-6494-4E2B-9758-7D78BD07C85A}" srcOrd="1" destOrd="0" presId="urn:microsoft.com/office/officeart/2005/8/layout/cycle4"/>
    <dgm:cxn modelId="{CCFC6493-5E90-49CA-8668-D32B708A1D11}" type="presParOf" srcId="{CC571697-27C1-4288-9461-AEB805B684DF}" destId="{672967AF-2B46-4807-A446-809A95397710}" srcOrd="3" destOrd="0" presId="urn:microsoft.com/office/officeart/2005/8/layout/cycle4"/>
    <dgm:cxn modelId="{AABFB9FF-A964-4BA3-B532-90FB2CAD2B9E}" type="presParOf" srcId="{672967AF-2B46-4807-A446-809A95397710}" destId="{5EDFABB9-BB31-4BA6-A10B-9AA17DD1CC96}" srcOrd="0" destOrd="0" presId="urn:microsoft.com/office/officeart/2005/8/layout/cycle4"/>
    <dgm:cxn modelId="{E5032030-B978-4776-A9AA-8400659FAF10}" type="presParOf" srcId="{672967AF-2B46-4807-A446-809A95397710}" destId="{39B25C14-CA06-42ED-B597-EC011C735A18}" srcOrd="1" destOrd="0" presId="urn:microsoft.com/office/officeart/2005/8/layout/cycle4"/>
    <dgm:cxn modelId="{7780F99C-720E-42AC-9D73-8D810277466F}" type="presParOf" srcId="{CC571697-27C1-4288-9461-AEB805B684DF}" destId="{49F7725D-F54F-48BA-A35F-836EE537053E}" srcOrd="4" destOrd="0" presId="urn:microsoft.com/office/officeart/2005/8/layout/cycle4"/>
    <dgm:cxn modelId="{B8F758D3-5803-41B9-96E3-6C88C3F66014}" type="presParOf" srcId="{C1FD804C-A924-4D54-A81C-03847C95A529}" destId="{083381FD-4B2A-4A6A-A9E6-091CA171C0E4}" srcOrd="1" destOrd="0" presId="urn:microsoft.com/office/officeart/2005/8/layout/cycle4"/>
    <dgm:cxn modelId="{472E93FD-0B55-442B-9E30-1590CC414EFD}" type="presParOf" srcId="{083381FD-4B2A-4A6A-A9E6-091CA171C0E4}" destId="{4F46C553-D27B-47A1-979B-2AF8A8E8D0A1}" srcOrd="0" destOrd="0" presId="urn:microsoft.com/office/officeart/2005/8/layout/cycle4"/>
    <dgm:cxn modelId="{17B2128B-FBED-4C68-BDAB-D01323FC0945}" type="presParOf" srcId="{083381FD-4B2A-4A6A-A9E6-091CA171C0E4}" destId="{5EDA95D4-B712-40C5-B11A-685C2EC107EB}" srcOrd="1" destOrd="0" presId="urn:microsoft.com/office/officeart/2005/8/layout/cycle4"/>
    <dgm:cxn modelId="{4D893590-41E5-429C-8CA8-05C76C86DC76}" type="presParOf" srcId="{083381FD-4B2A-4A6A-A9E6-091CA171C0E4}" destId="{88BE7E36-6C93-4AD6-8F4F-45C0791221CF}" srcOrd="2" destOrd="0" presId="urn:microsoft.com/office/officeart/2005/8/layout/cycle4"/>
    <dgm:cxn modelId="{0A2E4CF0-1159-4897-A303-FEF8B35A9235}" type="presParOf" srcId="{083381FD-4B2A-4A6A-A9E6-091CA171C0E4}" destId="{B31CD1C5-D7C4-4F2B-8DBE-9D47B43512BD}" srcOrd="3" destOrd="0" presId="urn:microsoft.com/office/officeart/2005/8/layout/cycle4"/>
    <dgm:cxn modelId="{A7BFBF1C-E72B-4C79-890C-6D1F316448B1}" type="presParOf" srcId="{083381FD-4B2A-4A6A-A9E6-091CA171C0E4}" destId="{A58E9D04-C86B-48C0-AEC7-B992C3210F97}" srcOrd="4" destOrd="0" presId="urn:microsoft.com/office/officeart/2005/8/layout/cycle4"/>
    <dgm:cxn modelId="{1A8D4FD0-763E-4DD8-BC34-20E784B9CEEF}" type="presParOf" srcId="{C1FD804C-A924-4D54-A81C-03847C95A529}" destId="{ADDE1A3F-C5F1-4088-92DD-5FF96E554A0E}" srcOrd="2" destOrd="0" presId="urn:microsoft.com/office/officeart/2005/8/layout/cycle4"/>
    <dgm:cxn modelId="{83A0B004-D047-47AB-8364-09AD5A57258B}" type="presParOf" srcId="{C1FD804C-A924-4D54-A81C-03847C95A529}" destId="{14FF3637-0058-48BB-BBE0-68A09ABF5EF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D9102-6CA9-4647-9F50-57D7457F3003}">
      <dsp:nvSpPr>
        <dsp:cNvPr id="0" name=""/>
        <dsp:cNvSpPr/>
      </dsp:nvSpPr>
      <dsp:spPr>
        <a:xfrm>
          <a:off x="4956016" y="2619824"/>
          <a:ext cx="2684560" cy="1218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Intrinseca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Estrinseca</a:t>
          </a:r>
        </a:p>
      </dsp:txBody>
      <dsp:txXfrm>
        <a:off x="5788144" y="2951135"/>
        <a:ext cx="1825672" cy="860133"/>
      </dsp:txXfrm>
    </dsp:sp>
    <dsp:sp modelId="{5EDFABB9-BB31-4BA6-A10B-9AA17DD1CC96}">
      <dsp:nvSpPr>
        <dsp:cNvPr id="0" name=""/>
        <dsp:cNvSpPr/>
      </dsp:nvSpPr>
      <dsp:spPr>
        <a:xfrm>
          <a:off x="310383" y="2618728"/>
          <a:ext cx="3214063" cy="1218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Tempo di risposta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Scala spaziale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Graduazione dell’azione</a:t>
          </a:r>
        </a:p>
      </dsp:txBody>
      <dsp:txXfrm>
        <a:off x="337143" y="2950039"/>
        <a:ext cx="2196324" cy="860133"/>
      </dsp:txXfrm>
    </dsp:sp>
    <dsp:sp modelId="{E705F03B-E10B-429A-9E54-9422CCAB0483}">
      <dsp:nvSpPr>
        <dsp:cNvPr id="0" name=""/>
        <dsp:cNvSpPr/>
      </dsp:nvSpPr>
      <dsp:spPr>
        <a:xfrm>
          <a:off x="5065307" y="36390"/>
          <a:ext cx="2566853" cy="14338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Prevenzione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Esclusione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Captazione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Modulazione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Controllo</a:t>
          </a:r>
        </a:p>
      </dsp:txBody>
      <dsp:txXfrm>
        <a:off x="5866860" y="67887"/>
        <a:ext cx="1733803" cy="1012394"/>
      </dsp:txXfrm>
    </dsp:sp>
    <dsp:sp modelId="{1028955D-ADA0-46E1-BBEC-3AE323A88A1F}">
      <dsp:nvSpPr>
        <dsp:cNvPr id="0" name=""/>
        <dsp:cNvSpPr/>
      </dsp:nvSpPr>
      <dsp:spPr>
        <a:xfrm>
          <a:off x="314661" y="26986"/>
          <a:ext cx="3111889" cy="14018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Comfort termico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Risparmio energetico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Produzione energetica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Indoor air </a:t>
          </a:r>
          <a:r>
            <a:rPr lang="it-IT" sz="1600" kern="1200" dirty="0" err="1">
              <a:latin typeface="Swis721 Cn BT" panose="020B0506020202030204" pitchFamily="34" charset="0"/>
            </a:rPr>
            <a:t>quality</a:t>
          </a:r>
          <a:endParaRPr lang="it-IT" sz="1600" kern="1200" dirty="0">
            <a:latin typeface="Swis721 Cn BT" panose="020B05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latin typeface="Swis721 Cn BT" panose="020B0506020202030204" pitchFamily="34" charset="0"/>
            </a:rPr>
            <a:t>Prestazioni acustiche</a:t>
          </a:r>
        </a:p>
      </dsp:txBody>
      <dsp:txXfrm>
        <a:off x="345455" y="57780"/>
        <a:ext cx="2116734" cy="989789"/>
      </dsp:txXfrm>
    </dsp:sp>
    <dsp:sp modelId="{4F46C553-D27B-47A1-979B-2AF8A8E8D0A1}">
      <dsp:nvSpPr>
        <dsp:cNvPr id="0" name=""/>
        <dsp:cNvSpPr/>
      </dsp:nvSpPr>
      <dsp:spPr>
        <a:xfrm>
          <a:off x="2256898" y="243948"/>
          <a:ext cx="1648382" cy="1648382"/>
        </a:xfrm>
        <a:prstGeom prst="pieWedg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Swis721 Cn BT" panose="020B0506020202030204" pitchFamily="34" charset="0"/>
            </a:rPr>
            <a:t>SCOPO</a:t>
          </a:r>
        </a:p>
      </dsp:txBody>
      <dsp:txXfrm>
        <a:off x="2739698" y="726748"/>
        <a:ext cx="1165582" cy="1165582"/>
      </dsp:txXfrm>
    </dsp:sp>
    <dsp:sp modelId="{5EDA95D4-B712-40C5-B11A-685C2EC107EB}">
      <dsp:nvSpPr>
        <dsp:cNvPr id="0" name=""/>
        <dsp:cNvSpPr/>
      </dsp:nvSpPr>
      <dsp:spPr>
        <a:xfrm rot="5400000">
          <a:off x="3981418" y="243948"/>
          <a:ext cx="1648382" cy="1648382"/>
        </a:xfrm>
        <a:prstGeom prst="pieWedg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50" kern="1200" spc="-100" baseline="0" dirty="0">
              <a:latin typeface="Swis721 Cn BT" panose="020B0506020202030204" pitchFamily="34" charset="0"/>
            </a:rPr>
            <a:t>RESPONSIVITÀ</a:t>
          </a:r>
        </a:p>
      </dsp:txBody>
      <dsp:txXfrm rot="-5400000">
        <a:off x="3981418" y="726748"/>
        <a:ext cx="1165582" cy="1165582"/>
      </dsp:txXfrm>
    </dsp:sp>
    <dsp:sp modelId="{88BE7E36-6C93-4AD6-8F4F-45C0791221CF}">
      <dsp:nvSpPr>
        <dsp:cNvPr id="0" name=""/>
        <dsp:cNvSpPr/>
      </dsp:nvSpPr>
      <dsp:spPr>
        <a:xfrm rot="10800000">
          <a:off x="3981418" y="1968468"/>
          <a:ext cx="1648382" cy="1648382"/>
        </a:xfrm>
        <a:prstGeom prst="pieWedge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spc="0" baseline="0" dirty="0">
              <a:solidFill>
                <a:schemeClr val="tx1"/>
              </a:solidFill>
              <a:latin typeface="Swis721 Cn BT" panose="020B0506020202030204" pitchFamily="34" charset="0"/>
            </a:rPr>
            <a:t>MODALITÀ OPERATIVA</a:t>
          </a:r>
        </a:p>
      </dsp:txBody>
      <dsp:txXfrm rot="10800000">
        <a:off x="3981418" y="1968468"/>
        <a:ext cx="1165582" cy="1165582"/>
      </dsp:txXfrm>
    </dsp:sp>
    <dsp:sp modelId="{B31CD1C5-D7C4-4F2B-8DBE-9D47B43512BD}">
      <dsp:nvSpPr>
        <dsp:cNvPr id="0" name=""/>
        <dsp:cNvSpPr/>
      </dsp:nvSpPr>
      <dsp:spPr>
        <a:xfrm rot="16200000">
          <a:off x="2256898" y="1968468"/>
          <a:ext cx="1648382" cy="1648382"/>
        </a:xfrm>
        <a:prstGeom prst="pieWedge">
          <a:avLst/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Swis721 Cn BT" panose="020B0506020202030204" pitchFamily="34" charset="0"/>
            </a:rPr>
            <a:t>FEATURES ADATTIVE</a:t>
          </a:r>
        </a:p>
      </dsp:txBody>
      <dsp:txXfrm rot="5400000">
        <a:off x="2739698" y="1968468"/>
        <a:ext cx="1165582" cy="1165582"/>
      </dsp:txXfrm>
    </dsp:sp>
    <dsp:sp modelId="{ADDE1A3F-C5F1-4088-92DD-5FF96E554A0E}">
      <dsp:nvSpPr>
        <dsp:cNvPr id="0" name=""/>
        <dsp:cNvSpPr/>
      </dsp:nvSpPr>
      <dsp:spPr>
        <a:xfrm>
          <a:off x="3658785" y="1587780"/>
          <a:ext cx="569129" cy="494895"/>
        </a:xfrm>
        <a:prstGeom prst="circular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F3637-0058-48BB-BBE0-68A09ABF5EF8}">
      <dsp:nvSpPr>
        <dsp:cNvPr id="0" name=""/>
        <dsp:cNvSpPr/>
      </dsp:nvSpPr>
      <dsp:spPr>
        <a:xfrm rot="10800000">
          <a:off x="3658785" y="1778124"/>
          <a:ext cx="569129" cy="494895"/>
        </a:xfrm>
        <a:prstGeom prst="circular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227AF4E-051B-66A7-7FB3-BDB3FDA81C1D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42F4F2-B14B-0C65-D53C-E88FE34900B0}"/>
              </a:ext>
            </a:extLst>
          </p:cNvPr>
          <p:cNvSpPr txBox="1">
            <a:spLocks/>
          </p:cNvSpPr>
          <p:nvPr userDrawn="1"/>
        </p:nvSpPr>
        <p:spPr>
          <a:xfrm>
            <a:off x="0" y="3598156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328BFF-8D05-93FD-E3E4-DCE23DE843B6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00B050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verticali. Comportamento ambientale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00B050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00B050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FF7AC778-0FA4-42E9-BE8A-CABB50C90497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3FFF8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FOTO\FOTO%202019\FOTO%20STUDENTI%20MILANO%202019\IMG_7879.MOV" TargetMode="Externa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b6Y2z_8z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CAGlu4vPog" TargetMode="External"/><Relationship Id="rId5" Type="http://schemas.openxmlformats.org/officeDocument/2006/relationships/hyperlink" Target="https://en.wikiarquitectura.com/building/sahmri-south-australian-health-and-medical-research-institute/" TargetMode="External"/><Relationship Id="rId4" Type="http://schemas.openxmlformats.org/officeDocument/2006/relationships/hyperlink" Target="http://www.soma-architecture.com/index.php?page=theme_pavilion&amp;parent=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verticali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Comportamento ambientale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D5BA9D9C-BD71-4D74-8DB0-E555361562E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requisiti connotanti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definire le peculiarità tecnologiche delle chiusure verticali; le risposte in termini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progettuali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ai requisiti connotanti si sviluppano con l’individuazione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schemi funzionali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individuati per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modelli di comportamento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e, di conseguenza, per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 funzionali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 singolo strato funzionale (elemento tecnico, componente) corrisponde 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espletamento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almeno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 funzione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nel livello di definizione corrispondente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soluzione conforme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suddivisione in schemi funzionali delle pareti verticali avviene considerando: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strati funzionali che definiscono la chiusura;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rapporto con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trasmessi dalle strutture.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 secondo punto, si parla di pareti perimetrali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di pareti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/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tamponamento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Nelle soluzioni a scheletro portante,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trasferimento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può avvenire in modo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indiretto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quindi con elementi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autoportanti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5284F09B-61A3-4B87-B72E-A91DB987A94A}"/>
              </a:ext>
            </a:extLst>
          </p:cNvPr>
          <p:cNvSpPr txBox="1">
            <a:spLocks/>
          </p:cNvSpPr>
          <p:nvPr/>
        </p:nvSpPr>
        <p:spPr>
          <a:xfrm>
            <a:off x="5102867" y="2510504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0" dirty="0">
                <a:solidFill>
                  <a:srgbClr val="00B050"/>
                </a:solidFill>
                <a:latin typeface="Swis721 Cn BT" panose="020B0506020202030204" pitchFamily="34" charset="0"/>
              </a:rPr>
              <a:t>monostrato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70D784CA-1C33-4BB5-A4CA-212ED6EA59B5}"/>
              </a:ext>
            </a:extLst>
          </p:cNvPr>
          <p:cNvSpPr txBox="1">
            <a:spLocks/>
          </p:cNvSpPr>
          <p:nvPr/>
        </p:nvSpPr>
        <p:spPr>
          <a:xfrm>
            <a:off x="7237630" y="121867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strutturale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200C8E11-E304-4D11-BAB6-ADE66CACAFBB}"/>
              </a:ext>
            </a:extLst>
          </p:cNvPr>
          <p:cNvCxnSpPr>
            <a:stCxn id="27" idx="3"/>
            <a:endCxn id="28" idx="1"/>
          </p:cNvCxnSpPr>
          <p:nvPr/>
        </p:nvCxnSpPr>
        <p:spPr bwMode="auto">
          <a:xfrm flipV="1">
            <a:off x="6358234" y="1524174"/>
            <a:ext cx="879396" cy="132241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>
            <a:extLst>
              <a:ext uri="{FF2B5EF4-FFF2-40B4-BE49-F238E27FC236}">
                <a16:creationId xmlns:a16="http://schemas.microsoft.com/office/drawing/2014/main" id="{EBE4C74F-2122-4666-A366-C61465177C79}"/>
              </a:ext>
            </a:extLst>
          </p:cNvPr>
          <p:cNvSpPr txBox="1">
            <a:spLocks/>
          </p:cNvSpPr>
          <p:nvPr/>
        </p:nvSpPr>
        <p:spPr>
          <a:xfrm>
            <a:off x="7237630" y="224481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strutturale</a:t>
            </a:r>
          </a:p>
        </p:txBody>
      </p:sp>
      <p:cxnSp>
        <p:nvCxnSpPr>
          <p:cNvPr id="40" name="Forma 9">
            <a:extLst>
              <a:ext uri="{FF2B5EF4-FFF2-40B4-BE49-F238E27FC236}">
                <a16:creationId xmlns:a16="http://schemas.microsoft.com/office/drawing/2014/main" id="{ACE9A06F-DDBE-4A74-B6FE-83574C83121A}"/>
              </a:ext>
            </a:extLst>
          </p:cNvPr>
          <p:cNvCxnSpPr>
            <a:stCxn id="27" idx="3"/>
            <a:endCxn id="39" idx="1"/>
          </p:cNvCxnSpPr>
          <p:nvPr/>
        </p:nvCxnSpPr>
        <p:spPr bwMode="auto">
          <a:xfrm flipV="1">
            <a:off x="6358234" y="2550307"/>
            <a:ext cx="879396" cy="29627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3">
            <a:extLst>
              <a:ext uri="{FF2B5EF4-FFF2-40B4-BE49-F238E27FC236}">
                <a16:creationId xmlns:a16="http://schemas.microsoft.com/office/drawing/2014/main" id="{A2CC9655-93B4-40B9-BAEF-A081626D7F76}"/>
              </a:ext>
            </a:extLst>
          </p:cNvPr>
          <p:cNvSpPr txBox="1">
            <a:spLocks/>
          </p:cNvSpPr>
          <p:nvPr/>
        </p:nvSpPr>
        <p:spPr>
          <a:xfrm>
            <a:off x="5102867" y="4648898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0" dirty="0">
                <a:solidFill>
                  <a:srgbClr val="00B050"/>
                </a:solidFill>
                <a:latin typeface="Swis721 Cn BT" panose="020B0506020202030204" pitchFamily="34" charset="0"/>
              </a:rPr>
              <a:t>pluristrato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EB25B6EA-1375-4664-9152-1B987322DCB8}"/>
              </a:ext>
            </a:extLst>
          </p:cNvPr>
          <p:cNvSpPr txBox="1">
            <a:spLocks/>
          </p:cNvSpPr>
          <p:nvPr/>
        </p:nvSpPr>
        <p:spPr>
          <a:xfrm>
            <a:off x="6892305" y="464889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strutturale</a:t>
            </a:r>
          </a:p>
        </p:txBody>
      </p:sp>
      <p:cxnSp>
        <p:nvCxnSpPr>
          <p:cNvPr id="43" name="Forma 9">
            <a:extLst>
              <a:ext uri="{FF2B5EF4-FFF2-40B4-BE49-F238E27FC236}">
                <a16:creationId xmlns:a16="http://schemas.microsoft.com/office/drawing/2014/main" id="{0D94B759-18E8-4C3D-9124-6C075008217C}"/>
              </a:ext>
            </a:extLst>
          </p:cNvPr>
          <p:cNvCxnSpPr>
            <a:stCxn id="41" idx="3"/>
            <a:endCxn id="42" idx="1"/>
          </p:cNvCxnSpPr>
          <p:nvPr/>
        </p:nvCxnSpPr>
        <p:spPr bwMode="auto">
          <a:xfrm flipV="1">
            <a:off x="6358234" y="4954393"/>
            <a:ext cx="534071" cy="3058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3">
            <a:extLst>
              <a:ext uri="{FF2B5EF4-FFF2-40B4-BE49-F238E27FC236}">
                <a16:creationId xmlns:a16="http://schemas.microsoft.com/office/drawing/2014/main" id="{F078E27A-70E8-4542-AA44-7239A6E0BBC8}"/>
              </a:ext>
            </a:extLst>
          </p:cNvPr>
          <p:cNvSpPr txBox="1">
            <a:spLocks/>
          </p:cNvSpPr>
          <p:nvPr/>
        </p:nvSpPr>
        <p:spPr>
          <a:xfrm>
            <a:off x="6892305" y="5518949"/>
            <a:ext cx="1255368" cy="6405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non strutturale</a:t>
            </a:r>
          </a:p>
        </p:txBody>
      </p:sp>
      <p:cxnSp>
        <p:nvCxnSpPr>
          <p:cNvPr id="45" name="Forma 9">
            <a:extLst>
              <a:ext uri="{FF2B5EF4-FFF2-40B4-BE49-F238E27FC236}">
                <a16:creationId xmlns:a16="http://schemas.microsoft.com/office/drawing/2014/main" id="{831DB92B-E971-48DB-8999-F05892AECEF0}"/>
              </a:ext>
            </a:extLst>
          </p:cNvPr>
          <p:cNvCxnSpPr>
            <a:stCxn id="41" idx="3"/>
            <a:endCxn id="44" idx="1"/>
          </p:cNvCxnSpPr>
          <p:nvPr/>
        </p:nvCxnSpPr>
        <p:spPr bwMode="auto">
          <a:xfrm>
            <a:off x="6358234" y="4984980"/>
            <a:ext cx="534071" cy="85422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3">
            <a:extLst>
              <a:ext uri="{FF2B5EF4-FFF2-40B4-BE49-F238E27FC236}">
                <a16:creationId xmlns:a16="http://schemas.microsoft.com/office/drawing/2014/main" id="{83EB238C-5257-4A1B-9B95-5628ED10F545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SCHEMI FUNZIONALI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BE4C74F-2122-4666-A366-C61465177C79}"/>
              </a:ext>
            </a:extLst>
          </p:cNvPr>
          <p:cNvSpPr txBox="1">
            <a:spLocks/>
          </p:cNvSpPr>
          <p:nvPr/>
        </p:nvSpPr>
        <p:spPr>
          <a:xfrm>
            <a:off x="4662680" y="3363860"/>
            <a:ext cx="1695554" cy="4510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Trasferimento diretto del carico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B25B6EA-1375-4664-9152-1B987322DCB8}"/>
              </a:ext>
            </a:extLst>
          </p:cNvPr>
          <p:cNvSpPr txBox="1">
            <a:spLocks/>
          </p:cNvSpPr>
          <p:nvPr/>
        </p:nvSpPr>
        <p:spPr>
          <a:xfrm>
            <a:off x="4662680" y="4005065"/>
            <a:ext cx="1695554" cy="45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Trasferimento indiretto del carico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CE9A06F-DDBE-4A74-B6FE-83574C83121A}"/>
              </a:ext>
            </a:extLst>
          </p:cNvPr>
          <p:cNvCxnSpPr>
            <a:stCxn id="39" idx="2"/>
            <a:endCxn id="15" idx="3"/>
          </p:cNvCxnSpPr>
          <p:nvPr/>
        </p:nvCxnSpPr>
        <p:spPr bwMode="auto">
          <a:xfrm rot="5400000">
            <a:off x="6744980" y="2469055"/>
            <a:ext cx="733589" cy="1507080"/>
          </a:xfrm>
          <a:prstGeom prst="bentConnector2">
            <a:avLst/>
          </a:prstGeom>
          <a:ln w="28575">
            <a:solidFill>
              <a:srgbClr val="00B050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orma 9">
            <a:extLst>
              <a:ext uri="{FF2B5EF4-FFF2-40B4-BE49-F238E27FC236}">
                <a16:creationId xmlns:a16="http://schemas.microsoft.com/office/drawing/2014/main" id="{ACE9A06F-DDBE-4A74-B6FE-83574C83121A}"/>
              </a:ext>
            </a:extLst>
          </p:cNvPr>
          <p:cNvCxnSpPr/>
          <p:nvPr/>
        </p:nvCxnSpPr>
        <p:spPr bwMode="auto">
          <a:xfrm flipH="1" flipV="1">
            <a:off x="6358234" y="3754490"/>
            <a:ext cx="1789439" cy="2088000"/>
          </a:xfrm>
          <a:prstGeom prst="bentConnector3">
            <a:avLst>
              <a:gd name="adj1" fmla="val -12775"/>
            </a:avLst>
          </a:prstGeom>
          <a:ln w="28575">
            <a:solidFill>
              <a:srgbClr val="00B050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Forma 9">
            <a:extLst>
              <a:ext uri="{FF2B5EF4-FFF2-40B4-BE49-F238E27FC236}">
                <a16:creationId xmlns:a16="http://schemas.microsoft.com/office/drawing/2014/main" id="{ACE9A06F-DDBE-4A74-B6FE-83574C83121A}"/>
              </a:ext>
            </a:extLst>
          </p:cNvPr>
          <p:cNvCxnSpPr/>
          <p:nvPr/>
        </p:nvCxnSpPr>
        <p:spPr bwMode="auto">
          <a:xfrm flipH="1" flipV="1">
            <a:off x="6358234" y="4369765"/>
            <a:ext cx="1789439" cy="1476000"/>
          </a:xfrm>
          <a:prstGeom prst="bentConnector3">
            <a:avLst>
              <a:gd name="adj1" fmla="val -12775"/>
            </a:avLst>
          </a:prstGeom>
          <a:ln w="28575">
            <a:solidFill>
              <a:srgbClr val="00B050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Forma 9">
            <a:extLst>
              <a:ext uri="{FF2B5EF4-FFF2-40B4-BE49-F238E27FC236}">
                <a16:creationId xmlns:a16="http://schemas.microsoft.com/office/drawing/2014/main" id="{ACE9A06F-DDBE-4A74-B6FE-83574C83121A}"/>
              </a:ext>
            </a:extLst>
          </p:cNvPr>
          <p:cNvCxnSpPr/>
          <p:nvPr/>
        </p:nvCxnSpPr>
        <p:spPr bwMode="auto">
          <a:xfrm rot="5400000">
            <a:off x="6391630" y="2817651"/>
            <a:ext cx="1260000" cy="1332000"/>
          </a:xfrm>
          <a:prstGeom prst="bentConnector2">
            <a:avLst/>
          </a:prstGeom>
          <a:ln w="28575">
            <a:solidFill>
              <a:srgbClr val="00B050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9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pic>
        <p:nvPicPr>
          <p:cNvPr id="15" name="Immagine 4" descr="madrid_08 0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255" y="1163143"/>
            <a:ext cx="3573145" cy="507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190625"/>
            <a:ext cx="3787580" cy="50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1046065" y="5694363"/>
            <a:ext cx="295275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CORPO MULTIPLO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271452" y="1339881"/>
            <a:ext cx="295275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CORPO UNICO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3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94AEE2F-86DE-4FFD-9504-E2E1AE08F27E}"/>
              </a:ext>
            </a:extLst>
          </p:cNvPr>
          <p:cNvSpPr txBox="1">
            <a:spLocks/>
          </p:cNvSpPr>
          <p:nvPr/>
        </p:nvSpPr>
        <p:spPr>
          <a:xfrm>
            <a:off x="5102867" y="2510504"/>
            <a:ext cx="1255367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tipologia di elementi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C5F0B-3BEC-4A6B-9C9B-1A190AC4886B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piccoli elementi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FC3BE139-40CC-42D0-AA13-7D63467E708A}"/>
              </a:ext>
            </a:extLst>
          </p:cNvPr>
          <p:cNvCxnSpPr>
            <a:stCxn id="3" idx="3"/>
            <a:endCxn id="4" idx="1"/>
          </p:cNvCxnSpPr>
          <p:nvPr/>
        </p:nvCxnSpPr>
        <p:spPr bwMode="auto">
          <a:xfrm flipV="1">
            <a:off x="6358234" y="1866394"/>
            <a:ext cx="828629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12A5B612-41B2-4047-A336-4A063F467620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pannelli autoportanti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64D298BD-C901-4641-A46A-6EA73590FC24}"/>
              </a:ext>
            </a:extLst>
          </p:cNvPr>
          <p:cNvCxnSpPr>
            <a:stCxn id="3" idx="3"/>
            <a:endCxn id="6" idx="1"/>
          </p:cNvCxnSpPr>
          <p:nvPr/>
        </p:nvCxnSpPr>
        <p:spPr bwMode="auto">
          <a:xfrm>
            <a:off x="6358234" y="2846586"/>
            <a:ext cx="828629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64787208-9C77-4301-B1A2-B037D47A4026}"/>
              </a:ext>
            </a:extLst>
          </p:cNvPr>
          <p:cNvSpPr txBox="1">
            <a:spLocks/>
          </p:cNvSpPr>
          <p:nvPr/>
        </p:nvSpPr>
        <p:spPr>
          <a:xfrm>
            <a:off x="7186863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gettata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915C91F1-965A-4F13-9FFC-965FB0D4004C}"/>
              </a:ext>
            </a:extLst>
          </p:cNvPr>
          <p:cNvCxnSpPr>
            <a:stCxn id="3" idx="3"/>
            <a:endCxn id="8" idx="1"/>
          </p:cNvCxnSpPr>
          <p:nvPr/>
        </p:nvCxnSpPr>
        <p:spPr bwMode="auto">
          <a:xfrm>
            <a:off x="6358234" y="2846586"/>
            <a:ext cx="828629" cy="149984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15592FB5-6035-406C-9924-C59CA32844A4}"/>
              </a:ext>
            </a:extLst>
          </p:cNvPr>
          <p:cNvSpPr txBox="1">
            <a:spLocks/>
          </p:cNvSpPr>
          <p:nvPr/>
        </p:nvSpPr>
        <p:spPr>
          <a:xfrm>
            <a:off x="7186863" y="532106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 ausiliaria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64994B72-14CB-4F2C-B7AA-59E3D183ED61}"/>
              </a:ext>
            </a:extLst>
          </p:cNvPr>
          <p:cNvCxnSpPr>
            <a:stCxn id="3" idx="3"/>
            <a:endCxn id="10" idx="1"/>
          </p:cNvCxnSpPr>
          <p:nvPr/>
        </p:nvCxnSpPr>
        <p:spPr bwMode="auto">
          <a:xfrm>
            <a:off x="6358234" y="2846586"/>
            <a:ext cx="828629" cy="277997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61FF1FF4-6609-43DA-9973-EE35574D4835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MORFOLOGIA ELEMENTI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355B666-0BC5-419B-A15B-85A77D513B13}"/>
              </a:ext>
            </a:extLst>
          </p:cNvPr>
          <p:cNvSpPr txBox="1">
            <a:spLocks/>
          </p:cNvSpPr>
          <p:nvPr/>
        </p:nvSpPr>
        <p:spPr>
          <a:xfrm>
            <a:off x="755297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caratterizzazione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0F76876-F348-4C1E-9577-7B0665E5BB9A}"/>
              </a:ext>
            </a:extLst>
          </p:cNvPr>
          <p:cNvSpPr txBox="1">
            <a:spLocks/>
          </p:cNvSpPr>
          <p:nvPr/>
        </p:nvSpPr>
        <p:spPr>
          <a:xfrm>
            <a:off x="3093609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doppia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950C12F5-CA17-441C-A5A2-C924925D253B}"/>
              </a:ext>
            </a:extLst>
          </p:cNvPr>
          <p:cNvCxnSpPr>
            <a:stCxn id="13" idx="3"/>
            <a:endCxn id="14" idx="1"/>
          </p:cNvCxnSpPr>
          <p:nvPr/>
        </p:nvCxnSpPr>
        <p:spPr bwMode="auto">
          <a:xfrm flipV="1">
            <a:off x="2519297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39012FFC-C5B3-409D-A7BC-D7CD258A18BE}"/>
              </a:ext>
            </a:extLst>
          </p:cNvPr>
          <p:cNvSpPr txBox="1">
            <a:spLocks/>
          </p:cNvSpPr>
          <p:nvPr/>
        </p:nvSpPr>
        <p:spPr>
          <a:xfrm>
            <a:off x="3093609" y="243641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 ventilata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13287D19-4FBF-456B-B9D7-EF14380D7CCA}"/>
              </a:ext>
            </a:extLst>
          </p:cNvPr>
          <p:cNvCxnSpPr>
            <a:stCxn id="13" idx="3"/>
            <a:endCxn id="16" idx="1"/>
          </p:cNvCxnSpPr>
          <p:nvPr/>
        </p:nvCxnSpPr>
        <p:spPr bwMode="auto">
          <a:xfrm flipV="1">
            <a:off x="2519297" y="2741910"/>
            <a:ext cx="574312" cy="10467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15D73BF2-3A66-4436-9631-5F926EF0C8AD}"/>
              </a:ext>
            </a:extLst>
          </p:cNvPr>
          <p:cNvSpPr txBox="1">
            <a:spLocks/>
          </p:cNvSpPr>
          <p:nvPr/>
        </p:nvSpPr>
        <p:spPr>
          <a:xfrm>
            <a:off x="3091546" y="419411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 trasparente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8E13D4C0-1F86-4953-A69A-0AEB2E6F974E}"/>
              </a:ext>
            </a:extLst>
          </p:cNvPr>
          <p:cNvCxnSpPr>
            <a:stCxn id="13" idx="3"/>
            <a:endCxn id="18" idx="1"/>
          </p:cNvCxnSpPr>
          <p:nvPr/>
        </p:nvCxnSpPr>
        <p:spPr bwMode="auto">
          <a:xfrm>
            <a:off x="2519297" y="2846586"/>
            <a:ext cx="572249" cy="165302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E4954234-1F8B-47B1-B23A-F3FBEF352A2F}"/>
              </a:ext>
            </a:extLst>
          </p:cNvPr>
          <p:cNvSpPr txBox="1">
            <a:spLocks/>
          </p:cNvSpPr>
          <p:nvPr/>
        </p:nvSpPr>
        <p:spPr>
          <a:xfrm>
            <a:off x="3091546" y="5070946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 captatrice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7C74B44-191E-435C-B85F-F1B710A94E48}"/>
              </a:ext>
            </a:extLst>
          </p:cNvPr>
          <p:cNvCxnSpPr>
            <a:stCxn id="13" idx="3"/>
            <a:endCxn id="20" idx="1"/>
          </p:cNvCxnSpPr>
          <p:nvPr/>
        </p:nvCxnSpPr>
        <p:spPr bwMode="auto">
          <a:xfrm>
            <a:off x="2519297" y="2846586"/>
            <a:ext cx="572249" cy="252985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12B64DD-A139-40EF-89FA-4F10C0BA2365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SPECIFICAZIONE FUNZIONALE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39012FFC-C5B3-409D-A7BC-D7CD258A18BE}"/>
              </a:ext>
            </a:extLst>
          </p:cNvPr>
          <p:cNvSpPr txBox="1">
            <a:spLocks/>
          </p:cNvSpPr>
          <p:nvPr/>
        </p:nvSpPr>
        <p:spPr>
          <a:xfrm>
            <a:off x="3093608" y="331324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isolata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B7C74B44-191E-435C-B85F-F1B710A94E48}"/>
              </a:ext>
            </a:extLst>
          </p:cNvPr>
          <p:cNvCxnSpPr>
            <a:stCxn id="13" idx="3"/>
            <a:endCxn id="24" idx="1"/>
          </p:cNvCxnSpPr>
          <p:nvPr/>
        </p:nvCxnSpPr>
        <p:spPr bwMode="auto">
          <a:xfrm>
            <a:off x="2519297" y="2846586"/>
            <a:ext cx="574311" cy="77215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66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462" y="1241425"/>
            <a:ext cx="3556701" cy="480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241425"/>
            <a:ext cx="3467100" cy="480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66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" y="1584325"/>
            <a:ext cx="4516577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gnaposto contenuto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238" y="1584325"/>
            <a:ext cx="3984570" cy="39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355B666-0BC5-419B-A15B-85A77D513B13}"/>
              </a:ext>
            </a:extLst>
          </p:cNvPr>
          <p:cNvSpPr txBox="1">
            <a:spLocks/>
          </p:cNvSpPr>
          <p:nvPr/>
        </p:nvSpPr>
        <p:spPr>
          <a:xfrm>
            <a:off x="755297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caratterizzazione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0F76876-F348-4C1E-9577-7B0665E5BB9A}"/>
              </a:ext>
            </a:extLst>
          </p:cNvPr>
          <p:cNvSpPr txBox="1">
            <a:spLocks/>
          </p:cNvSpPr>
          <p:nvPr/>
        </p:nvSpPr>
        <p:spPr>
          <a:xfrm>
            <a:off x="3093609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inserita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950C12F5-CA17-441C-A5A2-C924925D253B}"/>
              </a:ext>
            </a:extLst>
          </p:cNvPr>
          <p:cNvCxnSpPr>
            <a:stCxn id="13" idx="3"/>
            <a:endCxn id="14" idx="1"/>
          </p:cNvCxnSpPr>
          <p:nvPr/>
        </p:nvCxnSpPr>
        <p:spPr bwMode="auto">
          <a:xfrm flipV="1">
            <a:off x="2519297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39012FFC-C5B3-409D-A7BC-D7CD258A18BE}"/>
              </a:ext>
            </a:extLst>
          </p:cNvPr>
          <p:cNvSpPr txBox="1">
            <a:spLocks/>
          </p:cNvSpPr>
          <p:nvPr/>
        </p:nvSpPr>
        <p:spPr>
          <a:xfrm>
            <a:off x="3093609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 a </a:t>
            </a:r>
            <a:r>
              <a:rPr lang="it-IT" dirty="0" err="1">
                <a:solidFill>
                  <a:srgbClr val="00B050"/>
                </a:solidFill>
                <a:latin typeface="Swis721 Cn BT" panose="020B0506020202030204" pitchFamily="34" charset="0"/>
              </a:rPr>
              <a:t>semicortina</a:t>
            </a:r>
            <a:endParaRPr lang="it-IT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13287D19-4FBF-456B-B9D7-EF14380D7CCA}"/>
              </a:ext>
            </a:extLst>
          </p:cNvPr>
          <p:cNvCxnSpPr>
            <a:stCxn id="13" idx="3"/>
            <a:endCxn id="16" idx="1"/>
          </p:cNvCxnSpPr>
          <p:nvPr/>
        </p:nvCxnSpPr>
        <p:spPr bwMode="auto">
          <a:xfrm>
            <a:off x="2519297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15D73BF2-3A66-4436-9631-5F926EF0C8AD}"/>
              </a:ext>
            </a:extLst>
          </p:cNvPr>
          <p:cNvSpPr txBox="1">
            <a:spLocks/>
          </p:cNvSpPr>
          <p:nvPr/>
        </p:nvSpPr>
        <p:spPr>
          <a:xfrm>
            <a:off x="3093609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parete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 cortina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8E13D4C0-1F86-4953-A69A-0AEB2E6F974E}"/>
              </a:ext>
            </a:extLst>
          </p:cNvPr>
          <p:cNvCxnSpPr>
            <a:stCxn id="13" idx="3"/>
            <a:endCxn id="18" idx="1"/>
          </p:cNvCxnSpPr>
          <p:nvPr/>
        </p:nvCxnSpPr>
        <p:spPr bwMode="auto">
          <a:xfrm>
            <a:off x="2519297" y="2846586"/>
            <a:ext cx="574312" cy="149984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12B64DD-A139-40EF-89FA-4F10C0BA2365}"/>
              </a:ext>
            </a:extLst>
          </p:cNvPr>
          <p:cNvSpPr txBox="1">
            <a:spLocks/>
          </p:cNvSpPr>
          <p:nvPr/>
        </p:nvSpPr>
        <p:spPr>
          <a:xfrm>
            <a:off x="755297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SPECIFICAZIONE FUNZIONALE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E868496-4748-4B2F-BBAC-BADDCB6BE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2171888"/>
            <a:ext cx="4443518" cy="29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7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96" y="1238249"/>
            <a:ext cx="3922341" cy="49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5901" y="1229115"/>
            <a:ext cx="3738374" cy="4917685"/>
          </a:xfrm>
          <a:prstGeom prst="rect">
            <a:avLst/>
          </a:prstGeom>
        </p:spPr>
      </p:pic>
      <p:sp>
        <p:nvSpPr>
          <p:cNvPr id="42" name="CasellaDiTesto 50"/>
          <p:cNvSpPr txBox="1">
            <a:spLocks noChangeArrowheads="1"/>
          </p:cNvSpPr>
          <p:nvPr/>
        </p:nvSpPr>
        <p:spPr bwMode="auto">
          <a:xfrm>
            <a:off x="628650" y="5222159"/>
            <a:ext cx="7727950" cy="455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/>
              <a:t>PARETE  INSERITA</a:t>
            </a:r>
          </a:p>
        </p:txBody>
      </p:sp>
    </p:spTree>
    <p:extLst>
      <p:ext uri="{BB962C8B-B14F-4D97-AF65-F5344CB8AC3E}">
        <p14:creationId xmlns:p14="http://schemas.microsoft.com/office/powerpoint/2010/main" val="397867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pic>
        <p:nvPicPr>
          <p:cNvPr id="3" name="Picture 2" descr="C:\Users\7235\Desktop\BCUP_10_02_13\DOCUMENTI BASE\IMMAGINI\FOTO CITTA'\CITTA'\BARI\DSC039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425" y="1174750"/>
            <a:ext cx="7445374" cy="5013397"/>
          </a:xfrm>
          <a:prstGeom prst="rect">
            <a:avLst/>
          </a:prstGeom>
        </p:spPr>
      </p:pic>
      <p:sp>
        <p:nvSpPr>
          <p:cNvPr id="13" name="CasellaDiTesto 50"/>
          <p:cNvSpPr txBox="1">
            <a:spLocks noChangeArrowheads="1"/>
          </p:cNvSpPr>
          <p:nvPr/>
        </p:nvSpPr>
        <p:spPr bwMode="auto">
          <a:xfrm>
            <a:off x="628650" y="5222159"/>
            <a:ext cx="7727950" cy="455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/>
              <a:t>PARETE DI SEMICORTINA</a:t>
            </a:r>
          </a:p>
        </p:txBody>
      </p:sp>
    </p:spTree>
    <p:extLst>
      <p:ext uri="{BB962C8B-B14F-4D97-AF65-F5344CB8AC3E}">
        <p14:creationId xmlns:p14="http://schemas.microsoft.com/office/powerpoint/2010/main" val="222323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pic>
        <p:nvPicPr>
          <p:cNvPr id="3" name="Segnaposto contenuto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474" y="1164099"/>
            <a:ext cx="6715125" cy="5036676"/>
          </a:xfrm>
          <a:prstGeom prst="rect">
            <a:avLst/>
          </a:prstGeom>
        </p:spPr>
      </p:pic>
      <p:sp>
        <p:nvSpPr>
          <p:cNvPr id="4" name="CasellaDiTesto 50">
            <a:extLst>
              <a:ext uri="{FF2B5EF4-FFF2-40B4-BE49-F238E27FC236}">
                <a16:creationId xmlns:a16="http://schemas.microsoft.com/office/drawing/2014/main" id="{88755E47-DE2B-5601-44A3-ED1217797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5222159"/>
            <a:ext cx="7727950" cy="455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/>
              <a:t>PARETE DI SEMICORTINA</a:t>
            </a:r>
          </a:p>
        </p:txBody>
      </p:sp>
    </p:spTree>
    <p:extLst>
      <p:ext uri="{BB962C8B-B14F-4D97-AF65-F5344CB8AC3E}">
        <p14:creationId xmlns:p14="http://schemas.microsoft.com/office/powerpoint/2010/main" val="1897599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235\Desktop\BCUP_10_02_13\DOCUMENTI BASE\IMMAGINI\FOTO CITTA'\CITTA' 1\LONDRA_08\londra_08 0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248692"/>
            <a:ext cx="7315200" cy="4923508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15" name="CasellaDiTesto 50"/>
          <p:cNvSpPr txBox="1">
            <a:spLocks noChangeArrowheads="1"/>
          </p:cNvSpPr>
          <p:nvPr/>
        </p:nvSpPr>
        <p:spPr bwMode="auto">
          <a:xfrm>
            <a:off x="628650" y="5222159"/>
            <a:ext cx="7727950" cy="455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/>
              <a:t>PARETE DI CORTINA</a:t>
            </a:r>
          </a:p>
        </p:txBody>
      </p:sp>
    </p:spTree>
    <p:extLst>
      <p:ext uri="{BB962C8B-B14F-4D97-AF65-F5344CB8AC3E}">
        <p14:creationId xmlns:p14="http://schemas.microsoft.com/office/powerpoint/2010/main" val="284152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A2D4C2-37F2-40EB-B1F4-63906F42C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63" y="1203800"/>
            <a:ext cx="7918074" cy="30024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91C6DC-106F-49C1-852F-11EDA6D6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90" y="4053996"/>
            <a:ext cx="2004598" cy="21978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E5DF9C6-17DF-4053-9C7D-FE552E8DE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94" y="4053995"/>
            <a:ext cx="2191655" cy="21978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18EB84-CA00-496D-AE5E-D98ABD6B1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955" y="4053995"/>
            <a:ext cx="2212960" cy="219788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95163" y="1260949"/>
            <a:ext cx="4623752" cy="4508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FUNZIONE DI CONTROLLO CLIMATICO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0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23669" y="3524719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Sostegno ai carichi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al fuoco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Rapporto peso / carichi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termico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72000" y="3524719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Parte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RESISTENTE</a:t>
            </a:r>
          </a:p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(SETTO)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4827558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4827558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Gestione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481785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FINITURA INTERNA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481785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al fuoco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 rot="5400000">
            <a:off x="104608" y="3593530"/>
            <a:ext cx="3619965" cy="109282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 rot="5400000">
            <a:off x="-1317180" y="3916913"/>
            <a:ext cx="3619965" cy="446052"/>
          </a:xfrm>
          <a:prstGeom prst="rect">
            <a:avLst/>
          </a:prstGeom>
          <a:pattFill prst="dotGrid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 rot="5400000">
            <a:off x="1405584" y="3593527"/>
            <a:ext cx="3619965" cy="1092820"/>
          </a:xfrm>
          <a:prstGeom prst="rect">
            <a:avLst/>
          </a:prstGeom>
          <a:pattFill prst="dashDn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 rot="5400000">
            <a:off x="2385031" y="3916919"/>
            <a:ext cx="3619965" cy="446037"/>
          </a:xfrm>
          <a:prstGeom prst="rect">
            <a:avLst/>
          </a:prstGeom>
          <a:pattFill prst="diagBrick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 rot="5400000">
            <a:off x="-768925" y="3916912"/>
            <a:ext cx="3619965" cy="4460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238806" y="2059175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3540536" y="2059175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>
            <a:off x="1192062" y="1909008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cs typeface="Segoe UI Semilight" panose="020B0402040204020203" pitchFamily="34" charset="0"/>
              </a:rPr>
              <a:t>esterno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>
            <a:off x="2405180" y="1909008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cs typeface="Segoe UI Semilight" panose="020B0402040204020203" pitchFamily="34" charset="0"/>
              </a:rPr>
              <a:t>interno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507160"/>
            <a:ext cx="1727200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Parte di </a:t>
            </a:r>
            <a:r>
              <a:rPr lang="it-IT" sz="1500" b="1" spc="-20" dirty="0">
                <a:solidFill>
                  <a:srgbClr val="00B050"/>
                </a:solidFill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507160"/>
            <a:ext cx="2499147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Regolarizzazione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Resistenza agli shock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84597" y="1852933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FINITURA ESTERNA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851104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Protezione da agenti atmosferici</a:t>
            </a:r>
          </a:p>
          <a:p>
            <a:r>
              <a:rPr lang="it-IT" spc="-50" dirty="0">
                <a:solidFill>
                  <a:srgbClr val="00B050"/>
                </a:solidFill>
                <a:latin typeface="Swis721 Cn BT" panose="020B0506020202030204" pitchFamily="34" charset="0"/>
              </a:rPr>
              <a:t>Aspetto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Esploso per composizione degli elementi tecnologici di chiusura verticale</a:t>
            </a:r>
          </a:p>
        </p:txBody>
      </p:sp>
    </p:spTree>
    <p:extLst>
      <p:ext uri="{BB962C8B-B14F-4D97-AF65-F5344CB8AC3E}">
        <p14:creationId xmlns:p14="http://schemas.microsoft.com/office/powerpoint/2010/main" val="1919016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0FF59-97B4-EE45-EA30-B2DF0202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705F84C7-7B16-4C12-C4FB-3A910DAEF8FE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Requisiti relativi al comportamento ambientale</a:t>
            </a:r>
          </a:p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60513D-BAA2-3382-7779-5EEEACAC73D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10.3</a:t>
            </a:r>
          </a:p>
        </p:txBody>
      </p:sp>
    </p:spTree>
    <p:extLst>
      <p:ext uri="{BB962C8B-B14F-4D97-AF65-F5344CB8AC3E}">
        <p14:creationId xmlns:p14="http://schemas.microsoft.com/office/powerpoint/2010/main" val="2438580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Isolamento termico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5A0E88-8599-4D5A-AECA-C430CAD3B75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chiusure perimetrali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multistrato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sono caratterizzate dalla presenza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il soddisfacimento di quest’ultimo requisito è legato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 complessiva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della chiusura.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posizionamento dello strato funzionale di isolamento termico nella soluzione tecnologica di una chiusura opaca porta all'individuazione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quattro soluzioni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isolamento termico all'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involucro 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isolamento termico all'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involucro 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freddo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isolamento termico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intercapedine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isolamento termico all'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9497109-2A93-419D-B419-0A8A325F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666" y="1168643"/>
            <a:ext cx="1287462" cy="2019300"/>
          </a:xfrm>
          <a:prstGeom prst="rect">
            <a:avLst/>
          </a:prstGeom>
          <a:noFill/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B8E7E9DE-69A5-5CF3-0D0F-6ABC4C93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66" y="1130789"/>
            <a:ext cx="1082675" cy="2089150"/>
          </a:xfrm>
          <a:prstGeom prst="rect">
            <a:avLst/>
          </a:prstGeom>
          <a:noFill/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7B96668F-F551-5B07-1076-796F1404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028" y="1156921"/>
            <a:ext cx="1143000" cy="2084388"/>
          </a:xfrm>
          <a:prstGeom prst="rect">
            <a:avLst/>
          </a:prstGeom>
          <a:noFill/>
        </p:spPr>
      </p:pic>
      <p:sp>
        <p:nvSpPr>
          <p:cNvPr id="15" name="Rectangle 88">
            <a:extLst>
              <a:ext uri="{FF2B5EF4-FFF2-40B4-BE49-F238E27FC236}">
                <a16:creationId xmlns:a16="http://schemas.microsoft.com/office/drawing/2014/main" id="{3C573E34-D904-BB0E-F3E0-C94C5F62D72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82524" y="4406943"/>
            <a:ext cx="2974542" cy="6552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0" lvl="1" algn="ctr">
              <a:spcBef>
                <a:spcPct val="0"/>
              </a:spcBef>
            </a:pPr>
            <a:r>
              <a:rPr lang="it-IT" altLang="it-IT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+mj-cs"/>
              </a:rPr>
              <a:t>ISOLAMENTO TERMICO ESTERNO</a:t>
            </a:r>
          </a:p>
        </p:txBody>
      </p:sp>
      <p:sp>
        <p:nvSpPr>
          <p:cNvPr id="16" name="Rectangle 88">
            <a:extLst>
              <a:ext uri="{FF2B5EF4-FFF2-40B4-BE49-F238E27FC236}">
                <a16:creationId xmlns:a16="http://schemas.microsoft.com/office/drawing/2014/main" id="{1FF0CF6F-A4F2-A88F-ACB5-E54CD755191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18955" y="4418667"/>
            <a:ext cx="2974542" cy="6552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0" lvl="1" algn="ctr">
              <a:spcBef>
                <a:spcPct val="0"/>
              </a:spcBef>
            </a:pPr>
            <a:r>
              <a:rPr lang="it-IT" altLang="it-IT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+mj-cs"/>
              </a:rPr>
              <a:t>ISOLAMENTO TERMICO INTERMEDIO</a:t>
            </a:r>
          </a:p>
        </p:txBody>
      </p:sp>
      <p:sp>
        <p:nvSpPr>
          <p:cNvPr id="17" name="Rectangle 88">
            <a:extLst>
              <a:ext uri="{FF2B5EF4-FFF2-40B4-BE49-F238E27FC236}">
                <a16:creationId xmlns:a16="http://schemas.microsoft.com/office/drawing/2014/main" id="{6C874D21-49C2-21A9-4646-93906D5DAD0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02278" y="4442112"/>
            <a:ext cx="2974542" cy="6552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0" lvl="1" algn="ctr">
              <a:spcBef>
                <a:spcPct val="0"/>
              </a:spcBef>
            </a:pPr>
            <a:r>
              <a:rPr lang="it-IT" altLang="it-IT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+mj-cs"/>
              </a:rPr>
              <a:t>ISOLAMENTO TERMICO INTERNO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7F19131-9F2C-1FCF-DB5D-C9027B00BF7A}"/>
              </a:ext>
            </a:extLst>
          </p:cNvPr>
          <p:cNvSpPr txBox="1">
            <a:spLocks/>
          </p:cNvSpPr>
          <p:nvPr/>
        </p:nvSpPr>
        <p:spPr>
          <a:xfrm>
            <a:off x="776445" y="5492595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obiettivi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41EF3EF-79B7-3423-62E6-5CD30674449C}"/>
              </a:ext>
            </a:extLst>
          </p:cNvPr>
          <p:cNvSpPr txBox="1">
            <a:spLocks/>
          </p:cNvSpPr>
          <p:nvPr/>
        </p:nvSpPr>
        <p:spPr>
          <a:xfrm>
            <a:off x="3114757" y="4098490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benessere termico</a:t>
            </a: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6B1E1DFF-3AFC-567F-734A-28C4969C6492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 bwMode="auto">
          <a:xfrm flipV="1">
            <a:off x="2540445" y="4403985"/>
            <a:ext cx="574312" cy="14246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39241FE6-1BD5-79CD-10D4-18EAA80504C4}"/>
              </a:ext>
            </a:extLst>
          </p:cNvPr>
          <p:cNvSpPr txBox="1">
            <a:spLocks/>
          </p:cNvSpPr>
          <p:nvPr/>
        </p:nvSpPr>
        <p:spPr>
          <a:xfrm>
            <a:off x="3114757" y="4882206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riduzione consumi energetici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034C9166-6114-476B-C746-F0FCE88B9480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 bwMode="auto">
          <a:xfrm flipV="1">
            <a:off x="2540445" y="5187701"/>
            <a:ext cx="574312" cy="64097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BE15D175-7733-6010-A51A-6E6B05A602A9}"/>
              </a:ext>
            </a:extLst>
          </p:cNvPr>
          <p:cNvSpPr txBox="1">
            <a:spLocks/>
          </p:cNvSpPr>
          <p:nvPr/>
        </p:nvSpPr>
        <p:spPr>
          <a:xfrm>
            <a:off x="3114757" y="566592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durabilità elementi tecnici</a:t>
            </a: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BEE9B10B-2ED2-D634-D40A-30180031C766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 bwMode="auto">
          <a:xfrm>
            <a:off x="2540445" y="5828677"/>
            <a:ext cx="574312" cy="14274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DBA6A899-7668-5B43-DA6D-85D6BA0B61CB}"/>
              </a:ext>
            </a:extLst>
          </p:cNvPr>
          <p:cNvSpPr txBox="1">
            <a:spLocks/>
          </p:cNvSpPr>
          <p:nvPr/>
        </p:nvSpPr>
        <p:spPr>
          <a:xfrm>
            <a:off x="776445" y="4198620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ISOLAMENTO TERMICO</a:t>
            </a:r>
          </a:p>
        </p:txBody>
      </p:sp>
    </p:spTree>
    <p:extLst>
      <p:ext uri="{BB962C8B-B14F-4D97-AF65-F5344CB8AC3E}">
        <p14:creationId xmlns:p14="http://schemas.microsoft.com/office/powerpoint/2010/main" val="1243485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monostrato isolate esternamente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5A0E88-8599-4D5A-AECA-C430CAD3B75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pareti isolate all’esterno, secondo una soluzione definita di isolamento «a cappotto», sono usualmente delle pareti originariamente monostrato, interamente rivestite all’esterno di uno strato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pannelli coibenti rigidi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applicati direttamente sulla superficie esterna mediante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tassellatura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incollatura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(o una loro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), oppure con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traversi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applicato sulla faccia esterna della parete.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Sulla superficie esposta agli agenti atmosferici, il sistema è rivestito con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intonaco plastico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apposto su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rete portaintonaco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realizzata in fibra di vetro ed avente funzione di sostegno allo spessore dell’intonaco.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questo modo l’edificio risulta integralmente coibentato, risolvendo i problemi di condensa sulle pareti piane.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D’altro canto, la superficie esterna risulta più fragile e rende necessario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doppia rete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corrispondenza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sporgenze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rientranze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in corrispondenza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bucature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7" name="Picture 1" descr="C:\Users\io\Copy\Documenti\Professione\Lavori conclusi\Trieste e Venezia Giulia\2013\LEMBO ENRICO - ottobre 2013\Foto 21-11-2013\IMG_1449.JPG">
            <a:extLst>
              <a:ext uri="{FF2B5EF4-FFF2-40B4-BE49-F238E27FC236}">
                <a16:creationId xmlns:a16="http://schemas.microsoft.com/office/drawing/2014/main" id="{0C180434-D326-48EA-B6A7-948E17AFB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099588" y="1815941"/>
            <a:ext cx="5002973" cy="3752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08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monostrato isolate esternamente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5A0E88-8599-4D5A-AECA-C430CAD3B75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questa categoria appartengono dunque quegli involucri edilizi in cui l'ultimo strato funzionale verso l'esterno è costituito dall'isolamento termico; inoltre, il rivestimento esterno aderisce completamente allo strato di isolamento termico.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L’isolamento termico posizionato all’esterno, detto anche “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cappotto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”, avvolge tutti gli elementi d’involucro rendendo così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ponti termici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risolvendo al contempo le problematiche relative ai fenomeni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condensa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negli elementi di chiusura.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sistema '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cappotto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', oggetto di una normativa specifica che ne disciplina componenti e prestazioni, è noto in ambito comunitario con l'acronimo ETICS (</a:t>
            </a:r>
            <a:r>
              <a:rPr lang="it-IT" sz="1200" b="1" i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External Thermal Insulation Composite System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strato termoisolante è fissato allo strato resistente tramite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ancoraggi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rivestito con intonaco.</a:t>
            </a:r>
          </a:p>
        </p:txBody>
      </p:sp>
      <p:pic>
        <p:nvPicPr>
          <p:cNvPr id="14" name="Immagine 13" descr="Rofix.jpg">
            <a:extLst>
              <a:ext uri="{FF2B5EF4-FFF2-40B4-BE49-F238E27FC236}">
                <a16:creationId xmlns:a16="http://schemas.microsoft.com/office/drawing/2014/main" id="{8C0CB02E-2941-4DAA-A96D-93062A7AD17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7687" y="1208111"/>
            <a:ext cx="3662384" cy="345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60DEC6CC-35CD-4D3A-B042-95A363DB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0203" y="4768770"/>
            <a:ext cx="3207353" cy="1481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Esempio di soluzione conforme per l'isolamento 'a cappotto' costituito dal collante (1) applicato al supporto portante (5), dal pannello termoisolante (2), dalla rasatura armata (3) e dallo strato di finitura superficiale (4).</a:t>
            </a:r>
          </a:p>
        </p:txBody>
      </p:sp>
    </p:spTree>
    <p:extLst>
      <p:ext uri="{BB962C8B-B14F-4D97-AF65-F5344CB8AC3E}">
        <p14:creationId xmlns:p14="http://schemas.microsoft.com/office/powerpoint/2010/main" val="410967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monostrato isolate esternamente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2DCADD-9AE0-9442-F626-B7635F9AE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130455"/>
            <a:ext cx="4038600" cy="2628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8113AE-23DF-C4AB-5AA1-916D977D7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1130455"/>
            <a:ext cx="3702049" cy="2628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F9D5443-F128-8E53-221F-ADB503E80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298" y="3863975"/>
            <a:ext cx="3702049" cy="2396212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83A3F97A-F7BA-6D39-776C-0BA2E64C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16" y="4641865"/>
            <a:ext cx="2821370" cy="840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Particolari della tassellatura di pannelli coibenti.</a:t>
            </a:r>
          </a:p>
        </p:txBody>
      </p:sp>
    </p:spTree>
    <p:extLst>
      <p:ext uri="{BB962C8B-B14F-4D97-AF65-F5344CB8AC3E}">
        <p14:creationId xmlns:p14="http://schemas.microsoft.com/office/powerpoint/2010/main" val="60149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monostrato isolate internamente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5A0E88-8599-4D5A-AECA-C430CAD3B75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L’isolamento termico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la soluzione scelta di solito nel caso di edifici preesistenti dove non è realizzabile (ad esempio se la facciata risulta vincolata) l’applicazione dello strato termoisolante all’esterno.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L’applicazione di questa soluzione non è mai del tutto efficiente poiché: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E0B3C7-5BD9-4663-BFDA-CE9447FA2709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strutture dell’edificio rimangono esposte alle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variazioni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temperatura esterna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ponti termici non 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evitabili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la posizione dell’isolamento termico accentua tali effetti;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rischio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condensazione</a:t>
            </a:r>
            <a:r>
              <a:rPr lang="it-IT" sz="1200" dirty="0"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superficiale ed interstiziale è più elevato rispetto alle altre tipologie.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46B1135-A242-479A-872B-A215387D3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16" y="2824223"/>
            <a:ext cx="7922634" cy="856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Modalità di realizzazione dello strato di isolamento termico interno: pannelli di lana minerale su orditura lignea, barriera al vapore e rivestimento con doghe in legno (A), pannelli prefiniti incollati per punti allo strato portante (B), pannelli inchiodati ad una struttura di sostegno in listelli lignei, con intercapedine d'aria.</a:t>
            </a:r>
          </a:p>
        </p:txBody>
      </p:sp>
      <p:pic>
        <p:nvPicPr>
          <p:cNvPr id="7" name="Immagine 6" descr="Migros.jpg">
            <a:extLst>
              <a:ext uri="{FF2B5EF4-FFF2-40B4-BE49-F238E27FC236}">
                <a16:creationId xmlns:a16="http://schemas.microsoft.com/office/drawing/2014/main" id="{47D4FE9F-E982-4DA7-A35E-C1B88924AC4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716" y="3715086"/>
            <a:ext cx="7958568" cy="258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69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ad isolamento intermedio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8A24BE3-AEE0-4ED2-A5FF-6000FF9074F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parete a due paramenti, dei quali in genere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 portante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rende disponibile un’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intercapedine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termico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intermedio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l’intercapedine può essere interamente occupata dallo strato termoisolante o rimanere in parte libera. La presenza di una lama d'aria di ridotte dimensioni (2÷5 cm) tra lo strato termoisolante ed il paramento esterno protegge la parete da fenomeni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condensa interstiziale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preserva l'integrità dello strato stesso in caso di infiltrazione d'acqua. Intercapedini di dimensioni maggiori di 5 cm inibiscono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potere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termoisolante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lama d'aria, in quanto rendono possibili moti convettivi di trasmissione del calore.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strato termoisolante può essere realizzato con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pannelli rigidi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semirigidi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con materassini non idrofili; in edifici esistenti, l'intercapedine d'aria può essere riempita con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isolanti sciolti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soluzione che presenta alcune problematiche legate alla ridotta stabilità dimensionale dei materiali sfusi.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AE1C97-5DA1-4BA6-B364-F256F221064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4748930" y="1642312"/>
            <a:ext cx="2872125" cy="4533134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6A212666-2822-4AB8-8E8C-D445F5955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603" y="1201182"/>
            <a:ext cx="2189747" cy="8822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Problema della continuità dell’isolamento termico per chiusure verticali doppie</a:t>
            </a:r>
          </a:p>
        </p:txBody>
      </p:sp>
    </p:spTree>
    <p:extLst>
      <p:ext uri="{BB962C8B-B14F-4D97-AF65-F5344CB8AC3E}">
        <p14:creationId xmlns:p14="http://schemas.microsoft.com/office/powerpoint/2010/main" val="1083638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ad isolamento intermedio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8A24BE3-AEE0-4ED2-A5FF-6000FF9074F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prossimità di cordoli perimetrali e in corrispondenza di aggetti, la realizzazione della continuità dello strato coibente è possibile ricorrendo a speciali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raccordo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Queste soluzioni tecnologiche sono applicabili su tutti gli involucri opachi che presentano il medesimo problema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continuità d'isolamento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corrispondenza di aggetti.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CF68A63-778C-4929-8506-B5D3AE4510C1}"/>
              </a:ext>
            </a:extLst>
          </p:cNvPr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233737" y="1113453"/>
            <a:ext cx="3061370" cy="205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magine 9" descr="Nuova immagine (13).bmp">
            <a:extLst>
              <a:ext uri="{FF2B5EF4-FFF2-40B4-BE49-F238E27FC236}">
                <a16:creationId xmlns:a16="http://schemas.microsoft.com/office/drawing/2014/main" id="{69BFE15F-8E7F-43E4-880D-674F95A52F64}"/>
              </a:ext>
            </a:extLst>
          </p:cNvPr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50" y="3200401"/>
            <a:ext cx="5579645" cy="29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E430E7B4-CCAA-443D-8767-85277CB76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611" y="3284625"/>
            <a:ext cx="2189747" cy="2996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Realizzazione della continuità dell’isolamento all’aggetto con l'impiego di elementi metallici di raccordo innestati all'orizzontamento: assonometria dell'elemento tecnico (moduli da 1 ml e moduli di completamento da 20 cm) ed armatura per la ripresa delle sollecitazioni flessionali.</a:t>
            </a:r>
          </a:p>
        </p:txBody>
      </p:sp>
    </p:spTree>
    <p:extLst>
      <p:ext uri="{BB962C8B-B14F-4D97-AF65-F5344CB8AC3E}">
        <p14:creationId xmlns:p14="http://schemas.microsoft.com/office/powerpoint/2010/main" val="291012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3024159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803496"/>
            <a:ext cx="533396" cy="95526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Insieme di u. t. e di e. t. aventi funzione di separare e di conformare gli spazi interni del sistema edilizio stesso rispetto all’esterno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492C2F-5565-4943-A68A-5743DBC99D8E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859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Pareti ad isolamento intermedio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059C03-F41A-9958-2467-40E7140D4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923" y="5327665"/>
            <a:ext cx="3076563" cy="840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sinistra, armatura della trave di bordo.</a:t>
            </a:r>
          </a:p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destra, armatura di ripresa per soletta a sbalzo.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0F909CF-5BFB-7E21-FB96-ACA4A329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59" y="1132254"/>
            <a:ext cx="8025481" cy="408392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8A0D5CD-A84D-9180-40CD-34EE7E65F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16" y="5327665"/>
            <a:ext cx="3076563" cy="840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destra, struttura provvisoria per il getto della soletta a sbalzo, con tavola di chiusura.</a:t>
            </a:r>
          </a:p>
        </p:txBody>
      </p:sp>
    </p:spTree>
    <p:extLst>
      <p:ext uri="{BB962C8B-B14F-4D97-AF65-F5344CB8AC3E}">
        <p14:creationId xmlns:p14="http://schemas.microsoft.com/office/powerpoint/2010/main" val="57207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Involucri freddi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7BB3D41-26D0-4F57-AA03-D57AD98BBAF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197392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involucri freddi, a differenza dei precedenti, sono comunque caratterizzati dalla disposizione dello strato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 all'esterno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in queste soluzioni, però,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rivestimento esterno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presenta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distaccato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dalla faccia esterna di tale strato, realizzando così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un'intercapedine aerata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Lo strato isolante termico risulta perciò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protetto dall'ingresso di acqua meteorica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dall'irraggiamento solare diretto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il quale può causarne il surriscaldamento. Tra gli involucri freddi si possono citare 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facciate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', le coperture 'a tetto freddo', le coperture discontinue isolate e ventilate.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A551F3C-80E5-4BD7-BAED-0F15F5151264}"/>
              </a:ext>
            </a:extLst>
          </p:cNvPr>
          <p:cNvSpPr txBox="1">
            <a:spLocks/>
          </p:cNvSpPr>
          <p:nvPr/>
        </p:nvSpPr>
        <p:spPr>
          <a:xfrm>
            <a:off x="4444277" y="1180512"/>
            <a:ext cx="4054641" cy="73638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SUCCESSIONE DEGLI STRATI FUNZIONALI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6D7B8B5C-8E22-4A36-83E6-3EA6A663E996}"/>
              </a:ext>
            </a:extLst>
          </p:cNvPr>
          <p:cNvCxnSpPr>
            <a:cxnSpLocks/>
            <a:stCxn id="8" idx="1"/>
            <a:endCxn id="10" idx="1"/>
          </p:cNvCxnSpPr>
          <p:nvPr/>
        </p:nvCxnSpPr>
        <p:spPr bwMode="auto">
          <a:xfrm rot="10800000" flipV="1">
            <a:off x="4444277" y="1548706"/>
            <a:ext cx="1" cy="881508"/>
          </a:xfrm>
          <a:prstGeom prst="bentConnector3">
            <a:avLst>
              <a:gd name="adj1" fmla="val 2286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6">
            <a:extLst>
              <a:ext uri="{FF2B5EF4-FFF2-40B4-BE49-F238E27FC236}">
                <a16:creationId xmlns:a16="http://schemas.microsoft.com/office/drawing/2014/main" id="{8ED5C681-EFD3-4DEA-99D2-C8CF08FB6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276" y="2124132"/>
            <a:ext cx="804283" cy="6121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rPr>
              <a:t>1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A465E38D-0787-4E60-AE9C-BF9052B25659}"/>
              </a:ext>
            </a:extLst>
          </p:cNvPr>
          <p:cNvCxnSpPr>
            <a:cxnSpLocks/>
            <a:stCxn id="8" idx="1"/>
            <a:endCxn id="15" idx="1"/>
          </p:cNvCxnSpPr>
          <p:nvPr/>
        </p:nvCxnSpPr>
        <p:spPr bwMode="auto">
          <a:xfrm rot="10800000" flipV="1">
            <a:off x="4444275" y="1548706"/>
            <a:ext cx="2" cy="1558698"/>
          </a:xfrm>
          <a:prstGeom prst="bentConnector3">
            <a:avLst>
              <a:gd name="adj1" fmla="val 1143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Forma 9">
            <a:extLst>
              <a:ext uri="{FF2B5EF4-FFF2-40B4-BE49-F238E27FC236}">
                <a16:creationId xmlns:a16="http://schemas.microsoft.com/office/drawing/2014/main" id="{21069583-81C3-472E-AB68-C651DC01C133}"/>
              </a:ext>
            </a:extLst>
          </p:cNvPr>
          <p:cNvCxnSpPr>
            <a:cxnSpLocks/>
            <a:stCxn id="8" idx="1"/>
            <a:endCxn id="21" idx="1"/>
          </p:cNvCxnSpPr>
          <p:nvPr/>
        </p:nvCxnSpPr>
        <p:spPr bwMode="auto">
          <a:xfrm rot="10800000" flipV="1">
            <a:off x="4444275" y="1548705"/>
            <a:ext cx="3" cy="3623981"/>
          </a:xfrm>
          <a:prstGeom prst="bentConnector3">
            <a:avLst>
              <a:gd name="adj1" fmla="val 762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0B0161CD-D878-4D60-B1D4-967A48903C91}"/>
              </a:ext>
            </a:extLst>
          </p:cNvPr>
          <p:cNvSpPr txBox="1">
            <a:spLocks/>
          </p:cNvSpPr>
          <p:nvPr/>
        </p:nvSpPr>
        <p:spPr>
          <a:xfrm>
            <a:off x="5393657" y="2132720"/>
            <a:ext cx="3105262" cy="603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Strato di supporto (strato portante)</a:t>
            </a:r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8607AC36-FE8E-4BB8-9F96-059BF3E84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275" y="2801322"/>
            <a:ext cx="804283" cy="6121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E95520F-40D0-420C-AE99-8DD2FFF97B62}"/>
              </a:ext>
            </a:extLst>
          </p:cNvPr>
          <p:cNvSpPr txBox="1">
            <a:spLocks/>
          </p:cNvSpPr>
          <p:nvPr/>
        </p:nvSpPr>
        <p:spPr>
          <a:xfrm>
            <a:off x="5393656" y="2809910"/>
            <a:ext cx="3105262" cy="603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Strato di isolamento termico</a:t>
            </a:r>
          </a:p>
        </p:txBody>
      </p:sp>
      <p:sp>
        <p:nvSpPr>
          <p:cNvPr id="17" name="Rectangle 66">
            <a:extLst>
              <a:ext uri="{FF2B5EF4-FFF2-40B4-BE49-F238E27FC236}">
                <a16:creationId xmlns:a16="http://schemas.microsoft.com/office/drawing/2014/main" id="{352D2A1A-3D6C-489B-B8AE-86143567E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275" y="3482765"/>
            <a:ext cx="804283" cy="6121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BEEC9DA-6E6C-4021-9F2D-A27E71F6101B}"/>
              </a:ext>
            </a:extLst>
          </p:cNvPr>
          <p:cNvSpPr txBox="1">
            <a:spLocks/>
          </p:cNvSpPr>
          <p:nvPr/>
        </p:nvSpPr>
        <p:spPr>
          <a:xfrm>
            <a:off x="5393656" y="3491353"/>
            <a:ext cx="3105262" cy="603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Strato di collegamento (sottostruttura)</a:t>
            </a: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337FACF1-C2C4-4C47-BAC5-4AC85C65C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275" y="4164208"/>
            <a:ext cx="804284" cy="6121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87A8406-37BF-4E1B-B4EA-7FDF9502C6C7}"/>
              </a:ext>
            </a:extLst>
          </p:cNvPr>
          <p:cNvSpPr txBox="1">
            <a:spLocks/>
          </p:cNvSpPr>
          <p:nvPr/>
        </p:nvSpPr>
        <p:spPr>
          <a:xfrm>
            <a:off x="5393657" y="4172796"/>
            <a:ext cx="3105262" cy="612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Intercapedine d’aria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555EDA7C-EB32-4891-BA50-8CDC196B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274" y="4866605"/>
            <a:ext cx="804284" cy="61216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748974C-4C6D-4983-B580-A6B69AF7A6DC}"/>
              </a:ext>
            </a:extLst>
          </p:cNvPr>
          <p:cNvSpPr txBox="1">
            <a:spLocks/>
          </p:cNvSpPr>
          <p:nvPr/>
        </p:nvSpPr>
        <p:spPr>
          <a:xfrm>
            <a:off x="5393656" y="4862827"/>
            <a:ext cx="3105262" cy="61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Strato di protezione esterno</a:t>
            </a:r>
          </a:p>
          <a:p>
            <a:r>
              <a:rPr lang="it-IT" dirty="0"/>
              <a:t>ancorato alla sottostruttura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9E7A3280-9E98-4812-B3C5-65706CAFD60D}"/>
              </a:ext>
            </a:extLst>
          </p:cNvPr>
          <p:cNvCxnSpPr>
            <a:cxnSpLocks/>
            <a:stCxn id="8" idx="1"/>
            <a:endCxn id="17" idx="1"/>
          </p:cNvCxnSpPr>
          <p:nvPr/>
        </p:nvCxnSpPr>
        <p:spPr bwMode="auto">
          <a:xfrm rot="10800000" flipV="1">
            <a:off x="4444275" y="1548705"/>
            <a:ext cx="2" cy="2240141"/>
          </a:xfrm>
          <a:prstGeom prst="bentConnector3">
            <a:avLst>
              <a:gd name="adj1" fmla="val 1143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">
            <a:extLst>
              <a:ext uri="{FF2B5EF4-FFF2-40B4-BE49-F238E27FC236}">
                <a16:creationId xmlns:a16="http://schemas.microsoft.com/office/drawing/2014/main" id="{E3C3204A-6304-4AFD-9CCE-5B15C274269B}"/>
              </a:ext>
            </a:extLst>
          </p:cNvPr>
          <p:cNvCxnSpPr>
            <a:cxnSpLocks/>
            <a:stCxn id="8" idx="1"/>
            <a:endCxn id="19" idx="1"/>
          </p:cNvCxnSpPr>
          <p:nvPr/>
        </p:nvCxnSpPr>
        <p:spPr bwMode="auto">
          <a:xfrm rot="10800000" flipV="1">
            <a:off x="4444275" y="1548706"/>
            <a:ext cx="2" cy="2921584"/>
          </a:xfrm>
          <a:prstGeom prst="bentConnector3">
            <a:avLst>
              <a:gd name="adj1" fmla="val 114301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13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Involucri freddi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7BB3D41-26D0-4F57-AA03-D57AD98BBAF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197392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facciata ventilata è costituita da due elementi tecnici ben differenziati ed opportunamente distanziati, solidarizzati da sistemi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graffaggio metallico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separati da un'intercapedine d'aria; questa comunica con l'ambiente esterno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sommità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così da permettere l‘«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effetto camino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discontinuità tra strato di protezione e strato isolante blocca le infiltrazioni d’acqua verso l’interno, mentre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coibentazione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risulta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su tutto l’involucro verticale, impedendo la formazione di ponti termici.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periodo estivo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possibile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asportare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termici in eccesso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mentre nella stagione fredda la stessa ventilazione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asporta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l’eventuale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umidità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presente.</a:t>
            </a: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373D6E4E-8239-405A-B199-A0DF18B92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072366"/>
              </p:ext>
            </p:extLst>
          </p:nvPr>
        </p:nvGraphicFramePr>
        <p:xfrm>
          <a:off x="4011729" y="1616074"/>
          <a:ext cx="2612461" cy="36258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2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5851">
                <a:tc>
                  <a:txBody>
                    <a:bodyPr/>
                    <a:lstStyle/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portante o di supporto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di regolarizzazione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termoisolante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di collegamento tra strato portante e strato coibente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per il supporto strutturale (sovrastruttura di sostegno al rivestimento)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strato di finitura o di rivestimento esterno, opaco, avente funzione di tenuta all’acqua e protezione dagli agenti atmosferici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ingresso e …</a:t>
                      </a:r>
                    </a:p>
                    <a:p>
                      <a:pPr marL="250190" indent="-228600" algn="just" defTabSz="914400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+mj-lt"/>
                        <a:buAutoNum type="arabicPeriod"/>
                      </a:pPr>
                      <a:r>
                        <a:rPr lang="it-IT" sz="1400" b="0" kern="1200" dirty="0">
                          <a:solidFill>
                            <a:srgbClr val="00B050"/>
                          </a:solidFill>
                          <a:latin typeface="Swis721 Cn BT" panose="020B0506020202030204" pitchFamily="34" charset="0"/>
                          <a:ea typeface="+mj-ea"/>
                          <a:cs typeface="+mj-cs"/>
                        </a:rPr>
                        <a:t>…uscita in sommità dello strato di ventilazione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Immagine 10" descr="Nuova immagine (5).bmp">
            <a:extLst>
              <a:ext uri="{FF2B5EF4-FFF2-40B4-BE49-F238E27FC236}">
                <a16:creationId xmlns:a16="http://schemas.microsoft.com/office/drawing/2014/main" id="{A19BF8AB-EA0C-48D8-B8D1-2F805DD09D1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3749" y="1068066"/>
            <a:ext cx="1466167" cy="524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1287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B1B31-4ABD-C748-4A92-D9D53200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11A321D9-C443-D077-EB0E-E03BF2C62A53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Altri requisiti di comportamento ambientale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B7E66E-9E2A-6D07-3741-3923256A6D8E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10.4</a:t>
            </a:r>
          </a:p>
        </p:txBody>
      </p:sp>
    </p:spTree>
    <p:extLst>
      <p:ext uri="{BB962C8B-B14F-4D97-AF65-F5344CB8AC3E}">
        <p14:creationId xmlns:p14="http://schemas.microsoft.com/office/powerpoint/2010/main" val="293756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Controllo della condensazione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F546922-4345-42D4-AF5A-1C6DEC18CC0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principale agente degradante che interessa l'involucro edilizio è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vapore acqueo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soggetto a trasporto attraverso 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chiusure opache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condizioni variabili con il clima del sito e con le stagioni. Si parla quindi di comportamento igrometrico dell'involucro edilizio o, considerando la dipendenza dei fenomeni di trasporto di vapore dalle temperature che interessano l'elemento di involucro,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comportamento termoigrometrico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prestazioni tecnologiche offerte per contrastare l'agente degradante vapore acqueo possono rientrare 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tre diverse classi di esigenze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8B77D05-F389-8752-737D-ACFE84B38844}"/>
              </a:ext>
            </a:extLst>
          </p:cNvPr>
          <p:cNvSpPr txBox="1">
            <a:spLocks/>
          </p:cNvSpPr>
          <p:nvPr/>
        </p:nvSpPr>
        <p:spPr>
          <a:xfrm>
            <a:off x="5698508" y="1301460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BENESSERE E SALUTE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05DA83-DEAC-1A79-F32D-A039EDE34414}"/>
              </a:ext>
            </a:extLst>
          </p:cNvPr>
          <p:cNvSpPr txBox="1">
            <a:spLocks/>
          </p:cNvSpPr>
          <p:nvPr/>
        </p:nvSpPr>
        <p:spPr>
          <a:xfrm>
            <a:off x="4791600" y="2427492"/>
            <a:ext cx="3702695" cy="742889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formazione di fenomeni superficiali capaci di creare condizioni non salubri di qualità dell’aria indoor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B0B7554-92C1-0CC6-C39F-CA7B605B5400}"/>
              </a:ext>
            </a:extLst>
          </p:cNvPr>
          <p:cNvSpPr txBox="1">
            <a:spLocks/>
          </p:cNvSpPr>
          <p:nvPr/>
        </p:nvSpPr>
        <p:spPr>
          <a:xfrm>
            <a:off x="1682866" y="4316523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USO RAZIONALE MATERIALI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4D557FE-8865-3BF1-7018-445C3BF3C827}"/>
              </a:ext>
            </a:extLst>
          </p:cNvPr>
          <p:cNvSpPr txBox="1">
            <a:spLocks/>
          </p:cNvSpPr>
          <p:nvPr/>
        </p:nvSpPr>
        <p:spPr>
          <a:xfrm>
            <a:off x="775958" y="5442555"/>
            <a:ext cx="3702695" cy="742889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decadimento nel tempo delle prestazioni dell’involucro edilizio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843918E-5629-7656-2E33-9A50AAAFAC1A}"/>
              </a:ext>
            </a:extLst>
          </p:cNvPr>
          <p:cNvSpPr txBox="1">
            <a:spLocks/>
          </p:cNvSpPr>
          <p:nvPr/>
        </p:nvSpPr>
        <p:spPr>
          <a:xfrm>
            <a:off x="5698508" y="4316523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ASPETTO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A50B219-7F5B-9CD9-D1A8-BB686C219603}"/>
              </a:ext>
            </a:extLst>
          </p:cNvPr>
          <p:cNvSpPr txBox="1">
            <a:spLocks/>
          </p:cNvSpPr>
          <p:nvPr/>
        </p:nvSpPr>
        <p:spPr>
          <a:xfrm>
            <a:off x="4791600" y="5442555"/>
            <a:ext cx="3702695" cy="742889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degradazioni dell'aspetto degli elementi tecnici interessati dai fenomeni condensativi</a:t>
            </a:r>
          </a:p>
        </p:txBody>
      </p:sp>
    </p:spTree>
    <p:extLst>
      <p:ext uri="{BB962C8B-B14F-4D97-AF65-F5344CB8AC3E}">
        <p14:creationId xmlns:p14="http://schemas.microsoft.com/office/powerpoint/2010/main" val="1929034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Controllo della condensazione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F546922-4345-42D4-AF5A-1C6DEC18CC0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formazione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condensa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 vapore acqueo contenuto nell'aria ambiente si può manifestare: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 interne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d'involucro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(condensa superficiale), che comporta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deterioramento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finiture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interne;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all'interno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stesse strutture (condensa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interstiziale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), che porta allo stazionamento del vapore acqueo in una delle interfacce determinando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riduzione della durata prestazionale di uno o più strati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costituenti la soluzione tecnologica, più frequentemente lo strato termoisolante.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condizioni più frequenti che portano a insorgere fenomeni di condensa possono essere 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insufficiente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ventilazione</a:t>
            </a:r>
            <a:r>
              <a:rPr lang="it-IT" sz="1200" b="1" dirty="0">
                <a:solidFill>
                  <a:srgbClr val="87C30A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degli ambienti confinati, un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 basso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(ivi compresi i ponti termici, in cui si manifestano le temperature superficiali più basse) e, infine,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 adeguato posizionamento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all'interno della stratigrafia degli elementi di involucro.</a:t>
            </a:r>
          </a:p>
        </p:txBody>
      </p:sp>
      <p:pic>
        <p:nvPicPr>
          <p:cNvPr id="2" name="Picture 1" descr="C:\Users\io\Copy\MountEE\Incarico 2\Project 10 - Moggio\Foto 20141118\All. Delli Zotti\IMG_5110.JPG">
            <a:extLst>
              <a:ext uri="{FF2B5EF4-FFF2-40B4-BE49-F238E27FC236}">
                <a16:creationId xmlns:a16="http://schemas.microsoft.com/office/drawing/2014/main" id="{F7A31AA6-A3F7-7AED-063C-3D2D9841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730" y="1146944"/>
            <a:ext cx="3625775" cy="4834367"/>
          </a:xfrm>
          <a:prstGeom prst="rect">
            <a:avLst/>
          </a:prstGeom>
          <a:noFill/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F9862E2-927E-10F7-DCD9-A9D8A00DCE35}"/>
              </a:ext>
            </a:extLst>
          </p:cNvPr>
          <p:cNvSpPr txBox="1">
            <a:spLocks/>
          </p:cNvSpPr>
          <p:nvPr/>
        </p:nvSpPr>
        <p:spPr>
          <a:xfrm>
            <a:off x="4958155" y="1227310"/>
            <a:ext cx="2623745" cy="537990"/>
          </a:xfrm>
          <a:prstGeom prst="rect">
            <a:avLst/>
          </a:prstGeom>
          <a:solidFill>
            <a:srgbClr val="EAEAEA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400" b="0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Condensa superficiale in corrispondenza del ponte termico</a:t>
            </a:r>
          </a:p>
        </p:txBody>
      </p:sp>
    </p:spTree>
    <p:extLst>
      <p:ext uri="{BB962C8B-B14F-4D97-AF65-F5344CB8AC3E}">
        <p14:creationId xmlns:p14="http://schemas.microsoft.com/office/powerpoint/2010/main" val="896645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Controllo della condensazione</a:t>
            </a:r>
          </a:p>
        </p:txBody>
      </p:sp>
      <p:pic>
        <p:nvPicPr>
          <p:cNvPr id="3" name="Picture 2" descr="C:\Users\io\Copy\MountEE\Incarico 2\Project 10 - Moggio\Foto 20141118\Termografie\DC_6988.jpg">
            <a:extLst>
              <a:ext uri="{FF2B5EF4-FFF2-40B4-BE49-F238E27FC236}">
                <a16:creationId xmlns:a16="http://schemas.microsoft.com/office/drawing/2014/main" id="{4D470C3A-AC3B-F7FD-1A07-CA1AED40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099" y="1200149"/>
            <a:ext cx="3343275" cy="2395141"/>
          </a:xfrm>
          <a:prstGeom prst="rect">
            <a:avLst/>
          </a:prstGeom>
          <a:noFill/>
        </p:spPr>
      </p:pic>
      <p:pic>
        <p:nvPicPr>
          <p:cNvPr id="4" name="Picture 3" descr="C:\Users\io\Copy\MountEE\Incarico 2\Project 10 - Moggio\Foto 20141118\Termografie\IR_6987.jpg">
            <a:extLst>
              <a:ext uri="{FF2B5EF4-FFF2-40B4-BE49-F238E27FC236}">
                <a16:creationId xmlns:a16="http://schemas.microsoft.com/office/drawing/2014/main" id="{3C407D33-404A-FEEC-ADCD-57D66218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99" y="3735280"/>
            <a:ext cx="3343275" cy="2507456"/>
          </a:xfrm>
          <a:prstGeom prst="rect">
            <a:avLst/>
          </a:prstGeom>
          <a:noFill/>
        </p:spPr>
      </p:pic>
      <p:pic>
        <p:nvPicPr>
          <p:cNvPr id="5" name="Picture 4" descr="C:\Users\io\Copy\MountEE\Incarico 2\Project 10 - Moggio\Foto 20141118\Termografie\IR_7021.jpg">
            <a:extLst>
              <a:ext uri="{FF2B5EF4-FFF2-40B4-BE49-F238E27FC236}">
                <a16:creationId xmlns:a16="http://schemas.microsoft.com/office/drawing/2014/main" id="{BB502922-952E-4EC0-E489-39743138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7828" y="3735281"/>
            <a:ext cx="3220347" cy="2507456"/>
          </a:xfrm>
          <a:prstGeom prst="rect">
            <a:avLst/>
          </a:prstGeom>
          <a:noFill/>
        </p:spPr>
      </p:pic>
      <p:pic>
        <p:nvPicPr>
          <p:cNvPr id="8" name="Picture 5" descr="C:\Users\io\Copy\MountEE\Incarico 2\Project 10 - Moggio\Foto 20141118\Termografie\DC_7022.jpg">
            <a:extLst>
              <a:ext uri="{FF2B5EF4-FFF2-40B4-BE49-F238E27FC236}">
                <a16:creationId xmlns:a16="http://schemas.microsoft.com/office/drawing/2014/main" id="{FE48359F-C496-2774-D920-0C94BD47C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827" y="1200149"/>
            <a:ext cx="3220348" cy="2415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761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/>
              <a:t>Controllo della condensazione</a:t>
            </a:r>
            <a:endParaRPr lang="it-IT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846D637B-DB18-00BE-2FEE-BEB934B48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18380"/>
              </p:ext>
            </p:extLst>
          </p:nvPr>
        </p:nvGraphicFramePr>
        <p:xfrm>
          <a:off x="797425" y="1257300"/>
          <a:ext cx="7549150" cy="48641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2974365">
                  <a:extLst>
                    <a:ext uri="{9D8B030D-6E8A-4147-A177-3AD203B41FA5}">
                      <a16:colId xmlns:a16="http://schemas.microsoft.com/office/drawing/2014/main" val="3076062649"/>
                    </a:ext>
                  </a:extLst>
                </a:gridCol>
                <a:gridCol w="2432336">
                  <a:extLst>
                    <a:ext uri="{9D8B030D-6E8A-4147-A177-3AD203B41FA5}">
                      <a16:colId xmlns:a16="http://schemas.microsoft.com/office/drawing/2014/main" val="981099085"/>
                    </a:ext>
                  </a:extLst>
                </a:gridCol>
                <a:gridCol w="2142449">
                  <a:extLst>
                    <a:ext uri="{9D8B030D-6E8A-4147-A177-3AD203B41FA5}">
                      <a16:colId xmlns:a16="http://schemas.microsoft.com/office/drawing/2014/main" val="4015816187"/>
                    </a:ext>
                  </a:extLst>
                </a:gridCol>
              </a:tblGrid>
              <a:tr h="46041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Materiale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Densità [kg/m</a:t>
                      </a:r>
                      <a:r>
                        <a:rPr lang="it-IT" sz="1600" b="0" baseline="3000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3</a:t>
                      </a:r>
                      <a:r>
                        <a:rPr lang="it-IT" sz="1600" b="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]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M</a:t>
                      </a:r>
                      <a:r>
                        <a:rPr lang="it-IT" sz="1600" b="0" baseline="-2500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A</a:t>
                      </a:r>
                      <a:r>
                        <a:rPr lang="it-IT" sz="1600" b="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 [g/m</a:t>
                      </a:r>
                      <a:r>
                        <a:rPr lang="it-IT" sz="1600" b="0" baseline="3000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2</a:t>
                      </a:r>
                      <a:r>
                        <a:rPr lang="it-IT" sz="1600" b="0" dirty="0">
                          <a:solidFill>
                            <a:srgbClr val="FFFFFF"/>
                          </a:solidFill>
                          <a:effectLst/>
                          <a:latin typeface="Swis721 Cn BT" panose="020B0506020202030204" pitchFamily="34" charset="0"/>
                        </a:rPr>
                        <a:t>]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29127"/>
                  </a:ext>
                </a:extLst>
              </a:tr>
              <a:tr h="409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laterizi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600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2000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≤500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593880"/>
                  </a:ext>
                </a:extLst>
              </a:tr>
              <a:tr h="409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calcestruzzi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400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2400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≤500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881798"/>
                  </a:ext>
                </a:extLst>
              </a:tr>
              <a:tr h="409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legnami e derivati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500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800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≤30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ρ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d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143268"/>
                  </a:ext>
                </a:extLst>
              </a:tr>
              <a:tr h="409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intonaci e malte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600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2000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≤30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ρ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d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313801"/>
                  </a:ext>
                </a:extLst>
              </a:tr>
              <a:tr h="61388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fibre di natura organica</a:t>
                      </a:r>
                    </a:p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con collanti resistenti all’acqua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300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700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≤20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ρ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d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195429"/>
                  </a:ext>
                </a:extLst>
              </a:tr>
              <a:tr h="61388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fibre di natura organica</a:t>
                      </a:r>
                    </a:p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con collanti non resistenti all’acqua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300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700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≤5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ρ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d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338504"/>
                  </a:ext>
                </a:extLst>
              </a:tr>
              <a:tr h="409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fibre minerali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10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150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≤5000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ρ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d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[λ/(1-1,7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λ)]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423091"/>
                  </a:ext>
                </a:extLst>
              </a:tr>
              <a:tr h="40985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>
                          <a:effectLst/>
                          <a:latin typeface="Swis721 Cn BT" panose="020B0506020202030204" pitchFamily="34" charset="0"/>
                        </a:rPr>
                        <a:t>materie plastiche cellulari</a:t>
                      </a:r>
                      <a:endParaRPr lang="it-IT" sz="1600" b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10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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80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≤5000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ρ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d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[λ/(1-1,7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it-IT" sz="1600" b="0" dirty="0">
                          <a:effectLst/>
                          <a:latin typeface="Swis721 Cn BT" panose="020B0506020202030204" pitchFamily="34" charset="0"/>
                        </a:rPr>
                        <a:t>λ)]</a:t>
                      </a:r>
                      <a:endParaRPr lang="it-IT" sz="16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355731"/>
                  </a:ext>
                </a:extLst>
              </a:tr>
              <a:tr h="716795">
                <a:tc gridSpan="3"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</a:pPr>
                      <a:r>
                        <a:rPr lang="it-IT" sz="1400" b="0" dirty="0">
                          <a:effectLst/>
                          <a:latin typeface="Swis721 Cn BT" panose="020B0506020202030204" pitchFamily="34" charset="0"/>
                        </a:rPr>
                        <a:t>d è lo spessore dello strato [m]; ρ è la densità [kg/m</a:t>
                      </a:r>
                      <a:r>
                        <a:rPr lang="it-IT" sz="1400" b="0" baseline="30000" dirty="0">
                          <a:effectLst/>
                          <a:latin typeface="Swis721 Cn BT" panose="020B0506020202030204" pitchFamily="34" charset="0"/>
                        </a:rPr>
                        <a:t>3</a:t>
                      </a:r>
                      <a:r>
                        <a:rPr lang="it-IT" sz="1400" b="0" dirty="0">
                          <a:effectLst/>
                          <a:latin typeface="Swis721 Cn BT" panose="020B0506020202030204" pitchFamily="34" charset="0"/>
                        </a:rPr>
                        <a:t>];</a:t>
                      </a:r>
                    </a:p>
                    <a:p>
                      <a:pPr algn="l">
                        <a:lnSpc>
                          <a:spcPct val="105000"/>
                        </a:lnSpc>
                      </a:pPr>
                      <a:r>
                        <a:rPr lang="it-IT" sz="1400" b="0" dirty="0">
                          <a:effectLst/>
                          <a:latin typeface="Swis721 Cn BT" panose="020B0506020202030204" pitchFamily="34" charset="0"/>
                        </a:rPr>
                        <a:t>λ è la conduttività termica dello strato [W/m K].</a:t>
                      </a:r>
                    </a:p>
                    <a:p>
                      <a:pPr algn="l">
                        <a:lnSpc>
                          <a:spcPct val="105000"/>
                        </a:lnSpc>
                      </a:pPr>
                      <a:r>
                        <a:rPr lang="it-IT" sz="1400" b="0" dirty="0">
                          <a:effectLst/>
                          <a:latin typeface="Swis721 Cn BT" panose="020B0506020202030204" pitchFamily="34" charset="0"/>
                        </a:rPr>
                        <a:t>N. B. In ogni caso, non è ammissibile una quantità di vapore condensato superiore a 0,5 kg/m</a:t>
                      </a:r>
                      <a:r>
                        <a:rPr lang="it-IT" sz="1400" b="0" baseline="30000" dirty="0">
                          <a:effectLst/>
                          <a:latin typeface="Swis721 Cn BT" panose="020B0506020202030204" pitchFamily="34" charset="0"/>
                        </a:rPr>
                        <a:t>2</a:t>
                      </a:r>
                      <a:r>
                        <a:rPr lang="it-IT" sz="1400" b="0" dirty="0">
                          <a:effectLst/>
                          <a:latin typeface="Swis721 Cn BT" panose="020B0506020202030204" pitchFamily="34" charset="0"/>
                        </a:rPr>
                        <a:t>.</a:t>
                      </a:r>
                      <a:endParaRPr lang="it-IT" sz="1400" b="0" dirty="0">
                        <a:effectLst/>
                        <a:latin typeface="Swis721 Cn BT" panose="020B05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683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779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Inerzia termica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BD58958-4F65-4454-A11B-199FB71B8F5E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ottimale comportamento termico di una chiusura perimetrale è garantito, oltre che da un congruo livello di isolamento termico, anche da una adeguata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inerzia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chiusura opaca stessa; i parametri che definiscono la trasmittanza termica degli elementi tecnici d’involucro non sono sufficienti a definirne le prestazioni termiche estive. Si richiedono dunque materiali e tecnologie ad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elevata capacità termica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di congruo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spessore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peso specifico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L’adozione di un’adeguata stratigrafia delle chiusure perimetrali permette quindi di ottenere condizioni ottimali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comfort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ambienti interni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durante la stagione estiva, il periodo dell’anno più importante per la valutazione dell’inerzia termica di una chiusura: è possibile infatti ridurre il fenomeno di surriscaldamento dell’aria negli ambienti confinati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diminuendo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di conseguenza,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carico termico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gravante sull’impianto di condizionamento.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magine 34" descr="C:\Users\Carlo A Stival\AppData\Local\Microsoft\Windows\Temporary Internet Files\Content.Word\Nuova immagine (13).bmp">
            <a:extLst>
              <a:ext uri="{FF2B5EF4-FFF2-40B4-BE49-F238E27FC236}">
                <a16:creationId xmlns:a16="http://schemas.microsoft.com/office/drawing/2014/main" id="{76DC9AC4-30C8-4F98-B436-F35744CF33F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517" y="1156358"/>
            <a:ext cx="3767020" cy="329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4CFDE9D-9E95-4E6D-8301-7A71B35DD7A4}"/>
              </a:ext>
            </a:extLst>
          </p:cNvPr>
          <p:cNvSpPr txBox="1">
            <a:spLocks/>
          </p:cNvSpPr>
          <p:nvPr/>
        </p:nvSpPr>
        <p:spPr>
          <a:xfrm>
            <a:off x="4761782" y="4578838"/>
            <a:ext cx="3623094" cy="1618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Rappresentazione dell’attenuazione e dello sfasamento dell’onda termica. La curva continua rappresenta l’andamento della temperatura superficiale nel tempo, quella tratteggiata l’andamento della temperatura in un punto interno della parete</a:t>
            </a:r>
          </a:p>
        </p:txBody>
      </p:sp>
    </p:spTree>
    <p:extLst>
      <p:ext uri="{BB962C8B-B14F-4D97-AF65-F5344CB8AC3E}">
        <p14:creationId xmlns:p14="http://schemas.microsoft.com/office/powerpoint/2010/main" val="3819166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Inerzia termica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BD58958-4F65-4454-A11B-199FB71B8F5E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diminuire la velocità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diffusione del calore all’interno di un elemento tecnico, è opportuno quindi: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optare per materiali componenti dalla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ridotta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conducibilità termica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scegliere materiali dotati di elevato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peso specifico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capacità termica elevata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(materiali ad elevato accumulo).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L’inerzia termica di un elemento tecnico definisce allora la capacità dell’elemento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sfasare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attenuare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dell’onda termica esterna. Dal punto di vista fisico, l’elemento tecnico manifesta quindi una propensione più o meno spiccata ad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accumulare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a cederlo allo spazio confinato che delimita.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positivo soddisfacimento di questo aspetto non può quindi essere garantito da uno strato costituito da un solo materiale, ma deve risultare dalla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soluzione tecnologica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chiusura complessivamente adottata, in cui diversi strati funzionali concorrono sinergicamente a definirne il comportamento.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5941B91-ADF1-414A-BC2B-D2F08190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81" y="2550514"/>
            <a:ext cx="3883869" cy="3441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3697520-2A49-4578-A863-6C727F6076B9}"/>
                  </a:ext>
                </a:extLst>
              </p:cNvPr>
              <p:cNvSpPr txBox="1"/>
              <p:nvPr/>
            </p:nvSpPr>
            <p:spPr>
              <a:xfrm>
                <a:off x="6068629" y="1366538"/>
                <a:ext cx="1009572" cy="572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3697520-2A49-4578-A863-6C727F607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629" y="1366538"/>
                <a:ext cx="1009572" cy="5728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39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PARETI PERIMETRALI VERTICALI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D194A1C-2E07-45FA-AE2D-5FB3A49B8785}"/>
              </a:ext>
            </a:extLst>
          </p:cNvPr>
          <p:cNvSpPr txBox="1">
            <a:spLocks/>
          </p:cNvSpPr>
          <p:nvPr/>
        </p:nvSpPr>
        <p:spPr>
          <a:xfrm>
            <a:off x="6661072" y="2273304"/>
            <a:ext cx="106110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solidFill>
                  <a:srgbClr val="00B050"/>
                </a:solidFill>
                <a:latin typeface="Swis721 Cn BT" panose="020B0506020202030204" pitchFamily="34" charset="0"/>
              </a:rPr>
              <a:t>INFISSI ESTERNI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F26A9A9-4D6F-4241-8345-3F576A57C30F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6239A18-F70D-4AC5-8CCE-6C7F8EFC259C}"/>
              </a:ext>
            </a:extLst>
          </p:cNvPr>
          <p:cNvSpPr/>
          <p:nvPr/>
        </p:nvSpPr>
        <p:spPr>
          <a:xfrm rot="5400000">
            <a:off x="3024159" y="2256337"/>
            <a:ext cx="466783" cy="500720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95770C7-597B-40B6-8D3E-FD004CE7D27D}"/>
              </a:ext>
            </a:extLst>
          </p:cNvPr>
          <p:cNvSpPr/>
          <p:nvPr/>
        </p:nvSpPr>
        <p:spPr>
          <a:xfrm>
            <a:off x="2990853" y="2803496"/>
            <a:ext cx="533396" cy="95526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5FEEE31-41A9-498A-AAA2-360F501B02AA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F106B90-F4CB-4597-9FCB-3C7F1C9EE3DD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A713AA9-3A20-4398-B87B-3A386C654E1B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986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Inerzia termica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5A0E88-8599-4D5A-AECA-C430CAD3B75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chiusure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prive di isolamento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sfasamento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dell'onda termica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aumenta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proporzione all'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massa superficiale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della chiusura; il fattore di attenuazione dell'onda termica subisce inoltre una riduzione anche più accentuata. Poiché l'inerzia termica deriva da una elevata densità e da un elevato calore specifico, lo strato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accumulo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responsabile degli effetti d'inerzia, è associato allo strato funzionale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termica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la cui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svolge dunque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doppia funzione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disposizione di uno strato di isolamento termico influisce principalmente sul fattore di attenuazione e rendendone più pronunciato l'abbattimento.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L’impiego di uno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strato isolante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elevata densità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(ad esempio, in lana di legno o in sughero) può conferire all’intero pacchetto prestazioni inerziali decisamente migliori rispetto a isolanti sintetici ed è quindi ben associabile ad elementi d’involucro realizzati in legno e, quindi, dotati di una ridotta massa superficiale.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83B1F3E-5E46-E1A6-E0FB-1B52CCF6EDFA}"/>
              </a:ext>
            </a:extLst>
          </p:cNvPr>
          <p:cNvSpPr txBox="1">
            <a:spLocks/>
          </p:cNvSpPr>
          <p:nvPr/>
        </p:nvSpPr>
        <p:spPr>
          <a:xfrm>
            <a:off x="4877260" y="2457295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fattori caratteristici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482FAC5-122A-AB47-B06D-E4AEB759500A}"/>
              </a:ext>
            </a:extLst>
          </p:cNvPr>
          <p:cNvSpPr txBox="1">
            <a:spLocks/>
          </p:cNvSpPr>
          <p:nvPr/>
        </p:nvSpPr>
        <p:spPr>
          <a:xfrm>
            <a:off x="7215572" y="1507690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/>
              <a:t>massa termica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EDD6B3FB-CDC8-343B-6319-6513EACBA92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6641260" y="1813185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7788C3C8-077D-2299-9399-4C1B3A821F67}"/>
              </a:ext>
            </a:extLst>
          </p:cNvPr>
          <p:cNvSpPr txBox="1">
            <a:spLocks/>
          </p:cNvSpPr>
          <p:nvPr/>
        </p:nvSpPr>
        <p:spPr>
          <a:xfrm>
            <a:off x="7215572" y="2291406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/>
              <a:t>giacitura della chiusura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EEFA4B0C-0EAA-A2AE-295F-CFB707C93400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 flipV="1">
            <a:off x="6641260" y="2596901"/>
            <a:ext cx="574312" cy="19647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F574D009-ACBC-9132-FEA9-57B93D4E44B7}"/>
              </a:ext>
            </a:extLst>
          </p:cNvPr>
          <p:cNvSpPr txBox="1">
            <a:spLocks/>
          </p:cNvSpPr>
          <p:nvPr/>
        </p:nvSpPr>
        <p:spPr>
          <a:xfrm>
            <a:off x="7215572" y="307512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ctr"/>
            <a:r>
              <a:rPr lang="it-IT" dirty="0"/>
              <a:t>tipo di isolante termico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3F34474C-A86A-C698-71C8-C5AE2C3B5317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 bwMode="auto">
          <a:xfrm>
            <a:off x="6641260" y="2793377"/>
            <a:ext cx="574312" cy="58724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54161175-01B1-3BFB-2AD6-F7CEB50E6673}"/>
              </a:ext>
            </a:extLst>
          </p:cNvPr>
          <p:cNvSpPr txBox="1">
            <a:spLocks/>
          </p:cNvSpPr>
          <p:nvPr/>
        </p:nvSpPr>
        <p:spPr>
          <a:xfrm>
            <a:off x="4877260" y="1163320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INERZIA TERMICA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F918FC5-F4D9-FE33-A1F7-48F703FD6987}"/>
              </a:ext>
            </a:extLst>
          </p:cNvPr>
          <p:cNvSpPr txBox="1">
            <a:spLocks/>
          </p:cNvSpPr>
          <p:nvPr/>
        </p:nvSpPr>
        <p:spPr>
          <a:xfrm>
            <a:off x="4877260" y="4191000"/>
            <a:ext cx="3593680" cy="86035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</a:rPr>
              <a:t>Densità: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</a:rPr>
              <a:t>160 kg/m</a:t>
            </a:r>
            <a:r>
              <a:rPr lang="it-IT" baseline="30000" dirty="0">
                <a:solidFill>
                  <a:srgbClr val="00B050"/>
                </a:solidFill>
              </a:rPr>
              <a:t>3</a:t>
            </a:r>
            <a:r>
              <a:rPr lang="it-IT" dirty="0">
                <a:solidFill>
                  <a:srgbClr val="00B050"/>
                </a:solidFill>
              </a:rPr>
              <a:t> per isolanti in lana di legno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00B050"/>
                </a:solidFill>
              </a:rPr>
              <a:t>40-80 kg/m</a:t>
            </a:r>
            <a:r>
              <a:rPr lang="it-IT" baseline="-25000" dirty="0">
                <a:solidFill>
                  <a:srgbClr val="00B050"/>
                </a:solidFill>
              </a:rPr>
              <a:t>3</a:t>
            </a:r>
            <a:r>
              <a:rPr lang="it-IT" dirty="0">
                <a:solidFill>
                  <a:srgbClr val="00B050"/>
                </a:solidFill>
              </a:rPr>
              <a:t> per isolanti sintetici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5F7C2232-B92E-6BAF-59E0-7F9A276D4A6A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 bwMode="auto">
          <a:xfrm rot="5400000">
            <a:off x="7006234" y="3353977"/>
            <a:ext cx="504889" cy="116915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5B12F4F7-B657-65C7-B4D3-6EAC6209ACF1}"/>
              </a:ext>
            </a:extLst>
          </p:cNvPr>
          <p:cNvSpPr txBox="1">
            <a:spLocks/>
          </p:cNvSpPr>
          <p:nvPr/>
        </p:nvSpPr>
        <p:spPr>
          <a:xfrm>
            <a:off x="4877260" y="5344342"/>
            <a:ext cx="3593680" cy="8603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87C30A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</a:rPr>
              <a:t>Capacità termica dei materiali isolanti naturali, circa 2 volte superiore a quella dei sintetici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176E13BB-CABA-B2FA-56B9-02D7392FE7C2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 bwMode="auto">
          <a:xfrm rot="5400000">
            <a:off x="6533955" y="5204196"/>
            <a:ext cx="292991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688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B72D-6932-43ED-10C9-27C34F759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3751CF71-D25E-A7BE-D30D-E94273BDD6F5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Chiusure evolute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903323-DF84-1D76-47BE-A19C6DE53C0E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10.5</a:t>
            </a:r>
          </a:p>
        </p:txBody>
      </p:sp>
    </p:spTree>
    <p:extLst>
      <p:ext uri="{BB962C8B-B14F-4D97-AF65-F5344CB8AC3E}">
        <p14:creationId xmlns:p14="http://schemas.microsoft.com/office/powerpoint/2010/main" val="2691647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9E96512-DD35-4D44-B77C-2AF76E5913C0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9C66852-53D5-4620-BAAB-572E910E9F83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diversificazione funzionale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5149F149-B99F-44BE-88B1-06E08202AAD2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gestione flussi energetici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95A4435D-60BD-4569-A56B-AAF3B84A32DC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9650FD4B-B6F9-43B0-80C0-1976D9393FEC}"/>
              </a:ext>
            </a:extLst>
          </p:cNvPr>
          <p:cNvSpPr txBox="1">
            <a:spLocks/>
          </p:cNvSpPr>
          <p:nvPr/>
        </p:nvSpPr>
        <p:spPr>
          <a:xfrm>
            <a:off x="2966962" y="212058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aerazione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 vista verso l’esterno</a:t>
            </a: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F54D97AF-EABB-465B-A917-7B2D482A2BA3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 bwMode="auto">
          <a:xfrm flipV="1">
            <a:off x="2392650" y="2444330"/>
            <a:ext cx="574312" cy="45945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A9C801F8-1A9A-43EC-832B-4DCA44064FF6}"/>
              </a:ext>
            </a:extLst>
          </p:cNvPr>
          <p:cNvSpPr txBox="1">
            <a:spLocks/>
          </p:cNvSpPr>
          <p:nvPr/>
        </p:nvSpPr>
        <p:spPr>
          <a:xfrm>
            <a:off x="2963510" y="2967446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sicurezza e protezione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8BC17B48-18D3-481E-A433-F8569D121DBF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 bwMode="auto">
          <a:xfrm>
            <a:off x="2392650" y="2903789"/>
            <a:ext cx="570860" cy="38739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3" descr="Scan0032">
            <a:extLst>
              <a:ext uri="{FF2B5EF4-FFF2-40B4-BE49-F238E27FC236}">
                <a16:creationId xmlns:a16="http://schemas.microsoft.com/office/drawing/2014/main" id="{16E1257F-C495-4A31-8CED-83AD8E21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662" y="1158726"/>
            <a:ext cx="2854688" cy="292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uppo 2">
            <a:extLst>
              <a:ext uri="{FF2B5EF4-FFF2-40B4-BE49-F238E27FC236}">
                <a16:creationId xmlns:a16="http://schemas.microsoft.com/office/drawing/2014/main" id="{3036B311-879A-475F-B6B3-0179827A9C92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4090473"/>
            <a:ext cx="8775700" cy="2181965"/>
            <a:chOff x="0" y="4721497"/>
            <a:chExt cx="9144001" cy="2181687"/>
          </a:xfrm>
        </p:grpSpPr>
        <p:grpSp>
          <p:nvGrpSpPr>
            <p:cNvPr id="34" name="Group 38">
              <a:extLst>
                <a:ext uri="{FF2B5EF4-FFF2-40B4-BE49-F238E27FC236}">
                  <a16:creationId xmlns:a16="http://schemas.microsoft.com/office/drawing/2014/main" id="{C2FD4E54-E1CC-408A-8517-F9EC45AB2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163" y="4721497"/>
              <a:ext cx="8351838" cy="2136503"/>
              <a:chOff x="567" y="2750"/>
              <a:chExt cx="4624" cy="1225"/>
            </a:xfrm>
          </p:grpSpPr>
          <p:pic>
            <p:nvPicPr>
              <p:cNvPr id="48" name="Picture 34" descr="Scan0032">
                <a:extLst>
                  <a:ext uri="{FF2B5EF4-FFF2-40B4-BE49-F238E27FC236}">
                    <a16:creationId xmlns:a16="http://schemas.microsoft.com/office/drawing/2014/main" id="{BA41C460-2018-4B65-994D-0568A86CB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2750"/>
                <a:ext cx="1177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35" descr="Scan0033">
                <a:extLst>
                  <a:ext uri="{FF2B5EF4-FFF2-40B4-BE49-F238E27FC236}">
                    <a16:creationId xmlns:a16="http://schemas.microsoft.com/office/drawing/2014/main" id="{A438661C-A90E-49A2-BDCB-87C8EDDA6C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2750"/>
                <a:ext cx="2946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36">
                <a:extLst>
                  <a:ext uri="{FF2B5EF4-FFF2-40B4-BE49-F238E27FC236}">
                    <a16:creationId xmlns:a16="http://schemas.microsoft.com/office/drawing/2014/main" id="{8698A579-40F3-4A32-B4D2-409E2B54A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2750"/>
                <a:ext cx="589" cy="12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000" dirty="0">
                  <a:solidFill>
                    <a:schemeClr val="bg1"/>
                  </a:solidFill>
                  <a:latin typeface="Swis721 Cn BT" panose="020B0506020202030204" pitchFamily="34" charset="0"/>
                </a:endParaRPr>
              </a:p>
            </p:txBody>
          </p:sp>
        </p:grpSp>
        <p:sp>
          <p:nvSpPr>
            <p:cNvPr id="43" name="Rectangle 55">
              <a:extLst>
                <a:ext uri="{FF2B5EF4-FFF2-40B4-BE49-F238E27FC236}">
                  <a16:creationId xmlns:a16="http://schemas.microsoft.com/office/drawing/2014/main" id="{0F97141E-8A94-4F96-B94A-244169CCE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721497"/>
              <a:ext cx="900113" cy="21365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 Box 58">
              <a:extLst>
                <a:ext uri="{FF2B5EF4-FFF2-40B4-BE49-F238E27FC236}">
                  <a16:creationId xmlns:a16="http://schemas.microsoft.com/office/drawing/2014/main" id="{894C9C11-22A6-4C63-9E19-79C8F4173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058" y="4722571"/>
              <a:ext cx="1916472" cy="2721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20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200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Facciata a pelle semplice</a:t>
              </a:r>
            </a:p>
          </p:txBody>
        </p:sp>
        <p:sp>
          <p:nvSpPr>
            <p:cNvPr id="45" name="Text Box 59">
              <a:extLst>
                <a:ext uri="{FF2B5EF4-FFF2-40B4-BE49-F238E27FC236}">
                  <a16:creationId xmlns:a16="http://schemas.microsoft.com/office/drawing/2014/main" id="{3681F40F-337C-4747-A245-BB954B5BF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129" y="6629971"/>
              <a:ext cx="1835150" cy="2732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2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Facciata a pelle multipla</a:t>
              </a:r>
            </a:p>
          </p:txBody>
        </p:sp>
        <p:sp>
          <p:nvSpPr>
            <p:cNvPr id="46" name="Text Box 60">
              <a:extLst>
                <a:ext uri="{FF2B5EF4-FFF2-40B4-BE49-F238E27FC236}">
                  <a16:creationId xmlns:a16="http://schemas.microsoft.com/office/drawing/2014/main" id="{E24AFD1F-2FF9-4F9A-9B54-650124F9E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9842" y="4721497"/>
              <a:ext cx="1835150" cy="2732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2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Facciata alternata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073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BC95E0B-760A-4D2B-2114-FDCC6BEF88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294359" y="1411796"/>
            <a:ext cx="2658448" cy="70977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B790BA-3579-4BDA-BC37-D86601D36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19318" y="-1250981"/>
            <a:ext cx="2408532" cy="70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4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88FFC6-06B7-4081-950D-D6F2E4A9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419349" y="1096963"/>
            <a:ext cx="4305301" cy="5183458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27" name="Rectangle 66">
            <a:extLst>
              <a:ext uri="{FF2B5EF4-FFF2-40B4-BE49-F238E27FC236}">
                <a16:creationId xmlns:a16="http://schemas.microsoft.com/office/drawing/2014/main" id="{EE4271CB-820D-4FB3-9998-AD3F3EAB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598" y="142533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fissaggio</a:t>
            </a:r>
          </a:p>
        </p:txBody>
      </p:sp>
      <p:sp>
        <p:nvSpPr>
          <p:cNvPr id="28" name="Rectangle 66">
            <a:extLst>
              <a:ext uri="{FF2B5EF4-FFF2-40B4-BE49-F238E27FC236}">
                <a16:creationId xmlns:a16="http://schemas.microsoft.com/office/drawing/2014/main" id="{D65E60A2-B889-4E0B-A158-7F0580E8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598" y="1992445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sostegno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F1EE3D88-EB94-4E54-BBA5-523009CDE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598" y="2393738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</a:t>
            </a: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B294E476-56B4-4121-9C5F-7776FAF9D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368673"/>
            <a:ext cx="1892300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pannello in lamiera</a:t>
            </a:r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FFF60C57-CEB1-4B58-9D79-6AA263A60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949999"/>
            <a:ext cx="1892300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 trasparente</a:t>
            </a:r>
          </a:p>
        </p:txBody>
      </p:sp>
      <p:sp>
        <p:nvSpPr>
          <p:cNvPr id="35" name="Rectangle 66">
            <a:extLst>
              <a:ext uri="{FF2B5EF4-FFF2-40B4-BE49-F238E27FC236}">
                <a16:creationId xmlns:a16="http://schemas.microsoft.com/office/drawing/2014/main" id="{CC3A31A9-2C19-4F5D-B9BB-12C47F596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4" y="5207299"/>
            <a:ext cx="110807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</a:t>
            </a:r>
          </a:p>
        </p:txBody>
      </p:sp>
      <p:sp>
        <p:nvSpPr>
          <p:cNvPr id="36" name="Rectangle 66">
            <a:extLst>
              <a:ext uri="{FF2B5EF4-FFF2-40B4-BE49-F238E27FC236}">
                <a16:creationId xmlns:a16="http://schemas.microsoft.com/office/drawing/2014/main" id="{0936CC4E-36CC-43FC-91F2-3345B750E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4" y="5598490"/>
            <a:ext cx="110807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pannello</a:t>
            </a:r>
          </a:p>
        </p:txBody>
      </p:sp>
      <p:sp>
        <p:nvSpPr>
          <p:cNvPr id="37" name="Rectangle 66">
            <a:extLst>
              <a:ext uri="{FF2B5EF4-FFF2-40B4-BE49-F238E27FC236}">
                <a16:creationId xmlns:a16="http://schemas.microsoft.com/office/drawing/2014/main" id="{53D3AFCA-F0A9-46C9-9ABD-B4DD0D9B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4" y="5981681"/>
            <a:ext cx="213677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di sostegno</a:t>
            </a:r>
          </a:p>
        </p:txBody>
      </p:sp>
    </p:spTree>
    <p:extLst>
      <p:ext uri="{BB962C8B-B14F-4D97-AF65-F5344CB8AC3E}">
        <p14:creationId xmlns:p14="http://schemas.microsoft.com/office/powerpoint/2010/main" val="2957799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0FC7519-C08F-4F8A-B532-0CF547B15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80" y="2536727"/>
            <a:ext cx="5011440" cy="374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760453D9-20D6-A503-C785-187F2F71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760" y="1174242"/>
            <a:ext cx="4991100" cy="374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9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8" name="IMG_7879.MOV">
            <a:hlinkClick r:id="" action="ppaction://media"/>
            <a:extLst>
              <a:ext uri="{FF2B5EF4-FFF2-40B4-BE49-F238E27FC236}">
                <a16:creationId xmlns:a16="http://schemas.microsoft.com/office/drawing/2014/main" id="{35B43A48-6B16-4295-87A0-46DB7800BC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543519" y="1102333"/>
            <a:ext cx="4028481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8344A30-3B60-95B8-3E19-82FAAE7DE3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221" y="1102333"/>
            <a:ext cx="3902636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489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Caratterizzazione delle facciate adattive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3742201-3652-4CFE-BA91-8533100C3CA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facciate «tradizionali» hanno carattere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quasi-statico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 cui non possono adattarsi al mutare delle condizioni ambientali, o alle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esigenze contingenti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 parte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5044B4D-B034-4BD5-A737-A8F2FB3021C2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 qui le tecnologie delle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facciate adattive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possono sovrintendere a diversi scopi afferenti al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comfort indoor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e/o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riduzione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consumi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energetici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7E6ADEE7-19C4-1241-8367-54FFBD07A788}"/>
              </a:ext>
            </a:extLst>
          </p:cNvPr>
          <p:cNvGraphicFramePr/>
          <p:nvPr/>
        </p:nvGraphicFramePr>
        <p:xfrm>
          <a:off x="628650" y="2336800"/>
          <a:ext cx="7886700" cy="38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9362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Caratterizzazione delle facciate adattive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57E0600-1065-48BF-874E-8F29CA18238F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2643929-8F68-467D-B55F-D359288B48D8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facciate adattive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6168857-2CEB-44AB-913A-891AF18F0F28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scopi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EA1989CA-73C7-4F15-8858-EFAE6E3C44C1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1494240F-D0A6-459F-9412-2E0C9F6595E8}"/>
              </a:ext>
            </a:extLst>
          </p:cNvPr>
          <p:cNvSpPr txBox="1">
            <a:spLocks/>
          </p:cNvSpPr>
          <p:nvPr/>
        </p:nvSpPr>
        <p:spPr>
          <a:xfrm>
            <a:off x="2966962" y="491646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scala di applicazione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81566FC6-CADC-4BE0-AF68-DCECF6D8F4B3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 bwMode="auto">
          <a:xfrm>
            <a:off x="2392650" y="2903789"/>
            <a:ext cx="574312" cy="233642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66">
            <a:extLst>
              <a:ext uri="{FF2B5EF4-FFF2-40B4-BE49-F238E27FC236}">
                <a16:creationId xmlns:a16="http://schemas.microsoft.com/office/drawing/2014/main" id="{88340337-22BB-4FC7-BDD7-0107030B1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comfort termico</a:t>
            </a:r>
          </a:p>
        </p:txBody>
      </p:sp>
      <p:sp>
        <p:nvSpPr>
          <p:cNvPr id="41" name="Rectangle 66">
            <a:extLst>
              <a:ext uri="{FF2B5EF4-FFF2-40B4-BE49-F238E27FC236}">
                <a16:creationId xmlns:a16="http://schemas.microsoft.com/office/drawing/2014/main" id="{B47D62FF-E211-444A-80EC-0D627A5D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127237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riduzione consumi</a:t>
            </a:r>
          </a:p>
        </p:txBody>
      </p:sp>
      <p:sp>
        <p:nvSpPr>
          <p:cNvPr id="42" name="Rectangle 66">
            <a:extLst>
              <a:ext uri="{FF2B5EF4-FFF2-40B4-BE49-F238E27FC236}">
                <a16:creationId xmlns:a16="http://schemas.microsoft.com/office/drawing/2014/main" id="{740E504F-877B-4AE5-9DA2-7C0DDB8B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68654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ricambio d’aria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486DD395-7AAB-4962-A85D-2C301329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168654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illuminazione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C4651FC8-0D33-49ED-BAEF-7CC612EAC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10070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comfort acustico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FEB8DDE1-5DE7-4611-B5D1-C85CE6E723CF}"/>
              </a:ext>
            </a:extLst>
          </p:cNvPr>
          <p:cNvSpPr txBox="1">
            <a:spLocks/>
          </p:cNvSpPr>
          <p:nvPr/>
        </p:nvSpPr>
        <p:spPr>
          <a:xfrm>
            <a:off x="2966962" y="265082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comportamento</a:t>
            </a:r>
          </a:p>
        </p:txBody>
      </p:sp>
      <p:sp>
        <p:nvSpPr>
          <p:cNvPr id="54" name="Rectangle 66">
            <a:extLst>
              <a:ext uri="{FF2B5EF4-FFF2-40B4-BE49-F238E27FC236}">
                <a16:creationId xmlns:a16="http://schemas.microsoft.com/office/drawing/2014/main" id="{795B68C4-4723-474A-B326-CC9F5ADB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64947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prevenzione</a:t>
            </a:r>
          </a:p>
        </p:txBody>
      </p:sp>
      <p:sp>
        <p:nvSpPr>
          <p:cNvPr id="55" name="Rectangle 66">
            <a:extLst>
              <a:ext uri="{FF2B5EF4-FFF2-40B4-BE49-F238E27FC236}">
                <a16:creationId xmlns:a16="http://schemas.microsoft.com/office/drawing/2014/main" id="{239AFB51-AED7-4FC5-80E5-B5BAC9874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264946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blocco</a:t>
            </a:r>
          </a:p>
        </p:txBody>
      </p:sp>
      <p:sp>
        <p:nvSpPr>
          <p:cNvPr id="56" name="Rectangle 66">
            <a:extLst>
              <a:ext uri="{FF2B5EF4-FFF2-40B4-BE49-F238E27FC236}">
                <a16:creationId xmlns:a16="http://schemas.microsoft.com/office/drawing/2014/main" id="{00675B41-B527-40A5-A48B-192FE6CF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06363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modulazione</a:t>
            </a: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2F937B98-2BA1-4C88-8CFC-FD22349B8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306363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captazione</a:t>
            </a:r>
          </a:p>
        </p:txBody>
      </p:sp>
      <p:cxnSp>
        <p:nvCxnSpPr>
          <p:cNvPr id="59" name="Forma 9">
            <a:extLst>
              <a:ext uri="{FF2B5EF4-FFF2-40B4-BE49-F238E27FC236}">
                <a16:creationId xmlns:a16="http://schemas.microsoft.com/office/drawing/2014/main" id="{B1844BE1-4EF5-4060-BAA3-ED2B1265F787}"/>
              </a:ext>
            </a:extLst>
          </p:cNvPr>
          <p:cNvCxnSpPr>
            <a:cxnSpLocks/>
            <a:stCxn id="31" idx="3"/>
            <a:endCxn id="53" idx="1"/>
          </p:cNvCxnSpPr>
          <p:nvPr/>
        </p:nvCxnSpPr>
        <p:spPr bwMode="auto">
          <a:xfrm>
            <a:off x="2392650" y="2903789"/>
            <a:ext cx="574312" cy="7077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66">
            <a:extLst>
              <a:ext uri="{FF2B5EF4-FFF2-40B4-BE49-F238E27FC236}">
                <a16:creationId xmlns:a16="http://schemas.microsoft.com/office/drawing/2014/main" id="{5352DDE9-718D-432D-9710-51002CE58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91647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</a:t>
            </a:r>
          </a:p>
        </p:txBody>
      </p:sp>
      <p:sp>
        <p:nvSpPr>
          <p:cNvPr id="61" name="Rectangle 66">
            <a:extLst>
              <a:ext uri="{FF2B5EF4-FFF2-40B4-BE49-F238E27FC236}">
                <a16:creationId xmlns:a16="http://schemas.microsoft.com/office/drawing/2014/main" id="{4DB07719-49F5-4817-9A87-DE820D61E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491646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facciata</a:t>
            </a:r>
          </a:p>
        </p:txBody>
      </p:sp>
      <p:sp>
        <p:nvSpPr>
          <p:cNvPr id="62" name="Rectangle 66">
            <a:extLst>
              <a:ext uri="{FF2B5EF4-FFF2-40B4-BE49-F238E27FC236}">
                <a16:creationId xmlns:a16="http://schemas.microsoft.com/office/drawing/2014/main" id="{EC05D909-1775-4FC4-B626-D2C5910A1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33063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apertura</a:t>
            </a:r>
          </a:p>
        </p:txBody>
      </p:sp>
      <p:sp>
        <p:nvSpPr>
          <p:cNvPr id="63" name="Rectangle 66">
            <a:extLst>
              <a:ext uri="{FF2B5EF4-FFF2-40B4-BE49-F238E27FC236}">
                <a16:creationId xmlns:a16="http://schemas.microsoft.com/office/drawing/2014/main" id="{C559AE3B-B125-4F88-B835-1FBFC54F6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533063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rivestimento</a:t>
            </a:r>
          </a:p>
        </p:txBody>
      </p:sp>
      <p:sp>
        <p:nvSpPr>
          <p:cNvPr id="64" name="Rectangle 66">
            <a:extLst>
              <a:ext uri="{FF2B5EF4-FFF2-40B4-BE49-F238E27FC236}">
                <a16:creationId xmlns:a16="http://schemas.microsoft.com/office/drawing/2014/main" id="{6166384A-6A89-4016-A061-E5971D87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744791"/>
            <a:ext cx="339195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intero edificio</a:t>
            </a: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154A2157-AA9E-4DBE-973C-CF56AF40C72C}"/>
              </a:ext>
            </a:extLst>
          </p:cNvPr>
          <p:cNvSpPr txBox="1">
            <a:spLocks/>
          </p:cNvSpPr>
          <p:nvPr/>
        </p:nvSpPr>
        <p:spPr>
          <a:xfrm>
            <a:off x="2966962" y="3590100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controllo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4F2D779-2CF7-40DB-BF5D-84043D28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88748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automatico</a:t>
            </a:r>
          </a:p>
        </p:txBody>
      </p:sp>
      <p:sp>
        <p:nvSpPr>
          <p:cNvPr id="68" name="Rectangle 66">
            <a:extLst>
              <a:ext uri="{FF2B5EF4-FFF2-40B4-BE49-F238E27FC236}">
                <a16:creationId xmlns:a16="http://schemas.microsoft.com/office/drawing/2014/main" id="{C871A988-D99D-4D65-9B54-CF54C430D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3588747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manuale</a:t>
            </a:r>
          </a:p>
        </p:txBody>
      </p:sp>
      <p:sp>
        <p:nvSpPr>
          <p:cNvPr id="69" name="Rectangle 66">
            <a:extLst>
              <a:ext uri="{FF2B5EF4-FFF2-40B4-BE49-F238E27FC236}">
                <a16:creationId xmlns:a16="http://schemas.microsoft.com/office/drawing/2014/main" id="{696B422C-AAC1-4161-BA6F-F2B0AB69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00290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ibrido</a:t>
            </a:r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B2EE16B0-8163-469C-8013-46D1DBB7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412858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on-off</a:t>
            </a:r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5076C027-B20F-4959-87B5-5C6BAF67E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4412857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graduale</a:t>
            </a:r>
          </a:p>
        </p:txBody>
      </p:sp>
    </p:spTree>
    <p:extLst>
      <p:ext uri="{BB962C8B-B14F-4D97-AF65-F5344CB8AC3E}">
        <p14:creationId xmlns:p14="http://schemas.microsoft.com/office/powerpoint/2010/main" val="488332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Caratterizzazione delle facciate adattive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422DC0-761E-42F1-AC73-CC411B0D0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50" y="1111515"/>
            <a:ext cx="7493100" cy="515818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627EBD1-A88F-4ECC-AADE-10F62905CACD}"/>
              </a:ext>
            </a:extLst>
          </p:cNvPr>
          <p:cNvSpPr/>
          <p:nvPr/>
        </p:nvSpPr>
        <p:spPr>
          <a:xfrm>
            <a:off x="167001" y="1198895"/>
            <a:ext cx="1557765" cy="525872"/>
          </a:xfrm>
          <a:prstGeom prst="rect">
            <a:avLst/>
          </a:prstGeom>
          <a:solidFill>
            <a:srgbClr val="EAEAEA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https://www.youtube.com/watch?v=FCb6Y2z_8zg</a:t>
            </a:r>
            <a:endParaRPr lang="it-IT" sz="105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EA49175-0C3B-4847-8F7B-11BB34FE9A3D}"/>
              </a:ext>
            </a:extLst>
          </p:cNvPr>
          <p:cNvSpPr/>
          <p:nvPr/>
        </p:nvSpPr>
        <p:spPr>
          <a:xfrm>
            <a:off x="3918586" y="1198895"/>
            <a:ext cx="1880817" cy="525872"/>
          </a:xfrm>
          <a:prstGeom prst="rect">
            <a:avLst/>
          </a:prstGeom>
          <a:solidFill>
            <a:srgbClr val="EAEAEA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http://www.soma-architecture.com/index.php?page=theme_pavilion&amp;parent=2#</a:t>
            </a:r>
            <a:endParaRPr lang="it-IT" sz="105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8EB7118-E2DE-4ACE-8639-CCD81716ABCB}"/>
              </a:ext>
            </a:extLst>
          </p:cNvPr>
          <p:cNvSpPr/>
          <p:nvPr/>
        </p:nvSpPr>
        <p:spPr>
          <a:xfrm>
            <a:off x="167001" y="3734296"/>
            <a:ext cx="2187442" cy="525872"/>
          </a:xfrm>
          <a:prstGeom prst="rect">
            <a:avLst/>
          </a:prstGeom>
          <a:solidFill>
            <a:srgbClr val="EAEAEA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https://en.wikiarquitectura.com/building/sahmri-south-australian-health-and-medical-research-institute/</a:t>
            </a:r>
            <a:endParaRPr lang="it-IT" sz="105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BBFE103-964C-4BDD-ABC0-4025BADC6DF5}"/>
              </a:ext>
            </a:extLst>
          </p:cNvPr>
          <p:cNvSpPr/>
          <p:nvPr/>
        </p:nvSpPr>
        <p:spPr>
          <a:xfrm>
            <a:off x="4164079" y="5659105"/>
            <a:ext cx="1557765" cy="525871"/>
          </a:xfrm>
          <a:prstGeom prst="rect">
            <a:avLst/>
          </a:prstGeom>
          <a:solidFill>
            <a:srgbClr val="EAEAEA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05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https://www.youtube.com/watch?v=iCAGlu4vPog</a:t>
            </a:r>
            <a:endParaRPr lang="it-IT" sz="105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131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37" y="1357312"/>
            <a:ext cx="4567239" cy="45624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F26A9A9-4D6F-4241-8345-3F576A57C30F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6239A18-F70D-4AC5-8CCE-6C7F8EFC259C}"/>
              </a:ext>
            </a:extLst>
          </p:cNvPr>
          <p:cNvSpPr/>
          <p:nvPr/>
        </p:nvSpPr>
        <p:spPr>
          <a:xfrm rot="5400000">
            <a:off x="3024159" y="2256337"/>
            <a:ext cx="466783" cy="500720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95770C7-597B-40B6-8D3E-FD004CE7D27D}"/>
              </a:ext>
            </a:extLst>
          </p:cNvPr>
          <p:cNvSpPr/>
          <p:nvPr/>
        </p:nvSpPr>
        <p:spPr>
          <a:xfrm>
            <a:off x="2990853" y="2803496"/>
            <a:ext cx="533396" cy="95526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5FEEE31-41A9-498A-AAA2-360F501B02AA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F106B90-F4CB-4597-9FCB-3C7F1C9EE3DD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A713AA9-3A20-4398-B87B-3A386C654E1B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DC1301C-6861-4D51-8930-4DEFCB086218}"/>
              </a:ext>
            </a:extLst>
          </p:cNvPr>
          <p:cNvSpPr/>
          <p:nvPr/>
        </p:nvSpPr>
        <p:spPr>
          <a:xfrm rot="5400000">
            <a:off x="3620209" y="1712336"/>
            <a:ext cx="466783" cy="500720"/>
          </a:xfrm>
          <a:prstGeom prst="rect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46A0BA2-D1C0-4B0A-A1A2-69AB229F8E1B}"/>
              </a:ext>
            </a:extLst>
          </p:cNvPr>
          <p:cNvSpPr txBox="1">
            <a:spLocks/>
          </p:cNvSpPr>
          <p:nvPr/>
        </p:nvSpPr>
        <p:spPr>
          <a:xfrm>
            <a:off x="6453382" y="2479679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relazione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70CFDC50-B0B4-4606-9BEA-310168B7B308}"/>
              </a:ext>
            </a:extLst>
          </p:cNvPr>
          <p:cNvSpPr txBox="1">
            <a:spLocks/>
          </p:cNvSpPr>
          <p:nvPr/>
        </p:nvSpPr>
        <p:spPr>
          <a:xfrm>
            <a:off x="7453886" y="4944005"/>
            <a:ext cx="1371886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strutture</a:t>
            </a:r>
          </a:p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in elevazione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4C40FBF8-B3DA-4BEB-B8DD-B3E965D1C5FD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 bwMode="auto">
          <a:xfrm rot="16200000" flipH="1">
            <a:off x="6841524" y="3645700"/>
            <a:ext cx="1792162" cy="80444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Forma 9">
            <a:extLst>
              <a:ext uri="{FF2B5EF4-FFF2-40B4-BE49-F238E27FC236}">
                <a16:creationId xmlns:a16="http://schemas.microsoft.com/office/drawing/2014/main" id="{933BE1E6-84FB-4A7A-B34B-88E5068B1A5E}"/>
              </a:ext>
            </a:extLst>
          </p:cNvPr>
          <p:cNvCxnSpPr>
            <a:cxnSpLocks/>
            <a:stCxn id="15" idx="2"/>
            <a:endCxn id="23" idx="0"/>
          </p:cNvCxnSpPr>
          <p:nvPr/>
        </p:nvCxnSpPr>
        <p:spPr bwMode="auto">
          <a:xfrm rot="5400000">
            <a:off x="6049533" y="3658154"/>
            <a:ext cx="1792161" cy="7795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3C71D380-3A96-48EC-870E-45FFE52E01F6}"/>
              </a:ext>
            </a:extLst>
          </p:cNvPr>
          <p:cNvSpPr txBox="1">
            <a:spLocks/>
          </p:cNvSpPr>
          <p:nvPr/>
        </p:nvSpPr>
        <p:spPr>
          <a:xfrm>
            <a:off x="6445523" y="1243223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SISTEMA TECNOLOGICO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863964E9-C3DA-449F-9894-F9496F1AD46A}"/>
              </a:ext>
            </a:extLst>
          </p:cNvPr>
          <p:cNvSpPr txBox="1">
            <a:spLocks/>
          </p:cNvSpPr>
          <p:nvPr/>
        </p:nvSpPr>
        <p:spPr>
          <a:xfrm>
            <a:off x="5869900" y="4944004"/>
            <a:ext cx="1371885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chiusure verticali</a:t>
            </a:r>
          </a:p>
        </p:txBody>
      </p:sp>
    </p:spTree>
    <p:extLst>
      <p:ext uri="{BB962C8B-B14F-4D97-AF65-F5344CB8AC3E}">
        <p14:creationId xmlns:p14="http://schemas.microsoft.com/office/powerpoint/2010/main" val="2026217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4A271B-FAD3-4FE9-8D4A-471AD7AF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992" y="1162270"/>
            <a:ext cx="4726638" cy="5083847"/>
          </a:xfrm>
          <a:prstGeom prst="rect">
            <a:avLst/>
          </a:prstGeom>
        </p:spPr>
      </p:pic>
      <p:sp>
        <p:nvSpPr>
          <p:cNvPr id="5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1346201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Posizione dell’elemento di involucro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1F3EC7E9-4114-4503-814D-5C233A04F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2091169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Posizione rispetto alla facciata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7AD02F3D-0578-4E7F-B828-DB388EF8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2836138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di supporto</a:t>
            </a: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A818605D-089B-4B1F-B73B-E03F27B7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3581107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Dimensione e pattern degli elementi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B0880C65-B191-4AB7-B5CB-D50F53AA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4325374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Dimensione e pattern della griglia</a:t>
            </a: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id="{F571FB0E-355E-4291-BB25-F3E64DF7A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5069641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Colorazione e trasparenza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5C0272BD-51A2-4EF3-AA59-9C6C9B44E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5813908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Granularità di proprietà e controllo</a:t>
            </a:r>
          </a:p>
        </p:txBody>
      </p:sp>
    </p:spTree>
    <p:extLst>
      <p:ext uri="{BB962C8B-B14F-4D97-AF65-F5344CB8AC3E}">
        <p14:creationId xmlns:p14="http://schemas.microsoft.com/office/powerpoint/2010/main" val="3023784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052" name="Picture 4" descr="Milano | Tre Torri - Cantieri CityLife: aggiornamento 17 giugno 2018 -  Urbanfile Blog">
            <a:extLst>
              <a:ext uri="{FF2B5EF4-FFF2-40B4-BE49-F238E27FC236}">
                <a16:creationId xmlns:a16="http://schemas.microsoft.com/office/drawing/2014/main" id="{06DAF020-85FE-BCFC-5C94-C8FF145A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82" y="1128889"/>
            <a:ext cx="3497961" cy="514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6">
            <a:extLst>
              <a:ext uri="{FF2B5EF4-FFF2-40B4-BE49-F238E27FC236}">
                <a16:creationId xmlns:a16="http://schemas.microsoft.com/office/drawing/2014/main" id="{116E243E-414D-51FA-C5C3-D2C932601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65" y="3890434"/>
            <a:ext cx="2326345" cy="1026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Doppia pelle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ventilata naturalmente</a:t>
            </a:r>
          </a:p>
          <a:p>
            <a:pPr>
              <a:spcBef>
                <a:spcPct val="0"/>
              </a:spcBef>
            </a:pPr>
            <a:endParaRPr lang="it-IT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Vetrata interna antincendio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DD8C6791-4AD5-8070-4304-DEF983E64026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 flipV="1">
            <a:off x="3341510" y="4218253"/>
            <a:ext cx="3059290" cy="1852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3">
            <a:extLst>
              <a:ext uri="{FF2B5EF4-FFF2-40B4-BE49-F238E27FC236}">
                <a16:creationId xmlns:a16="http://schemas.microsoft.com/office/drawing/2014/main" id="{2E70CAF6-5DE5-0CCE-C310-998CA0E1C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57" y="1128889"/>
            <a:ext cx="303530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Torre Generali, Milano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Zaha Hadid</a:t>
            </a:r>
            <a:endParaRPr lang="en-US" altLang="en-US" sz="16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9DDEC989-EF02-CC17-5249-15A25CC7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66" y="1854023"/>
            <a:ext cx="2055412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Pelle singola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(piani tecnici)</a:t>
            </a:r>
            <a:endParaRPr lang="it-IT" altLang="it-IT" sz="1400" baseline="300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26337716-CD8D-14E4-8715-1453C3B3110B}"/>
              </a:ext>
            </a:extLst>
          </p:cNvPr>
          <p:cNvCxnSpPr>
            <a:cxnSpLocks/>
            <a:stCxn id="18" idx="3"/>
          </p:cNvCxnSpPr>
          <p:nvPr/>
        </p:nvCxnSpPr>
        <p:spPr bwMode="auto">
          <a:xfrm>
            <a:off x="3070578" y="2181842"/>
            <a:ext cx="3330222" cy="300988"/>
          </a:xfrm>
          <a:prstGeom prst="bentConnector3">
            <a:avLst>
              <a:gd name="adj1" fmla="val 40508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6">
            <a:extLst>
              <a:ext uri="{FF2B5EF4-FFF2-40B4-BE49-F238E27FC236}">
                <a16:creationId xmlns:a16="http://schemas.microsoft.com/office/drawing/2014/main" id="{61C80A85-442B-5B39-55E2-5C12F5105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66" y="5401292"/>
            <a:ext cx="2055412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Rivestimento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 grigliato metallico</a:t>
            </a:r>
            <a:endParaRPr lang="it-IT" altLang="it-IT" sz="1400" baseline="300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1C25ABDD-7C30-F42E-6670-27D260D791D8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 flipV="1">
            <a:off x="3070578" y="5244375"/>
            <a:ext cx="3533422" cy="484736"/>
          </a:xfrm>
          <a:prstGeom prst="bentConnector3">
            <a:avLst>
              <a:gd name="adj1" fmla="val 40735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13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028" name="Picture 4" descr="Sostel per i sistemi interfonici delle Torri Hadid e Libeskind">
            <a:extLst>
              <a:ext uri="{FF2B5EF4-FFF2-40B4-BE49-F238E27FC236}">
                <a16:creationId xmlns:a16="http://schemas.microsoft.com/office/drawing/2014/main" id="{F9783BEF-48AC-84BF-8D8D-7CF6C98A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050" y="1104899"/>
            <a:ext cx="6737350" cy="51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6">
            <a:extLst>
              <a:ext uri="{FF2B5EF4-FFF2-40B4-BE49-F238E27FC236}">
                <a16:creationId xmlns:a16="http://schemas.microsoft.com/office/drawing/2014/main" id="{6FD54883-27CE-80B0-CE71-01013AD07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55" y="5753101"/>
            <a:ext cx="1760490" cy="36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pannelli in alluminio</a:t>
            </a:r>
            <a:endParaRPr lang="it-IT" altLang="it-IT" sz="1400" baseline="300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9C8ED4A1-A18A-592D-6E8B-D3788EFD87E7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2482145" y="5937073"/>
            <a:ext cx="3579988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6">
            <a:extLst>
              <a:ext uri="{FF2B5EF4-FFF2-40B4-BE49-F238E27FC236}">
                <a16:creationId xmlns:a16="http://schemas.microsoft.com/office/drawing/2014/main" id="{830FBECB-B2A5-83BF-21B3-9A19ED2E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264083"/>
            <a:ext cx="2520950" cy="36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vetrocamera piegato a freddo</a:t>
            </a:r>
            <a:endParaRPr lang="it-IT" altLang="it-IT" sz="1400" baseline="300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2A1D4622-1AA9-8F56-8D7B-9F7A93A21FFB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3149600" y="2448055"/>
            <a:ext cx="1749778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078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PARETI VEGETATE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modalità di realizzazione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 rivestimento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(rampicante)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su pannelli preformati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56741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su strutture a graticcio</a:t>
            </a:r>
            <a:endParaRPr lang="it-IT" i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>
            <a:off x="2644774" y="3065028"/>
            <a:ext cx="555626" cy="21545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0">
            <a:extLst>
              <a:ext uri="{FF2B5EF4-FFF2-40B4-BE49-F238E27FC236}">
                <a16:creationId xmlns:a16="http://schemas.microsoft.com/office/drawing/2014/main" id="{2B313476-52AC-C6F9-6970-84F194DF5F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351" y="1156024"/>
            <a:ext cx="3857508" cy="508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873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A0BCB6-47B5-1961-4778-7BE4E36D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482"/>
            <a:ext cx="9144000" cy="5020235"/>
          </a:xfrm>
          <a:prstGeom prst="rect">
            <a:avLst/>
          </a:prstGeom>
        </p:spPr>
      </p:pic>
      <p:sp>
        <p:nvSpPr>
          <p:cNvPr id="16" name="Rettangolo 13">
            <a:extLst>
              <a:ext uri="{FF2B5EF4-FFF2-40B4-BE49-F238E27FC236}">
                <a16:creationId xmlns:a16="http://schemas.microsoft.com/office/drawing/2014/main" id="{89B20F0C-F721-41BB-3D8B-394327B4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5583797"/>
            <a:ext cx="303530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Caixa Forum, Madrid (E)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Herzog &amp; De Meuron + P. Blanc</a:t>
            </a:r>
            <a:endParaRPr lang="en-US" altLang="en-US" sz="16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45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50676A-0F9B-B23B-D4BA-8FA9265C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76" y="1209674"/>
            <a:ext cx="6814048" cy="4848225"/>
          </a:xfrm>
          <a:prstGeom prst="rect">
            <a:avLst/>
          </a:prstGeom>
        </p:spPr>
      </p:pic>
      <p:sp>
        <p:nvSpPr>
          <p:cNvPr id="16" name="Rettangolo 13">
            <a:extLst>
              <a:ext uri="{FF2B5EF4-FFF2-40B4-BE49-F238E27FC236}">
                <a16:creationId xmlns:a16="http://schemas.microsoft.com/office/drawing/2014/main" id="{89B20F0C-F721-41BB-3D8B-394327B4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5778500"/>
            <a:ext cx="3035300" cy="468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SUPERFICIE A GRATICCIO</a:t>
            </a:r>
            <a:endParaRPr lang="en-US" altLang="en-US" sz="16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93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5F78ED-0A6C-BC34-3701-F3C1C385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142998"/>
            <a:ext cx="3813709" cy="51006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F4D4FB-9E28-10A0-FE0E-7C306AD5F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2" y="1142997"/>
            <a:ext cx="3796799" cy="5100668"/>
          </a:xfrm>
          <a:prstGeom prst="rect">
            <a:avLst/>
          </a:prstGeom>
        </p:spPr>
      </p:pic>
      <p:sp>
        <p:nvSpPr>
          <p:cNvPr id="9" name="Rettangolo 13">
            <a:extLst>
              <a:ext uri="{FF2B5EF4-FFF2-40B4-BE49-F238E27FC236}">
                <a16:creationId xmlns:a16="http://schemas.microsoft.com/office/drawing/2014/main" id="{AE104A54-02E6-6C65-D7ED-5C1100038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5778500"/>
            <a:ext cx="3035300" cy="468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PANNELLI PREFORMATI</a:t>
            </a:r>
            <a:endParaRPr lang="en-US" altLang="en-US" sz="16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7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verticali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087A8CF-95A2-42F3-8D9A-7DF073F5852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chiusure verticali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rappresentano l’inviluppo verticale esterno dell’organismo edilizio, e sono costituite dalle unità tecnologiche e degli elementi del sistema edilizio con funzione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 interni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sistema rispetto all’esterno.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chiusure  verticali sono molteplici: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capacità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sostenere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propri e, per sistemi ad ossatura muraria, anche i carichi trasmessi dalla copertura e dagli orizzontamenti;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in quanto esposte direttamente all’aria esterna, devono garantire la tenuta all’acqua e all’aria in misura tale da non compromettere il comfort degli ambienti interni;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termici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igrometrici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riduzione dell’effetto delle sorgenti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rumore esterne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attrezzabilità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impiantistica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e, più in generale,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coordinazione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con 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tecnologici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0493A3B1-33CC-4093-A9FD-2F5365BEBE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2" name="Rectangle 110">
            <a:extLst>
              <a:ext uri="{FF2B5EF4-FFF2-40B4-BE49-F238E27FC236}">
                <a16:creationId xmlns:a16="http://schemas.microsoft.com/office/drawing/2014/main" id="{13A1627E-5280-4EA6-AB7E-F812BD38D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480" y="2713027"/>
            <a:ext cx="500062" cy="43593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324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verticali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C.V. opache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175564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19606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Garantire l’equilibrio, la stabilità delle parti, resistenza meccanica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Garantire condizioni di comfort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Assicurare l’estetica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44486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C.V. trasparenti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5A7F184-86A2-40C3-910D-1EF1E626C2CD}"/>
              </a:ext>
            </a:extLst>
          </p:cNvPr>
          <p:cNvSpPr txBox="1">
            <a:spLocks/>
          </p:cNvSpPr>
          <p:nvPr/>
        </p:nvSpPr>
        <p:spPr>
          <a:xfrm>
            <a:off x="2966962" y="4905127"/>
            <a:ext cx="1922538" cy="1209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Garantire condizioni di comfort</a:t>
            </a:r>
          </a:p>
          <a:p>
            <a:pPr algn="just"/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Assicurare l’estetica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854EBEE0-1BD0-4460-9A6D-4AA2B40C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685" y="2048451"/>
            <a:ext cx="2738665" cy="231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685" y="2307145"/>
            <a:ext cx="2738665" cy="23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4486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82EEC3A7-7AD4-41F4-9BFC-EAF9F577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702556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cxnSp>
        <p:nvCxnSpPr>
          <p:cNvPr id="43" name="Forma 9">
            <a:extLst>
              <a:ext uri="{FF2B5EF4-FFF2-40B4-BE49-F238E27FC236}">
                <a16:creationId xmlns:a16="http://schemas.microsoft.com/office/drawing/2014/main" id="{FC063533-50F9-41AF-953B-1AF3D2EA2EC4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23209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956492"/>
            <a:ext cx="3508253" cy="234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5210428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5464368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2561040"/>
            <a:ext cx="3508251" cy="223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E REAZIONE AL FUOCO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809296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3067989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53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321884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588713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ASPETTO</a:t>
            </a:r>
          </a:p>
        </p:txBody>
      </p:sp>
      <p:sp>
        <p:nvSpPr>
          <p:cNvPr id="58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5721922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ASPETTO</a:t>
            </a:r>
          </a:p>
        </p:txBody>
      </p:sp>
      <p:sp>
        <p:nvSpPr>
          <p:cNvPr id="59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3836389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SICUREZZA</a:t>
            </a:r>
          </a:p>
        </p:txBody>
      </p:sp>
      <p:sp>
        <p:nvSpPr>
          <p:cNvPr id="60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597499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SICUREZZA</a:t>
            </a:r>
          </a:p>
        </p:txBody>
      </p:sp>
    </p:spTree>
    <p:extLst>
      <p:ext uri="{BB962C8B-B14F-4D97-AF65-F5344CB8AC3E}">
        <p14:creationId xmlns:p14="http://schemas.microsoft.com/office/powerpoint/2010/main" val="4699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costruttivi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principi costruttivi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percettivi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 flipV="1">
            <a:off x="2392650" y="2618050"/>
            <a:ext cx="574312" cy="285739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2407233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del comfort ambientale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MATERICA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GEOMETRICA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407233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CORPO UNICO</a:t>
            </a:r>
          </a:p>
        </p:txBody>
      </p:sp>
      <p:sp>
        <p:nvSpPr>
          <p:cNvPr id="26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66379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CORPO MULTIPLO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28" idx="1"/>
          </p:cNvCxnSpPr>
          <p:nvPr/>
        </p:nvCxnSpPr>
        <p:spPr bwMode="auto">
          <a:xfrm>
            <a:off x="2392650" y="2903789"/>
            <a:ext cx="574312" cy="84747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540445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elementari</a:t>
            </a:r>
          </a:p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e complessi</a:t>
            </a:r>
          </a:p>
        </p:txBody>
      </p:sp>
      <p:sp>
        <p:nvSpPr>
          <p:cNvPr id="29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4044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RESISTENTE PER FORMA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797002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RESISTENTE PER SEZIONE</a:t>
            </a:r>
          </a:p>
        </p:txBody>
      </p:sp>
    </p:spTree>
    <p:extLst>
      <p:ext uri="{BB962C8B-B14F-4D97-AF65-F5344CB8AC3E}">
        <p14:creationId xmlns:p14="http://schemas.microsoft.com/office/powerpoint/2010/main" val="109879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L’elemento di confine: classificazione,</a:t>
            </a:r>
          </a:p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strati funzionali e requisiti tecnologici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10.2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3150</Words>
  <Application>Microsoft Office PowerPoint</Application>
  <PresentationFormat>Presentazione su schermo (4:3)</PresentationFormat>
  <Paragraphs>413</Paragraphs>
  <Slides>56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2" baseType="lpstr">
      <vt:lpstr>Segoe UI Semilight</vt:lpstr>
      <vt:lpstr>Swis721 Cn BT</vt:lpstr>
      <vt:lpstr>Cambria Math</vt:lpstr>
      <vt:lpstr>Arial</vt:lpstr>
      <vt:lpstr>Segoe UI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Alcune definizioni</vt:lpstr>
      <vt:lpstr>Funzioni di chiusure verticali</vt:lpstr>
      <vt:lpstr>Funzioni di chiusure verticali</vt:lpstr>
      <vt:lpstr>Principi costruttivi</vt:lpstr>
      <vt:lpstr>Presentazione standard di PowerPoint</vt:lpstr>
      <vt:lpstr>Schemi funzionali</vt:lpstr>
      <vt:lpstr>Schemi funzionali</vt:lpstr>
      <vt:lpstr>Schemi funzionali</vt:lpstr>
      <vt:lpstr>Schemi funzionali</vt:lpstr>
      <vt:lpstr>Schemi funzionali</vt:lpstr>
      <vt:lpstr>Schemi funzionali</vt:lpstr>
      <vt:lpstr>Schemi funzionali</vt:lpstr>
      <vt:lpstr>Schemi funzionali</vt:lpstr>
      <vt:lpstr>Schemi funzionali</vt:lpstr>
      <vt:lpstr>Schemi funzionali</vt:lpstr>
      <vt:lpstr>Strati funzionali</vt:lpstr>
      <vt:lpstr>Strati funzionali</vt:lpstr>
      <vt:lpstr>Presentazione standard di PowerPoint</vt:lpstr>
      <vt:lpstr>Isolamento termico</vt:lpstr>
      <vt:lpstr>Pareti monostrato isolate esternamente</vt:lpstr>
      <vt:lpstr>Pareti monostrato isolate esternamente</vt:lpstr>
      <vt:lpstr>Pareti monostrato isolate esternamente</vt:lpstr>
      <vt:lpstr>Pareti monostrato isolate internamente</vt:lpstr>
      <vt:lpstr>Pareti ad isolamento intermedio</vt:lpstr>
      <vt:lpstr>Pareti ad isolamento intermedio</vt:lpstr>
      <vt:lpstr>Pareti ad isolamento intermedio</vt:lpstr>
      <vt:lpstr>Involucri freddi</vt:lpstr>
      <vt:lpstr>Involucri freddi</vt:lpstr>
      <vt:lpstr>Presentazione standard di PowerPoint</vt:lpstr>
      <vt:lpstr>Controllo della condensazione</vt:lpstr>
      <vt:lpstr>Controllo della condensazione</vt:lpstr>
      <vt:lpstr>Controllo della condensazione</vt:lpstr>
      <vt:lpstr>Controllo della condensazione</vt:lpstr>
      <vt:lpstr>Inerzia termica</vt:lpstr>
      <vt:lpstr>Inerzia termica</vt:lpstr>
      <vt:lpstr>Inerzia termica</vt:lpstr>
      <vt:lpstr>Presentazione standard di PowerPoint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Caratterizzazione delle facciate adattive</vt:lpstr>
      <vt:lpstr>Caratterizzazione delle facciate adattive</vt:lpstr>
      <vt:lpstr>Caratterizzazione delle facciate adattive</vt:lpstr>
      <vt:lpstr>Diversificazione funzionale delle facciate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543</cp:revision>
  <dcterms:created xsi:type="dcterms:W3CDTF">2018-02-02T13:45:01Z</dcterms:created>
  <dcterms:modified xsi:type="dcterms:W3CDTF">2024-10-27T21:54:32Z</dcterms:modified>
</cp:coreProperties>
</file>