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89" r:id="rId4"/>
  </p:sldMasterIdLst>
  <p:notesMasterIdLst>
    <p:notesMasterId r:id="rId49"/>
  </p:notesMasterIdLst>
  <p:sldIdLst>
    <p:sldId id="464" r:id="rId5"/>
    <p:sldId id="295" r:id="rId6"/>
    <p:sldId id="450" r:id="rId7"/>
    <p:sldId id="439" r:id="rId8"/>
    <p:sldId id="345" r:id="rId9"/>
    <p:sldId id="440" r:id="rId10"/>
    <p:sldId id="336" r:id="rId11"/>
    <p:sldId id="441" r:id="rId12"/>
    <p:sldId id="337" r:id="rId13"/>
    <p:sldId id="338" r:id="rId14"/>
    <p:sldId id="339" r:id="rId15"/>
    <p:sldId id="340" r:id="rId16"/>
    <p:sldId id="265" r:id="rId17"/>
    <p:sldId id="442" r:id="rId18"/>
    <p:sldId id="443" r:id="rId19"/>
    <p:sldId id="444" r:id="rId20"/>
    <p:sldId id="342" r:id="rId21"/>
    <p:sldId id="341" r:id="rId22"/>
    <p:sldId id="343" r:id="rId23"/>
    <p:sldId id="344" r:id="rId24"/>
    <p:sldId id="445" r:id="rId25"/>
    <p:sldId id="446" r:id="rId26"/>
    <p:sldId id="447" r:id="rId27"/>
    <p:sldId id="448" r:id="rId28"/>
    <p:sldId id="346" r:id="rId29"/>
    <p:sldId id="449" r:id="rId30"/>
    <p:sldId id="350" r:id="rId31"/>
    <p:sldId id="263" r:id="rId32"/>
    <p:sldId id="349" r:id="rId33"/>
    <p:sldId id="457" r:id="rId34"/>
    <p:sldId id="463" r:id="rId35"/>
    <p:sldId id="284" r:id="rId36"/>
    <p:sldId id="291" r:id="rId37"/>
    <p:sldId id="286" r:id="rId38"/>
    <p:sldId id="288" r:id="rId39"/>
    <p:sldId id="290" r:id="rId40"/>
    <p:sldId id="274" r:id="rId41"/>
    <p:sldId id="275" r:id="rId42"/>
    <p:sldId id="276" r:id="rId43"/>
    <p:sldId id="277" r:id="rId44"/>
    <p:sldId id="280" r:id="rId45"/>
    <p:sldId id="281" r:id="rId46"/>
    <p:sldId id="266" r:id="rId47"/>
    <p:sldId id="267" r:id="rId4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 autoAdjust="0"/>
    <p:restoredTop sz="94648"/>
  </p:normalViewPr>
  <p:slideViewPr>
    <p:cSldViewPr>
      <p:cViewPr varScale="1">
        <p:scale>
          <a:sx n="117" d="100"/>
          <a:sy n="117" d="100"/>
        </p:scale>
        <p:origin x="155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77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7E69E979-30AB-4ABD-9957-F012B1B879A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AB9516-EEED-4015-81BF-4CEE42D53D9D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431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257601-CA9C-4511-B7BA-60B6F3430832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7505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7D2A86-88BE-4B1C-B296-3963480C6BA1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fld id="{0C26105C-DD48-4E66-9612-D38AA555D138}" type="slidenum">
              <a:rPr lang="it-IT" altLang="it-IT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25</a:t>
            </a:fld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7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8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5271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40902E-A68C-451A-8260-F2F73F1190C2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2434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127908A-7BDA-40C2-9D53-AE9693ADD004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2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itchFamily="32" charset="0"/>
            </a:endParaRPr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9202172-412B-4E72-A187-26AE0B45A97E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2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itchFamily="32" charset="0"/>
            </a:endParaRPr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FFA7962-CF57-4B6F-8CDF-29C2F371520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2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itchFamily="32" charset="0"/>
            </a:endParaRPr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B47BA1-B08C-47DA-990F-ECD56A3CB38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2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itchFamily="32" charset="0"/>
            </a:endParaRPr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790E84C9-016B-4F6B-84E0-939B0AA51A54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2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itchFamily="32" charset="0"/>
            </a:endParaRPr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085DDB-4718-4AC4-8C30-1C84F126D1E0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3CE00C-1C98-4AE6-8606-CB6C11ACC9B2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58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43BD37-28C5-4238-B541-B77A81FD079A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0678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D30BD5-66C7-47C9-86E4-92C86A95A9AC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3147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CF135C-FDC8-4202-A453-76F426903DC2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1101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E4952A-77CB-43AF-8100-DE0B1DF106A5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0484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221BB22-74AA-4D0E-A52B-657694B26EF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1049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7E06A05-DF60-497C-A154-4006B639AD6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192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D9BB51-FD48-4BCE-BCDD-61BC3A2EAC2F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627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AAA77B-EBEF-4571-9CA6-4AC08DDEAE14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fld id="{CA15A9E2-6197-4030-8345-0079BC296C02}" type="slidenum">
              <a:rPr lang="it-IT" altLang="it-IT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14</a:t>
            </a:fld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9093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4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25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7D2A86-88BE-4B1C-B296-3963480C6BA1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fld id="{0C26105C-DD48-4E66-9612-D38AA555D138}" type="slidenum">
              <a:rPr lang="it-IT" altLang="it-IT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15</a:t>
            </a:fld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7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8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356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C8F9A7-6331-46A5-9B6A-A73731AAA77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893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FE2DDB-F75C-4EE6-AA29-89A28455AB86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921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A5A4C2-941C-4649-85F6-BB95D2675FD7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024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F7005-A343-4C1B-891D-5A9933074F70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158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754B5E-C0C6-47A8-A9E1-9B97E5488F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156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9F5800-BBB1-48B7-A974-7F0E90193D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695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3050" y="128588"/>
            <a:ext cx="2054225" cy="59880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3450" cy="59880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CC8B1E-F9EF-4566-A08D-F2AC00F935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797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255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6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fld id="{E6AD76AF-1BC8-4C30-B125-4090D7CDC5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23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255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6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fld id="{F140C81E-BD35-4E30-8071-0A651CC81C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405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41338-8C1E-4770-8F12-9907FCC15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9639F1-5142-4A5C-A98D-B491F5785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F5B13-F2A8-4927-AD34-152C1152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81C60-E40F-40D5-8E87-1DA6BFB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1B64E-18E6-40E4-8360-3E536ED7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D3877-397F-4A63-B992-3D9B5B8564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811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16B12-62B4-4CF2-A537-E2145A9E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92BCD-31F8-4E77-AB45-7DC52A22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DD6F1F-9DD7-4DC2-8C95-CB3A04F4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A17D0-B378-428F-9E84-CFA36F58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55D79A-B461-4046-A62E-F9A81704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008CA-C70A-4C9F-A178-EAE7A22C2E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895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F6FCD-1D82-4146-A2BD-3A534FD6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813479-100C-4290-8800-F9B278D0A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E800CE-D230-41BD-957B-344C9248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DB6047-9F38-45E6-B3BD-C42F99B1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EE316B-FFCC-4718-B060-B88F1B0A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EE35-C974-4D3E-B87D-67E1448BE8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064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E457-6350-4DF6-8DD6-F7FC885B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CC7F4-FAB7-4F74-A64A-259B1D898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544E4F-D9B4-424D-B9B1-ED3B0734D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1D1DB-11B3-4AE6-8E35-69C20E53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805C3A-B979-4F54-B132-9C277C0C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F36897-C42C-45EC-B78C-8CD77EDE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7627-6DD8-4540-9CE2-D77260014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0718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F087C1-6772-4341-A88D-6FCC9413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B6A70D-3FD6-4D46-B93A-A1448BCDF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3E628F-FD72-4185-B767-1488270DF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1D24FD-AC8B-49A3-A8D4-D005432B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B19B162-F47B-427B-9DD2-EA231F706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94DAA-BC56-443C-A3CB-D1B43522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B8E93C-2B72-41D2-929C-B79482EA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2491CB-6F5B-4F51-BBF2-D58191F4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0EBC-6AF3-4449-9F7B-1B75A65E06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7775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5F0F0-1D5F-4184-B245-BF8DAB0A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70D219-FEA5-432B-BEAB-A3F09541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28D133-06A2-474B-8902-2466C219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E0BAFD-A426-4822-88A0-FD49D971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9BDC-66FE-484A-A80F-E29027DFD7C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907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DDF19E-F15F-4758-9571-B3A3D204A8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0100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B35109-A57A-403A-8BBF-955F47A5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19525C-9C1E-4840-B981-C8D51F2F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D7F770-985C-4277-8D59-0BFC1C12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9034-B6E2-4400-BF8B-CE6037284B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7049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67B99-97D5-4963-BB1C-1B114E05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3D9CEF-2444-4CC1-B7C1-6ADC8A37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FADC3A-BD2D-4CB3-9A95-BB3210F0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007D07-7EC2-492E-A43E-6EA5BC4F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FE33AD-5F28-4C6D-A025-58BBA756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FE79B1-311D-4FEE-9190-D97E8EE5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EF0E6-E8A2-4449-89A4-28E7F941FB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2739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28C12-76CA-4E24-A04D-854B3BE2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B5589F-75F1-46A7-8EA8-9A20350B2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D2F6D2-38D2-4275-BD01-CC9D77D88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613A25-E774-4120-BAF1-384F6390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D48CB9-D11A-4331-BB81-83E110E8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59417A-96DB-4F95-BEB9-69405EAE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C970-33B8-4E91-AE8C-0D3F02DDC9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0777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DAB79-8666-4F93-9D5F-AF82A885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9315EB-DFA0-40CB-B4B3-28A1782AF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E68900-E188-4347-9D2F-BFE90CC5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F4E7F8-7375-4395-B068-693C14D7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D32A2B-3E0F-47AF-AF07-7CFF0F50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C85AE-F514-40B5-8B5F-08269F70FE6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063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BAE713-D021-463F-A425-D06CC07BE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C37BA1-7275-4790-AA94-334BCD72C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B1668C-1BE2-4015-A978-2BEE742B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94A8B7-D082-44E6-8411-6041A7C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17DDD-4491-476B-9F0C-7AC79D6E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658-0BC3-4A91-A96B-1B3C80FA8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7762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169A39-C061-492A-835C-1BCB0FF2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online 2">
            <a:extLst>
              <a:ext uri="{FF2B5EF4-FFF2-40B4-BE49-F238E27FC236}">
                <a16:creationId xmlns:a16="http://schemas.microsoft.com/office/drawing/2014/main" id="{90818422-057D-46ED-82EF-4B4BAD3A920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0BF141-6AD8-4268-97D0-014E611BA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7132D3-0EA6-40D4-8AF5-BF4EA24B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3ADF7E-F773-4AFF-A584-1D5C8C7F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4DB9BF-CD82-4DA5-84D7-77040FFD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EDBDAD-3CBD-4383-899F-2DDA0CCD5B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2922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F8797-6C60-4957-9B70-90958D3C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239D54-5310-4131-B6D4-E47F8CE307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607DCB-2FE2-4C26-819C-07C5806DB25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6B07537-4806-4E25-A41D-1C9008B9E91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023EB9A-140B-43C6-819E-971D7E4E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0F83C49A-C070-4B98-97D2-94F73C83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4A89453-4FFF-4CE5-B6D3-33764108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092EE0-5EA8-45D5-9183-18EADF968E2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183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7231D0-FA49-409D-A8FF-2E47ADB11A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2230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5EDC95-2801-44B1-88F5-365B9B3E17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4071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3C7CAF-8794-4D16-9B5D-53C27A7CE1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434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671DAF-FE88-4C34-AFF0-9D406F61C5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0796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48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3838" cy="45148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A6D7B6-A551-49C7-B387-5774C39636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7547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1A81B2-99DA-474B-B950-02E609C5354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1271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A84D19-AE3E-4C14-B0B7-7BAF00FC0B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823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1118A1-D0AA-4A05-8891-43576C8480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438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B039F8-9038-45FE-9DD7-18F0CAF5BE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6622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8E6243-3A5C-4426-BED6-0184621C64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5657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B7138-844C-4B19-B459-198DA80EF1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6782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1463" y="1604963"/>
            <a:ext cx="2054225" cy="45148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1863" cy="45148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452363-5CE7-493B-A743-B2C6052903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7560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766888"/>
            <a:ext cx="7761288" cy="17256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2488" cy="44608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4488" cy="44608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22488" cy="446088"/>
          </a:xfrm>
        </p:spPr>
        <p:txBody>
          <a:bodyPr/>
          <a:lstStyle>
            <a:lvl1pPr>
              <a:defRPr/>
            </a:lvl1pPr>
          </a:lstStyle>
          <a:p>
            <a:fld id="{FAB5AF47-FD0F-4E77-B9AE-15BC47C1F6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7322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4D18E5-BF14-4167-92E4-C67A49AE96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604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585461-AE17-4D5B-B793-6621A632E1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8364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D4017F-ED75-42AE-A5FA-33D084B0E3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412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F2D6C5-D919-4198-BE40-A0D374BA82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2050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484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484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CD59E4-0C00-40A6-8625-0838B719416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174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372EC1-F10D-4733-8E05-E3CC7DD832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4009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36BB70-2F71-40AE-99B4-66ED8236CF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3845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03A4F7-57C5-4A87-B779-EE3F816999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1271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7B58DD-C9CD-445F-B487-D5C93B5825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2146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40471E-59F0-4169-8225-934515ED1C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85832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C48008-C4EA-45DB-8641-47068DE9F3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2267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563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563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FDE74B-C5DC-4330-8701-3C87C66D64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850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B0D1E9-33AE-4614-974E-C78ADA33CE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432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BEBA1-3773-4F65-A94C-7ECC4339C4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563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0DDE2-4BEF-43E7-A1C2-C08FEE75DB6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835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FA5227-DE4D-44A5-B59B-436043E083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37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0AAD7C-0E2D-4DC1-A86A-619BAA46E1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937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007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E2D9E5C3-4DAB-404E-8164-69015225767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160A57-9212-4311-BCFC-9215D76C7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3644AC-0669-4FBA-9131-D06B7D18E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0752C9-06B4-4077-B4F3-135EE8A44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28BE40-85B1-473C-A463-8CB0A5434E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4C7BBD-2151-4A32-B9A1-A7B78CCF6C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F17A3A2-717A-4080-8BD4-6AEFAD3C6B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988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2438400"/>
            <a:ext cx="9136063" cy="4038600"/>
            <a:chOff x="0" y="1536"/>
            <a:chExt cx="5755" cy="2544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 rot="20160000">
              <a:off x="2125" y="2597"/>
              <a:ext cx="3067" cy="380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50000">
                  <a:srgbClr val="005F5F"/>
                </a:gs>
                <a:gs pos="100000">
                  <a:srgbClr val="006666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2663"/>
              <a:ext cx="2683" cy="1220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3358" y="1536"/>
              <a:ext cx="2397" cy="1227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3791" y="1536"/>
              <a:ext cx="1963" cy="758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3598" y="2477"/>
              <a:ext cx="182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3778" y="2392"/>
              <a:ext cx="181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3838" y="1836"/>
              <a:ext cx="524" cy="271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3675" y="2015"/>
              <a:ext cx="717" cy="302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3357" y="1890"/>
              <a:ext cx="2395" cy="877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3838" y="1854"/>
              <a:ext cx="573" cy="254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5326" y="1642"/>
              <a:ext cx="1" cy="0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3838" y="1728"/>
              <a:ext cx="712" cy="379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3452" y="2270"/>
              <a:ext cx="314" cy="221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0" y="2658"/>
              <a:ext cx="2590" cy="928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0" y="2993"/>
              <a:ext cx="2719" cy="1086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66888"/>
            <a:ext cx="7761288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4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n-lt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cs typeface="Arial Unicode MS" pitchFamily="32" charset="0"/>
              </a:defRPr>
            </a:lvl1pPr>
          </a:lstStyle>
          <a:p>
            <a:fld id="{1C20ADA6-0EF4-4142-B0F7-139622D101A1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198568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2438400"/>
            <a:ext cx="9136063" cy="4038600"/>
            <a:chOff x="0" y="1536"/>
            <a:chExt cx="5755" cy="2544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 rot="20160000">
              <a:off x="2125" y="2597"/>
              <a:ext cx="3067" cy="380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50000">
                  <a:srgbClr val="005F5F"/>
                </a:gs>
                <a:gs pos="100000">
                  <a:srgbClr val="006666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2663"/>
              <a:ext cx="2683" cy="1220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3358" y="1536"/>
              <a:ext cx="2397" cy="1227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3791" y="1536"/>
              <a:ext cx="1963" cy="758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3598" y="2477"/>
              <a:ext cx="182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3778" y="2392"/>
              <a:ext cx="181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3838" y="1836"/>
              <a:ext cx="524" cy="271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3675" y="2015"/>
              <a:ext cx="717" cy="302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3357" y="1890"/>
              <a:ext cx="2395" cy="877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3838" y="1854"/>
              <a:ext cx="573" cy="254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5326" y="1642"/>
              <a:ext cx="1" cy="0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3838" y="1728"/>
              <a:ext cx="712" cy="379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3452" y="2270"/>
              <a:ext cx="314" cy="221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0" y="2658"/>
              <a:ext cx="2590" cy="928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0" y="2993"/>
              <a:ext cx="2719" cy="1086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4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9F491AF3-52E4-438A-8BF3-B9ABA21913A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70593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61FCEC-0A90-0841-B3AA-3E45900C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0075" cy="1425575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SISTEMA LOCOMOTORE</a:t>
            </a:r>
            <a:br>
              <a:rPr lang="it-IT" b="1" dirty="0">
                <a:solidFill>
                  <a:schemeClr val="tx1"/>
                </a:solidFill>
              </a:rPr>
            </a:br>
            <a:r>
              <a:rPr lang="it-IT" b="1" dirty="0">
                <a:solidFill>
                  <a:schemeClr val="tx1"/>
                </a:solidFill>
              </a:rPr>
              <a:t>- Generalità -</a:t>
            </a:r>
          </a:p>
        </p:txBody>
      </p:sp>
    </p:spTree>
    <p:extLst>
      <p:ext uri="{BB962C8B-B14F-4D97-AF65-F5344CB8AC3E}">
        <p14:creationId xmlns:p14="http://schemas.microsoft.com/office/powerpoint/2010/main" val="224906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24" y="1484784"/>
            <a:ext cx="8422580" cy="506916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OSSA IRREGOLARI: di forma NON riconducibile alle precedenti. Vengono descritte come formate da una struttura </a:t>
            </a:r>
            <a:r>
              <a:rPr lang="it-IT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volumetricamente</a:t>
            </a:r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prevalente (CORPO) dal quale si dipartono PROLUNGAMENTI nelle varie direzioni spaziali. Tipico esempio ne è la VERTEBRA, ma pure vi appartengono gran parte delle OSSA del CRANIO (sebbene molte di esse presentino una cospicua componente di osso piatto).</a:t>
            </a:r>
          </a:p>
          <a:p>
            <a:endParaRPr lang="it-IT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6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332656"/>
            <a:ext cx="8220075" cy="1425575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</a:t>
            </a:r>
            <a:b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62546"/>
            <a:ext cx="8422580" cy="506916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OSSA SESAMOIDI: così definite le ossa (di solito ascrivibili alle ossa brevi) che sono inserite nell’ ambito di strutture fibrose (tendini e/o aponeurosi e/o legamenti). Tipico esempio la PATELLA o ROTULA nel ginocchio.</a:t>
            </a:r>
          </a:p>
        </p:txBody>
      </p:sp>
    </p:spTree>
    <p:extLst>
      <p:ext uri="{BB962C8B-B14F-4D97-AF65-F5344CB8AC3E}">
        <p14:creationId xmlns:p14="http://schemas.microsoft.com/office/powerpoint/2010/main" val="391567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48281"/>
            <a:ext cx="8060120" cy="5069160"/>
          </a:xfrm>
        </p:spPr>
        <p:txBody>
          <a:bodyPr/>
          <a:lstStyle/>
          <a:p>
            <a:r>
              <a:rPr 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OSSA PNEUMATICHE: si ritrovano nel cranio e sono caratterizzate dalla presenza di CAVITA’ AEREE nel loro interno. Citiamo il FRONTALE, MASCELLARE, ETMOIDE, SFENOIDE (coinvolti nei SENI PARANASALI), nonché il TEMPORALE (CAVITA’ o CASSA TIMPANICA e CELLETTE MASTOIDEE).</a:t>
            </a:r>
          </a:p>
          <a:p>
            <a:r>
              <a:rPr 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L’aria vi giunge o dalle Cavità Nasali o dalla Faringe (Rinofaringe)</a:t>
            </a:r>
          </a:p>
        </p:txBody>
      </p:sp>
    </p:spTree>
    <p:extLst>
      <p:ext uri="{BB962C8B-B14F-4D97-AF65-F5344CB8AC3E}">
        <p14:creationId xmlns:p14="http://schemas.microsoft.com/office/powerpoint/2010/main" val="411255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4474" r="3323" b="12672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2" t="4474" r="3323" b="126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082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RAPPORTI FRA SEGMENTI SCHELETRICI: ARTICOLAZIONI [1]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052736"/>
            <a:ext cx="8064896" cy="5661025"/>
          </a:xfrm>
          <a:ln/>
        </p:spPr>
        <p:txBody>
          <a:bodyPr/>
          <a:lstStyle/>
          <a:p>
            <a:pPr marL="330200" indent="-330200">
              <a:buClr>
                <a:schemeClr val="tx1">
                  <a:lumMod val="95000"/>
                  <a:lumOff val="5000"/>
                </a:schemeClr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Articolazioni per CONTINUITA’: capi articolari molto vicini, impropriamente «fisse» :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SINARTROSI: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SUTURE 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SINFISI 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SINCONDROSI e SINOSTOSI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330200" indent="-330200">
              <a:buClr>
                <a:schemeClr val="tx1">
                  <a:lumMod val="95000"/>
                  <a:lumOff val="5000"/>
                </a:schemeClr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Articolazioni per CONTIGUITA’ (o SINOVIALI, impropriamente «mobili»): esiste uno spazio macroscopicamente visibile fra i capi articolari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   - DIARTROSI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   - AMFIARTROSI (impropriamente «semimobili»)</a:t>
            </a:r>
          </a:p>
        </p:txBody>
      </p:sp>
    </p:spTree>
    <p:extLst>
      <p:ext uri="{BB962C8B-B14F-4D97-AF65-F5344CB8AC3E}">
        <p14:creationId xmlns:p14="http://schemas.microsoft.com/office/powerpoint/2010/main" val="3723402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Rounded MT Bold" panose="020F0704030504030204" pitchFamily="34" charset="77"/>
                <a:cs typeface="Gurmukhi MN" panose="02020600050405020304" pitchFamily="18" charset="0"/>
              </a:rPr>
              <a:t>RAPPORTI FRA SEGMENTI SCHELETRICI: ARTICOLAZIONI [2]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9144000" cy="5661025"/>
          </a:xfrm>
          <a:ln/>
        </p:spPr>
        <p:txBody>
          <a:bodyPr/>
          <a:lstStyle/>
          <a:p>
            <a:pPr marL="330200" indent="-330200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DIARTROSI suddivise in: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ENARTROSI o SFERARTROSI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CONDILOARTROSI o ELLISSARTROSI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GINGLIMI: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ANGOLARI o TROCLEOARTROSI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LATERALI o TROCOIDI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ARTICOLAZIONI A SELLA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ARTRODIE</a:t>
            </a:r>
          </a:p>
        </p:txBody>
      </p:sp>
    </p:spTree>
    <p:extLst>
      <p:ext uri="{BB962C8B-B14F-4D97-AF65-F5344CB8AC3E}">
        <p14:creationId xmlns:p14="http://schemas.microsoft.com/office/powerpoint/2010/main" val="374187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2818" r="2449" b="12964"/>
          <a:stretch>
            <a:fillRect/>
          </a:stretch>
        </p:blipFill>
        <p:spPr bwMode="auto">
          <a:xfrm>
            <a:off x="0" y="0"/>
            <a:ext cx="9072563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059" t="2818" r="2449" b="129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50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F8AEAF9-B696-8044-801D-C810EBA9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0"/>
            <a:ext cx="8220075" cy="996156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CARATTERI MORFOLOGICI GENERALI delle ARTICOLAZIONI per CONTINUITA’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A027890-9448-A643-BC1C-AF3A0CFBA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019753"/>
            <a:ext cx="8686800" cy="5400600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Vi si descrivono: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SUTURE: i rapporti tra i capi articolari si istaurano mediante i margini dei capi articolari coinvolti. Tra essi si interpone tessuto connettivo fibroso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SINFISI: tra i capi articolari si interpone un DISCO FIBROCARTILAGINEO (tra i corpi vertebrali DISCO con NUCLEO POLPOSO di CONNETTIVO «gelatinoso» che </a:t>
            </a:r>
            <a:r>
              <a:rPr lang="it-IT" sz="24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puo’</a:t>
            </a:r>
            <a:r>
              <a:rPr lang="it-IT" sz="2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fuoriuscire causando l’Ernia del Disco)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SINCONDROSI / SINOSTOSI: possiamo descriverla nella Base del Neurocranio tra Sfenoide ed Occipitale, con interposizione di Cartilagine Ialina (</a:t>
            </a:r>
            <a:r>
              <a:rPr lang="it-IT" sz="24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Sincondrosi</a:t>
            </a:r>
            <a:r>
              <a:rPr lang="it-IT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), che in età più avanzata tende ad ossificare (Sinostosi).</a:t>
            </a:r>
          </a:p>
        </p:txBody>
      </p:sp>
    </p:spTree>
    <p:extLst>
      <p:ext uri="{BB962C8B-B14F-4D97-AF65-F5344CB8AC3E}">
        <p14:creationId xmlns:p14="http://schemas.microsoft.com/office/powerpoint/2010/main" val="709065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F8AEAF9-B696-8044-801D-C810EBA9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CARATTERI MORFOLOGICI GENERALI delle ARTICOLAZIONI per CONTIGUITA’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A027890-9448-A643-BC1C-AF3A0CFBA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06" y="1340768"/>
            <a:ext cx="8507288" cy="506916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CAPI ARTICOLARI rivestiti da CARTILAGINE ARTICOLARE (Ialina)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CAPSULA ARTICOLARE, di connettivo denso fibroso, che racchiude i Capi Articolari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MEMBRANA SINOVIALE, che riveste internamente la Capsula Articolare, produce il LIQUIDO SINOVIALE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DISCHI e/o MENISCHI tra i Capi Articolari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halkboard" panose="03050602040202020205" pitchFamily="66" charset="77"/>
              </a:rPr>
              <a:t>LEGAMENTI EXTRA- e/o INTRACAPSULARI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ooper Black" panose="0208090404030B020404" pitchFamily="18" charset="77"/>
              </a:rPr>
              <a:t>BORSE SINOVIALI (già BORSE MUCOSE o SIEROSE)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CUSCINETTI ADIPOSI</a:t>
            </a:r>
          </a:p>
        </p:txBody>
      </p:sp>
    </p:spTree>
    <p:extLst>
      <p:ext uri="{BB962C8B-B14F-4D97-AF65-F5344CB8AC3E}">
        <p14:creationId xmlns:p14="http://schemas.microsoft.com/office/powerpoint/2010/main" val="325726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D7ED37-114D-2E4B-A22C-9A67EE9B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0075" cy="1425575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ELEMENTARI CENNI DI CHINESIOLOGIA</a:t>
            </a:r>
            <a:br>
              <a:rPr lang="it-IT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2400" b="0" dirty="0">
                <a:solidFill>
                  <a:schemeClr val="tx1"/>
                </a:solidFill>
                <a:latin typeface="Cooper Black" panose="0208090404030B020404" pitchFamily="18" charset="77"/>
                <a:cs typeface="Gurmukhi MN" panose="02020600050405020304" pitchFamily="18" charset="0"/>
              </a:rPr>
              <a:t>(la Chinesiologia si occupa dello studio dei movimenti)</a:t>
            </a:r>
          </a:p>
        </p:txBody>
      </p:sp>
    </p:spTree>
    <p:extLst>
      <p:ext uri="{BB962C8B-B14F-4D97-AF65-F5344CB8AC3E}">
        <p14:creationId xmlns:p14="http://schemas.microsoft.com/office/powerpoint/2010/main" val="165657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3" name="Rectangle 9">
            <a:extLst>
              <a:ext uri="{FF2B5EF4-FFF2-40B4-BE49-F238E27FC236}">
                <a16:creationId xmlns:a16="http://schemas.microsoft.com/office/drawing/2014/main" id="{414BBF48-E0B3-4C2E-BD32-0AC62D24E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0563" y="476250"/>
            <a:ext cx="43180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SISTEMA SCHELETRICO</a:t>
            </a:r>
          </a:p>
        </p:txBody>
      </p:sp>
      <p:pic>
        <p:nvPicPr>
          <p:cNvPr id="164869" name="Picture 5" descr="0601">
            <a:extLst>
              <a:ext uri="{FF2B5EF4-FFF2-40B4-BE49-F238E27FC236}">
                <a16:creationId xmlns:a16="http://schemas.microsoft.com/office/drawing/2014/main" id="{4F4A29F1-E463-432B-BA50-4773561F7F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08450" cy="443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72" name="Picture 8" descr="0701">
            <a:extLst>
              <a:ext uri="{FF2B5EF4-FFF2-40B4-BE49-F238E27FC236}">
                <a16:creationId xmlns:a16="http://schemas.microsoft.com/office/drawing/2014/main" id="{2CDCC930-FF3C-46E3-8907-0F978DAE41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339975"/>
            <a:ext cx="5076825" cy="451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1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CFC5AD1-78A1-0F4A-9A2F-A91CFD8A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98" y="-216024"/>
            <a:ext cx="8216900" cy="908720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  <a:cs typeface="Gurmukhi MN" panose="02020600050405020304" pitchFamily="18" charset="0"/>
              </a:rPr>
              <a:t>TIPI di MOVIMENTO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1A891F-6A37-914B-860A-2EABB52B9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98" y="548680"/>
            <a:ext cx="8519194" cy="5760640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MOVIMENTI LINEARI o di SCORRIMENTO RECIPROCO</a:t>
            </a:r>
          </a:p>
          <a:p>
            <a:pPr>
              <a:buFontTx/>
              <a:buChar char="-"/>
            </a:pPr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MOVIMENTI ANGOLARI: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ADDUZIONE (avvicinamento al piano       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                      sagittale/mediano)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ABDUZIONE (allontanamento dal piano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                     sagittale/mediano)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FLESSIONE (avvicinamento ad un piano frontale)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ESTENSIONE (allontanamento da un piano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                       frontale)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* CIRCONDUZIONE o CIRCUMDUZIONE (con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punto fisso sull’articolazione, il movimento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descrive nello spazio un cono)</a:t>
            </a:r>
          </a:p>
          <a:p>
            <a:pPr>
              <a:buFontTx/>
              <a:buChar char="-"/>
            </a:pPr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MOVIMENTI ROTATORI ossia ROTAZIONE (con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punto fisso sull’articolazione, il movimento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descrive nello spazio un cilindro)</a:t>
            </a:r>
          </a:p>
          <a:p>
            <a:pPr marL="0" indent="0"/>
            <a:endParaRPr lang="it-IT" sz="22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0" indent="0"/>
            <a:endParaRPr lang="it-IT" sz="24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261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1474" r="3017" b="27654"/>
          <a:stretch>
            <a:fillRect/>
          </a:stretch>
        </p:blipFill>
        <p:spPr bwMode="auto">
          <a:xfrm>
            <a:off x="71438" y="144463"/>
            <a:ext cx="8928100" cy="65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241" t="1474" r="3017" b="276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05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2782" r="3560" b="7785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68" t="2782" r="3560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15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782" b="6450"/>
          <a:stretch>
            <a:fillRect/>
          </a:stretch>
        </p:blipFill>
        <p:spPr bwMode="auto">
          <a:xfrm>
            <a:off x="3455988" y="71438"/>
            <a:ext cx="46513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016" t="2782" b="64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61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t="2853" b="12856"/>
          <a:stretch>
            <a:fillRect/>
          </a:stretch>
        </p:blipFill>
        <p:spPr bwMode="auto">
          <a:xfrm>
            <a:off x="71438" y="0"/>
            <a:ext cx="9072562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45" t="2853" b="128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255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Comic Sans MS" panose="030F0902030302020204" pitchFamily="66" charset="0"/>
                <a:cs typeface="Gurmukhi MN" panose="02020600050405020304" pitchFamily="18" charset="0"/>
              </a:rPr>
              <a:t>CARATTERI MORFO-FUNZIONALI delle ARTICOLAZIONI SINOVIALI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3661" y="980728"/>
            <a:ext cx="9144000" cy="5661025"/>
          </a:xfrm>
          <a:ln/>
        </p:spPr>
        <p:txBody>
          <a:bodyPr/>
          <a:lstStyle/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</a:t>
            </a: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ENARTROSI o SFERARTROSI (Sfera Piena-Sfera Cava, Adduzione-Abduzione, Flessione-Estensione, Circonduzione, Rotazione)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CONDILOARTROSI o ELLISSARTROSI (Ellissoide Pieno-Ellissoide Cavo, Adduzione-Abduzione, Flessione-Estensione, Circonduzione)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GINGLIMI: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</a:t>
            </a:r>
            <a:r>
              <a:rPr lang="it-IT" altLang="it-IT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ANGOLARI o TROCLEOARTROSI (struttura «a puleggia», 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        flessione-estensione)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</a:t>
            </a:r>
            <a:r>
              <a:rPr lang="it-IT" altLang="it-IT" sz="2000" dirty="0">
                <a:solidFill>
                  <a:schemeClr val="tx1"/>
                </a:solidFill>
                <a:latin typeface="Chalkduster" panose="03050602040202020205" pitchFamily="66" charset="77"/>
              </a:rPr>
              <a:t>LATERALI o TROCOIDI (struttura «a cardine», rotazione)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</a:t>
            </a:r>
            <a:r>
              <a:rPr lang="it-IT" altLang="it-IT" sz="2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ARTICOLAZIONI A SELLA (ricorda una sella da equitazione, movimento caratteristico di ciascuna di queste articolazioni)	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</a:t>
            </a:r>
            <a:r>
              <a:rPr lang="it-IT" altLang="it-IT" sz="2000" dirty="0">
                <a:solidFill>
                  <a:schemeClr val="tx1"/>
                </a:solidFill>
                <a:latin typeface="Chalkboard" panose="03050602040202020205" pitchFamily="66" charset="77"/>
              </a:rPr>
              <a:t>ARTRODIE (superfici piane, minimi movimenti di spostamento/scorrimento lineare).</a:t>
            </a:r>
          </a:p>
        </p:txBody>
      </p:sp>
    </p:spTree>
    <p:extLst>
      <p:ext uri="{BB962C8B-B14F-4D97-AF65-F5344CB8AC3E}">
        <p14:creationId xmlns:p14="http://schemas.microsoft.com/office/powerpoint/2010/main" val="618442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2" b="10454"/>
          <a:stretch>
            <a:fillRect/>
          </a:stretch>
        </p:blipFill>
        <p:spPr bwMode="auto">
          <a:xfrm>
            <a:off x="0" y="-144463"/>
            <a:ext cx="9059863" cy="691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522" b="104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086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page235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0"/>
            <a:ext cx="5759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172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849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879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C72D49D-158F-0641-8240-08C689E0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780132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MUSCOLI STRIATI SCHELETRICI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1840F28-8062-7542-9C8D-E1B9583C0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54" y="908720"/>
            <a:ext cx="8928992" cy="5688632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Sono ORGANI PIENI, il cui parenchima è costituito dal TESSUTO MUSCOLARE STRIATO SCHELETRICO, in cui le cosiddette FIBRE MUSCOLARI STRIATE SCHELETRICHE sono cellule PLURINUCLEATE, formano FASCICOLI. </a:t>
            </a:r>
          </a:p>
          <a:p>
            <a:endParaRPr lang="it-IT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dirty="0">
                <a:solidFill>
                  <a:schemeClr val="tx1"/>
                </a:solidFill>
                <a:latin typeface="Copperplate" panose="02000504000000020004" pitchFamily="2" charset="77"/>
              </a:rPr>
              <a:t>Ciascun FASCICOLO è avvolto dal PERIMISIO (tessuto connettivo fibroso) e l’ insieme dei fascicoli sono complessivamente avvolti dall’ EPIMISIO (tessuto connettivo fibroso).</a:t>
            </a:r>
          </a:p>
          <a:p>
            <a:r>
              <a:rPr lang="it-IT" sz="2400" dirty="0">
                <a:solidFill>
                  <a:schemeClr val="tx1"/>
                </a:solidFill>
                <a:latin typeface="Copperplate" panose="02000504000000020004" pitchFamily="2" charset="77"/>
              </a:rPr>
              <a:t> </a:t>
            </a:r>
          </a:p>
          <a:p>
            <a:r>
              <a:rPr 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Ciascuna fibra muscolare è, a sua volta, intimamente rivestita dall’ ENDOMISIO (derivante dalle cosiddette Cellule </a:t>
            </a:r>
            <a:r>
              <a:rPr lang="it-IT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Miosatelliti</a:t>
            </a:r>
            <a:r>
              <a:rPr 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355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egnaposto contenuto 2">
            <a:extLst>
              <a:ext uri="{FF2B5EF4-FFF2-40B4-BE49-F238E27FC236}">
                <a16:creationId xmlns:a16="http://schemas.microsoft.com/office/drawing/2014/main" id="{B12CED39-4BC9-6742-B011-FF05BA84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20688"/>
            <a:ext cx="8208912" cy="5328592"/>
          </a:xfrm>
        </p:spPr>
        <p:txBody>
          <a:bodyPr/>
          <a:lstStyle/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Nell’ ambito del sistema scheletrico si distinguono :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pPr marL="457200" indent="-457200">
              <a:buFontTx/>
              <a:buChar char="-"/>
            </a:pPr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SCHELETRO ASSILE, comprendente le strutture ossee delle regioni CEFALICA, CERVICALE, TORACICA, ADDOMINO-PELVICA</a:t>
            </a:r>
          </a:p>
          <a:p>
            <a:pPr marL="457200" indent="-457200">
              <a:buFontTx/>
              <a:buChar char="-"/>
            </a:pPr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pPr marL="457200" indent="-457200">
              <a:buFontTx/>
              <a:buChar char="-"/>
            </a:pPr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SCHELETRO APPENDICOLARE, comprendente le strutture ossee degli ARTI SUPERIORI ed INFER</a:t>
            </a:r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IORI</a:t>
            </a:r>
          </a:p>
        </p:txBody>
      </p:sp>
    </p:spTree>
    <p:extLst>
      <p:ext uri="{BB962C8B-B14F-4D97-AF65-F5344CB8AC3E}">
        <p14:creationId xmlns:p14="http://schemas.microsoft.com/office/powerpoint/2010/main" val="859635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C359969-7432-D741-9640-1B5E1CD0F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4697" r="5813" b="4870"/>
          <a:stretch/>
        </p:blipFill>
        <p:spPr>
          <a:xfrm>
            <a:off x="1475656" y="-1"/>
            <a:ext cx="6552728" cy="67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70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B5EE3B5-40BA-8E46-8271-6CFF1EA2F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4017" r="3718" b="5798"/>
          <a:stretch/>
        </p:blipFill>
        <p:spPr>
          <a:xfrm>
            <a:off x="1115616" y="0"/>
            <a:ext cx="7776864" cy="68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2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22263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" panose="020B0604020202020204" pitchFamily="34" charset="0"/>
              </a:rPr>
              <a:t>FUSI NEUROMUSCOLARI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1412776"/>
            <a:ext cx="7702624" cy="4896543"/>
          </a:xfrm>
          <a:ln/>
        </p:spPr>
        <p:txBody>
          <a:bodyPr lIns="90000" tIns="46800" rIns="90000" bIns="46800"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00FF99"/>
              </a:buClr>
              <a:buFont typeface="Garamond" panose="02020404030301010803" pitchFamily="18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MECCANORECETTORI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, la cui funzione principale è quella di segnalare le variazioni di lunghezza del muscolo scheletrico all’interno del quale si trovano.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00FF99"/>
              </a:buClr>
              <a:buFont typeface="Garamond" panose="02020404030301010803" pitchFamily="18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Le variazioni della lunghezza dei muscoli si accompagnano a modificazioni degli angoli delle articolazioni sulle quali essi agiscono. Di conseguenza, i fusi neuromuscolari possono essere utilizzati dal SNC per monitorare la posizione del corpo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613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15888"/>
            <a:ext cx="9144000" cy="1922463"/>
          </a:xfrm>
          <a:solidFill>
            <a:schemeClr val="bg1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dirty="0">
                <a:solidFill>
                  <a:schemeClr val="tx1"/>
                </a:solidFill>
              </a:rPr>
              <a:t>TERMINAZIONI SENSITIVE</a:t>
            </a:r>
            <a:br>
              <a:rPr lang="it-IT" altLang="it-IT" sz="4000" dirty="0">
                <a:solidFill>
                  <a:schemeClr val="tx1"/>
                </a:solidFill>
              </a:rPr>
            </a:br>
            <a:r>
              <a:rPr lang="it-IT" altLang="it-IT" sz="4000" dirty="0">
                <a:solidFill>
                  <a:schemeClr val="tx1"/>
                </a:solidFill>
              </a:rPr>
              <a:t>dei</a:t>
            </a:r>
            <a:br>
              <a:rPr lang="it-IT" altLang="it-IT" sz="4000" dirty="0">
                <a:solidFill>
                  <a:schemeClr val="tx1"/>
                </a:solidFill>
              </a:rPr>
            </a:br>
            <a:r>
              <a:rPr lang="it-IT" altLang="it-IT" sz="4000" dirty="0">
                <a:solidFill>
                  <a:schemeClr val="tx1"/>
                </a:solidFill>
              </a:rPr>
              <a:t> MUSCOLI e TENDINI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4781B4E-A0FE-2014-53B4-80C8B2429DB7}"/>
              </a:ext>
            </a:extLst>
          </p:cNvPr>
          <p:cNvSpPr/>
          <p:nvPr/>
        </p:nvSpPr>
        <p:spPr bwMode="auto">
          <a:xfrm>
            <a:off x="0" y="2005644"/>
            <a:ext cx="395536" cy="48783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95288"/>
            <a:ext cx="8915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FUSO  NEUROMUSCOLARE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3" y="1227931"/>
            <a:ext cx="9222210" cy="55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210300" y="2776538"/>
            <a:ext cx="3873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Franklin Gothic Heavy" panose="020B0903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Ia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16913" y="3500438"/>
            <a:ext cx="3175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Franklin Gothic Heavy" panose="020B0903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"/>
            <a:ext cx="4319588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800225"/>
            <a:ext cx="4824412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62475" y="835025"/>
            <a:ext cx="44672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ORGANO MUSCOLO-TENDINEO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60350"/>
            <a:ext cx="4594225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563938" y="2636838"/>
            <a:ext cx="1009650" cy="3683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Ruffini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492500" y="3500438"/>
            <a:ext cx="1009650" cy="398462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Pacini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60350"/>
            <a:ext cx="450850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MIOLOGIA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80728"/>
            <a:ext cx="8928992" cy="4343400"/>
          </a:xfrm>
          <a:ln/>
        </p:spPr>
        <p:txBody>
          <a:bodyPr/>
          <a:lstStyle/>
          <a:p>
            <a:pPr indent="-330200" algn="ctr">
              <a:lnSpc>
                <a:spcPct val="150000"/>
              </a:lnSpc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rgbClr val="FFFF00"/>
                </a:solidFill>
                <a:latin typeface="Britannic Bold" panose="020B0903060703020204" pitchFamily="34" charset="0"/>
              </a:rPr>
              <a:t>  </a:t>
            </a:r>
            <a:r>
              <a:rPr lang="it-IT" alt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Branca dell’ Anatomia Umana che si occupa dello studio, PREVALENTEMENTE con </a:t>
            </a:r>
            <a:r>
              <a:rPr lang="it-IT" altLang="it-IT" b="1" u="sng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METODO TOPOGRAFICO-FUNZIONALE</a:t>
            </a:r>
            <a:r>
              <a:rPr lang="it-IT" alt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 dei muscoli striati scheletrici, costituenti, nel loro insieme il </a:t>
            </a:r>
            <a:r>
              <a:rPr lang="it-IT" altLang="it-IT" b="1" u="sng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SISTEMA MUSCOLARE SCHELETRICO</a:t>
            </a:r>
          </a:p>
        </p:txBody>
      </p:sp>
    </p:spTree>
    <p:extLst>
      <p:ext uri="{BB962C8B-B14F-4D97-AF65-F5344CB8AC3E}">
        <p14:creationId xmlns:p14="http://schemas.microsoft.com/office/powerpoint/2010/main" val="2185807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7226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691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906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GENERALITA’ SISTEMATICHE SUI MUSCOLI SCHELETRICI (1)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190626"/>
            <a:ext cx="8856984" cy="5614988"/>
          </a:xfrm>
          <a:ln/>
        </p:spPr>
        <p:txBody>
          <a:bodyPr/>
          <a:lstStyle/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CLASSIFICAZIONE IN BASE ALLA LORO </a:t>
            </a:r>
            <a:r>
              <a:rPr lang="it-IT" altLang="it-IT" sz="2800" u="sng" dirty="0">
                <a:solidFill>
                  <a:schemeClr val="tx1"/>
                </a:solidFill>
                <a:latin typeface="Comic Sans MS" panose="030F0902030302020204" pitchFamily="66" charset="0"/>
              </a:rPr>
              <a:t>COLLOCAZIONE REGIONALE</a:t>
            </a: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 (es: muscoli dell’ arto superiore, mm. del collo, mm. del torace, etc.)</a:t>
            </a:r>
          </a:p>
          <a:p>
            <a:pPr marL="341313" indent="-330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it-IT" alt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" panose="02000504000000020004" pitchFamily="2" charset="77"/>
              </a:rPr>
              <a:t>CLASSIFICAZIONE IN BASE ALLA LORO </a:t>
            </a:r>
            <a:r>
              <a:rPr lang="it-IT" altLang="it-IT" sz="2800" u="sng" dirty="0">
                <a:solidFill>
                  <a:schemeClr val="tx1"/>
                </a:solidFill>
                <a:latin typeface="Copperplate" panose="02000504000000020004" pitchFamily="2" charset="77"/>
              </a:rPr>
              <a:t>FUNZIONE</a:t>
            </a:r>
            <a:r>
              <a:rPr lang="it-IT" altLang="it-IT" sz="2800" dirty="0">
                <a:solidFill>
                  <a:schemeClr val="tx1"/>
                </a:solidFill>
                <a:latin typeface="Copperplate" panose="02000504000000020004" pitchFamily="2" charset="77"/>
              </a:rPr>
              <a:t> (es: mm. Flessori, estensori, etc.) e, conseguentemente in AGONISTI ed ANTAGONISTI</a:t>
            </a:r>
          </a:p>
          <a:p>
            <a:pPr marL="341313" indent="-330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it-IT" alt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CLASSIFICAZIONE in BASE alla loro MORFOLOGIA MACROSCOPICA</a:t>
            </a:r>
          </a:p>
        </p:txBody>
      </p:sp>
    </p:spTree>
    <p:extLst>
      <p:ext uri="{BB962C8B-B14F-4D97-AF65-F5344CB8AC3E}">
        <p14:creationId xmlns:p14="http://schemas.microsoft.com/office/powerpoint/2010/main" val="2413298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563E0-B89D-7540-BB80-A697F140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2204864"/>
            <a:ext cx="8220075" cy="1425575"/>
          </a:xfrm>
        </p:spPr>
        <p:txBody>
          <a:bodyPr/>
          <a:lstStyle/>
          <a:p>
            <a:r>
              <a:rPr lang="it-IT" sz="40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OSSA</a:t>
            </a:r>
            <a:br>
              <a:rPr lang="it-IT" sz="40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it-IT" sz="40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TIPI  MORFOLOGICI</a:t>
            </a:r>
          </a:p>
        </p:txBody>
      </p:sp>
    </p:spTree>
    <p:extLst>
      <p:ext uri="{BB962C8B-B14F-4D97-AF65-F5344CB8AC3E}">
        <p14:creationId xmlns:p14="http://schemas.microsoft.com/office/powerpoint/2010/main" val="3546766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6099"/>
            <a:ext cx="8915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GENERALITA’ SISTEMATICHE SUI MUSCOLI SCHELETRICI (2)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572753"/>
            <a:ext cx="8928992" cy="5832648"/>
          </a:xfrm>
          <a:ln/>
        </p:spPr>
        <p:txBody>
          <a:bodyPr/>
          <a:lstStyle/>
          <a:p>
            <a:pPr indent="-330200">
              <a:lnSpc>
                <a:spcPct val="90000"/>
              </a:lnSpc>
              <a:spcBef>
                <a:spcPts val="7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dirty="0">
              <a:solidFill>
                <a:srgbClr val="FFFF00"/>
              </a:solidFill>
            </a:endParaRPr>
          </a:p>
          <a:p>
            <a:pPr marL="331788" indent="-319088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pperplate" panose="02000504000000020004" pitchFamily="2" charset="77"/>
              </a:rPr>
              <a:t>CLASSIFICAZIONE in BASE alla loro MORFOLOGIA MACROSCOPICA, ossia:</a:t>
            </a: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b="1" dirty="0">
              <a:solidFill>
                <a:schemeClr val="tx1"/>
              </a:solidFill>
            </a:endParaRP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chemeClr val="tx1"/>
                </a:solidFill>
              </a:rPr>
              <a:t>   </a:t>
            </a:r>
            <a:r>
              <a:rPr lang="it-IT" altLang="it-IT" sz="2600" b="1" dirty="0">
                <a:solidFill>
                  <a:schemeClr val="tx1"/>
                </a:solidFill>
              </a:rPr>
              <a:t>- </a:t>
            </a:r>
            <a:r>
              <a:rPr lang="it-IT" alt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PUNTI DI ATTACCO (es. sterno-</a:t>
            </a:r>
            <a:r>
              <a:rPr lang="it-IT" altLang="it-IT" sz="26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cleido</a:t>
            </a:r>
            <a:r>
              <a:rPr lang="it-IT" alt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-mastoideo)</a:t>
            </a: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1" dirty="0">
                <a:solidFill>
                  <a:schemeClr val="tx1"/>
                </a:solidFill>
              </a:rPr>
              <a:t>    - </a:t>
            </a:r>
            <a:r>
              <a:rPr lang="it-IT" altLang="it-IT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NUMERO DI CAPI o VENTRI CARNOSI (bicipite, digastrico..)</a:t>
            </a: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dirty="0">
                <a:solidFill>
                  <a:schemeClr val="tx1"/>
                </a:solidFill>
              </a:rPr>
              <a:t>   - </a:t>
            </a:r>
            <a:r>
              <a:rPr lang="it-IT" altLang="it-IT" sz="2600" dirty="0">
                <a:solidFill>
                  <a:schemeClr val="tx1"/>
                </a:solidFill>
                <a:latin typeface="Comic Sans MS" panose="030F0902030302020204" pitchFamily="66" charset="0"/>
              </a:rPr>
              <a:t>INTIMA MORFOLOGIA in base ad empirici parametri geometrici (larghi, rotondi, romboidali, circolari, etc.)</a:t>
            </a: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dirty="0">
                <a:solidFill>
                  <a:schemeClr val="tx1"/>
                </a:solidFill>
              </a:rPr>
              <a:t>   - </a:t>
            </a:r>
            <a:r>
              <a:rPr lang="it-IT" altLang="it-IT" sz="2600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DISPOSIZIONE delle FIBRE in rapporto alle strutture connettivali</a:t>
            </a: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1" dirty="0">
                <a:solidFill>
                  <a:schemeClr val="tx1"/>
                </a:solidFill>
              </a:rPr>
              <a:t>   </a:t>
            </a:r>
            <a:r>
              <a:rPr lang="it-IT" altLang="it-IT" sz="2600" b="1" dirty="0">
                <a:solidFill>
                  <a:schemeClr val="tx1"/>
                </a:solidFill>
                <a:latin typeface="Copperplate" panose="02000504000000020004" pitchFamily="2" charset="77"/>
              </a:rPr>
              <a:t>- </a:t>
            </a:r>
            <a:r>
              <a:rPr lang="it-IT" altLang="it-IT" sz="2600" dirty="0">
                <a:solidFill>
                  <a:schemeClr val="tx1"/>
                </a:solidFill>
                <a:latin typeface="Copperplate" panose="02000504000000020004" pitchFamily="2" charset="77"/>
              </a:rPr>
              <a:t>NOMI DI ASSOLUTA FANTASIA (gastrocnemio, soleo ...)</a:t>
            </a:r>
          </a:p>
          <a:p>
            <a:pPr indent="-330200">
              <a:lnSpc>
                <a:spcPct val="90000"/>
              </a:lnSpc>
              <a:spcBef>
                <a:spcPts val="7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latin typeface="Chalkduster" panose="03050602040202020205" pitchFamily="66" charset="77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9840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75" y="29152"/>
            <a:ext cx="8686800" cy="73555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0" dirty="0">
                <a:solidFill>
                  <a:schemeClr val="tx1"/>
                </a:solidFill>
                <a:latin typeface="Comic Sans MS" panose="030F0902030302020204" pitchFamily="66" charset="0"/>
              </a:rPr>
              <a:t>ORIGINI ed INSERZIONI MUSCOLARI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759024"/>
            <a:ext cx="8208912" cy="5544616"/>
          </a:xfrm>
          <a:ln/>
        </p:spPr>
        <p:txBody>
          <a:bodyPr/>
          <a:lstStyle/>
          <a:p>
            <a:pPr marL="330200" indent="-330200"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ORIGINE: punto di attacco ad un segmento scheletrico (od altra struttura connettivale) sul quale il muscolo fa il cosiddetto “PUNTO FISSO” durante la sua azione.</a:t>
            </a:r>
          </a:p>
          <a:p>
            <a:pPr marL="0" indent="0">
              <a:buClr>
                <a:srgbClr val="FFCC00"/>
              </a:buClr>
              <a:buSzPct val="70000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it-IT" altLang="it-IT" sz="2600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330200" indent="-330200"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halkboard" panose="03050602040202020205" pitchFamily="66" charset="77"/>
              </a:rPr>
              <a:t>INSERZIONE: punto di attacco ad un segmento scheletrico (od altra struttura connettivale), che, per effetto dell’ azione del muscolo, viene a MODIFICARE la SUA POSIZIONE NELLO SPAZIO</a:t>
            </a:r>
            <a:r>
              <a:rPr lang="it-IT" altLang="it-IT" sz="2800" dirty="0">
                <a:solidFill>
                  <a:schemeClr val="tx1"/>
                </a:solidFill>
                <a:latin typeface="Chalkboard" panose="03050602040202020205" pitchFamily="66" charset="77"/>
              </a:rPr>
              <a:t>. </a:t>
            </a:r>
          </a:p>
          <a:p>
            <a:pPr marL="0" indent="0">
              <a:buClr>
                <a:srgbClr val="FFCC00"/>
              </a:buClr>
              <a:buSzPct val="70000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" panose="02000504000000020004" pitchFamily="2" charset="77"/>
              </a:rPr>
              <a:t>Tuttavia, in molte situazioni, il significato morfo-funzionale di origine ed inserzione si </a:t>
            </a:r>
            <a:r>
              <a:rPr lang="it-IT" altLang="it-IT" sz="2600" dirty="0" err="1">
                <a:solidFill>
                  <a:schemeClr val="tx1"/>
                </a:solidFill>
                <a:latin typeface="Copperplate" panose="02000504000000020004" pitchFamily="2" charset="77"/>
              </a:rPr>
              <a:t>puo’</a:t>
            </a:r>
            <a:r>
              <a:rPr lang="it-IT" altLang="it-IT" sz="2600" dirty="0">
                <a:solidFill>
                  <a:schemeClr val="tx1"/>
                </a:solidFill>
                <a:latin typeface="Copperplate" panose="02000504000000020004" pitchFamily="2" charset="77"/>
              </a:rPr>
              <a:t> invertire, per la possibilità di cambiare il «Punto Fisso» del muscolo considerato</a:t>
            </a:r>
          </a:p>
        </p:txBody>
      </p:sp>
    </p:spTree>
    <p:extLst>
      <p:ext uri="{BB962C8B-B14F-4D97-AF65-F5344CB8AC3E}">
        <p14:creationId xmlns:p14="http://schemas.microsoft.com/office/powerpoint/2010/main" val="413003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7802" y="-99392"/>
            <a:ext cx="8915400" cy="11906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DISPOSITIVI CONNETTIVALI CORRELATI AI MUSCOLI STRIATI SCHELETRICI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1580" y="1091233"/>
            <a:ext cx="7560840" cy="487680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70000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   </a:t>
            </a:r>
            <a:r>
              <a:rPr lang="it-IT" altLang="it-IT" sz="2400" dirty="0">
                <a:solidFill>
                  <a:schemeClr val="tx1"/>
                </a:solidFill>
              </a:rPr>
              <a:t>Sono strutture di TESSUTO CONNETTIVO   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70000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400" dirty="0">
                <a:solidFill>
                  <a:schemeClr val="tx1"/>
                </a:solidFill>
              </a:rPr>
              <a:t>   FIBRILLARE DENSO e si definiscono:</a:t>
            </a: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70000"/>
              <a:buFont typeface="Garamond" panose="02020404030301010803" pitchFamily="18" charset="0"/>
              <a:buChar char="-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pperplate" panose="02000504000000020004" pitchFamily="2" charset="77"/>
              </a:rPr>
              <a:t>TENDINI: </a:t>
            </a:r>
            <a:r>
              <a:rPr lang="it-IT" altLang="it-IT" sz="2400" dirty="0" err="1">
                <a:solidFill>
                  <a:schemeClr val="tx1"/>
                </a:solidFill>
                <a:latin typeface="Copperplate" panose="02000504000000020004" pitchFamily="2" charset="77"/>
              </a:rPr>
              <a:t>stutture</a:t>
            </a:r>
            <a:r>
              <a:rPr lang="it-IT" altLang="it-IT" sz="2400" dirty="0">
                <a:solidFill>
                  <a:schemeClr val="tx1"/>
                </a:solidFill>
                <a:latin typeface="Copperplate" panose="02000504000000020004" pitchFamily="2" charset="77"/>
              </a:rPr>
              <a:t> connettivali CILINDRICHE che connettono capi muscolari allo scheletro</a:t>
            </a: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70000"/>
              <a:buFont typeface="Garamond" panose="02020404030301010803" pitchFamily="18" charset="0"/>
              <a:buChar char="-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halkboard" panose="03050602040202020205" pitchFamily="66" charset="77"/>
              </a:rPr>
              <a:t>APONEUROSI: strutture connettivali AMPIE ed ESTESE («SLARGATE»), che connettono muscoli o allo scheletro o ad altre strutture non ossee (es.: tessuto connettivo lasso sottocutaneo per i </a:t>
            </a:r>
            <a:r>
              <a:rPr lang="it-IT" altLang="it-IT" sz="2400" dirty="0" err="1">
                <a:solidFill>
                  <a:schemeClr val="tx1"/>
                </a:solidFill>
                <a:latin typeface="Chalkboard" panose="03050602040202020205" pitchFamily="66" charset="77"/>
              </a:rPr>
              <a:t>mm.mimici</a:t>
            </a:r>
            <a:r>
              <a:rPr lang="it-IT" altLang="it-IT" sz="2400" dirty="0">
                <a:solidFill>
                  <a:schemeClr val="tx1"/>
                </a:solidFill>
                <a:latin typeface="Chalkboard" panose="03050602040202020205" pitchFamily="66" charset="77"/>
              </a:rPr>
              <a:t>)</a:t>
            </a: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70000"/>
              <a:buFont typeface="Garamond" panose="02020404030301010803" pitchFamily="18" charset="0"/>
              <a:buChar char="-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FASCE FIBROSE: strutture traslucide che rivestono i muscoli, suddividendone vari gruppi in LOGGE topografiche nelle regioni di competenza</a:t>
            </a:r>
            <a:r>
              <a:rPr lang="it-IT" altLang="it-IT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01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00"/>
            <a:ext cx="5558652" cy="68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10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76672"/>
            <a:ext cx="6858000" cy="892175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MUSCOLI STRIATI SCHELETRICI ed INTERAZIONI con il SISTEMA NERVOSO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23528" y="1916832"/>
            <a:ext cx="8316416" cy="3657600"/>
          </a:xfrm>
          <a:ln/>
        </p:spPr>
        <p:txBody>
          <a:bodyPr/>
          <a:lstStyle/>
          <a:p>
            <a:pPr marL="250031" indent="-250031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50031" algn="l"/>
                <a:tab pos="328613" algn="l"/>
                <a:tab pos="665560" algn="l"/>
                <a:tab pos="1002506" algn="l"/>
                <a:tab pos="1339454" algn="l"/>
                <a:tab pos="1676400" algn="l"/>
                <a:tab pos="2013347" algn="l"/>
                <a:tab pos="2350294" algn="l"/>
                <a:tab pos="2687241" algn="l"/>
                <a:tab pos="3024188" algn="l"/>
                <a:tab pos="3361135" algn="l"/>
                <a:tab pos="3698081" algn="l"/>
                <a:tab pos="4035029" algn="l"/>
                <a:tab pos="4371975" algn="l"/>
                <a:tab pos="4708922" algn="l"/>
                <a:tab pos="5045869" algn="l"/>
                <a:tab pos="5382816" algn="l"/>
                <a:tab pos="5719763" algn="l"/>
                <a:tab pos="6056710" algn="l"/>
                <a:tab pos="6393656" algn="l"/>
                <a:tab pos="6730604" algn="l"/>
              </a:tabLst>
            </a:pPr>
            <a:r>
              <a:rPr lang="it-IT" altLang="it-IT" dirty="0">
                <a:solidFill>
                  <a:schemeClr val="tx1"/>
                </a:solidFill>
                <a:latin typeface="Chalkboard SE" panose="03050602040202020205" pitchFamily="66" charset="77"/>
              </a:rPr>
              <a:t>Sono COMPLESSE e NUMEROSE</a:t>
            </a:r>
          </a:p>
          <a:p>
            <a:pPr marL="255985" indent="-250031">
              <a:buClrTx/>
              <a:tabLst>
                <a:tab pos="250031" algn="l"/>
                <a:tab pos="328613" algn="l"/>
                <a:tab pos="665560" algn="l"/>
                <a:tab pos="1002506" algn="l"/>
                <a:tab pos="1339454" algn="l"/>
                <a:tab pos="1676400" algn="l"/>
                <a:tab pos="2013347" algn="l"/>
                <a:tab pos="2350294" algn="l"/>
                <a:tab pos="2687241" algn="l"/>
                <a:tab pos="3024188" algn="l"/>
                <a:tab pos="3361135" algn="l"/>
                <a:tab pos="3698081" algn="l"/>
                <a:tab pos="4035029" algn="l"/>
                <a:tab pos="4371975" algn="l"/>
                <a:tab pos="4708922" algn="l"/>
                <a:tab pos="5045869" algn="l"/>
                <a:tab pos="5382816" algn="l"/>
                <a:tab pos="5719763" algn="l"/>
                <a:tab pos="6056710" algn="l"/>
                <a:tab pos="6393656" algn="l"/>
                <a:tab pos="6730604" algn="l"/>
              </a:tabLst>
            </a:pPr>
            <a:endParaRPr lang="it-IT" altLang="it-IT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250031" indent="-250031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50031" algn="l"/>
                <a:tab pos="328613" algn="l"/>
                <a:tab pos="665560" algn="l"/>
                <a:tab pos="1002506" algn="l"/>
                <a:tab pos="1339454" algn="l"/>
                <a:tab pos="1676400" algn="l"/>
                <a:tab pos="2013347" algn="l"/>
                <a:tab pos="2350294" algn="l"/>
                <a:tab pos="2687241" algn="l"/>
                <a:tab pos="3024188" algn="l"/>
                <a:tab pos="3361135" algn="l"/>
                <a:tab pos="3698081" algn="l"/>
                <a:tab pos="4035029" algn="l"/>
                <a:tab pos="4371975" algn="l"/>
                <a:tab pos="4708922" algn="l"/>
                <a:tab pos="5045869" algn="l"/>
                <a:tab pos="5382816" algn="l"/>
                <a:tab pos="5719763" algn="l"/>
                <a:tab pos="6056710" algn="l"/>
                <a:tab pos="6393656" algn="l"/>
                <a:tab pos="6730604" algn="l"/>
              </a:tabLst>
            </a:pPr>
            <a:r>
              <a:rPr lang="it-IT" altLang="it-IT" dirty="0">
                <a:solidFill>
                  <a:schemeClr val="tx1"/>
                </a:solidFill>
                <a:latin typeface="Chalkboard SE" panose="03050602040202020205" pitchFamily="66" charset="77"/>
              </a:rPr>
              <a:t>Da un punto di vista FUNZIONALE e, conseguentemente, CLINICO (in caso di ANOMALIE) è ESSENZIALE conoscere da quali distretti del Sistema Nervoso Centrale perviene l’ innervazione ad una determinata struttura muscolare</a:t>
            </a:r>
          </a:p>
        </p:txBody>
      </p:sp>
    </p:spTree>
    <p:extLst>
      <p:ext uri="{BB962C8B-B14F-4D97-AF65-F5344CB8AC3E}">
        <p14:creationId xmlns:p14="http://schemas.microsoft.com/office/powerpoint/2010/main" val="1291615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0"/>
            <a:ext cx="7331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114" r="3508" b="77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53" t="4114" r="3508" b="77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982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3" y="1606897"/>
            <a:ext cx="8422580" cy="5069160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OSSA LUNGHE: caratterizzate dalla presenza di due estremità dette EPIFISI (prossimale e distale negli arti), che sono tra loro unite da una DIAFISI, contenente una CAVITA’ MIDOLLARE. Se è intuitivo classificare come «lunghe» ossa di «una certa dimensione apprezzabile» (</a:t>
            </a:r>
            <a:r>
              <a:rPr lang="it-IT" sz="2400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òmero</a:t>
            </a: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, femore, ulna, radio, tibia , fibula), meno intuitivo classificare come ossa lunghe le FALANGI delle dita, per il fatto che anch’esse presentano 2 Epifisi ed una Diafisi con relativa Cavità Midollare</a:t>
            </a:r>
          </a:p>
        </p:txBody>
      </p:sp>
    </p:spTree>
    <p:extLst>
      <p:ext uri="{BB962C8B-B14F-4D97-AF65-F5344CB8AC3E}">
        <p14:creationId xmlns:p14="http://schemas.microsoft.com/office/powerpoint/2010/main" val="364432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780" r="5328" b="7785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57" t="2780" r="5328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076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3" y="1606897"/>
            <a:ext cx="8422580" cy="506916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OSSA BREVI: di forma genericamente POLIEDRICA, tipiche del CARPO (Polso) e del TARSO (Caviglia)</a:t>
            </a:r>
          </a:p>
          <a:p>
            <a:endParaRPr lang="it-IT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OSSA PI</a:t>
            </a:r>
            <a:r>
              <a:rPr lang="it-IT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ATTE: caratterizzate da DUE FORMAZIONI di OSSO COMPATTO (TAVOLATI) che racchiudono un DIPLOE di OSSO SPUGNOSO. Oltre a diverse componenti della VOLTA del NEUROCRANIO, si possono ricordare, come ossa esclusivamente piatte, le COSTE e la CLAVICOLA, come pure lo STERNO.</a:t>
            </a:r>
          </a:p>
        </p:txBody>
      </p:sp>
    </p:spTree>
    <p:extLst>
      <p:ext uri="{BB962C8B-B14F-4D97-AF65-F5344CB8AC3E}">
        <p14:creationId xmlns:p14="http://schemas.microsoft.com/office/powerpoint/2010/main" val="2058575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12056</TotalTime>
  <Words>1513</Words>
  <Application>Microsoft Macintosh PowerPoint</Application>
  <PresentationFormat>Presentazione su schermo (4:3)</PresentationFormat>
  <Paragraphs>156</Paragraphs>
  <Slides>44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44</vt:i4>
      </vt:variant>
    </vt:vector>
  </HeadingPairs>
  <TitlesOfParts>
    <vt:vector size="70" baseType="lpstr">
      <vt:lpstr>Arial Unicode MS</vt:lpstr>
      <vt:lpstr>ADLaM Display</vt:lpstr>
      <vt:lpstr>Aharoni</vt:lpstr>
      <vt:lpstr>Arial</vt:lpstr>
      <vt:lpstr>Arial Black</vt:lpstr>
      <vt:lpstr>Arial Rounded MT Bold</vt:lpstr>
      <vt:lpstr>Britannic Bold</vt:lpstr>
      <vt:lpstr>Chalkboard</vt:lpstr>
      <vt:lpstr>Chalkboard SE</vt:lpstr>
      <vt:lpstr>Chalkduster</vt:lpstr>
      <vt:lpstr>Comic Sans MS</vt:lpstr>
      <vt:lpstr>Cooper Black</vt:lpstr>
      <vt:lpstr>Copperplate</vt:lpstr>
      <vt:lpstr>Copperplate Gothic Bold</vt:lpstr>
      <vt:lpstr>Corsiva Hebrew</vt:lpstr>
      <vt:lpstr>Franklin Gothic Heavy</vt:lpstr>
      <vt:lpstr>Franklin Gothic Medium</vt:lpstr>
      <vt:lpstr>Garamond</vt:lpstr>
      <vt:lpstr>Gurmukhi MN</vt:lpstr>
      <vt:lpstr>Tahoma</vt:lpstr>
      <vt:lpstr>Times New Roman</vt:lpstr>
      <vt:lpstr>Wingdings</vt:lpstr>
      <vt:lpstr>Tema di Office</vt:lpstr>
      <vt:lpstr>Struttura predefinita</vt:lpstr>
      <vt:lpstr>1_Tema di Office</vt:lpstr>
      <vt:lpstr>2_Tema di Office</vt:lpstr>
      <vt:lpstr>SISTEMA LOCOMOTORE - Generalità -</vt:lpstr>
      <vt:lpstr>SISTEMA SCHELETRICO</vt:lpstr>
      <vt:lpstr>Presentazione standard di PowerPoint</vt:lpstr>
      <vt:lpstr>OSSA TIPI  MORFOLOGICI</vt:lpstr>
      <vt:lpstr>Presentazione standard di PowerPoint</vt:lpstr>
      <vt:lpstr>Presentazione standard di PowerPoint</vt:lpstr>
      <vt:lpstr>CLASSIFICAZIONE MORFOLOGICA delle OSSA</vt:lpstr>
      <vt:lpstr>Presentazione standard di PowerPoint</vt:lpstr>
      <vt:lpstr>CLASSIFICAZIONE MORFOLOGICA delle OSSA</vt:lpstr>
      <vt:lpstr>CLASSIFICAZIONE MORFOLOGICA delle OSSA</vt:lpstr>
      <vt:lpstr>CLASSIFICAZIONE MORFOLOGICA  delle OSSA</vt:lpstr>
      <vt:lpstr>CLASSIFICAZIONE MORFOLOGICA delle OSSA</vt:lpstr>
      <vt:lpstr>Presentazione standard di PowerPoint</vt:lpstr>
      <vt:lpstr>RAPPORTI FRA SEGMENTI SCHELETRICI: ARTICOLAZIONI [1]</vt:lpstr>
      <vt:lpstr>RAPPORTI FRA SEGMENTI SCHELETRICI: ARTICOLAZIONI [2]</vt:lpstr>
      <vt:lpstr>Presentazione standard di PowerPoint</vt:lpstr>
      <vt:lpstr>CARATTERI MORFOLOGICI GENERALI delle ARTICOLAZIONI per CONTINUITA’ </vt:lpstr>
      <vt:lpstr>CARATTERI MORFOLOGICI GENERALI delle ARTICOLAZIONI per CONTIGUITA’ </vt:lpstr>
      <vt:lpstr>ELEMENTARI CENNI DI CHINESIOLOGIA (la Chinesiologia si occupa dello studio dei movimenti)</vt:lpstr>
      <vt:lpstr>TIPI di MOVIMENTO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CARATTERI MORFO-FUNZIONALI delle ARTICOLAZIONI SINOVIALI</vt:lpstr>
      <vt:lpstr>Presentazione standard di PowerPoint</vt:lpstr>
      <vt:lpstr>Presentazione standard di PowerPoint</vt:lpstr>
      <vt:lpstr>Presentazione standard di PowerPoint</vt:lpstr>
      <vt:lpstr>MUSCOLI STRIATI SCHELETRICI</vt:lpstr>
      <vt:lpstr>Presentazione standard di PowerPoint</vt:lpstr>
      <vt:lpstr>Presentazione standard di PowerPoint</vt:lpstr>
      <vt:lpstr>FUSI NEUROMUSCOLARI</vt:lpstr>
      <vt:lpstr>TERMINAZIONI SENSITIVE dei  MUSCOLI e TENDINI </vt:lpstr>
      <vt:lpstr>FUSO  NEUROMUSCOLARE</vt:lpstr>
      <vt:lpstr>Presentazione standard di PowerPoint</vt:lpstr>
      <vt:lpstr>Presentazione standard di PowerPoint</vt:lpstr>
      <vt:lpstr>MIOLOGIA</vt:lpstr>
      <vt:lpstr>Presentazione standard di PowerPoint</vt:lpstr>
      <vt:lpstr>GENERALITA’ SISTEMATICHE SUI MUSCOLI SCHELETRICI (1)</vt:lpstr>
      <vt:lpstr>GENERALITA’ SISTEMATICHE SUI MUSCOLI SCHELETRICI (2)</vt:lpstr>
      <vt:lpstr>ORIGINI ed INSERZIONI MUSCOLARI</vt:lpstr>
      <vt:lpstr>DISPOSITIVI CONNETTIVALI CORRELATI AI MUSCOLI STRIATI SCHELETRICI</vt:lpstr>
      <vt:lpstr>Presentazione standard di PowerPoint</vt:lpstr>
      <vt:lpstr>MUSCOLI STRIATI SCHELETRICI ed INTERAZIONI con il SISTEMA NERVOSO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VITTORIO GRILL_2</dc:creator>
  <cp:lastModifiedBy>Utente di Microsoft Office</cp:lastModifiedBy>
  <cp:revision>131</cp:revision>
  <cp:lastPrinted>1601-01-01T00:00:00Z</cp:lastPrinted>
  <dcterms:created xsi:type="dcterms:W3CDTF">2008-09-22T07:50:01Z</dcterms:created>
  <dcterms:modified xsi:type="dcterms:W3CDTF">2024-10-12T19:48:13Z</dcterms:modified>
</cp:coreProperties>
</file>