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74" r:id="rId3"/>
    <p:sldMasterId id="2147483712" r:id="rId4"/>
  </p:sldMasterIdLst>
  <p:notesMasterIdLst>
    <p:notesMasterId r:id="rId65"/>
  </p:notesMasterIdLst>
  <p:sldIdLst>
    <p:sldId id="256" r:id="rId5"/>
    <p:sldId id="290" r:id="rId6"/>
    <p:sldId id="257" r:id="rId7"/>
    <p:sldId id="258" r:id="rId8"/>
    <p:sldId id="259" r:id="rId9"/>
    <p:sldId id="371" r:id="rId10"/>
    <p:sldId id="372" r:id="rId11"/>
    <p:sldId id="373" r:id="rId12"/>
    <p:sldId id="358" r:id="rId13"/>
    <p:sldId id="374" r:id="rId14"/>
    <p:sldId id="310" r:id="rId15"/>
    <p:sldId id="311" r:id="rId16"/>
    <p:sldId id="376" r:id="rId17"/>
    <p:sldId id="314" r:id="rId18"/>
    <p:sldId id="316" r:id="rId19"/>
    <p:sldId id="377" r:id="rId20"/>
    <p:sldId id="378" r:id="rId21"/>
    <p:sldId id="379" r:id="rId22"/>
    <p:sldId id="283" r:id="rId23"/>
    <p:sldId id="382" r:id="rId24"/>
    <p:sldId id="383" r:id="rId25"/>
    <p:sldId id="261" r:id="rId26"/>
    <p:sldId id="262" r:id="rId27"/>
    <p:sldId id="263" r:id="rId28"/>
    <p:sldId id="264" r:id="rId29"/>
    <p:sldId id="265" r:id="rId30"/>
    <p:sldId id="294" r:id="rId31"/>
    <p:sldId id="266" r:id="rId32"/>
    <p:sldId id="267" r:id="rId33"/>
    <p:sldId id="268" r:id="rId34"/>
    <p:sldId id="298" r:id="rId35"/>
    <p:sldId id="295" r:id="rId36"/>
    <p:sldId id="296" r:id="rId37"/>
    <p:sldId id="297" r:id="rId38"/>
    <p:sldId id="269" r:id="rId39"/>
    <p:sldId id="270" r:id="rId40"/>
    <p:sldId id="292" r:id="rId41"/>
    <p:sldId id="271" r:id="rId42"/>
    <p:sldId id="272" r:id="rId43"/>
    <p:sldId id="299" r:id="rId44"/>
    <p:sldId id="275" r:id="rId45"/>
    <p:sldId id="291" r:id="rId46"/>
    <p:sldId id="278" r:id="rId47"/>
    <p:sldId id="276" r:id="rId48"/>
    <p:sldId id="277" r:id="rId49"/>
    <p:sldId id="279" r:id="rId50"/>
    <p:sldId id="260" r:id="rId51"/>
    <p:sldId id="280" r:id="rId52"/>
    <p:sldId id="293" r:id="rId53"/>
    <p:sldId id="281" r:id="rId54"/>
    <p:sldId id="282" r:id="rId55"/>
    <p:sldId id="300" r:id="rId56"/>
    <p:sldId id="301" r:id="rId57"/>
    <p:sldId id="284" r:id="rId58"/>
    <p:sldId id="302" r:id="rId59"/>
    <p:sldId id="286" r:id="rId60"/>
    <p:sldId id="285" r:id="rId61"/>
    <p:sldId id="287" r:id="rId62"/>
    <p:sldId id="288" r:id="rId63"/>
    <p:sldId id="289" r:id="rId6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122" autoAdjust="0"/>
    <p:restoredTop sz="94660"/>
  </p:normalViewPr>
  <p:slideViewPr>
    <p:cSldViewPr>
      <p:cViewPr varScale="1">
        <p:scale>
          <a:sx n="124" d="100"/>
          <a:sy n="124" d="100"/>
        </p:scale>
        <p:origin x="1312"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Rectangle 2"/>
          <p:cNvSpPr>
            <a:spLocks noGrp="1" noChangeArrowheads="1"/>
          </p:cNvSpPr>
          <p:nvPr>
            <p:ph type="hdr"/>
          </p:nvPr>
        </p:nvSpPr>
        <p:spPr bwMode="auto">
          <a:xfrm>
            <a:off x="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5" name="Rectangle 3"/>
          <p:cNvSpPr>
            <a:spLocks noGrp="1" noChangeArrowheads="1"/>
          </p:cNvSpPr>
          <p:nvPr>
            <p:ph type="dt"/>
          </p:nvPr>
        </p:nvSpPr>
        <p:spPr bwMode="auto">
          <a:xfrm>
            <a:off x="388620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6"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p:nvPr>
        </p:nvSpPr>
        <p:spPr bwMode="auto">
          <a:xfrm>
            <a:off x="914400" y="4343400"/>
            <a:ext cx="50276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78" name="Rectangle 6"/>
          <p:cNvSpPr>
            <a:spLocks noGrp="1" noChangeArrowheads="1"/>
          </p:cNvSpPr>
          <p:nvPr>
            <p:ph type="ftr"/>
          </p:nvPr>
        </p:nvSpPr>
        <p:spPr bwMode="auto">
          <a:xfrm>
            <a:off x="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9" name="Rectangle 7"/>
          <p:cNvSpPr>
            <a:spLocks noGrp="1" noChangeArrowheads="1"/>
          </p:cNvSpPr>
          <p:nvPr>
            <p:ph type="sldNum"/>
          </p:nvPr>
        </p:nvSpPr>
        <p:spPr bwMode="auto">
          <a:xfrm>
            <a:off x="388620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fld id="{391D2EED-2989-4BC8-9664-94457978D353}"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DD29D47-1453-4170-A87E-80A7BC084D35}" type="slidenum">
              <a:rPr lang="it-IT" altLang="it-IT"/>
              <a:pPr/>
              <a:t>1</a:t>
            </a:fld>
            <a:endParaRPr lang="it-IT" altLang="it-IT"/>
          </a:p>
        </p:txBody>
      </p:sp>
      <p:sp>
        <p:nvSpPr>
          <p:cNvPr id="38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8F56E32-3135-417B-BD29-0A12FEC9D2F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403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8288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2DDDCBC-44C5-491E-9F6A-34C342FB198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tabella 4-10</a:t>
            </a:r>
          </a:p>
        </p:txBody>
      </p:sp>
    </p:spTree>
    <p:extLst>
      <p:ext uri="{BB962C8B-B14F-4D97-AF65-F5344CB8AC3E}">
        <p14:creationId xmlns:p14="http://schemas.microsoft.com/office/powerpoint/2010/main" val="227172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7AAC6DC-1A4D-4DD0-B4CB-8D065E24228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715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CCAEE80-BD38-4529-B4CC-15D68CE1C157}"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69059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724B1D4-C352-4621-BF74-F8B492F4106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24134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6F54D1E-4EDB-4A39-B268-6B806ECD4C6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75759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71536FA-6592-4231-94B9-DD3A574BFA9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98048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4D80659-6684-49A1-A387-6C39670221DE}" type="slidenum">
              <a:rPr lang="it-IT" altLang="it-IT"/>
              <a:pPr/>
              <a:t>22</a:t>
            </a:fld>
            <a:endParaRPr lang="it-IT" altLang="it-IT"/>
          </a:p>
        </p:txBody>
      </p:sp>
      <p:sp>
        <p:nvSpPr>
          <p:cNvPr id="44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67721B5-195B-47AA-B2F9-F299409EA6ED}" type="slidenum">
              <a:rPr lang="it-IT" altLang="it-IT"/>
              <a:pPr/>
              <a:t>23</a:t>
            </a:fld>
            <a:endParaRPr lang="it-IT" altLang="it-IT"/>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DD3576F-7A5D-462D-BC77-25F2F600EBDB}" type="slidenum">
              <a:rPr lang="it-IT" altLang="it-IT"/>
              <a:pPr/>
              <a:t>24</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C574623-BD93-485D-84A7-00FF50BA2863}" type="slidenum">
              <a:rPr lang="it-IT" altLang="it-IT"/>
              <a:pPr/>
              <a:t>3</a:t>
            </a:fld>
            <a:endParaRPr lang="it-IT" altLang="it-IT"/>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0AAD856-AE46-4083-9AFF-1FA4D5FCBA18}" type="slidenum">
              <a:rPr lang="it-IT" altLang="it-IT"/>
              <a:pPr/>
              <a:t>25</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5792B0B-8E52-438A-8A79-6672D9F4805B}" type="slidenum">
              <a:rPr lang="it-IT" altLang="it-IT"/>
              <a:pPr/>
              <a:t>26</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F199CA5-A020-4A56-BA38-1B0F9C04034E}" type="slidenum">
              <a:rPr lang="it-IT" altLang="it-IT"/>
              <a:pPr/>
              <a:t>28</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2F07398-472C-474E-9582-798A88DC5D5D}" type="slidenum">
              <a:rPr lang="it-IT" altLang="it-IT"/>
              <a:pPr/>
              <a:t>29</a:t>
            </a:fld>
            <a:endParaRPr lang="it-IT" altLang="it-IT"/>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8AFC5E4-6312-4A08-8ADC-609DC4D5F1E8}" type="slidenum">
              <a:rPr lang="it-IT" altLang="it-IT"/>
              <a:pPr/>
              <a:t>30</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948775B-16E1-474A-A620-081E6066859C}" type="slidenum">
              <a:rPr lang="it-IT" altLang="it-IT"/>
              <a:pPr/>
              <a:t>35</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67DC2BF-3B83-43C0-9BB0-BD5E67A34368}" type="slidenum">
              <a:rPr lang="it-IT" altLang="it-IT"/>
              <a:pPr/>
              <a:t>36</a:t>
            </a:fld>
            <a:endParaRPr lang="it-IT" altLang="it-IT"/>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2EB1313-FB7F-44F6-9E9E-F08F935FD27B}" type="slidenum">
              <a:rPr lang="it-IT" altLang="it-IT"/>
              <a:pPr/>
              <a:t>38</a:t>
            </a:fld>
            <a:endParaRPr lang="it-IT" altLang="it-IT"/>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ACC3D8-7E19-4A51-AE78-E7B7937708E2}" type="slidenum">
              <a:rPr lang="it-IT" altLang="it-IT"/>
              <a:pPr/>
              <a:t>39</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F7126F6-63A7-4EB0-885A-5D4A6D05C2E1}" type="slidenum">
              <a:rPr lang="it-IT" altLang="it-IT"/>
              <a:pPr/>
              <a:t>41</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F71DA78-1E58-40AC-AED4-78FB1FEEDE2E}" type="slidenum">
              <a:rPr lang="it-IT" altLang="it-IT"/>
              <a:pPr/>
              <a:t>4</a:t>
            </a:fld>
            <a:endParaRPr lang="it-IT" altLang="it-IT"/>
          </a:p>
        </p:txBody>
      </p:sp>
      <p:sp>
        <p:nvSpPr>
          <p:cNvPr id="40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9FCF657-1D16-4580-B407-FF06DC6E1035}" type="slidenum">
              <a:rPr lang="it-IT" altLang="it-IT"/>
              <a:pPr/>
              <a:t>43</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E84266E-52D9-4E4B-818C-A608496B73B1}" type="slidenum">
              <a:rPr lang="it-IT" altLang="it-IT"/>
              <a:pPr/>
              <a:t>44</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5E48388-83BF-4711-B6DF-22205FCC4B45}" type="slidenum">
              <a:rPr lang="it-IT" altLang="it-IT"/>
              <a:pPr/>
              <a:t>45</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5D7D436-072F-4AD4-B820-248764B428EB}" type="slidenum">
              <a:rPr lang="it-IT" altLang="it-IT"/>
              <a:pPr/>
              <a:t>46</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21FAFE4-9BC4-4EC1-BD17-625F2CAF58B0}" type="slidenum">
              <a:rPr lang="it-IT" altLang="it-IT"/>
              <a:pPr/>
              <a:t>48</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5F936FD-18B4-4327-BE2E-EE608DBD2271}" type="slidenum">
              <a:rPr lang="it-IT" altLang="it-IT"/>
              <a:pPr/>
              <a:t>50</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03D80DA-17CA-4346-84A1-ADFB3E24740B}" type="slidenum">
              <a:rPr lang="it-IT" altLang="it-IT"/>
              <a:pPr/>
              <a:t>51</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E7CD6E-4237-4CF4-9052-2EC732FF780D}" type="slidenum">
              <a:rPr lang="it-IT" altLang="it-IT"/>
              <a:pPr/>
              <a:t>54</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49F683-CC38-443B-9D46-B95EDD7E1505}" type="slidenum">
              <a:rPr lang="it-IT" altLang="it-IT"/>
              <a:pPr/>
              <a:t>57</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C54005D-FF4E-4187-97BE-27CE6D23DF74}" type="slidenum">
              <a:rPr lang="it-IT" altLang="it-IT"/>
              <a:pPr/>
              <a:t>58</a:t>
            </a:fld>
            <a:endParaRPr lang="it-IT" altLang="it-IT"/>
          </a:p>
        </p:txBody>
      </p:sp>
      <p:sp>
        <p:nvSpPr>
          <p:cNvPr id="706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8CB0C28-1D44-4E2F-B37F-304B274A89D6}" type="slidenum">
              <a:rPr lang="it-IT" altLang="it-IT"/>
              <a:pPr/>
              <a:t>5</a:t>
            </a:fld>
            <a:endParaRPr lang="it-IT" altLang="it-IT"/>
          </a:p>
        </p:txBody>
      </p:sp>
      <p:sp>
        <p:nvSpPr>
          <p:cNvPr id="41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7BE476-D01D-43CA-AB83-E2F0AE2449F6}" type="slidenum">
              <a:rPr lang="it-IT" altLang="it-IT"/>
              <a:pPr/>
              <a:t>59</a:t>
            </a:fld>
            <a:endParaRPr lang="it-IT" altLang="it-IT"/>
          </a:p>
        </p:txBody>
      </p:sp>
      <p:sp>
        <p:nvSpPr>
          <p:cNvPr id="71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2CEBB5C-472D-403F-B450-906E3AF3A161}" type="slidenum">
              <a:rPr lang="it-IT" altLang="it-IT"/>
              <a:pPr/>
              <a:t>60</a:t>
            </a:fld>
            <a:endParaRPr lang="it-IT" altLang="it-IT"/>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752D18C-9BDA-4449-90EF-F2D0B0F281B8}"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7-26a,b</a:t>
            </a:r>
          </a:p>
        </p:txBody>
      </p:sp>
    </p:spTree>
    <p:extLst>
      <p:ext uri="{BB962C8B-B14F-4D97-AF65-F5344CB8AC3E}">
        <p14:creationId xmlns:p14="http://schemas.microsoft.com/office/powerpoint/2010/main" val="1971483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86452E1-FA0E-49DA-A8B6-C03BD08F0FE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82946"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30960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1E807C1-E4A2-4B46-9CFB-36FCD02F804B}"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42217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3E6E975-2783-4316-B734-1732BF40CBC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891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3888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8A2EAD8-7F38-46B7-A875-A3FC7978AB1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7-14</a:t>
            </a:r>
          </a:p>
        </p:txBody>
      </p:sp>
    </p:spTree>
    <p:extLst>
      <p:ext uri="{BB962C8B-B14F-4D97-AF65-F5344CB8AC3E}">
        <p14:creationId xmlns:p14="http://schemas.microsoft.com/office/powerpoint/2010/main" val="3625449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AF8222B-3D4C-41E8-83C7-C12A8DD00076}" type="slidenum">
              <a:rPr lang="it-IT" altLang="it-IT"/>
              <a:pPr/>
              <a:t>‹N›</a:t>
            </a:fld>
            <a:endParaRPr lang="it-IT" altLang="it-IT"/>
          </a:p>
        </p:txBody>
      </p:sp>
    </p:spTree>
    <p:extLst>
      <p:ext uri="{BB962C8B-B14F-4D97-AF65-F5344CB8AC3E}">
        <p14:creationId xmlns:p14="http://schemas.microsoft.com/office/powerpoint/2010/main" val="100347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CCA6F5A-DDD4-4BF3-BFC0-F6AB2FA70580}" type="slidenum">
              <a:rPr lang="it-IT" altLang="it-IT"/>
              <a:pPr/>
              <a:t>‹N›</a:t>
            </a:fld>
            <a:endParaRPr lang="it-IT" altLang="it-IT"/>
          </a:p>
        </p:txBody>
      </p:sp>
    </p:spTree>
    <p:extLst>
      <p:ext uri="{BB962C8B-B14F-4D97-AF65-F5344CB8AC3E}">
        <p14:creationId xmlns:p14="http://schemas.microsoft.com/office/powerpoint/2010/main" val="123615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128588"/>
            <a:ext cx="1941513" cy="5965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6900" cy="59658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879D941-B4FC-4B2F-B10E-D0E4E9828069}" type="slidenum">
              <a:rPr lang="it-IT" altLang="it-IT"/>
              <a:pPr/>
              <a:t>‹N›</a:t>
            </a:fld>
            <a:endParaRPr lang="it-IT" altLang="it-IT"/>
          </a:p>
        </p:txBody>
      </p:sp>
    </p:spTree>
    <p:extLst>
      <p:ext uri="{BB962C8B-B14F-4D97-AF65-F5344CB8AC3E}">
        <p14:creationId xmlns:p14="http://schemas.microsoft.com/office/powerpoint/2010/main" val="276302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70813" cy="210343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6613" y="1981200"/>
            <a:ext cx="3810000" cy="4113213"/>
          </a:xfrm>
        </p:spPr>
        <p:txBody>
          <a:bodyPr/>
          <a:lstStyle/>
          <a:p>
            <a:endParaRPr lang="it-IT"/>
          </a:p>
        </p:txBody>
      </p:sp>
      <p:sp>
        <p:nvSpPr>
          <p:cNvPr id="5" name="Segnaposto data 4"/>
          <p:cNvSpPr>
            <a:spLocks noGrp="1"/>
          </p:cNvSpPr>
          <p:nvPr>
            <p:ph type="dt" idx="10"/>
          </p:nvPr>
        </p:nvSpPr>
        <p:spPr>
          <a:xfrm>
            <a:off x="712788" y="6313488"/>
            <a:ext cx="1903412" cy="455612"/>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3488"/>
            <a:ext cx="2894012" cy="455612"/>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3488"/>
            <a:ext cx="1903412" cy="455612"/>
          </a:xfrm>
        </p:spPr>
        <p:txBody>
          <a:bodyPr/>
          <a:lstStyle>
            <a:lvl1pPr>
              <a:defRPr/>
            </a:lvl1pPr>
          </a:lstStyle>
          <a:p>
            <a:fld id="{00DF8649-F0B1-4D65-8CA4-A52520F8E45E}" type="slidenum">
              <a:rPr lang="it-IT" altLang="it-IT"/>
              <a:pPr/>
              <a:t>‹N›</a:t>
            </a:fld>
            <a:endParaRPr lang="it-IT" altLang="it-IT"/>
          </a:p>
        </p:txBody>
      </p:sp>
    </p:spTree>
    <p:extLst>
      <p:ext uri="{BB962C8B-B14F-4D97-AF65-F5344CB8AC3E}">
        <p14:creationId xmlns:p14="http://schemas.microsoft.com/office/powerpoint/2010/main" val="2607351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C4F1D9F-76CE-4227-B16A-D32771EBD73E}" type="slidenum">
              <a:rPr lang="it-IT" altLang="it-IT"/>
              <a:pPr/>
              <a:t>‹N›</a:t>
            </a:fld>
            <a:endParaRPr lang="it-IT" altLang="it-IT"/>
          </a:p>
        </p:txBody>
      </p:sp>
    </p:spTree>
    <p:extLst>
      <p:ext uri="{BB962C8B-B14F-4D97-AF65-F5344CB8AC3E}">
        <p14:creationId xmlns:p14="http://schemas.microsoft.com/office/powerpoint/2010/main" val="182387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a:xfrm>
            <a:off x="628650" y="1825625"/>
            <a:ext cx="788670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1F1DBF0-8B6B-4406-8FEA-B7C4F42F42A4}" type="slidenum">
              <a:rPr lang="it-IT" altLang="it-IT"/>
              <a:pPr/>
              <a:t>‹N›</a:t>
            </a:fld>
            <a:endParaRPr lang="it-IT" altLang="it-IT"/>
          </a:p>
        </p:txBody>
      </p:sp>
    </p:spTree>
    <p:extLst>
      <p:ext uri="{BB962C8B-B14F-4D97-AF65-F5344CB8AC3E}">
        <p14:creationId xmlns:p14="http://schemas.microsoft.com/office/powerpoint/2010/main" val="1816946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5372201-78FC-4381-9F6A-6C79DB173A83}" type="slidenum">
              <a:rPr lang="it-IT" altLang="it-IT"/>
              <a:pPr/>
              <a:t>‹N›</a:t>
            </a:fld>
            <a:endParaRPr lang="it-IT" altLang="it-IT"/>
          </a:p>
        </p:txBody>
      </p:sp>
    </p:spTree>
    <p:extLst>
      <p:ext uri="{BB962C8B-B14F-4D97-AF65-F5344CB8AC3E}">
        <p14:creationId xmlns:p14="http://schemas.microsoft.com/office/powerpoint/2010/main" val="3936536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28650" y="1825625"/>
            <a:ext cx="386715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825625"/>
            <a:ext cx="386715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01DCF8B-0011-4D4B-8B77-563F5D2D0724}" type="slidenum">
              <a:rPr lang="it-IT" altLang="it-IT"/>
              <a:pPr/>
              <a:t>‹N›</a:t>
            </a:fld>
            <a:endParaRPr lang="it-IT" altLang="it-IT"/>
          </a:p>
        </p:txBody>
      </p:sp>
    </p:spTree>
    <p:extLst>
      <p:ext uri="{BB962C8B-B14F-4D97-AF65-F5344CB8AC3E}">
        <p14:creationId xmlns:p14="http://schemas.microsoft.com/office/powerpoint/2010/main" val="500634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13192DCA-E84B-4DE4-9FC7-B55D82F3D242}" type="slidenum">
              <a:rPr lang="it-IT" altLang="it-IT"/>
              <a:pPr/>
              <a:t>‹N›</a:t>
            </a:fld>
            <a:endParaRPr lang="it-IT" altLang="it-IT"/>
          </a:p>
        </p:txBody>
      </p:sp>
    </p:spTree>
    <p:extLst>
      <p:ext uri="{BB962C8B-B14F-4D97-AF65-F5344CB8AC3E}">
        <p14:creationId xmlns:p14="http://schemas.microsoft.com/office/powerpoint/2010/main" val="4243930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1FAF3E6-F258-4F3F-BBE5-5F5204ECFFBD}" type="slidenum">
              <a:rPr lang="it-IT" altLang="it-IT"/>
              <a:pPr/>
              <a:t>‹N›</a:t>
            </a:fld>
            <a:endParaRPr lang="it-IT" altLang="it-IT"/>
          </a:p>
        </p:txBody>
      </p:sp>
    </p:spTree>
    <p:extLst>
      <p:ext uri="{BB962C8B-B14F-4D97-AF65-F5344CB8AC3E}">
        <p14:creationId xmlns:p14="http://schemas.microsoft.com/office/powerpoint/2010/main" val="1764706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3CD6999B-7A06-4452-9300-12C690FA7325}" type="slidenum">
              <a:rPr lang="it-IT" altLang="it-IT"/>
              <a:pPr/>
              <a:t>‹N›</a:t>
            </a:fld>
            <a:endParaRPr lang="it-IT" altLang="it-IT"/>
          </a:p>
        </p:txBody>
      </p:sp>
    </p:spTree>
    <p:extLst>
      <p:ext uri="{BB962C8B-B14F-4D97-AF65-F5344CB8AC3E}">
        <p14:creationId xmlns:p14="http://schemas.microsoft.com/office/powerpoint/2010/main" val="179771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93EAB51E-3349-479A-AEE8-C45DF706FA3D}" type="slidenum">
              <a:rPr lang="it-IT" altLang="it-IT"/>
              <a:pPr/>
              <a:t>‹N›</a:t>
            </a:fld>
            <a:endParaRPr lang="it-IT" altLang="it-IT"/>
          </a:p>
        </p:txBody>
      </p:sp>
    </p:spTree>
    <p:extLst>
      <p:ext uri="{BB962C8B-B14F-4D97-AF65-F5344CB8AC3E}">
        <p14:creationId xmlns:p14="http://schemas.microsoft.com/office/powerpoint/2010/main" val="2097600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CDF17BB-4E5E-4898-8827-BA0DDD1D94AB}" type="slidenum">
              <a:rPr lang="it-IT" altLang="it-IT"/>
              <a:pPr/>
              <a:t>‹N›</a:t>
            </a:fld>
            <a:endParaRPr lang="it-IT" altLang="it-IT"/>
          </a:p>
        </p:txBody>
      </p:sp>
    </p:spTree>
    <p:extLst>
      <p:ext uri="{BB962C8B-B14F-4D97-AF65-F5344CB8AC3E}">
        <p14:creationId xmlns:p14="http://schemas.microsoft.com/office/powerpoint/2010/main" val="3829505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542A61A-4272-4394-80F2-0028730DE9A9}" type="slidenum">
              <a:rPr lang="it-IT" altLang="it-IT"/>
              <a:pPr/>
              <a:t>‹N›</a:t>
            </a:fld>
            <a:endParaRPr lang="it-IT" altLang="it-IT"/>
          </a:p>
        </p:txBody>
      </p:sp>
    </p:spTree>
    <p:extLst>
      <p:ext uri="{BB962C8B-B14F-4D97-AF65-F5344CB8AC3E}">
        <p14:creationId xmlns:p14="http://schemas.microsoft.com/office/powerpoint/2010/main" val="2080008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a:xfrm>
            <a:off x="628650" y="1825625"/>
            <a:ext cx="7886700" cy="4351338"/>
          </a:xfrm>
          <a:prstGeom prst="rect">
            <a:avLst/>
          </a:prstGeo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1F206B2-7FF2-48C6-A562-40FE951A12B7}" type="slidenum">
              <a:rPr lang="it-IT" altLang="it-IT"/>
              <a:pPr/>
              <a:t>‹N›</a:t>
            </a:fld>
            <a:endParaRPr lang="it-IT" altLang="it-IT"/>
          </a:p>
        </p:txBody>
      </p:sp>
    </p:spTree>
    <p:extLst>
      <p:ext uri="{BB962C8B-B14F-4D97-AF65-F5344CB8AC3E}">
        <p14:creationId xmlns:p14="http://schemas.microsoft.com/office/powerpoint/2010/main" val="2057565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3713" y="1825625"/>
            <a:ext cx="2070100" cy="43513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28650" y="1825625"/>
            <a:ext cx="6062663" cy="4351338"/>
          </a:xfrm>
          <a:prstGeom prst="rect">
            <a:avLst/>
          </a:prstGeo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C02178F-5345-4E1E-83E2-C42B1D98EFEB}" type="slidenum">
              <a:rPr lang="it-IT" altLang="it-IT"/>
              <a:pPr/>
              <a:t>‹N›</a:t>
            </a:fld>
            <a:endParaRPr lang="it-IT" altLang="it-IT"/>
          </a:p>
        </p:txBody>
      </p:sp>
    </p:spTree>
    <p:extLst>
      <p:ext uri="{BB962C8B-B14F-4D97-AF65-F5344CB8AC3E}">
        <p14:creationId xmlns:p14="http://schemas.microsoft.com/office/powerpoint/2010/main" val="284241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1676400" y="1905000"/>
            <a:ext cx="7237413" cy="1903413"/>
          </a:xfrm>
        </p:spPr>
        <p:txBody>
          <a:bodyPr/>
          <a:lstStyle/>
          <a:p>
            <a:r>
              <a:rPr lang="it-IT"/>
              <a:t>Fare clic per modificare lo stile del titolo</a:t>
            </a:r>
          </a:p>
        </p:txBody>
      </p:sp>
      <p:sp>
        <p:nvSpPr>
          <p:cNvPr id="3" name="Segnaposto data 2"/>
          <p:cNvSpPr>
            <a:spLocks noGrp="1"/>
          </p:cNvSpPr>
          <p:nvPr>
            <p:ph type="dt" idx="10"/>
          </p:nvPr>
        </p:nvSpPr>
        <p:spPr>
          <a:xfrm>
            <a:off x="685800" y="6324600"/>
            <a:ext cx="1903413" cy="455613"/>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324600"/>
            <a:ext cx="2894013" cy="455613"/>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324600"/>
            <a:ext cx="1903413" cy="455613"/>
          </a:xfrm>
        </p:spPr>
        <p:txBody>
          <a:bodyPr/>
          <a:lstStyle>
            <a:lvl1pPr>
              <a:defRPr/>
            </a:lvl1pPr>
          </a:lstStyle>
          <a:p>
            <a:fld id="{9489EA16-F0D1-4957-B3CA-069309BBB780}" type="slidenum">
              <a:rPr lang="it-IT" altLang="it-IT"/>
              <a:pPr/>
              <a:t>‹N›</a:t>
            </a:fld>
            <a:endParaRPr lang="it-IT" altLang="it-IT"/>
          </a:p>
        </p:txBody>
      </p:sp>
    </p:spTree>
    <p:extLst>
      <p:ext uri="{BB962C8B-B14F-4D97-AF65-F5344CB8AC3E}">
        <p14:creationId xmlns:p14="http://schemas.microsoft.com/office/powerpoint/2010/main" val="925376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CED252-2FDE-4E7B-A831-C5303F3E2AB5}" type="datetimeFigureOut">
              <a:rPr lang="en-US" smtClean="0"/>
              <a:t>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6821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208184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CED252-2FDE-4E7B-A831-C5303F3E2AB5}" type="datetimeFigureOut">
              <a:rPr lang="en-US" smtClean="0"/>
              <a:t>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4279839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CED252-2FDE-4E7B-A831-C5303F3E2AB5}" type="datetimeFigureOut">
              <a:rPr lang="en-US" smtClean="0"/>
              <a:t>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1764185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CED252-2FDE-4E7B-A831-C5303F3E2AB5}" type="datetimeFigureOut">
              <a:rPr lang="en-US" smtClean="0"/>
              <a:t>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68647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7EFF5D05-2B26-4394-98EC-A9BFF4945DE2}" type="slidenum">
              <a:rPr lang="it-IT" altLang="it-IT"/>
              <a:pPr/>
              <a:t>‹N›</a:t>
            </a:fld>
            <a:endParaRPr lang="it-IT" altLang="it-IT"/>
          </a:p>
        </p:txBody>
      </p:sp>
    </p:spTree>
    <p:extLst>
      <p:ext uri="{BB962C8B-B14F-4D97-AF65-F5344CB8AC3E}">
        <p14:creationId xmlns:p14="http://schemas.microsoft.com/office/powerpoint/2010/main" val="2952711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CED252-2FDE-4E7B-A831-C5303F3E2AB5}" type="datetimeFigureOut">
              <a:rPr lang="en-US" smtClean="0"/>
              <a:t>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562693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ED252-2FDE-4E7B-A831-C5303F3E2AB5}" type="datetimeFigureOut">
              <a:rPr lang="en-US" smtClean="0"/>
              <a:t>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946097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ED252-2FDE-4E7B-A831-C5303F3E2AB5}" type="datetimeFigureOut">
              <a:rPr lang="en-US" smtClean="0"/>
              <a:t>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643823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ED252-2FDE-4E7B-A831-C5303F3E2AB5}" type="datetimeFigureOut">
              <a:rPr lang="en-US" smtClean="0"/>
              <a:t>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191405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442512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16432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CE1F602-24A2-4A22-AAFE-862642BE64CA}" type="slidenum">
              <a:rPr lang="it-IT" altLang="it-IT"/>
              <a:pPr/>
              <a:t>‹N›</a:t>
            </a:fld>
            <a:endParaRPr lang="it-IT" altLang="it-IT"/>
          </a:p>
        </p:txBody>
      </p:sp>
    </p:spTree>
    <p:extLst>
      <p:ext uri="{BB962C8B-B14F-4D97-AF65-F5344CB8AC3E}">
        <p14:creationId xmlns:p14="http://schemas.microsoft.com/office/powerpoint/2010/main" val="3521586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4E35433-7932-43FC-B933-B66B6CCE21B8}" type="slidenum">
              <a:rPr lang="it-IT" altLang="it-IT"/>
              <a:pPr/>
              <a:t>‹N›</a:t>
            </a:fld>
            <a:endParaRPr lang="it-IT" altLang="it-IT"/>
          </a:p>
        </p:txBody>
      </p:sp>
    </p:spTree>
    <p:extLst>
      <p:ext uri="{BB962C8B-B14F-4D97-AF65-F5344CB8AC3E}">
        <p14:creationId xmlns:p14="http://schemas.microsoft.com/office/powerpoint/2010/main" val="577600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9A9FF42-340F-4AF4-B1CF-54B64965B40C}" type="slidenum">
              <a:rPr lang="it-IT" altLang="it-IT"/>
              <a:pPr/>
              <a:t>‹N›</a:t>
            </a:fld>
            <a:endParaRPr lang="it-IT" altLang="it-IT"/>
          </a:p>
        </p:txBody>
      </p:sp>
    </p:spTree>
    <p:extLst>
      <p:ext uri="{BB962C8B-B14F-4D97-AF65-F5344CB8AC3E}">
        <p14:creationId xmlns:p14="http://schemas.microsoft.com/office/powerpoint/2010/main" val="1794372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AF474EE-3B2E-472B-A959-7039BB10E11B}" type="slidenum">
              <a:rPr lang="it-IT" altLang="it-IT"/>
              <a:pPr/>
              <a:t>‹N›</a:t>
            </a:fld>
            <a:endParaRPr lang="it-IT" altLang="it-IT"/>
          </a:p>
        </p:txBody>
      </p:sp>
    </p:spTree>
    <p:extLst>
      <p:ext uri="{BB962C8B-B14F-4D97-AF65-F5344CB8AC3E}">
        <p14:creationId xmlns:p14="http://schemas.microsoft.com/office/powerpoint/2010/main" val="87694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10000"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AB1F918-708E-4A11-9EEC-910CB2BEB120}" type="slidenum">
              <a:rPr lang="it-IT" altLang="it-IT"/>
              <a:pPr/>
              <a:t>‹N›</a:t>
            </a:fld>
            <a:endParaRPr lang="it-IT" altLang="it-IT"/>
          </a:p>
        </p:txBody>
      </p:sp>
    </p:spTree>
    <p:extLst>
      <p:ext uri="{BB962C8B-B14F-4D97-AF65-F5344CB8AC3E}">
        <p14:creationId xmlns:p14="http://schemas.microsoft.com/office/powerpoint/2010/main" val="4873327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C6F7923-0F03-49A1-A9A1-BAD48FC2C9AA}" type="slidenum">
              <a:rPr lang="it-IT" altLang="it-IT"/>
              <a:pPr/>
              <a:t>‹N›</a:t>
            </a:fld>
            <a:endParaRPr lang="it-IT" altLang="it-IT"/>
          </a:p>
        </p:txBody>
      </p:sp>
    </p:spTree>
    <p:extLst>
      <p:ext uri="{BB962C8B-B14F-4D97-AF65-F5344CB8AC3E}">
        <p14:creationId xmlns:p14="http://schemas.microsoft.com/office/powerpoint/2010/main" val="236583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DE34DFC-C136-46EE-BB78-E03DD801E421}" type="slidenum">
              <a:rPr lang="it-IT" altLang="it-IT"/>
              <a:pPr/>
              <a:t>‹N›</a:t>
            </a:fld>
            <a:endParaRPr lang="it-IT" altLang="it-IT"/>
          </a:p>
        </p:txBody>
      </p:sp>
    </p:spTree>
    <p:extLst>
      <p:ext uri="{BB962C8B-B14F-4D97-AF65-F5344CB8AC3E}">
        <p14:creationId xmlns:p14="http://schemas.microsoft.com/office/powerpoint/2010/main" val="3824747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2D3CF15-AC0E-4936-AB6B-9CD9A1C3838C}" type="slidenum">
              <a:rPr lang="it-IT" altLang="it-IT"/>
              <a:pPr/>
              <a:t>‹N›</a:t>
            </a:fld>
            <a:endParaRPr lang="it-IT" altLang="it-IT"/>
          </a:p>
        </p:txBody>
      </p:sp>
    </p:spTree>
    <p:extLst>
      <p:ext uri="{BB962C8B-B14F-4D97-AF65-F5344CB8AC3E}">
        <p14:creationId xmlns:p14="http://schemas.microsoft.com/office/powerpoint/2010/main" val="1897033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27EDDC-1723-484C-9E23-B910B27DC138}" type="slidenum">
              <a:rPr lang="it-IT" altLang="it-IT"/>
              <a:pPr/>
              <a:t>‹N›</a:t>
            </a:fld>
            <a:endParaRPr lang="it-IT" altLang="it-IT"/>
          </a:p>
        </p:txBody>
      </p:sp>
    </p:spTree>
    <p:extLst>
      <p:ext uri="{BB962C8B-B14F-4D97-AF65-F5344CB8AC3E}">
        <p14:creationId xmlns:p14="http://schemas.microsoft.com/office/powerpoint/2010/main" val="38895293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C3FDDA3-B13D-439F-A782-B41653C80221}" type="slidenum">
              <a:rPr lang="it-IT" altLang="it-IT"/>
              <a:pPr/>
              <a:t>‹N›</a:t>
            </a:fld>
            <a:endParaRPr lang="it-IT" altLang="it-IT"/>
          </a:p>
        </p:txBody>
      </p:sp>
    </p:spTree>
    <p:extLst>
      <p:ext uri="{BB962C8B-B14F-4D97-AF65-F5344CB8AC3E}">
        <p14:creationId xmlns:p14="http://schemas.microsoft.com/office/powerpoint/2010/main" val="954323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F75023A-6DE0-4899-97BA-A5CDCBD92D03}" type="slidenum">
              <a:rPr lang="it-IT" altLang="it-IT"/>
              <a:pPr/>
              <a:t>‹N›</a:t>
            </a:fld>
            <a:endParaRPr lang="it-IT" altLang="it-IT"/>
          </a:p>
        </p:txBody>
      </p:sp>
    </p:spTree>
    <p:extLst>
      <p:ext uri="{BB962C8B-B14F-4D97-AF65-F5344CB8AC3E}">
        <p14:creationId xmlns:p14="http://schemas.microsoft.com/office/powerpoint/2010/main" val="361030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128588"/>
            <a:ext cx="1939925" cy="60801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2138" cy="60801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91C4486-A42F-42A3-8C05-D328E0212ADB}" type="slidenum">
              <a:rPr lang="it-IT" altLang="it-IT"/>
              <a:pPr/>
              <a:t>‹N›</a:t>
            </a:fld>
            <a:endParaRPr lang="it-IT" altLang="it-IT"/>
          </a:p>
        </p:txBody>
      </p:sp>
    </p:spTree>
    <p:extLst>
      <p:ext uri="{BB962C8B-B14F-4D97-AF65-F5344CB8AC3E}">
        <p14:creationId xmlns:p14="http://schemas.microsoft.com/office/powerpoint/2010/main" val="443582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3438" y="1981200"/>
            <a:ext cx="3806825" cy="4227513"/>
          </a:xfrm>
        </p:spPr>
        <p:txBody>
          <a:bodyPr/>
          <a:lstStyle/>
          <a:p>
            <a:endParaRPr lang="it-IT"/>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3E17B104-BC45-4CC8-B37E-1439C8B707FF}" type="slidenum">
              <a:rPr lang="it-IT" altLang="it-IT"/>
              <a:pPr/>
              <a:t>‹N›</a:t>
            </a:fld>
            <a:endParaRPr lang="it-IT" altLang="it-IT"/>
          </a:p>
        </p:txBody>
      </p:sp>
    </p:spTree>
    <p:extLst>
      <p:ext uri="{BB962C8B-B14F-4D97-AF65-F5344CB8AC3E}">
        <p14:creationId xmlns:p14="http://schemas.microsoft.com/office/powerpoint/2010/main" val="3071056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3438" y="1981200"/>
            <a:ext cx="3806825" cy="20367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3438" y="4170363"/>
            <a:ext cx="3806825" cy="20383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712788" y="6310313"/>
            <a:ext cx="1897062" cy="452437"/>
          </a:xfrm>
        </p:spPr>
        <p:txBody>
          <a:bodyPr/>
          <a:lstStyle>
            <a:lvl1pPr>
              <a:defRPr/>
            </a:lvl1pPr>
          </a:lstStyle>
          <a:p>
            <a:endParaRPr lang="it-IT" altLang="it-IT"/>
          </a:p>
        </p:txBody>
      </p:sp>
      <p:sp>
        <p:nvSpPr>
          <p:cNvPr id="7" name="Segnaposto piè di pagina 6"/>
          <p:cNvSpPr>
            <a:spLocks noGrp="1"/>
          </p:cNvSpPr>
          <p:nvPr>
            <p:ph type="ftr" idx="11"/>
          </p:nvPr>
        </p:nvSpPr>
        <p:spPr>
          <a:xfrm>
            <a:off x="3151188" y="6310313"/>
            <a:ext cx="2887662" cy="452437"/>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80188" y="6310313"/>
            <a:ext cx="1897062" cy="452437"/>
          </a:xfrm>
        </p:spPr>
        <p:txBody>
          <a:bodyPr/>
          <a:lstStyle>
            <a:lvl1pPr>
              <a:defRPr/>
            </a:lvl1pPr>
          </a:lstStyle>
          <a:p>
            <a:fld id="{3E84B6F2-85BF-4B63-AA86-12833D6E5E1E}" type="slidenum">
              <a:rPr lang="it-IT" altLang="it-IT"/>
              <a:pPr/>
              <a:t>‹N›</a:t>
            </a:fld>
            <a:endParaRPr lang="it-IT" altLang="it-IT"/>
          </a:p>
        </p:txBody>
      </p:sp>
    </p:spTree>
    <p:extLst>
      <p:ext uri="{BB962C8B-B14F-4D97-AF65-F5344CB8AC3E}">
        <p14:creationId xmlns:p14="http://schemas.microsoft.com/office/powerpoint/2010/main" val="4222994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76EA71E0-37E6-473E-A7A1-BCDE205B0C62}" type="slidenum">
              <a:rPr lang="it-IT" altLang="it-IT"/>
              <a:pPr/>
              <a:t>‹N›</a:t>
            </a:fld>
            <a:endParaRPr lang="it-IT" altLang="it-IT"/>
          </a:p>
        </p:txBody>
      </p:sp>
    </p:spTree>
    <p:extLst>
      <p:ext uri="{BB962C8B-B14F-4D97-AF65-F5344CB8AC3E}">
        <p14:creationId xmlns:p14="http://schemas.microsoft.com/office/powerpoint/2010/main" val="10424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B85D8C0D-D1A3-4B97-A84A-68EA63970F59}" type="slidenum">
              <a:rPr lang="it-IT" altLang="it-IT"/>
              <a:pPr/>
              <a:t>‹N›</a:t>
            </a:fld>
            <a:endParaRPr lang="it-IT" altLang="it-IT"/>
          </a:p>
        </p:txBody>
      </p:sp>
    </p:spTree>
    <p:extLst>
      <p:ext uri="{BB962C8B-B14F-4D97-AF65-F5344CB8AC3E}">
        <p14:creationId xmlns:p14="http://schemas.microsoft.com/office/powerpoint/2010/main" val="4272730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DDD000-A44A-4FA4-BB2E-693105486F7A}"/>
              </a:ext>
            </a:extLst>
          </p:cNvPr>
          <p:cNvSpPr>
            <a:spLocks noGrp="1"/>
          </p:cNvSpPr>
          <p:nvPr>
            <p:ph type="title"/>
          </p:nvPr>
        </p:nvSpPr>
        <p:spPr>
          <a:xfrm>
            <a:off x="1676400" y="1905000"/>
            <a:ext cx="7232650" cy="1898650"/>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0EF880B-47B5-4253-AA5A-49C76FD5F41F}"/>
              </a:ext>
            </a:extLst>
          </p:cNvPr>
          <p:cNvSpPr>
            <a:spLocks noGrp="1"/>
          </p:cNvSpPr>
          <p:nvPr>
            <p:ph type="dt" idx="10"/>
          </p:nvPr>
        </p:nvSpPr>
        <p:spPr>
          <a:xfrm>
            <a:off x="685800" y="6324600"/>
            <a:ext cx="1898650" cy="450850"/>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4A140FF8-B9A6-4A22-8E31-F48F1A1B7FF7}"/>
              </a:ext>
            </a:extLst>
          </p:cNvPr>
          <p:cNvSpPr>
            <a:spLocks noGrp="1"/>
          </p:cNvSpPr>
          <p:nvPr>
            <p:ph type="ftr" idx="11"/>
          </p:nvPr>
        </p:nvSpPr>
        <p:spPr>
          <a:xfrm>
            <a:off x="3124200" y="6324600"/>
            <a:ext cx="2889250" cy="450850"/>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2897EA8C-EBA3-4DF1-9ABF-15B315231F7C}"/>
              </a:ext>
            </a:extLst>
          </p:cNvPr>
          <p:cNvSpPr>
            <a:spLocks noGrp="1"/>
          </p:cNvSpPr>
          <p:nvPr>
            <p:ph type="sldNum" idx="12"/>
          </p:nvPr>
        </p:nvSpPr>
        <p:spPr>
          <a:xfrm>
            <a:off x="6553200" y="6324600"/>
            <a:ext cx="1898650" cy="450850"/>
          </a:xfrm>
        </p:spPr>
        <p:txBody>
          <a:bodyPr/>
          <a:lstStyle>
            <a:lvl1pPr>
              <a:defRPr/>
            </a:lvl1pPr>
          </a:lstStyle>
          <a:p>
            <a:fld id="{4D5C56BB-DD36-43EA-AA45-85ECC2D6ED03}" type="slidenum">
              <a:rPr lang="it-IT" altLang="it-IT"/>
              <a:pPr/>
              <a:t>‹N›</a:t>
            </a:fld>
            <a:endParaRPr lang="it-IT" altLang="it-IT"/>
          </a:p>
        </p:txBody>
      </p:sp>
    </p:spTree>
    <p:extLst>
      <p:ext uri="{BB962C8B-B14F-4D97-AF65-F5344CB8AC3E}">
        <p14:creationId xmlns:p14="http://schemas.microsoft.com/office/powerpoint/2010/main" val="3851371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917B8E1A-D88E-E847-A690-A70BDA3E89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73278DB2-89CF-F043-86D8-07A839A09B71}"/>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7321785-EAA3-4547-BB20-2FBA05F85C4E}" type="slidenum">
              <a:rPr lang="it-IT" altLang="it-IT" sz="800"/>
              <a:pPr algn="ctr"/>
              <a:t>‹N›</a:t>
            </a:fld>
            <a:endParaRPr lang="it-IT" altLang="it-IT" sz="1400"/>
          </a:p>
        </p:txBody>
      </p:sp>
    </p:spTree>
    <p:extLst>
      <p:ext uri="{BB962C8B-B14F-4D97-AF65-F5344CB8AC3E}">
        <p14:creationId xmlns:p14="http://schemas.microsoft.com/office/powerpoint/2010/main" val="122625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3B6C9865-56B9-4ECD-B657-192ECBFAD0D6}" type="slidenum">
              <a:rPr lang="it-IT" altLang="it-IT"/>
              <a:pPr/>
              <a:t>‹N›</a:t>
            </a:fld>
            <a:endParaRPr lang="it-IT" altLang="it-IT"/>
          </a:p>
        </p:txBody>
      </p:sp>
    </p:spTree>
    <p:extLst>
      <p:ext uri="{BB962C8B-B14F-4D97-AF65-F5344CB8AC3E}">
        <p14:creationId xmlns:p14="http://schemas.microsoft.com/office/powerpoint/2010/main" val="270095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13913BCE-64B5-4EBC-A99A-AEAB2D8CBD7F}" type="slidenum">
              <a:rPr lang="it-IT" altLang="it-IT"/>
              <a:pPr/>
              <a:t>‹N›</a:t>
            </a:fld>
            <a:endParaRPr lang="it-IT" altLang="it-IT"/>
          </a:p>
        </p:txBody>
      </p:sp>
    </p:spTree>
    <p:extLst>
      <p:ext uri="{BB962C8B-B14F-4D97-AF65-F5344CB8AC3E}">
        <p14:creationId xmlns:p14="http://schemas.microsoft.com/office/powerpoint/2010/main" val="4102115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2B0A33CC-2C1C-4096-AC88-AAB38564F508}" type="slidenum">
              <a:rPr lang="it-IT" altLang="it-IT"/>
              <a:pPr/>
              <a:t>‹N›</a:t>
            </a:fld>
            <a:endParaRPr lang="it-IT" altLang="it-IT"/>
          </a:p>
        </p:txBody>
      </p:sp>
    </p:spTree>
    <p:extLst>
      <p:ext uri="{BB962C8B-B14F-4D97-AF65-F5344CB8AC3E}">
        <p14:creationId xmlns:p14="http://schemas.microsoft.com/office/powerpoint/2010/main" val="459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2AC1AFD-1006-473F-8CC8-043686EA3F14}" type="slidenum">
              <a:rPr lang="it-IT" altLang="it-IT"/>
              <a:pPr/>
              <a:t>‹N›</a:t>
            </a:fld>
            <a:endParaRPr lang="it-IT" altLang="it-IT"/>
          </a:p>
        </p:txBody>
      </p:sp>
    </p:spTree>
    <p:extLst>
      <p:ext uri="{BB962C8B-B14F-4D97-AF65-F5344CB8AC3E}">
        <p14:creationId xmlns:p14="http://schemas.microsoft.com/office/powerpoint/2010/main" val="3535218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1541463" y="-11113"/>
            <a:ext cx="10683876" cy="7439026"/>
            <a:chOff x="-971" y="-7"/>
            <a:chExt cx="6730" cy="4686"/>
          </a:xfrm>
        </p:grpSpPr>
        <p:sp>
          <p:nvSpPr>
            <p:cNvPr id="1026" name="Freeform 2"/>
            <p:cNvSpPr>
              <a:spLocks noChangeArrowheads="1"/>
            </p:cNvSpPr>
            <p:nvPr/>
          </p:nvSpPr>
          <p:spPr bwMode="auto">
            <a:xfrm>
              <a:off x="1632" y="4"/>
              <a:ext cx="1736" cy="433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0" y="2"/>
              <a:ext cx="1736" cy="432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3744" y="5"/>
              <a:ext cx="1738" cy="4329"/>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1920" y="0"/>
              <a:ext cx="2079" cy="4323"/>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117" y="106"/>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810" y="775"/>
              <a:ext cx="2543" cy="100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83" y="58"/>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983" y="1050"/>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330" y="922"/>
              <a:ext cx="3593" cy="173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1859" y="874"/>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4250" y="2"/>
              <a:ext cx="1088" cy="2284"/>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0" y="3919"/>
              <a:ext cx="5759" cy="431"/>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632" y="3965"/>
              <a:ext cx="1736"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0" y="3965"/>
              <a:ext cx="1736" cy="38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3744" y="3965"/>
              <a:ext cx="1738" cy="38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1920" y="3965"/>
              <a:ext cx="2079" cy="38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0" y="3914"/>
              <a:ext cx="5759" cy="431"/>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2583" y="3927"/>
              <a:ext cx="1035" cy="4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48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76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1" y="3863"/>
              <a:ext cx="1033" cy="48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576" y="3919"/>
              <a:ext cx="3551"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240"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3036" y="3967"/>
              <a:ext cx="1331" cy="38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3984"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3456" y="3919"/>
              <a:ext cx="2303"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0" y="3940"/>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70813" cy="210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6" name="Rectangle 32"/>
          <p:cNvSpPr>
            <a:spLocks noGrp="1" noChangeArrowheads="1"/>
          </p:cNvSpPr>
          <p:nvPr>
            <p:ph type="ftr"/>
          </p:nvPr>
        </p:nvSpPr>
        <p:spPr bwMode="auto">
          <a:xfrm>
            <a:off x="3151188" y="6313488"/>
            <a:ext cx="28940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7" name="Rectangle 33"/>
          <p:cNvSpPr>
            <a:spLocks noGrp="1" noChangeArrowheads="1"/>
          </p:cNvSpPr>
          <p:nvPr>
            <p:ph type="sldNum"/>
          </p:nvPr>
        </p:nvSpPr>
        <p:spPr bwMode="auto">
          <a:xfrm>
            <a:off x="65801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fld id="{F877DE6C-095C-44D9-8BC3-38B3EC231BB3}"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3"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1541463" y="-25400"/>
            <a:ext cx="10696576" cy="6894513"/>
            <a:chOff x="-971" y="-16"/>
            <a:chExt cx="6738" cy="4343"/>
          </a:xfrm>
        </p:grpSpPr>
        <p:sp>
          <p:nvSpPr>
            <p:cNvPr id="2050" name="Freeform 2"/>
            <p:cNvSpPr>
              <a:spLocks noChangeArrowheads="1"/>
            </p:cNvSpPr>
            <p:nvPr/>
          </p:nvSpPr>
          <p:spPr bwMode="auto">
            <a:xfrm>
              <a:off x="1632" y="-5"/>
              <a:ext cx="1736" cy="433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Freeform 3"/>
            <p:cNvSpPr>
              <a:spLocks noChangeArrowheads="1"/>
            </p:cNvSpPr>
            <p:nvPr/>
          </p:nvSpPr>
          <p:spPr bwMode="auto">
            <a:xfrm>
              <a:off x="0" y="-7"/>
              <a:ext cx="1736" cy="432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Freeform 4"/>
            <p:cNvSpPr>
              <a:spLocks noChangeArrowheads="1"/>
            </p:cNvSpPr>
            <p:nvPr/>
          </p:nvSpPr>
          <p:spPr bwMode="auto">
            <a:xfrm>
              <a:off x="3744" y="-4"/>
              <a:ext cx="1738" cy="4329"/>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1920" y="-9"/>
              <a:ext cx="2079" cy="4323"/>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Freeform 6"/>
            <p:cNvSpPr>
              <a:spLocks noChangeArrowheads="1"/>
            </p:cNvSpPr>
            <p:nvPr/>
          </p:nvSpPr>
          <p:spPr bwMode="auto">
            <a:xfrm>
              <a:off x="117" y="97"/>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Freeform 7"/>
            <p:cNvSpPr>
              <a:spLocks noChangeArrowheads="1"/>
            </p:cNvSpPr>
            <p:nvPr/>
          </p:nvSpPr>
          <p:spPr bwMode="auto">
            <a:xfrm rot="2700000" flipH="1">
              <a:off x="811" y="766"/>
              <a:ext cx="2543" cy="100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6" name="Freeform 8"/>
            <p:cNvSpPr>
              <a:spLocks noChangeArrowheads="1"/>
            </p:cNvSpPr>
            <p:nvPr/>
          </p:nvSpPr>
          <p:spPr bwMode="auto">
            <a:xfrm>
              <a:off x="83" y="49"/>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Freeform 9"/>
            <p:cNvSpPr>
              <a:spLocks noChangeArrowheads="1"/>
            </p:cNvSpPr>
            <p:nvPr/>
          </p:nvSpPr>
          <p:spPr bwMode="auto">
            <a:xfrm rot="18720000">
              <a:off x="-983" y="1041"/>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8" name="Freeform 10"/>
            <p:cNvSpPr>
              <a:spLocks noChangeArrowheads="1"/>
            </p:cNvSpPr>
            <p:nvPr/>
          </p:nvSpPr>
          <p:spPr bwMode="auto">
            <a:xfrm rot="19260000">
              <a:off x="1330" y="913"/>
              <a:ext cx="3593" cy="173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9" name="Freeform 11"/>
            <p:cNvSpPr>
              <a:spLocks noChangeArrowheads="1"/>
            </p:cNvSpPr>
            <p:nvPr/>
          </p:nvSpPr>
          <p:spPr bwMode="auto">
            <a:xfrm rot="2100000" flipH="1">
              <a:off x="1859" y="865"/>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0" name="Freeform 12"/>
            <p:cNvSpPr>
              <a:spLocks noChangeArrowheads="1"/>
            </p:cNvSpPr>
            <p:nvPr/>
          </p:nvSpPr>
          <p:spPr bwMode="auto">
            <a:xfrm>
              <a:off x="4250" y="-7"/>
              <a:ext cx="1088" cy="2284"/>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1" name="Rectangle 13"/>
            <p:cNvSpPr>
              <a:spLocks noChangeArrowheads="1"/>
            </p:cNvSpPr>
            <p:nvPr/>
          </p:nvSpPr>
          <p:spPr bwMode="auto">
            <a:xfrm>
              <a:off x="0" y="2441"/>
              <a:ext cx="5759" cy="431"/>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2" name="Freeform 14"/>
            <p:cNvSpPr>
              <a:spLocks noChangeArrowheads="1"/>
            </p:cNvSpPr>
            <p:nvPr/>
          </p:nvSpPr>
          <p:spPr bwMode="auto">
            <a:xfrm>
              <a:off x="1632" y="2487"/>
              <a:ext cx="1736"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3" name="Freeform 15"/>
            <p:cNvSpPr>
              <a:spLocks noChangeArrowheads="1"/>
            </p:cNvSpPr>
            <p:nvPr/>
          </p:nvSpPr>
          <p:spPr bwMode="auto">
            <a:xfrm>
              <a:off x="0" y="2487"/>
              <a:ext cx="1736" cy="38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4" name="Freeform 16"/>
            <p:cNvSpPr>
              <a:spLocks noChangeArrowheads="1"/>
            </p:cNvSpPr>
            <p:nvPr/>
          </p:nvSpPr>
          <p:spPr bwMode="auto">
            <a:xfrm>
              <a:off x="3744" y="2487"/>
              <a:ext cx="1738" cy="38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5" name="Freeform 17"/>
            <p:cNvSpPr>
              <a:spLocks noChangeArrowheads="1"/>
            </p:cNvSpPr>
            <p:nvPr/>
          </p:nvSpPr>
          <p:spPr bwMode="auto">
            <a:xfrm>
              <a:off x="1920" y="2487"/>
              <a:ext cx="2079" cy="38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6" name="Rectangle 18"/>
            <p:cNvSpPr>
              <a:spLocks noChangeArrowheads="1"/>
            </p:cNvSpPr>
            <p:nvPr/>
          </p:nvSpPr>
          <p:spPr bwMode="auto">
            <a:xfrm>
              <a:off x="7" y="2456"/>
              <a:ext cx="5759" cy="431"/>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7" name="Freeform 19"/>
            <p:cNvSpPr>
              <a:spLocks noChangeArrowheads="1"/>
            </p:cNvSpPr>
            <p:nvPr/>
          </p:nvSpPr>
          <p:spPr bwMode="auto">
            <a:xfrm>
              <a:off x="2583" y="2449"/>
              <a:ext cx="1035" cy="4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8" name="Freeform 20"/>
            <p:cNvSpPr>
              <a:spLocks noChangeArrowheads="1"/>
            </p:cNvSpPr>
            <p:nvPr/>
          </p:nvSpPr>
          <p:spPr bwMode="auto">
            <a:xfrm rot="18900000" flipH="1">
              <a:off x="1486" y="2416"/>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9" name="Freeform 21"/>
            <p:cNvSpPr>
              <a:spLocks noChangeArrowheads="1"/>
            </p:cNvSpPr>
            <p:nvPr/>
          </p:nvSpPr>
          <p:spPr bwMode="auto">
            <a:xfrm rot="18900000" flipH="1">
              <a:off x="766" y="2416"/>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0" name="Freeform 22"/>
            <p:cNvSpPr>
              <a:spLocks noChangeArrowheads="1"/>
            </p:cNvSpPr>
            <p:nvPr/>
          </p:nvSpPr>
          <p:spPr bwMode="auto">
            <a:xfrm rot="18900000" flipH="1">
              <a:off x="31" y="2385"/>
              <a:ext cx="1033" cy="48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1" name="Freeform 23"/>
            <p:cNvSpPr>
              <a:spLocks noChangeArrowheads="1"/>
            </p:cNvSpPr>
            <p:nvPr/>
          </p:nvSpPr>
          <p:spPr bwMode="auto">
            <a:xfrm flipH="1" flipV="1">
              <a:off x="576" y="2441"/>
              <a:ext cx="3551"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2" name="Freeform 24"/>
            <p:cNvSpPr>
              <a:spLocks noChangeArrowheads="1"/>
            </p:cNvSpPr>
            <p:nvPr/>
          </p:nvSpPr>
          <p:spPr bwMode="auto">
            <a:xfrm flipH="1" flipV="1">
              <a:off x="240" y="2441"/>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3" name="Freeform 25"/>
            <p:cNvSpPr>
              <a:spLocks noChangeArrowheads="1"/>
            </p:cNvSpPr>
            <p:nvPr/>
          </p:nvSpPr>
          <p:spPr bwMode="auto">
            <a:xfrm flipH="1" flipV="1">
              <a:off x="3036" y="2489"/>
              <a:ext cx="1331" cy="38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4" name="Freeform 26"/>
            <p:cNvSpPr>
              <a:spLocks noChangeArrowheads="1"/>
            </p:cNvSpPr>
            <p:nvPr/>
          </p:nvSpPr>
          <p:spPr bwMode="auto">
            <a:xfrm flipH="1" flipV="1">
              <a:off x="3984" y="2441"/>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5" name="Freeform 27"/>
            <p:cNvSpPr>
              <a:spLocks noChangeArrowheads="1"/>
            </p:cNvSpPr>
            <p:nvPr/>
          </p:nvSpPr>
          <p:spPr bwMode="auto">
            <a:xfrm flipH="1" flipV="1">
              <a:off x="3456" y="2441"/>
              <a:ext cx="2303"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6" name="Rectangle 28"/>
            <p:cNvSpPr>
              <a:spLocks noChangeArrowheads="1"/>
            </p:cNvSpPr>
            <p:nvPr/>
          </p:nvSpPr>
          <p:spPr bwMode="auto">
            <a:xfrm>
              <a:off x="0" y="2462"/>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7" name="Rectangle 29"/>
            <p:cNvSpPr>
              <a:spLocks noChangeArrowheads="1"/>
            </p:cNvSpPr>
            <p:nvPr/>
          </p:nvSpPr>
          <p:spPr bwMode="auto">
            <a:xfrm>
              <a:off x="0" y="2880"/>
              <a:ext cx="5759" cy="575"/>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8" name="Rectangle 30"/>
            <p:cNvSpPr>
              <a:spLocks noChangeArrowheads="1"/>
            </p:cNvSpPr>
            <p:nvPr/>
          </p:nvSpPr>
          <p:spPr bwMode="auto">
            <a:xfrm>
              <a:off x="0" y="3408"/>
              <a:ext cx="5759" cy="911"/>
            </a:xfrm>
            <a:prstGeom prst="rect">
              <a:avLst/>
            </a:prstGeom>
            <a:solidFill>
              <a:srgbClr val="0000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079" name="Picture 3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86" y="1650"/>
              <a:ext cx="203" cy="2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80" name="Rectangle 32"/>
          <p:cNvSpPr>
            <a:spLocks noGrp="1" noChangeArrowheads="1"/>
          </p:cNvSpPr>
          <p:nvPr>
            <p:ph type="title"/>
          </p:nvPr>
        </p:nvSpPr>
        <p:spPr bwMode="auto">
          <a:xfrm>
            <a:off x="1676400" y="1905000"/>
            <a:ext cx="7237413"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81" name="Rectangle 33"/>
          <p:cNvSpPr>
            <a:spLocks noGrp="1" noChangeArrowheads="1"/>
          </p:cNvSpPr>
          <p:nvPr/>
        </p:nvSpPr>
        <p:spPr bwMode="auto">
          <a:xfrm>
            <a:off x="1676400" y="4572000"/>
            <a:ext cx="6399213" cy="167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ts val="800"/>
              </a:spcBef>
              <a:defRPr sz="3200">
                <a:solidFill>
                  <a:srgbClr val="FFFFFF"/>
                </a:solidFill>
                <a:latin typeface="Arial" panose="020B0604020202020204" pitchFamily="34" charset="0"/>
                <a:ea typeface="Microsoft YaHei" panose="020B0503020204020204" pitchFamily="34" charset="-122"/>
              </a:defRPr>
            </a:lvl1pPr>
            <a:lvl2pPr marL="457200" algn="ctr">
              <a:spcBef>
                <a:spcPts val="800"/>
              </a:spcBef>
              <a:defRPr sz="3200">
                <a:solidFill>
                  <a:srgbClr val="FFFFFF"/>
                </a:solidFill>
                <a:latin typeface="Arial" panose="020B0604020202020204" pitchFamily="34" charset="0"/>
                <a:ea typeface="Microsoft YaHei" panose="020B0503020204020204" pitchFamily="34" charset="-122"/>
              </a:defRPr>
            </a:lvl2pPr>
            <a:lvl3pPr marL="914400" algn="ctr">
              <a:spcBef>
                <a:spcPts val="800"/>
              </a:spcBef>
              <a:defRPr sz="3200">
                <a:solidFill>
                  <a:srgbClr val="FFFFFF"/>
                </a:solidFill>
                <a:latin typeface="Arial" panose="020B0604020202020204" pitchFamily="34" charset="0"/>
                <a:ea typeface="Microsoft YaHei" panose="020B0503020204020204" pitchFamily="34" charset="-122"/>
              </a:defRPr>
            </a:lvl3pPr>
            <a:lvl4pPr marL="1371600" algn="ctr">
              <a:spcBef>
                <a:spcPts val="800"/>
              </a:spcBef>
              <a:defRPr sz="3200">
                <a:solidFill>
                  <a:srgbClr val="FFFFFF"/>
                </a:solidFill>
                <a:latin typeface="Arial" panose="020B0604020202020204" pitchFamily="34" charset="0"/>
                <a:ea typeface="Microsoft YaHei" panose="020B0503020204020204" pitchFamily="34" charset="-122"/>
              </a:defRPr>
            </a:lvl4pPr>
            <a:lvl5pPr marL="1828800" algn="ctr">
              <a:spcBef>
                <a:spcPts val="800"/>
              </a:spcBef>
              <a:defRPr sz="3200">
                <a:solidFill>
                  <a:srgbClr val="FFFFFF"/>
                </a:solidFill>
                <a:latin typeface="Arial" panose="020B0604020202020204" pitchFamily="34" charset="0"/>
                <a:ea typeface="Microsoft YaHei" panose="020B0503020204020204" pitchFamily="34" charset="-122"/>
              </a:defRPr>
            </a:lvl5pPr>
            <a:lvl6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6pPr>
            <a:lvl7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7pPr>
            <a:lvl8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8pPr>
            <a:lvl9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9pPr>
          </a:lstStyle>
          <a:p>
            <a:r>
              <a:rPr lang="en-GB" altLang="it-IT"/>
              <a:t>Fate clic per aggiungere testo</a:t>
            </a:r>
          </a:p>
        </p:txBody>
      </p:sp>
      <p:sp>
        <p:nvSpPr>
          <p:cNvPr id="2082" name="Rectangle 34"/>
          <p:cNvSpPr>
            <a:spLocks noGrp="1" noChangeArrowheads="1"/>
          </p:cNvSpPr>
          <p:nvPr>
            <p:ph type="dt"/>
          </p:nvPr>
        </p:nvSpPr>
        <p:spPr bwMode="auto">
          <a:xfrm>
            <a:off x="685800" y="63246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buClr>
                <a:srgbClr val="FFFFFF"/>
              </a:buClr>
              <a:buSzPct val="45000"/>
              <a:buFont typeface="Wingdings" panose="05000000000000000000" pitchFamily="2" charset="2"/>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3" name="Rectangle 35"/>
          <p:cNvSpPr>
            <a:spLocks noGrp="1" noChangeArrowheads="1"/>
          </p:cNvSpPr>
          <p:nvPr>
            <p:ph type="ftr"/>
          </p:nvPr>
        </p:nvSpPr>
        <p:spPr bwMode="auto">
          <a:xfrm>
            <a:off x="3124200" y="6324600"/>
            <a:ext cx="28940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ctr">
              <a:buClr>
                <a:srgbClr val="FFFFFF"/>
              </a:buClr>
              <a:buSzPct val="45000"/>
              <a:buFont typeface="Wingdings" panose="05000000000000000000" pitchFamily="2" charset="2"/>
              <a:buNone/>
              <a:tabLst>
                <a:tab pos="723900" algn="l"/>
                <a:tab pos="1447800" algn="l"/>
                <a:tab pos="2171700" algn="l"/>
                <a:tab pos="28956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4" name="Rectangle 36"/>
          <p:cNvSpPr>
            <a:spLocks noGrp="1" noChangeArrowheads="1"/>
          </p:cNvSpPr>
          <p:nvPr>
            <p:ph type="sldNum"/>
          </p:nvPr>
        </p:nvSpPr>
        <p:spPr bwMode="auto">
          <a:xfrm>
            <a:off x="6553200" y="63246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r">
              <a:buClr>
                <a:srgbClr val="FFFFFF"/>
              </a:buClr>
              <a:buSzPct val="45000"/>
              <a:buFont typeface="Wingdings" panose="05000000000000000000" pitchFamily="2" charset="2"/>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fld id="{539B314F-1665-4CDB-B2D8-FD3B26532F46}"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ctr"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ctr"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ctr"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ctr"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ctr"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ED252-2FDE-4E7B-A831-C5303F3E2AB5}" type="datetimeFigureOut">
              <a:rPr lang="en-US" smtClean="0"/>
              <a:t>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07677-63A9-48ED-893F-83A2F207D0C7}" type="slidenum">
              <a:rPr lang="en-US" smtClean="0"/>
              <a:t>‹N›</a:t>
            </a:fld>
            <a:endParaRPr lang="en-US"/>
          </a:p>
        </p:txBody>
      </p:sp>
    </p:spTree>
    <p:extLst>
      <p:ext uri="{BB962C8B-B14F-4D97-AF65-F5344CB8AC3E}">
        <p14:creationId xmlns:p14="http://schemas.microsoft.com/office/powerpoint/2010/main" val="37745794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034338" y="-2335213"/>
            <a:ext cx="17168813" cy="10183813"/>
            <a:chOff x="-5061" y="-1471"/>
            <a:chExt cx="10815" cy="6415"/>
          </a:xfrm>
        </p:grpSpPr>
        <p:sp>
          <p:nvSpPr>
            <p:cNvPr id="1026" name="Freeform 2"/>
            <p:cNvSpPr>
              <a:spLocks noChangeArrowheads="1"/>
            </p:cNvSpPr>
            <p:nvPr/>
          </p:nvSpPr>
          <p:spPr bwMode="auto">
            <a:xfrm>
              <a:off x="-1184" y="-957"/>
              <a:ext cx="2914" cy="5403"/>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3930" y="-960"/>
              <a:ext cx="2915" cy="539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2368" y="-956"/>
              <a:ext cx="2919" cy="5400"/>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699" y="-962"/>
              <a:ext cx="3492" cy="5392"/>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3732" y="-829"/>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44"/>
                </a:gs>
                <a:gs pos="50000">
                  <a:srgbClr val="000066"/>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2567" y="7"/>
              <a:ext cx="4275" cy="125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3790" y="-890"/>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4827" y="19"/>
              <a:ext cx="4369" cy="257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693" y="190"/>
              <a:ext cx="6040" cy="216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804" y="130"/>
              <a:ext cx="5890" cy="19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3220" y="-960"/>
              <a:ext cx="1825" cy="2847"/>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3930" y="3931"/>
              <a:ext cx="9685" cy="533"/>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184" y="3988"/>
              <a:ext cx="2914" cy="47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930" y="3988"/>
              <a:ext cx="2915" cy="47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2368" y="3988"/>
              <a:ext cx="2919" cy="47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699" y="3988"/>
              <a:ext cx="3492" cy="47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3930" y="3924"/>
              <a:ext cx="9685" cy="533"/>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415" y="3942"/>
              <a:ext cx="1736" cy="5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196" y="3794"/>
              <a:ext cx="1318" cy="80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2409" y="3794"/>
              <a:ext cx="1318" cy="80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652" y="3752"/>
              <a:ext cx="1284" cy="8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2963" y="3929"/>
              <a:ext cx="59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3527" y="3929"/>
              <a:ext cx="2577"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1177" y="3991"/>
              <a:ext cx="2233" cy="47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2773" y="3929"/>
              <a:ext cx="257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1884" y="3929"/>
              <a:ext cx="38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3930" y="3956"/>
              <a:ext cx="9685" cy="11"/>
            </a:xfrm>
            <a:prstGeom prst="rect">
              <a:avLst/>
            </a:prstGeom>
            <a:gradFill rotWithShape="0">
              <a:gsLst>
                <a:gs pos="0">
                  <a:srgbClr val="9CE157"/>
                </a:gs>
                <a:gs pos="50000">
                  <a:srgbClr val="000044"/>
                </a:gs>
                <a:gs pos="100000">
                  <a:srgbClr val="9CE157"/>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64463" cy="209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6" name="Rectangle 32"/>
          <p:cNvSpPr>
            <a:spLocks noGrp="1" noChangeArrowheads="1"/>
          </p:cNvSpPr>
          <p:nvPr>
            <p:ph type="ftr"/>
          </p:nvPr>
        </p:nvSpPr>
        <p:spPr bwMode="auto">
          <a:xfrm>
            <a:off x="3151188" y="6310313"/>
            <a:ext cx="28876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7" name="Rectangle 33"/>
          <p:cNvSpPr>
            <a:spLocks noGrp="1" noChangeArrowheads="1"/>
          </p:cNvSpPr>
          <p:nvPr>
            <p:ph type="sldNum"/>
          </p:nvPr>
        </p:nvSpPr>
        <p:spPr bwMode="auto">
          <a:xfrm>
            <a:off x="65801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1BC0725D-D96E-47EF-9DAF-45B909C51241}" type="slidenum">
              <a:rPr lang="it-IT" altLang="it-IT"/>
              <a:pPr/>
              <a:t>‹N›</a:t>
            </a:fld>
            <a:endParaRPr lang="it-IT" altLang="it-IT"/>
          </a:p>
        </p:txBody>
      </p:sp>
    </p:spTree>
    <p:extLst>
      <p:ext uri="{BB962C8B-B14F-4D97-AF65-F5344CB8AC3E}">
        <p14:creationId xmlns:p14="http://schemas.microsoft.com/office/powerpoint/2010/main" val="353879317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323528" y="2204864"/>
            <a:ext cx="8591550"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solidFill>
                  <a:schemeClr val="tx1"/>
                </a:solidFill>
                <a:latin typeface="Copperplate Gothic Bold" panose="020E0705020206020404" pitchFamily="34" charset="77"/>
              </a:rPr>
              <a:t>TESSUTO NERVOSO</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e</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CENNI SINTETICI </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di</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MIORFOLOGIA </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del</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SISTEMA NERVOSO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4388"/>
            <a:ext cx="9144000"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86722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5800" y="-1893888"/>
            <a:ext cx="7770813" cy="5854701"/>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br>
            <a:br>
              <a:rPr lang="it-IT" altLang="it-IT" sz="5400" dirty="0"/>
            </a:br>
            <a:br>
              <a:rPr lang="it-IT" altLang="it-IT" sz="5400" dirty="0"/>
            </a:br>
            <a:br>
              <a:rPr lang="it-IT" altLang="it-IT" sz="5400" dirty="0"/>
            </a:br>
            <a:br>
              <a:rPr lang="it-IT" altLang="it-IT" sz="5400" dirty="0"/>
            </a:b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ENCEFALICHE</a:t>
            </a:r>
          </a:p>
        </p:txBody>
      </p:sp>
    </p:spTree>
    <p:extLst>
      <p:ext uri="{BB962C8B-B14F-4D97-AF65-F5344CB8AC3E}">
        <p14:creationId xmlns:p14="http://schemas.microsoft.com/office/powerpoint/2010/main" val="26362756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6155"/>
            <a:ext cx="9144000" cy="54452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4716016" y="170359"/>
            <a:ext cx="3367811"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 </a:t>
            </a:r>
            <a: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MENINGI</a:t>
            </a:r>
            <a:b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br>
            <a: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ENCEFALICHE</a:t>
            </a:r>
            <a:endParaRPr kumimoji="0" lang="it-IT" altLang="it-IT" sz="3200" b="1"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mn-cs"/>
            </a:endParaRPr>
          </a:p>
        </p:txBody>
      </p:sp>
      <p:sp>
        <p:nvSpPr>
          <p:cNvPr id="2" name="CasellaDiTesto 1">
            <a:extLst>
              <a:ext uri="{FF2B5EF4-FFF2-40B4-BE49-F238E27FC236}">
                <a16:creationId xmlns:a16="http://schemas.microsoft.com/office/drawing/2014/main" id="{79945204-9B14-1B44-964B-81E7F6C73ACE}"/>
              </a:ext>
            </a:extLst>
          </p:cNvPr>
          <p:cNvSpPr txBox="1"/>
          <p:nvPr/>
        </p:nvSpPr>
        <p:spPr>
          <a:xfrm>
            <a:off x="3275856" y="548680"/>
            <a:ext cx="184731"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0787011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D8E655-6A60-FF41-9F60-2CDECB6AF776}"/>
              </a:ext>
            </a:extLst>
          </p:cNvPr>
          <p:cNvSpPr>
            <a:spLocks noGrp="1"/>
          </p:cNvSpPr>
          <p:nvPr>
            <p:ph type="title"/>
          </p:nvPr>
        </p:nvSpPr>
        <p:spPr>
          <a:xfrm>
            <a:off x="0" y="-25872"/>
            <a:ext cx="9144000" cy="996156"/>
          </a:xfrm>
        </p:spPr>
        <p:txBody>
          <a:bodyPr/>
          <a:lstStyle/>
          <a:p>
            <a:r>
              <a:rPr lang="it-IT" dirty="0">
                <a:solidFill>
                  <a:schemeClr val="tx1"/>
                </a:solidFill>
                <a:latin typeface="Gurmukhi MN" panose="02020600050405020304" pitchFamily="18" charset="0"/>
                <a:cs typeface="Gurmukhi MN" panose="02020600050405020304" pitchFamily="18" charset="0"/>
              </a:rPr>
              <a:t>MENINGI ENCEFALICHE</a:t>
            </a:r>
          </a:p>
        </p:txBody>
      </p:sp>
      <p:sp>
        <p:nvSpPr>
          <p:cNvPr id="3" name="Segnaposto contenuto 2">
            <a:extLst>
              <a:ext uri="{FF2B5EF4-FFF2-40B4-BE49-F238E27FC236}">
                <a16:creationId xmlns:a16="http://schemas.microsoft.com/office/drawing/2014/main" id="{9CA1EAEA-5043-FC4F-8017-1E03C8759BEF}"/>
              </a:ext>
            </a:extLst>
          </p:cNvPr>
          <p:cNvSpPr>
            <a:spLocks noGrp="1"/>
          </p:cNvSpPr>
          <p:nvPr>
            <p:ph idx="1"/>
          </p:nvPr>
        </p:nvSpPr>
        <p:spPr>
          <a:xfrm>
            <a:off x="0" y="970284"/>
            <a:ext cx="9125451" cy="5887717"/>
          </a:xfrm>
        </p:spPr>
        <p:txBody>
          <a:bodyPr/>
          <a:lstStyle/>
          <a:p>
            <a:r>
              <a:rPr lang="it-IT" sz="2800" dirty="0">
                <a:solidFill>
                  <a:schemeClr val="tx1"/>
                </a:solidFill>
                <a:latin typeface="Comic Sans MS" panose="030F0902030302020204" pitchFamily="66" charset="0"/>
              </a:rPr>
              <a:t>Sono rappresentate, dalla superficie verso la profondità, da:</a:t>
            </a:r>
          </a:p>
          <a:p>
            <a:endParaRPr lang="it-IT" sz="2800" dirty="0">
              <a:solidFill>
                <a:schemeClr val="tx1"/>
              </a:solidFill>
              <a:latin typeface="Comic Sans MS" panose="030F0902030302020204" pitchFamily="66" charset="0"/>
            </a:endParaRPr>
          </a:p>
          <a:p>
            <a:pPr marL="457200" indent="-457200">
              <a:buFontTx/>
              <a:buChar char="-"/>
            </a:pPr>
            <a:r>
              <a:rPr lang="it-IT" sz="2800" dirty="0">
                <a:solidFill>
                  <a:schemeClr val="tx1"/>
                </a:solidFill>
                <a:latin typeface="Comic Sans MS" panose="030F0902030302020204" pitchFamily="66" charset="0"/>
              </a:rPr>
              <a:t>DURA MENINGE o DURA MADRE, in intimo contatto con le Ossa che formano la cavità del Neurocranio;</a:t>
            </a:r>
          </a:p>
          <a:p>
            <a:pPr marL="457200" indent="-457200">
              <a:buFontTx/>
              <a:buChar char="-"/>
            </a:pPr>
            <a:r>
              <a:rPr lang="it-IT" sz="2800" dirty="0">
                <a:solidFill>
                  <a:schemeClr val="tx1"/>
                </a:solidFill>
                <a:latin typeface="Comic Sans MS" panose="030F0902030302020204" pitchFamily="66" charset="0"/>
              </a:rPr>
              <a:t>ARACNOIDE, così definita per la morfologia che ricorda una tela di ragno. </a:t>
            </a:r>
          </a:p>
          <a:p>
            <a:pPr marL="0" indent="0"/>
            <a:r>
              <a:rPr lang="it-IT" sz="2800" dirty="0">
                <a:solidFill>
                  <a:schemeClr val="tx1"/>
                </a:solidFill>
                <a:latin typeface="Comic Sans MS" panose="030F0902030302020204" pitchFamily="66" charset="0"/>
              </a:rPr>
              <a:t>    L’Aracnoide si continua profondamente con la</a:t>
            </a:r>
          </a:p>
          <a:p>
            <a:pPr marL="457200" indent="-457200">
              <a:buFontTx/>
              <a:buChar char="-"/>
            </a:pPr>
            <a:r>
              <a:rPr lang="it-IT" sz="2800" dirty="0">
                <a:solidFill>
                  <a:schemeClr val="tx1"/>
                </a:solidFill>
                <a:latin typeface="Comic Sans MS" panose="030F0902030302020204" pitchFamily="66" charset="0"/>
              </a:rPr>
              <a:t>PIA MENINGE o PIA MADRE, che intimamente aderisce al tessuto nervoso</a:t>
            </a:r>
          </a:p>
        </p:txBody>
      </p:sp>
    </p:spTree>
    <p:extLst>
      <p:ext uri="{BB962C8B-B14F-4D97-AF65-F5344CB8AC3E}">
        <p14:creationId xmlns:p14="http://schemas.microsoft.com/office/powerpoint/2010/main" val="4245412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20725" y="1979613"/>
            <a:ext cx="7770813" cy="3189287"/>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SPINALI</a:t>
            </a:r>
          </a:p>
        </p:txBody>
      </p:sp>
    </p:spTree>
    <p:extLst>
      <p:ext uri="{BB962C8B-B14F-4D97-AF65-F5344CB8AC3E}">
        <p14:creationId xmlns:p14="http://schemas.microsoft.com/office/powerpoint/2010/main" val="7429097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88" y="20042"/>
            <a:ext cx="8312224" cy="68874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Text Box 4"/>
          <p:cNvSpPr txBox="1">
            <a:spLocks noChangeArrowheads="1"/>
          </p:cNvSpPr>
          <p:nvPr/>
        </p:nvSpPr>
        <p:spPr bwMode="auto">
          <a:xfrm>
            <a:off x="3281363" y="260350"/>
            <a:ext cx="3652837"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800" b="0"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Arial" panose="020B0604020202020204" pitchFamily="34" charset="0"/>
              </a:rPr>
              <a:t>MENINGI SPINALI</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800" b="0"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Arial" panose="020B0604020202020204" pitchFamily="34" charset="0"/>
              </a:rPr>
              <a:t>[2]</a:t>
            </a:r>
          </a:p>
        </p:txBody>
      </p:sp>
    </p:spTree>
    <p:extLst>
      <p:ext uri="{BB962C8B-B14F-4D97-AF65-F5344CB8AC3E}">
        <p14:creationId xmlns:p14="http://schemas.microsoft.com/office/powerpoint/2010/main" val="2369118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D9E428-98BA-8549-AD7C-262210118457}"/>
              </a:ext>
            </a:extLst>
          </p:cNvPr>
          <p:cNvSpPr>
            <a:spLocks noGrp="1"/>
          </p:cNvSpPr>
          <p:nvPr>
            <p:ph type="title"/>
          </p:nvPr>
        </p:nvSpPr>
        <p:spPr>
          <a:xfrm>
            <a:off x="107504" y="128589"/>
            <a:ext cx="9036496" cy="708124"/>
          </a:xfrm>
        </p:spPr>
        <p:txBody>
          <a:bodyPr/>
          <a:lstStyle/>
          <a:p>
            <a:r>
              <a:rPr lang="it-IT" sz="3200" dirty="0">
                <a:solidFill>
                  <a:schemeClr val="tx1"/>
                </a:solidFill>
                <a:latin typeface="Gurmukhi MN" panose="02020600050405020304" pitchFamily="18" charset="0"/>
                <a:cs typeface="Gurmukhi MN" panose="02020600050405020304" pitchFamily="18" charset="0"/>
              </a:rPr>
              <a:t>MENINGI  SPINALI</a:t>
            </a:r>
          </a:p>
        </p:txBody>
      </p:sp>
      <p:sp>
        <p:nvSpPr>
          <p:cNvPr id="3" name="Segnaposto contenuto 2">
            <a:extLst>
              <a:ext uri="{FF2B5EF4-FFF2-40B4-BE49-F238E27FC236}">
                <a16:creationId xmlns:a16="http://schemas.microsoft.com/office/drawing/2014/main" id="{8C51A79F-C22F-C347-8204-1D5317D3769D}"/>
              </a:ext>
            </a:extLst>
          </p:cNvPr>
          <p:cNvSpPr>
            <a:spLocks noGrp="1"/>
          </p:cNvSpPr>
          <p:nvPr>
            <p:ph idx="1"/>
          </p:nvPr>
        </p:nvSpPr>
        <p:spPr>
          <a:xfrm>
            <a:off x="0" y="1124744"/>
            <a:ext cx="8964488" cy="5544616"/>
          </a:xfrm>
        </p:spPr>
        <p:txBody>
          <a:bodyPr/>
          <a:lstStyle/>
          <a:p>
            <a:r>
              <a:rPr lang="it-IT" sz="2800" dirty="0">
                <a:solidFill>
                  <a:schemeClr val="tx1"/>
                </a:solidFill>
                <a:latin typeface="Comic Sans MS" panose="030F0902030302020204" pitchFamily="66" charset="0"/>
              </a:rPr>
              <a:t>Sono le medesime dell’ Encefalo, con la differenza che la Dura Meninge NON aderisce alla struttura ossea vertebrale, ma si osserva la interposizione di Tessuto Adiposo, dove si ritrovano i Plessi Venosi che drenano sangue refluo dal midollo spinale.</a:t>
            </a:r>
          </a:p>
          <a:p>
            <a:endParaRPr lang="it-IT" sz="2800" dirty="0">
              <a:solidFill>
                <a:schemeClr val="tx1"/>
              </a:solidFill>
              <a:latin typeface="Comic Sans MS" panose="030F0902030302020204" pitchFamily="66" charset="0"/>
            </a:endParaRPr>
          </a:p>
          <a:p>
            <a:r>
              <a:rPr lang="it-IT" sz="2800" dirty="0">
                <a:solidFill>
                  <a:schemeClr val="tx1"/>
                </a:solidFill>
                <a:latin typeface="Comic Sans MS" panose="030F0902030302020204" pitchFamily="66" charset="0"/>
              </a:rPr>
              <a:t>Le MENINGI SPINALI rivestono non solo il Midollo Spinale, ma anche i Nervi Spinali che costituiscono la cosiddetta CAUDA EQUINA, la quale occupa la porzione del canale vertebrale posto </a:t>
            </a:r>
            <a:r>
              <a:rPr lang="it-IT" sz="2800" dirty="0" err="1">
                <a:solidFill>
                  <a:schemeClr val="tx1"/>
                </a:solidFill>
                <a:latin typeface="Comic Sans MS" panose="030F0902030302020204" pitchFamily="66" charset="0"/>
              </a:rPr>
              <a:t>caudalmente</a:t>
            </a:r>
            <a:r>
              <a:rPr lang="it-IT" sz="2800" dirty="0">
                <a:solidFill>
                  <a:schemeClr val="tx1"/>
                </a:solidFill>
                <a:latin typeface="Comic Sans MS" panose="030F0902030302020204" pitchFamily="66" charset="0"/>
              </a:rPr>
              <a:t> alla vertebra L2</a:t>
            </a:r>
          </a:p>
        </p:txBody>
      </p:sp>
    </p:spTree>
    <p:extLst>
      <p:ext uri="{BB962C8B-B14F-4D97-AF65-F5344CB8AC3E}">
        <p14:creationId xmlns:p14="http://schemas.microsoft.com/office/powerpoint/2010/main" val="572641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107504" y="0"/>
            <a:ext cx="9036496"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Liquor (Liquido cefalo-rachidiano, Liquido cerebro-spinale, LCS)</a:t>
            </a:r>
          </a:p>
        </p:txBody>
      </p:sp>
      <p:sp>
        <p:nvSpPr>
          <p:cNvPr id="28674" name="Rectangle 2"/>
          <p:cNvSpPr>
            <a:spLocks noGrp="1" noChangeArrowheads="1"/>
          </p:cNvSpPr>
          <p:nvPr>
            <p:ph type="body" idx="4294967295"/>
          </p:nvPr>
        </p:nvSpPr>
        <p:spPr>
          <a:xfrm>
            <a:off x="413284" y="1196752"/>
            <a:ext cx="8424936" cy="5730875"/>
          </a:xfrm>
          <a:ln/>
        </p:spPr>
        <p:txBody>
          <a:bodyPr/>
          <a:lstStyle/>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     È un Fluido Biologico che:</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600" b="1" dirty="0">
              <a:solidFill>
                <a:schemeClr val="tx1"/>
              </a:solidFill>
              <a:latin typeface="Comic Sans MS" panose="030F0902030302020204" pitchFamily="66" charset="0"/>
            </a:endParaRP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Costituisce un supporto fisico-chimico per il SNC</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Mantiene un ambiente fisico-chimicamente stabile per il funzionamento dei neuroni</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err="1">
                <a:solidFill>
                  <a:schemeClr val="tx1"/>
                </a:solidFill>
                <a:latin typeface="Comic Sans MS" panose="030F0902030302020204" pitchFamily="66" charset="0"/>
              </a:rPr>
              <a:t>Puo’</a:t>
            </a:r>
            <a:r>
              <a:rPr lang="it-IT" altLang="it-IT" sz="2600" b="1" dirty="0">
                <a:solidFill>
                  <a:schemeClr val="tx1"/>
                </a:solidFill>
                <a:latin typeface="Comic Sans MS" panose="030F0902030302020204" pitchFamily="66" charset="0"/>
              </a:rPr>
              <a:t> sostituire il sistema circolatorio linfatico (solo nell’ encefalo, anche se recentemente si è ipotizzata la esistenza di linfatici anche nell’Encefalo)</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Veicola messaggi chimici coinvolti nella comunicazione all’interno del SNC</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400" dirty="0"/>
          </a:p>
        </p:txBody>
      </p:sp>
    </p:spTree>
    <p:extLst>
      <p:ext uri="{BB962C8B-B14F-4D97-AF65-F5344CB8AC3E}">
        <p14:creationId xmlns:p14="http://schemas.microsoft.com/office/powerpoint/2010/main" val="41271551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body" idx="4294967295"/>
          </p:nvPr>
        </p:nvSpPr>
        <p:spPr>
          <a:xfrm>
            <a:off x="0" y="836712"/>
            <a:ext cx="9144000" cy="5760640"/>
          </a:xfrm>
          <a:ln/>
        </p:spPr>
        <p:txBody>
          <a:bodyPr/>
          <a:lstStyle/>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Il LIQUOR si localizza  :</a:t>
            </a:r>
          </a:p>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A) nelle CAVITA’ INTERNE (Ventricoli Encefalici e Canale Centrale del Midollo Spinale) ed ESTERNE (SPAZIO SUBARACNOIDEO) </a:t>
            </a:r>
            <a:r>
              <a:rPr lang="it-IT" altLang="it-IT" b="1">
                <a:solidFill>
                  <a:schemeClr val="tx1"/>
                </a:solidFill>
                <a:latin typeface="Comic Sans MS" panose="030F0902030302020204" pitchFamily="66" charset="0"/>
              </a:rPr>
              <a:t>del SNC</a:t>
            </a:r>
            <a:endParaRPr lang="it-IT" altLang="it-IT" b="1" dirty="0">
              <a:solidFill>
                <a:schemeClr val="tx1"/>
              </a:solidFill>
              <a:latin typeface="Comic Sans MS" panose="030F0902030302020204" pitchFamily="66" charset="0"/>
            </a:endParaRP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B) negli SPAZI EXTRACELLULARI del Tessuto Nervoso (come fluido interstiziale)</a:t>
            </a: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p:txBody>
      </p:sp>
      <p:sp>
        <p:nvSpPr>
          <p:cNvPr id="29698" name="Rectangle 2"/>
          <p:cNvSpPr>
            <a:spLocks noGrp="1" noChangeArrowheads="1"/>
          </p:cNvSpPr>
          <p:nvPr>
            <p:ph type="title" idx="4294967295"/>
          </p:nvPr>
        </p:nvSpPr>
        <p:spPr>
          <a:xfrm>
            <a:off x="685800" y="-13672"/>
            <a:ext cx="7772400" cy="850384"/>
          </a:xfrm>
          <a:ln/>
        </p:spPr>
        <p:txBody>
          <a:bodyPr lIns="91440" tIns="45720" rIns="91440" bIns="457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b="1" dirty="0">
                <a:solidFill>
                  <a:schemeClr val="tx1"/>
                </a:solidFill>
                <a:latin typeface="Gurmukhi MN" panose="02020600050405020304" pitchFamily="18" charset="0"/>
                <a:cs typeface="Gurmukhi MN" panose="02020600050405020304" pitchFamily="18" charset="0"/>
              </a:rPr>
              <a:t>LOCALIZZAZIONE  DEL  LCS</a:t>
            </a:r>
          </a:p>
        </p:txBody>
      </p:sp>
    </p:spTree>
    <p:extLst>
      <p:ext uri="{BB962C8B-B14F-4D97-AF65-F5344CB8AC3E}">
        <p14:creationId xmlns:p14="http://schemas.microsoft.com/office/powerpoint/2010/main" val="6005624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68313" y="0"/>
            <a:ext cx="8675687" cy="11969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CIRCOLAZIONE  LIQUORALE</a:t>
            </a:r>
          </a:p>
        </p:txBody>
      </p:sp>
      <p:pic>
        <p:nvPicPr>
          <p:cNvPr id="3174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1385888"/>
            <a:ext cx="4521200" cy="54721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4511675" y="1341438"/>
            <a:ext cx="4632325" cy="5516562"/>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91526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1A57171-CC0C-2B46-A666-03125D939FC5}"/>
              </a:ext>
            </a:extLst>
          </p:cNvPr>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647276" y="112292"/>
            <a:ext cx="8101188" cy="6612729"/>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7793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179512" y="-23604"/>
            <a:ext cx="8458200"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BARRIERA EMATO-ENCEFALICA</a:t>
            </a:r>
          </a:p>
        </p:txBody>
      </p:sp>
      <p:sp>
        <p:nvSpPr>
          <p:cNvPr id="36866" name="Rectangle 2"/>
          <p:cNvSpPr>
            <a:spLocks noGrp="1" noChangeArrowheads="1"/>
          </p:cNvSpPr>
          <p:nvPr>
            <p:ph type="body" idx="4294967295"/>
          </p:nvPr>
        </p:nvSpPr>
        <p:spPr>
          <a:xfrm>
            <a:off x="179512" y="1268760"/>
            <a:ext cx="8964488" cy="5589240"/>
          </a:xfrm>
          <a:ln/>
        </p:spPr>
        <p:txBody>
          <a:bodyPr/>
          <a:lstStyle/>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La cosiddetta BARRIERA EMATO-ENCEFALICA è una struttura costituita da:</a:t>
            </a: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Sangue-LCS (Liquido Cerebro-Spinale) ossia la </a:t>
            </a:r>
            <a:r>
              <a:rPr lang="it-IT" altLang="it-IT" sz="2800" b="1" i="1" dirty="0">
                <a:solidFill>
                  <a:schemeClr val="tx1"/>
                </a:solidFill>
                <a:latin typeface="Chalkboard SE" panose="03050602040202020205" pitchFamily="66" charset="77"/>
              </a:rPr>
              <a:t>BARRIERA EMATOLIQUORALE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endParaRPr lang="it-IT" altLang="it-IT" sz="2800" b="1" dirty="0">
              <a:solidFill>
                <a:schemeClr val="tx1"/>
              </a:solidFill>
              <a:latin typeface="Chalkboard SE" panose="03050602040202020205" pitchFamily="66" charset="77"/>
            </a:endParaRP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Sangue-LEC (Liquido Extracellulare)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Nel suo complesso, questo dispositivo seleziona il passaggio, in base alle loro dimensioni, di molecole con caratteristiche idrofile. Le molecole lipofile, invece, diffondono comunque, secondo gradiente di concentrazione.</a:t>
            </a:r>
          </a:p>
        </p:txBody>
      </p:sp>
    </p:spTree>
    <p:extLst>
      <p:ext uri="{BB962C8B-B14F-4D97-AF65-F5344CB8AC3E}">
        <p14:creationId xmlns:p14="http://schemas.microsoft.com/office/powerpoint/2010/main" val="21572343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7889" name="Group 1"/>
          <p:cNvGrpSpPr>
            <a:grpSpLocks/>
          </p:cNvGrpSpPr>
          <p:nvPr/>
        </p:nvGrpSpPr>
        <p:grpSpPr bwMode="auto">
          <a:xfrm>
            <a:off x="0" y="1693625"/>
            <a:ext cx="9132888" cy="4291012"/>
            <a:chOff x="0" y="855"/>
            <a:chExt cx="5753" cy="2703"/>
          </a:xfrm>
        </p:grpSpPr>
        <p:pic>
          <p:nvPicPr>
            <p:cNvPr id="37890"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855"/>
              <a:ext cx="5753" cy="2703"/>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3"/>
            <p:cNvSpPr txBox="1">
              <a:spLocks noChangeArrowheads="1"/>
            </p:cNvSpPr>
            <p:nvPr/>
          </p:nvSpPr>
          <p:spPr bwMode="auto">
            <a:xfrm>
              <a:off x="0" y="855"/>
              <a:ext cx="5753" cy="2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grpSp>
      <p:sp>
        <p:nvSpPr>
          <p:cNvPr id="37892" name="Rectangle 4"/>
          <p:cNvSpPr>
            <a:spLocks noChangeArrowheads="1"/>
          </p:cNvSpPr>
          <p:nvPr/>
        </p:nvSpPr>
        <p:spPr bwMode="auto">
          <a:xfrm>
            <a:off x="270822" y="548481"/>
            <a:ext cx="4500563"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Barriera sangue-liquido </a:t>
            </a:r>
            <a:b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b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cerebrospinale</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a:t>
            </a:r>
            <a:r>
              <a:rPr kumimoji="0" lang="it-IT" altLang="it-IT" sz="2400" b="0" i="0" u="none" strike="noStrike" kern="1200" cap="none" spc="0" normalizeH="0" baseline="0" noProof="0" dirty="0" err="1">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Emato</a:t>
            </a: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-Liquorale)  </a:t>
            </a:r>
            <a:b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br>
            <a:endPar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endParaRPr>
          </a:p>
        </p:txBody>
      </p:sp>
      <p:sp>
        <p:nvSpPr>
          <p:cNvPr id="37893" name="Rectangle 5"/>
          <p:cNvSpPr>
            <a:spLocks noChangeArrowheads="1"/>
          </p:cNvSpPr>
          <p:nvPr/>
        </p:nvSpPr>
        <p:spPr bwMode="auto">
          <a:xfrm>
            <a:off x="5159375" y="238006"/>
            <a:ext cx="338455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Barriera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sangue-liquido extracellulare</a:t>
            </a:r>
          </a:p>
        </p:txBody>
      </p:sp>
      <p:sp>
        <p:nvSpPr>
          <p:cNvPr id="37895" name="Oval 7"/>
          <p:cNvSpPr>
            <a:spLocks noChangeArrowheads="1"/>
          </p:cNvSpPr>
          <p:nvPr/>
        </p:nvSpPr>
        <p:spPr bwMode="auto">
          <a:xfrm>
            <a:off x="4338791" y="3429000"/>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7896" name="Oval 8"/>
          <p:cNvSpPr>
            <a:spLocks noChangeArrowheads="1"/>
          </p:cNvSpPr>
          <p:nvPr/>
        </p:nvSpPr>
        <p:spPr bwMode="auto">
          <a:xfrm>
            <a:off x="4367212" y="4926251"/>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3866211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260648"/>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Chalkboard" panose="03050602040202020205" pitchFamily="66" charset="77"/>
              </a:rPr>
              <a:t>TESSUTO NERVOSO</a:t>
            </a:r>
            <a:br>
              <a:rPr lang="it-IT" altLang="it-IT" sz="3200" b="1" dirty="0">
                <a:solidFill>
                  <a:schemeClr val="tx1"/>
                </a:solidFill>
                <a:latin typeface="Chalkboard" panose="03050602040202020205" pitchFamily="66" charset="77"/>
              </a:rPr>
            </a:br>
            <a:r>
              <a:rPr lang="it-IT" altLang="it-IT" sz="3200" b="1" dirty="0">
                <a:solidFill>
                  <a:schemeClr val="tx1"/>
                </a:solidFill>
                <a:latin typeface="Chalkboard" panose="03050602040202020205" pitchFamily="66" charset="77"/>
              </a:rPr>
              <a:t>GENERALITA’</a:t>
            </a:r>
          </a:p>
        </p:txBody>
      </p:sp>
      <p:sp>
        <p:nvSpPr>
          <p:cNvPr id="9218" name="Rectangle 2"/>
          <p:cNvSpPr>
            <a:spLocks noGrp="1" noChangeArrowheads="1"/>
          </p:cNvSpPr>
          <p:nvPr>
            <p:ph type="body" idx="1"/>
          </p:nvPr>
        </p:nvSpPr>
        <p:spPr>
          <a:xfrm>
            <a:off x="755576" y="1121225"/>
            <a:ext cx="7992888" cy="5732462"/>
          </a:xfrm>
          <a:ln/>
        </p:spPr>
        <p:txBody>
          <a:bodyPr/>
          <a:lstStyle/>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t>Il </a:t>
            </a:r>
            <a:r>
              <a:rPr lang="it-IT" altLang="it-IT" sz="2800" b="1" dirty="0">
                <a:solidFill>
                  <a:schemeClr val="tx1"/>
                </a:solidFill>
                <a:latin typeface="Gurmukhi MN" panose="02020600050405020304" pitchFamily="18" charset="0"/>
                <a:cs typeface="Gurmukhi MN" panose="02020600050405020304" pitchFamily="18" charset="0"/>
              </a:rPr>
              <a:t>TESSUTO NERVOSO va a costituire i diversi organi del SISTEMA NERVOSO CENTRALE (</a:t>
            </a:r>
            <a:r>
              <a:rPr lang="it-IT" altLang="it-IT" sz="2800" b="1" u="sng" dirty="0">
                <a:solidFill>
                  <a:schemeClr val="tx1"/>
                </a:solidFill>
                <a:latin typeface="Gurmukhi MN" panose="02020600050405020304" pitchFamily="18" charset="0"/>
                <a:cs typeface="Gurmukhi MN" panose="02020600050405020304" pitchFamily="18" charset="0"/>
              </a:rPr>
              <a:t>SNC</a:t>
            </a:r>
            <a:r>
              <a:rPr lang="it-IT" altLang="it-IT" sz="2800" b="1" dirty="0">
                <a:solidFill>
                  <a:schemeClr val="tx1"/>
                </a:solidFill>
                <a:latin typeface="Gurmukhi MN" panose="02020600050405020304" pitchFamily="18" charset="0"/>
                <a:cs typeface="Gurmukhi MN" panose="02020600050405020304" pitchFamily="18" charset="0"/>
              </a:rPr>
              <a:t>) e del SISTEMA NERVOSO PERIFERICO (</a:t>
            </a:r>
            <a:r>
              <a:rPr lang="it-IT" altLang="it-IT" sz="2800" b="1" u="sng" dirty="0">
                <a:solidFill>
                  <a:schemeClr val="tx1"/>
                </a:solidFill>
                <a:latin typeface="Gurmukhi MN" panose="02020600050405020304" pitchFamily="18" charset="0"/>
                <a:cs typeface="Gurmukhi MN" panose="02020600050405020304" pitchFamily="18" charset="0"/>
              </a:rPr>
              <a:t>SNP</a:t>
            </a:r>
            <a:r>
              <a:rPr lang="it-IT" altLang="it-IT" sz="2800" b="1" dirty="0">
                <a:solidFill>
                  <a:schemeClr val="tx1"/>
                </a:solidFill>
                <a:latin typeface="Gurmukhi MN" panose="02020600050405020304" pitchFamily="18" charset="0"/>
                <a:cs typeface="Gurmukhi MN" panose="02020600050405020304" pitchFamily="18" charset="0"/>
              </a:rPr>
              <a:t>)</a:t>
            </a:r>
          </a:p>
          <a:p>
            <a:pPr marL="0" indent="0">
              <a:spcBef>
                <a:spcPts val="700"/>
              </a:spcBef>
              <a:buClr>
                <a:srgbClr val="FFFFFF"/>
              </a:buClr>
              <a:buSzPct val="97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800" b="1" dirty="0">
              <a:solidFill>
                <a:schemeClr val="tx1"/>
              </a:solidFill>
              <a:latin typeface="Gurmukhi MN" panose="02020600050405020304" pitchFamily="18" charset="0"/>
              <a:cs typeface="Gurmukhi MN" panose="02020600050405020304" pitchFamily="18" charset="0"/>
            </a:endParaRPr>
          </a:p>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Esso consta di:</a:t>
            </a:r>
          </a:p>
          <a:p>
            <a:pPr marL="341313" indent="-339725">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    - NEURONI o CELLULE NERVOSE</a:t>
            </a:r>
          </a:p>
          <a:p>
            <a:pPr marL="341313" indent="-339725">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    - NEUROGL</a:t>
            </a:r>
            <a:r>
              <a:rPr lang="en-US" altLang="it-IT" sz="2800" b="1" dirty="0" err="1">
                <a:solidFill>
                  <a:schemeClr val="tx1"/>
                </a:solidFill>
                <a:latin typeface="Gurmukhi MN" panose="02020600050405020304" pitchFamily="18" charset="0"/>
                <a:cs typeface="Gurmukhi MN" panose="02020600050405020304" pitchFamily="18" charset="0"/>
              </a:rPr>
              <a:t>íA</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Nevroglìa</a:t>
            </a:r>
            <a:r>
              <a:rPr lang="en-US" altLang="it-IT" sz="2800" b="1" dirty="0">
                <a:solidFill>
                  <a:schemeClr val="tx1"/>
                </a:solidFill>
                <a:latin typeface="Gurmukhi MN" panose="02020600050405020304" pitchFamily="18" charset="0"/>
                <a:cs typeface="Gurmukhi MN" panose="02020600050405020304" pitchFamily="18" charset="0"/>
              </a:rPr>
              <a:t>) o CELLULE </a:t>
            </a:r>
            <a:r>
              <a:rPr lang="en-US" altLang="it-IT" sz="2800" b="1" dirty="0" err="1">
                <a:solidFill>
                  <a:schemeClr val="tx1"/>
                </a:solidFill>
                <a:latin typeface="Gurmukhi MN" panose="02020600050405020304" pitchFamily="18" charset="0"/>
                <a:cs typeface="Gurmukhi MN" panose="02020600050405020304" pitchFamily="18" charset="0"/>
              </a:rPr>
              <a:t>GLìALI</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che</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svolgono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funzioni</a:t>
            </a:r>
            <a:r>
              <a:rPr lang="en-US" altLang="it-IT" sz="2800" b="1" dirty="0">
                <a:solidFill>
                  <a:schemeClr val="tx1"/>
                </a:solidFill>
                <a:latin typeface="Gurmukhi MN" panose="02020600050405020304" pitchFamily="18" charset="0"/>
                <a:cs typeface="Gurmukhi MN" panose="02020600050405020304" pitchFamily="18" charset="0"/>
              </a:rPr>
              <a:t> di </a:t>
            </a:r>
            <a:r>
              <a:rPr lang="en-US" altLang="it-IT" sz="2800" b="1" dirty="0" err="1">
                <a:solidFill>
                  <a:schemeClr val="tx1"/>
                </a:solidFill>
                <a:latin typeface="Gurmukhi MN" panose="02020600050405020304" pitchFamily="18" charset="0"/>
                <a:cs typeface="Gurmukhi MN" panose="02020600050405020304" pitchFamily="18" charset="0"/>
              </a:rPr>
              <a:t>Protezione</a:t>
            </a:r>
            <a:r>
              <a:rPr lang="en-US" altLang="it-IT" sz="2800" b="1" dirty="0">
                <a:solidFill>
                  <a:schemeClr val="tx1"/>
                </a:solidFill>
                <a:latin typeface="Gurmukhi MN" panose="02020600050405020304" pitchFamily="18" charset="0"/>
                <a:cs typeface="Gurmukhi MN" panose="02020600050405020304" pitchFamily="18" charset="0"/>
              </a:rPr>
              <a:t> e di </a:t>
            </a:r>
            <a:r>
              <a:rPr lang="en-US" altLang="it-IT" sz="2800" b="1" dirty="0" err="1">
                <a:solidFill>
                  <a:schemeClr val="tx1"/>
                </a:solidFill>
                <a:latin typeface="Gurmukhi MN" panose="02020600050405020304" pitchFamily="18" charset="0"/>
                <a:cs typeface="Gurmukhi MN" panose="02020600050405020304" pitchFamily="18" charset="0"/>
              </a:rPr>
              <a:t>Supporto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Metabolico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Nutrimento</a:t>
            </a:r>
            <a:r>
              <a:rPr lang="en-US" altLang="it-IT" sz="2800" b="1" dirty="0">
                <a:solidFill>
                  <a:schemeClr val="tx1"/>
                </a:solidFill>
                <a:latin typeface="Gurmukhi MN" panose="02020600050405020304" pitchFamily="18" charset="0"/>
                <a:cs typeface="Gurmukhi MN" panose="02020600050405020304" pitchFamily="18"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684213" y="1916113"/>
            <a:ext cx="7872412"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err="1">
                <a:solidFill>
                  <a:schemeClr val="tx1"/>
                </a:solidFill>
              </a:rPr>
              <a:t>N</a:t>
            </a:r>
            <a:r>
              <a:rPr lang="it-IT" altLang="it-IT" dirty="0">
                <a:solidFill>
                  <a:schemeClr val="tx1"/>
                </a:solidFill>
              </a:rPr>
              <a:t> E U </a:t>
            </a:r>
            <a:r>
              <a:rPr lang="it-IT" altLang="it-IT" dirty="0" err="1">
                <a:solidFill>
                  <a:schemeClr val="tx1"/>
                </a:solidFill>
              </a:rPr>
              <a:t>R</a:t>
            </a:r>
            <a:r>
              <a:rPr lang="it-IT" altLang="it-IT" dirty="0">
                <a:solidFill>
                  <a:schemeClr val="tx1"/>
                </a:solidFill>
              </a:rPr>
              <a:t> O </a:t>
            </a:r>
            <a:r>
              <a:rPr lang="it-IT" altLang="it-IT" dirty="0" err="1">
                <a:solidFill>
                  <a:schemeClr val="tx1"/>
                </a:solidFill>
              </a:rPr>
              <a:t>N</a:t>
            </a:r>
            <a:r>
              <a:rPr lang="it-IT" altLang="it-IT" dirty="0">
                <a:solidFill>
                  <a:schemeClr val="tx1"/>
                </a:solidFill>
              </a:rPr>
              <a:t> 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idx="4294967295"/>
          </p:nvPr>
        </p:nvSpPr>
        <p:spPr>
          <a:xfrm>
            <a:off x="0" y="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NEURONE</a:t>
            </a:r>
          </a:p>
        </p:txBody>
      </p:sp>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7900" y="1916113"/>
            <a:ext cx="4356100" cy="2576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155586" y="908720"/>
            <a:ext cx="4608388" cy="532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000" b="1" dirty="0">
                <a:solidFill>
                  <a:schemeClr val="tx1"/>
                </a:solidFill>
                <a:latin typeface="Chalkboard" panose="03050602040202020205" pitchFamily="66" charset="77"/>
              </a:rPr>
              <a:t>I NEURONI sono Elementi Cellulari ECCITABILI, in grado di rispondere a Mutamenti Ambientali (STIMOLI) modificando la Differenza di Potenziale Elettrico tra l’ Interno e l’ Esterno della Cellula Nervosa (DEPOLARIZZAZIONE). </a:t>
            </a:r>
          </a:p>
          <a:p>
            <a:pPr>
              <a:buClrTx/>
              <a:buFontTx/>
              <a:buNone/>
            </a:pPr>
            <a:r>
              <a:rPr lang="it-IT" altLang="it-IT" sz="2000" b="1" dirty="0">
                <a:solidFill>
                  <a:schemeClr val="tx1"/>
                </a:solidFill>
                <a:latin typeface="Chalkboard" panose="03050602040202020205" pitchFamily="66" charset="77"/>
              </a:rPr>
              <a:t>Si genera il POTENZIALE di AZIONE (o IMPULSO NERVOSO), che </a:t>
            </a:r>
            <a:r>
              <a:rPr lang="it-IT" altLang="it-IT" sz="2000" b="1" dirty="0" err="1">
                <a:solidFill>
                  <a:schemeClr val="tx1"/>
                </a:solidFill>
                <a:latin typeface="Chalkboard" panose="03050602040202020205" pitchFamily="66" charset="77"/>
              </a:rPr>
              <a:t>puo’</a:t>
            </a:r>
            <a:r>
              <a:rPr lang="it-IT" altLang="it-IT" sz="2000" b="1" dirty="0">
                <a:solidFill>
                  <a:schemeClr val="tx1"/>
                </a:solidFill>
                <a:latin typeface="Chalkboard" panose="03050602040202020205" pitchFamily="66" charset="77"/>
              </a:rPr>
              <a:t> essere trasmesso, anche a distanza, tramite i PROLUNGAMENTI NEURONALI, ad altri NEURONI oppure ai cosiddetti ORGANI EFFETTORI (Muscolatura Striata Scheletrica, Muscolatura Liscia, Tessuto di Conduzione del Cuore, Organi Ghiandolari)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6349002" y="1052736"/>
            <a:ext cx="2771775"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NEURONE</a:t>
            </a:r>
          </a:p>
          <a:p>
            <a:pPr algn="ctr">
              <a:buClrTx/>
              <a:buFontTx/>
              <a:buNone/>
            </a:pPr>
            <a:r>
              <a:rPr lang="it-IT" altLang="it-IT" dirty="0">
                <a:solidFill>
                  <a:schemeClr val="tx1"/>
                </a:solidFill>
                <a:latin typeface="Arial Black" panose="020B0A04020102020204" pitchFamily="34" charset="0"/>
              </a:rPr>
              <a:t>ELEMENTI STRUTTURALI</a:t>
            </a:r>
          </a:p>
        </p:txBody>
      </p:sp>
      <p:sp>
        <p:nvSpPr>
          <p:cNvPr id="12290" name="Text Box 2"/>
          <p:cNvSpPr txBox="1">
            <a:spLocks noChangeArrowheads="1"/>
          </p:cNvSpPr>
          <p:nvPr/>
        </p:nvSpPr>
        <p:spPr bwMode="auto">
          <a:xfrm>
            <a:off x="250825" y="4210050"/>
            <a:ext cx="8893175" cy="2464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dirty="0">
                <a:solidFill>
                  <a:schemeClr val="tx1"/>
                </a:solidFill>
                <a:latin typeface="Arial Black" panose="020B0A04020102020204" pitchFamily="34" charset="0"/>
              </a:rPr>
              <a:t>CORPO CELLULARE</a:t>
            </a:r>
            <a:r>
              <a:rPr lang="it-IT" altLang="it-IT" sz="2200" dirty="0">
                <a:solidFill>
                  <a:schemeClr val="tx1"/>
                </a:solidFill>
              </a:rPr>
              <a:t> (o </a:t>
            </a:r>
            <a:r>
              <a:rPr lang="it-IT" altLang="it-IT" sz="2200" dirty="0">
                <a:solidFill>
                  <a:schemeClr val="tx1"/>
                </a:solidFill>
                <a:latin typeface="Arial Black" panose="020B0A04020102020204" pitchFamily="34" charset="0"/>
              </a:rPr>
              <a:t>PIRENOFORO</a:t>
            </a:r>
            <a:r>
              <a:rPr lang="it-IT" altLang="it-IT" sz="2200" dirty="0">
                <a:solidFill>
                  <a:schemeClr val="tx1"/>
                </a:solidFill>
              </a:rPr>
              <a:t> o </a:t>
            </a:r>
            <a:r>
              <a:rPr lang="it-IT" altLang="it-IT" sz="2200" dirty="0">
                <a:solidFill>
                  <a:schemeClr val="tx1"/>
                </a:solidFill>
                <a:latin typeface="Arial Black" panose="020B0A04020102020204" pitchFamily="34" charset="0"/>
              </a:rPr>
              <a:t>SOMA</a:t>
            </a:r>
            <a:r>
              <a:rPr lang="it-IT" altLang="it-IT" sz="2200" dirty="0">
                <a:solidFill>
                  <a:schemeClr val="tx1"/>
                </a:solidFill>
              </a:rPr>
              <a:t> o </a:t>
            </a:r>
            <a:r>
              <a:rPr lang="it-IT" altLang="it-IT" sz="2200" b="1" dirty="0">
                <a:solidFill>
                  <a:schemeClr val="tx1"/>
                </a:solidFill>
                <a:latin typeface="Symbol" panose="05050102010706020507" pitchFamily="18" charset="2"/>
              </a:rPr>
              <a:t></a:t>
            </a:r>
            <a:r>
              <a:rPr lang="it-IT" altLang="it-IT" sz="2200" dirty="0">
                <a:solidFill>
                  <a:schemeClr val="tx1"/>
                </a:solidFill>
                <a:latin typeface="Symbol" panose="05050102010706020507" pitchFamily="18" charset="2"/>
              </a:rPr>
              <a:t></a:t>
            </a:r>
          </a:p>
          <a:p>
            <a:pPr>
              <a:buClrTx/>
              <a:buFontTx/>
              <a:buNone/>
            </a:pPr>
            <a:endParaRPr lang="it-IT" altLang="it-IT" sz="2200" dirty="0">
              <a:solidFill>
                <a:schemeClr val="tx1"/>
              </a:solidFill>
            </a:endParaRPr>
          </a:p>
          <a:p>
            <a:pPr>
              <a:buClrTx/>
              <a:buFontTx/>
              <a:buNone/>
            </a:pPr>
            <a:r>
              <a:rPr lang="it-IT" altLang="it-IT" sz="2200" dirty="0">
                <a:solidFill>
                  <a:schemeClr val="tx1"/>
                </a:solidFill>
              </a:rPr>
              <a:t>PROLUNGAMENTI CELLULARI:</a:t>
            </a:r>
          </a:p>
          <a:p>
            <a:pPr>
              <a:buClr>
                <a:srgbClr val="FFFFFF"/>
              </a:buClr>
              <a:buFont typeface="Arial Black" panose="020B0A04020102020204" pitchFamily="34" charset="0"/>
              <a:buChar char="-"/>
            </a:pPr>
            <a:r>
              <a:rPr lang="it-IT" altLang="it-IT" sz="2200" dirty="0">
                <a:solidFill>
                  <a:schemeClr val="tx1"/>
                </a:solidFill>
                <a:latin typeface="Arial Black" panose="020B0A04020102020204" pitchFamily="34" charset="0"/>
              </a:rPr>
              <a:t>ASSONE</a:t>
            </a:r>
            <a:r>
              <a:rPr lang="it-IT" altLang="it-IT" sz="2200" dirty="0">
                <a:solidFill>
                  <a:schemeClr val="tx1"/>
                </a:solidFill>
              </a:rPr>
              <a:t> (o </a:t>
            </a:r>
            <a:r>
              <a:rPr lang="it-IT" altLang="it-IT" sz="2200" dirty="0">
                <a:solidFill>
                  <a:schemeClr val="tx1"/>
                </a:solidFill>
                <a:latin typeface="Arial Black" panose="020B0A04020102020204" pitchFamily="34" charset="0"/>
              </a:rPr>
              <a:t>NEURITE</a:t>
            </a:r>
            <a:r>
              <a:rPr lang="it-IT" altLang="it-IT" sz="2200" dirty="0">
                <a:solidFill>
                  <a:schemeClr val="tx1"/>
                </a:solidFill>
              </a:rPr>
              <a:t> o </a:t>
            </a:r>
            <a:r>
              <a:rPr lang="it-IT" altLang="it-IT" sz="2200" dirty="0">
                <a:solidFill>
                  <a:schemeClr val="tx1"/>
                </a:solidFill>
                <a:latin typeface="Arial Black" panose="020B0A04020102020204" pitchFamily="34" charset="0"/>
              </a:rPr>
              <a:t>CILINDRASSE</a:t>
            </a:r>
            <a:r>
              <a:rPr lang="it-IT" altLang="it-IT" sz="2200" dirty="0">
                <a:solidFill>
                  <a:schemeClr val="tx1"/>
                </a:solidFill>
              </a:rPr>
              <a:t>): conduce l’ Impulso dal Pirenoforo verso altri distretti. Se ne origina UNO SOLO.</a:t>
            </a:r>
          </a:p>
          <a:p>
            <a:pPr>
              <a:buClr>
                <a:srgbClr val="FFFFFF"/>
              </a:buClr>
              <a:buFont typeface="Arial Black" panose="020B0A04020102020204" pitchFamily="34" charset="0"/>
              <a:buChar char="-"/>
            </a:pPr>
            <a:r>
              <a:rPr lang="it-IT" altLang="it-IT" sz="2200" dirty="0">
                <a:solidFill>
                  <a:schemeClr val="tx1"/>
                </a:solidFill>
                <a:latin typeface="Arial Black" panose="020B0A04020102020204" pitchFamily="34" charset="0"/>
              </a:rPr>
              <a:t>DENDRITI</a:t>
            </a:r>
            <a:r>
              <a:rPr lang="it-IT" altLang="it-IT" sz="2200" dirty="0">
                <a:solidFill>
                  <a:schemeClr val="tx1"/>
                </a:solidFill>
              </a:rPr>
              <a:t>: sono deputati a RICEVERE Impulsi da altri distretti. Possono essere numerosi.</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516688" cy="4003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4613"/>
            <a:ext cx="9144000" cy="678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Rectangle 2"/>
          <p:cNvSpPr>
            <a:spLocks noChangeArrowheads="1"/>
          </p:cNvSpPr>
          <p:nvPr/>
        </p:nvSpPr>
        <p:spPr bwMode="auto">
          <a:xfrm>
            <a:off x="0" y="5084763"/>
            <a:ext cx="2484438" cy="155733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a:t>CLASSIFICAZIONE</a:t>
            </a:r>
          </a:p>
        </p:txBody>
      </p:sp>
      <p:sp>
        <p:nvSpPr>
          <p:cNvPr id="13315" name="Text Box 3"/>
          <p:cNvSpPr txBox="1">
            <a:spLocks noChangeArrowheads="1"/>
          </p:cNvSpPr>
          <p:nvPr/>
        </p:nvSpPr>
        <p:spPr bwMode="auto">
          <a:xfrm>
            <a:off x="0" y="4221163"/>
            <a:ext cx="3333750" cy="1100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200">
                <a:solidFill>
                  <a:srgbClr val="000066"/>
                </a:solidFill>
                <a:latin typeface="Arial Black" panose="020B0A04020102020204" pitchFamily="34" charset="0"/>
              </a:rPr>
              <a:t>CLASSIFICAZIONE</a:t>
            </a:r>
          </a:p>
          <a:p>
            <a:pPr algn="ctr">
              <a:buClrTx/>
              <a:buFontTx/>
              <a:buNone/>
            </a:pPr>
            <a:r>
              <a:rPr lang="it-IT" altLang="it-IT" sz="2200">
                <a:solidFill>
                  <a:srgbClr val="000066"/>
                </a:solidFill>
                <a:latin typeface="Arial Black" panose="020B0A04020102020204" pitchFamily="34" charset="0"/>
              </a:rPr>
              <a:t>in base al NUMERO di PROLUNGAMENTI</a:t>
            </a:r>
          </a:p>
        </p:txBody>
      </p:sp>
      <p:sp>
        <p:nvSpPr>
          <p:cNvPr id="13316" name="Rectangle 4"/>
          <p:cNvSpPr>
            <a:spLocks noChangeArrowheads="1"/>
          </p:cNvSpPr>
          <p:nvPr/>
        </p:nvSpPr>
        <p:spPr bwMode="auto">
          <a:xfrm>
            <a:off x="4211638" y="6524625"/>
            <a:ext cx="936625" cy="3333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44"/>
                </a:solidFill>
                <a:latin typeface="Arial Black" panose="020B0A04020102020204" pitchFamily="34" charset="0"/>
              </a:rPr>
              <a:t>Pseudo</a:t>
            </a:r>
          </a:p>
          <a:p>
            <a:pPr algn="ctr">
              <a:buClrTx/>
              <a:buFontTx/>
              <a:buNone/>
            </a:pPr>
            <a:r>
              <a:rPr lang="it-IT" altLang="it-IT" sz="1200">
                <a:solidFill>
                  <a:srgbClr val="000044"/>
                </a:solidFill>
                <a:latin typeface="Arial Black" panose="020B0A04020102020204" pitchFamily="34" charset="0"/>
              </a:rPr>
              <a:t>unipolare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9.jpg"/>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001838" y="0"/>
            <a:ext cx="5140325" cy="6858000"/>
          </a:xfrm>
          <a:prstGeom prst="rect">
            <a:avLst/>
          </a:prstGeom>
          <a:noFill/>
          <a:ln>
            <a:noFill/>
          </a:ln>
        </p:spPr>
      </p:pic>
      <p:sp>
        <p:nvSpPr>
          <p:cNvPr id="3" name="Rettangolo 2">
            <a:extLst>
              <a:ext uri="{FF2B5EF4-FFF2-40B4-BE49-F238E27FC236}">
                <a16:creationId xmlns:a16="http://schemas.microsoft.com/office/drawing/2014/main" id="{4A8F9793-1B64-8B46-81E1-879C1DD33D3D}"/>
              </a:ext>
            </a:extLst>
          </p:cNvPr>
          <p:cNvSpPr/>
          <p:nvPr/>
        </p:nvSpPr>
        <p:spPr bwMode="auto">
          <a:xfrm>
            <a:off x="1691680" y="188640"/>
            <a:ext cx="648072" cy="1800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
        <p:nvSpPr>
          <p:cNvPr id="4" name="Rettangolo 3">
            <a:extLst>
              <a:ext uri="{FF2B5EF4-FFF2-40B4-BE49-F238E27FC236}">
                <a16:creationId xmlns:a16="http://schemas.microsoft.com/office/drawing/2014/main" id="{8F039A57-FEF4-EB4A-8B08-D81C1315531F}"/>
              </a:ext>
            </a:extLst>
          </p:cNvPr>
          <p:cNvSpPr/>
          <p:nvPr/>
        </p:nvSpPr>
        <p:spPr bwMode="auto">
          <a:xfrm>
            <a:off x="2001838" y="1772816"/>
            <a:ext cx="553938"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962578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684213" y="260350"/>
            <a:ext cx="77724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NEURONE: CORPO CELLULARE</a:t>
            </a:r>
          </a:p>
        </p:txBody>
      </p:sp>
      <p:sp>
        <p:nvSpPr>
          <p:cNvPr id="14338" name="Rectangle 2"/>
          <p:cNvSpPr>
            <a:spLocks noGrp="1" noChangeArrowheads="1"/>
          </p:cNvSpPr>
          <p:nvPr>
            <p:ph type="body" idx="1"/>
          </p:nvPr>
        </p:nvSpPr>
        <p:spPr>
          <a:xfrm>
            <a:off x="32853" y="841375"/>
            <a:ext cx="4284663" cy="5805487"/>
          </a:xfrm>
          <a:ln/>
        </p:spPr>
        <p:txBody>
          <a:bodyPr/>
          <a:lstStyle/>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Il CORPO CELLULARE è il CENTRO TROFICO e FUNZIONALE, elaborando gli STIMOLI ECCITATORI ed INIBITORI</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NUCLEO EUCROMATICO</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RETICOLO ENDOPLASMICO RUGOSO e RIBOSOMI LIBERI (Sostanza “</a:t>
            </a:r>
            <a:r>
              <a:rPr lang="it-IT" altLang="it-IT" sz="2400" dirty="0" err="1">
                <a:solidFill>
                  <a:schemeClr val="tx1"/>
                </a:solidFill>
              </a:rPr>
              <a:t>Tigroide</a:t>
            </a:r>
            <a:r>
              <a:rPr lang="it-IT" altLang="it-IT" sz="2400" dirty="0">
                <a:solidFill>
                  <a:schemeClr val="tx1"/>
                </a:solidFill>
              </a:rPr>
              <a:t>” di </a:t>
            </a:r>
            <a:r>
              <a:rPr lang="it-IT" altLang="it-IT" sz="2400" dirty="0" err="1">
                <a:solidFill>
                  <a:schemeClr val="tx1"/>
                </a:solidFill>
              </a:rPr>
              <a:t>Nissl</a:t>
            </a:r>
            <a:r>
              <a:rPr lang="it-IT" altLang="it-IT" sz="2400" dirty="0">
                <a:solidFill>
                  <a:schemeClr val="tx1"/>
                </a:solidFill>
              </a:rPr>
              <a:t>)</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NEUROFILAMENTI e NEUROTUBULI si estendono anche ai Prolungamenti</a:t>
            </a: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4663" y="2652713"/>
            <a:ext cx="4859337" cy="3395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179512" y="187325"/>
            <a:ext cx="8856984"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mn-ea"/>
                <a:ea typeface="+mn-ea"/>
              </a:rPr>
              <a:t>NEURONE</a:t>
            </a:r>
            <a:br>
              <a:rPr lang="it-IT" altLang="it-IT" sz="3200" b="1" dirty="0">
                <a:solidFill>
                  <a:schemeClr val="tx1"/>
                </a:solidFill>
                <a:latin typeface="+mn-ea"/>
                <a:ea typeface="+mn-ea"/>
              </a:rPr>
            </a:br>
            <a:r>
              <a:rPr lang="it-IT" altLang="it-IT" sz="3200" b="1" dirty="0">
                <a:solidFill>
                  <a:schemeClr val="tx1"/>
                </a:solidFill>
                <a:latin typeface="+mn-ea"/>
                <a:ea typeface="+mn-ea"/>
              </a:rPr>
              <a:t>- DENDRITI -</a:t>
            </a:r>
          </a:p>
        </p:txBody>
      </p:sp>
      <p:sp>
        <p:nvSpPr>
          <p:cNvPr id="15362" name="Rectangle 2"/>
          <p:cNvSpPr>
            <a:spLocks noGrp="1" noChangeArrowheads="1"/>
          </p:cNvSpPr>
          <p:nvPr>
            <p:ph type="body" idx="1"/>
          </p:nvPr>
        </p:nvSpPr>
        <p:spPr>
          <a:xfrm>
            <a:off x="179512" y="981075"/>
            <a:ext cx="8784976" cy="5876925"/>
          </a:xfrm>
          <a:ln/>
        </p:spPr>
        <p:txBody>
          <a:bodyPr/>
          <a:lstStyle/>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latin typeface="Copperplate Gothic Bold" panose="020E0705020206020404" pitchFamily="34" charset="77"/>
              </a:rPr>
              <a:t>Essendo molto numerosi, permettono al Corpo Cellulare del Neurone di integrare un’ elevatissima quantità di informazioni</a:t>
            </a:r>
          </a:p>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latin typeface="Copperplate Gothic Bold" panose="020E0705020206020404" pitchFamily="34" charset="77"/>
              </a:rPr>
              <a:t>I rapporti dei Dendriti con l’ Assone di altri neuroni avvengono tramite SINAPSI che coinvolgono le cosiddette SPINE DENDRITICHE, che sono espansioni coniche che si dipartono dal dendrite stesso</a:t>
            </a:r>
          </a:p>
        </p:txBody>
      </p:sp>
      <p:pic>
        <p:nvPicPr>
          <p:cNvPr id="15363" name="Picture 3"/>
          <p:cNvPicPr>
            <a:picLocks noChangeAspect="1" noChangeArrowheads="1"/>
          </p:cNvPicPr>
          <p:nvPr/>
        </p:nvPicPr>
        <p:blipFill>
          <a:blip r:embed="rId4" cstate="screen">
            <a:lum bright="-12000" contrast="6000"/>
            <a:extLst>
              <a:ext uri="{28A0092B-C50C-407E-A947-70E740481C1C}">
                <a14:useLocalDpi xmlns:a14="http://schemas.microsoft.com/office/drawing/2010/main"/>
              </a:ext>
            </a:extLst>
          </a:blip>
          <a:srcRect/>
          <a:stretch>
            <a:fillRect/>
          </a:stretch>
        </p:blipFill>
        <p:spPr bwMode="auto">
          <a:xfrm>
            <a:off x="1835150" y="4268788"/>
            <a:ext cx="6227763" cy="2589212"/>
          </a:xfrm>
          <a:prstGeom prst="rect">
            <a:avLst/>
          </a:prstGeom>
          <a:noFill/>
          <a:ln>
            <a:noFill/>
          </a:ln>
          <a:effectLst/>
          <a:extLst>
            <a:ext uri="{909E8E84-426E-40DD-AFC4-6F175D3DCCD1}">
              <a14:hiddenFill xmlns:a14="http://schemas.microsoft.com/office/drawing/2010/main">
                <a:blipFill dpi="0" rotWithShape="0">
                  <a:blip>
                    <a:lum bright="-12000" contrast="6000"/>
                  </a:blip>
                  <a:srcRect l="39221" r="3311" b="6110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0" y="0"/>
            <a:ext cx="9144000" cy="11303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News Gothic MT" panose="020B0503020103020203" pitchFamily="34" charset="0"/>
              </a:rPr>
              <a:t>SCHEMA MORFOLOGICO DEL </a:t>
            </a:r>
            <a:br>
              <a:rPr lang="it-IT" altLang="it-IT" sz="3200" b="1" dirty="0">
                <a:solidFill>
                  <a:schemeClr val="tx1"/>
                </a:solidFill>
                <a:latin typeface="News Gothic MT" panose="020B0503020103020203" pitchFamily="34" charset="0"/>
              </a:rPr>
            </a:br>
            <a:r>
              <a:rPr lang="it-IT" altLang="it-IT" sz="3200" b="1" dirty="0">
                <a:solidFill>
                  <a:schemeClr val="tx1"/>
                </a:solidFill>
                <a:latin typeface="News Gothic MT" panose="020B0503020103020203" pitchFamily="34" charset="0"/>
              </a:rPr>
              <a:t>SISTEMA NERVOSO</a:t>
            </a:r>
            <a:r>
              <a:rPr lang="it-IT" altLang="it-IT" sz="3600" b="1" dirty="0">
                <a:solidFill>
                  <a:schemeClr val="tx1"/>
                </a:solidFill>
                <a:latin typeface="News Gothic MT" panose="020B0503020103020203" pitchFamily="34" charset="0"/>
              </a:rPr>
              <a:t> </a:t>
            </a:r>
          </a:p>
        </p:txBody>
      </p:sp>
      <p:pic>
        <p:nvPicPr>
          <p:cNvPr id="5122" name="Object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8038" y="1089025"/>
            <a:ext cx="5795962" cy="57689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313" y="981075"/>
            <a:ext cx="28892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3492500" y="4860925"/>
            <a:ext cx="5651500" cy="1997075"/>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p:cNvSpPr>
            <a:spLocks noChangeArrowheads="1"/>
          </p:cNvSpPr>
          <p:nvPr/>
        </p:nvSpPr>
        <p:spPr bwMode="auto">
          <a:xfrm>
            <a:off x="684213" y="-61862"/>
            <a:ext cx="7772400"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mj-ea"/>
                <a:ea typeface="+mj-ea"/>
              </a:rPr>
              <a:t>NEURONE </a:t>
            </a:r>
          </a:p>
          <a:p>
            <a:pPr algn="ctr">
              <a:buClrTx/>
              <a:buFontTx/>
              <a:buNone/>
            </a:pPr>
            <a:r>
              <a:rPr lang="it-IT" altLang="it-IT" sz="3200" b="1" dirty="0">
                <a:solidFill>
                  <a:schemeClr val="tx1"/>
                </a:solidFill>
                <a:latin typeface="+mj-ea"/>
                <a:ea typeface="+mj-ea"/>
              </a:rPr>
              <a:t>- ASSONI -</a:t>
            </a:r>
          </a:p>
        </p:txBody>
      </p:sp>
      <p:sp>
        <p:nvSpPr>
          <p:cNvPr id="16387" name="Text Box 3"/>
          <p:cNvSpPr txBox="1">
            <a:spLocks noChangeArrowheads="1"/>
          </p:cNvSpPr>
          <p:nvPr/>
        </p:nvSpPr>
        <p:spPr bwMode="auto">
          <a:xfrm>
            <a:off x="158750" y="855663"/>
            <a:ext cx="8985250" cy="3849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b="1" dirty="0">
                <a:solidFill>
                  <a:schemeClr val="tx1"/>
                </a:solidFill>
              </a:rPr>
              <a:t>Prolungamento UNICO che si diparte dal Pirenoforo del Neurone a livello del MONTICOLO ASSONICO che conduce l’ Impulso dal Pirenoforo verso altri distretti</a:t>
            </a:r>
          </a:p>
          <a:p>
            <a:pPr>
              <a:buClrTx/>
              <a:buFontTx/>
              <a:buNone/>
            </a:pPr>
            <a:r>
              <a:rPr lang="it-IT" altLang="it-IT" sz="2200" b="1" dirty="0">
                <a:solidFill>
                  <a:schemeClr val="tx1"/>
                </a:solidFill>
              </a:rPr>
              <a:t>ASSOLEMMA = Membrana dell’ Assone</a:t>
            </a:r>
          </a:p>
          <a:p>
            <a:pPr>
              <a:buClrTx/>
              <a:buFontTx/>
              <a:buNone/>
            </a:pPr>
            <a:r>
              <a:rPr lang="it-IT" altLang="it-IT" sz="2200" b="1" dirty="0">
                <a:solidFill>
                  <a:schemeClr val="tx1"/>
                </a:solidFill>
              </a:rPr>
              <a:t>ASSOPLASMA = Citoplasma dell’ Assone</a:t>
            </a:r>
          </a:p>
          <a:p>
            <a:pPr>
              <a:buClrTx/>
              <a:buFontTx/>
              <a:buNone/>
            </a:pPr>
            <a:r>
              <a:rPr lang="it-IT" altLang="it-IT" sz="2200" b="1" dirty="0">
                <a:solidFill>
                  <a:schemeClr val="tx1"/>
                </a:solidFill>
              </a:rPr>
              <a:t>Contiene Mitocondri, </a:t>
            </a:r>
            <a:r>
              <a:rPr lang="it-IT" altLang="it-IT" sz="2200" b="1" dirty="0" err="1">
                <a:solidFill>
                  <a:schemeClr val="tx1"/>
                </a:solidFill>
              </a:rPr>
              <a:t>Neurotubuli</a:t>
            </a:r>
            <a:r>
              <a:rPr lang="it-IT" altLang="it-IT" sz="2200" b="1" dirty="0">
                <a:solidFill>
                  <a:schemeClr val="tx1"/>
                </a:solidFill>
              </a:rPr>
              <a:t> e Neurofilamenti, ma non RER né Ribosomi </a:t>
            </a:r>
          </a:p>
          <a:p>
            <a:pPr>
              <a:buClrTx/>
              <a:buFontTx/>
              <a:buNone/>
            </a:pPr>
            <a:r>
              <a:rPr lang="it-IT" altLang="it-IT" sz="2200" b="1" dirty="0">
                <a:solidFill>
                  <a:schemeClr val="tx1"/>
                </a:solidFill>
              </a:rPr>
              <a:t>Il suo SEGMENTO INIZIALE è funzionalmente caratterizzato da una zona di elaborazione “algebrica” di stimoli eccitatori ed inibitori, il cui risultato determina o meno la propagazione dell’ impulso</a:t>
            </a:r>
            <a:r>
              <a:rPr lang="it-IT" altLang="it-IT" b="1" dirty="0">
                <a:solidFill>
                  <a:schemeClr val="tx1"/>
                </a:solidFill>
              </a:rPr>
              <a:t>  </a:t>
            </a:r>
          </a:p>
        </p:txBody>
      </p:sp>
      <p:sp>
        <p:nvSpPr>
          <p:cNvPr id="16388" name="Text Box 4"/>
          <p:cNvSpPr txBox="1">
            <a:spLocks noChangeArrowheads="1"/>
          </p:cNvSpPr>
          <p:nvPr/>
        </p:nvSpPr>
        <p:spPr bwMode="auto">
          <a:xfrm>
            <a:off x="87313" y="4581128"/>
            <a:ext cx="3405187"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rPr>
              <a:t>Vi avvengono meccanismi di </a:t>
            </a:r>
            <a:r>
              <a:rPr lang="it-IT" altLang="it-IT" b="1">
                <a:solidFill>
                  <a:schemeClr val="tx1"/>
                </a:solidFill>
              </a:rPr>
              <a:t>TRASPORTO di </a:t>
            </a:r>
            <a:r>
              <a:rPr lang="it-IT" altLang="it-IT" b="1" dirty="0">
                <a:solidFill>
                  <a:schemeClr val="tx1"/>
                </a:solidFill>
              </a:rPr>
              <a:t>diverse molecole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jpg"/>
          <p:cNvPicPr>
            <a:picLocks noGrp="1" noChangeAspect="1"/>
          </p:cNvPicPr>
          <p:nvPr isPhoto="1"/>
        </p:nvPicPr>
        <p:blipFill>
          <a:blip r:embed="rId2">
            <a:lum/>
          </a:blip>
          <a:stretch>
            <a:fillRect/>
          </a:stretch>
        </p:blipFill>
        <p:spPr>
          <a:xfrm>
            <a:off x="0" y="346075"/>
            <a:ext cx="9144000" cy="6164263"/>
          </a:xfrm>
          <a:prstGeom prst="rect">
            <a:avLst/>
          </a:prstGeom>
          <a:noFill/>
          <a:ln>
            <a:noFill/>
          </a:ln>
        </p:spPr>
      </p:pic>
    </p:spTree>
    <p:extLst>
      <p:ext uri="{BB962C8B-B14F-4D97-AF65-F5344CB8AC3E}">
        <p14:creationId xmlns:p14="http://schemas.microsoft.com/office/powerpoint/2010/main" val="663597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jpg"/>
          <p:cNvPicPr>
            <a:picLocks noGrp="1" noChangeAspect="1"/>
          </p:cNvPicPr>
          <p:nvPr isPhoto="1"/>
        </p:nvPicPr>
        <p:blipFill>
          <a:blip r:embed="rId2">
            <a:lum/>
          </a:blip>
          <a:stretch>
            <a:fillRect/>
          </a:stretch>
        </p:blipFill>
        <p:spPr>
          <a:xfrm>
            <a:off x="0" y="257175"/>
            <a:ext cx="9144000" cy="6343650"/>
          </a:xfrm>
          <a:prstGeom prst="rect">
            <a:avLst/>
          </a:prstGeom>
          <a:noFill/>
          <a:ln>
            <a:noFill/>
          </a:ln>
        </p:spPr>
      </p:pic>
    </p:spTree>
    <p:extLst>
      <p:ext uri="{BB962C8B-B14F-4D97-AF65-F5344CB8AC3E}">
        <p14:creationId xmlns:p14="http://schemas.microsoft.com/office/powerpoint/2010/main" val="3075190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jpg"/>
          <p:cNvPicPr>
            <a:picLocks noGrp="1" noChangeAspect="1"/>
          </p:cNvPicPr>
          <p:nvPr isPhoto="1"/>
        </p:nvPicPr>
        <p:blipFill>
          <a:blip r:embed="rId2">
            <a:lum/>
          </a:blip>
          <a:stretch>
            <a:fillRect/>
          </a:stretch>
        </p:blipFill>
        <p:spPr>
          <a:xfrm>
            <a:off x="0" y="609600"/>
            <a:ext cx="9144000" cy="5637213"/>
          </a:xfrm>
          <a:prstGeom prst="rect">
            <a:avLst/>
          </a:prstGeom>
          <a:noFill/>
          <a:ln>
            <a:noFill/>
          </a:ln>
        </p:spPr>
      </p:pic>
    </p:spTree>
    <p:extLst>
      <p:ext uri="{BB962C8B-B14F-4D97-AF65-F5344CB8AC3E}">
        <p14:creationId xmlns:p14="http://schemas.microsoft.com/office/powerpoint/2010/main" val="3941127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jpg"/>
          <p:cNvPicPr>
            <a:picLocks noGrp="1" noChangeAspect="1"/>
          </p:cNvPicPr>
          <p:nvPr isPhoto="1"/>
        </p:nvPicPr>
        <p:blipFill>
          <a:blip r:embed="rId2">
            <a:lum/>
          </a:blip>
          <a:stretch>
            <a:fillRect/>
          </a:stretch>
        </p:blipFill>
        <p:spPr>
          <a:xfrm>
            <a:off x="0" y="730250"/>
            <a:ext cx="9144000" cy="5395913"/>
          </a:xfrm>
          <a:prstGeom prst="rect">
            <a:avLst/>
          </a:prstGeom>
          <a:noFill/>
          <a:ln>
            <a:noFill/>
          </a:ln>
        </p:spPr>
      </p:pic>
    </p:spTree>
    <p:extLst>
      <p:ext uri="{BB962C8B-B14F-4D97-AF65-F5344CB8AC3E}">
        <p14:creationId xmlns:p14="http://schemas.microsoft.com/office/powerpoint/2010/main" val="3660146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683568" y="404664"/>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Chalkboard" panose="03050602040202020205" pitchFamily="66" charset="77"/>
              </a:rPr>
              <a:t>FIBRE  NERVOSE</a:t>
            </a:r>
          </a:p>
        </p:txBody>
      </p:sp>
      <p:sp>
        <p:nvSpPr>
          <p:cNvPr id="17410" name="Text Box 2"/>
          <p:cNvSpPr txBox="1">
            <a:spLocks noChangeArrowheads="1"/>
          </p:cNvSpPr>
          <p:nvPr/>
        </p:nvSpPr>
        <p:spPr bwMode="auto">
          <a:xfrm>
            <a:off x="971600" y="1412776"/>
            <a:ext cx="7632204" cy="4157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b="1" dirty="0">
                <a:solidFill>
                  <a:schemeClr val="tx1"/>
                </a:solidFill>
              </a:rPr>
              <a:t>Sono costituite da ASSONI avvolti da una guaina derivata da cellule </a:t>
            </a:r>
            <a:r>
              <a:rPr lang="it-IT" altLang="it-IT" b="1" dirty="0" err="1">
                <a:solidFill>
                  <a:schemeClr val="tx1"/>
                </a:solidFill>
              </a:rPr>
              <a:t>Neurogliali</a:t>
            </a:r>
            <a:r>
              <a:rPr lang="it-IT" altLang="it-IT" b="1" dirty="0">
                <a:solidFill>
                  <a:schemeClr val="tx1"/>
                </a:solidFill>
              </a:rPr>
              <a:t> (CELLULE di SCHWANN nel Sistema Nervoso Periferico ed OLIGODENDROCITI nel Sistema Nervoso Centrale)</a:t>
            </a:r>
          </a:p>
          <a:p>
            <a:pPr>
              <a:buClrTx/>
              <a:buFontTx/>
              <a:buNone/>
            </a:pPr>
            <a:endParaRPr lang="it-IT" altLang="it-IT" b="1" dirty="0">
              <a:solidFill>
                <a:schemeClr val="tx1"/>
              </a:solidFill>
            </a:endParaRPr>
          </a:p>
          <a:p>
            <a:pPr>
              <a:buClrTx/>
              <a:buFontTx/>
              <a:buNone/>
            </a:pPr>
            <a:r>
              <a:rPr lang="it-IT" altLang="it-IT" b="1" dirty="0">
                <a:solidFill>
                  <a:schemeClr val="tx1"/>
                </a:solidFill>
              </a:rPr>
              <a:t>In base alle MODALITA’ con cui si dispongono queste guaine si parla di:</a:t>
            </a:r>
          </a:p>
          <a:p>
            <a:pPr>
              <a:buClrTx/>
              <a:buFontTx/>
              <a:buNone/>
            </a:pPr>
            <a:endParaRPr lang="it-IT" altLang="it-IT" dirty="0">
              <a:solidFill>
                <a:schemeClr val="tx1"/>
              </a:solidFill>
            </a:endParaRPr>
          </a:p>
          <a:p>
            <a:pPr>
              <a:buClr>
                <a:srgbClr val="FFFFFF"/>
              </a:buClr>
              <a:buFont typeface="Arial Black" panose="020B0A04020102020204" pitchFamily="34" charset="0"/>
              <a:buChar char="-"/>
            </a:pPr>
            <a:r>
              <a:rPr lang="it-IT" altLang="it-IT" dirty="0">
                <a:solidFill>
                  <a:schemeClr val="tx1"/>
                </a:solidFill>
                <a:latin typeface="Arial Black" panose="020B0A04020102020204" pitchFamily="34" charset="0"/>
              </a:rPr>
              <a:t>FIBRE NERVOSE MIELINICHE</a:t>
            </a:r>
          </a:p>
          <a:p>
            <a:pPr>
              <a:buClrTx/>
              <a:buFontTx/>
              <a:buNone/>
            </a:pPr>
            <a:endParaRPr lang="it-IT" altLang="it-IT" dirty="0">
              <a:solidFill>
                <a:schemeClr val="tx1"/>
              </a:solidFill>
              <a:latin typeface="Arial Black" panose="020B0A04020102020204" pitchFamily="34" charset="0"/>
            </a:endParaRPr>
          </a:p>
          <a:p>
            <a:pPr>
              <a:buClr>
                <a:srgbClr val="FFFFFF"/>
              </a:buClr>
              <a:buFont typeface="Arial Black" panose="020B0A04020102020204" pitchFamily="34" charset="0"/>
              <a:buChar char="-"/>
            </a:pPr>
            <a:r>
              <a:rPr lang="it-IT" altLang="it-IT" dirty="0">
                <a:solidFill>
                  <a:schemeClr val="tx1"/>
                </a:solidFill>
                <a:latin typeface="Arial Black" panose="020B0A04020102020204" pitchFamily="34" charset="0"/>
              </a:rPr>
              <a:t>FIBRE NERVOSE AMIELINICHE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250825" y="-1588"/>
            <a:ext cx="4103688"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FIBRE  NERVOSE MIELINICHE</a:t>
            </a:r>
          </a:p>
        </p:txBody>
      </p:sp>
      <p:sp>
        <p:nvSpPr>
          <p:cNvPr id="18434" name="Rectangle 2"/>
          <p:cNvSpPr>
            <a:spLocks noGrp="1" noChangeArrowheads="1"/>
          </p:cNvSpPr>
          <p:nvPr>
            <p:ph type="body" idx="1"/>
          </p:nvPr>
        </p:nvSpPr>
        <p:spPr>
          <a:xfrm>
            <a:off x="0" y="1065373"/>
            <a:ext cx="4860032" cy="5661025"/>
          </a:xfrm>
          <a:ln/>
        </p:spPr>
        <p:txBody>
          <a:bodyPr/>
          <a:lstStyle/>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La </a:t>
            </a:r>
            <a:r>
              <a:rPr lang="it-IT" altLang="it-IT" sz="2000" dirty="0">
                <a:solidFill>
                  <a:schemeClr val="tx1"/>
                </a:solidFill>
                <a:latin typeface="Arial Black" panose="020B0A04020102020204" pitchFamily="34" charset="0"/>
              </a:rPr>
              <a:t>GUAINA MIELINICA</a:t>
            </a:r>
            <a:r>
              <a:rPr lang="it-IT" altLang="it-IT" sz="2000" dirty="0">
                <a:solidFill>
                  <a:schemeClr val="tx1"/>
                </a:solidFill>
              </a:rPr>
              <a:t> è formata da numerosi strati di </a:t>
            </a:r>
            <a:r>
              <a:rPr lang="it-IT" altLang="it-IT" sz="2000" dirty="0">
                <a:solidFill>
                  <a:schemeClr val="tx1"/>
                </a:solidFill>
                <a:latin typeface="Arial Black" panose="020B0A04020102020204" pitchFamily="34" charset="0"/>
              </a:rPr>
              <a:t>MEMBRANE CELLULARI MODIFICATE</a:t>
            </a:r>
            <a:r>
              <a:rPr lang="it-IT" altLang="it-IT" sz="2000" dirty="0">
                <a:solidFill>
                  <a:schemeClr val="tx1"/>
                </a:solidFill>
              </a:rPr>
              <a:t> e ricche di </a:t>
            </a:r>
            <a:r>
              <a:rPr lang="it-IT" altLang="it-IT" sz="2000" dirty="0">
                <a:solidFill>
                  <a:schemeClr val="tx1"/>
                </a:solidFill>
                <a:latin typeface="Arial Black" panose="020B0A04020102020204" pitchFamily="34" charset="0"/>
              </a:rPr>
              <a:t>LIPIDI COMPLESSI</a:t>
            </a:r>
            <a:r>
              <a:rPr lang="it-IT" altLang="it-IT" sz="2000" dirty="0">
                <a:solidFill>
                  <a:schemeClr val="tx1"/>
                </a:solidFill>
              </a:rPr>
              <a:t>. Pertanto, funge da “</a:t>
            </a:r>
            <a:r>
              <a:rPr lang="it-IT" altLang="it-IT" sz="2000" i="1" dirty="0">
                <a:solidFill>
                  <a:schemeClr val="tx1"/>
                </a:solidFill>
                <a:latin typeface="Arial Black" panose="020B0A04020102020204" pitchFamily="34" charset="0"/>
              </a:rPr>
              <a:t>isolante</a:t>
            </a:r>
            <a:r>
              <a:rPr lang="it-IT" altLang="it-IT" sz="2000" dirty="0">
                <a:solidFill>
                  <a:schemeClr val="tx1"/>
                </a:solidFill>
              </a:rPr>
              <a:t>” tra l’ ambiente EXTRACELLULARE e INTRACELLULARE</a:t>
            </a: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000" dirty="0">
              <a:solidFill>
                <a:schemeClr val="tx1"/>
              </a:solidFill>
            </a:endParaRP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Presenta INTERRUZIONI, definite </a:t>
            </a:r>
            <a:r>
              <a:rPr lang="it-IT" altLang="it-IT" sz="2000" dirty="0">
                <a:solidFill>
                  <a:schemeClr val="tx1"/>
                </a:solidFill>
                <a:latin typeface="Arial Black" panose="020B0A04020102020204" pitchFamily="34" charset="0"/>
              </a:rPr>
              <a:t>NODI DI RANVIER</a:t>
            </a:r>
            <a:r>
              <a:rPr lang="it-IT" altLang="it-IT" sz="2000" dirty="0">
                <a:solidFill>
                  <a:schemeClr val="tx1"/>
                </a:solidFill>
              </a:rPr>
              <a:t>, che consentono il verificarsi degli eventi ionici coinvolti nella generazione degli IMPULSI. I tratti compresi tra  Nodi si definiscono </a:t>
            </a:r>
            <a:r>
              <a:rPr lang="it-IT" altLang="it-IT" sz="2000" dirty="0">
                <a:solidFill>
                  <a:schemeClr val="tx1"/>
                </a:solidFill>
                <a:latin typeface="Arial Black" panose="020B0A04020102020204" pitchFamily="34" charset="0"/>
              </a:rPr>
              <a:t>INTERNODI</a:t>
            </a:r>
          </a:p>
          <a:p>
            <a:pPr marL="0" indent="0">
              <a:lnSpc>
                <a:spcPct val="90000"/>
              </a:lnSpc>
              <a:spcBef>
                <a:spcPts val="500"/>
              </a:spcBef>
              <a:buClr>
                <a:srgbClr val="FFFFFF"/>
              </a:buClr>
              <a:buSzPct val="136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000" dirty="0">
              <a:solidFill>
                <a:schemeClr val="tx1"/>
              </a:solidFill>
            </a:endParaRP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Nel SNC, un unico OLIGODENDROCITA può avvolgersi attorno a numerosi differenti assoni</a:t>
            </a:r>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2363" y="0"/>
            <a:ext cx="4211637" cy="391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19700" y="3946525"/>
            <a:ext cx="3203575" cy="291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F715E0-BD67-0A4B-A815-0389673AB9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49" y="836711"/>
            <a:ext cx="9162750" cy="6021289"/>
          </a:xfrm>
          <a:prstGeom prst="rect">
            <a:avLst/>
          </a:prstGeom>
        </p:spPr>
      </p:pic>
      <p:sp>
        <p:nvSpPr>
          <p:cNvPr id="4" name="CasellaDiTesto 3">
            <a:extLst>
              <a:ext uri="{FF2B5EF4-FFF2-40B4-BE49-F238E27FC236}">
                <a16:creationId xmlns:a16="http://schemas.microsoft.com/office/drawing/2014/main" id="{C850E837-471A-6847-96BC-4D278DA4F39E}"/>
              </a:ext>
            </a:extLst>
          </p:cNvPr>
          <p:cNvSpPr txBox="1"/>
          <p:nvPr/>
        </p:nvSpPr>
        <p:spPr>
          <a:xfrm>
            <a:off x="1475656" y="908720"/>
            <a:ext cx="1005403"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C</a:t>
            </a:r>
          </a:p>
        </p:txBody>
      </p:sp>
      <p:pic>
        <p:nvPicPr>
          <p:cNvPr id="5" name="Immagine 4">
            <a:extLst>
              <a:ext uri="{FF2B5EF4-FFF2-40B4-BE49-F238E27FC236}">
                <a16:creationId xmlns:a16="http://schemas.microsoft.com/office/drawing/2014/main" id="{560CA852-ED34-AC4F-AB66-CB40ECC2AB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50" y="836848"/>
            <a:ext cx="9162750" cy="6021289"/>
          </a:xfrm>
          <a:prstGeom prst="rect">
            <a:avLst/>
          </a:prstGeom>
        </p:spPr>
      </p:pic>
      <p:sp>
        <p:nvSpPr>
          <p:cNvPr id="7" name="CasellaDiTesto 6">
            <a:extLst>
              <a:ext uri="{FF2B5EF4-FFF2-40B4-BE49-F238E27FC236}">
                <a16:creationId xmlns:a16="http://schemas.microsoft.com/office/drawing/2014/main" id="{E3BA2DAC-6B72-504E-9CD3-B8534DEA90B3}"/>
              </a:ext>
            </a:extLst>
          </p:cNvPr>
          <p:cNvSpPr txBox="1"/>
          <p:nvPr/>
        </p:nvSpPr>
        <p:spPr>
          <a:xfrm>
            <a:off x="999747" y="778205"/>
            <a:ext cx="1005403"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C</a:t>
            </a:r>
          </a:p>
        </p:txBody>
      </p:sp>
      <p:sp>
        <p:nvSpPr>
          <p:cNvPr id="8" name="CasellaDiTesto 7">
            <a:extLst>
              <a:ext uri="{FF2B5EF4-FFF2-40B4-BE49-F238E27FC236}">
                <a16:creationId xmlns:a16="http://schemas.microsoft.com/office/drawing/2014/main" id="{556E3612-1698-6C48-A80B-2A3B09DBBEBD}"/>
              </a:ext>
            </a:extLst>
          </p:cNvPr>
          <p:cNvSpPr txBox="1"/>
          <p:nvPr/>
        </p:nvSpPr>
        <p:spPr>
          <a:xfrm>
            <a:off x="6300192" y="836574"/>
            <a:ext cx="987771"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a:t>
            </a:r>
            <a:r>
              <a:rPr lang="it-IT" b="1" dirty="0" err="1">
                <a:solidFill>
                  <a:schemeClr val="tx1"/>
                </a:solidFill>
              </a:rPr>
              <a:t>P</a:t>
            </a:r>
            <a:endParaRPr lang="it-IT" b="1" dirty="0">
              <a:solidFill>
                <a:schemeClr val="tx1"/>
              </a:solidFill>
            </a:endParaRPr>
          </a:p>
        </p:txBody>
      </p:sp>
      <p:sp>
        <p:nvSpPr>
          <p:cNvPr id="9" name="CasellaDiTesto 8">
            <a:extLst>
              <a:ext uri="{FF2B5EF4-FFF2-40B4-BE49-F238E27FC236}">
                <a16:creationId xmlns:a16="http://schemas.microsoft.com/office/drawing/2014/main" id="{A37B090D-E347-B642-8D92-3FABF1FC6EBF}"/>
              </a:ext>
            </a:extLst>
          </p:cNvPr>
          <p:cNvSpPr txBox="1"/>
          <p:nvPr/>
        </p:nvSpPr>
        <p:spPr>
          <a:xfrm>
            <a:off x="2771800" y="83785"/>
            <a:ext cx="3754554" cy="523220"/>
          </a:xfrm>
          <a:prstGeom prst="rect">
            <a:avLst/>
          </a:prstGeom>
          <a:noFill/>
        </p:spPr>
        <p:txBody>
          <a:bodyPr wrap="none" rtlCol="0">
            <a:spAutoFit/>
          </a:bodyPr>
          <a:lstStyle/>
          <a:p>
            <a:r>
              <a:rPr lang="it-IT" sz="2800" b="1" dirty="0">
                <a:solidFill>
                  <a:schemeClr val="tx1"/>
                </a:solidFill>
              </a:rPr>
              <a:t>GUAINE MIELINICHE</a:t>
            </a:r>
          </a:p>
        </p:txBody>
      </p:sp>
    </p:spTree>
    <p:extLst>
      <p:ext uri="{BB962C8B-B14F-4D97-AF65-F5344CB8AC3E}">
        <p14:creationId xmlns:p14="http://schemas.microsoft.com/office/powerpoint/2010/main" val="830896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684213" y="0"/>
            <a:ext cx="77724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FIBRE  NERVOSE AMIELINICHE</a:t>
            </a:r>
          </a:p>
        </p:txBody>
      </p:sp>
      <p:sp>
        <p:nvSpPr>
          <p:cNvPr id="19458" name="Rectangle 2"/>
          <p:cNvSpPr>
            <a:spLocks noGrp="1" noChangeArrowheads="1"/>
          </p:cNvSpPr>
          <p:nvPr>
            <p:ph type="body" idx="1"/>
          </p:nvPr>
        </p:nvSpPr>
        <p:spPr>
          <a:xfrm>
            <a:off x="-1" y="1124744"/>
            <a:ext cx="5076825" cy="5733256"/>
          </a:xfrm>
          <a:ln/>
        </p:spPr>
        <p:txBody>
          <a:bodyPr/>
          <a:lstStyle/>
          <a:p>
            <a:pPr marL="341313" indent="-341313">
              <a:lnSpc>
                <a:spcPct val="90000"/>
              </a:lnSpc>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Le FIBRE AMIELINICHE SOLAMENTE nel SNP posseggono una sorta di guaina molto meno complessa, determinata dalla Cellula di </a:t>
            </a:r>
            <a:r>
              <a:rPr lang="it-IT" altLang="it-IT" sz="2400" dirty="0" err="1">
                <a:solidFill>
                  <a:schemeClr val="tx1"/>
                </a:solidFill>
              </a:rPr>
              <a:t>Schwann</a:t>
            </a:r>
            <a:r>
              <a:rPr lang="it-IT" altLang="it-IT" sz="2400" dirty="0">
                <a:solidFill>
                  <a:schemeClr val="tx1"/>
                </a:solidFill>
              </a:rPr>
              <a:t>. Più Assoni si rapportano con un’UNICA Cellula di </a:t>
            </a:r>
            <a:r>
              <a:rPr lang="it-IT" altLang="it-IT" sz="2400" dirty="0" err="1">
                <a:solidFill>
                  <a:schemeClr val="tx1"/>
                </a:solidFill>
              </a:rPr>
              <a:t>Schwann</a:t>
            </a:r>
            <a:endParaRPr lang="it-IT" altLang="it-IT" sz="2400" dirty="0">
              <a:solidFill>
                <a:schemeClr val="tx1"/>
              </a:solidFill>
            </a:endParaRPr>
          </a:p>
          <a:p>
            <a:pPr marL="341313" indent="-341313">
              <a:lnSpc>
                <a:spcPct val="90000"/>
              </a:lnSpc>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Nel SNC le FIBRE AMIELINICHE sono molto più numerose che nel SNP e NON PRESENTANO ALCUNA GUAINA, decorrendo totalmente libere tra le altre componenti Neuronali e Gliali. </a:t>
            </a:r>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825" y="1268413"/>
            <a:ext cx="3824288" cy="4681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684213" y="1916113"/>
            <a:ext cx="7872412"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err="1">
                <a:solidFill>
                  <a:schemeClr val="tx1"/>
                </a:solidFill>
              </a:rPr>
              <a:t>N</a:t>
            </a:r>
            <a:r>
              <a:rPr lang="it-IT" altLang="it-IT" dirty="0">
                <a:solidFill>
                  <a:schemeClr val="tx1"/>
                </a:solidFill>
              </a:rPr>
              <a:t> E U </a:t>
            </a:r>
            <a:r>
              <a:rPr lang="it-IT" altLang="it-IT" dirty="0" err="1">
                <a:solidFill>
                  <a:schemeClr val="tx1"/>
                </a:solidFill>
              </a:rPr>
              <a:t>R</a:t>
            </a:r>
            <a:r>
              <a:rPr lang="it-IT" altLang="it-IT" dirty="0">
                <a:solidFill>
                  <a:schemeClr val="tx1"/>
                </a:solidFill>
              </a:rPr>
              <a:t> O G L </a:t>
            </a:r>
            <a:r>
              <a:rPr lang="it-IT" altLang="it-IT" dirty="0" err="1">
                <a:solidFill>
                  <a:schemeClr val="tx1"/>
                </a:solidFill>
              </a:rPr>
              <a:t>ì</a:t>
            </a:r>
            <a:r>
              <a:rPr lang="it-IT" altLang="it-IT" dirty="0">
                <a:solidFill>
                  <a:schemeClr val="tx1"/>
                </a:solidFill>
              </a:rPr>
              <a:t> A</a:t>
            </a:r>
          </a:p>
        </p:txBody>
      </p:sp>
      <p:pic>
        <p:nvPicPr>
          <p:cNvPr id="20482"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151188" y="3644900"/>
            <a:ext cx="2882900" cy="295275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0" y="187325"/>
            <a:ext cx="9144000" cy="97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lnSpc>
                <a:spcPct val="90000"/>
              </a:lnSpc>
              <a:buClrTx/>
              <a:buFontTx/>
              <a:buNone/>
            </a:pPr>
            <a:r>
              <a:rPr lang="it-IT" altLang="it-IT" sz="3200" b="1" dirty="0">
                <a:solidFill>
                  <a:schemeClr val="tx1"/>
                </a:solidFill>
                <a:latin typeface="+mn-ea"/>
                <a:ea typeface="+mn-ea"/>
              </a:rPr>
              <a:t>SUDDIVISIONE MORFOLOGICA del </a:t>
            </a:r>
          </a:p>
          <a:p>
            <a:pPr algn="ctr">
              <a:lnSpc>
                <a:spcPct val="90000"/>
              </a:lnSpc>
              <a:buClrTx/>
              <a:buFontTx/>
              <a:buNone/>
            </a:pPr>
            <a:r>
              <a:rPr lang="it-IT" altLang="it-IT" sz="3200" b="1" dirty="0">
                <a:solidFill>
                  <a:schemeClr val="tx1"/>
                </a:solidFill>
                <a:latin typeface="+mn-ea"/>
                <a:ea typeface="+mn-ea"/>
              </a:rPr>
              <a:t>SISTEMA NERVOSO (SN)</a:t>
            </a:r>
          </a:p>
        </p:txBody>
      </p:sp>
      <p:sp>
        <p:nvSpPr>
          <p:cNvPr id="6146" name="Text Box 2"/>
          <p:cNvSpPr txBox="1">
            <a:spLocks noChangeArrowheads="1"/>
          </p:cNvSpPr>
          <p:nvPr/>
        </p:nvSpPr>
        <p:spPr bwMode="auto">
          <a:xfrm>
            <a:off x="431540" y="1158875"/>
            <a:ext cx="828092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9pPr>
          </a:lstStyle>
          <a:p>
            <a:pPr>
              <a:lnSpc>
                <a:spcPct val="75000"/>
              </a:lnSpc>
              <a:spcBef>
                <a:spcPts val="450"/>
              </a:spcBef>
              <a:buClr>
                <a:srgbClr val="66FF33"/>
              </a:buClr>
              <a:buSzPct val="85000"/>
              <a:buFont typeface="Wingdings" panose="05000000000000000000" pitchFamily="2" charset="2"/>
              <a:buChar char=""/>
            </a:pPr>
            <a:r>
              <a:rPr lang="it-IT" altLang="it-IT" sz="1800" b="1" dirty="0">
                <a:solidFill>
                  <a:schemeClr val="tx1"/>
                </a:solidFill>
                <a:latin typeface="Gurmukhi MN" panose="02020600050405020304" pitchFamily="18" charset="0"/>
                <a:cs typeface="Gurmukhi MN" panose="02020600050405020304" pitchFamily="18" charset="0"/>
              </a:rPr>
              <a:t>SISTEMA NERVOSO CENTRALE (SNC):</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Telencefalo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Diencefalo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Tronco Encefalico (costituito da Mesencefalo, Ponte e Bulbo)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Cervelletto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MIDOLLO SPINALE</a:t>
            </a:r>
          </a:p>
          <a:p>
            <a:pPr marL="342900">
              <a:lnSpc>
                <a:spcPct val="75000"/>
              </a:lnSpc>
              <a:spcBef>
                <a:spcPts val="450"/>
              </a:spcBef>
              <a:buClrTx/>
              <a:buSzPct val="85000"/>
              <a:buFontTx/>
              <a:buNone/>
            </a:pPr>
            <a:endParaRPr lang="it-IT" altLang="it-IT" sz="1800" b="1" dirty="0">
              <a:solidFill>
                <a:schemeClr val="tx1"/>
              </a:solidFill>
              <a:latin typeface="Gurmukhi MN" panose="02020600050405020304" pitchFamily="18" charset="0"/>
              <a:cs typeface="Gurmukhi MN" panose="02020600050405020304" pitchFamily="18" charset="0"/>
            </a:endParaRPr>
          </a:p>
          <a:p>
            <a:pPr>
              <a:lnSpc>
                <a:spcPct val="75000"/>
              </a:lnSpc>
              <a:spcBef>
                <a:spcPts val="450"/>
              </a:spcBef>
              <a:buClr>
                <a:srgbClr val="FF3300"/>
              </a:buClr>
              <a:buSzPct val="85000"/>
              <a:buFont typeface="Wingdings" panose="05000000000000000000" pitchFamily="2" charset="2"/>
              <a:buChar char=""/>
            </a:pPr>
            <a:r>
              <a:rPr lang="it-IT" altLang="it-IT" sz="1800" b="1" dirty="0">
                <a:solidFill>
                  <a:schemeClr val="tx1"/>
                </a:solidFill>
                <a:latin typeface="Gurmukhi MN" panose="02020600050405020304" pitchFamily="18" charset="0"/>
                <a:cs typeface="Gurmukhi MN" panose="02020600050405020304" pitchFamily="18" charset="0"/>
              </a:rPr>
              <a:t>SISTEMA NERVOSO PERIFERICO (SNP):</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NERVI CRANICI e GANGLI ANNESSI</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NERVI SPINALI e GANGLI ANNESSI</a:t>
            </a:r>
          </a:p>
          <a:p>
            <a:pPr marL="342900">
              <a:lnSpc>
                <a:spcPct val="75000"/>
              </a:lnSpc>
              <a:spcBef>
                <a:spcPts val="400"/>
              </a:spcBef>
              <a:buClrTx/>
              <a:buSzPct val="85000"/>
              <a:buFontTx/>
              <a:buNone/>
            </a:pPr>
            <a:endParaRPr lang="it-IT" altLang="it-IT" sz="1600" b="1" dirty="0">
              <a:solidFill>
                <a:schemeClr val="tx1"/>
              </a:solidFill>
              <a:latin typeface="Gurmukhi MN" panose="02020600050405020304" pitchFamily="18" charset="0"/>
              <a:cs typeface="Gurmukhi MN" panose="02020600050405020304" pitchFamily="18" charset="0"/>
            </a:endParaRP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Gli ORGANI del SNC sono AVVOLTI dalle MENINGI, che sono Involucri Connettivali Densi.</a:t>
            </a: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Tra le Meningi scorre il LIQUOR (LIQUIDO CEREBRO-SPINALE o CEFALO-RACHIDIANO).</a:t>
            </a: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Il LIQUOR scorre anche nelle CAVITA’ scavate nel SNC (i 4 VENTRICOLI CEREBRALI, l’ ACQUEDOTTO CEREBRALE, il CANALE CENTRALE del MIDOLLO SPINALE).</a:t>
            </a:r>
          </a:p>
          <a:p>
            <a:pPr marL="342900">
              <a:lnSpc>
                <a:spcPct val="75000"/>
              </a:lnSpc>
              <a:spcBef>
                <a:spcPts val="450"/>
              </a:spcBef>
              <a:buClrTx/>
              <a:buSzPct val="85000"/>
              <a:buFontTx/>
              <a:buNone/>
            </a:pPr>
            <a:endParaRPr lang="it-IT" altLang="it-IT" sz="1800" b="1" dirty="0">
              <a:solidFill>
                <a:schemeClr val="tx1"/>
              </a:solidFill>
            </a:endParaRPr>
          </a:p>
          <a:p>
            <a:pPr marL="342900">
              <a:lnSpc>
                <a:spcPct val="80000"/>
              </a:lnSpc>
              <a:spcBef>
                <a:spcPts val="450"/>
              </a:spcBef>
              <a:buClrTx/>
              <a:buSzPct val="85000"/>
              <a:buFontTx/>
              <a:buNone/>
            </a:pPr>
            <a:endParaRPr lang="it-IT" altLang="it-IT" sz="18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5.jpg"/>
          <p:cNvPicPr>
            <a:picLocks noGrp="1" noChangeAspect="1"/>
          </p:cNvPicPr>
          <p:nvPr isPhoto="1"/>
        </p:nvPicPr>
        <p:blipFill>
          <a:blip r:embed="rId2">
            <a:lum/>
          </a:blip>
          <a:stretch>
            <a:fillRect/>
          </a:stretch>
        </p:blipFill>
        <p:spPr>
          <a:xfrm>
            <a:off x="0" y="165100"/>
            <a:ext cx="9144000" cy="6527800"/>
          </a:xfrm>
          <a:prstGeom prst="rect">
            <a:avLst/>
          </a:prstGeom>
          <a:noFill/>
          <a:ln>
            <a:noFill/>
          </a:ln>
        </p:spPr>
      </p:pic>
    </p:spTree>
    <p:extLst>
      <p:ext uri="{BB962C8B-B14F-4D97-AF65-F5344CB8AC3E}">
        <p14:creationId xmlns:p14="http://schemas.microsoft.com/office/powerpoint/2010/main" val="4251242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p:cNvSpPr>
            <a:spLocks noGrp="1" noChangeArrowheads="1"/>
          </p:cNvSpPr>
          <p:nvPr>
            <p:ph type="title" idx="4294967295"/>
          </p:nvPr>
        </p:nvSpPr>
        <p:spPr>
          <a:xfrm>
            <a:off x="0" y="30163"/>
            <a:ext cx="9144000" cy="1094581"/>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600" b="1" dirty="0">
                <a:solidFill>
                  <a:schemeClr val="tx1"/>
                </a:solidFill>
                <a:latin typeface="Chalkboard" panose="03050602040202020205" pitchFamily="66" charset="77"/>
              </a:rPr>
              <a:t>RAPPORTI MORFOLOGICI e FUNZIONALI tra NEURONI e tra NEURONI ed ORGANI EFFETTORI</a:t>
            </a:r>
          </a:p>
        </p:txBody>
      </p:sp>
      <p:sp>
        <p:nvSpPr>
          <p:cNvPr id="23554" name="Text Box 2"/>
          <p:cNvSpPr txBox="1">
            <a:spLocks noChangeArrowheads="1"/>
          </p:cNvSpPr>
          <p:nvPr/>
        </p:nvSpPr>
        <p:spPr bwMode="auto">
          <a:xfrm>
            <a:off x="395536" y="980728"/>
            <a:ext cx="8064896" cy="5634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000" b="1" dirty="0">
                <a:solidFill>
                  <a:schemeClr val="tx1"/>
                </a:solidFill>
                <a:latin typeface="Gurmukhi MN" panose="02020600050405020304" pitchFamily="18" charset="0"/>
                <a:cs typeface="Gurmukhi MN" panose="02020600050405020304" pitchFamily="18" charset="0"/>
              </a:rPr>
              <a:t>Si classificano 2 MODALITA’ MORFO-FUNZIONALI:</a:t>
            </a:r>
          </a:p>
          <a:p>
            <a:pPr>
              <a:buClrTx/>
              <a:buFontTx/>
              <a:buNone/>
            </a:pPr>
            <a:endParaRPr lang="it-IT" altLang="it-IT" sz="2000" b="1" dirty="0">
              <a:solidFill>
                <a:schemeClr val="tx1"/>
              </a:solidFill>
              <a:latin typeface="Gurmukhi MN" panose="02020600050405020304" pitchFamily="18" charset="0"/>
              <a:cs typeface="Gurmukhi MN" panose="02020600050405020304" pitchFamily="18" charset="0"/>
            </a:endParaRPr>
          </a:p>
          <a:p>
            <a:pPr>
              <a:buClr>
                <a:srgbClr val="FFFFFF"/>
              </a:buClr>
              <a:buFont typeface="Arial Black" panose="020B0A04020102020204" pitchFamily="34" charset="0"/>
              <a:buChar char="-"/>
            </a:pPr>
            <a:r>
              <a:rPr lang="it-IT" altLang="it-IT" sz="2000" b="1" dirty="0">
                <a:solidFill>
                  <a:schemeClr val="tx1"/>
                </a:solidFill>
                <a:latin typeface="Gurmukhi MN" panose="02020600050405020304" pitchFamily="18" charset="0"/>
                <a:cs typeface="Gurmukhi MN" panose="02020600050405020304" pitchFamily="18" charset="0"/>
              </a:rPr>
              <a:t>SINAPSI: è il RAPPORTO che si istaura tra Neuroni. Attraverso la Sinapsi l’ Impulso può essere trasmesso da un Neurone ad un altro, attraverso il cosiddetto SPAZIO SINAPTICO (SINAPSI CHIMICA), che si delimita tra la MEMBRANA PRESINAPTICA e la MEMBRANA POST-SINAPTICA. Il flusso ionico può anche passare direttamente da un neurone ad un altro attraverso dispositivi comunicanti (SINAPSI ELETTRICA)</a:t>
            </a:r>
          </a:p>
          <a:p>
            <a:pPr>
              <a:buClrTx/>
              <a:buFontTx/>
              <a:buNone/>
            </a:pPr>
            <a:endParaRPr lang="it-IT" altLang="it-IT" sz="2000" b="1" dirty="0">
              <a:solidFill>
                <a:schemeClr val="tx1"/>
              </a:solidFill>
              <a:latin typeface="Gurmukhi MN" panose="02020600050405020304" pitchFamily="18" charset="0"/>
              <a:cs typeface="Gurmukhi MN" panose="02020600050405020304" pitchFamily="18" charset="0"/>
            </a:endParaRPr>
          </a:p>
          <a:p>
            <a:pPr>
              <a:buClrTx/>
              <a:buFontTx/>
              <a:buNone/>
            </a:pPr>
            <a:r>
              <a:rPr lang="it-IT" altLang="it-IT" sz="2000" b="1" dirty="0">
                <a:solidFill>
                  <a:schemeClr val="tx1"/>
                </a:solidFill>
                <a:latin typeface="Gurmukhi MN" panose="02020600050405020304" pitchFamily="18" charset="0"/>
                <a:cs typeface="Gurmukhi MN" panose="02020600050405020304" pitchFamily="18" charset="0"/>
              </a:rPr>
              <a:t>- GIUNZIONE (Giunzione Cito-Neurale): si istaura tra un Neurone e un cosiddetto ORGANO EFFETTORE, quale un MUSCOLO STRIATO SCHELETRICO (Giunzione Neuro-Muscolare o PLACCA MOTRICE), MUSCOLATURA LISCIA, EPITELI GHIANDOLARI. Può descriversi anche nel RAPPORTO tra CELLULE NEUROEPITELIALI che raccolgono informazioni relative ai SENSI SPECIFICI e le FIBRE NERVOSE competenti a trasportare tali informazioni al SNC.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E5629E5-D8E7-3047-BA4C-D0E40AC1842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07504" y="6143"/>
            <a:ext cx="8928992" cy="6818503"/>
          </a:xfrm>
        </p:spPr>
      </p:pic>
    </p:spTree>
    <p:extLst>
      <p:ext uri="{BB962C8B-B14F-4D97-AF65-F5344CB8AC3E}">
        <p14:creationId xmlns:p14="http://schemas.microsoft.com/office/powerpoint/2010/main" val="3343318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idx="4294967295"/>
          </p:nvPr>
        </p:nvSpPr>
        <p:spPr>
          <a:xfrm>
            <a:off x="0" y="0"/>
            <a:ext cx="9144000" cy="13731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800" dirty="0">
                <a:solidFill>
                  <a:schemeClr val="tx1"/>
                </a:solidFill>
              </a:rPr>
              <a:t>MECCANISMO DI PASSAGGIO DELL’ IMPULSO NERVOSO ATTRAVERSO LO SPAZIO SINAPTICO (o GIUNZIONALE)</a:t>
            </a:r>
          </a:p>
        </p:txBody>
      </p:sp>
      <p:sp>
        <p:nvSpPr>
          <p:cNvPr id="26626" name="Rectangle 2"/>
          <p:cNvSpPr>
            <a:spLocks noGrp="1" noChangeArrowheads="1"/>
          </p:cNvSpPr>
          <p:nvPr>
            <p:ph type="body" idx="1"/>
          </p:nvPr>
        </p:nvSpPr>
        <p:spPr>
          <a:xfrm>
            <a:off x="179512" y="1354795"/>
            <a:ext cx="3635375" cy="5516562"/>
          </a:xfrm>
          <a:ln/>
        </p:spPr>
        <p:txBody>
          <a:bodyPr/>
          <a:lstStyle/>
          <a:p>
            <a:pPr marL="0" indent="0">
              <a:lnSpc>
                <a:spcPct val="90000"/>
              </a:lnSpc>
              <a:spcBef>
                <a:spcPts val="550"/>
              </a:spcBef>
              <a:buClrTx/>
              <a:buSzPct val="85000"/>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it-IT" altLang="it-IT" sz="2200" dirty="0">
                <a:solidFill>
                  <a:schemeClr val="tx1"/>
                </a:solidFill>
              </a:rPr>
              <a:t>L’ Impulso Nervoso, essendo una corrente elettrica, NON PUO’ PASSARE attraverso lo Spazio Sinaptico o Giunzionale, ma necessita dell’ intervento dei </a:t>
            </a:r>
            <a:r>
              <a:rPr lang="it-IT" altLang="it-IT" sz="2200" dirty="0">
                <a:solidFill>
                  <a:schemeClr val="tx1"/>
                </a:solidFill>
                <a:latin typeface="Arial Black" panose="020B0A04020102020204" pitchFamily="34" charset="0"/>
              </a:rPr>
              <a:t>NEUROMEDIATORI </a:t>
            </a:r>
            <a:r>
              <a:rPr lang="it-IT" altLang="it-IT" sz="1800" dirty="0">
                <a:solidFill>
                  <a:schemeClr val="tx1"/>
                </a:solidFill>
                <a:latin typeface="Arial Black" panose="020B0A04020102020204" pitchFamily="34" charset="0"/>
              </a:rPr>
              <a:t>(NEUROTRASMETTITORI),</a:t>
            </a:r>
            <a:r>
              <a:rPr lang="it-IT" altLang="it-IT" sz="2200" dirty="0">
                <a:solidFill>
                  <a:schemeClr val="tx1"/>
                </a:solidFill>
              </a:rPr>
              <a:t> quali ACETILCOLINA, NORADRENALINA, ADRENALINA, DOPAMINA, ACIDO GLUTAMICO, ACIDO GAMMA-AMINOBUTIRRICO (GABA), ISTAMINA, ed altri.</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3638" y="2133600"/>
            <a:ext cx="5440362"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1476375" y="0"/>
            <a:ext cx="5400675"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err="1">
                <a:solidFill>
                  <a:schemeClr val="tx1"/>
                </a:solidFill>
              </a:rPr>
              <a:t>S</a:t>
            </a:r>
            <a:r>
              <a:rPr lang="it-IT" altLang="it-IT" sz="3200" dirty="0">
                <a:solidFill>
                  <a:schemeClr val="tx1"/>
                </a:solidFill>
              </a:rPr>
              <a:t> I </a:t>
            </a:r>
            <a:r>
              <a:rPr lang="it-IT" altLang="it-IT" sz="3200" dirty="0" err="1">
                <a:solidFill>
                  <a:schemeClr val="tx1"/>
                </a:solidFill>
              </a:rPr>
              <a:t>N</a:t>
            </a:r>
            <a:r>
              <a:rPr lang="it-IT" altLang="it-IT" sz="3200" dirty="0">
                <a:solidFill>
                  <a:schemeClr val="tx1"/>
                </a:solidFill>
              </a:rPr>
              <a:t> A </a:t>
            </a:r>
            <a:r>
              <a:rPr lang="it-IT" altLang="it-IT" sz="3200" dirty="0" err="1">
                <a:solidFill>
                  <a:schemeClr val="tx1"/>
                </a:solidFill>
              </a:rPr>
              <a:t>P</a:t>
            </a:r>
            <a:r>
              <a:rPr lang="it-IT" altLang="it-IT" sz="3200" dirty="0">
                <a:solidFill>
                  <a:schemeClr val="tx1"/>
                </a:solidFill>
              </a:rPr>
              <a:t> </a:t>
            </a:r>
            <a:r>
              <a:rPr lang="it-IT" altLang="it-IT" sz="3200" dirty="0" err="1">
                <a:solidFill>
                  <a:schemeClr val="tx1"/>
                </a:solidFill>
              </a:rPr>
              <a:t>S</a:t>
            </a:r>
            <a:r>
              <a:rPr lang="it-IT" altLang="it-IT" sz="3200" dirty="0">
                <a:solidFill>
                  <a:schemeClr val="tx1"/>
                </a:solidFill>
              </a:rPr>
              <a:t> I</a:t>
            </a:r>
          </a:p>
        </p:txBody>
      </p:sp>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2636838"/>
            <a:ext cx="2268538" cy="422116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68538" y="2708275"/>
            <a:ext cx="4121150"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86513" y="2708275"/>
            <a:ext cx="2757487"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p:cNvSpPr txBox="1">
            <a:spLocks noChangeArrowheads="1"/>
          </p:cNvSpPr>
          <p:nvPr/>
        </p:nvSpPr>
        <p:spPr bwMode="auto">
          <a:xfrm>
            <a:off x="827584" y="581025"/>
            <a:ext cx="7848872" cy="181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800" b="1" dirty="0">
                <a:solidFill>
                  <a:schemeClr val="tx1"/>
                </a:solidFill>
              </a:rPr>
              <a:t>Possono essere di vario tipo (ASSO-SOMATICHE, ASSO-DENDRITICHE, ASSO-ASSONICHE) ed avere significato ECCITATORIO o INIBITORIO</a:t>
            </a:r>
            <a:r>
              <a:rPr lang="it-IT" altLang="it-IT" sz="2800" dirty="0"/>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0" y="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GIUNZIONI CITONEURALI</a:t>
            </a:r>
          </a:p>
        </p:txBody>
      </p:sp>
      <p:pic>
        <p:nvPicPr>
          <p:cNvPr id="25602" name="Picture 2"/>
          <p:cNvPicPr>
            <a:picLocks noChangeAspect="1" noChangeArrowheads="1"/>
          </p:cNvPicPr>
          <p:nvPr/>
        </p:nvPicPr>
        <p:blipFill>
          <a:blip r:embed="rId3">
            <a:lum bright="-12000" contrast="36000"/>
            <a:extLst>
              <a:ext uri="{28A0092B-C50C-407E-A947-70E740481C1C}">
                <a14:useLocalDpi xmlns:a14="http://schemas.microsoft.com/office/drawing/2010/main"/>
              </a:ext>
            </a:extLst>
          </a:blip>
          <a:srcRect/>
          <a:stretch>
            <a:fillRect/>
          </a:stretch>
        </p:blipFill>
        <p:spPr bwMode="auto">
          <a:xfrm>
            <a:off x="0" y="620713"/>
            <a:ext cx="4643438" cy="3627437"/>
          </a:xfrm>
          <a:prstGeom prst="rect">
            <a:avLst/>
          </a:prstGeom>
          <a:noFill/>
          <a:ln>
            <a:noFill/>
          </a:ln>
          <a:effectLst/>
          <a:extLst>
            <a:ext uri="{909E8E84-426E-40DD-AFC4-6F175D3DCCD1}">
              <a14:hiddenFill xmlns:a14="http://schemas.microsoft.com/office/drawing/2010/main">
                <a:blipFill dpi="0" rotWithShape="0">
                  <a:blip>
                    <a:lum bright="-12000"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1650" y="476250"/>
            <a:ext cx="2292350"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p:cNvPicPr>
            <a:picLocks noChangeAspect="1" noChangeArrowheads="1"/>
          </p:cNvPicPr>
          <p:nvPr/>
        </p:nvPicPr>
        <p:blipFill>
          <a:blip r:embed="rId5">
            <a:lum bright="-6000" contrast="6000"/>
            <a:extLst>
              <a:ext uri="{28A0092B-C50C-407E-A947-70E740481C1C}">
                <a14:useLocalDpi xmlns:a14="http://schemas.microsoft.com/office/drawing/2010/main"/>
              </a:ext>
            </a:extLst>
          </a:blip>
          <a:srcRect/>
          <a:stretch>
            <a:fillRect/>
          </a:stretch>
        </p:blipFill>
        <p:spPr bwMode="auto">
          <a:xfrm>
            <a:off x="3492500" y="4291013"/>
            <a:ext cx="2952750" cy="2566987"/>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Text Box 5"/>
          <p:cNvSpPr txBox="1">
            <a:spLocks noChangeArrowheads="1"/>
          </p:cNvSpPr>
          <p:nvPr/>
        </p:nvSpPr>
        <p:spPr bwMode="auto">
          <a:xfrm>
            <a:off x="0" y="4221163"/>
            <a:ext cx="3260725"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000" dirty="0">
                <a:solidFill>
                  <a:schemeClr val="tx1"/>
                </a:solidFill>
                <a:latin typeface="Arial Black" panose="020B0A04020102020204" pitchFamily="34" charset="0"/>
              </a:rPr>
              <a:t>1. GIUNZIONE NEUROMUSCOLARE</a:t>
            </a:r>
          </a:p>
          <a:p>
            <a:pPr algn="ctr">
              <a:buClrTx/>
              <a:buFontTx/>
              <a:buNone/>
            </a:pPr>
            <a:r>
              <a:rPr lang="it-IT" altLang="it-IT" sz="2000" dirty="0">
                <a:solidFill>
                  <a:schemeClr val="tx1"/>
                </a:solidFill>
                <a:latin typeface="Arial Black" panose="020B0A04020102020204" pitchFamily="34" charset="0"/>
              </a:rPr>
              <a:t>(Placca Motrice)</a:t>
            </a:r>
          </a:p>
        </p:txBody>
      </p:sp>
      <p:sp>
        <p:nvSpPr>
          <p:cNvPr id="25606" name="Text Box 6"/>
          <p:cNvSpPr txBox="1">
            <a:spLocks noChangeArrowheads="1"/>
          </p:cNvSpPr>
          <p:nvPr/>
        </p:nvSpPr>
        <p:spPr bwMode="auto">
          <a:xfrm>
            <a:off x="323850" y="6302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1</a:t>
            </a:r>
          </a:p>
        </p:txBody>
      </p:sp>
      <p:sp>
        <p:nvSpPr>
          <p:cNvPr id="25607" name="Text Box 7"/>
          <p:cNvSpPr txBox="1">
            <a:spLocks noChangeArrowheads="1"/>
          </p:cNvSpPr>
          <p:nvPr/>
        </p:nvSpPr>
        <p:spPr bwMode="auto">
          <a:xfrm>
            <a:off x="8604250" y="30686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2</a:t>
            </a:r>
          </a:p>
        </p:txBody>
      </p:sp>
      <p:sp>
        <p:nvSpPr>
          <p:cNvPr id="25608" name="Text Box 8"/>
          <p:cNvSpPr txBox="1">
            <a:spLocks noChangeArrowheads="1"/>
          </p:cNvSpPr>
          <p:nvPr/>
        </p:nvSpPr>
        <p:spPr bwMode="auto">
          <a:xfrm>
            <a:off x="6588125" y="4292600"/>
            <a:ext cx="255587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2. GIUNZIONE CITONEURALE</a:t>
            </a:r>
          </a:p>
          <a:p>
            <a:pPr algn="ctr">
              <a:buClrTx/>
              <a:buFontTx/>
              <a:buNone/>
            </a:pPr>
            <a:r>
              <a:rPr lang="it-IT" altLang="it-IT" sz="1800" dirty="0">
                <a:solidFill>
                  <a:schemeClr val="tx1"/>
                </a:solidFill>
                <a:latin typeface="Arial Black" panose="020B0A04020102020204" pitchFamily="34" charset="0"/>
              </a:rPr>
              <a:t>(Calice Gustativo)</a:t>
            </a:r>
          </a:p>
        </p:txBody>
      </p:sp>
      <p:sp>
        <p:nvSpPr>
          <p:cNvPr id="25609" name="Text Box 9"/>
          <p:cNvSpPr txBox="1">
            <a:spLocks noChangeArrowheads="1"/>
          </p:cNvSpPr>
          <p:nvPr/>
        </p:nvSpPr>
        <p:spPr bwMode="auto">
          <a:xfrm>
            <a:off x="3708400" y="6400800"/>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3</a:t>
            </a:r>
          </a:p>
        </p:txBody>
      </p:sp>
      <p:sp>
        <p:nvSpPr>
          <p:cNvPr id="25610" name="Text Box 10"/>
          <p:cNvSpPr txBox="1">
            <a:spLocks noChangeArrowheads="1"/>
          </p:cNvSpPr>
          <p:nvPr/>
        </p:nvSpPr>
        <p:spPr bwMode="auto">
          <a:xfrm>
            <a:off x="0" y="5445125"/>
            <a:ext cx="3419475"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3. GIUNZIONE CITONEURALE</a:t>
            </a:r>
          </a:p>
          <a:p>
            <a:pPr algn="ctr">
              <a:buClrTx/>
              <a:buFontTx/>
              <a:buNone/>
            </a:pPr>
            <a:r>
              <a:rPr lang="it-IT" altLang="it-IT" sz="1800" dirty="0">
                <a:solidFill>
                  <a:schemeClr val="tx1"/>
                </a:solidFill>
                <a:latin typeface="Arial Black" panose="020B0A04020102020204" pitchFamily="34" charset="0"/>
              </a:rPr>
              <a:t>(Cellule di </a:t>
            </a:r>
            <a:r>
              <a:rPr lang="it-IT" altLang="it-IT" sz="1800" dirty="0" err="1">
                <a:solidFill>
                  <a:schemeClr val="tx1"/>
                </a:solidFill>
                <a:latin typeface="Arial Black" panose="020B0A04020102020204" pitchFamily="34" charset="0"/>
              </a:rPr>
              <a:t>Merkel</a:t>
            </a:r>
            <a:r>
              <a:rPr lang="it-IT" altLang="it-IT" sz="1800" dirty="0">
                <a:solidFill>
                  <a:schemeClr val="tx1"/>
                </a:solidFill>
                <a:latin typeface="Arial Black" panose="020B0A04020102020204" pitchFamily="34" charset="0"/>
              </a:rPr>
              <a:t>, Sensibilità Pressoria Continua)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0" y="188640"/>
            <a:ext cx="91440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SNC [1]</a:t>
            </a:r>
          </a:p>
        </p:txBody>
      </p:sp>
      <p:sp>
        <p:nvSpPr>
          <p:cNvPr id="27650" name="Rectangle 2"/>
          <p:cNvSpPr>
            <a:spLocks noGrp="1" noChangeArrowheads="1"/>
          </p:cNvSpPr>
          <p:nvPr>
            <p:ph type="body" idx="1"/>
          </p:nvPr>
        </p:nvSpPr>
        <p:spPr>
          <a:xfrm>
            <a:off x="539552" y="1412776"/>
            <a:ext cx="8064896" cy="4572000"/>
          </a:xfrm>
          <a:ln/>
        </p:spPr>
        <p:txBody>
          <a:bodyPr/>
          <a:lstStyle/>
          <a:p>
            <a:pPr marL="341313" indent="-341313">
              <a:buClr>
                <a:srgbClr val="C0C0C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u="sng" dirty="0">
                <a:solidFill>
                  <a:schemeClr val="tx1"/>
                </a:solidFill>
              </a:rPr>
              <a:t>SOSTANZA GRIGIA</a:t>
            </a:r>
            <a:r>
              <a:rPr lang="it-IT" altLang="it-IT" dirty="0">
                <a:solidFill>
                  <a:schemeClr val="tx1"/>
                </a:solidFill>
              </a:rPr>
              <a:t>: agglomerato di </a:t>
            </a:r>
            <a:r>
              <a:rPr lang="it-IT" altLang="it-IT" b="1" dirty="0">
                <a:solidFill>
                  <a:schemeClr val="tx1"/>
                </a:solidFill>
              </a:rPr>
              <a:t>CORPI CELLULARI (Pirenofori)</a:t>
            </a:r>
            <a:r>
              <a:rPr lang="it-IT" altLang="it-IT" dirty="0">
                <a:solidFill>
                  <a:schemeClr val="tx1"/>
                </a:solidFill>
              </a:rPr>
              <a:t> e </a:t>
            </a:r>
            <a:r>
              <a:rPr lang="it-IT" altLang="it-IT" b="1" dirty="0">
                <a:solidFill>
                  <a:schemeClr val="tx1"/>
                </a:solidFill>
              </a:rPr>
              <a:t>FIBRE NERVOSE AMIELINICHE</a:t>
            </a:r>
            <a:r>
              <a:rPr lang="it-IT" altLang="it-IT" dirty="0">
                <a:solidFill>
                  <a:schemeClr val="tx1"/>
                </a:solidFill>
              </a:rPr>
              <a:t> ;</a:t>
            </a:r>
          </a:p>
          <a:p>
            <a:pPr marL="341313" indent="-341313">
              <a:buClr>
                <a:srgbClr val="FFFFFF"/>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Si organizza in :</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NUCLEI NERVOSI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CORTECCIA</a:t>
            </a:r>
            <a:r>
              <a:rPr lang="it-IT" altLang="it-IT" dirty="0">
                <a:solidFill>
                  <a:schemeClr val="tx1"/>
                </a:solidFill>
              </a:rPr>
              <a:t> </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(Cerebrale nel </a:t>
            </a:r>
            <a:r>
              <a:rPr lang="it-IT" altLang="it-IT" b="1" dirty="0">
                <a:solidFill>
                  <a:schemeClr val="tx1"/>
                </a:solidFill>
              </a:rPr>
              <a:t>telencefalo</a:t>
            </a:r>
            <a:r>
              <a:rPr lang="it-IT" altLang="it-IT" dirty="0">
                <a:solidFill>
                  <a:schemeClr val="tx1"/>
                </a:solidFill>
              </a:rPr>
              <a:t> e Cerebellare      nel </a:t>
            </a:r>
            <a:r>
              <a:rPr lang="it-IT" altLang="it-IT" b="1" dirty="0">
                <a:solidFill>
                  <a:schemeClr val="tx1"/>
                </a:solidFill>
              </a:rPr>
              <a:t>cervelletto</a:t>
            </a:r>
            <a:r>
              <a:rPr lang="it-IT" altLang="it-IT" dirty="0">
                <a:solidFill>
                  <a:schemeClr val="tx1"/>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2.jpg"/>
          <p:cNvPicPr>
            <a:picLocks noGrp="1" noChangeAspect="1"/>
          </p:cNvPicPr>
          <p:nvPr isPhoto="1"/>
        </p:nvPicPr>
        <p:blipFill>
          <a:blip r:embed="rId2">
            <a:lum/>
          </a:blip>
          <a:stretch>
            <a:fillRect/>
          </a:stretch>
        </p:blipFill>
        <p:spPr>
          <a:xfrm>
            <a:off x="0" y="1282700"/>
            <a:ext cx="9144000" cy="4292600"/>
          </a:xfrm>
          <a:prstGeom prst="rect">
            <a:avLst/>
          </a:prstGeom>
          <a:noFill/>
          <a:ln>
            <a:noFill/>
          </a:ln>
        </p:spPr>
      </p:pic>
    </p:spTree>
    <p:extLst>
      <p:ext uri="{BB962C8B-B14F-4D97-AF65-F5344CB8AC3E}">
        <p14:creationId xmlns:p14="http://schemas.microsoft.com/office/powerpoint/2010/main" val="1277291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75494" y="116632"/>
            <a:ext cx="77724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SNC [2]</a:t>
            </a:r>
          </a:p>
        </p:txBody>
      </p:sp>
      <p:sp>
        <p:nvSpPr>
          <p:cNvPr id="28674" name="Rectangle 2"/>
          <p:cNvSpPr>
            <a:spLocks noGrp="1" noChangeArrowheads="1"/>
          </p:cNvSpPr>
          <p:nvPr>
            <p:ph type="body" idx="1"/>
          </p:nvPr>
        </p:nvSpPr>
        <p:spPr>
          <a:xfrm>
            <a:off x="165066" y="1268760"/>
            <a:ext cx="8964612" cy="5300662"/>
          </a:xfrm>
          <a:ln/>
        </p:spPr>
        <p:txBody>
          <a:bodyPr/>
          <a:lstStyle/>
          <a:p>
            <a:pPr marL="341313" indent="-341313">
              <a:buClr>
                <a:srgbClr val="FFFFFF"/>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SOSTANZA BIANCA</a:t>
            </a:r>
            <a:r>
              <a:rPr lang="it-IT" altLang="it-IT" dirty="0">
                <a:solidFill>
                  <a:schemeClr val="tx1"/>
                </a:solidFill>
              </a:rPr>
              <a:t>: costituita da </a:t>
            </a:r>
            <a:r>
              <a:rPr lang="it-IT" altLang="it-IT" b="1" dirty="0">
                <a:solidFill>
                  <a:schemeClr val="tx1"/>
                </a:solidFill>
              </a:rPr>
              <a:t>FIBRE NERVOSE MIELINICHE</a:t>
            </a:r>
          </a:p>
          <a:p>
            <a:pPr marL="341313" indent="-341313">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Va a costituire le VIE o FASCI NERVOSI del SNC, che, a seconda della direzione di conduzione dell’ impulso, si definiscono: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 ASCENDENTI (in cui l’ Impulso procede in senso CAUDO-CRANIALE)</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 DISCENDENTI (in cui l’ Impulso procede in senso CRANIO-CAUDALE)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jpg"/>
          <p:cNvPicPr>
            <a:picLocks noGrp="1" noChangeAspect="1"/>
          </p:cNvPicPr>
          <p:nvPr isPhoto="1"/>
        </p:nvPicPr>
        <p:blipFill>
          <a:blip r:embed="rId2">
            <a:lum/>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82204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24105" y="0"/>
            <a:ext cx="9144000" cy="155575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News Gothic MT" panose="020B0503020103020203" pitchFamily="34" charset="0"/>
              </a:rPr>
              <a:t>SUDDIVISIONE FUNZIONALE del </a:t>
            </a:r>
            <a:br>
              <a:rPr lang="it-IT" altLang="it-IT" sz="3200" b="1" dirty="0">
                <a:solidFill>
                  <a:schemeClr val="tx1"/>
                </a:solidFill>
                <a:latin typeface="News Gothic MT" panose="020B0503020103020203" pitchFamily="34" charset="0"/>
              </a:rPr>
            </a:br>
            <a:r>
              <a:rPr lang="it-IT" altLang="it-IT" sz="3200" b="1" dirty="0">
                <a:solidFill>
                  <a:schemeClr val="tx1"/>
                </a:solidFill>
                <a:latin typeface="News Gothic MT" panose="020B0503020103020203" pitchFamily="34" charset="0"/>
              </a:rPr>
              <a:t>SISTEMA NERVOSO</a:t>
            </a:r>
            <a:br>
              <a:rPr lang="it-IT" altLang="it-IT" sz="3200" dirty="0">
                <a:solidFill>
                  <a:schemeClr val="tx1"/>
                </a:solidFill>
              </a:rPr>
            </a:br>
            <a:endParaRPr lang="it-IT" altLang="it-IT" sz="3200" dirty="0">
              <a:solidFill>
                <a:schemeClr val="tx1"/>
              </a:solidFill>
            </a:endParaRPr>
          </a:p>
        </p:txBody>
      </p:sp>
      <p:sp>
        <p:nvSpPr>
          <p:cNvPr id="7170" name="Rectangle 2"/>
          <p:cNvSpPr>
            <a:spLocks noGrp="1" noChangeArrowheads="1"/>
          </p:cNvSpPr>
          <p:nvPr>
            <p:ph type="body" idx="1"/>
          </p:nvPr>
        </p:nvSpPr>
        <p:spPr>
          <a:xfrm>
            <a:off x="482285" y="1196752"/>
            <a:ext cx="8227640" cy="4419600"/>
          </a:xfrm>
          <a:ln/>
        </p:spPr>
        <p:txBody>
          <a:bodyPr/>
          <a:lstStyle/>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4000" b="1" dirty="0">
                <a:solidFill>
                  <a:schemeClr val="tx1"/>
                </a:solidFill>
                <a:latin typeface="Chalkboard" panose="03050602040202020205" pitchFamily="66" charset="77"/>
              </a:rPr>
              <a:t>SISTEMA NERVOSO SOMATICO</a:t>
            </a:r>
            <a:r>
              <a:rPr lang="it-IT" altLang="it-IT" b="1" dirty="0">
                <a:solidFill>
                  <a:schemeClr val="tx1"/>
                </a:solidFill>
                <a:latin typeface="Chalkboard" panose="03050602040202020205" pitchFamily="66" charset="77"/>
              </a:rPr>
              <a:t> (o, impropriamente, </a:t>
            </a:r>
            <a:r>
              <a:rPr lang="it-IT" altLang="it-IT" b="1" u="sng" dirty="0">
                <a:solidFill>
                  <a:schemeClr val="tx1"/>
                </a:solidFill>
                <a:effectLst>
                  <a:outerShdw blurRad="38100" dist="38100" dir="2700000" algn="tl">
                    <a:srgbClr val="000000"/>
                  </a:outerShdw>
                </a:effectLst>
                <a:latin typeface="Chalkboard" panose="03050602040202020205" pitchFamily="66" charset="77"/>
              </a:rPr>
              <a:t>volontario</a:t>
            </a:r>
            <a:r>
              <a:rPr lang="it-IT" altLang="it-IT" b="1" dirty="0">
                <a:solidFill>
                  <a:schemeClr val="tx1"/>
                </a:solidFill>
                <a:latin typeface="Chalkboard" panose="03050602040202020205" pitchFamily="66" charset="77"/>
              </a:rPr>
              <a:t>)</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latin typeface="Chalkboard" panose="03050602040202020205" pitchFamily="66" charset="77"/>
            </a:endParaRPr>
          </a:p>
          <a:p>
            <a:pPr marL="341313" indent="-341313">
              <a:spcBef>
                <a:spcPts val="1000"/>
              </a:spcBef>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4000" b="1" dirty="0">
                <a:solidFill>
                  <a:schemeClr val="tx1"/>
                </a:solidFill>
                <a:latin typeface="Chalkboard" panose="03050602040202020205" pitchFamily="66" charset="77"/>
              </a:rPr>
              <a:t>SISTEMA NERVOSO AUTONOMO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(SNA) suddiviso nelle Sezioni: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 ORTOSIMPATICO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 PARASIMPATICO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0" y="160338"/>
            <a:ext cx="9144000" cy="1068387"/>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SNP</a:t>
            </a:r>
          </a:p>
        </p:txBody>
      </p:sp>
      <p:sp>
        <p:nvSpPr>
          <p:cNvPr id="29698" name="Rectangle 2"/>
          <p:cNvSpPr>
            <a:spLocks noGrp="1" noChangeArrowheads="1"/>
          </p:cNvSpPr>
          <p:nvPr>
            <p:ph type="body" idx="1"/>
          </p:nvPr>
        </p:nvSpPr>
        <p:spPr>
          <a:xfrm>
            <a:off x="304800" y="1412875"/>
            <a:ext cx="8839200" cy="4724400"/>
          </a:xfrm>
          <a:ln/>
        </p:spPr>
        <p:txBody>
          <a:bodyPr/>
          <a:lstStyle/>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NERVI</a:t>
            </a:r>
            <a:r>
              <a:rPr lang="it-IT" altLang="it-IT" sz="2800" dirty="0">
                <a:solidFill>
                  <a:schemeClr val="tx1"/>
                </a:solidFill>
              </a:rPr>
              <a:t>: sono costituiti da fibre sia MIELINICHE sia AMIELINICHE e conducono gli impulsi nervosi</a:t>
            </a:r>
          </a:p>
          <a:p>
            <a:pPr marL="0" indent="0">
              <a:buClr>
                <a:srgbClr val="66FF33"/>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800" dirty="0">
              <a:solidFill>
                <a:schemeClr val="tx1"/>
              </a:solidFill>
            </a:endParaRP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GANGLI</a:t>
            </a:r>
            <a:r>
              <a:rPr lang="it-IT" altLang="it-IT" sz="2800" dirty="0">
                <a:solidFill>
                  <a:schemeClr val="tx1"/>
                </a:solidFill>
              </a:rPr>
              <a:t>: agglomerati di pirenofori nel SNP intercalati su nervi: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SENSITIVI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SENSORIALI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DEL SNA (Sistema Nervoso Autonomo</a:t>
            </a:r>
            <a:r>
              <a:rPr lang="it-IT" altLang="it-IT" b="1" dirty="0">
                <a:solidFill>
                  <a:schemeClr val="tx1"/>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Object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62075"/>
            <a:ext cx="4572000" cy="54959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0722" name="Object 2"/>
          <p:cNvGraphicFramePr>
            <a:graphicFrameLocks noChangeAspect="1"/>
          </p:cNvGraphicFramePr>
          <p:nvPr/>
        </p:nvGraphicFramePr>
        <p:xfrm>
          <a:off x="5259388" y="1341438"/>
          <a:ext cx="3884612" cy="5516562"/>
        </p:xfrm>
        <a:graphic>
          <a:graphicData uri="http://schemas.openxmlformats.org/presentationml/2006/ole">
            <mc:AlternateContent xmlns:mc="http://schemas.openxmlformats.org/markup-compatibility/2006">
              <mc:Choice xmlns:v="urn:schemas-microsoft-com:vml" Requires="v">
                <p:oleObj r:id="rId4" imgW="5089739" imgH="7814426" progId="">
                  <p:embed/>
                </p:oleObj>
              </mc:Choice>
              <mc:Fallback>
                <p:oleObj r:id="rId4" imgW="5089739" imgH="781442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9388" y="1341438"/>
                        <a:ext cx="3884612" cy="551656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3" name="Rectangle 3"/>
          <p:cNvSpPr>
            <a:spLocks noChangeArrowheads="1"/>
          </p:cNvSpPr>
          <p:nvPr/>
        </p:nvSpPr>
        <p:spPr bwMode="auto">
          <a:xfrm>
            <a:off x="0" y="-2966"/>
            <a:ext cx="91440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err="1">
                <a:solidFill>
                  <a:schemeClr val="tx1"/>
                </a:solidFill>
                <a:latin typeface="Arial Black" panose="020B0A04020102020204" pitchFamily="34" charset="0"/>
              </a:rPr>
              <a:t>N</a:t>
            </a:r>
            <a:r>
              <a:rPr lang="it-IT" altLang="it-IT" sz="3200" dirty="0">
                <a:solidFill>
                  <a:schemeClr val="tx1"/>
                </a:solidFill>
                <a:latin typeface="Arial Black" panose="020B0A04020102020204" pitchFamily="34" charset="0"/>
              </a:rPr>
              <a:t> E </a:t>
            </a:r>
            <a:r>
              <a:rPr lang="it-IT" altLang="it-IT" sz="3200" dirty="0" err="1">
                <a:solidFill>
                  <a:schemeClr val="tx1"/>
                </a:solidFill>
                <a:latin typeface="Arial Black" panose="020B0A04020102020204" pitchFamily="34" charset="0"/>
              </a:rPr>
              <a:t>R</a:t>
            </a:r>
            <a:r>
              <a:rPr lang="it-IT" altLang="it-IT" sz="3200" dirty="0">
                <a:solidFill>
                  <a:schemeClr val="tx1"/>
                </a:solidFill>
                <a:latin typeface="Arial Black" panose="020B0A04020102020204" pitchFamily="34" charset="0"/>
              </a:rPr>
              <a:t> V I</a:t>
            </a:r>
          </a:p>
        </p:txBody>
      </p:sp>
      <p:sp>
        <p:nvSpPr>
          <p:cNvPr id="30724" name="Text Box 4"/>
          <p:cNvSpPr txBox="1">
            <a:spLocks noChangeArrowheads="1"/>
          </p:cNvSpPr>
          <p:nvPr/>
        </p:nvSpPr>
        <p:spPr bwMode="auto">
          <a:xfrm>
            <a:off x="47625" y="558800"/>
            <a:ext cx="34004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NERVI ENCEFALICI</a:t>
            </a:r>
          </a:p>
          <a:p>
            <a:pPr algn="ctr">
              <a:buClrTx/>
              <a:buFontTx/>
              <a:buNone/>
            </a:pPr>
            <a:r>
              <a:rPr lang="it-IT" altLang="it-IT" dirty="0">
                <a:solidFill>
                  <a:schemeClr val="tx1"/>
                </a:solidFill>
                <a:latin typeface="Arial Black" panose="020B0A04020102020204" pitchFamily="34" charset="0"/>
              </a:rPr>
              <a:t>12 Paia</a:t>
            </a:r>
          </a:p>
        </p:txBody>
      </p:sp>
      <p:sp>
        <p:nvSpPr>
          <p:cNvPr id="30725" name="Text Box 5"/>
          <p:cNvSpPr txBox="1">
            <a:spLocks noChangeArrowheads="1"/>
          </p:cNvSpPr>
          <p:nvPr/>
        </p:nvSpPr>
        <p:spPr bwMode="auto">
          <a:xfrm>
            <a:off x="5707063" y="476250"/>
            <a:ext cx="2722562"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NERVI SPINALI</a:t>
            </a:r>
          </a:p>
          <a:p>
            <a:pPr algn="ctr">
              <a:buClrTx/>
              <a:buFontTx/>
              <a:buNone/>
            </a:pPr>
            <a:r>
              <a:rPr lang="it-IT" altLang="it-IT" dirty="0">
                <a:solidFill>
                  <a:schemeClr val="tx1"/>
                </a:solidFill>
                <a:latin typeface="Arial Black" panose="020B0A04020102020204" pitchFamily="34" charset="0"/>
              </a:rPr>
              <a:t>31 Paia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4.jpg"/>
          <p:cNvPicPr>
            <a:picLocks noGrp="1" noChangeAspect="1"/>
          </p:cNvPicPr>
          <p:nvPr isPhoto="1"/>
        </p:nvPicPr>
        <p:blipFill>
          <a:blip r:embed="rId2">
            <a:lum/>
          </a:blip>
          <a:stretch>
            <a:fillRect/>
          </a:stretch>
        </p:blipFill>
        <p:spPr>
          <a:xfrm>
            <a:off x="733425" y="0"/>
            <a:ext cx="7675563" cy="6858000"/>
          </a:xfrm>
          <a:prstGeom prst="rect">
            <a:avLst/>
          </a:prstGeom>
          <a:noFill/>
          <a:ln>
            <a:noFill/>
          </a:ln>
        </p:spPr>
      </p:pic>
    </p:spTree>
    <p:extLst>
      <p:ext uri="{BB962C8B-B14F-4D97-AF65-F5344CB8AC3E}">
        <p14:creationId xmlns:p14="http://schemas.microsoft.com/office/powerpoint/2010/main" val="3546184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5.jpg"/>
          <p:cNvPicPr>
            <a:picLocks noGrp="1" noChangeAspect="1"/>
          </p:cNvPicPr>
          <p:nvPr isPhoto="1"/>
        </p:nvPicPr>
        <p:blipFill>
          <a:blip r:embed="rId2">
            <a:lum/>
          </a:blip>
          <a:stretch>
            <a:fillRect/>
          </a:stretch>
        </p:blipFill>
        <p:spPr>
          <a:xfrm>
            <a:off x="1041400" y="0"/>
            <a:ext cx="7059613" cy="6858000"/>
          </a:xfrm>
          <a:prstGeom prst="rect">
            <a:avLst/>
          </a:prstGeom>
          <a:noFill/>
          <a:ln>
            <a:noFill/>
          </a:ln>
        </p:spPr>
      </p:pic>
    </p:spTree>
    <p:extLst>
      <p:ext uri="{BB962C8B-B14F-4D97-AF65-F5344CB8AC3E}">
        <p14:creationId xmlns:p14="http://schemas.microsoft.com/office/powerpoint/2010/main" val="1491312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idx="4294967295"/>
          </p:nvPr>
        </p:nvSpPr>
        <p:spPr>
          <a:xfrm>
            <a:off x="0" y="8890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G A </a:t>
            </a:r>
            <a:r>
              <a:rPr lang="it-IT" altLang="it-IT" sz="3200" dirty="0" err="1">
                <a:solidFill>
                  <a:schemeClr val="tx1"/>
                </a:solidFill>
              </a:rPr>
              <a:t>N</a:t>
            </a:r>
            <a:r>
              <a:rPr lang="it-IT" altLang="it-IT" sz="3200" dirty="0">
                <a:solidFill>
                  <a:schemeClr val="tx1"/>
                </a:solidFill>
              </a:rPr>
              <a:t> G L I</a:t>
            </a:r>
          </a:p>
        </p:txBody>
      </p:sp>
      <p:sp>
        <p:nvSpPr>
          <p:cNvPr id="32770" name="Text Box 2"/>
          <p:cNvSpPr txBox="1">
            <a:spLocks noChangeArrowheads="1"/>
          </p:cNvSpPr>
          <p:nvPr/>
        </p:nvSpPr>
        <p:spPr bwMode="auto">
          <a:xfrm>
            <a:off x="238324" y="632244"/>
            <a:ext cx="7488832"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chemeClr val="tx1"/>
                </a:solidFill>
              </a:rPr>
              <a:t>Formazioni del SNP di forma OVOIDALE o SFEROIDALE, costituiti da PIRENOFORI  CELLULE GLIALI, deputate ad inoltrare gli Impulsi da / verso il SNC.</a:t>
            </a:r>
          </a:p>
          <a:p>
            <a:pPr>
              <a:buClrTx/>
              <a:buFontTx/>
              <a:buNone/>
            </a:pPr>
            <a:r>
              <a:rPr lang="it-IT" altLang="it-IT" dirty="0">
                <a:solidFill>
                  <a:schemeClr val="tx1"/>
                </a:solidFill>
              </a:rPr>
              <a:t>A seconda della direzione in cui viaggia l’ impulso, possono essere definiti:</a:t>
            </a:r>
          </a:p>
          <a:p>
            <a:pPr>
              <a:buClr>
                <a:srgbClr val="FFFFFF"/>
              </a:buClr>
              <a:buFont typeface="Arial" panose="020B0604020202020204" pitchFamily="34" charset="0"/>
              <a:buChar char="-"/>
            </a:pPr>
            <a:r>
              <a:rPr lang="it-IT" altLang="it-IT" dirty="0">
                <a:solidFill>
                  <a:schemeClr val="tx1"/>
                </a:solidFill>
              </a:rPr>
              <a:t>GANGLIO SENSITIVO o SENSORIALE</a:t>
            </a:r>
          </a:p>
          <a:p>
            <a:pPr>
              <a:buClr>
                <a:srgbClr val="FFFFFF"/>
              </a:buClr>
              <a:buFont typeface="Arial" panose="020B0604020202020204" pitchFamily="34" charset="0"/>
              <a:buChar char="-"/>
            </a:pPr>
            <a:r>
              <a:rPr lang="it-IT" altLang="it-IT" dirty="0">
                <a:solidFill>
                  <a:schemeClr val="tx1"/>
                </a:solidFill>
              </a:rPr>
              <a:t>GANGLIO DEL SISTEMA NERVOSO AUTONOMO</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3933825"/>
            <a:ext cx="3063875" cy="2606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3938" y="3897313"/>
            <a:ext cx="3457575" cy="2960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2838" y="2568575"/>
            <a:ext cx="1681162" cy="428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p:cNvSpPr txBox="1">
            <a:spLocks noChangeArrowheads="1"/>
          </p:cNvSpPr>
          <p:nvPr/>
        </p:nvSpPr>
        <p:spPr bwMode="auto">
          <a:xfrm>
            <a:off x="252413" y="4149725"/>
            <a:ext cx="194627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GANGLIO SENSITIVO</a:t>
            </a:r>
          </a:p>
          <a:p>
            <a:pPr algn="ctr">
              <a:buClrTx/>
              <a:buFontTx/>
              <a:buNone/>
            </a:pPr>
            <a:r>
              <a:rPr lang="it-IT" altLang="it-IT" sz="1200">
                <a:solidFill>
                  <a:srgbClr val="000066"/>
                </a:solidFill>
                <a:latin typeface="Arial Black" panose="020B0A04020102020204" pitchFamily="34" charset="0"/>
              </a:rPr>
              <a:t>SPINALE</a:t>
            </a:r>
          </a:p>
        </p:txBody>
      </p:sp>
      <p:sp>
        <p:nvSpPr>
          <p:cNvPr id="32775" name="Line 7"/>
          <p:cNvSpPr>
            <a:spLocks noChangeShapeType="1"/>
          </p:cNvSpPr>
          <p:nvPr/>
        </p:nvSpPr>
        <p:spPr bwMode="auto">
          <a:xfrm flipH="1">
            <a:off x="898525" y="4581525"/>
            <a:ext cx="146050" cy="647700"/>
          </a:xfrm>
          <a:prstGeom prst="line">
            <a:avLst/>
          </a:prstGeom>
          <a:noFill/>
          <a:ln w="38160" cap="sq">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2776" name="Text Box 8"/>
          <p:cNvSpPr txBox="1">
            <a:spLocks noChangeArrowheads="1"/>
          </p:cNvSpPr>
          <p:nvPr/>
        </p:nvSpPr>
        <p:spPr bwMode="auto">
          <a:xfrm>
            <a:off x="4286250" y="3860800"/>
            <a:ext cx="155098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 SNA</a:t>
            </a:r>
          </a:p>
          <a:p>
            <a:pPr algn="ctr">
              <a:buClrTx/>
              <a:buFontTx/>
              <a:buNone/>
            </a:pPr>
            <a:r>
              <a:rPr lang="it-IT" altLang="it-IT" sz="1200">
                <a:solidFill>
                  <a:srgbClr val="000066"/>
                </a:solidFill>
                <a:latin typeface="Arial Black" panose="020B0A04020102020204" pitchFamily="34" charset="0"/>
              </a:rPr>
              <a:t>ORTOSIMPATICI</a:t>
            </a:r>
          </a:p>
        </p:txBody>
      </p:sp>
      <p:sp>
        <p:nvSpPr>
          <p:cNvPr id="32777" name="Text Box 9"/>
          <p:cNvSpPr txBox="1">
            <a:spLocks noChangeArrowheads="1"/>
          </p:cNvSpPr>
          <p:nvPr/>
        </p:nvSpPr>
        <p:spPr bwMode="auto">
          <a:xfrm>
            <a:off x="6959600" y="6400800"/>
            <a:ext cx="1535113"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33CC33"/>
                </a:solidFill>
                <a:latin typeface="Arial Black" panose="020B0A04020102020204" pitchFamily="34" charset="0"/>
              </a:rPr>
              <a:t>GANGLI SNA</a:t>
            </a:r>
          </a:p>
          <a:p>
            <a:pPr algn="ctr">
              <a:buClrTx/>
              <a:buFontTx/>
              <a:buNone/>
            </a:pPr>
            <a:r>
              <a:rPr lang="it-IT" altLang="it-IT" sz="1200">
                <a:solidFill>
                  <a:srgbClr val="33CC33"/>
                </a:solidFill>
                <a:latin typeface="Arial Black" panose="020B0A04020102020204" pitchFamily="34" charset="0"/>
              </a:rPr>
              <a:t>PARASIMPATICI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7.jpg"/>
          <p:cNvPicPr>
            <a:picLocks noGrp="1" noChangeAspect="1"/>
          </p:cNvPicPr>
          <p:nvPr isPhoto="1"/>
        </p:nvPicPr>
        <p:blipFill>
          <a:blip r:embed="rId2">
            <a:lum/>
          </a:blip>
          <a:stretch>
            <a:fillRect/>
          </a:stretch>
        </p:blipFill>
        <p:spPr>
          <a:xfrm>
            <a:off x="1849438" y="0"/>
            <a:ext cx="5443537" cy="6858000"/>
          </a:xfrm>
          <a:prstGeom prst="rect">
            <a:avLst/>
          </a:prstGeom>
          <a:noFill/>
          <a:ln>
            <a:noFill/>
          </a:ln>
        </p:spPr>
      </p:pic>
    </p:spTree>
    <p:extLst>
      <p:ext uri="{BB962C8B-B14F-4D97-AF65-F5344CB8AC3E}">
        <p14:creationId xmlns:p14="http://schemas.microsoft.com/office/powerpoint/2010/main" val="2560200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8.jpg"/>
          <p:cNvPicPr>
            <a:picLocks noGrp="1" noChangeAspect="1"/>
          </p:cNvPicPr>
          <p:nvPr isPhoto="1"/>
        </p:nvPicPr>
        <p:blipFill>
          <a:blip r:embed="rId2">
            <a:lum/>
          </a:blip>
          <a:stretch>
            <a:fillRect/>
          </a:stretch>
        </p:blipFill>
        <p:spPr>
          <a:xfrm>
            <a:off x="0" y="584200"/>
            <a:ext cx="9144000" cy="5689600"/>
          </a:xfrm>
          <a:prstGeom prst="rect">
            <a:avLst/>
          </a:prstGeom>
          <a:noFill/>
          <a:ln>
            <a:noFill/>
          </a:ln>
        </p:spPr>
      </p:pic>
    </p:spTree>
    <p:extLst>
      <p:ext uri="{BB962C8B-B14F-4D97-AF65-F5344CB8AC3E}">
        <p14:creationId xmlns:p14="http://schemas.microsoft.com/office/powerpoint/2010/main" val="25297659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0" y="187325"/>
            <a:ext cx="91440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DEFINIZIONI FUNZIONALI RELATIVE A FASCI (o VIE) del SNC e NERVI del SNP</a:t>
            </a:r>
          </a:p>
        </p:txBody>
      </p:sp>
      <p:sp>
        <p:nvSpPr>
          <p:cNvPr id="33794" name="Rectangle 2"/>
          <p:cNvSpPr>
            <a:spLocks noGrp="1" noChangeArrowheads="1"/>
          </p:cNvSpPr>
          <p:nvPr>
            <p:ph type="body" idx="1"/>
          </p:nvPr>
        </p:nvSpPr>
        <p:spPr>
          <a:xfrm>
            <a:off x="161925" y="1412776"/>
            <a:ext cx="8820150" cy="4941887"/>
          </a:xfrm>
          <a:ln/>
        </p:spPr>
        <p:txBody>
          <a:bodyPr/>
          <a:lstStyle/>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MOTORI SOMATICI</a:t>
            </a: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MOTORI VISCERALI</a:t>
            </a:r>
          </a:p>
          <a:p>
            <a:pPr marL="341313" indent="-341313">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SENSITIVI SOMATICI</a:t>
            </a: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SENSITIVI VISCERALI</a:t>
            </a:r>
          </a:p>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SENSORIALI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Solamente nel SNP, ossia nei nervi, possono essere presenti più componenti funzionali, e si parla di NERVO MISTO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0" y="260350"/>
            <a:ext cx="91440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CLASSIFICAZIONE </a:t>
            </a:r>
            <a:br>
              <a:rPr lang="it-IT" altLang="it-IT" sz="3200" dirty="0">
                <a:solidFill>
                  <a:schemeClr val="tx1"/>
                </a:solidFill>
              </a:rPr>
            </a:br>
            <a:r>
              <a:rPr lang="it-IT" altLang="it-IT" sz="3200" dirty="0">
                <a:solidFill>
                  <a:schemeClr val="tx1"/>
                </a:solidFill>
              </a:rPr>
              <a:t>DELLA SENSIBILITÀ GENERALE</a:t>
            </a:r>
          </a:p>
        </p:txBody>
      </p:sp>
      <p:sp>
        <p:nvSpPr>
          <p:cNvPr id="35842" name="Rectangle 2"/>
          <p:cNvSpPr>
            <a:spLocks noGrp="1" noChangeArrowheads="1"/>
          </p:cNvSpPr>
          <p:nvPr>
            <p:ph type="body" idx="1"/>
          </p:nvPr>
        </p:nvSpPr>
        <p:spPr>
          <a:xfrm>
            <a:off x="685800" y="1981200"/>
            <a:ext cx="8153400" cy="4648200"/>
          </a:xfrm>
          <a:ln/>
        </p:spPr>
        <p:txBody>
          <a:bodyPr/>
          <a:lstStyle/>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ESTEROCETTIVA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a:t>
            </a:r>
            <a:r>
              <a:rPr lang="it-IT" altLang="it-IT" b="1" dirty="0">
                <a:solidFill>
                  <a:schemeClr val="tx1"/>
                </a:solidFill>
              </a:rPr>
              <a:t>protopatica o grossolana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tattile</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a:t>
            </a:r>
            <a:r>
              <a:rPr lang="it-IT" altLang="it-IT" b="1" dirty="0">
                <a:solidFill>
                  <a:schemeClr val="tx1"/>
                </a:solidFill>
              </a:rPr>
              <a:t>epicritica o </a:t>
            </a:r>
            <a:r>
              <a:rPr lang="it-IT" altLang="it-IT" b="1" dirty="0" err="1">
                <a:solidFill>
                  <a:schemeClr val="tx1"/>
                </a:solidFill>
              </a:rPr>
              <a:t>fine,discriminativa</a:t>
            </a:r>
            <a:endParaRPr lang="it-IT" altLang="it-IT" b="1" dirty="0">
              <a:solidFill>
                <a:schemeClr val="tx1"/>
              </a:solidFill>
            </a:endParaRP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endParaRP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termica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dolorifica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685800" y="116632"/>
            <a:ext cx="77724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600" dirty="0">
                <a:solidFill>
                  <a:schemeClr val="tx1"/>
                </a:solidFill>
              </a:rPr>
              <a:t>CLASSIFICAZIONE DELLA SENSIBILITÀ GENERALE</a:t>
            </a:r>
          </a:p>
        </p:txBody>
      </p:sp>
      <p:sp>
        <p:nvSpPr>
          <p:cNvPr id="36866" name="Rectangle 2"/>
          <p:cNvSpPr>
            <a:spLocks noGrp="1" noChangeArrowheads="1"/>
          </p:cNvSpPr>
          <p:nvPr>
            <p:ph type="body" idx="1"/>
          </p:nvPr>
        </p:nvSpPr>
        <p:spPr>
          <a:xfrm>
            <a:off x="179512" y="1556792"/>
            <a:ext cx="8784976" cy="5040560"/>
          </a:xfrm>
          <a:ln/>
        </p:spPr>
        <p:txBody>
          <a:bodyPr/>
          <a:lstStyle/>
          <a:p>
            <a:pPr marL="341313" indent="-341313">
              <a:lnSpc>
                <a:spcPct val="90000"/>
              </a:lnSpc>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PROPRIOCETTIVA: relativa alla posizione del corpo nello spazio</a:t>
            </a:r>
          </a:p>
          <a:p>
            <a:pPr marL="0" indent="0">
              <a:lnSpc>
                <a:spcPct val="90000"/>
              </a:lnSpc>
              <a:buClr>
                <a:srgbClr val="FFFF00"/>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endParaRPr>
          </a:p>
          <a:p>
            <a:pPr marL="341313" indent="-341313">
              <a:lnSpc>
                <a:spcPct val="90000"/>
              </a:lnSpc>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ENTEROCETTIVA o VISCERALE</a:t>
            </a:r>
          </a:p>
          <a:p>
            <a:pPr marL="341313" indent="-339725">
              <a:lnSpc>
                <a:spcPct val="90000"/>
              </a:lnSpc>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quest’ ultima può intendersi sia la “registrazione” dell’ attività di una determinata funzione del SNA, sia come la sensibilità TERMICA e DOLORIFICA di un dato organo interno (DOLORE RIFERITO)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A11559-DAC5-458D-B3BC-B35DAC5F9F74}"/>
              </a:ext>
            </a:extLst>
          </p:cNvPr>
          <p:cNvSpPr>
            <a:spLocks noGrp="1"/>
          </p:cNvSpPr>
          <p:nvPr>
            <p:ph type="ctrTitle"/>
          </p:nvPr>
        </p:nvSpPr>
        <p:spPr>
          <a:xfrm>
            <a:off x="0" y="138514"/>
            <a:ext cx="9144000" cy="1052736"/>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DI PROTEZIONE DEL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SISTEMA NERVOSO CENTRALE</a:t>
            </a:r>
          </a:p>
        </p:txBody>
      </p:sp>
      <p:sp>
        <p:nvSpPr>
          <p:cNvPr id="3" name="Sottotitolo 2">
            <a:extLst>
              <a:ext uri="{FF2B5EF4-FFF2-40B4-BE49-F238E27FC236}">
                <a16:creationId xmlns:a16="http://schemas.microsoft.com/office/drawing/2014/main" id="{8205A447-6305-4527-8B0C-E0D5423B8039}"/>
              </a:ext>
            </a:extLst>
          </p:cNvPr>
          <p:cNvSpPr>
            <a:spLocks noGrp="1"/>
          </p:cNvSpPr>
          <p:nvPr>
            <p:ph type="subTitle" idx="1"/>
          </p:nvPr>
        </p:nvSpPr>
        <p:spPr>
          <a:xfrm>
            <a:off x="467544" y="1196752"/>
            <a:ext cx="8352928" cy="5472607"/>
          </a:xfrm>
        </p:spPr>
        <p:txBody>
          <a:bodyPr/>
          <a:lstStyle/>
          <a:p>
            <a:pPr algn="l"/>
            <a:r>
              <a:rPr lang="it-IT" sz="2800" b="1" dirty="0">
                <a:solidFill>
                  <a:schemeClr val="tx1"/>
                </a:solidFill>
              </a:rPr>
              <a:t>Sono rappresentati da:</a:t>
            </a:r>
          </a:p>
          <a:p>
            <a:pPr algn="l"/>
            <a:endParaRPr lang="it-IT" sz="2800" dirty="0">
              <a:solidFill>
                <a:schemeClr val="tx1"/>
              </a:solidFill>
            </a:endParaRPr>
          </a:p>
          <a:p>
            <a:pPr marL="342900" indent="-342900" algn="l">
              <a:buFont typeface="Arial" panose="020B0604020202020204" pitchFamily="34" charset="0"/>
              <a:buChar char="•"/>
            </a:pPr>
            <a:r>
              <a:rPr lang="it-IT" sz="2800" b="1" dirty="0">
                <a:solidFill>
                  <a:schemeClr val="tx1"/>
                </a:solidFill>
                <a:latin typeface="Chalkboard SE" panose="03050602040202020205" pitchFamily="66" charset="77"/>
              </a:rPr>
              <a:t>INVOLUCRI SCHELETRICI (Scheletro del Neurocranio e del Canale Vertebrale)</a:t>
            </a:r>
          </a:p>
          <a:p>
            <a:pPr algn="l"/>
            <a:endParaRPr lang="it-IT" sz="2800" b="1" dirty="0">
              <a:solidFill>
                <a:schemeClr val="tx1"/>
              </a:solidFill>
              <a:latin typeface="Chalkboard SE" panose="03050602040202020205" pitchFamily="66" charset="77"/>
            </a:endParaRPr>
          </a:p>
          <a:p>
            <a:pPr marL="342900" indent="-342900" algn="l">
              <a:buFont typeface="Arial" panose="020B0604020202020204" pitchFamily="34" charset="0"/>
              <a:buChar char="•"/>
            </a:pPr>
            <a:r>
              <a:rPr lang="it-IT" sz="2800" b="1" dirty="0">
                <a:solidFill>
                  <a:schemeClr val="tx1"/>
                </a:solidFill>
                <a:latin typeface="Copperplate Gothic Bold" panose="020E0705020206020404" pitchFamily="34" charset="77"/>
              </a:rPr>
              <a:t>INVOLUCRI MENINGEI (Dura Meninge, Aracnoide, Pia Meninge)</a:t>
            </a:r>
          </a:p>
          <a:p>
            <a:pPr algn="l"/>
            <a:endParaRPr lang="it-IT" sz="2800" b="1" dirty="0">
              <a:solidFill>
                <a:schemeClr val="tx1"/>
              </a:solidFill>
              <a:latin typeface="Copperplate Gothic Bold" panose="020E0705020206020404" pitchFamily="34" charset="77"/>
            </a:endParaRPr>
          </a:p>
          <a:p>
            <a:pPr marL="342900" indent="-342900" algn="l">
              <a:buFont typeface="Arial" panose="020B0604020202020204" pitchFamily="34" charset="0"/>
              <a:buChar char="•"/>
            </a:pPr>
            <a:r>
              <a:rPr lang="it-IT" sz="2800" b="1" dirty="0">
                <a:solidFill>
                  <a:schemeClr val="tx1"/>
                </a:solidFill>
                <a:latin typeface="Chalkduster" panose="03050602040202020205" pitchFamily="66" charset="77"/>
              </a:rPr>
              <a:t>LIQUOR (Liquido Cefalo-Rachidiano o Liquido Cerebro-Spinale)</a:t>
            </a:r>
          </a:p>
        </p:txBody>
      </p:sp>
    </p:spTree>
    <p:extLst>
      <p:ext uri="{BB962C8B-B14F-4D97-AF65-F5344CB8AC3E}">
        <p14:creationId xmlns:p14="http://schemas.microsoft.com/office/powerpoint/2010/main" val="1111368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p:cNvSpPr>
            <a:spLocks noGrp="1" noChangeArrowheads="1"/>
          </p:cNvSpPr>
          <p:nvPr>
            <p:ph type="title" idx="4294967295"/>
          </p:nvPr>
        </p:nvSpPr>
        <p:spPr>
          <a:xfrm>
            <a:off x="685800" y="0"/>
            <a:ext cx="77724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CLASSIFICAZIONE DELLA SENSIBILITÀ SPECIFICA</a:t>
            </a:r>
          </a:p>
        </p:txBody>
      </p:sp>
      <p:sp>
        <p:nvSpPr>
          <p:cNvPr id="37890" name="Rectangle 2"/>
          <p:cNvSpPr>
            <a:spLocks noGrp="1" noChangeArrowheads="1"/>
          </p:cNvSpPr>
          <p:nvPr>
            <p:ph type="body" idx="1"/>
          </p:nvPr>
        </p:nvSpPr>
        <p:spPr>
          <a:xfrm>
            <a:off x="503548" y="1216035"/>
            <a:ext cx="8136904" cy="4730080"/>
          </a:xfrm>
          <a:ln/>
        </p:spPr>
        <p:txBody>
          <a:bodyPr/>
          <a:lstStyle/>
          <a:p>
            <a:pPr marL="341313" indent="-341313">
              <a:lnSpc>
                <a:spcPct val="90000"/>
              </a:lnSpc>
              <a:spcBef>
                <a:spcPts val="700"/>
              </a:spcBef>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SENSORIALE</a:t>
            </a:r>
            <a:r>
              <a:rPr lang="it-IT" altLang="it-IT" sz="2800" dirty="0">
                <a:solidFill>
                  <a:schemeClr val="tx1"/>
                </a:solidFill>
              </a:rPr>
              <a:t> è l’ attributo di pertinenza per ciò che si riferisce ai </a:t>
            </a:r>
            <a:r>
              <a:rPr lang="it-IT" altLang="it-IT" sz="2800" b="1" dirty="0">
                <a:solidFill>
                  <a:schemeClr val="tx1"/>
                </a:solidFill>
              </a:rPr>
              <a:t>5 sensi specifici</a:t>
            </a:r>
            <a:r>
              <a:rPr lang="it-IT" altLang="it-IT" sz="2800" dirty="0">
                <a:solidFill>
                  <a:schemeClr val="tx1"/>
                </a:solidFill>
              </a:rPr>
              <a:t>:</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1.</a:t>
            </a:r>
            <a:r>
              <a:rPr lang="it-IT" altLang="it-IT" sz="2800" dirty="0">
                <a:solidFill>
                  <a:schemeClr val="tx1"/>
                </a:solidFill>
              </a:rPr>
              <a:t> </a:t>
            </a:r>
            <a:r>
              <a:rPr lang="it-IT" altLang="it-IT" sz="2800" b="1" dirty="0">
                <a:solidFill>
                  <a:schemeClr val="tx1"/>
                </a:solidFill>
              </a:rPr>
              <a:t>OLFATTO</a:t>
            </a:r>
            <a:r>
              <a:rPr lang="it-IT" altLang="it-IT" sz="2800" dirty="0">
                <a:solidFill>
                  <a:schemeClr val="tx1"/>
                </a:solidFill>
              </a:rPr>
              <a:t> (nervo OLFATTIVO e vie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2.</a:t>
            </a:r>
            <a:r>
              <a:rPr lang="it-IT" altLang="it-IT" sz="2800" dirty="0">
                <a:solidFill>
                  <a:schemeClr val="tx1"/>
                </a:solidFill>
              </a:rPr>
              <a:t> </a:t>
            </a:r>
            <a:r>
              <a:rPr lang="it-IT" altLang="it-IT" sz="2800" b="1" dirty="0">
                <a:solidFill>
                  <a:schemeClr val="tx1"/>
                </a:solidFill>
              </a:rPr>
              <a:t>GUSTO</a:t>
            </a:r>
            <a:r>
              <a:rPr lang="it-IT" altLang="it-IT" sz="2800" dirty="0">
                <a:solidFill>
                  <a:schemeClr val="tx1"/>
                </a:solidFill>
              </a:rPr>
              <a:t> (</a:t>
            </a:r>
            <a:r>
              <a:rPr lang="it-IT" altLang="it-IT" sz="2800" dirty="0" err="1">
                <a:solidFill>
                  <a:schemeClr val="tx1"/>
                </a:solidFill>
              </a:rPr>
              <a:t>nn</a:t>
            </a:r>
            <a:r>
              <a:rPr lang="it-IT" altLang="it-IT" sz="2800" dirty="0">
                <a:solidFill>
                  <a:schemeClr val="tx1"/>
                </a:solidFill>
              </a:rPr>
              <a:t>. MANDIBOLARE tramite n.     FACIALE, GLOSSOFARINGEO e VAGO e VIE GUSTATIVE correlate); </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3. VISTA</a:t>
            </a:r>
            <a:r>
              <a:rPr lang="it-IT" altLang="it-IT" sz="2800" dirty="0">
                <a:solidFill>
                  <a:schemeClr val="tx1"/>
                </a:solidFill>
              </a:rPr>
              <a:t> (nervo OTTICO e VIE OTTICHE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4. UDITO</a:t>
            </a:r>
            <a:r>
              <a:rPr lang="it-IT" altLang="it-IT" sz="2800" dirty="0">
                <a:solidFill>
                  <a:schemeClr val="tx1"/>
                </a:solidFill>
              </a:rPr>
              <a:t> (nervo COCLEARE dell’ ACUSTICO e VIE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5.</a:t>
            </a:r>
            <a:r>
              <a:rPr lang="it-IT" altLang="it-IT" sz="2800" dirty="0">
                <a:solidFill>
                  <a:schemeClr val="tx1"/>
                </a:solidFill>
              </a:rPr>
              <a:t> </a:t>
            </a:r>
            <a:r>
              <a:rPr lang="it-IT" altLang="it-IT" sz="2800" b="1" dirty="0">
                <a:solidFill>
                  <a:schemeClr val="tx1"/>
                </a:solidFill>
              </a:rPr>
              <a:t>EQUILIBRIO</a:t>
            </a:r>
            <a:r>
              <a:rPr lang="it-IT" altLang="it-IT" sz="2800" dirty="0">
                <a:solidFill>
                  <a:schemeClr val="tx1"/>
                </a:solidFill>
              </a:rPr>
              <a:t> (nervo VESTIBOLARE dell’ ACUSTICO e VIE correlate)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4754563" cy="623728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5" name="Picture 3"/>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4643438" y="2568575"/>
            <a:ext cx="4500562" cy="42894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Line 4"/>
          <p:cNvSpPr>
            <a:spLocks noChangeShapeType="1"/>
          </p:cNvSpPr>
          <p:nvPr/>
        </p:nvSpPr>
        <p:spPr bwMode="auto">
          <a:xfrm>
            <a:off x="2700338" y="1341438"/>
            <a:ext cx="3024187" cy="1943100"/>
          </a:xfrm>
          <a:prstGeom prst="line">
            <a:avLst/>
          </a:prstGeom>
          <a:noFill/>
          <a:ln w="76320" cap="sq">
            <a:solidFill>
              <a:srgbClr val="FE1F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3797" name="Text Box 5"/>
          <p:cNvSpPr txBox="1">
            <a:spLocks noChangeArrowheads="1"/>
          </p:cNvSpPr>
          <p:nvPr/>
        </p:nvSpPr>
        <p:spPr bwMode="auto">
          <a:xfrm>
            <a:off x="5267325" y="768350"/>
            <a:ext cx="381635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000" b="0" i="0" u="none" strike="noStrike" kern="1200" cap="none" spc="0" normalizeH="0" baseline="0" noProof="0">
                <a:ln>
                  <a:noFill/>
                </a:ln>
                <a:solidFill>
                  <a:srgbClr val="FFFFFF"/>
                </a:solidFill>
                <a:effectLst/>
                <a:uLnTx/>
                <a:uFillTx/>
                <a:latin typeface="Arial Black" panose="020B0A04020102020204" pitchFamily="34" charset="0"/>
                <a:ea typeface="Microsoft YaHei" panose="020B0503020204020204" pitchFamily="34" charset="-122"/>
                <a:cs typeface="+mn-cs"/>
              </a:rPr>
              <a:t>VENTRICOLI ENCEFALICI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000" b="0" i="0" u="none" strike="noStrike" kern="1200" cap="none" spc="0" normalizeH="0" baseline="0" noProof="0">
                <a:ln>
                  <a:noFill/>
                </a:ln>
                <a:solidFill>
                  <a:srgbClr val="FFFFFF"/>
                </a:solidFill>
                <a:effectLst/>
                <a:uLnTx/>
                <a:uFillTx/>
                <a:latin typeface="Arial Black" panose="020B0A04020102020204" pitchFamily="34" charset="0"/>
                <a:ea typeface="Microsoft YaHei" panose="020B0503020204020204" pitchFamily="34" charset="-122"/>
                <a:cs typeface="+mn-cs"/>
              </a:rPr>
              <a:t>(CEREBRALI)</a:t>
            </a:r>
          </a:p>
        </p:txBody>
      </p:sp>
      <p:sp>
        <p:nvSpPr>
          <p:cNvPr id="2" name="CasellaDiTesto 1">
            <a:extLst>
              <a:ext uri="{FF2B5EF4-FFF2-40B4-BE49-F238E27FC236}">
                <a16:creationId xmlns:a16="http://schemas.microsoft.com/office/drawing/2014/main" id="{EC426C0E-FC79-7445-9225-B174656D2759}"/>
              </a:ext>
            </a:extLst>
          </p:cNvPr>
          <p:cNvSpPr txBox="1"/>
          <p:nvPr/>
        </p:nvSpPr>
        <p:spPr>
          <a:xfrm>
            <a:off x="5364088" y="385347"/>
            <a:ext cx="2638864" cy="1569660"/>
          </a:xfrm>
          <a:prstGeom prst="rect">
            <a:avLst/>
          </a:prstGeom>
          <a:noFill/>
        </p:spPr>
        <p:txBody>
          <a:bodyPr wrap="none" rtlCol="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VENTRICOLI</a:t>
            </a:r>
          </a:p>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ENCEFALICI</a:t>
            </a:r>
          </a:p>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(cerebrali)</a:t>
            </a:r>
          </a:p>
        </p:txBody>
      </p:sp>
    </p:spTree>
    <p:extLst>
      <p:ext uri="{BB962C8B-B14F-4D97-AF65-F5344CB8AC3E}">
        <p14:creationId xmlns:p14="http://schemas.microsoft.com/office/powerpoint/2010/main" val="1840598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525"/>
            <a:ext cx="6985000" cy="684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40663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1EE2F-19FF-EB47-ADB3-4EC1DC1AF713}"/>
              </a:ext>
            </a:extLst>
          </p:cNvPr>
          <p:cNvSpPr>
            <a:spLocks noGrp="1"/>
          </p:cNvSpPr>
          <p:nvPr>
            <p:ph type="title"/>
          </p:nvPr>
        </p:nvSpPr>
        <p:spPr>
          <a:xfrm>
            <a:off x="636016" y="178277"/>
            <a:ext cx="7764463" cy="802451"/>
          </a:xfrm>
        </p:spPr>
        <p:txBody>
          <a:bodyPr/>
          <a:lstStyle/>
          <a:p>
            <a:r>
              <a:rPr lang="it-IT" sz="3200" dirty="0">
                <a:solidFill>
                  <a:schemeClr val="tx1"/>
                </a:solidFill>
                <a:latin typeface="Gurmukhi MN" panose="02020600050405020304" pitchFamily="18" charset="0"/>
                <a:cs typeface="Gurmukhi MN" panose="02020600050405020304" pitchFamily="18" charset="0"/>
              </a:rPr>
              <a:t>VENTRICOLI  ENCEFALICI e CANALE CENTRALE del MIDOLLO SPINALE</a:t>
            </a:r>
          </a:p>
        </p:txBody>
      </p:sp>
      <p:sp>
        <p:nvSpPr>
          <p:cNvPr id="3" name="Segnaposto contenuto 2">
            <a:extLst>
              <a:ext uri="{FF2B5EF4-FFF2-40B4-BE49-F238E27FC236}">
                <a16:creationId xmlns:a16="http://schemas.microsoft.com/office/drawing/2014/main" id="{BB461663-B58D-5943-9900-0DC08BB5B1AE}"/>
              </a:ext>
            </a:extLst>
          </p:cNvPr>
          <p:cNvSpPr>
            <a:spLocks noGrp="1"/>
          </p:cNvSpPr>
          <p:nvPr>
            <p:ph idx="1"/>
          </p:nvPr>
        </p:nvSpPr>
        <p:spPr>
          <a:xfrm>
            <a:off x="515268" y="1052736"/>
            <a:ext cx="8113463" cy="5877272"/>
          </a:xfrm>
        </p:spPr>
        <p:txBody>
          <a:bodyPr/>
          <a:lstStyle/>
          <a:p>
            <a:r>
              <a:rPr lang="it-IT" sz="2400" dirty="0">
                <a:solidFill>
                  <a:schemeClr val="tx1"/>
                </a:solidFill>
                <a:latin typeface="Chalkboard SE" panose="03050602040202020205" pitchFamily="66" charset="77"/>
              </a:rPr>
              <a:t>Sono cavità presenti nel SNC, nell’ ambito delle quali (VENTRICOLI ENCEFALICI) viene prodotto il LIQUOR, a livello di strutture ependimali (PLESSI CORIOIDEI)</a:t>
            </a:r>
          </a:p>
          <a:p>
            <a:endParaRPr lang="it-IT" sz="2400" dirty="0">
              <a:solidFill>
                <a:schemeClr val="tx1"/>
              </a:solidFill>
              <a:latin typeface="Chalkboard SE" panose="03050602040202020205" pitchFamily="66" charset="77"/>
            </a:endParaRPr>
          </a:p>
          <a:p>
            <a:r>
              <a:rPr lang="it-IT" sz="2400" dirty="0">
                <a:solidFill>
                  <a:schemeClr val="tx1"/>
                </a:solidFill>
                <a:latin typeface="Chalkboard SE" panose="03050602040202020205" pitchFamily="66" charset="77"/>
              </a:rPr>
              <a:t>I VENTRICOLI ENCEFALICI sono:</a:t>
            </a:r>
          </a:p>
          <a:p>
            <a:pPr marL="457200" indent="-457200">
              <a:buFontTx/>
              <a:buChar char="-"/>
            </a:pPr>
            <a:r>
              <a:rPr lang="it-IT" sz="2400" dirty="0">
                <a:solidFill>
                  <a:schemeClr val="tx1"/>
                </a:solidFill>
                <a:latin typeface="Chalkboard SE" panose="03050602040202020205" pitchFamily="66" charset="77"/>
              </a:rPr>
              <a:t>VENTRICOLI LATERALI (I e II ventricolo) nell’ ambito di ciascun emisfero telencefalico </a:t>
            </a:r>
          </a:p>
          <a:p>
            <a:pPr marL="457200" indent="-457200">
              <a:buFontTx/>
              <a:buChar char="-"/>
            </a:pPr>
            <a:r>
              <a:rPr lang="it-IT" sz="2400" dirty="0">
                <a:solidFill>
                  <a:schemeClr val="tx1"/>
                </a:solidFill>
                <a:latin typeface="Chalkboard SE" panose="03050602040202020205" pitchFamily="66" charset="77"/>
              </a:rPr>
              <a:t>VENTRICOLO DIENCEFALICO (III ventricolo)</a:t>
            </a:r>
          </a:p>
          <a:p>
            <a:pPr marL="457200" indent="-457200">
              <a:buFontTx/>
              <a:buChar char="-"/>
            </a:pPr>
            <a:r>
              <a:rPr lang="it-IT" sz="2400" dirty="0">
                <a:solidFill>
                  <a:schemeClr val="tx1"/>
                </a:solidFill>
                <a:latin typeface="Chalkboard SE" panose="03050602040202020205" pitchFamily="66" charset="77"/>
              </a:rPr>
              <a:t>ACQUEDOTTO MESENCEFALICO o CEREBRALE </a:t>
            </a:r>
          </a:p>
          <a:p>
            <a:pPr marL="457200" indent="-457200">
              <a:buFontTx/>
              <a:buChar char="-"/>
            </a:pPr>
            <a:r>
              <a:rPr lang="it-IT" sz="2400" dirty="0">
                <a:solidFill>
                  <a:schemeClr val="tx1"/>
                </a:solidFill>
                <a:latin typeface="Chalkboard SE" panose="03050602040202020205" pitchFamily="66" charset="77"/>
              </a:rPr>
              <a:t>VENTRICOLO DEL TRONCO ENCEFALICO (IV ventricolo)</a:t>
            </a:r>
          </a:p>
          <a:p>
            <a:pPr marL="0" indent="0"/>
            <a:r>
              <a:rPr lang="it-IT" sz="2400" dirty="0">
                <a:solidFill>
                  <a:schemeClr val="tx1"/>
                </a:solidFill>
                <a:latin typeface="Chalkboard SE" panose="03050602040202020205" pitchFamily="66" charset="77"/>
              </a:rPr>
              <a:t>Il CANALE CENTRALE del MIDOLLO SPINALE, esistente alla nascita, viene ad obliterarsi nel corso degli anni.</a:t>
            </a:r>
          </a:p>
        </p:txBody>
      </p:sp>
    </p:spTree>
    <p:extLst>
      <p:ext uri="{BB962C8B-B14F-4D97-AF65-F5344CB8AC3E}">
        <p14:creationId xmlns:p14="http://schemas.microsoft.com/office/powerpoint/2010/main" val="2749793237"/>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4716</TotalTime>
  <Words>2083</Words>
  <Application>Microsoft Macintosh PowerPoint</Application>
  <PresentationFormat>Presentazione su schermo (4:3)</PresentationFormat>
  <Paragraphs>274</Paragraphs>
  <Slides>60</Slides>
  <Notes>41</Notes>
  <HiddenSlides>0</HiddenSlides>
  <MMClips>0</MMClips>
  <ScaleCrop>false</ScaleCrop>
  <HeadingPairs>
    <vt:vector size="8" baseType="variant">
      <vt:variant>
        <vt:lpstr>Caratteri utilizzati</vt:lpstr>
      </vt:variant>
      <vt:variant>
        <vt:i4>13</vt:i4>
      </vt:variant>
      <vt:variant>
        <vt:lpstr>Tema</vt:lpstr>
      </vt:variant>
      <vt:variant>
        <vt:i4>4</vt:i4>
      </vt:variant>
      <vt:variant>
        <vt:lpstr>Server OLE incorporati</vt:lpstr>
      </vt:variant>
      <vt:variant>
        <vt:i4>0</vt:i4>
      </vt:variant>
      <vt:variant>
        <vt:lpstr>Titoli diapositive</vt:lpstr>
      </vt:variant>
      <vt:variant>
        <vt:i4>60</vt:i4>
      </vt:variant>
    </vt:vector>
  </HeadingPairs>
  <TitlesOfParts>
    <vt:vector size="77" baseType="lpstr">
      <vt:lpstr>Arial</vt:lpstr>
      <vt:lpstr>Arial Black</vt:lpstr>
      <vt:lpstr>Calibri</vt:lpstr>
      <vt:lpstr>Chalkboard</vt:lpstr>
      <vt:lpstr>Chalkboard SE</vt:lpstr>
      <vt:lpstr>Chalkduster</vt:lpstr>
      <vt:lpstr>Comic Sans MS</vt:lpstr>
      <vt:lpstr>Copperplate Gothic Bold</vt:lpstr>
      <vt:lpstr>Gurmukhi MN</vt:lpstr>
      <vt:lpstr>News Gothic MT</vt:lpstr>
      <vt:lpstr>Symbol</vt:lpstr>
      <vt:lpstr>Times New Roman</vt:lpstr>
      <vt:lpstr>Wingdings</vt:lpstr>
      <vt:lpstr>Tema di Office</vt:lpstr>
      <vt:lpstr>Tema di Office</vt:lpstr>
      <vt:lpstr>Office Theme</vt:lpstr>
      <vt:lpstr>3_Tema di Office</vt:lpstr>
      <vt:lpstr>TESSUTO NERVOSO e CENNI SINTETICI  di MIORFOLOGIA  del SISTEMA NERVOSO</vt:lpstr>
      <vt:lpstr>Presentazione standard di PowerPoint</vt:lpstr>
      <vt:lpstr>SCHEMA MORFOLOGICO DEL  SISTEMA NERVOSO </vt:lpstr>
      <vt:lpstr>Presentazione standard di PowerPoint</vt:lpstr>
      <vt:lpstr>SUDDIVISIONE FUNZIONALE del  SISTEMA NERVOSO </vt:lpstr>
      <vt:lpstr>SISTEMI DI PROTEZIONE DEL  SISTEMA NERVOSO CENTRALE</vt:lpstr>
      <vt:lpstr>Presentazione standard di PowerPoint</vt:lpstr>
      <vt:lpstr>Presentazione standard di PowerPoint</vt:lpstr>
      <vt:lpstr>VENTRICOLI  ENCEFALICI e CANALE CENTRALE del MIDOLLO SPINALE</vt:lpstr>
      <vt:lpstr>Presentazione standard di PowerPoint</vt:lpstr>
      <vt:lpstr>     MENINGI ENCEFALICHE</vt:lpstr>
      <vt:lpstr>Presentazione standard di PowerPoint</vt:lpstr>
      <vt:lpstr>MENINGI ENCEFALICHE</vt:lpstr>
      <vt:lpstr>MENINGI SPINALI</vt:lpstr>
      <vt:lpstr>Presentazione standard di PowerPoint</vt:lpstr>
      <vt:lpstr>MENINGI  SPINALI</vt:lpstr>
      <vt:lpstr>Liquor (Liquido cefalo-rachidiano, Liquido cerebro-spinale, LCS)</vt:lpstr>
      <vt:lpstr>LOCALIZZAZIONE  DEL  LCS</vt:lpstr>
      <vt:lpstr>CIRCOLAZIONE  LIQUORALE</vt:lpstr>
      <vt:lpstr>BARRIERA EMATO-ENCEFALICA</vt:lpstr>
      <vt:lpstr>Presentazione standard di PowerPoint</vt:lpstr>
      <vt:lpstr>TESSUTO NERVOSO GENERALITA’</vt:lpstr>
      <vt:lpstr>N E U R O N E</vt:lpstr>
      <vt:lpstr>NEURONE</vt:lpstr>
      <vt:lpstr>Presentazione standard di PowerPoint</vt:lpstr>
      <vt:lpstr>Presentazione standard di PowerPoint</vt:lpstr>
      <vt:lpstr>Presentazione standard di PowerPoint</vt:lpstr>
      <vt:lpstr>NEURONE: CORPO CELLULARE</vt:lpstr>
      <vt:lpstr>NEURONE - DENDRITI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FIBRE  NERVOSE MIELINICHE</vt:lpstr>
      <vt:lpstr>Presentazione standard di PowerPoint</vt:lpstr>
      <vt:lpstr>FIBRE  NERVOSE AMIELINICHE</vt:lpstr>
      <vt:lpstr>N E U R O G L ì A</vt:lpstr>
      <vt:lpstr>Presentazione standard di PowerPoint</vt:lpstr>
      <vt:lpstr>RAPPORTI MORFOLOGICI e FUNZIONALI tra NEURONI e tra NEURONI ed ORGANI EFFETTORI</vt:lpstr>
      <vt:lpstr>Presentazione standard di PowerPoint</vt:lpstr>
      <vt:lpstr>MECCANISMO DI PASSAGGIO DELL’ IMPULSO NERVOSO ATTRAVERSO LO SPAZIO SINAPTICO (o GIUNZIONALE)</vt:lpstr>
      <vt:lpstr>S I N A P S I</vt:lpstr>
      <vt:lpstr>GIUNZIONI CITONEURALI</vt:lpstr>
      <vt:lpstr>ORGANIZZAZIONE DEL TESSUTO NERVOSO NEL SNC [1]</vt:lpstr>
      <vt:lpstr>Presentazione standard di PowerPoint</vt:lpstr>
      <vt:lpstr>ORGANIZZAZIONE DEL TESSUTO NERVOSO NEL SNC [2]</vt:lpstr>
      <vt:lpstr>Presentazione standard di PowerPoint</vt:lpstr>
      <vt:lpstr>ORGANIZZAZIONE DEL TESSUTO NERVOSO NEL SNP</vt:lpstr>
      <vt:lpstr>Presentazione standard di PowerPoint</vt:lpstr>
      <vt:lpstr>Presentazione standard di PowerPoint</vt:lpstr>
      <vt:lpstr>Presentazione standard di PowerPoint</vt:lpstr>
      <vt:lpstr>G A N G L I</vt:lpstr>
      <vt:lpstr>Presentazione standard di PowerPoint</vt:lpstr>
      <vt:lpstr>Presentazione standard di PowerPoint</vt:lpstr>
      <vt:lpstr>DEFINIZIONI FUNZIONALI RELATIVE A FASCI (o VIE) del SNC e NERVI del SNP</vt:lpstr>
      <vt:lpstr>CLASSIFICAZIONE  DELLA SENSIBILITÀ GENERALE</vt:lpstr>
      <vt:lpstr>CLASSIFICAZIONE DELLA SENSIBILITÀ GENERALE</vt:lpstr>
      <vt:lpstr>CLASSIFICAZIONE DELLA SENSIBILITÀ SPECIFICA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SUDDIVISIONE MORFOLOGICA DEL SISTEMA NERVOSO</dc:title>
  <dc:creator>Vittorio Grill</dc:creator>
  <cp:lastModifiedBy>Utente di Microsoft Office</cp:lastModifiedBy>
  <cp:revision>187</cp:revision>
  <cp:lastPrinted>1601-01-01T00:00:00Z</cp:lastPrinted>
  <dcterms:created xsi:type="dcterms:W3CDTF">2000-11-14T19:49:23Z</dcterms:created>
  <dcterms:modified xsi:type="dcterms:W3CDTF">2024-10-20T21:03:58Z</dcterms:modified>
</cp:coreProperties>
</file>