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</p:sldMasterIdLst>
  <p:notesMasterIdLst>
    <p:notesMasterId r:id="rId42"/>
  </p:notesMasterIdLst>
  <p:sldIdLst>
    <p:sldId id="296" r:id="rId3"/>
    <p:sldId id="297" r:id="rId4"/>
    <p:sldId id="258" r:id="rId5"/>
    <p:sldId id="299" r:id="rId6"/>
    <p:sldId id="257" r:id="rId7"/>
    <p:sldId id="298" r:id="rId8"/>
    <p:sldId id="301" r:id="rId9"/>
    <p:sldId id="260" r:id="rId10"/>
    <p:sldId id="300" r:id="rId11"/>
    <p:sldId id="323" r:id="rId12"/>
    <p:sldId id="326" r:id="rId13"/>
    <p:sldId id="324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281" r:id="rId22"/>
    <p:sldId id="302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306" r:id="rId32"/>
    <p:sldId id="305" r:id="rId33"/>
    <p:sldId id="278" r:id="rId34"/>
    <p:sldId id="307" r:id="rId35"/>
    <p:sldId id="304" r:id="rId36"/>
    <p:sldId id="308" r:id="rId37"/>
    <p:sldId id="303" r:id="rId38"/>
    <p:sldId id="272" r:id="rId39"/>
    <p:sldId id="273" r:id="rId40"/>
    <p:sldId id="274" r:id="rId4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1"/>
    <p:restoredTop sz="94789"/>
  </p:normalViewPr>
  <p:slideViewPr>
    <p:cSldViewPr>
      <p:cViewPr varScale="1">
        <p:scale>
          <a:sx n="68" d="100"/>
          <a:sy n="68" d="100"/>
        </p:scale>
        <p:origin x="1632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77888"/>
            <a:ext cx="4471988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7100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86533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EA075F53-2FAE-4672-80F5-E7C5BB2F6FC4}" type="slidenum">
              <a:t>17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914400" y="4333679"/>
            <a:ext cx="5029200" cy="4143600"/>
          </a:xfrm>
          <a:solidFill>
            <a:srgbClr val="FFFF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lIns="4680" tIns="4680" rIns="4680" bIns="4680" anchor="ctr" anchorCtr="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8899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FC7B71B4-FAC6-425A-B6F8-347E9127675A}" type="slidenum">
              <a:t>18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 anchor="ctr" anchorCtr="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7329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71862B25-02B2-4602-8980-0646CF633091}" type="slidenum">
              <a:t>19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914400" y="4333679"/>
            <a:ext cx="5029200" cy="4143600"/>
          </a:xfrm>
          <a:solidFill>
            <a:srgbClr val="FFFF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lIns="4680" tIns="4680" rIns="4680" bIns="4680" anchor="ctr" anchorCtr="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3465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C6974DED-E3BF-4108-8110-E44069C8EDDC}" type="slidenum">
              <a:t>20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 anchor="ctr" anchorCtr="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389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4988"/>
            <a:ext cx="4740275" cy="35226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4988"/>
            <a:ext cx="4740275" cy="35226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4988"/>
            <a:ext cx="4740275" cy="35226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FAF39F5-8049-A443-8149-0F0CE971FA2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2FDABC-1883-D342-90B7-83318BC03CC7}" type="slidenum">
              <a:rPr lang="it-IT" altLang="it-IT"/>
              <a:pPr/>
              <a:t>31</a:t>
            </a:fld>
            <a:endParaRPr lang="it-IT" altLang="it-IT"/>
          </a:p>
        </p:txBody>
      </p:sp>
      <p:sp>
        <p:nvSpPr>
          <p:cNvPr id="27649" name="Text Box 1">
            <a:extLst>
              <a:ext uri="{FF2B5EF4-FFF2-40B4-BE49-F238E27FC236}">
                <a16:creationId xmlns:a16="http://schemas.microsoft.com/office/drawing/2014/main" id="{640ACE8E-1057-7B45-894E-02A1C0D8E59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52312E35-C9E6-1345-A16E-8ED6E294410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10410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826979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17625" y="877888"/>
            <a:ext cx="4217988" cy="31623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39647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068310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243F5C9-765C-414D-ADCC-3FC3BB33F73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DEAD46-EC3A-B04C-AA76-E2B89EE73F0D}" type="slidenum">
              <a:rPr lang="it-IT" altLang="it-IT"/>
              <a:pPr/>
              <a:t>36</a:t>
            </a:fld>
            <a:endParaRPr lang="it-IT" altLang="it-IT"/>
          </a:p>
        </p:txBody>
      </p:sp>
      <p:sp>
        <p:nvSpPr>
          <p:cNvPr id="29697" name="Text Box 1">
            <a:extLst>
              <a:ext uri="{FF2B5EF4-FFF2-40B4-BE49-F238E27FC236}">
                <a16:creationId xmlns:a16="http://schemas.microsoft.com/office/drawing/2014/main" id="{AFC25263-C836-C946-84FC-56E2FEBEA4E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504B7943-8562-E248-8379-CAAA00B4EAE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698305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it-IT" altLang="it-IT"/>
              <a:t>A.A 2002/2003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3E38EE-CA6C-4AF1-AE6D-52B4B9DD98E1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0002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it-IT" altLang="it-IT"/>
              <a:t>A.A 2002/2003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A09B6B-30D1-455C-8F96-B641D3C913E2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60654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it-IT" altLang="it-IT"/>
              <a:t>A.A 2002/2003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3E38EE-CA6C-4AF1-AE6D-52B4B9DD98E1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83800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it-IT" altLang="it-IT"/>
              <a:t>A.A 2002/2003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5FBB20-9E08-48D0-909B-EB7AFC81B9DA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4418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934D4D47-7122-4363-A7D5-1218F0ABBD27}" type="slidenum">
              <a:t>15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 anchor="ctr" anchorCtr="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9263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8C34EBF1-2AFF-4E69-913B-6ADB3E8A1914}" type="slidenum">
              <a:t>16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914400" y="4333679"/>
            <a:ext cx="5029200" cy="4143600"/>
          </a:xfrm>
          <a:solidFill>
            <a:srgbClr val="FFFF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lIns="4680" tIns="4680" rIns="4680" bIns="4680" anchor="ctr" anchorCtr="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694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95FB56-6A89-4F34-8762-4FA98CC99E3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995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DE3DD8-BFE9-4877-95F3-A93FF4AEA4D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801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82550"/>
            <a:ext cx="2052637" cy="59975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82550"/>
            <a:ext cx="6008688" cy="59975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B0C6F5-C091-44DD-A376-EEC42F2DDE4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18793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55325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75246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53182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87425" y="2017713"/>
            <a:ext cx="3767138" cy="43180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06963" y="2017713"/>
            <a:ext cx="3767137" cy="43180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10291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3138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970584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237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5971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A34959-9AAF-4286-9E2B-03F1DCC1E29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42163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97825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77023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73850" y="106363"/>
            <a:ext cx="2000250" cy="62293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71513" y="106363"/>
            <a:ext cx="5849937" cy="62293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84796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805737" cy="114141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607214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OGO">
            <a:extLst>
              <a:ext uri="{FF2B5EF4-FFF2-40B4-BE49-F238E27FC236}">
                <a16:creationId xmlns:a16="http://schemas.microsoft.com/office/drawing/2014/main" id="{18651FEC-7297-604A-884A-A84148EFD2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6623050"/>
            <a:ext cx="1435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9">
            <a:extLst>
              <a:ext uri="{FF2B5EF4-FFF2-40B4-BE49-F238E27FC236}">
                <a16:creationId xmlns:a16="http://schemas.microsoft.com/office/drawing/2014/main" id="{D3071FB9-F02C-6A40-90B8-C91F91477F0B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5748338" y="6626225"/>
            <a:ext cx="20399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fld id="{093CB277-F82D-FE4D-8379-0E295B843433}" type="slidenum">
              <a:rPr lang="it-IT" altLang="it-IT" sz="800" smtClean="0"/>
              <a:pPr algn="ctr">
                <a:defRPr/>
              </a:pPr>
              <a:t>‹N›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161081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E57364-7BD8-450B-A392-A4702359B8E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40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4799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4799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857015-CF58-4283-826B-90793397EA1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5443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E33F96D-2242-4CE6-999A-46E4B95AE76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3589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A0EE37-B205-4A72-8301-BBFEDA23D48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854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AA347A-CC85-45FB-8F04-00DA7CEBA30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3153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EDDD25-857C-4AF9-B8D0-00505A39523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687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F51C98-7F16-45D3-8AD9-BA461779CA1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669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0" y="0"/>
            <a:ext cx="9134475" cy="6848475"/>
            <a:chOff x="0" y="0"/>
            <a:chExt cx="5754" cy="4314"/>
          </a:xfrm>
        </p:grpSpPr>
        <p:sp>
          <p:nvSpPr>
            <p:cNvPr id="1026" name="Freeform 2"/>
            <p:cNvSpPr>
              <a:spLocks noChangeArrowheads="1"/>
            </p:cNvSpPr>
            <p:nvPr/>
          </p:nvSpPr>
          <p:spPr bwMode="auto">
            <a:xfrm>
              <a:off x="0" y="3072"/>
              <a:ext cx="5754" cy="124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33CCCC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7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754" cy="3066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28" name="Freeform 4"/>
          <p:cNvSpPr>
            <a:spLocks noChangeArrowheads="1"/>
          </p:cNvSpPr>
          <p:nvPr/>
        </p:nvSpPr>
        <p:spPr bwMode="auto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0" y="6019800"/>
            <a:ext cx="7839075" cy="847725"/>
            <a:chOff x="0" y="3792"/>
            <a:chExt cx="4938" cy="534"/>
          </a:xfrm>
        </p:grpSpPr>
        <p:sp>
          <p:nvSpPr>
            <p:cNvPr id="1030" name="Freeform 6"/>
            <p:cNvSpPr>
              <a:spLocks noChangeArrowheads="1"/>
            </p:cNvSpPr>
            <p:nvPr/>
          </p:nvSpPr>
          <p:spPr bwMode="auto">
            <a:xfrm>
              <a:off x="1488" y="3792"/>
              <a:ext cx="3234" cy="530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031" name="Group 7"/>
            <p:cNvGrpSpPr>
              <a:grpSpLocks/>
            </p:cNvGrpSpPr>
            <p:nvPr/>
          </p:nvGrpSpPr>
          <p:grpSpPr bwMode="auto">
            <a:xfrm>
              <a:off x="2486" y="3792"/>
              <a:ext cx="2452" cy="534"/>
              <a:chOff x="2486" y="3792"/>
              <a:chExt cx="2452" cy="534"/>
            </a:xfrm>
          </p:grpSpPr>
          <p:sp>
            <p:nvSpPr>
              <p:cNvPr id="1032" name="Freeform 8"/>
              <p:cNvSpPr>
                <a:spLocks noChangeArrowheads="1"/>
              </p:cNvSpPr>
              <p:nvPr/>
            </p:nvSpPr>
            <p:spPr bwMode="auto">
              <a:xfrm>
                <a:off x="3948" y="3799"/>
                <a:ext cx="990" cy="527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3" name="Freeform 9"/>
              <p:cNvSpPr>
                <a:spLocks noChangeArrowheads="1"/>
              </p:cNvSpPr>
              <p:nvPr/>
            </p:nvSpPr>
            <p:spPr bwMode="auto">
              <a:xfrm>
                <a:off x="2677" y="3792"/>
                <a:ext cx="180" cy="389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4" name="Freeform 10"/>
              <p:cNvSpPr>
                <a:spLocks noChangeArrowheads="1"/>
              </p:cNvSpPr>
              <p:nvPr/>
            </p:nvSpPr>
            <p:spPr bwMode="auto">
              <a:xfrm>
                <a:off x="3030" y="3893"/>
                <a:ext cx="372" cy="265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5" name="Freeform 11"/>
              <p:cNvSpPr>
                <a:spLocks noChangeArrowheads="1"/>
              </p:cNvSpPr>
              <p:nvPr/>
            </p:nvSpPr>
            <p:spPr bwMode="auto">
              <a:xfrm>
                <a:off x="3628" y="3866"/>
                <a:ext cx="149" cy="68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6" name="Freeform 12"/>
              <p:cNvSpPr>
                <a:spLocks noChangeArrowheads="1"/>
              </p:cNvSpPr>
              <p:nvPr/>
            </p:nvSpPr>
            <p:spPr bwMode="auto">
              <a:xfrm>
                <a:off x="2486" y="3859"/>
                <a:ext cx="36" cy="75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37" name="Freeform 13"/>
            <p:cNvSpPr>
              <a:spLocks noChangeArrowheads="1"/>
            </p:cNvSpPr>
            <p:nvPr/>
          </p:nvSpPr>
          <p:spPr bwMode="auto">
            <a:xfrm>
              <a:off x="0" y="3792"/>
              <a:ext cx="3970" cy="529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44E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627063" y="6021388"/>
            <a:ext cx="5675312" cy="839787"/>
            <a:chOff x="395" y="3793"/>
            <a:chExt cx="3575" cy="529"/>
          </a:xfrm>
        </p:grpSpPr>
        <p:sp>
          <p:nvSpPr>
            <p:cNvPr id="1039" name="Freeform 15"/>
            <p:cNvSpPr>
              <a:spLocks noChangeArrowheads="1"/>
            </p:cNvSpPr>
            <p:nvPr/>
          </p:nvSpPr>
          <p:spPr bwMode="auto">
            <a:xfrm>
              <a:off x="1196" y="3793"/>
              <a:ext cx="359" cy="285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0" name="Freeform 16"/>
            <p:cNvSpPr>
              <a:spLocks noChangeArrowheads="1"/>
            </p:cNvSpPr>
            <p:nvPr/>
          </p:nvSpPr>
          <p:spPr bwMode="auto">
            <a:xfrm>
              <a:off x="1943" y="3829"/>
              <a:ext cx="2027" cy="493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1" name="Freeform 17"/>
            <p:cNvSpPr>
              <a:spLocks noChangeArrowheads="1"/>
            </p:cNvSpPr>
            <p:nvPr/>
          </p:nvSpPr>
          <p:spPr bwMode="auto">
            <a:xfrm>
              <a:off x="1830" y="3823"/>
              <a:ext cx="65" cy="55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2" name="Freeform 18"/>
            <p:cNvSpPr>
              <a:spLocks noChangeArrowheads="1"/>
            </p:cNvSpPr>
            <p:nvPr/>
          </p:nvSpPr>
          <p:spPr bwMode="auto">
            <a:xfrm>
              <a:off x="855" y="3842"/>
              <a:ext cx="155" cy="158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3" name="Freeform 19"/>
            <p:cNvSpPr>
              <a:spLocks noChangeArrowheads="1"/>
            </p:cNvSpPr>
            <p:nvPr/>
          </p:nvSpPr>
          <p:spPr bwMode="auto">
            <a:xfrm>
              <a:off x="706" y="3854"/>
              <a:ext cx="53" cy="55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4" name="Freeform 20"/>
            <p:cNvSpPr>
              <a:spLocks noChangeArrowheads="1"/>
            </p:cNvSpPr>
            <p:nvPr/>
          </p:nvSpPr>
          <p:spPr bwMode="auto">
            <a:xfrm>
              <a:off x="395" y="3811"/>
              <a:ext cx="239" cy="201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2550"/>
            <a:ext cx="8213725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177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797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177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53DEFCB0-DCF3-455D-970B-A3CB4D049CA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06363"/>
            <a:ext cx="7805737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7425" y="2017713"/>
            <a:ext cx="768667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5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5670550"/>
            <a:ext cx="1785937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 kern="1200">
          <a:solidFill>
            <a:srgbClr val="E6E6E6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kern="12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99C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FF3621-A4E8-2E48-9C06-8C18F67090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4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MIDOLLO</a:t>
            </a:r>
            <a:br>
              <a:rPr lang="it-IT" sz="44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44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SPINALE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5DB048D-179F-3446-ADA4-3DDAD694BC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402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3B671E-F8E8-704F-B350-F86D7FA6E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6363"/>
            <a:ext cx="9036496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ORGANIZZAZIONI dei NERVI SPINALI </a:t>
            </a:r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all’ esterno del Canale Vertebrale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ECAFF0-EA70-FF44-92E0-71125EB37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47775"/>
            <a:ext cx="8280920" cy="5610225"/>
          </a:xfrm>
        </p:spPr>
        <p:txBody>
          <a:bodyPr/>
          <a:lstStyle/>
          <a:p>
            <a:r>
              <a:rPr lang="it-IT" sz="2600" b="1" dirty="0">
                <a:solidFill>
                  <a:schemeClr val="tx1"/>
                </a:solidFill>
                <a:latin typeface="Chalkboard" panose="03050602040202020205" pitchFamily="66" charset="77"/>
              </a:rPr>
              <a:t>Al di fuori del Canale Vertebrale, il Nervo Spinale (misto) si divide in DUE RAMI:</a:t>
            </a:r>
          </a:p>
          <a:p>
            <a:endParaRPr lang="it-IT" sz="26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pPr marL="457200" indent="-457200">
              <a:buFontTx/>
              <a:buChar char="-"/>
            </a:pPr>
            <a:r>
              <a:rPr lang="it-IT" sz="2600" b="1" dirty="0">
                <a:solidFill>
                  <a:schemeClr val="tx1"/>
                </a:solidFill>
                <a:latin typeface="Chalkboard" panose="03050602040202020205" pitchFamily="66" charset="77"/>
              </a:rPr>
              <a:t>RAMO POSTERIORE: mantiene la propria identità individuale con l’ origine dal rispettivo </a:t>
            </a:r>
            <a:r>
              <a:rPr lang="it-IT" sz="2600" b="1" dirty="0" err="1">
                <a:solidFill>
                  <a:schemeClr val="tx1"/>
                </a:solidFill>
                <a:latin typeface="Chalkboard" panose="03050602040202020205" pitchFamily="66" charset="77"/>
              </a:rPr>
              <a:t>Mielomero</a:t>
            </a:r>
            <a:endParaRPr lang="it-IT" sz="26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pPr marL="457200" indent="-457200">
              <a:buFontTx/>
              <a:buChar char="-"/>
            </a:pPr>
            <a:r>
              <a:rPr lang="it-IT" sz="2600" b="1" dirty="0">
                <a:solidFill>
                  <a:schemeClr val="tx1"/>
                </a:solidFill>
                <a:latin typeface="Chalkboard" panose="03050602040202020205" pitchFamily="66" charset="77"/>
              </a:rPr>
              <a:t>RAMO ANTERIORE: tranne che per i Nervi Spinali Toracici (T1-T12), che mantengono la propria identità individuale, gli altri si organizzano in intricate strutture, definite PLESSI, in senso cranio-caudale:</a:t>
            </a:r>
          </a:p>
          <a:p>
            <a:pPr marL="0" indent="0"/>
            <a:endParaRPr lang="it-IT" sz="26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pPr marL="0" indent="0"/>
            <a:r>
              <a:rPr lang="it-IT" sz="2600" b="1" dirty="0">
                <a:solidFill>
                  <a:schemeClr val="tx1"/>
                </a:solidFill>
                <a:latin typeface="Chalkboard" panose="03050602040202020205" pitchFamily="66" charset="77"/>
              </a:rPr>
              <a:t>    PLESSO CERVICALE (C1-C5)</a:t>
            </a:r>
          </a:p>
          <a:p>
            <a:pPr marL="0" indent="0"/>
            <a:r>
              <a:rPr lang="it-IT" sz="2600" b="1" dirty="0">
                <a:solidFill>
                  <a:schemeClr val="tx1"/>
                </a:solidFill>
                <a:latin typeface="Chalkboard" panose="03050602040202020205" pitchFamily="66" charset="77"/>
              </a:rPr>
              <a:t>    PLESSO BRACHIALE.(C5-T1)</a:t>
            </a:r>
          </a:p>
          <a:p>
            <a:pPr marL="0" indent="0"/>
            <a:r>
              <a:rPr lang="it-IT" sz="2600" b="1" dirty="0">
                <a:solidFill>
                  <a:schemeClr val="tx1"/>
                </a:solidFill>
                <a:latin typeface="Chalkboard" panose="03050602040202020205" pitchFamily="66" charset="77"/>
              </a:rPr>
              <a:t>	 PLESSO LOMBO-SACRO-COCCIGEO (L1-Co1)</a:t>
            </a:r>
          </a:p>
        </p:txBody>
      </p:sp>
    </p:spTree>
    <p:extLst>
      <p:ext uri="{BB962C8B-B14F-4D97-AF65-F5344CB8AC3E}">
        <p14:creationId xmlns:p14="http://schemas.microsoft.com/office/powerpoint/2010/main" val="2006065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0"/>
            <a:ext cx="8534400" cy="990600"/>
          </a:xfrm>
          <a:ln/>
        </p:spPr>
        <p:txBody>
          <a:bodyPr lIns="92160" tIns="46080" rIns="92160" bIns="46080" anchorCtr="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PLESSO  CERVICALE  (C1 – C5)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95400"/>
            <a:ext cx="8839200" cy="5562600"/>
          </a:xfrm>
          <a:ln/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anose="020E0705020206020404" pitchFamily="34" charset="77"/>
              </a:rPr>
              <a:t>Si forma dai rami anteriori dei nervi originanti da  </a:t>
            </a:r>
            <a:r>
              <a:rPr lang="it-IT" altLang="it-IT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anose="020E0705020206020404" pitchFamily="34" charset="77"/>
              </a:rPr>
              <a:t>MIELOMERI</a:t>
            </a:r>
            <a:r>
              <a:rPr lang="it-IT" altLang="it-IT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anose="020E0705020206020404" pitchFamily="34" charset="77"/>
              </a:rPr>
              <a:t> compresi tra </a:t>
            </a:r>
            <a:r>
              <a:rPr lang="it-IT" altLang="it-IT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anose="020E0705020206020404" pitchFamily="34" charset="77"/>
              </a:rPr>
              <a:t>C1</a:t>
            </a:r>
            <a:r>
              <a:rPr lang="it-IT" altLang="it-IT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anose="020E0705020206020404" pitchFamily="34" charset="77"/>
              </a:rPr>
              <a:t> e </a:t>
            </a:r>
            <a:r>
              <a:rPr lang="it-IT" altLang="it-IT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anose="020E0705020206020404" pitchFamily="34" charset="77"/>
              </a:rPr>
              <a:t>C5</a:t>
            </a:r>
          </a:p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6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pperplate Gothic Bold" panose="020E0705020206020404" pitchFamily="34" charset="77"/>
            </a:endParaRPr>
          </a:p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anose="020E0705020206020404" pitchFamily="34" charset="77"/>
              </a:rPr>
              <a:t>Si localizza nella regione laterale del COLLO.</a:t>
            </a:r>
          </a:p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6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pperplate Gothic Bold" panose="020E0705020206020404" pitchFamily="34" charset="77"/>
            </a:endParaRPr>
          </a:p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anose="020E0705020206020404" pitchFamily="34" charset="77"/>
              </a:rPr>
              <a:t>Provvede all’ innervazione Motrice Somatica e Sensitiva Somatica della regione del Collo, tra cui i Muscoli STERNOCLEIDOMASTOIDEO, molti MUSCOLI IOIDEI (tramite anastomosi con il XII nervo-IPOGLOSSO), nonché il muscolo DIAFRAMMA tramite il NERVO FRENICO (C3-C5).</a:t>
            </a:r>
          </a:p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pperplate Gothic Bold" panose="020E0705020206020404" pitchFamily="34" charset="77"/>
            </a:endParaRPr>
          </a:p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pperplate Gothic Bold" panose="020E0705020206020404" pitchFamily="34" charset="77"/>
            </a:endParaRPr>
          </a:p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800" b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pperplate Gothic Bold" panose="020E0705020206020404" pitchFamily="34" charset="77"/>
            </a:endParaRPr>
          </a:p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800" b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7438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28600"/>
            <a:ext cx="7772400" cy="1143000"/>
          </a:xfrm>
          <a:ln/>
        </p:spPr>
        <p:txBody>
          <a:bodyPr lIns="92160" tIns="46080" rIns="92160" bIns="46080" anchorCtr="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SCHEMA DEL PLESSO CERVICALE </a:t>
            </a:r>
            <a:br>
              <a:rPr lang="it-IT" altLang="it-IT" sz="32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4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(da Moore – </a:t>
            </a:r>
            <a:r>
              <a:rPr lang="it-IT" altLang="it-IT" sz="2400" b="1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Daley</a:t>
            </a:r>
            <a:r>
              <a:rPr lang="it-IT" altLang="it-IT" sz="24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28838"/>
            <a:ext cx="7128791" cy="537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474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0"/>
            <a:ext cx="8534400" cy="990600"/>
          </a:xfrm>
          <a:ln/>
        </p:spPr>
        <p:txBody>
          <a:bodyPr lIns="92160" tIns="46080" rIns="92160" bIns="46080" anchorCtr="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PLESSO  </a:t>
            </a:r>
            <a:r>
              <a:rPr lang="it-IT" altLang="it-IT" sz="32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BRACHI</a:t>
            </a:r>
            <a:r>
              <a:rPr lang="it-IT" altLang="it-IT" sz="32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ALE  (C5 – </a:t>
            </a:r>
            <a:r>
              <a:rPr lang="it-IT" altLang="it-IT" sz="32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T1</a:t>
            </a:r>
            <a:r>
              <a:rPr lang="it-IT" altLang="it-IT" sz="32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990600"/>
            <a:ext cx="8318376" cy="5562600"/>
          </a:xfrm>
          <a:ln/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anose="020E0705020206020404" pitchFamily="34" charset="77"/>
              </a:rPr>
              <a:t>Si forma dai rami anteriori dei nervi originanti da  </a:t>
            </a:r>
            <a:r>
              <a:rPr lang="it-IT" altLang="it-IT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anose="020E0705020206020404" pitchFamily="34" charset="77"/>
              </a:rPr>
              <a:t>MIELOMERI</a:t>
            </a:r>
            <a:r>
              <a:rPr lang="it-IT" altLang="it-IT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anose="020E0705020206020404" pitchFamily="34" charset="77"/>
              </a:rPr>
              <a:t> compresi tra </a:t>
            </a:r>
            <a:r>
              <a:rPr lang="it-IT" altLang="it-IT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anose="020E0705020206020404" pitchFamily="34" charset="77"/>
              </a:rPr>
              <a:t>C5</a:t>
            </a:r>
            <a:r>
              <a:rPr lang="it-IT" altLang="it-IT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anose="020E0705020206020404" pitchFamily="34" charset="77"/>
              </a:rPr>
              <a:t> e </a:t>
            </a:r>
            <a:r>
              <a:rPr lang="it-IT" altLang="it-IT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anose="020E0705020206020404" pitchFamily="34" charset="77"/>
              </a:rPr>
              <a:t>T1 (con contributo anche da T2).</a:t>
            </a:r>
          </a:p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6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pperplate Gothic Bold" panose="020E0705020206020404" pitchFamily="34" charset="77"/>
            </a:endParaRPr>
          </a:p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anose="020E0705020206020404" pitchFamily="34" charset="77"/>
              </a:rPr>
              <a:t>Si localizza nella regione laterale del COLLO e trapassa, poi, nel CAVO ASCELLARE.</a:t>
            </a:r>
          </a:p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6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pperplate Gothic Bold" panose="020E0705020206020404" pitchFamily="34" charset="77"/>
            </a:endParaRPr>
          </a:p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anose="020E0705020206020404" pitchFamily="34" charset="77"/>
              </a:rPr>
              <a:t>Provvede all’ innervazione Motrice Somatica e Sensitiva Somatica dell’ ARTO SUPERIORE. </a:t>
            </a:r>
          </a:p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6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pperplate Gothic Bold" panose="020E0705020206020404" pitchFamily="34" charset="77"/>
            </a:endParaRPr>
          </a:p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anose="020E0705020206020404" pitchFamily="34" charset="77"/>
              </a:rPr>
              <a:t>Ricordiamo i NERVI ASCELLARE, ULNARE, RADIALE, MEDIANO, MUSCOLO-CUTANEO</a:t>
            </a:r>
          </a:p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6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pperplate Gothic Bold" panose="020E0705020206020404" pitchFamily="34" charset="77"/>
            </a:endParaRPr>
          </a:p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pperplate Gothic Bold" panose="020E0705020206020404" pitchFamily="34" charset="77"/>
            </a:endParaRPr>
          </a:p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pperplate Gothic Bold" panose="020E0705020206020404" pitchFamily="34" charset="77"/>
            </a:endParaRPr>
          </a:p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800" b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pperplate Gothic Bold" panose="020E0705020206020404" pitchFamily="34" charset="77"/>
            </a:endParaRPr>
          </a:p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800" b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30114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7905"/>
            <a:ext cx="9144000" cy="581025"/>
          </a:xfrm>
          <a:ln/>
        </p:spPr>
        <p:txBody>
          <a:bodyPr anchor="b" anchorCtr="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PLESSO BRACHIALE</a:t>
            </a:r>
            <a:br>
              <a:rPr lang="it-IT" altLang="it-IT" sz="32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4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(da Moore – </a:t>
            </a:r>
            <a:r>
              <a:rPr lang="it-IT" altLang="it-IT" sz="240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Daley</a:t>
            </a:r>
            <a:r>
              <a:rPr lang="it-IT" altLang="it-IT" sz="24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)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28930"/>
            <a:ext cx="8349772" cy="592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4067175" y="2565400"/>
            <a:ext cx="720725" cy="358775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831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07904" y="35267"/>
            <a:ext cx="5005137" cy="68227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1D73A4B-9B2E-F54B-BA2C-C76072C27019}"/>
              </a:ext>
            </a:extLst>
          </p:cNvPr>
          <p:cNvSpPr txBox="1"/>
          <p:nvPr/>
        </p:nvSpPr>
        <p:spPr>
          <a:xfrm>
            <a:off x="179512" y="620688"/>
            <a:ext cx="33843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PLESSO LOMBO-SACRO-COCCIGEO</a:t>
            </a:r>
          </a:p>
          <a:p>
            <a:pPr algn="ctr"/>
            <a:endParaRPr lang="it-IT" sz="3200" b="1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algn="ctr"/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costituito dai Plessi :</a:t>
            </a:r>
          </a:p>
          <a:p>
            <a:pPr algn="ctr"/>
            <a:endParaRPr lang="it-IT" sz="3200" b="1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Lombare</a:t>
            </a:r>
          </a:p>
          <a:p>
            <a:pPr marL="457200" indent="-457200">
              <a:buFontTx/>
              <a:buChar char="-"/>
            </a:pPr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Sacrale</a:t>
            </a:r>
          </a:p>
          <a:p>
            <a:pPr marL="457200" indent="-457200">
              <a:buFontTx/>
              <a:buChar char="-"/>
            </a:pPr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Coccigei</a:t>
            </a:r>
          </a:p>
          <a:p>
            <a:pPr marL="457200" indent="-457200" algn="ctr">
              <a:buFontTx/>
              <a:buChar char="-"/>
            </a:pPr>
            <a:endParaRPr lang="it-IT" sz="3200" b="1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85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-360" y="75960"/>
            <a:ext cx="8637480" cy="976776"/>
          </a:xfrm>
        </p:spPr>
        <p:txBody>
          <a:bodyPr wrap="square">
            <a:noAutofit/>
          </a:bodyPr>
          <a:lstStyle/>
          <a:p>
            <a:pPr lvl="0"/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PLESSO  LOMBARE</a:t>
            </a:r>
            <a:br>
              <a:rPr lang="it-IT" sz="3200" dirty="0">
                <a:latin typeface="Arial Black" pitchFamily="34"/>
              </a:rPr>
            </a:br>
            <a:r>
              <a:rPr lang="it-IT" sz="3200" dirty="0">
                <a:solidFill>
                  <a:schemeClr val="bg1"/>
                </a:solidFill>
                <a:latin typeface="Arial Black" pitchFamily="34"/>
              </a:rPr>
              <a:t>ASPETTI GENERALI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251520" y="564348"/>
            <a:ext cx="8815320" cy="5816980"/>
          </a:xfrm>
        </p:spPr>
        <p:txBody>
          <a:bodyPr wrap="square">
            <a:noAutofit/>
          </a:bodyPr>
          <a:lstStyle/>
          <a:p>
            <a:pPr marL="0" lvl="0" indent="0">
              <a:spcBef>
                <a:spcPts val="697"/>
              </a:spcBef>
              <a:buClr>
                <a:srgbClr val="FFFFFF"/>
              </a:buClr>
              <a:buSzPct val="80000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Costituito dai Rami Anteriori dei Nervi Spinali L1-L4 (ma con contributi anche T12 ed L5)</a:t>
            </a:r>
          </a:p>
          <a:p>
            <a:pPr marL="0" lvl="0" indent="0">
              <a:spcBef>
                <a:spcPts val="697"/>
              </a:spcBef>
              <a:buClr>
                <a:srgbClr val="FFFFFF"/>
              </a:buClr>
              <a:buSzPct val="80000"/>
              <a:buFont typeface="Wingdings" pitchFamily="2"/>
              <a:buChar char="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Va a costituire una serie di NERVI (tra cui NERVO FEMORALE e NERVO OTTURATORIO, ILEO-IPOGASTRICO, ILEO-INGUINALE) che si distribuiscono a:</a:t>
            </a:r>
          </a:p>
          <a:p>
            <a:pPr marL="0" lvl="0" indent="0">
              <a:spcBef>
                <a:spcPts val="697"/>
              </a:spcBef>
              <a:buClr>
                <a:srgbClr val="FFFFFF"/>
              </a:buClr>
              <a:buSzPct val="80000"/>
              <a:buFont typeface="Wingdings" pitchFamily="2"/>
              <a:buChar char="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endParaRPr lang="it-IT" sz="28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pPr marL="460080" lvl="0" indent="-457200">
              <a:buFont typeface="Wingdings" pitchFamily="2" charset="2"/>
              <a:buChar char="q"/>
            </a:pPr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PARETE ADDOMINALE ANTERO-LATERALE</a:t>
            </a:r>
            <a:r>
              <a:rPr lang="it-IT" b="1" dirty="0">
                <a:solidFill>
                  <a:schemeClr val="tx1"/>
                </a:solidFill>
                <a:latin typeface="Chalkboard SE" panose="03050602040202020205" pitchFamily="66" charset="77"/>
              </a:rPr>
              <a:t>  </a:t>
            </a:r>
          </a:p>
          <a:p>
            <a:pPr marL="460080" lvl="0" indent="-457200">
              <a:spcBef>
                <a:spcPts val="697"/>
              </a:spcBef>
              <a:buFont typeface="Wingdings" pitchFamily="2" charset="2"/>
              <a:buChar char="q"/>
            </a:pPr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REGIONE INGUINALE, PELVICA e dei  </a:t>
            </a:r>
          </a:p>
          <a:p>
            <a:pPr marL="2880" lvl="0" indent="0">
              <a:spcBef>
                <a:spcPts val="697"/>
              </a:spcBef>
            </a:pPr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   GENITALI ESTERNI</a:t>
            </a:r>
          </a:p>
          <a:p>
            <a:pPr marL="460080" lvl="0" indent="-457200">
              <a:spcBef>
                <a:spcPts val="697"/>
              </a:spcBef>
              <a:buFont typeface="Wingdings" pitchFamily="2" charset="2"/>
              <a:buChar char="q"/>
            </a:pPr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REGIONE della COSCIA </a:t>
            </a:r>
          </a:p>
          <a:p>
            <a:pPr marL="460080" lvl="0" indent="-457200">
              <a:spcBef>
                <a:spcPts val="697"/>
              </a:spcBef>
              <a:buFont typeface="Wingdings" pitchFamily="2" charset="2"/>
              <a:buChar char="q"/>
            </a:pPr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PORZIONE MEDIALE della GAMBA (SOLO SENSIBILITA’)</a:t>
            </a:r>
          </a:p>
        </p:txBody>
      </p:sp>
    </p:spTree>
    <p:extLst>
      <p:ext uri="{BB962C8B-B14F-4D97-AF65-F5344CB8AC3E}">
        <p14:creationId xmlns:p14="http://schemas.microsoft.com/office/powerpoint/2010/main" val="4249090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-360"/>
            <a:ext cx="9144000" cy="1143000"/>
          </a:xfrm>
        </p:spPr>
        <p:txBody>
          <a:bodyPr wrap="square">
            <a:noAutofit/>
          </a:bodyPr>
          <a:lstStyle/>
          <a:p>
            <a:pPr lvl="0"/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NERVO FEMORALE e </a:t>
            </a:r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DISTRETTI di INNERVAZIONE</a:t>
            </a:r>
          </a:p>
        </p:txBody>
      </p:sp>
      <p:graphicFrame>
        <p:nvGraphicFramePr>
          <p:cNvPr id="3" name="Oggetto 2"/>
          <p:cNvGraphicFramePr/>
          <p:nvPr>
            <p:extLst>
              <p:ext uri="{D42A27DB-BD31-4B8C-83A1-F6EECF244321}">
                <p14:modId xmlns:p14="http://schemas.microsoft.com/office/powerpoint/2010/main" val="619491184"/>
              </p:ext>
            </p:extLst>
          </p:nvPr>
        </p:nvGraphicFramePr>
        <p:xfrm>
          <a:off x="2267744" y="990721"/>
          <a:ext cx="4130640" cy="5867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4" imgW="6861984" imgH="9746559" progId="">
                  <p:embed/>
                </p:oleObj>
              </mc:Choice>
              <mc:Fallback>
                <p:oleObj r:id="rId4" imgW="6861984" imgH="9746559" progId="">
                  <p:embed/>
                  <p:pic>
                    <p:nvPicPr>
                      <p:cNvPr id="3" name="Ogget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67744" y="990721"/>
                        <a:ext cx="4130640" cy="5867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0048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-360"/>
            <a:ext cx="9144000" cy="1250999"/>
          </a:xfrm>
        </p:spPr>
        <p:txBody>
          <a:bodyPr wrap="square">
            <a:noAutofit/>
          </a:bodyPr>
          <a:lstStyle/>
          <a:p>
            <a:pPr lvl="0"/>
            <a:r>
              <a:rPr lang="it-IT" sz="3200" dirty="0">
                <a:solidFill>
                  <a:schemeClr val="tx1"/>
                </a:solidFill>
                <a:latin typeface="Arial Black" pitchFamily="34"/>
              </a:rPr>
              <a:t>PLESSO SACRALE 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395536" y="980728"/>
            <a:ext cx="8424936" cy="5877272"/>
          </a:xfrm>
        </p:spPr>
        <p:txBody>
          <a:bodyPr wrap="square">
            <a:noAutofit/>
          </a:bodyPr>
          <a:lstStyle/>
          <a:p>
            <a:pPr marL="0" lvl="0" indent="0">
              <a:spcBef>
                <a:spcPts val="598"/>
              </a:spcBef>
              <a:buClr>
                <a:srgbClr val="FFFFFF"/>
              </a:buClr>
              <a:buSzPct val="80000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Si forma dai Rami Anteriori dei Nervi Spinali L4-S3 (o S4) e precisamente dalla ANASTOMOSI del cosiddetto TRONCO LOMBO-SACRALE (L4-L5) e dai RAMI VENTRALI di S1-S3 (e, in parte, S4)</a:t>
            </a:r>
          </a:p>
          <a:p>
            <a:pPr marL="341280" lvl="0" indent="-339840">
              <a:spcBef>
                <a:spcPts val="598"/>
              </a:spcBef>
              <a:tabLst>
                <a:tab pos="34128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39" algn="l"/>
                <a:tab pos="4041720" algn="l"/>
                <a:tab pos="4490999" algn="l"/>
                <a:tab pos="4939920" algn="l"/>
                <a:tab pos="5389200" algn="l"/>
                <a:tab pos="5838480" algn="l"/>
                <a:tab pos="6287760" algn="l"/>
                <a:tab pos="6737039" algn="l"/>
                <a:tab pos="7186320" algn="l"/>
                <a:tab pos="7635599" algn="l"/>
                <a:tab pos="8084880" algn="l"/>
                <a:tab pos="8534160" algn="l"/>
                <a:tab pos="8983440" algn="l"/>
              </a:tabLst>
            </a:pPr>
            <a:endParaRPr lang="it-IT" sz="22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0" lvl="0" indent="0">
              <a:spcBef>
                <a:spcPts val="598"/>
              </a:spcBef>
              <a:buClr>
                <a:srgbClr val="FFFFFF"/>
              </a:buClr>
              <a:buSzPct val="80000"/>
              <a:buFont typeface="Wingdings" pitchFamily="2"/>
              <a:buChar char="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Provvede all’ INNERVAZIONE di:</a:t>
            </a:r>
          </a:p>
          <a:p>
            <a:pPr marL="341280" lvl="0" indent="-339840">
              <a:spcBef>
                <a:spcPts val="598"/>
              </a:spcBef>
              <a:tabLst>
                <a:tab pos="34128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39" algn="l"/>
                <a:tab pos="4041720" algn="l"/>
                <a:tab pos="4490999" algn="l"/>
                <a:tab pos="4939920" algn="l"/>
                <a:tab pos="5389200" algn="l"/>
                <a:tab pos="5838480" algn="l"/>
                <a:tab pos="6287760" algn="l"/>
                <a:tab pos="6737039" algn="l"/>
                <a:tab pos="7186320" algn="l"/>
                <a:tab pos="7635599" algn="l"/>
                <a:tab pos="8084880" algn="l"/>
                <a:tab pos="8534160" algn="l"/>
                <a:tab pos="8983440" algn="l"/>
              </a:tabLst>
            </a:pPr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- PORZIONE POSTERIORE della COSCIA (motilità e sensibilità)</a:t>
            </a:r>
          </a:p>
          <a:p>
            <a:pPr marL="341280" lvl="0" indent="-339840">
              <a:spcBef>
                <a:spcPts val="598"/>
              </a:spcBef>
              <a:tabLst>
                <a:tab pos="34128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39" algn="l"/>
                <a:tab pos="4041720" algn="l"/>
                <a:tab pos="4490999" algn="l"/>
                <a:tab pos="4939920" algn="l"/>
                <a:tab pos="5389200" algn="l"/>
                <a:tab pos="5838480" algn="l"/>
                <a:tab pos="6287760" algn="l"/>
                <a:tab pos="6737039" algn="l"/>
                <a:tab pos="7186320" algn="l"/>
                <a:tab pos="7635599" algn="l"/>
                <a:tab pos="8084880" algn="l"/>
                <a:tab pos="8534160" algn="l"/>
                <a:tab pos="8983440" algn="l"/>
              </a:tabLst>
            </a:pPr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	- TUTTA LA GAMBA (motilità)</a:t>
            </a:r>
          </a:p>
          <a:p>
            <a:pPr marL="341280" lvl="0" indent="-339840">
              <a:spcBef>
                <a:spcPts val="598"/>
              </a:spcBef>
              <a:tabLst>
                <a:tab pos="34128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39" algn="l"/>
                <a:tab pos="4041720" algn="l"/>
                <a:tab pos="4490999" algn="l"/>
                <a:tab pos="4939920" algn="l"/>
                <a:tab pos="5389200" algn="l"/>
                <a:tab pos="5838480" algn="l"/>
                <a:tab pos="6287760" algn="l"/>
                <a:tab pos="6737039" algn="l"/>
                <a:tab pos="7186320" algn="l"/>
                <a:tab pos="7635599" algn="l"/>
                <a:tab pos="8084880" algn="l"/>
                <a:tab pos="8534160" algn="l"/>
                <a:tab pos="8983440" algn="l"/>
              </a:tabLst>
            </a:pPr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- PORZIONE LATERALE della GAMBA (sensitivo)</a:t>
            </a:r>
          </a:p>
          <a:p>
            <a:pPr marL="341280" lvl="0" indent="-339840">
              <a:spcBef>
                <a:spcPts val="598"/>
              </a:spcBef>
              <a:tabLst>
                <a:tab pos="34128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39" algn="l"/>
                <a:tab pos="4041720" algn="l"/>
                <a:tab pos="4490999" algn="l"/>
                <a:tab pos="4939920" algn="l"/>
                <a:tab pos="5389200" algn="l"/>
                <a:tab pos="5838480" algn="l"/>
                <a:tab pos="6287760" algn="l"/>
                <a:tab pos="6737039" algn="l"/>
                <a:tab pos="7186320" algn="l"/>
                <a:tab pos="7635599" algn="l"/>
                <a:tab pos="8084880" algn="l"/>
                <a:tab pos="8534160" algn="l"/>
                <a:tab pos="8983440" algn="l"/>
              </a:tabLst>
            </a:pPr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- LA MAGGIOR PARTE del PIEDE (entrambe le funzioni).</a:t>
            </a:r>
          </a:p>
          <a:p>
            <a:pPr marL="341280" lvl="0" indent="-339840">
              <a:spcBef>
                <a:spcPts val="598"/>
              </a:spcBef>
              <a:tabLst>
                <a:tab pos="34128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39" algn="l"/>
                <a:tab pos="4041720" algn="l"/>
                <a:tab pos="4490999" algn="l"/>
                <a:tab pos="4939920" algn="l"/>
                <a:tab pos="5389200" algn="l"/>
                <a:tab pos="5838480" algn="l"/>
                <a:tab pos="6287760" algn="l"/>
                <a:tab pos="6737039" algn="l"/>
                <a:tab pos="7186320" algn="l"/>
                <a:tab pos="7635599" algn="l"/>
                <a:tab pos="8084880" algn="l"/>
                <a:tab pos="8534160" algn="l"/>
                <a:tab pos="8983440" algn="l"/>
              </a:tabLst>
            </a:pPr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Tra i Nervi, si ricordi il NERVO ISCHIATICO (con le divisioni Nervi TIBIALE e FIBULARE), Nervi GLUTEI, Nervi delle RADICI del PLESSO, Nervo PUDENDO.</a:t>
            </a:r>
          </a:p>
          <a:p>
            <a:pPr marL="341280" lvl="0" indent="-339840">
              <a:spcBef>
                <a:spcPts val="598"/>
              </a:spcBef>
              <a:tabLst>
                <a:tab pos="34128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39" algn="l"/>
                <a:tab pos="4041720" algn="l"/>
                <a:tab pos="4490999" algn="l"/>
                <a:tab pos="4939920" algn="l"/>
                <a:tab pos="5389200" algn="l"/>
                <a:tab pos="5838480" algn="l"/>
                <a:tab pos="6287760" algn="l"/>
                <a:tab pos="6737039" algn="l"/>
                <a:tab pos="7186320" algn="l"/>
                <a:tab pos="7635599" algn="l"/>
                <a:tab pos="8084880" algn="l"/>
                <a:tab pos="8534160" algn="l"/>
                <a:tab pos="8983440" algn="l"/>
              </a:tabLst>
            </a:pPr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</a:p>
          <a:p>
            <a:pPr marL="341280" lvl="0" indent="-339840">
              <a:spcBef>
                <a:spcPts val="598"/>
              </a:spcBef>
              <a:tabLst>
                <a:tab pos="34128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39" algn="l"/>
                <a:tab pos="4041720" algn="l"/>
                <a:tab pos="4490999" algn="l"/>
                <a:tab pos="4939920" algn="l"/>
                <a:tab pos="5389200" algn="l"/>
                <a:tab pos="5838480" algn="l"/>
                <a:tab pos="6287760" algn="l"/>
                <a:tab pos="6737039" algn="l"/>
                <a:tab pos="7186320" algn="l"/>
                <a:tab pos="7635599" algn="l"/>
                <a:tab pos="8084880" algn="l"/>
                <a:tab pos="8534160" algn="l"/>
                <a:tab pos="8983440" algn="l"/>
              </a:tabLst>
            </a:pPr>
            <a:endParaRPr lang="it-IT" sz="2400" dirty="0">
              <a:solidFill>
                <a:schemeClr val="tx1"/>
              </a:solidFill>
              <a:latin typeface="Arial Black" pitchFamily="34"/>
            </a:endParaRPr>
          </a:p>
          <a:p>
            <a:pPr marL="341280" lvl="0" indent="-339840">
              <a:spcBef>
                <a:spcPts val="598"/>
              </a:spcBef>
              <a:tabLst>
                <a:tab pos="34128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39" algn="l"/>
                <a:tab pos="4041720" algn="l"/>
                <a:tab pos="4490999" algn="l"/>
                <a:tab pos="4939920" algn="l"/>
                <a:tab pos="5389200" algn="l"/>
                <a:tab pos="5838480" algn="l"/>
                <a:tab pos="6287760" algn="l"/>
                <a:tab pos="6737039" algn="l"/>
                <a:tab pos="7186320" algn="l"/>
                <a:tab pos="7635599" algn="l"/>
                <a:tab pos="8084880" algn="l"/>
                <a:tab pos="8534160" algn="l"/>
                <a:tab pos="8983440" algn="l"/>
              </a:tabLst>
            </a:pPr>
            <a:endParaRPr lang="it-IT" sz="2400" dirty="0">
              <a:latin typeface="Arial Black" pitchFamily="34"/>
            </a:endParaRPr>
          </a:p>
          <a:p>
            <a:pPr marL="341280" lvl="0" indent="-339840">
              <a:spcBef>
                <a:spcPts val="598"/>
              </a:spcBef>
              <a:tabLst>
                <a:tab pos="34128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39" algn="l"/>
                <a:tab pos="4041720" algn="l"/>
                <a:tab pos="4490999" algn="l"/>
                <a:tab pos="4939920" algn="l"/>
                <a:tab pos="5389200" algn="l"/>
                <a:tab pos="5838480" algn="l"/>
                <a:tab pos="6287760" algn="l"/>
                <a:tab pos="6737039" algn="l"/>
                <a:tab pos="7186320" algn="l"/>
                <a:tab pos="7635599" algn="l"/>
                <a:tab pos="8084880" algn="l"/>
                <a:tab pos="8534160" algn="l"/>
                <a:tab pos="8983440" algn="l"/>
              </a:tabLst>
            </a:pPr>
            <a:endParaRPr lang="it-IT" sz="2400" dirty="0">
              <a:latin typeface="Arial Black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06014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/>
          <p:nvPr/>
        </p:nvGraphicFramePr>
        <p:xfrm>
          <a:off x="4716360" y="36360"/>
          <a:ext cx="4427640" cy="6821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4" imgW="7972425" imgH="12553950" progId="">
                  <p:embed/>
                </p:oleObj>
              </mc:Choice>
              <mc:Fallback>
                <p:oleObj r:id="rId4" imgW="7972425" imgH="12553950" progId="">
                  <p:embed/>
                  <p:pic>
                    <p:nvPicPr>
                      <p:cNvPr id="2" name="Oggetto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16360" y="36360"/>
                        <a:ext cx="4427640" cy="6821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igura a mano libera: forma 2"/>
          <p:cNvSpPr/>
          <p:nvPr/>
        </p:nvSpPr>
        <p:spPr>
          <a:xfrm>
            <a:off x="209802" y="2938320"/>
            <a:ext cx="4322315" cy="157184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u="none" strike="noStrike" baseline="0" dirty="0">
                <a:ln>
                  <a:noFill/>
                </a:ln>
                <a:solidFill>
                  <a:schemeClr val="tx1"/>
                </a:solidFill>
                <a:latin typeface="Gurmukhi MN" panose="02020600050405020304" pitchFamily="18" charset="0"/>
                <a:ea typeface="SimSun" pitchFamily="2"/>
                <a:cs typeface="Gurmukhi MN" panose="02020600050405020304" pitchFamily="18" charset="0"/>
              </a:rPr>
              <a:t>NERVO ISCHIATICO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u="none" strike="noStrike" baseline="0" dirty="0">
                <a:ln>
                  <a:noFill/>
                </a:ln>
                <a:solidFill>
                  <a:schemeClr val="tx1"/>
                </a:solidFill>
                <a:latin typeface="Gurmukhi MN" panose="02020600050405020304" pitchFamily="18" charset="0"/>
                <a:ea typeface="SimSun" pitchFamily="2"/>
                <a:cs typeface="Gurmukhi MN" panose="02020600050405020304" pitchFamily="18" charset="0"/>
              </a:rPr>
              <a:t>SCHEMA DI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u="none" strike="noStrike" baseline="0" dirty="0">
                <a:ln>
                  <a:noFill/>
                </a:ln>
                <a:solidFill>
                  <a:schemeClr val="tx1"/>
                </a:solidFill>
                <a:latin typeface="Gurmukhi MN" panose="02020600050405020304" pitchFamily="18" charset="0"/>
                <a:ea typeface="SimSun" pitchFamily="2"/>
                <a:cs typeface="Gurmukhi MN" panose="02020600050405020304" pitchFamily="18" charset="0"/>
              </a:rPr>
              <a:t>DISTRIBUZIONE</a:t>
            </a:r>
          </a:p>
        </p:txBody>
      </p:sp>
    </p:spTree>
    <p:extLst>
      <p:ext uri="{BB962C8B-B14F-4D97-AF65-F5344CB8AC3E}">
        <p14:creationId xmlns:p14="http://schemas.microsoft.com/office/powerpoint/2010/main" val="79660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F0CA8B-E6FB-6B4D-9B49-B13B6DD52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MIDOLLO  SPINALE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8003F8-6249-EB46-B388-D96878BB5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08720"/>
            <a:ext cx="8666160" cy="5610225"/>
          </a:xfrm>
        </p:spPr>
        <p:txBody>
          <a:bodyPr/>
          <a:lstStyle/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È un organo del SNC localizzato nel Canale Vertebrale per una lunghezza di circa 45 cm, </a:t>
            </a:r>
          </a:p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  dove è avvolto dagli Involucri Meningei.</a:t>
            </a:r>
          </a:p>
          <a:p>
            <a:endParaRPr lang="it-IT" sz="26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Non occupa tutto il Canale Vertebrale, ma, in direzione cranio (rostro)-caudale si estende dal Grande Forame Occipitale (limite con il Bulbo del Tronco Encefalico) fino allo spazio intervertebrale compreso tra L1 ed L2.</a:t>
            </a:r>
          </a:p>
          <a:p>
            <a:endParaRPr lang="it-IT" sz="26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La porzione più caudale del Canale Vertebrale è occupata dalla cosiddetta CAUDA EQUINA, costituita dai Nervi Spinali che devono uscire da L2 a Co1. Essa è avvolta dall’ Involucro Meningeo</a:t>
            </a:r>
          </a:p>
        </p:txBody>
      </p:sp>
    </p:spTree>
    <p:extLst>
      <p:ext uri="{BB962C8B-B14F-4D97-AF65-F5344CB8AC3E}">
        <p14:creationId xmlns:p14="http://schemas.microsoft.com/office/powerpoint/2010/main" val="112512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323528" y="291984"/>
            <a:ext cx="8637480" cy="760752"/>
          </a:xfrm>
        </p:spPr>
        <p:txBody>
          <a:bodyPr wrap="square">
            <a:noAutofit/>
          </a:bodyPr>
          <a:lstStyle/>
          <a:p>
            <a:pPr lvl="0"/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PLESSO COCCIGEO</a:t>
            </a:r>
            <a:br>
              <a:rPr lang="it-IT" sz="3200" b="1" dirty="0">
                <a:latin typeface="Verdana" pitchFamily="34"/>
              </a:rPr>
            </a:br>
            <a:endParaRPr lang="it-IT" sz="3200" b="1" dirty="0">
              <a:latin typeface="Verdana" pitchFamily="34"/>
            </a:endParaRP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1115616" y="1052736"/>
            <a:ext cx="7560840" cy="5616624"/>
          </a:xfrm>
        </p:spPr>
        <p:txBody>
          <a:bodyPr wrap="square">
            <a:noAutofit/>
          </a:bodyPr>
          <a:lstStyle/>
          <a:p>
            <a:pPr marL="0" lvl="0" indent="0">
              <a:spcBef>
                <a:spcPts val="697"/>
              </a:spcBef>
              <a:buClr>
                <a:srgbClr val="FFFFFF"/>
              </a:buClr>
              <a:buSzPct val="80000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28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Si forma dai Rami Anteriori dei Nervi Spinali S4 – Co1</a:t>
            </a:r>
          </a:p>
          <a:p>
            <a:pPr marL="341280" lvl="0" indent="-339840">
              <a:spcBef>
                <a:spcPts val="697"/>
              </a:spcBef>
              <a:tabLst>
                <a:tab pos="34128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39" algn="l"/>
                <a:tab pos="4041720" algn="l"/>
                <a:tab pos="4490999" algn="l"/>
                <a:tab pos="4939920" algn="l"/>
                <a:tab pos="5389200" algn="l"/>
                <a:tab pos="5838480" algn="l"/>
                <a:tab pos="6287760" algn="l"/>
                <a:tab pos="6737039" algn="l"/>
                <a:tab pos="7186320" algn="l"/>
                <a:tab pos="7635599" algn="l"/>
                <a:tab pos="8084880" algn="l"/>
                <a:tab pos="8534160" algn="l"/>
                <a:tab pos="8983440" algn="l"/>
              </a:tabLst>
            </a:pPr>
            <a:endParaRPr lang="it-IT" sz="2800" b="1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pPr marL="0" lvl="0" indent="0">
              <a:spcBef>
                <a:spcPts val="697"/>
              </a:spcBef>
              <a:buClr>
                <a:srgbClr val="FFFFFF"/>
              </a:buClr>
              <a:buSzPct val="80000"/>
              <a:buFont typeface="Wingdings" pitchFamily="2"/>
              <a:buChar char="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28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Emette i NERVI ANOCOCCIGEI per l’ Innervazione delle Strutture Muscolo-Fibrose del Perineo (tra cui il Muscolo Elevatore dell’ Ano)</a:t>
            </a:r>
          </a:p>
        </p:txBody>
      </p:sp>
    </p:spTree>
    <p:extLst>
      <p:ext uri="{BB962C8B-B14F-4D97-AF65-F5344CB8AC3E}">
        <p14:creationId xmlns:p14="http://schemas.microsoft.com/office/powerpoint/2010/main" val="3047466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2F06A2-91A2-2C49-9A7A-A6CBABD5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363"/>
            <a:ext cx="9144000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INTERNA del </a:t>
            </a:r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MIDOLLO SPINALE: SOSTANZA GRIGIA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D3D99D-9391-844A-9D4F-81BF1B55F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5661248"/>
          </a:xfrm>
        </p:spPr>
        <p:txBody>
          <a:bodyPr/>
          <a:lstStyle/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Si studia mediante SEZIONI TRASVERSE dell’ organo.</a:t>
            </a:r>
          </a:p>
          <a:p>
            <a:endParaRPr lang="it-IT" sz="22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La SOSTANZA GRIGIA, che si pone INTERNAMENTE, si organizza nel cosiddetto «H» (ACCA) GRIGIO, con 2 CORNA ANTERIORI (contenenti Neuroni MOTORI) e 2 CORNA POSTERIORI (contenente Neuroni SENSITIVI). Le parti DESTRA e SINISTRA dell’ «H» sono collegate dalla COMMESSURA GRIGIA.</a:t>
            </a:r>
          </a:p>
          <a:p>
            <a:endParaRPr lang="it-IT" sz="22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A livello dei Mielomeri da T1 a T12 (T1-T12), come pure a livello di S2-S4, si descrive un CORNO GRIGIO LATERALE contenente Neuroni del SNA, rispettivamente ORTOSIMPATICO (T1-L2) e PARASIMPATICO (S2-S4).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Si osservano, ancora, VARIAZIONI VOLUMETRICHE dell’ «H» in relazione alla Sostanza Bianca nei diversi tratti considerati. </a:t>
            </a:r>
          </a:p>
          <a:p>
            <a:endParaRPr lang="it-IT" sz="26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8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2606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8" y="548680"/>
            <a:ext cx="4685900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459" y="1988840"/>
            <a:ext cx="4463541" cy="397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17488"/>
            <a:ext cx="9144000" cy="1373187"/>
          </a:xfrm>
          <a:ln/>
        </p:spPr>
        <p:txBody>
          <a:bodyPr lIns="90000" tIns="46800" rIns="90000" bIns="46800" anchorCtr="1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Sezioni trasverse del midollo spinale: rapporti fra sostanza grigia e sostanza bianca a vari livelli </a:t>
            </a:r>
            <a:r>
              <a:rPr lang="it-IT" altLang="it-IT" sz="2800" i="0" dirty="0" err="1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neuromerici</a:t>
            </a:r>
            <a:endParaRPr lang="it-IT" altLang="it-IT" sz="2800" i="0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45075"/>
          </a:xfrm>
          <a:ln/>
        </p:spPr>
        <p:txBody>
          <a:bodyPr/>
          <a:lstStyle/>
          <a:p>
            <a:endParaRPr lang="it-IT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10" y="1590675"/>
            <a:ext cx="8621179" cy="491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171400"/>
            <a:ext cx="9144000" cy="1425575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INTERNA del MIDOLLO SPINALE: SOSTANZA BIANCA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11560" y="1124744"/>
            <a:ext cx="8208912" cy="534987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La SOSTANZA BIANCA si localizza all’ ESTERNO, andando a costituire 3 PAIA di CORDONI:</a:t>
            </a:r>
          </a:p>
          <a:p>
            <a:pPr marL="457200" indent="-45720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buFontTx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CORDONI ANTERIORI, separati dalla Fessura Mediana Anteriore;</a:t>
            </a:r>
          </a:p>
          <a:p>
            <a:pPr marL="457200" indent="-45720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buFontTx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CORDONI LATERALI, compresi tra le Emergenze delle Radici Anteriore e Posteriore del Nervo Spinale;</a:t>
            </a:r>
          </a:p>
          <a:p>
            <a:pPr marL="457200" indent="-45720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buFontTx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CORDONI POSTERIORI, separati dal Solco Mediano Posteriore.</a:t>
            </a:r>
          </a:p>
          <a:p>
            <a:pPr marL="0" indent="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Vi decorrono FASCI (o VIE) ASCENDENTI e DISCENDENTI (a seconda della direzione di propagazione dell’ Impulso).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  <a:ln/>
        </p:spPr>
        <p:txBody>
          <a:bodyPr lIns="90000" tIns="46800" rIns="90000" bIns="46800" anchorCtr="1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NEURONI DEL MIDOLLO SPINALE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81976" y="692696"/>
            <a:ext cx="9216008" cy="7378700"/>
          </a:xfrm>
          <a:ln/>
        </p:spPr>
        <p:txBody>
          <a:bodyPr lIns="90000" tIns="46800" rIns="90000" bIns="46800"/>
          <a:lstStyle/>
          <a:p>
            <a:pPr marL="331788" indent="-331788" hangingPunct="1">
              <a:lnSpc>
                <a:spcPct val="80000"/>
              </a:lnSpc>
              <a:spcBef>
                <a:spcPts val="45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it-IT" altLang="it-IT" sz="1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PROPRIOSPINALI</a:t>
            </a:r>
            <a:r>
              <a:rPr lang="it-IT" altLang="it-IT" sz="1800" dirty="0">
                <a:solidFill>
                  <a:schemeClr val="tx1"/>
                </a:solidFill>
                <a:latin typeface="Chalkboard SE" panose="03050602040202020205" pitchFamily="66" charset="77"/>
              </a:rPr>
              <a:t> (o Neuroni </a:t>
            </a:r>
            <a:r>
              <a:rPr lang="it-IT" altLang="it-IT" sz="1800" dirty="0" err="1">
                <a:solidFill>
                  <a:schemeClr val="tx1"/>
                </a:solidFill>
                <a:latin typeface="Chalkboard SE" panose="03050602040202020205" pitchFamily="66" charset="77"/>
              </a:rPr>
              <a:t>Internunciali</a:t>
            </a:r>
            <a:r>
              <a:rPr lang="it-IT" altLang="it-IT" sz="1800" dirty="0">
                <a:solidFill>
                  <a:schemeClr val="tx1"/>
                </a:solidFill>
                <a:latin typeface="Chalkboard SE" panose="03050602040202020205" pitchFamily="66" charset="77"/>
              </a:rPr>
              <a:t>, distribuiti in uno o più segmenti, per </a:t>
            </a:r>
            <a:r>
              <a:rPr lang="it-IT" altLang="it-IT" sz="1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CIRCUITI ASSOCIATIVI LOCALI INTRAMIDOLLARI</a:t>
            </a:r>
            <a:r>
              <a:rPr lang="it-IT" altLang="it-IT" sz="1800" dirty="0">
                <a:solidFill>
                  <a:schemeClr val="tx1"/>
                </a:solidFill>
                <a:latin typeface="Chalkboard SE" panose="03050602040202020205" pitchFamily="66" charset="77"/>
              </a:rPr>
              <a:t>: tra essi i NEURONI INIBITORI di RENSHAW, che agiscono inibendo i Motoneuroni Somatici);</a:t>
            </a:r>
          </a:p>
          <a:p>
            <a:pPr marL="338138" indent="-331788" hangingPunct="1">
              <a:lnSpc>
                <a:spcPct val="80000"/>
              </a:lnSpc>
              <a:spcBef>
                <a:spcPts val="450"/>
              </a:spcBef>
              <a:buClr>
                <a:schemeClr val="tx1"/>
              </a:buClr>
              <a:buSzPct val="7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it-IT" altLang="it-IT" sz="1800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pPr marL="331788" indent="-331788" hangingPunct="1">
              <a:lnSpc>
                <a:spcPct val="80000"/>
              </a:lnSpc>
              <a:spcBef>
                <a:spcPts val="45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it-IT" altLang="it-IT" sz="18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FUNICOLARI di ASSOCIAZIONE INTERSEGMENTALI</a:t>
            </a:r>
            <a:r>
              <a:rPr lang="it-IT" altLang="it-IT" sz="1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e </a:t>
            </a:r>
            <a:r>
              <a:rPr lang="it-IT" altLang="it-IT" sz="18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COMMISSURALI</a:t>
            </a:r>
            <a:r>
              <a:rPr lang="it-IT" altLang="it-IT" sz="1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(INTRAMIDOLLARI, implicati nei riflessi spinali più complessi);</a:t>
            </a:r>
          </a:p>
          <a:p>
            <a:pPr marL="338138" indent="-331788" hangingPunct="1">
              <a:lnSpc>
                <a:spcPct val="80000"/>
              </a:lnSpc>
              <a:spcBef>
                <a:spcPts val="450"/>
              </a:spcBef>
              <a:buClr>
                <a:schemeClr val="tx1"/>
              </a:buClr>
              <a:buSzPct val="7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it-IT" altLang="it-IT" sz="1800" dirty="0">
              <a:solidFill>
                <a:schemeClr val="tx1"/>
              </a:solidFill>
            </a:endParaRPr>
          </a:p>
          <a:p>
            <a:pPr marL="331788" indent="-331788" hangingPunct="1">
              <a:lnSpc>
                <a:spcPct val="80000"/>
              </a:lnSpc>
              <a:spcBef>
                <a:spcPts val="45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it-IT" altLang="it-IT" sz="1800" b="1" dirty="0">
                <a:solidFill>
                  <a:schemeClr val="tx1"/>
                </a:solidFill>
                <a:latin typeface="Comic Sans MS" panose="030F0902030302020204" pitchFamily="66" charset="0"/>
              </a:rPr>
              <a:t>FUNICOLARI DI PROIEZIONE</a:t>
            </a:r>
            <a:r>
              <a:rPr lang="it-IT" altLang="it-IT" sz="1800" dirty="0">
                <a:solidFill>
                  <a:schemeClr val="tx1"/>
                </a:solidFill>
                <a:latin typeface="Comic Sans MS" panose="030F0902030302020204" pitchFamily="66" charset="0"/>
              </a:rPr>
              <a:t> (in direzione dei distretti più rostrali del SNC)</a:t>
            </a:r>
            <a:r>
              <a:rPr lang="it-IT" altLang="it-IT" sz="1800" dirty="0">
                <a:solidFill>
                  <a:schemeClr val="tx1"/>
                </a:solidFill>
              </a:rPr>
              <a:t>;</a:t>
            </a:r>
          </a:p>
          <a:p>
            <a:pPr marL="338138" indent="-331788" hangingPunct="1">
              <a:lnSpc>
                <a:spcPct val="80000"/>
              </a:lnSpc>
              <a:spcBef>
                <a:spcPts val="450"/>
              </a:spcBef>
              <a:buClr>
                <a:schemeClr val="tx1"/>
              </a:buClr>
              <a:buSzPct val="7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it-IT" altLang="it-IT" sz="1800" dirty="0">
              <a:solidFill>
                <a:schemeClr val="tx1"/>
              </a:solidFill>
            </a:endParaRPr>
          </a:p>
          <a:p>
            <a:pPr marL="331788" indent="-331788" hangingPunct="1">
              <a:lnSpc>
                <a:spcPct val="80000"/>
              </a:lnSpc>
              <a:spcBef>
                <a:spcPts val="45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it-IT" altLang="it-IT" sz="1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NEURONI RADICOLARI SOMATOMOTORI</a:t>
            </a:r>
            <a:r>
              <a:rPr lang="it-IT" altLang="it-IT" sz="1800" dirty="0">
                <a:solidFill>
                  <a:schemeClr val="tx1"/>
                </a:solidFill>
                <a:latin typeface="Chalkboard SE" panose="03050602040202020205" pitchFamily="66" charset="77"/>
              </a:rPr>
              <a:t>:</a:t>
            </a:r>
          </a:p>
          <a:p>
            <a:pPr marL="338138" indent="-331788" hangingPunct="1">
              <a:lnSpc>
                <a:spcPct val="80000"/>
              </a:lnSpc>
              <a:spcBef>
                <a:spcPts val="450"/>
              </a:spcBef>
              <a:buClr>
                <a:schemeClr val="tx1"/>
              </a:buClr>
              <a:buSzPct val="7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it-IT" altLang="it-IT" sz="1800" dirty="0">
                <a:solidFill>
                  <a:schemeClr val="tx1"/>
                </a:solidFill>
                <a:latin typeface="Chalkboard SE" panose="03050602040202020205" pitchFamily="66" charset="77"/>
              </a:rPr>
              <a:t>      - </a:t>
            </a:r>
            <a:r>
              <a:rPr lang="it-IT" altLang="it-IT" sz="1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MOTONEURONI alfa </a:t>
            </a:r>
            <a:r>
              <a:rPr lang="it-IT" altLang="it-IT" sz="1800" dirty="0">
                <a:solidFill>
                  <a:schemeClr val="tx1"/>
                </a:solidFill>
                <a:latin typeface="Chalkboard SE" panose="03050602040202020205" pitchFamily="66" charset="77"/>
              </a:rPr>
              <a:t>alle </a:t>
            </a:r>
            <a:r>
              <a:rPr lang="it-IT" altLang="it-IT" sz="1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Placche Motrici </a:t>
            </a:r>
            <a:r>
              <a:rPr lang="it-IT" altLang="it-IT" sz="1800" dirty="0">
                <a:solidFill>
                  <a:schemeClr val="tx1"/>
                </a:solidFill>
                <a:latin typeface="Chalkboard SE" panose="03050602040202020205" pitchFamily="66" charset="77"/>
              </a:rPr>
              <a:t>dei Muscoli Striati Scheletrici;</a:t>
            </a:r>
          </a:p>
          <a:p>
            <a:pPr marL="338138" indent="-331788" hangingPunct="1">
              <a:lnSpc>
                <a:spcPct val="80000"/>
              </a:lnSpc>
              <a:spcBef>
                <a:spcPts val="450"/>
              </a:spcBef>
              <a:buClr>
                <a:schemeClr val="tx1"/>
              </a:buClr>
              <a:buSzPct val="7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it-IT" altLang="it-IT" sz="1800" dirty="0">
                <a:solidFill>
                  <a:schemeClr val="tx1"/>
                </a:solidFill>
                <a:latin typeface="Chalkboard SE" panose="03050602040202020205" pitchFamily="66" charset="77"/>
              </a:rPr>
              <a:t>      - </a:t>
            </a:r>
            <a:r>
              <a:rPr lang="it-IT" altLang="it-IT" sz="1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MOTONEURONI gamma </a:t>
            </a:r>
            <a:r>
              <a:rPr lang="it-IT" altLang="it-IT" sz="1800" dirty="0">
                <a:solidFill>
                  <a:schemeClr val="tx1"/>
                </a:solidFill>
                <a:latin typeface="Chalkboard SE" panose="03050602040202020205" pitchFamily="66" charset="77"/>
              </a:rPr>
              <a:t>alle </a:t>
            </a:r>
            <a:r>
              <a:rPr lang="it-IT" altLang="it-IT" sz="1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Placche Motrici delle Fibre </a:t>
            </a:r>
            <a:r>
              <a:rPr lang="it-IT" altLang="it-IT" sz="1800" b="1" dirty="0" err="1">
                <a:solidFill>
                  <a:schemeClr val="tx1"/>
                </a:solidFill>
                <a:latin typeface="Chalkboard SE" panose="03050602040202020205" pitchFamily="66" charset="77"/>
              </a:rPr>
              <a:t>Intrafusali</a:t>
            </a:r>
            <a:r>
              <a:rPr lang="it-IT" altLang="it-IT" sz="1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 </a:t>
            </a:r>
            <a:r>
              <a:rPr lang="it-IT" altLang="it-IT" sz="1800" dirty="0">
                <a:solidFill>
                  <a:schemeClr val="tx1"/>
                </a:solidFill>
                <a:latin typeface="Chalkboard SE" panose="03050602040202020205" pitchFamily="66" charset="77"/>
              </a:rPr>
              <a:t>dei Fusi </a:t>
            </a:r>
          </a:p>
          <a:p>
            <a:pPr marL="338138" indent="-331788" hangingPunct="1">
              <a:lnSpc>
                <a:spcPct val="80000"/>
              </a:lnSpc>
              <a:spcBef>
                <a:spcPts val="450"/>
              </a:spcBef>
              <a:buClr>
                <a:schemeClr val="tx1"/>
              </a:buClr>
              <a:buSzPct val="7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it-IT" altLang="it-IT" sz="1800" dirty="0">
                <a:solidFill>
                  <a:schemeClr val="tx1"/>
                </a:solidFill>
                <a:latin typeface="Chalkboard SE" panose="03050602040202020205" pitchFamily="66" charset="77"/>
              </a:rPr>
              <a:t>        Neuromuscolari (recettori responsabili della propriocezione)</a:t>
            </a:r>
          </a:p>
          <a:p>
            <a:pPr marL="338138" indent="-331788" hangingPunct="1">
              <a:lnSpc>
                <a:spcPct val="80000"/>
              </a:lnSpc>
              <a:spcBef>
                <a:spcPts val="450"/>
              </a:spcBef>
              <a:buClr>
                <a:schemeClr val="tx1"/>
              </a:buClr>
              <a:buSzPct val="7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it-IT" altLang="it-IT" sz="1800" dirty="0">
              <a:solidFill>
                <a:schemeClr val="tx1"/>
              </a:solidFill>
            </a:endParaRPr>
          </a:p>
          <a:p>
            <a:pPr marL="331788" indent="-331788" hangingPunct="1">
              <a:lnSpc>
                <a:spcPct val="80000"/>
              </a:lnSpc>
              <a:spcBef>
                <a:spcPts val="45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it-IT" altLang="it-IT" sz="1800" b="1" dirty="0">
                <a:solidFill>
                  <a:schemeClr val="tx1"/>
                </a:solidFill>
                <a:latin typeface="Comic Sans MS" panose="030F0902030302020204" pitchFamily="66" charset="0"/>
              </a:rPr>
              <a:t>NEURONI RADICOLARI VISCEROMOTORI</a:t>
            </a:r>
            <a:r>
              <a:rPr lang="it-IT" altLang="it-IT" sz="1800" dirty="0">
                <a:solidFill>
                  <a:schemeClr val="tx1"/>
                </a:solidFill>
                <a:latin typeface="Comic Sans MS" panose="030F0902030302020204" pitchFamily="66" charset="0"/>
              </a:rPr>
              <a:t> (</a:t>
            </a:r>
            <a:r>
              <a:rPr lang="it-IT" altLang="it-IT" sz="1800" b="1" dirty="0">
                <a:solidFill>
                  <a:schemeClr val="tx1"/>
                </a:solidFill>
                <a:latin typeface="Comic Sans MS" panose="030F0902030302020204" pitchFamily="66" charset="0"/>
              </a:rPr>
              <a:t>EFFETTORI VISCERALI GENERALI</a:t>
            </a:r>
            <a:r>
              <a:rPr lang="it-IT" altLang="it-IT" sz="1800" dirty="0">
                <a:solidFill>
                  <a:schemeClr val="tx1"/>
                </a:solidFill>
                <a:latin typeface="Comic Sans MS" panose="030F0902030302020204" pitchFamily="66" charset="0"/>
              </a:rPr>
              <a:t>):</a:t>
            </a:r>
          </a:p>
          <a:p>
            <a:pPr marL="338138" indent="-331788" hangingPunct="1">
              <a:lnSpc>
                <a:spcPct val="80000"/>
              </a:lnSpc>
              <a:spcBef>
                <a:spcPts val="450"/>
              </a:spcBef>
              <a:buClr>
                <a:schemeClr val="tx1"/>
              </a:buClr>
              <a:buSzPct val="7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it-IT" altLang="it-IT" sz="1800" dirty="0">
                <a:solidFill>
                  <a:schemeClr val="tx1"/>
                </a:solidFill>
                <a:latin typeface="Comic Sans MS" panose="030F0902030302020204" pitchFamily="66" charset="0"/>
              </a:rPr>
              <a:t>        - </a:t>
            </a:r>
            <a:r>
              <a:rPr lang="it-IT" altLang="it-IT" sz="18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OrtoSimpatici</a:t>
            </a:r>
            <a:r>
              <a:rPr lang="it-IT" altLang="it-IT" sz="1800" dirty="0">
                <a:solidFill>
                  <a:schemeClr val="tx1"/>
                </a:solidFill>
                <a:latin typeface="Comic Sans MS" panose="030F0902030302020204" pitchFamily="66" charset="0"/>
              </a:rPr>
              <a:t> (Lamina VII nei neuromeri TORACICI e LOMBARI)</a:t>
            </a:r>
          </a:p>
          <a:p>
            <a:pPr marL="338138" indent="-331788" hangingPunct="1">
              <a:lnSpc>
                <a:spcPct val="80000"/>
              </a:lnSpc>
              <a:spcBef>
                <a:spcPts val="450"/>
              </a:spcBef>
              <a:buClr>
                <a:schemeClr val="tx1"/>
              </a:buClr>
              <a:buSzPct val="7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it-IT" altLang="it-IT" sz="1800" dirty="0">
                <a:solidFill>
                  <a:schemeClr val="tx1"/>
                </a:solidFill>
                <a:latin typeface="Comic Sans MS" panose="030F0902030302020204" pitchFamily="66" charset="0"/>
              </a:rPr>
              <a:t>        - </a:t>
            </a:r>
            <a:r>
              <a:rPr lang="it-IT" altLang="it-IT" sz="18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ParaSimpatici</a:t>
            </a:r>
            <a:r>
              <a:rPr lang="it-IT" altLang="it-IT" sz="1800" dirty="0">
                <a:solidFill>
                  <a:schemeClr val="tx1"/>
                </a:solidFill>
                <a:latin typeface="Comic Sans MS" panose="030F0902030302020204" pitchFamily="66" charset="0"/>
              </a:rPr>
              <a:t> (Lamina VI nei neuromeri S2, S3, S4).</a:t>
            </a:r>
          </a:p>
          <a:p>
            <a:pPr marL="338138" indent="-331788" hangingPunct="1">
              <a:lnSpc>
                <a:spcPct val="80000"/>
              </a:lnSpc>
              <a:spcBef>
                <a:spcPts val="450"/>
              </a:spcBef>
              <a:buClr>
                <a:schemeClr val="tx1"/>
              </a:buClr>
              <a:buSzPct val="7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it-IT" altLang="it-IT" sz="1800" dirty="0">
              <a:solidFill>
                <a:schemeClr val="tx1"/>
              </a:solidFill>
            </a:endParaRPr>
          </a:p>
          <a:p>
            <a:pPr marL="331788" indent="-331788" hangingPunct="1">
              <a:lnSpc>
                <a:spcPct val="80000"/>
              </a:lnSpc>
              <a:spcBef>
                <a:spcPts val="45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it-IT" altLang="it-IT" sz="18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NEURONI RADICOLARI GANGLIARI</a:t>
            </a:r>
            <a:r>
              <a:rPr lang="it-IT" altLang="it-IT" sz="1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(sono </a:t>
            </a:r>
            <a:r>
              <a:rPr lang="it-IT" altLang="it-IT" sz="18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EXTRAMIDOLLARI</a:t>
            </a:r>
            <a:r>
              <a:rPr lang="it-IT" altLang="it-IT" sz="1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, si trovano nei GANGLI annessi alla Radice Posteriore, pertanto a </a:t>
            </a:r>
            <a:r>
              <a:rPr lang="it-IT" altLang="it-IT" sz="1800" dirty="0" err="1">
                <a:solidFill>
                  <a:schemeClr val="tx1"/>
                </a:solidFill>
                <a:latin typeface="Copperplate Gothic Bold" panose="020E0705020206020404" pitchFamily="34" charset="77"/>
              </a:rPr>
              <a:t>rigor</a:t>
            </a:r>
            <a:r>
              <a:rPr lang="it-IT" altLang="it-IT" sz="1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di logica sono nel SNP)</a:t>
            </a:r>
          </a:p>
          <a:p>
            <a:pPr marL="338138" indent="-331788" hangingPunct="1">
              <a:lnSpc>
                <a:spcPct val="80000"/>
              </a:lnSpc>
              <a:spcBef>
                <a:spcPts val="450"/>
              </a:spcBef>
              <a:buClr>
                <a:schemeClr val="tx1"/>
              </a:buClr>
              <a:buSzPct val="7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it-IT" altLang="it-IT" sz="1800" dirty="0">
              <a:latin typeface="Copperplate Gothic Bold" panose="020E0705020206020404" pitchFamily="34" charset="77"/>
            </a:endParaRPr>
          </a:p>
          <a:p>
            <a:pPr marL="338138" indent="-331788" hangingPunct="1">
              <a:lnSpc>
                <a:spcPct val="8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it-IT" altLang="it-IT" sz="1800" dirty="0"/>
          </a:p>
          <a:p>
            <a:pPr marL="338138" indent="-331788" hangingPunct="1">
              <a:lnSpc>
                <a:spcPct val="80000"/>
              </a:lnSpc>
              <a:spcBef>
                <a:spcPts val="450"/>
              </a:spcBef>
              <a:buClrTx/>
              <a:buSzPct val="4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it-IT" altLang="it-IT" sz="1800" dirty="0"/>
          </a:p>
          <a:p>
            <a:pPr marL="338138" indent="-331788" hangingPunct="1">
              <a:lnSpc>
                <a:spcPct val="8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it-IT" altLang="it-IT" sz="1800" dirty="0"/>
              <a:t> </a:t>
            </a:r>
          </a:p>
          <a:p>
            <a:pPr marL="338138" indent="-331788" hangingPunct="1">
              <a:lnSpc>
                <a:spcPct val="8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it-IT" altLang="it-IT" sz="1800" dirty="0"/>
          </a:p>
          <a:p>
            <a:pPr marL="338138" indent="-331788" hangingPunct="1">
              <a:lnSpc>
                <a:spcPct val="8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it-IT" altLang="it-IT" sz="1800" dirty="0"/>
          </a:p>
          <a:p>
            <a:pPr marL="338138" indent="-331788" hangingPunct="1">
              <a:lnSpc>
                <a:spcPct val="8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it-IT" altLang="it-IT" sz="1800" dirty="0"/>
          </a:p>
          <a:p>
            <a:pPr marL="338138" indent="-331788" hangingPunct="1">
              <a:lnSpc>
                <a:spcPct val="8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it-IT" altLang="it-IT" sz="1800" dirty="0"/>
          </a:p>
          <a:p>
            <a:pPr marL="338138" indent="-331788" hangingPunct="1">
              <a:lnSpc>
                <a:spcPct val="8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it-IT" altLang="it-IT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8400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995738" y="549275"/>
            <a:ext cx="45370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2000"/>
              </a:spcBef>
              <a:buClrTx/>
              <a:buFontTx/>
              <a:buNone/>
            </a:pPr>
            <a:r>
              <a:rPr lang="it-IT" altLang="it-IT" sz="2400" b="1"/>
              <a:t>LAMINE DI REXED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889250"/>
            <a:ext cx="5508625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8850"/>
            <a:ext cx="32766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5575"/>
            <a:ext cx="8229600" cy="1139825"/>
          </a:xfrm>
          <a:ln/>
        </p:spPr>
        <p:txBody>
          <a:bodyPr lIns="90000" tIns="46800" rIns="90000" bIns="46800" anchorCtr="1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>
                <a:solidFill>
                  <a:srgbClr val="FFFFFF"/>
                </a:solidFill>
                <a:latin typeface="Arial Black" panose="020B0A04020102020204" pitchFamily="34" charset="0"/>
              </a:rPr>
              <a:t>Lamine di Rexed</a:t>
            </a:r>
            <a:br>
              <a:rPr lang="it-IT" altLang="it-IT" sz="2800">
                <a:solidFill>
                  <a:srgbClr val="FFFFFF"/>
                </a:solidFill>
                <a:latin typeface="Arial Black" panose="020B0A04020102020204" pitchFamily="34" charset="0"/>
              </a:rPr>
            </a:br>
            <a:endParaRPr lang="it-IT" altLang="it-IT" sz="28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9941" y="1890548"/>
            <a:ext cx="6193007" cy="4530725"/>
          </a:xfrm>
          <a:ln/>
        </p:spPr>
        <p:txBody>
          <a:bodyPr lIns="90000" tIns="46800" rIns="90000" bIns="46800"/>
          <a:lstStyle/>
          <a:p>
            <a:pPr marL="331788" indent="-331788" hangingPunct="1">
              <a:lnSpc>
                <a:spcPct val="95000"/>
              </a:lnSpc>
              <a:spcBef>
                <a:spcPts val="7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it-IT" altLang="it-IT" sz="2400" b="1" dirty="0">
                <a:solidFill>
                  <a:schemeClr val="tx1"/>
                </a:solidFill>
                <a:latin typeface="Chalkduster" panose="03050602040202020205" pitchFamily="66" charset="77"/>
              </a:rPr>
              <a:t>Secondo il </a:t>
            </a:r>
            <a:r>
              <a:rPr lang="it-IT" altLang="it-IT" sz="2400" b="1" dirty="0" err="1">
                <a:solidFill>
                  <a:schemeClr val="tx1"/>
                </a:solidFill>
                <a:latin typeface="Chalkduster" panose="03050602040202020205" pitchFamily="66" charset="77"/>
              </a:rPr>
              <a:t>neuroscienziato</a:t>
            </a:r>
            <a:r>
              <a:rPr lang="it-IT" altLang="it-IT" sz="2400" b="1" dirty="0">
                <a:solidFill>
                  <a:schemeClr val="tx1"/>
                </a:solidFill>
                <a:latin typeface="Chalkduster" panose="03050602040202020205" pitchFamily="66" charset="77"/>
              </a:rPr>
              <a:t> svedese REXED, la</a:t>
            </a:r>
            <a:r>
              <a:rPr lang="it-IT" altLang="it-IT" sz="2400" b="1" dirty="0">
                <a:latin typeface="Chalkduster" panose="03050602040202020205" pitchFamily="66" charset="77"/>
              </a:rPr>
              <a:t> </a:t>
            </a:r>
            <a:r>
              <a:rPr lang="it-IT" altLang="it-IT" sz="2400" b="1" dirty="0">
                <a:solidFill>
                  <a:schemeClr val="tx1"/>
                </a:solidFill>
                <a:latin typeface="Chalkduster" panose="03050602040202020205" pitchFamily="66" charset="77"/>
              </a:rPr>
              <a:t>sostanza grigia del midollo spinale è composta da lamine di neuroni;</a:t>
            </a:r>
          </a:p>
          <a:p>
            <a:pPr marL="338138" indent="-331788" hangingPunct="1">
              <a:lnSpc>
                <a:spcPct val="95000"/>
              </a:lnSpc>
              <a:spcBef>
                <a:spcPts val="700"/>
              </a:spcBef>
              <a:buClr>
                <a:schemeClr val="tx1"/>
              </a:buClr>
              <a:buSzPct val="7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it-IT" altLang="it-IT" sz="2800" b="1" dirty="0">
              <a:solidFill>
                <a:schemeClr val="tx1"/>
              </a:solidFill>
              <a:latin typeface="Chalkduster" panose="03050602040202020205" pitchFamily="66" charset="77"/>
            </a:endParaRPr>
          </a:p>
          <a:p>
            <a:pPr marL="331788" indent="-331788" hangingPunct="1">
              <a:lnSpc>
                <a:spcPct val="95000"/>
              </a:lnSpc>
              <a:spcBef>
                <a:spcPts val="7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duster" panose="03050602040202020205" pitchFamily="66" charset="77"/>
              </a:rPr>
              <a:t>le lamine sono 10, di cui 6 (più regolari e ordinatamente stratificate) localizzate nel corno posteriore</a:t>
            </a:r>
            <a:r>
              <a:rPr lang="it-IT" altLang="it-IT" sz="2600" dirty="0">
                <a:solidFill>
                  <a:schemeClr val="tx1"/>
                </a:solidFill>
                <a:latin typeface="Chalkduster" panose="03050602040202020205" pitchFamily="66" charset="77"/>
              </a:rPr>
              <a:t>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2"/>
          <a:stretch/>
        </p:blipFill>
        <p:spPr bwMode="auto">
          <a:xfrm>
            <a:off x="6482241" y="32098"/>
            <a:ext cx="2629347" cy="333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FABFE79-BB04-C848-B2E8-9AC6D7A84FFF}"/>
              </a:ext>
            </a:extLst>
          </p:cNvPr>
          <p:cNvSpPr txBox="1"/>
          <p:nvPr/>
        </p:nvSpPr>
        <p:spPr>
          <a:xfrm>
            <a:off x="865617" y="332656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SOSTANZA GRIGIA: ORGANIZZAZIONE in</a:t>
            </a:r>
          </a:p>
          <a:p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LAMINE (di REXED)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39825"/>
          </a:xfrm>
          <a:ln/>
        </p:spPr>
        <p:txBody>
          <a:bodyPr lIns="90000" tIns="46800" rIns="90000" bIns="46800" anchorCtr="1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LAMINE DI REXED</a:t>
            </a:r>
            <a:br>
              <a:rPr lang="it-IT" alt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[ 1 ]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256457"/>
            <a:ext cx="8964488" cy="5601543"/>
          </a:xfrm>
          <a:ln/>
        </p:spPr>
        <p:txBody>
          <a:bodyPr lIns="90000" tIns="46800" rIns="90000" bIns="46800"/>
          <a:lstStyle/>
          <a:p>
            <a:pPr indent="-331788" algn="ctr" hangingPunct="1">
              <a:lnSpc>
                <a:spcPct val="95000"/>
              </a:lnSpc>
              <a:spcBef>
                <a:spcPts val="700"/>
              </a:spcBef>
              <a:buClrTx/>
              <a:buSzPct val="75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i="1" u="sng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Corno posteriore</a:t>
            </a:r>
          </a:p>
          <a:p>
            <a:pPr indent="-331788" hangingPunct="1">
              <a:lnSpc>
                <a:spcPct val="95000"/>
              </a:lnSpc>
              <a:spcBef>
                <a:spcPts val="700"/>
              </a:spcBef>
              <a:buClrTx/>
              <a:buSzPct val="75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800" b="1" i="1" u="sng" dirty="0">
              <a:latin typeface="Arial Black" panose="020B0A04020102020204" pitchFamily="34" charset="0"/>
            </a:endParaRPr>
          </a:p>
          <a:p>
            <a:pPr marL="336550" indent="-325438" hangingPunct="1">
              <a:lnSpc>
                <a:spcPct val="95000"/>
              </a:lnSpc>
              <a:spcBef>
                <a:spcPts val="7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LAMINA I (zona marginale di </a:t>
            </a:r>
            <a:r>
              <a:rPr lang="it-IT" altLang="it-IT" sz="28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Lissauer</a:t>
            </a: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);</a:t>
            </a:r>
          </a:p>
          <a:p>
            <a:pPr marL="336550" indent="-325438" hangingPunct="1">
              <a:lnSpc>
                <a:spcPct val="95000"/>
              </a:lnSpc>
              <a:spcBef>
                <a:spcPts val="7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LAMINA II (sostanza gelatinosa di Rolando, coinvolta in un meccanismo di soppressione endogena del dolore);</a:t>
            </a:r>
          </a:p>
          <a:p>
            <a:pPr marL="336550" indent="-325438" hangingPunct="1">
              <a:lnSpc>
                <a:spcPct val="95000"/>
              </a:lnSpc>
              <a:spcBef>
                <a:spcPts val="7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LAMINE III e IV (nucleo proprio, neuroni funicolari di proiezione);</a:t>
            </a:r>
          </a:p>
          <a:p>
            <a:pPr marL="336550" indent="-325438" hangingPunct="1">
              <a:lnSpc>
                <a:spcPct val="95000"/>
              </a:lnSpc>
              <a:spcBef>
                <a:spcPts val="7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LAMINE V e VI (base del corno posteriore, neuroni funicolari di proiezione, V, e radicolari parasimpatici S2-S4, VI).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39700"/>
            <a:ext cx="8229600" cy="947738"/>
          </a:xfrm>
          <a:ln/>
        </p:spPr>
        <p:txBody>
          <a:bodyPr lIns="90000" tIns="46800" rIns="90000" bIns="46800" anchorCtr="1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rgbClr val="FFFFFF"/>
                </a:solidFill>
                <a:latin typeface="Arial Black" panose="020B0A04020102020204" pitchFamily="34" charset="0"/>
              </a:rPr>
              <a:t>LAMINE DI REXED</a:t>
            </a:r>
            <a:br>
              <a:rPr lang="it-IT" altLang="it-IT" sz="2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800" dirty="0">
                <a:solidFill>
                  <a:srgbClr val="FFFFFF"/>
                </a:solidFill>
                <a:latin typeface="Arial Black" panose="020B0A04020102020204" pitchFamily="34" charset="0"/>
              </a:rPr>
              <a:t>[ 2 ]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5" y="1087438"/>
            <a:ext cx="8928992" cy="5581922"/>
          </a:xfrm>
          <a:ln/>
        </p:spPr>
        <p:txBody>
          <a:bodyPr lIns="90000" tIns="46800" rIns="90000" bIns="46800"/>
          <a:lstStyle/>
          <a:p>
            <a:pPr indent="-331788" algn="ctr" hangingPunct="1">
              <a:lnSpc>
                <a:spcPct val="95000"/>
              </a:lnSpc>
              <a:spcBef>
                <a:spcPts val="700"/>
              </a:spcBef>
              <a:buClrTx/>
              <a:buSzPct val="75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i="1" u="sng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Corno anteriore</a:t>
            </a:r>
          </a:p>
          <a:p>
            <a:pPr indent="-331788" algn="ctr" hangingPunct="1">
              <a:lnSpc>
                <a:spcPct val="95000"/>
              </a:lnSpc>
              <a:spcBef>
                <a:spcPts val="700"/>
              </a:spcBef>
              <a:buClrTx/>
              <a:buSzPct val="75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800" b="1" i="1" u="sng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pPr marL="336550" indent="-325438" hangingPunct="1">
              <a:lnSpc>
                <a:spcPct val="95000"/>
              </a:lnSpc>
              <a:spcBef>
                <a:spcPts val="7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LAMINA VII (neuroni visceromotori ortosimpatici </a:t>
            </a:r>
            <a:r>
              <a:rPr lang="it-IT" altLang="it-IT" sz="28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toraco</a:t>
            </a: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-lombari e neuroni funicolari di associazione);</a:t>
            </a:r>
          </a:p>
          <a:p>
            <a:pPr marL="336550" indent="-325438" hangingPunct="1">
              <a:lnSpc>
                <a:spcPct val="95000"/>
              </a:lnSpc>
              <a:spcBef>
                <a:spcPts val="7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LAMINA VIII (neuroni funicolari di associazione);</a:t>
            </a:r>
          </a:p>
          <a:p>
            <a:pPr marL="336550" indent="-325438" hangingPunct="1">
              <a:lnSpc>
                <a:spcPct val="95000"/>
              </a:lnSpc>
              <a:spcBef>
                <a:spcPts val="7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LAMINA IX (motoneuroni radicolari alfa e gamma);</a:t>
            </a:r>
          </a:p>
          <a:p>
            <a:pPr marL="336550" indent="-325438" hangingPunct="1">
              <a:lnSpc>
                <a:spcPct val="95000"/>
              </a:lnSpc>
              <a:spcBef>
                <a:spcPts val="7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LAMINA X (neuroni funicolari di associazione).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9266CC6-8FDD-8141-A939-30BE25058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-52387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 kern="1200">
                <a:solidFill>
                  <a:srgbClr val="E6E6E6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LAMINE DI REXED</a:t>
            </a:r>
            <a:br>
              <a:rPr lang="it-IT" alt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[ 2]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8" y="576263"/>
            <a:ext cx="5616575" cy="1655762"/>
          </a:xfrm>
          <a:ln/>
        </p:spPr>
        <p:txBody>
          <a:bodyPr lIns="90000" tIns="46800" rIns="90000" bIns="46800"/>
          <a:lstStyle/>
          <a:p>
            <a:pPr algn="just" hangingPunct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dirty="0">
                <a:solidFill>
                  <a:srgbClr val="FFFFFF"/>
                </a:solidFill>
              </a:rPr>
              <a:t>Le radici spinali (31 paia per lato): ventrale (o motrice) e dorsale (o sensitiva con annesso ganglio spinale) formano 31 paia di nervi spinali (8 cervicali, 12 toracici, 5 lombari, 5 sacrali, 1 coccigeo) a livello dei  fori intervertebrali.</a:t>
            </a:r>
            <a:r>
              <a:rPr lang="it-IT" altLang="it-IT" dirty="0">
                <a:solidFill>
                  <a:srgbClr val="FFFFFF"/>
                </a:solidFill>
                <a:latin typeface="New York" charset="0"/>
              </a:rPr>
              <a:t> </a:t>
            </a:r>
            <a:br>
              <a:rPr lang="it-IT" altLang="it-IT" dirty="0">
                <a:solidFill>
                  <a:srgbClr val="FFFFFF"/>
                </a:solidFill>
                <a:latin typeface="New York" charset="0"/>
              </a:rPr>
            </a:br>
            <a:endParaRPr lang="it-IT" altLang="it-IT" dirty="0">
              <a:solidFill>
                <a:srgbClr val="FFFFFF"/>
              </a:solidFill>
              <a:latin typeface="New York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1" r="36603"/>
          <a:stretch>
            <a:fillRect/>
          </a:stretch>
        </p:blipFill>
        <p:spPr bwMode="auto">
          <a:xfrm>
            <a:off x="71438" y="0"/>
            <a:ext cx="3636466" cy="685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2331" r="3660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7" t="9726" r="896" b="60507"/>
          <a:stretch/>
        </p:blipFill>
        <p:spPr bwMode="auto">
          <a:xfrm>
            <a:off x="4932040" y="2348880"/>
            <a:ext cx="3420963" cy="335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1126" t="9726" r="896" b="513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3C3A058-492D-A84C-9620-CCE3F1F71665}"/>
              </a:ext>
            </a:extLst>
          </p:cNvPr>
          <p:cNvSpPr txBox="1"/>
          <p:nvPr/>
        </p:nvSpPr>
        <p:spPr>
          <a:xfrm>
            <a:off x="5508104" y="5949280"/>
            <a:ext cx="3405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CAUDA EQUINA </a:t>
            </a:r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DA02947E-D5C4-BC4D-8305-FE4B4570D6CC}"/>
              </a:ext>
            </a:extLst>
          </p:cNvPr>
          <p:cNvCxnSpPr/>
          <p:nvPr/>
        </p:nvCxnSpPr>
        <p:spPr bwMode="auto">
          <a:xfrm flipV="1">
            <a:off x="1691680" y="3789040"/>
            <a:ext cx="4608512" cy="238447"/>
          </a:xfrm>
          <a:prstGeom prst="line">
            <a:avLst/>
          </a:prstGeom>
          <a:solidFill>
            <a:srgbClr val="00B8FF"/>
          </a:solidFill>
          <a:ln w="127000" cap="sq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108490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5FCC8C-023C-954D-BCCD-5C01C867B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363"/>
            <a:ext cx="9036495" cy="1141412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CENNI  ELEMENTARI  sui MECCANISMI di SOPPRESSIONE ENDOGENA del DOLORE</a:t>
            </a:r>
            <a:br>
              <a:rPr lang="it-IT" sz="28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28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- Teoria del Cancello Gate Control -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3F4227-BDDD-9249-8E92-F1FA16C37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12923"/>
            <a:ext cx="8496943" cy="5468963"/>
          </a:xfrm>
        </p:spPr>
        <p:txBody>
          <a:bodyPr/>
          <a:lstStyle/>
          <a:p>
            <a:r>
              <a:rPr lang="it-IT" sz="2300" b="1" dirty="0">
                <a:solidFill>
                  <a:schemeClr val="tx1"/>
                </a:solidFill>
                <a:latin typeface="Comic Sans MS" panose="030F0902030302020204" pitchFamily="66" charset="0"/>
              </a:rPr>
              <a:t>È una funzionalità che permette di ridurre la sensibilità dolorifica in risposta a stimoli dannosi per le strutture corporee.</a:t>
            </a:r>
          </a:p>
          <a:p>
            <a:r>
              <a:rPr lang="it-IT" sz="2300" b="1" dirty="0">
                <a:solidFill>
                  <a:schemeClr val="tx1"/>
                </a:solidFill>
                <a:latin typeface="Comic Sans MS" panose="030F0902030302020204" pitchFamily="66" charset="0"/>
              </a:rPr>
              <a:t>A livello della Sostanza Grigia del Midollo Spinale viene coinvolta la SOSTANZA GELATINOSA di ROLANDO della Lamina II. </a:t>
            </a:r>
          </a:p>
          <a:p>
            <a:r>
              <a:rPr lang="it-IT" sz="2300" b="1" dirty="0">
                <a:solidFill>
                  <a:schemeClr val="tx1"/>
                </a:solidFill>
                <a:latin typeface="Comic Sans MS" panose="030F0902030302020204" pitchFamily="66" charset="0"/>
              </a:rPr>
              <a:t>Essa viene attivata dalla «compressione» attuata sulla parte interessata dallo stimolo dolorifico: la sensibilità TATTILE GROSSOLANA, attivando i Neuroni della Lamina II, fa sì che essi attuino una INIBIZIONE PRESINAPTICA sui Neuroni delle Lamine V e VI, che danno luogo al Fascio </a:t>
            </a:r>
            <a:r>
              <a:rPr lang="it-IT" sz="23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SpinoTalamico</a:t>
            </a:r>
            <a:r>
              <a:rPr lang="it-IT" sz="2300" b="1" dirty="0">
                <a:solidFill>
                  <a:schemeClr val="tx1"/>
                </a:solidFill>
                <a:latin typeface="Comic Sans MS" panose="030F0902030302020204" pitchFamily="66" charset="0"/>
              </a:rPr>
              <a:t> Laterale. Tale inibizione RIDUCE la SENSIBILITA’ DOLORIFICA. </a:t>
            </a:r>
          </a:p>
          <a:p>
            <a:r>
              <a:rPr lang="it-IT" sz="2300" b="1" dirty="0">
                <a:solidFill>
                  <a:schemeClr val="tx1"/>
                </a:solidFill>
                <a:latin typeface="Comic Sans MS" panose="030F0902030302020204" pitchFamily="66" charset="0"/>
              </a:rPr>
              <a:t>I Neuromediatori coinvolti sono le ENKEFALINE (Encefaline), che agiscono sui recettori dei Farmaci Morfinici. </a:t>
            </a:r>
          </a:p>
        </p:txBody>
      </p:sp>
    </p:spTree>
    <p:extLst>
      <p:ext uri="{BB962C8B-B14F-4D97-AF65-F5344CB8AC3E}">
        <p14:creationId xmlns:p14="http://schemas.microsoft.com/office/powerpoint/2010/main" val="620347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>
            <a:extLst>
              <a:ext uri="{FF2B5EF4-FFF2-40B4-BE49-F238E27FC236}">
                <a16:creationId xmlns:a16="http://schemas.microsoft.com/office/drawing/2014/main" id="{E5FCA07A-D32A-1649-998E-D41368784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" r="9851" b="15126"/>
          <a:stretch>
            <a:fillRect/>
          </a:stretch>
        </p:blipFill>
        <p:spPr bwMode="auto">
          <a:xfrm>
            <a:off x="0" y="0"/>
            <a:ext cx="8135938" cy="673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339" r="9851" b="151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054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15900"/>
            <a:ext cx="3203575" cy="2532063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rgbClr val="FFFFFF"/>
                </a:solidFill>
              </a:rPr>
              <a:t>“</a:t>
            </a: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Teoria del Cancello”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di controllo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della trasmissione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del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dolore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200" dirty="0">
                <a:solidFill>
                  <a:srgbClr val="FFFFFF"/>
                </a:solidFill>
                <a:latin typeface="Arial Black" panose="020B0A04020102020204" pitchFamily="34" charset="0"/>
              </a:rPr>
              <a:t>(Gate Control)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" y="9326"/>
            <a:ext cx="8981730" cy="673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637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5FCC8C-023C-954D-BCCD-5C01C867B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08" y="343372"/>
            <a:ext cx="8856983" cy="1141412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CENNI  ELEMENTARI  sui MECCANISMI di SOPPRESSIONE ENDOGENA del DOLORE</a:t>
            </a:r>
            <a:br>
              <a:rPr lang="it-IT" sz="28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28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- Vie Discendenti -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3F4227-BDDD-9249-8E92-F1FA16C37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484784"/>
            <a:ext cx="8064896" cy="5468963"/>
          </a:xfrm>
        </p:spPr>
        <p:txBody>
          <a:bodyPr/>
          <a:lstStyle/>
          <a:p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Ad integrazione del funzionamento del Meccanismo di Soppressione Endogena del Dolore, vi intervengono anche delle Vie Discendenti dall’ Encefalo.</a:t>
            </a:r>
          </a:p>
          <a:p>
            <a:endParaRPr lang="it-IT" sz="24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In particolare, dal Tronco Encefalico (SOSTANZA GRIGIA PERIACQUEDUTTALE del Mesencefalo), come pure direttamente dalla Corteccia Telencefalica, FIBRE DISCENDENTI attivano i medesimi Neuroni della Sostanza Gelatinosa di Rolando, che, pertanto, tramite le </a:t>
            </a:r>
            <a:r>
              <a:rPr lang="it-IT" sz="24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Enkefaline</a:t>
            </a:r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, attuano la medesima Inibizione Presinaptica sui Neuroni Funicolari proiettivi della Lamina V e VI</a:t>
            </a:r>
          </a:p>
        </p:txBody>
      </p:sp>
    </p:spTree>
    <p:extLst>
      <p:ext uri="{BB962C8B-B14F-4D97-AF65-F5344CB8AC3E}">
        <p14:creationId xmlns:p14="http://schemas.microsoft.com/office/powerpoint/2010/main" val="37165322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073147" cy="479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96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E33062-A813-BE45-869F-562306C40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276872"/>
            <a:ext cx="7805737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CORDONI DI SOSTANZA BIANCA</a:t>
            </a:r>
          </a:p>
        </p:txBody>
      </p:sp>
    </p:spTree>
    <p:extLst>
      <p:ext uri="{BB962C8B-B14F-4D97-AF65-F5344CB8AC3E}">
        <p14:creationId xmlns:p14="http://schemas.microsoft.com/office/powerpoint/2010/main" val="21665814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>
            <a:extLst>
              <a:ext uri="{FF2B5EF4-FFF2-40B4-BE49-F238E27FC236}">
                <a16:creationId xmlns:a16="http://schemas.microsoft.com/office/drawing/2014/main" id="{9EDE8F3A-C88F-AF48-B781-0BF9E4814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2" y="187770"/>
            <a:ext cx="9180888" cy="667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2197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 lIns="90000" tIns="46800" rIns="90000" bIns="46800" anchorCtr="1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>
                <a:solidFill>
                  <a:srgbClr val="FFFFFF"/>
                </a:solidFill>
                <a:latin typeface="Arial Black" panose="020B0A04020102020204" pitchFamily="34" charset="0"/>
              </a:rPr>
              <a:t>Fasci del Cordone Anteriore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516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1C25E1BF-DC15-F748-814C-90DED3369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381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 kern="1200">
                <a:solidFill>
                  <a:srgbClr val="E6E6E6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dirty="0">
                <a:solidFill>
                  <a:schemeClr val="tx1"/>
                </a:solidFill>
              </a:rPr>
              <a:t>FASCI DEL CORDONE  ANTERIORE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FE011FD-032F-E441-863F-8D8B3DDF4187}"/>
              </a:ext>
            </a:extLst>
          </p:cNvPr>
          <p:cNvSpPr/>
          <p:nvPr/>
        </p:nvSpPr>
        <p:spPr bwMode="auto">
          <a:xfrm>
            <a:off x="899592" y="5229200"/>
            <a:ext cx="1008112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84F0F1A-9059-4643-89C8-F9F513699641}"/>
              </a:ext>
            </a:extLst>
          </p:cNvPr>
          <p:cNvSpPr/>
          <p:nvPr/>
        </p:nvSpPr>
        <p:spPr bwMode="auto">
          <a:xfrm>
            <a:off x="323528" y="5404005"/>
            <a:ext cx="1038068" cy="4732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3" name="Rettangolo arrotondato 12">
            <a:extLst>
              <a:ext uri="{FF2B5EF4-FFF2-40B4-BE49-F238E27FC236}">
                <a16:creationId xmlns:a16="http://schemas.microsoft.com/office/drawing/2014/main" id="{1984BE7B-4E5D-4D4A-BEB5-71F655CAFB37}"/>
              </a:ext>
            </a:extLst>
          </p:cNvPr>
          <p:cNvSpPr/>
          <p:nvPr/>
        </p:nvSpPr>
        <p:spPr bwMode="auto">
          <a:xfrm>
            <a:off x="0" y="2492897"/>
            <a:ext cx="9144000" cy="3024336"/>
          </a:xfrm>
          <a:prstGeom prst="roundRect">
            <a:avLst>
              <a:gd name="adj" fmla="val 7972"/>
            </a:avLst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FASCI DEL CORDONE LATERALE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1938"/>
            <a:ext cx="9144000" cy="532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ttangolo arrotondato 2">
            <a:extLst>
              <a:ext uri="{FF2B5EF4-FFF2-40B4-BE49-F238E27FC236}">
                <a16:creationId xmlns:a16="http://schemas.microsoft.com/office/drawing/2014/main" id="{DADDA1A3-E408-4749-A81D-7BB201252950}"/>
              </a:ext>
            </a:extLst>
          </p:cNvPr>
          <p:cNvSpPr/>
          <p:nvPr/>
        </p:nvSpPr>
        <p:spPr bwMode="auto">
          <a:xfrm>
            <a:off x="0" y="1916832"/>
            <a:ext cx="9036496" cy="2016224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ettangolo arrotondato 3">
            <a:extLst>
              <a:ext uri="{FF2B5EF4-FFF2-40B4-BE49-F238E27FC236}">
                <a16:creationId xmlns:a16="http://schemas.microsoft.com/office/drawing/2014/main" id="{CE8CE3AD-1B75-D545-8902-7D58F4764AAC}"/>
              </a:ext>
            </a:extLst>
          </p:cNvPr>
          <p:cNvSpPr/>
          <p:nvPr/>
        </p:nvSpPr>
        <p:spPr bwMode="auto">
          <a:xfrm>
            <a:off x="107504" y="4005064"/>
            <a:ext cx="8856984" cy="2232248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 lIns="90000" tIns="46800" rIns="90000" bIns="46800" anchorCtr="1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rgbClr val="FFFFFF"/>
                </a:solidFill>
                <a:latin typeface="Arial Black" panose="020B0A04020102020204" pitchFamily="34" charset="0"/>
              </a:rPr>
              <a:t>Fasci del Cordone Posteriore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9100"/>
            <a:ext cx="9144000" cy="440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DFACEB82-14F6-AE40-AE93-CC3E50EE6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302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 kern="1200">
                <a:solidFill>
                  <a:srgbClr val="E6E6E6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FASCI DEL CORDONE  POSTERIORE</a:t>
            </a:r>
          </a:p>
        </p:txBody>
      </p:sp>
      <p:sp>
        <p:nvSpPr>
          <p:cNvPr id="2" name="Rettangolo arrotondato 1">
            <a:extLst>
              <a:ext uri="{FF2B5EF4-FFF2-40B4-BE49-F238E27FC236}">
                <a16:creationId xmlns:a16="http://schemas.microsoft.com/office/drawing/2014/main" id="{FA6B11E4-72F1-844F-A626-127E72A4E11C}"/>
              </a:ext>
            </a:extLst>
          </p:cNvPr>
          <p:cNvSpPr/>
          <p:nvPr/>
        </p:nvSpPr>
        <p:spPr bwMode="auto">
          <a:xfrm>
            <a:off x="0" y="2204864"/>
            <a:ext cx="9036496" cy="1584176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190849-4F43-0D46-9042-28B68F54E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363"/>
            <a:ext cx="9143999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ESTERNA </a:t>
            </a:r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del MIDOLLO  SPINALE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16E6C5-A53C-9442-A006-2B29FD0C2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445224"/>
          </a:xfrm>
        </p:spPr>
        <p:txBody>
          <a:bodyPr/>
          <a:lstStyle/>
          <a:p>
            <a:r>
              <a:rPr lang="it-IT" sz="2600" b="1" i="1" dirty="0">
                <a:solidFill>
                  <a:schemeClr val="tx1"/>
                </a:solidFill>
                <a:latin typeface="Copperplate Gothic Bold" panose="020E0705020206020404" pitchFamily="34" charset="77"/>
                <a:cs typeface="+mj-cs"/>
              </a:rPr>
              <a:t>Ha una forma grossolanamente CILINDRICA, con dei rigonfiamenti a livello Cervicale e Lombare.</a:t>
            </a:r>
          </a:p>
          <a:p>
            <a:endParaRPr lang="it-IT" sz="2600" b="1" i="1" dirty="0">
              <a:solidFill>
                <a:schemeClr val="tx1"/>
              </a:solidFill>
              <a:latin typeface="Copperplate Gothic Bold" panose="020E0705020206020404" pitchFamily="34" charset="77"/>
              <a:cs typeface="+mj-cs"/>
            </a:endParaRPr>
          </a:p>
          <a:p>
            <a:r>
              <a:rPr lang="it-IT" sz="2600" b="1" i="1" dirty="0">
                <a:solidFill>
                  <a:schemeClr val="tx1"/>
                </a:solidFill>
                <a:latin typeface="Copperplate Gothic Bold" panose="020E0705020206020404" pitchFamily="34" charset="77"/>
                <a:cs typeface="+mj-cs"/>
              </a:rPr>
              <a:t>Presenta DUE Insolcature: l’ ANTERIORE più profonda (FESSURA MEDIANA ANTERIORE) e la POSTERIORE meno profonda (SOLCO MEDIANO POSTERIORE.</a:t>
            </a:r>
          </a:p>
          <a:p>
            <a:endParaRPr lang="it-IT" sz="2600" b="1" i="1" dirty="0">
              <a:solidFill>
                <a:schemeClr val="tx1"/>
              </a:solidFill>
              <a:latin typeface="Copperplate Gothic Bold" panose="020E0705020206020404" pitchFamily="34" charset="77"/>
              <a:cs typeface="+mj-cs"/>
            </a:endParaRPr>
          </a:p>
          <a:p>
            <a:r>
              <a:rPr lang="it-IT" sz="2600" b="1" i="1" dirty="0">
                <a:solidFill>
                  <a:schemeClr val="tx1"/>
                </a:solidFill>
                <a:latin typeface="Copperplate Gothic Bold" panose="020E0705020206020404" pitchFamily="34" charset="77"/>
                <a:cs typeface="+mj-cs"/>
              </a:rPr>
              <a:t>Lateralmente si apprezzano ulteriori meno profonde Insolcature in corrispondenza dell’ Emergenza delle RADICOLE (che poi formeranno la RADICE ANTERIORE e POSTERIORE) dei NERVI SPINALI.</a:t>
            </a:r>
          </a:p>
        </p:txBody>
      </p:sp>
    </p:spTree>
    <p:extLst>
      <p:ext uri="{BB962C8B-B14F-4D97-AF65-F5344CB8AC3E}">
        <p14:creationId xmlns:p14="http://schemas.microsoft.com/office/powerpoint/2010/main" val="207361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4294601" cy="299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4502263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5829A3-669B-3C44-A3BF-E9FF0989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31" y="-372618"/>
            <a:ext cx="7805737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NERVI SPINALI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43E5AC-7F76-8548-BC60-6F781E734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586350"/>
            <a:ext cx="8964488" cy="5685300"/>
          </a:xfrm>
        </p:spPr>
        <p:txBody>
          <a:bodyPr/>
          <a:lstStyle/>
          <a:p>
            <a:r>
              <a:rPr lang="it-IT" sz="2100" b="1" dirty="0">
                <a:solidFill>
                  <a:schemeClr val="tx1"/>
                </a:solidFill>
                <a:latin typeface="Comic Sans MS" panose="030F0902030302020204" pitchFamily="66" charset="0"/>
              </a:rPr>
              <a:t>I Nervi Spinali sono in numero di 31 paia e sono così distribuiti: </a:t>
            </a:r>
          </a:p>
          <a:p>
            <a:endParaRPr lang="it-IT" sz="21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100" b="1" dirty="0">
                <a:solidFill>
                  <a:schemeClr val="tx1"/>
                </a:solidFill>
                <a:latin typeface="Comic Sans MS" panose="030F0902030302020204" pitchFamily="66" charset="0"/>
              </a:rPr>
              <a:t> - 8 CERVICALI (C1-C8)</a:t>
            </a:r>
          </a:p>
          <a:p>
            <a:r>
              <a:rPr lang="it-IT" sz="2100" b="1" dirty="0">
                <a:solidFill>
                  <a:schemeClr val="tx1"/>
                </a:solidFill>
                <a:latin typeface="Comic Sans MS" panose="030F0902030302020204" pitchFamily="66" charset="0"/>
              </a:rPr>
              <a:t> - 12 TORACICI (T1-T12)</a:t>
            </a:r>
          </a:p>
          <a:p>
            <a:r>
              <a:rPr lang="it-IT" sz="2100" b="1" dirty="0">
                <a:solidFill>
                  <a:schemeClr val="tx1"/>
                </a:solidFill>
                <a:latin typeface="Comic Sans MS" panose="030F0902030302020204" pitchFamily="66" charset="0"/>
              </a:rPr>
              <a:t> -  5  LOMBARI (L1-L5)</a:t>
            </a:r>
          </a:p>
          <a:p>
            <a:r>
              <a:rPr lang="it-IT" sz="2100" b="1" dirty="0">
                <a:solidFill>
                  <a:schemeClr val="tx1"/>
                </a:solidFill>
                <a:latin typeface="Comic Sans MS" panose="030F0902030302020204" pitchFamily="66" charset="0"/>
              </a:rPr>
              <a:t> -  5 SACRALI (S1-S5)</a:t>
            </a:r>
          </a:p>
          <a:p>
            <a:r>
              <a:rPr lang="it-IT" sz="2100" b="1" dirty="0">
                <a:solidFill>
                  <a:schemeClr val="tx1"/>
                </a:solidFill>
                <a:latin typeface="Comic Sans MS" panose="030F0902030302020204" pitchFamily="66" charset="0"/>
              </a:rPr>
              <a:t> -  1 COCCIGEO (Co1).</a:t>
            </a:r>
          </a:p>
          <a:p>
            <a:endParaRPr lang="it-IT" sz="21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100" b="1" dirty="0">
                <a:solidFill>
                  <a:schemeClr val="tx1"/>
                </a:solidFill>
                <a:latin typeface="Comic Sans MS" panose="030F0902030302020204" pitchFamily="66" charset="0"/>
              </a:rPr>
              <a:t>Sono NERVI MISTI, originandosi dall’ unione di una RADICE ANTERIORE (MOTRICE SOMATICA) e una RADICE POSTERIORE (SENSITIVA SOMATICA, che presenta anche il GANGLIO SPINALE). Entrambe le radici si formano dal convergere delle </a:t>
            </a:r>
            <a:r>
              <a:rPr lang="it-IT" sz="21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Radicole</a:t>
            </a:r>
            <a:r>
              <a:rPr lang="it-IT" sz="2100" b="1" dirty="0">
                <a:solidFill>
                  <a:schemeClr val="tx1"/>
                </a:solidFill>
                <a:latin typeface="Comic Sans MS" panose="030F0902030302020204" pitchFamily="66" charset="0"/>
              </a:rPr>
              <a:t>. A livello TORACO-LOMBARE (T1-L2) e SACRALE (S2, S3 ed S4) la radice anteriore contiene anche una componente del SNA.</a:t>
            </a:r>
          </a:p>
          <a:p>
            <a:endParaRPr lang="it-IT" sz="21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100" b="1" dirty="0">
                <a:solidFill>
                  <a:schemeClr val="tx1"/>
                </a:solidFill>
                <a:latin typeface="Comic Sans MS" panose="030F0902030302020204" pitchFamily="66" charset="0"/>
              </a:rPr>
              <a:t>Essi fuoriescono dal Canale Vertebrale attraverso i Fori Intertrasversari delimitati dai processi trasversi di vertebre vicine, come pure dai fori Sacrali Anteriori. Il Nervo C1 fuoriesce tra Osso Occipitale e vertebra C1.</a:t>
            </a:r>
          </a:p>
          <a:p>
            <a:endParaRPr lang="it-IT" b="1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15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magine 1">
            <a:extLst>
              <a:ext uri="{FF2B5EF4-FFF2-40B4-BE49-F238E27FC236}">
                <a16:creationId xmlns:a16="http://schemas.microsoft.com/office/drawing/2014/main" id="{4327C602-962A-9A46-9DBC-9E02E8478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6763"/>
            <a:ext cx="89281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856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93675"/>
            <a:ext cx="9144000" cy="947738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79125" algn="l"/>
                <a:tab pos="10780713" algn="l"/>
              </a:tabLst>
            </a:pPr>
            <a:r>
              <a:rPr lang="it-IT" altLang="it-IT" sz="2800" dirty="0"/>
              <a:t>		</a:t>
            </a: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Neuromeri midollari e </a:t>
            </a:r>
            <a:b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		radici ventrali e dorsali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52550"/>
            <a:ext cx="7489825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8B2938B-0483-294A-B133-929496B08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363"/>
            <a:ext cx="9143999" cy="946373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Concetto di MIELOMERO (o NEUROMERO)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7C9D85C1-B6BD-8542-9979-3C65F1BE1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5688632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Considerando l’ emergenza dal Midollo Spinale delle </a:t>
            </a:r>
            <a:r>
              <a:rPr lang="it-IT" sz="2800" b="1" dirty="0" err="1">
                <a:solidFill>
                  <a:schemeClr val="tx1"/>
                </a:solidFill>
                <a:latin typeface="Chalkboard SE" panose="03050602040202020205" pitchFamily="66" charset="77"/>
              </a:rPr>
              <a:t>Radicole</a:t>
            </a:r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 e, di conseguenza, delle Radici delle 31 paia dei Nervi Spinali, il tratto di Midollo Spinale che dà origine alle fibre di tale nervo viene definito MIELOMERO (o NEUROMERO).</a:t>
            </a:r>
          </a:p>
          <a:p>
            <a:endParaRPr lang="it-IT" sz="28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A titolo di esempio, se si considera il Nervo Spinale T3 (ossia Terzo Nervo Toracico), si dirà che esso origina dal Midollo Spinale dal </a:t>
            </a:r>
            <a:r>
              <a:rPr lang="it-IT" sz="2800" b="1" dirty="0" err="1">
                <a:solidFill>
                  <a:schemeClr val="tx1"/>
                </a:solidFill>
                <a:latin typeface="Chalkboard SE" panose="03050602040202020205" pitchFamily="66" charset="77"/>
              </a:rPr>
              <a:t>Mielomero</a:t>
            </a:r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 (o Neuromero) T3.</a:t>
            </a:r>
          </a:p>
          <a:p>
            <a:endParaRPr lang="it-IT" sz="28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Lo stesso discorso si può fare, ovviamente, per tutti gli altri Nervi Spinali.</a:t>
            </a:r>
          </a:p>
        </p:txBody>
      </p:sp>
    </p:spTree>
    <p:extLst>
      <p:ext uri="{BB962C8B-B14F-4D97-AF65-F5344CB8AC3E}">
        <p14:creationId xmlns:p14="http://schemas.microsoft.com/office/powerpoint/2010/main" val="26275764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14197</TotalTime>
  <Words>1874</Words>
  <Application>Microsoft Office PowerPoint</Application>
  <PresentationFormat>Presentazione su schermo (4:3)</PresentationFormat>
  <Paragraphs>194</Paragraphs>
  <Slides>39</Slides>
  <Notes>29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39</vt:i4>
      </vt:variant>
    </vt:vector>
  </HeadingPairs>
  <TitlesOfParts>
    <vt:vector size="53" baseType="lpstr">
      <vt:lpstr>Arial</vt:lpstr>
      <vt:lpstr>Arial Black</vt:lpstr>
      <vt:lpstr>Chalkboard</vt:lpstr>
      <vt:lpstr>Chalkboard SE</vt:lpstr>
      <vt:lpstr>Chalkduster</vt:lpstr>
      <vt:lpstr>Comic Sans MS</vt:lpstr>
      <vt:lpstr>Copperplate Gothic Bold</vt:lpstr>
      <vt:lpstr>Gurmukhi MN</vt:lpstr>
      <vt:lpstr>New York</vt:lpstr>
      <vt:lpstr>Times New Roman</vt:lpstr>
      <vt:lpstr>Verdana</vt:lpstr>
      <vt:lpstr>Wingdings</vt:lpstr>
      <vt:lpstr>Tema di Office</vt:lpstr>
      <vt:lpstr>Tema di Office</vt:lpstr>
      <vt:lpstr>MIDOLLO SPINALE</vt:lpstr>
      <vt:lpstr>MIDOLLO  SPINALE</vt:lpstr>
      <vt:lpstr>Le radici spinali (31 paia per lato): ventrale (o motrice) e dorsale (o sensitiva con annesso ganglio spinale) formano 31 paia di nervi spinali (8 cervicali, 12 toracici, 5 lombari, 5 sacrali, 1 coccigeo) a livello dei  fori intervertebrali.  </vt:lpstr>
      <vt:lpstr>CONFORMAZIONE ESTERNA  del MIDOLLO  SPINALE</vt:lpstr>
      <vt:lpstr>Presentazione standard di PowerPoint</vt:lpstr>
      <vt:lpstr>NERVI SPINALI</vt:lpstr>
      <vt:lpstr>Presentazione standard di PowerPoint</vt:lpstr>
      <vt:lpstr>  Neuromeri midollari e    radici ventrali e dorsali</vt:lpstr>
      <vt:lpstr>Concetto di MIELOMERO (o NEUROMERO)</vt:lpstr>
      <vt:lpstr>ORGANIZZAZIONI dei NERVI SPINALI  all’ esterno del Canale Vertebrale</vt:lpstr>
      <vt:lpstr>PLESSO  CERVICALE  (C1 – C5)</vt:lpstr>
      <vt:lpstr>SCHEMA DEL PLESSO CERVICALE  (da Moore – Daley)</vt:lpstr>
      <vt:lpstr>PLESSO  BRACHIALE  (C5 – T1)</vt:lpstr>
      <vt:lpstr>PLESSO BRACHIALE (da Moore – Daley)</vt:lpstr>
      <vt:lpstr>Presentazione standard di PowerPoint</vt:lpstr>
      <vt:lpstr>PLESSO  LOMBARE ASPETTI GENERALI</vt:lpstr>
      <vt:lpstr>NERVO FEMORALE e  DISTRETTI di INNERVAZIONE</vt:lpstr>
      <vt:lpstr>PLESSO SACRALE </vt:lpstr>
      <vt:lpstr>Presentazione standard di PowerPoint</vt:lpstr>
      <vt:lpstr>PLESSO COCCIGEO </vt:lpstr>
      <vt:lpstr>CONFORMAZIONE INTERNA del  MIDOLLO SPINALE: SOSTANZA GRIGIA</vt:lpstr>
      <vt:lpstr>Presentazione standard di PowerPoint</vt:lpstr>
      <vt:lpstr>Sezioni trasverse del midollo spinale: rapporti fra sostanza grigia e sostanza bianca a vari livelli neuromerici</vt:lpstr>
      <vt:lpstr>CONFORMAZIONE INTERNA del MIDOLLO SPINALE: SOSTANZA BIANCA</vt:lpstr>
      <vt:lpstr>NEURONI DEL MIDOLLO SPINALE</vt:lpstr>
      <vt:lpstr>Presentazione standard di PowerPoint</vt:lpstr>
      <vt:lpstr>Lamine di Rexed </vt:lpstr>
      <vt:lpstr>LAMINE DI REXED [ 1 ]</vt:lpstr>
      <vt:lpstr>LAMINE DI REXED [ 2 ]</vt:lpstr>
      <vt:lpstr>CENNI  ELEMENTARI  sui MECCANISMI di SOPPRESSIONE ENDOGENA del DOLORE - Teoria del Cancello Gate Control -</vt:lpstr>
      <vt:lpstr>Presentazione standard di PowerPoint</vt:lpstr>
      <vt:lpstr>“Teoria del Cancello” di controllo della trasmissione del dolore (Gate Control)</vt:lpstr>
      <vt:lpstr>CENNI  ELEMENTARI  sui MECCANISMI di SOPPRESSIONE ENDOGENA del DOLORE - Vie Discendenti -</vt:lpstr>
      <vt:lpstr>Presentazione standard di PowerPoint</vt:lpstr>
      <vt:lpstr>CORDONI DI SOSTANZA BIANCA</vt:lpstr>
      <vt:lpstr>Presentazione standard di PowerPoint</vt:lpstr>
      <vt:lpstr>Fasci del Cordone Anteriore </vt:lpstr>
      <vt:lpstr>FASCI DEL CORDONE LATERALE</vt:lpstr>
      <vt:lpstr>Fasci del Cordone Posteriore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CONFORMAZIONE ESTERNA ASSE CEREBROSPINALE</dc:title>
  <dc:creator>unife</dc:creator>
  <cp:lastModifiedBy>GRILL VITTORIO</cp:lastModifiedBy>
  <cp:revision>387</cp:revision>
  <cp:lastPrinted>2020-02-20T16:20:25Z</cp:lastPrinted>
  <dcterms:created xsi:type="dcterms:W3CDTF">2003-10-27T08:43:16Z</dcterms:created>
  <dcterms:modified xsi:type="dcterms:W3CDTF">2024-10-24T14:52:27Z</dcterms:modified>
</cp:coreProperties>
</file>