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9" r:id="rId3"/>
    <p:sldMasterId id="2147483691" r:id="rId4"/>
    <p:sldMasterId id="2147483703" r:id="rId5"/>
  </p:sldMasterIdLst>
  <p:notesMasterIdLst>
    <p:notesMasterId r:id="rId49"/>
  </p:notesMasterIdLst>
  <p:sldIdLst>
    <p:sldId id="256" r:id="rId6"/>
    <p:sldId id="258" r:id="rId7"/>
    <p:sldId id="259" r:id="rId8"/>
    <p:sldId id="260" r:id="rId9"/>
    <p:sldId id="261" r:id="rId10"/>
    <p:sldId id="426" r:id="rId11"/>
    <p:sldId id="656" r:id="rId12"/>
    <p:sldId id="310" r:id="rId13"/>
    <p:sldId id="579" r:id="rId14"/>
    <p:sldId id="262" r:id="rId15"/>
    <p:sldId id="263" r:id="rId16"/>
    <p:sldId id="266" r:id="rId17"/>
    <p:sldId id="272" r:id="rId18"/>
    <p:sldId id="273" r:id="rId19"/>
    <p:sldId id="274" r:id="rId20"/>
    <p:sldId id="276" r:id="rId21"/>
    <p:sldId id="346" r:id="rId22"/>
    <p:sldId id="659" r:id="rId23"/>
    <p:sldId id="313" r:id="rId24"/>
    <p:sldId id="314" r:id="rId25"/>
    <p:sldId id="316" r:id="rId26"/>
    <p:sldId id="325" r:id="rId27"/>
    <p:sldId id="327" r:id="rId28"/>
    <p:sldId id="641" r:id="rId29"/>
    <p:sldId id="348" r:id="rId30"/>
    <p:sldId id="349" r:id="rId31"/>
    <p:sldId id="660" r:id="rId32"/>
    <p:sldId id="359" r:id="rId33"/>
    <p:sldId id="376" r:id="rId34"/>
    <p:sldId id="379" r:id="rId35"/>
    <p:sldId id="380" r:id="rId36"/>
    <p:sldId id="384" r:id="rId37"/>
    <p:sldId id="383" r:id="rId38"/>
    <p:sldId id="657" r:id="rId39"/>
    <p:sldId id="411" r:id="rId40"/>
    <p:sldId id="647" r:id="rId41"/>
    <p:sldId id="412" r:id="rId42"/>
    <p:sldId id="413" r:id="rId43"/>
    <p:sldId id="414" r:id="rId44"/>
    <p:sldId id="652" r:id="rId45"/>
    <p:sldId id="648" r:id="rId46"/>
    <p:sldId id="423" r:id="rId47"/>
    <p:sldId id="424" r:id="rId4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FD0F851-EC5A-4D38-B0AD-8093EC10F338}" styleName="Stile chiaro 1 - Color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636" y="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4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it-IT"/>
          </a:p>
        </p:txBody>
      </p:sp>
      <p:sp>
        <p:nvSpPr>
          <p:cNvPr id="3" name="Segnaposto data 2"/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6D8AEEA4-EA36-48BD-9CC3-EE6540906698}" type="datetime1">
              <a:rPr lang="it-IT"/>
              <a:pPr lvl="0"/>
              <a:t>28/10/2024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Segnaposto note 4"/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1851DF19-2CC5-49CD-8B44-B5CF01260F2B}" type="slidenum">
              <a:rPr/>
              <a:pPr lvl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it-IT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it-IT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it-IT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it-IT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it-IT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1851DF19-2CC5-49CD-8B44-B5CF01260F2B}" type="slidenum">
              <a:rPr lang="it-IT" smtClean="0"/>
              <a:pPr lvl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1530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it-IT" dirty="0"/>
          </a:p>
        </p:txBody>
      </p:sp>
      <p:sp>
        <p:nvSpPr>
          <p:cNvPr id="4" name="Segnaposto numero diapositiva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2FC1E50-D24B-4028-B975-2808DE082906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15</a:t>
            </a:fld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FD9AD21-995B-44B5-BF13-660B0FBEA38A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29</a:t>
            </a:fld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ＭＳ Ｐゴシック" pitchFamily="34"/>
            </a:endParaRPr>
          </a:p>
        </p:txBody>
      </p:sp>
      <p:sp>
        <p:nvSpPr>
          <p:cNvPr id="3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4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E830EC0-5A8A-450D-AD38-A5059B433B84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29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ＭＳ Ｐゴシック" pitchFamily="3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8ECDA2F-858E-495E-AE77-F5407E032423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30</a:t>
            </a:fld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ＭＳ Ｐゴシック" pitchFamily="34"/>
            </a:endParaRPr>
          </a:p>
        </p:txBody>
      </p:sp>
      <p:sp>
        <p:nvSpPr>
          <p:cNvPr id="3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4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A8ED3E3-984D-4928-BF92-45F615E77D59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30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ＭＳ Ｐゴシック" pitchFamily="34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84A5B8E-D05E-4F57-A9DC-B96CAA236A24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31</a:t>
            </a:fld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ＭＳ Ｐゴシック" pitchFamily="34"/>
            </a:endParaRPr>
          </a:p>
        </p:txBody>
      </p:sp>
      <p:sp>
        <p:nvSpPr>
          <p:cNvPr id="3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4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88624FA-2F47-45FE-AC5D-DE3F0188E89F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31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ＭＳ Ｐゴシック" pitchFamily="34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66F6CA2-A97C-475D-9E22-DFA0BF10D183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32</a:t>
            </a:fld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ＭＳ Ｐゴシック" pitchFamily="34"/>
            </a:endParaRPr>
          </a:p>
        </p:txBody>
      </p:sp>
      <p:sp>
        <p:nvSpPr>
          <p:cNvPr id="3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4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B4D948C-5C2D-4D58-8AF9-9000CF789AC5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32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ＭＳ Ｐゴシック" pitchFamily="34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E6DD9FF-8098-4D99-953E-E7BC93EE45A5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33</a:t>
            </a:fld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ＭＳ Ｐゴシック" pitchFamily="34"/>
            </a:endParaRPr>
          </a:p>
        </p:txBody>
      </p:sp>
      <p:sp>
        <p:nvSpPr>
          <p:cNvPr id="3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4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69D04E6-B1F8-45BD-84A9-E709EBC8C794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33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ＭＳ Ｐゴシック" pitchFamily="3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27E0725-BA35-4B35-A92E-118706398AB3}" type="datetime1">
              <a:rPr lang="it-IT"/>
              <a:pPr lvl="0"/>
              <a:t>28/10/2024</a:t>
            </a:fld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0BFBE0F-BA7B-4AF4-9C23-CD1654158601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71A19CF-A959-4EDC-BC3C-B11BFA8D9869}" type="datetime1">
              <a:rPr lang="it-IT"/>
              <a:pPr lvl="0"/>
              <a:t>28/10/2024</a:t>
            </a:fld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FC93E11-DA69-4B51-9B61-ECDA76F483D8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845A37C-36C9-49C0-A474-0643711F7993}" type="datetime1">
              <a:rPr lang="it-IT"/>
              <a:pPr lvl="0"/>
              <a:t>28/10/2024</a:t>
            </a:fld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B9906F4-49A3-421D-8CE5-DAE207060D48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609603" y="27464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3" name="Segnaposto tabella 2"/>
          <p:cNvSpPr txBox="1">
            <a:spLocks noGrp="1"/>
          </p:cNvSpPr>
          <p:nvPr>
            <p:ph type="tbl" idx="1"/>
          </p:nvPr>
        </p:nvSpPr>
        <p:spPr>
          <a:xfrm>
            <a:off x="609603" y="1600200"/>
            <a:ext cx="10972800" cy="452595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EFAC756-C34E-4AEC-801B-D8B19955609A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US">
                <a:solidFill>
                  <a:srgbClr val="54585A"/>
                </a:solidFill>
              </a:defRPr>
            </a:lvl1pPr>
          </a:lstStyle>
          <a:p>
            <a:pPr lvl="0"/>
            <a:fld id="{A450D2E4-B743-458B-B630-E8B47FEC9AD4}" type="slidenum">
              <a:rPr/>
              <a:pPr lvl="0"/>
              <a:t>‹N›</a:t>
            </a:fld>
            <a:endParaRPr lang="en-US"/>
          </a:p>
        </p:txBody>
      </p:sp>
      <p:sp>
        <p:nvSpPr>
          <p:cNvPr id="3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>
                <a:solidFill>
                  <a:srgbClr val="54585A"/>
                </a:solidFill>
              </a:defRPr>
            </a:lvl1pPr>
          </a:lstStyle>
          <a:p>
            <a:pPr lvl="0"/>
            <a:r>
              <a:rPr lang="en-US"/>
              <a:t>Department  /  Confidential – For Internal Use Only  /  Enter date in Footer dialogue box  /</a:t>
            </a:r>
          </a:p>
        </p:txBody>
      </p:sp>
    </p:spTree>
  </p:cSld>
  <p:clrMapOvr>
    <a:masterClrMapping/>
  </p:clrMapOvr>
  <p:transition spd="med">
    <p:fade/>
  </p:transition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3268772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5" name="Shape 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4550878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ctrTitle"/>
          </p:nvPr>
        </p:nvSpPr>
        <p:spPr>
          <a:xfrm>
            <a:off x="914400" y="2130423"/>
            <a:ext cx="10363196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396" cy="1752603"/>
          </a:xfrm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963082" y="4406905"/>
            <a:ext cx="10363196" cy="1362071"/>
          </a:xfrm>
        </p:spPr>
        <p:txBody>
          <a:bodyPr anchor="t" anchorCtr="0"/>
          <a:lstStyle>
            <a:lvl1pPr algn="l">
              <a:defRPr cap="all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963082" y="2906713"/>
            <a:ext cx="10363196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1229785" y="1855783"/>
            <a:ext cx="5060947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6493931" y="1855783"/>
            <a:ext cx="5063069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609603" y="27464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609603" y="1535113"/>
            <a:ext cx="5386913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609603" y="2174872"/>
            <a:ext cx="5386913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 txBox="1">
            <a:spLocks noGrp="1"/>
          </p:cNvSpPr>
          <p:nvPr>
            <p:ph idx="4"/>
          </p:nvPr>
        </p:nvSpPr>
        <p:spPr>
          <a:xfrm>
            <a:off x="6193368" y="2174872"/>
            <a:ext cx="538903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23C6BF-0729-4E74-B905-6138D0604C68}" type="datetime1">
              <a:rPr lang="it-IT"/>
              <a:pPr lvl="0"/>
              <a:t>28/10/2024</a:t>
            </a:fld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B97C1E8-572E-45CA-948C-F219DE5333E3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609603" y="273048"/>
            <a:ext cx="4011079" cy="1162046"/>
          </a:xfrm>
        </p:spPr>
        <p:txBody>
          <a:bodyPr anchor="b" anchorCtr="0"/>
          <a:lstStyle>
            <a:lvl1pPr algn="l">
              <a:defRPr sz="2000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4766730" y="273048"/>
            <a:ext cx="6815663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spcBef>
                <a:spcPts val="600"/>
              </a:spcBef>
              <a:defRPr sz="2400"/>
            </a:lvl3pPr>
            <a:lvl4pPr>
              <a:spcBef>
                <a:spcPts val="500"/>
              </a:spcBef>
              <a:defRPr sz="2000"/>
            </a:lvl4pPr>
            <a:lvl5pPr>
              <a:spcBef>
                <a:spcPts val="500"/>
              </a:spcBef>
              <a:defRPr sz="20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2"/>
          </p:nvPr>
        </p:nvSpPr>
        <p:spPr>
          <a:xfrm>
            <a:off x="609603" y="1435105"/>
            <a:ext cx="4011079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2389720" y="4800600"/>
            <a:ext cx="7315200" cy="566735"/>
          </a:xfrm>
        </p:spPr>
        <p:txBody>
          <a:bodyPr anchor="b" anchorCtr="0"/>
          <a:lstStyle>
            <a:lvl1pPr algn="l">
              <a:defRPr sz="2000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 txBox="1">
            <a:spLocks noGrp="1"/>
          </p:cNvSpPr>
          <p:nvPr>
            <p:ph type="pic" idx="1"/>
          </p:nvPr>
        </p:nvSpPr>
        <p:spPr>
          <a:xfrm>
            <a:off x="2389720" y="612776"/>
            <a:ext cx="73152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it-IT"/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2"/>
          </p:nvPr>
        </p:nvSpPr>
        <p:spPr>
          <a:xfrm>
            <a:off x="2389720" y="5367335"/>
            <a:ext cx="73152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 txBox="1">
            <a:spLocks noGrp="1"/>
          </p:cNvSpPr>
          <p:nvPr>
            <p:ph type="title" orient="vert"/>
          </p:nvPr>
        </p:nvSpPr>
        <p:spPr>
          <a:xfrm>
            <a:off x="9019120" y="274640"/>
            <a:ext cx="2878668" cy="6107113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 txBox="1">
            <a:spLocks noGrp="1"/>
          </p:cNvSpPr>
          <p:nvPr>
            <p:ph type="body" orient="vert" idx="1"/>
          </p:nvPr>
        </p:nvSpPr>
        <p:spPr>
          <a:xfrm>
            <a:off x="378881" y="274640"/>
            <a:ext cx="8437031" cy="6107113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1229785" y="1855783"/>
            <a:ext cx="5060947" cy="452595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6493931" y="1855783"/>
            <a:ext cx="5063069" cy="452595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olo e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1229785" y="1855793"/>
            <a:ext cx="5060947" cy="218598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6493931" y="1855793"/>
            <a:ext cx="5063069" cy="218598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 txBox="1">
            <a:spLocks noGrp="1"/>
          </p:cNvSpPr>
          <p:nvPr>
            <p:ph idx="3"/>
          </p:nvPr>
        </p:nvSpPr>
        <p:spPr>
          <a:xfrm>
            <a:off x="1229785" y="4194179"/>
            <a:ext cx="5060947" cy="218757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contenuto 5"/>
          <p:cNvSpPr txBox="1">
            <a:spLocks noGrp="1"/>
          </p:cNvSpPr>
          <p:nvPr>
            <p:ph idx="4"/>
          </p:nvPr>
        </p:nvSpPr>
        <p:spPr>
          <a:xfrm>
            <a:off x="6493931" y="4194179"/>
            <a:ext cx="5063069" cy="218757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3" name="Segnaposto tabella 2"/>
          <p:cNvSpPr txBox="1">
            <a:spLocks noGrp="1"/>
          </p:cNvSpPr>
          <p:nvPr>
            <p:ph type="tbl"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4" name="Rectangle 4"/>
          <p:cNvSpPr txBox="1">
            <a:spLocks noGrp="1"/>
          </p:cNvSpPr>
          <p:nvPr>
            <p:ph type="dt" sz="quarter" idx="7"/>
          </p:nvPr>
        </p:nvSpPr>
        <p:spPr>
          <a:xfrm>
            <a:off x="609603" y="6245223"/>
            <a:ext cx="2844798" cy="4762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it-IT"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8"/>
          </p:nvPr>
        </p:nvSpPr>
        <p:spPr>
          <a:xfrm>
            <a:off x="8737604" y="6245223"/>
            <a:ext cx="2844798" cy="4762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E25248AB-F0D5-436F-9A4E-9BA77CB06C3A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1826687" y="301623"/>
            <a:ext cx="9751481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1826687" y="1827208"/>
            <a:ext cx="4773085" cy="41148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6802971" y="1827208"/>
            <a:ext cx="4775197" cy="198120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 txBox="1">
            <a:spLocks noGrp="1"/>
          </p:cNvSpPr>
          <p:nvPr>
            <p:ph idx="3"/>
          </p:nvPr>
        </p:nvSpPr>
        <p:spPr>
          <a:xfrm>
            <a:off x="6802971" y="3960815"/>
            <a:ext cx="4775197" cy="198120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4"/>
          <p:cNvSpPr txBox="1">
            <a:spLocks noGrp="1"/>
          </p:cNvSpPr>
          <p:nvPr>
            <p:ph type="dt" sz="quarter" idx="7"/>
          </p:nvPr>
        </p:nvSpPr>
        <p:spPr>
          <a:xfrm>
            <a:off x="7412437" y="5956136"/>
            <a:ext cx="2844798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it-IT"/>
          </a:p>
        </p:txBody>
      </p:sp>
      <p:sp>
        <p:nvSpPr>
          <p:cNvPr id="7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8" name="Rectangle 6"/>
          <p:cNvSpPr txBox="1">
            <a:spLocks noGrp="1"/>
          </p:cNvSpPr>
          <p:nvPr>
            <p:ph type="sldNum" sz="quarter" idx="8"/>
          </p:nvPr>
        </p:nvSpPr>
        <p:spPr>
          <a:xfrm>
            <a:off x="10400632" y="5956136"/>
            <a:ext cx="1027291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4F22E8D8-0B95-4DD6-9DA4-ADEF9F82C136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3E616C1-E5D1-430B-947E-9B5B156DA1D8}" type="datetime1">
              <a:rPr lang="it-IT"/>
              <a:pPr lvl="0"/>
              <a:t>28/10/2024</a:t>
            </a:fld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248FF4B-DDDD-4292-B315-D365962957AF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101598" y="76196"/>
            <a:ext cx="11988798" cy="1320795"/>
          </a:xfrm>
        </p:spPr>
        <p:txBody>
          <a:bodyPr/>
          <a:lstStyle>
            <a:lvl1pPr algn="l">
              <a:defRPr sz="2000" b="0">
                <a:solidFill>
                  <a:srgbClr val="003E6B"/>
                </a:solidFill>
                <a:latin typeface="Avenir LT Pro 65 Medium" pitchFamily="34"/>
              </a:defRPr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</p:spTree>
  </p:cSld>
  <p:clrMapOvr>
    <a:masterClrMapping/>
  </p:clrMapOvr>
  <p:transition/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ctrTitle"/>
          </p:nvPr>
        </p:nvSpPr>
        <p:spPr>
          <a:xfrm>
            <a:off x="914400" y="2130423"/>
            <a:ext cx="10363196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396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08FCE1C-1753-464C-9C3E-CAA901003C20}" type="datetime1">
              <a:rPr lang="it-IT"/>
              <a:pPr lvl="0"/>
              <a:t>28/10/2024</a:t>
            </a:fld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BDE44FB-2C2B-4D67-9F2C-CA13B58F31D3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493F80E-EE9D-41D7-99FF-1479D265CC5F}" type="datetime1">
              <a:rPr lang="it-IT"/>
              <a:pPr lvl="0"/>
              <a:t>28/10/2024</a:t>
            </a:fld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D2D6DE3-0F12-4D84-B2C7-D71EB5115734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963082" y="4406905"/>
            <a:ext cx="10363196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963082" y="2906713"/>
            <a:ext cx="10363196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36E86DA-AB60-4A8B-804B-AF46E2F26CBC}" type="datetime1">
              <a:rPr lang="it-IT"/>
              <a:pPr lvl="0"/>
              <a:t>28/10/2024</a:t>
            </a:fld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C311C24-14B6-466F-A029-DDED872BDB28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609603" y="1600200"/>
            <a:ext cx="5384801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6197602" y="1600200"/>
            <a:ext cx="5384801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C8566F6-3048-4ABD-AB9B-816769B1E126}" type="datetime1">
              <a:rPr lang="it-IT"/>
              <a:pPr lvl="0"/>
              <a:t>28/10/2024</a:t>
            </a:fld>
            <a:endParaRPr lang="it-IT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C8085DE-B39B-442D-B9F9-4FB5E72CB27C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609603" y="1535113"/>
            <a:ext cx="5386913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609603" y="2174872"/>
            <a:ext cx="5386913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 txBox="1">
            <a:spLocks noGrp="1"/>
          </p:cNvSpPr>
          <p:nvPr>
            <p:ph idx="4"/>
          </p:nvPr>
        </p:nvSpPr>
        <p:spPr>
          <a:xfrm>
            <a:off x="6193368" y="2174872"/>
            <a:ext cx="538903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28C59BD-DF4A-4146-AC08-5087C70A20C1}" type="datetime1">
              <a:rPr lang="it-IT"/>
              <a:pPr lvl="0"/>
              <a:t>28/10/2024</a:t>
            </a:fld>
            <a:endParaRPr lang="it-IT"/>
          </a:p>
        </p:txBody>
      </p:sp>
      <p:sp>
        <p:nvSpPr>
          <p:cNvPr id="8" name="Segnaposto piè di pagina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9" name="Segnaposto numero diapositiva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69135B9-2392-4FE6-A72E-34A8AAD2E796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E6433D1-EE8E-4117-BCCE-783573A18552}" type="datetime1">
              <a:rPr lang="it-IT"/>
              <a:pPr lvl="0"/>
              <a:t>28/10/2024</a:t>
            </a:fld>
            <a:endParaRPr lang="it-IT"/>
          </a:p>
        </p:txBody>
      </p:sp>
      <p:sp>
        <p:nvSpPr>
          <p:cNvPr id="4" name="Segnaposto piè di pagina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Segnaposto numero diapositiva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35281BB-8235-4305-A5F8-7A376CA8C6F4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2498C94-38D6-4E27-BF09-A303657BD993}" type="datetime1">
              <a:rPr lang="it-IT"/>
              <a:pPr lvl="0"/>
              <a:t>28/10/2024</a:t>
            </a:fld>
            <a:endParaRPr lang="it-IT"/>
          </a:p>
        </p:txBody>
      </p:sp>
      <p:sp>
        <p:nvSpPr>
          <p:cNvPr id="3" name="Segnaposto piè di pagina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4" name="Segnaposto numero diapositiva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FCC5432-1BFC-49D2-B8FB-1AF4C4F6DBDA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609603" y="273048"/>
            <a:ext cx="4011079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4766730" y="273048"/>
            <a:ext cx="6815663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2"/>
          </p:nvPr>
        </p:nvSpPr>
        <p:spPr>
          <a:xfrm>
            <a:off x="609603" y="1435105"/>
            <a:ext cx="4011079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D4DF473-4749-47D8-9FED-8A9510C7C029}" type="datetime1">
              <a:rPr lang="it-IT"/>
              <a:pPr lvl="0"/>
              <a:t>28/10/2024</a:t>
            </a:fld>
            <a:endParaRPr lang="it-IT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BF7FDC-7DA5-4DC9-A20F-01BE1F65E455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2389720" y="4800600"/>
            <a:ext cx="73152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 txBox="1">
            <a:spLocks noGrp="1"/>
          </p:cNvSpPr>
          <p:nvPr>
            <p:ph type="pic" idx="1"/>
          </p:nvPr>
        </p:nvSpPr>
        <p:spPr>
          <a:xfrm>
            <a:off x="2389720" y="612776"/>
            <a:ext cx="73152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it-IT"/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2"/>
          </p:nvPr>
        </p:nvSpPr>
        <p:spPr>
          <a:xfrm>
            <a:off x="2389720" y="5367335"/>
            <a:ext cx="73152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994289C-F5BA-4F8A-AA86-5C6FD717451C}" type="datetime1">
              <a:rPr lang="it-IT"/>
              <a:pPr lvl="0"/>
              <a:t>28/10/2024</a:t>
            </a:fld>
            <a:endParaRPr lang="it-IT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1175D24-58F4-480C-A991-C7E43F68880F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12A9E3B-45CE-447F-B878-0D9A6A9E0516}" type="datetime1">
              <a:rPr lang="it-IT"/>
              <a:pPr lvl="0"/>
              <a:t>28/10/2024</a:t>
            </a:fld>
            <a:endParaRPr lang="it-IT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D9CF3AE-734F-496A-95CF-EA998D304551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B49D8F5-16CD-4836-AA82-6B6FBC3F0F4A}" type="datetime1">
              <a:rPr lang="it-IT"/>
              <a:pPr lvl="0"/>
              <a:t>28/10/2024</a:t>
            </a:fld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3197221-FDC2-443F-AD9A-675A402BBF5A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 txBox="1">
            <a:spLocks noGrp="1"/>
          </p:cNvSpPr>
          <p:nvPr>
            <p:ph type="title" orient="vert"/>
          </p:nvPr>
        </p:nvSpPr>
        <p:spPr>
          <a:xfrm>
            <a:off x="8839203" y="274640"/>
            <a:ext cx="27432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 txBox="1">
            <a:spLocks noGrp="1"/>
          </p:cNvSpPr>
          <p:nvPr>
            <p:ph type="body" orient="vert" idx="1"/>
          </p:nvPr>
        </p:nvSpPr>
        <p:spPr>
          <a:xfrm>
            <a:off x="609603" y="274640"/>
            <a:ext cx="8026402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83EFD9E-BF2E-42C1-A992-88787AC31C09}" type="datetime1">
              <a:rPr lang="it-IT"/>
              <a:pPr lvl="0"/>
              <a:t>28/10/2024</a:t>
            </a:fld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75AFE98-D265-48C5-A658-3168884957D2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/>
          <a:lstStyle>
            <a:lvl1pPr>
              <a:defRPr lang="it-IT" sz="6000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spcBef>
                <a:spcPts val="600"/>
              </a:spcBef>
              <a:buNone/>
              <a:defRPr lang="it-IT" sz="2400"/>
            </a:lvl1pPr>
          </a:lstStyle>
          <a:p>
            <a:pPr lvl="0"/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3CCC551-EF64-497F-BC22-0CE3745A1916}" type="slidenum">
              <a:rPr/>
              <a:pPr lvl="0"/>
              <a:t>‹N›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it-IT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it-IT"/>
            </a:lvl1pPr>
            <a:lvl2pPr>
              <a:defRPr lang="it-IT"/>
            </a:lvl2pPr>
            <a:lvl3pPr>
              <a:defRPr lang="it-IT"/>
            </a:lvl3pPr>
            <a:lvl4pPr>
              <a:defRPr lang="it-IT"/>
            </a:lvl4pPr>
            <a:lvl5pPr>
              <a:defRPr lang="it-IT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E5B6B9E-7B1F-491F-A7B0-0F355CFDC30F}" type="slidenum">
              <a:rPr/>
              <a:pPr lvl="0"/>
              <a:t>‹N›</a:t>
            </a:fld>
            <a:endParaRPr lang="en-US"/>
          </a:p>
        </p:txBody>
      </p:sp>
    </p:spTree>
  </p:cSld>
  <p:clrMapOvr>
    <a:masterClrMapping/>
  </p:clrMapOvr>
  <p:transition/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831847" y="1709754"/>
            <a:ext cx="10515600" cy="2852735"/>
          </a:xfrm>
        </p:spPr>
        <p:txBody>
          <a:bodyPr anchor="b"/>
          <a:lstStyle>
            <a:lvl1pPr>
              <a:defRPr lang="it-IT" sz="6000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831847" y="4589483"/>
            <a:ext cx="10515600" cy="1500182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lang="it-IT" sz="2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C79E258-72AE-4D58-A83F-B1F55343E3B1}" type="slidenum">
              <a:rPr/>
              <a:pPr lvl="0"/>
              <a:t>‹N›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it-IT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609603" y="1600209"/>
            <a:ext cx="5384801" cy="4525959"/>
          </a:xfrm>
        </p:spPr>
        <p:txBody>
          <a:bodyPr/>
          <a:lstStyle>
            <a:lvl1pPr>
              <a:defRPr lang="it-IT"/>
            </a:lvl1pPr>
            <a:lvl2pPr>
              <a:defRPr lang="it-IT"/>
            </a:lvl2pPr>
            <a:lvl3pPr>
              <a:defRPr lang="it-IT"/>
            </a:lvl3pPr>
            <a:lvl4pPr>
              <a:defRPr lang="it-IT"/>
            </a:lvl4pPr>
            <a:lvl5pPr>
              <a:defRPr lang="it-IT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6197602" y="1600209"/>
            <a:ext cx="5384801" cy="4525959"/>
          </a:xfrm>
        </p:spPr>
        <p:txBody>
          <a:bodyPr/>
          <a:lstStyle>
            <a:lvl1pPr>
              <a:defRPr lang="it-IT"/>
            </a:lvl1pPr>
            <a:lvl2pPr>
              <a:defRPr lang="it-IT"/>
            </a:lvl2pPr>
            <a:lvl3pPr>
              <a:defRPr lang="it-IT"/>
            </a:lvl3pPr>
            <a:lvl4pPr>
              <a:defRPr lang="it-IT"/>
            </a:lvl4pPr>
            <a:lvl5pPr>
              <a:defRPr lang="it-IT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14CFDD6-E7DB-4837-817B-5165DF9B08F3}" type="slidenum">
              <a:rPr/>
              <a:pPr lvl="0"/>
              <a:t>‹N›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840315" y="365129"/>
            <a:ext cx="10515600" cy="1325559"/>
          </a:xfrm>
        </p:spPr>
        <p:txBody>
          <a:bodyPr/>
          <a:lstStyle>
            <a:lvl1pPr>
              <a:defRPr lang="it-IT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840315" y="1681160"/>
            <a:ext cx="5158313" cy="823910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lang="it-IT"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840315" y="2505071"/>
            <a:ext cx="5158313" cy="3684583"/>
          </a:xfrm>
        </p:spPr>
        <p:txBody>
          <a:bodyPr/>
          <a:lstStyle>
            <a:lvl1pPr>
              <a:defRPr lang="it-IT"/>
            </a:lvl1pPr>
            <a:lvl2pPr>
              <a:defRPr lang="it-IT"/>
            </a:lvl2pPr>
            <a:lvl3pPr>
              <a:defRPr lang="it-IT"/>
            </a:lvl3pPr>
            <a:lvl4pPr>
              <a:defRPr lang="it-IT"/>
            </a:lvl4pPr>
            <a:lvl5pPr>
              <a:defRPr lang="it-IT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715" cy="823910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lang="it-IT"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715" cy="3684583"/>
          </a:xfrm>
        </p:spPr>
        <p:txBody>
          <a:bodyPr/>
          <a:lstStyle>
            <a:lvl1pPr>
              <a:defRPr lang="it-IT"/>
            </a:lvl1pPr>
            <a:lvl2pPr>
              <a:defRPr lang="it-IT"/>
            </a:lvl2pPr>
            <a:lvl3pPr>
              <a:defRPr lang="it-IT"/>
            </a:lvl3pPr>
            <a:lvl4pPr>
              <a:defRPr lang="it-IT"/>
            </a:lvl4pPr>
            <a:lvl5pPr>
              <a:defRPr lang="it-IT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Segnaposto piè di pagina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egnaposto numero diapositiva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FDB1CB5-56E9-4B1A-A3C2-49E23BD20829}" type="slidenum">
              <a:rPr/>
              <a:pPr lvl="0"/>
              <a:t>‹N›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it-IT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egnaposto piè di pagina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egnaposto numero diapositiva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0308BAE-536B-41A6-905B-E696BE3EDBDC}" type="slidenum">
              <a:rPr/>
              <a:pPr lvl="0"/>
              <a:t>‹N›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3" name="Segnaposto piè di pagina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egnaposto numero diapositiva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CA29EBA-1717-4563-A2FE-F4F201A75CDA}" type="slidenum">
              <a:rPr/>
              <a:pPr lvl="0"/>
              <a:t>‹N›</a:t>
            </a:fld>
            <a:endParaRPr lang="en-US"/>
          </a:p>
        </p:txBody>
      </p:sp>
    </p:spTree>
  </p:cSld>
  <p:clrMapOvr>
    <a:masterClrMapping/>
  </p:clrMapOvr>
  <p:transition/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840333" y="457200"/>
            <a:ext cx="3932770" cy="1600200"/>
          </a:xfrm>
        </p:spPr>
        <p:txBody>
          <a:bodyPr anchor="b"/>
          <a:lstStyle>
            <a:lvl1pPr>
              <a:defRPr lang="it-IT" sz="3200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5183715" y="987442"/>
            <a:ext cx="6172200" cy="4873623"/>
          </a:xfrm>
        </p:spPr>
        <p:txBody>
          <a:bodyPr/>
          <a:lstStyle>
            <a:lvl1pPr>
              <a:defRPr lang="it-IT"/>
            </a:lvl1pPr>
            <a:lvl2pPr>
              <a:defRPr lang="it-IT"/>
            </a:lvl2pPr>
            <a:lvl3pPr>
              <a:defRPr lang="it-IT"/>
            </a:lvl3pPr>
            <a:lvl4pPr>
              <a:defRPr lang="it-IT"/>
            </a:lvl4pPr>
            <a:lvl5pPr>
              <a:defRPr lang="it-IT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2"/>
          </p:nvPr>
        </p:nvSpPr>
        <p:spPr>
          <a:xfrm>
            <a:off x="840333" y="2057400"/>
            <a:ext cx="3932770" cy="3811584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lang="it-IT"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869A708-F9ED-4109-B43B-4474F7768C85}" type="slidenum">
              <a:rPr/>
              <a:pPr lvl="0"/>
              <a:t>‹N›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A19700E-3EBB-4205-A5D8-8F086E9A4225}" type="datetime1">
              <a:rPr lang="it-IT"/>
              <a:pPr lvl="0"/>
              <a:t>28/10/2024</a:t>
            </a:fld>
            <a:endParaRPr lang="it-IT"/>
          </a:p>
        </p:txBody>
      </p:sp>
      <p:sp>
        <p:nvSpPr>
          <p:cNvPr id="8" name="Segnaposto piè di pagina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9" name="Segnaposto numero diapositiva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99825C9-18FD-41C2-BD79-CE90FC69E4BF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840333" y="457200"/>
            <a:ext cx="3932770" cy="1600200"/>
          </a:xfrm>
        </p:spPr>
        <p:txBody>
          <a:bodyPr anchor="b"/>
          <a:lstStyle>
            <a:lvl1pPr>
              <a:defRPr lang="it-IT" sz="3200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 txBox="1">
            <a:spLocks noGrp="1"/>
          </p:cNvSpPr>
          <p:nvPr>
            <p:ph type="pic" idx="1"/>
          </p:nvPr>
        </p:nvSpPr>
        <p:spPr>
          <a:xfrm>
            <a:off x="5183715" y="987442"/>
            <a:ext cx="6172200" cy="4873623"/>
          </a:xfrm>
        </p:spPr>
        <p:txBody>
          <a:bodyPr/>
          <a:lstStyle>
            <a:lvl1pPr marL="0" indent="0">
              <a:buNone/>
              <a:defRPr lang="it-IT"/>
            </a:lvl1pPr>
          </a:lstStyle>
          <a:p>
            <a:pPr lvl="0"/>
            <a:endParaRPr lang="it-IT"/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2"/>
          </p:nvPr>
        </p:nvSpPr>
        <p:spPr>
          <a:xfrm>
            <a:off x="840333" y="2057400"/>
            <a:ext cx="3932770" cy="3811584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lang="it-IT"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738275E-FEEB-4145-9A96-D18A8CF04790}" type="slidenum">
              <a:rPr/>
              <a:pPr lvl="0"/>
              <a:t>‹N›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it-IT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lang="it-IT"/>
            </a:lvl1pPr>
            <a:lvl2pPr>
              <a:defRPr lang="it-IT"/>
            </a:lvl2pPr>
            <a:lvl3pPr>
              <a:defRPr lang="it-IT"/>
            </a:lvl3pPr>
            <a:lvl4pPr>
              <a:defRPr lang="it-IT"/>
            </a:lvl4pPr>
            <a:lvl5pPr>
              <a:defRPr lang="it-IT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6E9B4B7-4AB3-484D-9914-8CF7921C568A}" type="slidenum">
              <a:rPr/>
              <a:pPr lvl="0"/>
              <a:t>‹N›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 txBox="1">
            <a:spLocks noGrp="1"/>
          </p:cNvSpPr>
          <p:nvPr>
            <p:ph type="title" orient="vert"/>
          </p:nvPr>
        </p:nvSpPr>
        <p:spPr>
          <a:xfrm>
            <a:off x="8839203" y="274658"/>
            <a:ext cx="2743200" cy="5851529"/>
          </a:xfrm>
        </p:spPr>
        <p:txBody>
          <a:bodyPr vert="eaVert"/>
          <a:lstStyle>
            <a:lvl1pPr>
              <a:defRPr lang="it-IT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 txBox="1">
            <a:spLocks noGrp="1"/>
          </p:cNvSpPr>
          <p:nvPr>
            <p:ph type="body" orient="vert" idx="1"/>
          </p:nvPr>
        </p:nvSpPr>
        <p:spPr>
          <a:xfrm>
            <a:off x="609603" y="274658"/>
            <a:ext cx="8026402" cy="5851529"/>
          </a:xfrm>
        </p:spPr>
        <p:txBody>
          <a:bodyPr vert="eaVert"/>
          <a:lstStyle>
            <a:lvl1pPr>
              <a:defRPr lang="it-IT"/>
            </a:lvl1pPr>
            <a:lvl2pPr>
              <a:defRPr lang="it-IT"/>
            </a:lvl2pPr>
            <a:lvl3pPr>
              <a:defRPr lang="it-IT"/>
            </a:lvl3pPr>
            <a:lvl4pPr>
              <a:defRPr lang="it-IT"/>
            </a:lvl4pPr>
            <a:lvl5pPr>
              <a:defRPr lang="it-IT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E8E7E17-6A3D-457E-8605-969D88FFDFD2}" type="slidenum">
              <a:rPr/>
              <a:pPr lvl="0"/>
              <a:t>‹N›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ctrTitle"/>
          </p:nvPr>
        </p:nvSpPr>
        <p:spPr>
          <a:xfrm>
            <a:off x="914400" y="2130423"/>
            <a:ext cx="10363196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396" cy="1752603"/>
          </a:xfrm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963320" y="4406905"/>
            <a:ext cx="10363196" cy="1362071"/>
          </a:xfrm>
        </p:spPr>
        <p:txBody>
          <a:bodyPr anchor="t" anchorCtr="0"/>
          <a:lstStyle>
            <a:lvl1pPr algn="l">
              <a:defRPr cap="all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963320" y="2906713"/>
            <a:ext cx="10363196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1230489" y="1855783"/>
            <a:ext cx="5072478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6483580" y="1855783"/>
            <a:ext cx="507435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609603" y="27464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609603" y="1535113"/>
            <a:ext cx="53866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609603" y="2174872"/>
            <a:ext cx="53866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 txBox="1">
            <a:spLocks noGrp="1"/>
          </p:cNvSpPr>
          <p:nvPr>
            <p:ph type="body" idx="3"/>
          </p:nvPr>
        </p:nvSpPr>
        <p:spPr>
          <a:xfrm>
            <a:off x="6193834" y="1535113"/>
            <a:ext cx="5388559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 txBox="1">
            <a:spLocks noGrp="1"/>
          </p:cNvSpPr>
          <p:nvPr>
            <p:ph idx="4"/>
          </p:nvPr>
        </p:nvSpPr>
        <p:spPr>
          <a:xfrm>
            <a:off x="6193834" y="2174872"/>
            <a:ext cx="5388559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AB9CA1B-0EDC-4E71-9712-B22EE19DCA48}" type="datetime1">
              <a:rPr lang="it-IT"/>
              <a:pPr lvl="0"/>
              <a:t>28/10/2024</a:t>
            </a:fld>
            <a:endParaRPr lang="it-IT"/>
          </a:p>
        </p:txBody>
      </p:sp>
      <p:sp>
        <p:nvSpPr>
          <p:cNvPr id="4" name="Segnaposto piè di pagina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Segnaposto numero diapositiva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5F71166-4E02-4E99-B541-9BB5B4D3ABD1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609603" y="273048"/>
            <a:ext cx="4011317" cy="1162046"/>
          </a:xfrm>
        </p:spPr>
        <p:txBody>
          <a:bodyPr anchor="b" anchorCtr="0"/>
          <a:lstStyle>
            <a:lvl1pPr algn="l">
              <a:defRPr sz="2000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4767672" y="273048"/>
            <a:ext cx="6814721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spcBef>
                <a:spcPts val="600"/>
              </a:spcBef>
              <a:defRPr sz="2400"/>
            </a:lvl3pPr>
            <a:lvl4pPr>
              <a:spcBef>
                <a:spcPts val="500"/>
              </a:spcBef>
              <a:defRPr sz="2000"/>
            </a:lvl4pPr>
            <a:lvl5pPr>
              <a:spcBef>
                <a:spcPts val="500"/>
              </a:spcBef>
              <a:defRPr sz="20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2"/>
          </p:nvPr>
        </p:nvSpPr>
        <p:spPr>
          <a:xfrm>
            <a:off x="609603" y="1435105"/>
            <a:ext cx="4011317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2389482" y="4800600"/>
            <a:ext cx="7315200" cy="566735"/>
          </a:xfrm>
        </p:spPr>
        <p:txBody>
          <a:bodyPr anchor="b" anchorCtr="0"/>
          <a:lstStyle>
            <a:lvl1pPr algn="l">
              <a:defRPr sz="2000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 txBox="1">
            <a:spLocks noGrp="1"/>
          </p:cNvSpPr>
          <p:nvPr>
            <p:ph type="pic" idx="1"/>
          </p:nvPr>
        </p:nvSpPr>
        <p:spPr>
          <a:xfrm>
            <a:off x="2389482" y="612776"/>
            <a:ext cx="73152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it-IT"/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2"/>
          </p:nvPr>
        </p:nvSpPr>
        <p:spPr>
          <a:xfrm>
            <a:off x="2389482" y="5367335"/>
            <a:ext cx="73152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 txBox="1">
            <a:spLocks noGrp="1"/>
          </p:cNvSpPr>
          <p:nvPr>
            <p:ph type="title" orient="vert"/>
          </p:nvPr>
        </p:nvSpPr>
        <p:spPr>
          <a:xfrm>
            <a:off x="9019824" y="274640"/>
            <a:ext cx="2878668" cy="6107113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 txBox="1">
            <a:spLocks noGrp="1"/>
          </p:cNvSpPr>
          <p:nvPr>
            <p:ph type="body" orient="vert" idx="1"/>
          </p:nvPr>
        </p:nvSpPr>
        <p:spPr>
          <a:xfrm>
            <a:off x="378177" y="274640"/>
            <a:ext cx="8461025" cy="6107113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1230489" y="1855783"/>
            <a:ext cx="5072478" cy="452595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6483580" y="1855783"/>
            <a:ext cx="5074353" cy="452595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 txBox="1">
            <a:spLocks noGrp="1"/>
          </p:cNvSpPr>
          <p:nvPr>
            <p:ph/>
          </p:nvPr>
        </p:nvSpPr>
        <p:spPr>
          <a:xfrm>
            <a:off x="378177" y="274640"/>
            <a:ext cx="11520315" cy="610711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 txBox="1">
            <a:spLocks noGrp="1"/>
          </p:cNvSpPr>
          <p:nvPr>
            <p:ph type="tbl"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4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1230489" y="1855783"/>
            <a:ext cx="5072478" cy="452595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6483580" y="1855793"/>
            <a:ext cx="5074353" cy="218598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 txBox="1">
            <a:spLocks noGrp="1"/>
          </p:cNvSpPr>
          <p:nvPr>
            <p:ph idx="3"/>
          </p:nvPr>
        </p:nvSpPr>
        <p:spPr>
          <a:xfrm>
            <a:off x="6483580" y="4194179"/>
            <a:ext cx="5074353" cy="218757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 txBox="1">
            <a:spLocks noGrp="1"/>
          </p:cNvSpPr>
          <p:nvPr>
            <p:ph type="chart"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4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CAF95AB-2662-4DBC-A634-FC55A983FA4C}" type="datetime1">
              <a:rPr lang="it-IT"/>
              <a:pPr lvl="0"/>
              <a:t>28/10/2024</a:t>
            </a:fld>
            <a:endParaRPr lang="it-IT"/>
          </a:p>
        </p:txBody>
      </p:sp>
      <p:sp>
        <p:nvSpPr>
          <p:cNvPr id="3" name="Segnaposto piè di pagina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4" name="Segnaposto numero diapositiva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9784331-EC95-4196-9ECA-A8362C6EFF55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FA72DAC-073E-4A1E-97EF-E606119F7A93}" type="datetime1">
              <a:rPr lang="it-IT"/>
              <a:pPr lvl="0"/>
              <a:t>28/10/2024</a:t>
            </a:fld>
            <a:endParaRPr lang="it-IT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9F161E5-BB4D-4EE9-A924-FCA772E86466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it-IT"/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B5256E7-F9EC-43B0-8444-EDC6E1DD95E6}" type="datetime1">
              <a:rPr lang="it-IT"/>
              <a:pPr lvl="0"/>
              <a:t>28/10/2024</a:t>
            </a:fld>
            <a:endParaRPr lang="it-IT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0B0B5AD-445B-4790-8E2E-3C6CD94F2E2B}" type="slidenum">
              <a:rPr/>
              <a:pPr lvl="0"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CB17C4AF-677E-4E6D-86DA-5BD63596DC0D}" type="datetime1">
              <a:rPr lang="it-IT"/>
              <a:pPr lvl="0"/>
              <a:t>28/10/2024</a:t>
            </a:fld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D8CA0230-AF0B-42DE-BF9A-75563DEBC64E}" type="slidenum">
              <a:rPr/>
              <a:pPr lvl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749" r:id="rId14"/>
  </p:sldLayoutIdLst>
  <p:transition/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it-IT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it-IT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>
            <a:spLocks noGrp="1"/>
          </p:cNvSpPr>
          <p:nvPr>
            <p:ph type="ftr" sz="quarter" idx="3"/>
          </p:nvPr>
        </p:nvSpPr>
        <p:spPr>
          <a:xfrm>
            <a:off x="122767" y="6453185"/>
            <a:ext cx="4095753" cy="40481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000" b="1" i="0" u="none" strike="noStrike" kern="1200" cap="none" spc="0" baseline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DomCasual BT" pitchFamily="66"/>
              </a:defRPr>
            </a:lvl1pPr>
            <a:lvl2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000" b="1" i="0" u="none" strike="noStrike" kern="1200" cap="none" spc="0" baseline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DomCasual BT" pitchFamily="66"/>
              </a:defRPr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  <p:sp>
        <p:nvSpPr>
          <p:cNvPr id="3" name="Rectangle 25"/>
          <p:cNvSpPr txBox="1">
            <a:spLocks noGrp="1"/>
          </p:cNvSpPr>
          <p:nvPr>
            <p:ph type="title"/>
          </p:nvPr>
        </p:nvSpPr>
        <p:spPr>
          <a:xfrm>
            <a:off x="378881" y="274640"/>
            <a:ext cx="11518897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4" name="Rectangle 26"/>
          <p:cNvSpPr txBox="1">
            <a:spLocks noGrp="1"/>
          </p:cNvSpPr>
          <p:nvPr>
            <p:ph type="body" idx="1"/>
          </p:nvPr>
        </p:nvSpPr>
        <p:spPr>
          <a:xfrm>
            <a:off x="1229785" y="1855783"/>
            <a:ext cx="10327215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</p:sldLayoutIdLst>
  <p:transition/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it-IT" sz="4000" b="1" i="0" u="none" strike="noStrike" kern="0" cap="none" spc="0" baseline="0">
          <a:solidFill>
            <a:srgbClr val="FFFF27"/>
          </a:solidFill>
          <a:uFillTx/>
          <a:latin typeface="Times New Roman"/>
        </a:defRPr>
      </a:lvl1pPr>
    </p:titleStyle>
    <p:bodyStyle>
      <a:lvl1pPr marL="342900" marR="0" lvl="0" indent="-342900" algn="l" defTabSz="914400" rtl="0" fontAlgn="auto" hangingPunct="0">
        <a:lnSpc>
          <a:spcPct val="100000"/>
        </a:lnSpc>
        <a:spcBef>
          <a:spcPts val="800"/>
        </a:spcBef>
        <a:spcAft>
          <a:spcPts val="0"/>
        </a:spcAft>
        <a:buSzPct val="100000"/>
        <a:buChar char="•"/>
        <a:tabLst/>
        <a:defRPr lang="it-IT" sz="3200" b="1" i="0" u="none" strike="noStrike" kern="0" cap="none" spc="0" baseline="0">
          <a:solidFill>
            <a:srgbClr val="FFFFFF"/>
          </a:solidFill>
          <a:uFillTx/>
          <a:latin typeface="Times New Roman"/>
        </a:defRPr>
      </a:lvl1pPr>
      <a:lvl2pPr marL="742950" marR="0" lvl="1" indent="-285750" algn="l" defTabSz="914400" rtl="0" fontAlgn="auto" hangingPunct="0">
        <a:lnSpc>
          <a:spcPct val="100000"/>
        </a:lnSpc>
        <a:spcBef>
          <a:spcPts val="700"/>
        </a:spcBef>
        <a:spcAft>
          <a:spcPts val="0"/>
        </a:spcAft>
        <a:buSzPct val="100000"/>
        <a:buChar char="–"/>
        <a:tabLst/>
        <a:defRPr lang="it-IT" sz="2800" b="1" i="0" u="none" strike="noStrike" kern="0" cap="none" spc="0" baseline="0">
          <a:solidFill>
            <a:srgbClr val="FFFFFF"/>
          </a:solidFill>
          <a:uFillTx/>
          <a:latin typeface="Times New Roman"/>
        </a:defRPr>
      </a:lvl2pPr>
      <a:lvl3pPr marL="1143000" marR="0" lvl="2" indent="-228600" algn="l" defTabSz="914400" rtl="0" fontAlgn="auto" hangingPunct="0">
        <a:lnSpc>
          <a:spcPct val="100000"/>
        </a:lnSpc>
        <a:spcBef>
          <a:spcPts val="700"/>
        </a:spcBef>
        <a:spcAft>
          <a:spcPts val="0"/>
        </a:spcAft>
        <a:buSzPct val="100000"/>
        <a:buChar char="•"/>
        <a:tabLst/>
        <a:defRPr lang="it-IT" sz="2800" b="1" i="0" u="none" strike="noStrike" kern="0" cap="none" spc="0" baseline="0">
          <a:solidFill>
            <a:srgbClr val="FFFFFF"/>
          </a:solidFill>
          <a:uFillTx/>
          <a:latin typeface="Times New Roman"/>
        </a:defRPr>
      </a:lvl3pPr>
      <a:lvl4pPr marL="1600200" marR="0" lvl="3" indent="-228600" algn="l" defTabSz="914400" rtl="0" fontAlgn="auto" hangingPunct="0">
        <a:lnSpc>
          <a:spcPct val="100000"/>
        </a:lnSpc>
        <a:spcBef>
          <a:spcPts val="700"/>
        </a:spcBef>
        <a:spcAft>
          <a:spcPts val="0"/>
        </a:spcAft>
        <a:buSzPct val="100000"/>
        <a:buChar char="–"/>
        <a:tabLst/>
        <a:defRPr lang="it-IT" sz="2800" b="1" i="0" u="none" strike="noStrike" kern="0" cap="none" spc="0" baseline="0">
          <a:solidFill>
            <a:srgbClr val="FFFFFF"/>
          </a:solidFill>
          <a:uFillTx/>
          <a:latin typeface="Times New Roman"/>
        </a:defRPr>
      </a:lvl4pPr>
      <a:lvl5pPr marL="2057400" marR="0" lvl="4" indent="-228600" algn="l" defTabSz="914400" rtl="0" fontAlgn="auto" hangingPunct="0">
        <a:lnSpc>
          <a:spcPct val="100000"/>
        </a:lnSpc>
        <a:spcBef>
          <a:spcPts val="700"/>
        </a:spcBef>
        <a:spcAft>
          <a:spcPts val="0"/>
        </a:spcAft>
        <a:buSzPct val="100000"/>
        <a:buChar char="•"/>
        <a:tabLst/>
        <a:defRPr lang="it-IT" sz="2800" b="1" i="0" u="none" strike="noStrike" kern="0" cap="none" spc="0" baseline="0">
          <a:solidFill>
            <a:srgbClr val="FFFFFF"/>
          </a:solidFill>
          <a:uFillTx/>
          <a:latin typeface="Times New Roman"/>
        </a:defRPr>
      </a:lvl5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 txBox="1">
            <a:spLocks noGrp="1"/>
          </p:cNvSpPr>
          <p:nvPr>
            <p:ph type="title"/>
          </p:nvPr>
        </p:nvSpPr>
        <p:spPr>
          <a:xfrm>
            <a:off x="609603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609603" y="1600200"/>
            <a:ext cx="109728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2"/>
          </p:nvPr>
        </p:nvSpPr>
        <p:spPr>
          <a:xfrm>
            <a:off x="609603" y="6356351"/>
            <a:ext cx="2844798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BCE78648-6E99-42C5-9C41-6901A108FCA4}" type="datetime1">
              <a:rPr lang="it-IT"/>
              <a:pPr lvl="0"/>
              <a:t>28/10/2024</a:t>
            </a:fld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3"/>
          </p:nvPr>
        </p:nvSpPr>
        <p:spPr>
          <a:xfrm>
            <a:off x="4165604" y="6356351"/>
            <a:ext cx="386079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4"/>
          </p:nvPr>
        </p:nvSpPr>
        <p:spPr>
          <a:xfrm>
            <a:off x="8737604" y="6356351"/>
            <a:ext cx="2844798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F52EDF04-72C2-4D80-8CAB-46ABDD9BFC5C}" type="slidenum">
              <a:rPr/>
              <a:pPr lvl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/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it-IT" sz="44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it-IT" sz="32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it-IT" sz="28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it-IT" sz="24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it-IT" sz="20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it-IT" sz="20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>
          <a:xfrm>
            <a:off x="609603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en-US"/>
              <a:t>Fare clic per modificare lo stile del titolo</a:t>
            </a:r>
          </a:p>
        </p:txBody>
      </p:sp>
      <p:sp>
        <p:nvSpPr>
          <p:cNvPr id="3" name="Rectangle 3"/>
          <p:cNvSpPr txBox="1">
            <a:spLocks noGrp="1"/>
          </p:cNvSpPr>
          <p:nvPr>
            <p:ph type="body" idx="1"/>
          </p:nvPr>
        </p:nvSpPr>
        <p:spPr>
          <a:xfrm>
            <a:off x="609603" y="1600209"/>
            <a:ext cx="109728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2"/>
          </p:nvPr>
        </p:nvSpPr>
        <p:spPr>
          <a:xfrm>
            <a:off x="609603" y="6245223"/>
            <a:ext cx="2844798" cy="4762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3"/>
          </p:nvPr>
        </p:nvSpPr>
        <p:spPr>
          <a:xfrm>
            <a:off x="4165604" y="6245223"/>
            <a:ext cx="3860797" cy="4762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4"/>
          </p:nvPr>
        </p:nvSpPr>
        <p:spPr>
          <a:xfrm>
            <a:off x="8737604" y="6245223"/>
            <a:ext cx="2844798" cy="4762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fld id="{413BC5DA-A755-4FEF-9890-221EF2B7877F}" type="slidenum">
              <a:rPr/>
              <a:pPr lvl="0"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ransition/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Arial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Char char="•"/>
        <a:tabLst/>
        <a:defRPr lang="en-US" sz="3200" b="0" i="0" u="none" strike="noStrike" kern="1200" cap="none" spc="0" baseline="0">
          <a:solidFill>
            <a:srgbClr val="000000"/>
          </a:solidFill>
          <a:uFillTx/>
          <a:latin typeface="Arial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Char char="–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Arial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Arial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Char char="–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Arial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Char char="»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Arial"/>
        </a:defRPr>
      </a:lvl5pPr>
    </p:bodyStyle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>
            <a:spLocks noGrp="1"/>
          </p:cNvSpPr>
          <p:nvPr>
            <p:ph type="ftr" sz="quarter" idx="3"/>
          </p:nvPr>
        </p:nvSpPr>
        <p:spPr>
          <a:xfrm>
            <a:off x="122301" y="6453185"/>
            <a:ext cx="4095981" cy="40481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000" b="0" i="0" u="none" strike="noStrike" kern="1200" cap="none" spc="0" baseline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Times New Roman"/>
              </a:defRPr>
            </a:lvl1pPr>
            <a:lvl2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000" b="0" i="0" u="none" strike="noStrike" kern="1200" cap="none" spc="0" baseline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Times New Roman"/>
              </a:defRPr>
            </a:lvl2pPr>
          </a:lstStyle>
          <a:p>
            <a:pPr lvl="0"/>
            <a:r>
              <a:rPr lang="it-IT"/>
              <a:t>U.C.O. di Chirurgia Generale – A.A. 2006 / 2007</a:t>
            </a:r>
          </a:p>
          <a:p>
            <a:pPr lvl="0"/>
            <a:r>
              <a:rPr lang="it-IT"/>
              <a:t>Direttore: Prof. Nicolò de Manzini</a:t>
            </a:r>
          </a:p>
        </p:txBody>
      </p:sp>
      <p:sp>
        <p:nvSpPr>
          <p:cNvPr id="3" name="Rectangle 25"/>
          <p:cNvSpPr txBox="1">
            <a:spLocks noGrp="1"/>
          </p:cNvSpPr>
          <p:nvPr>
            <p:ph type="title"/>
          </p:nvPr>
        </p:nvSpPr>
        <p:spPr>
          <a:xfrm>
            <a:off x="378177" y="274640"/>
            <a:ext cx="11520315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4" name="Rectangle 26"/>
          <p:cNvSpPr txBox="1">
            <a:spLocks noGrp="1"/>
          </p:cNvSpPr>
          <p:nvPr>
            <p:ph type="body" idx="1"/>
          </p:nvPr>
        </p:nvSpPr>
        <p:spPr>
          <a:xfrm>
            <a:off x="1230489" y="1855783"/>
            <a:ext cx="10327453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</p:sldLayoutIdLst>
  <p:transition/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it-IT" sz="4000" b="1" i="0" u="none" strike="noStrike" kern="0" cap="none" spc="0" baseline="0">
          <a:solidFill>
            <a:srgbClr val="FFFF27"/>
          </a:solidFill>
          <a:uFillTx/>
          <a:latin typeface="Times New Roman"/>
        </a:defRPr>
      </a:lvl1pPr>
    </p:titleStyle>
    <p:bodyStyle>
      <a:lvl1pPr marL="342900" marR="0" lvl="0" indent="-342900" algn="l" defTabSz="914400" rtl="0" fontAlgn="auto" hangingPunct="0">
        <a:lnSpc>
          <a:spcPct val="100000"/>
        </a:lnSpc>
        <a:spcBef>
          <a:spcPts val="800"/>
        </a:spcBef>
        <a:spcAft>
          <a:spcPts val="0"/>
        </a:spcAft>
        <a:buSzPct val="100000"/>
        <a:buChar char="•"/>
        <a:tabLst/>
        <a:defRPr lang="it-IT" sz="3200" b="1" i="0" u="none" strike="noStrike" kern="0" cap="none" spc="0" baseline="0">
          <a:solidFill>
            <a:srgbClr val="FFFFFF"/>
          </a:solidFill>
          <a:uFillTx/>
          <a:latin typeface="Times New Roman"/>
        </a:defRPr>
      </a:lvl1pPr>
      <a:lvl2pPr marL="742950" marR="0" lvl="1" indent="-285750" algn="l" defTabSz="914400" rtl="0" fontAlgn="auto" hangingPunct="0">
        <a:lnSpc>
          <a:spcPct val="100000"/>
        </a:lnSpc>
        <a:spcBef>
          <a:spcPts val="700"/>
        </a:spcBef>
        <a:spcAft>
          <a:spcPts val="0"/>
        </a:spcAft>
        <a:buSzPct val="100000"/>
        <a:buChar char="–"/>
        <a:tabLst/>
        <a:defRPr lang="it-IT" sz="2800" b="1" i="0" u="none" strike="noStrike" kern="0" cap="none" spc="0" baseline="0">
          <a:solidFill>
            <a:srgbClr val="FFFFFF"/>
          </a:solidFill>
          <a:uFillTx/>
          <a:latin typeface="Times New Roman"/>
        </a:defRPr>
      </a:lvl2pPr>
      <a:lvl3pPr marL="1143000" marR="0" lvl="2" indent="-228600" algn="l" defTabSz="914400" rtl="0" fontAlgn="auto" hangingPunct="0">
        <a:lnSpc>
          <a:spcPct val="100000"/>
        </a:lnSpc>
        <a:spcBef>
          <a:spcPts val="700"/>
        </a:spcBef>
        <a:spcAft>
          <a:spcPts val="0"/>
        </a:spcAft>
        <a:buSzPct val="100000"/>
        <a:buChar char="•"/>
        <a:tabLst/>
        <a:defRPr lang="it-IT" sz="2800" b="1" i="0" u="none" strike="noStrike" kern="0" cap="none" spc="0" baseline="0">
          <a:solidFill>
            <a:srgbClr val="FFFFFF"/>
          </a:solidFill>
          <a:uFillTx/>
          <a:latin typeface="Times New Roman"/>
        </a:defRPr>
      </a:lvl3pPr>
      <a:lvl4pPr marL="1600200" marR="0" lvl="3" indent="-228600" algn="l" defTabSz="914400" rtl="0" fontAlgn="auto" hangingPunct="0">
        <a:lnSpc>
          <a:spcPct val="100000"/>
        </a:lnSpc>
        <a:spcBef>
          <a:spcPts val="700"/>
        </a:spcBef>
        <a:spcAft>
          <a:spcPts val="0"/>
        </a:spcAft>
        <a:buSzPct val="100000"/>
        <a:buChar char="–"/>
        <a:tabLst/>
        <a:defRPr lang="it-IT" sz="2800" b="1" i="0" u="none" strike="noStrike" kern="0" cap="none" spc="0" baseline="0">
          <a:solidFill>
            <a:srgbClr val="FFFFFF"/>
          </a:solidFill>
          <a:uFillTx/>
          <a:latin typeface="Times New Roman"/>
        </a:defRPr>
      </a:lvl4pPr>
      <a:lvl5pPr marL="2057400" marR="0" lvl="4" indent="-228600" algn="l" defTabSz="914400" rtl="0" fontAlgn="auto" hangingPunct="0">
        <a:lnSpc>
          <a:spcPct val="100000"/>
        </a:lnSpc>
        <a:spcBef>
          <a:spcPts val="700"/>
        </a:spcBef>
        <a:spcAft>
          <a:spcPts val="0"/>
        </a:spcAft>
        <a:buSzPct val="100000"/>
        <a:buChar char="•"/>
        <a:tabLst/>
        <a:defRPr lang="it-IT" sz="2800" b="1" i="0" u="none" strike="noStrike" kern="0" cap="none" spc="0" baseline="0">
          <a:solidFill>
            <a:srgbClr val="FFFFFF"/>
          </a:solidFill>
          <a:uFillTx/>
          <a:latin typeface="Times New Roman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hyperlink" Target="http://www.google.it/url?url=http://pcsolutions.paretologic.com/uncategorized/its-national-doctor-day-what-about-your-computers-health/&amp;rct=j&amp;frm=1&amp;q=&amp;esrc=s&amp;sa=U&amp;ei=SzEmVfOfIY7fasqygLAP&amp;ved=0CDwQ9QEwEzgo&amp;usg=AFQjCNEATlj6eSNKLvNrZtXDyM3QOlj61g" TargetMode="External"/><Relationship Id="rId3" Type="http://schemas.openxmlformats.org/officeDocument/2006/relationships/image" Target="../media/image34.png"/><Relationship Id="rId7" Type="http://schemas.openxmlformats.org/officeDocument/2006/relationships/hyperlink" Target="http://www.google.it/url?url=http://www.studiobumbaca.it/2010/07/08/ma-cosa-succede-quando-si-va-dallo-psicologo/&amp;rct=j&amp;frm=1&amp;q=&amp;esrc=s&amp;sa=U&amp;ei=4S0mVeqIBJXtatvIgLAF&amp;ved=0CBwQ9QEwAw&amp;usg=AFQjCNFiWrrIqwJbQEP0StyhzLi8886pAg" TargetMode="External"/><Relationship Id="rId12" Type="http://schemas.openxmlformats.org/officeDocument/2006/relationships/image" Target="../media/image38.png"/><Relationship Id="rId17" Type="http://schemas.openxmlformats.org/officeDocument/2006/relationships/image" Target="../media/image41.png"/><Relationship Id="rId2" Type="http://schemas.openxmlformats.org/officeDocument/2006/relationships/image" Target="../media/image33.png"/><Relationship Id="rId16" Type="http://schemas.microsoft.com/office/2007/relationships/hdphoto" Target="../media/hdphoto4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microsoft.com/office/2007/relationships/hdphoto" Target="../media/hdphoto3.wdp"/><Relationship Id="rId5" Type="http://schemas.openxmlformats.org/officeDocument/2006/relationships/hyperlink" Target="http://www.google.it/url?url=http://www.rispostafacile.it/cose-il-day-surgery&amp;rct=j&amp;frm=1&amp;q=&amp;esrc=s&amp;sa=U&amp;ei=u0kmVayOJ8fiavGpgcgP&amp;ved=0CCgQ9QEwCQ&amp;sig2=qfeirBJy7FEB1KHg2QuGOQ&amp;usg=AFQjCNHHg5aCHODqsebCgWdKEFRAB_rNlg" TargetMode="External"/><Relationship Id="rId15" Type="http://schemas.openxmlformats.org/officeDocument/2006/relationships/image" Target="../media/image40.png"/><Relationship Id="rId10" Type="http://schemas.openxmlformats.org/officeDocument/2006/relationships/image" Target="../media/image37.png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://www.google.it/url?url=http://teensofubc.blogspot.com/2013/05/update-teens-class-resumes.html&amp;rct=j&amp;frm=1&amp;q=&amp;esrc=s&amp;sa=U&amp;ei=ZUwmVaXoOZHsaLT9gPgF&amp;ved=0CCwQ9QEwCzgo&amp;sig2=HPOEZxBZo6nRrFa46PYcow&amp;usg=AFQjCNEiRxbj1G6Tfj-zXSv82UcUD_I4Z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media" Target="file:///D:\lezioni%20infermieri\Obesit&#224;\BIB%20out.avi" TargetMode="External"/><Relationship Id="rId7" Type="http://schemas.openxmlformats.org/officeDocument/2006/relationships/image" Target="../media/image61.png"/><Relationship Id="rId2" Type="http://schemas.openxmlformats.org/officeDocument/2006/relationships/video" Target="file:///D:\lezioni%20infermieri\Obesit&#224;\BIB%20in.avi" TargetMode="External"/><Relationship Id="rId1" Type="http://schemas.microsoft.com/office/2007/relationships/media" Target="file:///D:\lezioni%20infermieri\Obesit&#224;\BIB%20in.avi" TargetMode="External"/><Relationship Id="rId6" Type="http://schemas.openxmlformats.org/officeDocument/2006/relationships/image" Target="../media/image60.jpeg"/><Relationship Id="rId5" Type="http://schemas.openxmlformats.org/officeDocument/2006/relationships/slideLayout" Target="../slideLayouts/slideLayout21.xml"/><Relationship Id="rId4" Type="http://schemas.openxmlformats.org/officeDocument/2006/relationships/video" Target="file:///D:\lezioni%20infermieri\Obesit&#224;\BIB%20out.avi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6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ors063\Downloads\logo%20def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63356" y="332658"/>
            <a:ext cx="1806040" cy="180019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6"/>
          <p:cNvSpPr txBox="1"/>
          <p:nvPr/>
        </p:nvSpPr>
        <p:spPr>
          <a:xfrm>
            <a:off x="8040218" y="5733260"/>
            <a:ext cx="3888440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1" u="none" strike="noStrike" kern="0" cap="none" spc="0" baseline="0">
              <a:solidFill>
                <a:srgbClr val="000000"/>
              </a:solidFill>
              <a:uFillTx/>
              <a:latin typeface="Georgia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1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Prof. ssa Silvia Palmisano</a:t>
            </a:r>
          </a:p>
        </p:txBody>
      </p:sp>
      <p:sp>
        <p:nvSpPr>
          <p:cNvPr id="4" name="CasellaDiTesto 8"/>
          <p:cNvSpPr txBox="1"/>
          <p:nvPr/>
        </p:nvSpPr>
        <p:spPr>
          <a:xfrm>
            <a:off x="2351580" y="2996955"/>
            <a:ext cx="6696745" cy="13234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0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OBESITA’ E CHIRURGIA BARIATRICA</a:t>
            </a:r>
          </a:p>
        </p:txBody>
      </p:sp>
      <p:sp>
        <p:nvSpPr>
          <p:cNvPr id="6" name="CasellaDiTesto 6"/>
          <p:cNvSpPr txBox="1"/>
          <p:nvPr/>
        </p:nvSpPr>
        <p:spPr>
          <a:xfrm>
            <a:off x="191347" y="6021287"/>
            <a:ext cx="3240359" cy="64633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Unità Clinica Operativa di Clinica Chirurgica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3"/>
          <p:cNvGrpSpPr/>
          <p:nvPr/>
        </p:nvGrpSpPr>
        <p:grpSpPr>
          <a:xfrm>
            <a:off x="1085612" y="2155826"/>
            <a:ext cx="10001962" cy="4156076"/>
            <a:chOff x="1085612" y="2155826"/>
            <a:chExt cx="10001962" cy="41560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2383840" y="2155826"/>
              <a:ext cx="8703734" cy="41560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CasellaDiTesto 5"/>
            <p:cNvSpPr txBox="1"/>
            <p:nvPr/>
          </p:nvSpPr>
          <p:spPr>
            <a:xfrm>
              <a:off x="1085612" y="3799396"/>
              <a:ext cx="982129" cy="369262"/>
            </a:xfrm>
            <a:prstGeom prst="rect">
              <a:avLst/>
            </a:prstGeom>
            <a:noFill/>
            <a:ln w="9528">
              <a:solidFill>
                <a:srgbClr val="1F497D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800" b="0" i="0" u="none" strike="noStrike" kern="1200" cap="none" spc="0" baseline="0">
                  <a:solidFill>
                    <a:srgbClr val="000000"/>
                  </a:solidFill>
                  <a:uFillTx/>
                  <a:latin typeface="Gill Sans MT" pitchFamily="34"/>
                </a:rPr>
                <a:t>1975</a:t>
              </a:r>
            </a:p>
          </p:txBody>
        </p:sp>
      </p:grpSp>
      <p:grpSp>
        <p:nvGrpSpPr>
          <p:cNvPr id="5" name="Gruppo 6"/>
          <p:cNvGrpSpPr/>
          <p:nvPr/>
        </p:nvGrpSpPr>
        <p:grpSpPr>
          <a:xfrm>
            <a:off x="1070561" y="2062164"/>
            <a:ext cx="9702798" cy="4598983"/>
            <a:chOff x="1070561" y="2062164"/>
            <a:chExt cx="9702798" cy="45989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2020220" y="2062164"/>
              <a:ext cx="8753139" cy="45989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CasellaDiTesto 8"/>
            <p:cNvSpPr txBox="1"/>
            <p:nvPr/>
          </p:nvSpPr>
          <p:spPr>
            <a:xfrm>
              <a:off x="1070561" y="3805120"/>
              <a:ext cx="989069" cy="369417"/>
            </a:xfrm>
            <a:prstGeom prst="rect">
              <a:avLst/>
            </a:prstGeom>
            <a:noFill/>
            <a:ln w="9528">
              <a:solidFill>
                <a:srgbClr val="1F497D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800" b="0" i="0" u="none" strike="noStrike" kern="1200" cap="none" spc="0" baseline="0">
                  <a:solidFill>
                    <a:srgbClr val="000000"/>
                  </a:solidFill>
                  <a:uFillTx/>
                  <a:latin typeface="Gill Sans MT" pitchFamily="34"/>
                </a:rPr>
                <a:t>1980</a:t>
              </a:r>
            </a:p>
          </p:txBody>
        </p:sp>
      </p:grpSp>
      <p:grpSp>
        <p:nvGrpSpPr>
          <p:cNvPr id="8" name="Gruppo 12"/>
          <p:cNvGrpSpPr/>
          <p:nvPr/>
        </p:nvGrpSpPr>
        <p:grpSpPr>
          <a:xfrm>
            <a:off x="1087495" y="2076446"/>
            <a:ext cx="10007605" cy="4570408"/>
            <a:chOff x="1087495" y="2076446"/>
            <a:chExt cx="10007605" cy="4570408"/>
          </a:xfrm>
        </p:grpSpPr>
        <p:pic>
          <p:nvPicPr>
            <p:cNvPr id="9" name="Picture 3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2375830" y="2076446"/>
              <a:ext cx="8719270" cy="45704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CasellaDiTesto 11"/>
            <p:cNvSpPr txBox="1"/>
            <p:nvPr/>
          </p:nvSpPr>
          <p:spPr>
            <a:xfrm>
              <a:off x="1087495" y="3801279"/>
              <a:ext cx="977749" cy="369390"/>
            </a:xfrm>
            <a:prstGeom prst="rect">
              <a:avLst/>
            </a:prstGeom>
            <a:noFill/>
            <a:ln w="9528">
              <a:solidFill>
                <a:srgbClr val="1F497D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800" b="0" i="0" u="none" strike="noStrike" kern="1200" cap="none" spc="0" baseline="0">
                  <a:solidFill>
                    <a:srgbClr val="000000"/>
                  </a:solidFill>
                  <a:uFillTx/>
                  <a:latin typeface="Gill Sans MT" pitchFamily="34"/>
                </a:rPr>
                <a:t>1985</a:t>
              </a:r>
            </a:p>
          </p:txBody>
        </p:sp>
      </p:grpSp>
      <p:grpSp>
        <p:nvGrpSpPr>
          <p:cNvPr id="11" name="Gruppo 13"/>
          <p:cNvGrpSpPr/>
          <p:nvPr/>
        </p:nvGrpSpPr>
        <p:grpSpPr>
          <a:xfrm>
            <a:off x="1061152" y="2046290"/>
            <a:ext cx="10154356" cy="4575172"/>
            <a:chOff x="1061152" y="2046290"/>
            <a:chExt cx="10154356" cy="4575172"/>
          </a:xfrm>
        </p:grpSpPr>
        <p:pic>
          <p:nvPicPr>
            <p:cNvPr id="12" name="Picture 4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>
            <a:xfrm>
              <a:off x="2043318" y="2046290"/>
              <a:ext cx="9172190" cy="45751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CasellaDiTesto 15"/>
            <p:cNvSpPr txBox="1"/>
            <p:nvPr/>
          </p:nvSpPr>
          <p:spPr>
            <a:xfrm>
              <a:off x="1061152" y="3799752"/>
              <a:ext cx="989197" cy="369344"/>
            </a:xfrm>
            <a:prstGeom prst="rect">
              <a:avLst/>
            </a:prstGeom>
            <a:noFill/>
            <a:ln w="9528">
              <a:solidFill>
                <a:srgbClr val="1F497D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800" b="0" i="0" u="none" strike="noStrike" kern="1200" cap="none" spc="0" baseline="0">
                  <a:solidFill>
                    <a:srgbClr val="000000"/>
                  </a:solidFill>
                  <a:uFillTx/>
                  <a:latin typeface="Gill Sans MT" pitchFamily="34"/>
                </a:rPr>
                <a:t>1990</a:t>
              </a:r>
            </a:p>
          </p:txBody>
        </p:sp>
      </p:grpSp>
      <p:grpSp>
        <p:nvGrpSpPr>
          <p:cNvPr id="14" name="Gruppo 16"/>
          <p:cNvGrpSpPr/>
          <p:nvPr/>
        </p:nvGrpSpPr>
        <p:grpSpPr>
          <a:xfrm>
            <a:off x="1027291" y="2006605"/>
            <a:ext cx="10190101" cy="4589465"/>
            <a:chOff x="1027291" y="2006605"/>
            <a:chExt cx="10190101" cy="4589465"/>
          </a:xfrm>
        </p:grpSpPr>
        <p:pic>
          <p:nvPicPr>
            <p:cNvPr id="15" name="Picture 6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>
            <a:xfrm>
              <a:off x="2020787" y="2006605"/>
              <a:ext cx="9196605" cy="45894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CasellaDiTesto 18"/>
            <p:cNvSpPr txBox="1"/>
            <p:nvPr/>
          </p:nvSpPr>
          <p:spPr>
            <a:xfrm>
              <a:off x="1027291" y="3793278"/>
              <a:ext cx="1027364" cy="369371"/>
            </a:xfrm>
            <a:prstGeom prst="rect">
              <a:avLst/>
            </a:prstGeom>
            <a:noFill/>
            <a:ln w="9528">
              <a:solidFill>
                <a:srgbClr val="1F497D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800" b="0" i="0" u="none" strike="noStrike" kern="1200" cap="none" spc="0" baseline="0">
                  <a:solidFill>
                    <a:srgbClr val="000000"/>
                  </a:solidFill>
                  <a:uFillTx/>
                  <a:latin typeface="Gill Sans MT" pitchFamily="34"/>
                </a:rPr>
                <a:t>1995</a:t>
              </a:r>
            </a:p>
          </p:txBody>
        </p:sp>
      </p:grpSp>
      <p:grpSp>
        <p:nvGrpSpPr>
          <p:cNvPr id="17" name="Gruppo 19"/>
          <p:cNvGrpSpPr/>
          <p:nvPr/>
        </p:nvGrpSpPr>
        <p:grpSpPr>
          <a:xfrm>
            <a:off x="1049868" y="2014542"/>
            <a:ext cx="10397065" cy="4572000"/>
            <a:chOff x="1049868" y="2014542"/>
            <a:chExt cx="10397065" cy="4572000"/>
          </a:xfrm>
        </p:grpSpPr>
        <p:pic>
          <p:nvPicPr>
            <p:cNvPr id="18" name="Picture 7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>
            <a:xfrm>
              <a:off x="2031988" y="2014542"/>
              <a:ext cx="9414945" cy="457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CasellaDiTesto 21"/>
            <p:cNvSpPr txBox="1"/>
            <p:nvPr/>
          </p:nvSpPr>
          <p:spPr>
            <a:xfrm>
              <a:off x="1049868" y="3801005"/>
              <a:ext cx="646334" cy="369335"/>
            </a:xfrm>
            <a:prstGeom prst="rect">
              <a:avLst/>
            </a:prstGeom>
            <a:noFill/>
            <a:ln w="9528">
              <a:solidFill>
                <a:srgbClr val="1F497D"/>
              </a:solidFill>
              <a:prstDash val="solid"/>
              <a:miter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800" b="0" i="0" u="none" strike="noStrike" kern="1200" cap="none" spc="0" baseline="0">
                  <a:solidFill>
                    <a:srgbClr val="000000"/>
                  </a:solidFill>
                  <a:uFillTx/>
                  <a:latin typeface="Gill Sans MT" pitchFamily="34"/>
                </a:rPr>
                <a:t>2000</a:t>
              </a:r>
            </a:p>
          </p:txBody>
        </p:sp>
      </p:grpSp>
      <p:grpSp>
        <p:nvGrpSpPr>
          <p:cNvPr id="20" name="Gruppo 22"/>
          <p:cNvGrpSpPr/>
          <p:nvPr/>
        </p:nvGrpSpPr>
        <p:grpSpPr>
          <a:xfrm>
            <a:off x="1025408" y="2017715"/>
            <a:ext cx="10393298" cy="4546597"/>
            <a:chOff x="1025408" y="2017715"/>
            <a:chExt cx="10393298" cy="4546597"/>
          </a:xfrm>
        </p:grpSpPr>
        <p:pic>
          <p:nvPicPr>
            <p:cNvPr id="21" name="Picture 8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>
            <a:xfrm>
              <a:off x="2368881" y="2017715"/>
              <a:ext cx="9049825" cy="45465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CasellaDiTesto 24"/>
            <p:cNvSpPr txBox="1"/>
            <p:nvPr/>
          </p:nvSpPr>
          <p:spPr>
            <a:xfrm>
              <a:off x="1025408" y="3829580"/>
              <a:ext cx="858018" cy="372535"/>
            </a:xfrm>
            <a:prstGeom prst="rect">
              <a:avLst/>
            </a:prstGeom>
            <a:noFill/>
            <a:ln w="9528">
              <a:solidFill>
                <a:srgbClr val="1F497D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800" b="0" i="0" u="none" strike="noStrike" kern="1200" cap="none" spc="0" baseline="0">
                  <a:solidFill>
                    <a:srgbClr val="000000"/>
                  </a:solidFill>
                  <a:uFillTx/>
                  <a:latin typeface="Gill Sans MT" pitchFamily="34"/>
                </a:rPr>
                <a:t>2005</a:t>
              </a:r>
            </a:p>
          </p:txBody>
        </p:sp>
      </p:grpSp>
      <p:grpSp>
        <p:nvGrpSpPr>
          <p:cNvPr id="23" name="Gruppo 25"/>
          <p:cNvGrpSpPr/>
          <p:nvPr/>
        </p:nvGrpSpPr>
        <p:grpSpPr>
          <a:xfrm>
            <a:off x="1027291" y="2014542"/>
            <a:ext cx="10387657" cy="4513258"/>
            <a:chOff x="1027291" y="2014542"/>
            <a:chExt cx="10387657" cy="4513258"/>
          </a:xfrm>
        </p:grpSpPr>
        <p:pic>
          <p:nvPicPr>
            <p:cNvPr id="24" name="Picture 9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>
            <a:xfrm>
              <a:off x="2043226" y="2014542"/>
              <a:ext cx="9371722" cy="45132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CasellaDiTesto 27"/>
            <p:cNvSpPr txBox="1"/>
            <p:nvPr/>
          </p:nvSpPr>
          <p:spPr>
            <a:xfrm>
              <a:off x="1027291" y="3818150"/>
              <a:ext cx="857908" cy="369371"/>
            </a:xfrm>
            <a:prstGeom prst="rect">
              <a:avLst/>
            </a:prstGeom>
            <a:noFill/>
            <a:ln w="9528">
              <a:solidFill>
                <a:srgbClr val="1F497D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800" b="0" i="0" u="none" strike="noStrike" kern="1200" cap="none" spc="0" baseline="0">
                  <a:solidFill>
                    <a:srgbClr val="000000"/>
                  </a:solidFill>
                  <a:uFillTx/>
                  <a:latin typeface="Gill Sans MT" pitchFamily="34"/>
                </a:rPr>
                <a:t>2010</a:t>
              </a:r>
            </a:p>
          </p:txBody>
        </p:sp>
      </p:grpSp>
      <p:grpSp>
        <p:nvGrpSpPr>
          <p:cNvPr id="26" name="Gruppo 28"/>
          <p:cNvGrpSpPr/>
          <p:nvPr/>
        </p:nvGrpSpPr>
        <p:grpSpPr>
          <a:xfrm>
            <a:off x="1027291" y="2006605"/>
            <a:ext cx="10372606" cy="4462464"/>
            <a:chOff x="1027291" y="2006605"/>
            <a:chExt cx="10372606" cy="4462464"/>
          </a:xfrm>
        </p:grpSpPr>
        <p:pic>
          <p:nvPicPr>
            <p:cNvPr id="27" name="Picture 2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>
            <a:xfrm>
              <a:off x="2054510" y="2006605"/>
              <a:ext cx="9345387" cy="44624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CasellaDiTesto 30"/>
            <p:cNvSpPr txBox="1"/>
            <p:nvPr/>
          </p:nvSpPr>
          <p:spPr>
            <a:xfrm>
              <a:off x="1027291" y="3827148"/>
              <a:ext cx="857908" cy="369371"/>
            </a:xfrm>
            <a:prstGeom prst="rect">
              <a:avLst/>
            </a:prstGeom>
            <a:noFill/>
            <a:ln w="9528">
              <a:solidFill>
                <a:srgbClr val="1F497D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800" b="0" i="0" u="none" strike="noStrike" kern="1200" cap="none" spc="0" baseline="0">
                  <a:solidFill>
                    <a:srgbClr val="000000"/>
                  </a:solidFill>
                  <a:uFillTx/>
                  <a:latin typeface="Gill Sans MT" pitchFamily="34"/>
                </a:rPr>
                <a:t>2016</a:t>
              </a:r>
            </a:p>
          </p:txBody>
        </p:sp>
      </p:grpSp>
      <p:sp>
        <p:nvSpPr>
          <p:cNvPr id="29" name="Titolo 1"/>
          <p:cNvSpPr txBox="1">
            <a:spLocks noGrp="1"/>
          </p:cNvSpPr>
          <p:nvPr>
            <p:ph type="title"/>
          </p:nvPr>
        </p:nvSpPr>
        <p:spPr>
          <a:xfrm>
            <a:off x="378881" y="274640"/>
            <a:ext cx="5357076" cy="1143000"/>
          </a:xfrm>
        </p:spPr>
        <p:txBody>
          <a:bodyPr/>
          <a:lstStyle/>
          <a:p>
            <a:pPr lvl="0" hangingPunct="1"/>
            <a:r>
              <a:rPr lang="it-IT" sz="3200">
                <a:solidFill>
                  <a:srgbClr val="000000"/>
                </a:solidFill>
                <a:latin typeface="Georgia" pitchFamily="18"/>
              </a:rPr>
              <a:t>Problema obesità:</a:t>
            </a:r>
            <a:br>
              <a:rPr lang="it-IT" sz="3200">
                <a:solidFill>
                  <a:srgbClr val="000000"/>
                </a:solidFill>
                <a:latin typeface="Georgia" pitchFamily="18"/>
              </a:rPr>
            </a:br>
            <a:r>
              <a:rPr lang="it-IT" sz="3200">
                <a:solidFill>
                  <a:srgbClr val="000000"/>
                </a:solidFill>
                <a:latin typeface="Georgia" pitchFamily="18"/>
              </a:rPr>
              <a:t>epidemiologia</a:t>
            </a:r>
          </a:p>
        </p:txBody>
      </p:sp>
      <p:grpSp>
        <p:nvGrpSpPr>
          <p:cNvPr id="31" name="Gruppo 25"/>
          <p:cNvGrpSpPr/>
          <p:nvPr/>
        </p:nvGrpSpPr>
        <p:grpSpPr>
          <a:xfrm>
            <a:off x="5375922" y="332658"/>
            <a:ext cx="1682468" cy="1210729"/>
            <a:chOff x="5375922" y="332658"/>
            <a:chExt cx="1682468" cy="1210729"/>
          </a:xfrm>
        </p:grpSpPr>
        <p:grpSp>
          <p:nvGrpSpPr>
            <p:cNvPr id="32" name="Group 8"/>
            <p:cNvGrpSpPr/>
            <p:nvPr/>
          </p:nvGrpSpPr>
          <p:grpSpPr>
            <a:xfrm>
              <a:off x="5375922" y="332658"/>
              <a:ext cx="807067" cy="823627"/>
              <a:chOff x="5375922" y="332658"/>
              <a:chExt cx="807067" cy="823627"/>
            </a:xfrm>
          </p:grpSpPr>
          <p:sp>
            <p:nvSpPr>
              <p:cNvPr id="33" name="Freeform 6"/>
              <p:cNvSpPr/>
              <p:nvPr/>
            </p:nvSpPr>
            <p:spPr>
              <a:xfrm>
                <a:off x="5499357" y="813916"/>
                <a:ext cx="550706" cy="342369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61"/>
                  <a:gd name="f7" fmla="val 57"/>
                  <a:gd name="f8" fmla="val 11"/>
                  <a:gd name="f9" fmla="val 12"/>
                  <a:gd name="f10" fmla="val 55"/>
                  <a:gd name="f11" fmla="val 13"/>
                  <a:gd name="f12" fmla="val 53"/>
                  <a:gd name="f13" fmla="val 15"/>
                  <a:gd name="f14" fmla="val 51"/>
                  <a:gd name="f15" fmla="val 3"/>
                  <a:gd name="f16" fmla="val 36"/>
                  <a:gd name="f17" fmla="val 19"/>
                  <a:gd name="f18" fmla="val 1"/>
                  <a:gd name="f19" fmla="val 21"/>
                  <a:gd name="f20" fmla="val 41"/>
                  <a:gd name="f21" fmla="val 59"/>
                  <a:gd name="f22" fmla="val 47"/>
                  <a:gd name="f23" fmla="val 48"/>
                  <a:gd name="f24" fmla="val 50"/>
                  <a:gd name="f25" fmla="val 45"/>
                  <a:gd name="f26" fmla="val 38"/>
                  <a:gd name="f27" fmla="val 32"/>
                  <a:gd name="f28" fmla="val 40"/>
                  <a:gd name="f29" fmla="val 31"/>
                  <a:gd name="f30" fmla="val 30"/>
                  <a:gd name="f31" fmla="val 24"/>
                  <a:gd name="f32" fmla="val 17"/>
                  <a:gd name="f33" fmla="+- 0 0 -90"/>
                  <a:gd name="f34" fmla="*/ f3 1 61"/>
                  <a:gd name="f35" fmla="*/ f4 1 57"/>
                  <a:gd name="f36" fmla="+- f7 0 f5"/>
                  <a:gd name="f37" fmla="+- f6 0 f5"/>
                  <a:gd name="f38" fmla="*/ f33 f0 1"/>
                  <a:gd name="f39" fmla="*/ f37 1 61"/>
                  <a:gd name="f40" fmla="*/ f36 1 57"/>
                  <a:gd name="f41" fmla="*/ 11 f37 1"/>
                  <a:gd name="f42" fmla="*/ 57 f36 1"/>
                  <a:gd name="f43" fmla="*/ 15 f37 1"/>
                  <a:gd name="f44" fmla="*/ 51 f36 1"/>
                  <a:gd name="f45" fmla="*/ 1 f37 1"/>
                  <a:gd name="f46" fmla="*/ 0 f36 1"/>
                  <a:gd name="f47" fmla="*/ 61 f37 1"/>
                  <a:gd name="f48" fmla="*/ 47 f37 1"/>
                  <a:gd name="f49" fmla="*/ 51 f37 1"/>
                  <a:gd name="f50" fmla="*/ 32 f37 1"/>
                  <a:gd name="f51" fmla="*/ 31 f36 1"/>
                  <a:gd name="f52" fmla="*/ 30 f37 1"/>
                  <a:gd name="f53" fmla="*/ f38 1 f2"/>
                  <a:gd name="f54" fmla="*/ f41 1 61"/>
                  <a:gd name="f55" fmla="*/ f42 1 57"/>
                  <a:gd name="f56" fmla="*/ f43 1 61"/>
                  <a:gd name="f57" fmla="*/ f44 1 57"/>
                  <a:gd name="f58" fmla="*/ f45 1 61"/>
                  <a:gd name="f59" fmla="*/ f46 1 57"/>
                  <a:gd name="f60" fmla="*/ f47 1 61"/>
                  <a:gd name="f61" fmla="*/ f48 1 61"/>
                  <a:gd name="f62" fmla="*/ f49 1 61"/>
                  <a:gd name="f63" fmla="*/ f50 1 61"/>
                  <a:gd name="f64" fmla="*/ f51 1 57"/>
                  <a:gd name="f65" fmla="*/ f52 1 61"/>
                  <a:gd name="f66" fmla="*/ 0 1 f39"/>
                  <a:gd name="f67" fmla="*/ f6 1 f39"/>
                  <a:gd name="f68" fmla="*/ 0 1 f40"/>
                  <a:gd name="f69" fmla="*/ f7 1 f40"/>
                  <a:gd name="f70" fmla="+- f53 0 f1"/>
                  <a:gd name="f71" fmla="*/ f54 1 f39"/>
                  <a:gd name="f72" fmla="*/ f55 1 f40"/>
                  <a:gd name="f73" fmla="*/ f56 1 f39"/>
                  <a:gd name="f74" fmla="*/ f57 1 f40"/>
                  <a:gd name="f75" fmla="*/ f58 1 f39"/>
                  <a:gd name="f76" fmla="*/ f59 1 f40"/>
                  <a:gd name="f77" fmla="*/ f60 1 f39"/>
                  <a:gd name="f78" fmla="*/ f61 1 f39"/>
                  <a:gd name="f79" fmla="*/ f62 1 f39"/>
                  <a:gd name="f80" fmla="*/ f63 1 f39"/>
                  <a:gd name="f81" fmla="*/ f64 1 f40"/>
                  <a:gd name="f82" fmla="*/ f65 1 f39"/>
                  <a:gd name="f83" fmla="*/ f66 f34 1"/>
                  <a:gd name="f84" fmla="*/ f67 f34 1"/>
                  <a:gd name="f85" fmla="*/ f69 f35 1"/>
                  <a:gd name="f86" fmla="*/ f68 f35 1"/>
                  <a:gd name="f87" fmla="*/ f71 f34 1"/>
                  <a:gd name="f88" fmla="*/ f72 f35 1"/>
                  <a:gd name="f89" fmla="*/ f73 f34 1"/>
                  <a:gd name="f90" fmla="*/ f74 f35 1"/>
                  <a:gd name="f91" fmla="*/ f75 f34 1"/>
                  <a:gd name="f92" fmla="*/ f76 f35 1"/>
                  <a:gd name="f93" fmla="*/ f77 f34 1"/>
                  <a:gd name="f94" fmla="*/ f78 f34 1"/>
                  <a:gd name="f95" fmla="*/ f79 f34 1"/>
                  <a:gd name="f96" fmla="*/ f80 f34 1"/>
                  <a:gd name="f97" fmla="*/ f81 f35 1"/>
                  <a:gd name="f98" fmla="*/ f82 f3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70">
                    <a:pos x="f87" y="f88"/>
                  </a:cxn>
                  <a:cxn ang="f70">
                    <a:pos x="f89" y="f90"/>
                  </a:cxn>
                  <a:cxn ang="f70">
                    <a:pos x="f91" y="f92"/>
                  </a:cxn>
                  <a:cxn ang="f70">
                    <a:pos x="f93" y="f92"/>
                  </a:cxn>
                  <a:cxn ang="f70">
                    <a:pos x="f94" y="f90"/>
                  </a:cxn>
                  <a:cxn ang="f70">
                    <a:pos x="f95" y="f88"/>
                  </a:cxn>
                  <a:cxn ang="f70">
                    <a:pos x="f96" y="f88"/>
                  </a:cxn>
                  <a:cxn ang="f70">
                    <a:pos x="f96" y="f97"/>
                  </a:cxn>
                  <a:cxn ang="f70">
                    <a:pos x="f98" y="f97"/>
                  </a:cxn>
                  <a:cxn ang="f70">
                    <a:pos x="f98" y="f88"/>
                  </a:cxn>
                  <a:cxn ang="f70">
                    <a:pos x="f87" y="f88"/>
                  </a:cxn>
                </a:cxnLst>
                <a:rect l="f83" t="f86" r="f84" b="f85"/>
                <a:pathLst>
                  <a:path w="61" h="57">
                    <a:moveTo>
                      <a:pt x="f8" y="f7"/>
                    </a:move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5" y="f17"/>
                      <a:pt x="f18" y="f5"/>
                    </a:cubicBezTo>
                    <a:cubicBezTo>
                      <a:pt x="f19" y="f5"/>
                      <a:pt x="f20" y="f5"/>
                      <a:pt x="f6" y="f5"/>
                    </a:cubicBezTo>
                    <a:cubicBezTo>
                      <a:pt x="f6" y="f17"/>
                      <a:pt x="f21" y="f16"/>
                      <a:pt x="f22" y="f14"/>
                    </a:cubicBezTo>
                    <a:cubicBezTo>
                      <a:pt x="f23" y="f12"/>
                      <a:pt x="f24" y="f10"/>
                      <a:pt x="f14" y="f7"/>
                    </a:cubicBezTo>
                    <a:cubicBezTo>
                      <a:pt x="f25" y="f7"/>
                      <a:pt x="f26" y="f7"/>
                      <a:pt x="f27" y="f7"/>
                    </a:cubicBezTo>
                    <a:cubicBezTo>
                      <a:pt x="f27" y="f23"/>
                      <a:pt x="f27" y="f28"/>
                      <a:pt x="f27" y="f29"/>
                    </a:cubicBezTo>
                    <a:cubicBezTo>
                      <a:pt x="f29" y="f29"/>
                      <a:pt x="f29" y="f29"/>
                      <a:pt x="f30" y="f29"/>
                    </a:cubicBezTo>
                    <a:cubicBezTo>
                      <a:pt x="f30" y="f28"/>
                      <a:pt x="f30" y="f23"/>
                      <a:pt x="f30" y="f7"/>
                    </a:cubicBezTo>
                    <a:cubicBezTo>
                      <a:pt x="f31" y="f7"/>
                      <a:pt x="f32" y="f7"/>
                      <a:pt x="f8" y="f7"/>
                    </a:cubicBezTo>
                    <a:close/>
                  </a:path>
                </a:pathLst>
              </a:custGeom>
              <a:solidFill>
                <a:srgbClr val="1F497D"/>
              </a:solidFill>
              <a:ln w="28575">
                <a:solidFill>
                  <a:srgbClr val="FFFFFF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717074"/>
                  </a:solidFill>
                  <a:uFillTx/>
                  <a:latin typeface="Calibri"/>
                </a:endParaRPr>
              </a:p>
            </p:txBody>
          </p:sp>
          <p:sp>
            <p:nvSpPr>
              <p:cNvPr id="34" name="Freeform 9"/>
              <p:cNvSpPr/>
              <p:nvPr/>
            </p:nvSpPr>
            <p:spPr>
              <a:xfrm>
                <a:off x="5375922" y="500615"/>
                <a:ext cx="807067" cy="33591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90"/>
                  <a:gd name="f7" fmla="val 56"/>
                  <a:gd name="f8" fmla="val 70"/>
                  <a:gd name="f9" fmla="val 23"/>
                  <a:gd name="f10" fmla="val 72"/>
                  <a:gd name="f11" fmla="val 32"/>
                  <a:gd name="f12" fmla="val 74"/>
                  <a:gd name="f13" fmla="val 40"/>
                  <a:gd name="f14" fmla="val 76"/>
                  <a:gd name="f15" fmla="val 49"/>
                  <a:gd name="f16" fmla="val 55"/>
                  <a:gd name="f17" fmla="val 35"/>
                  <a:gd name="f18" fmla="val 14"/>
                  <a:gd name="f19" fmla="val 16"/>
                  <a:gd name="f20" fmla="val 41"/>
                  <a:gd name="f21" fmla="val 18"/>
                  <a:gd name="f22" fmla="val 20"/>
                  <a:gd name="f23" fmla="val 15"/>
                  <a:gd name="f24" fmla="val 31"/>
                  <a:gd name="f25" fmla="val 13"/>
                  <a:gd name="f26" fmla="val 12"/>
                  <a:gd name="f27" fmla="val 54"/>
                  <a:gd name="f28" fmla="val 10"/>
                  <a:gd name="f29" fmla="val 6"/>
                  <a:gd name="f30" fmla="val 2"/>
                  <a:gd name="f31" fmla="val 53"/>
                  <a:gd name="f32" fmla="val 48"/>
                  <a:gd name="f33" fmla="val 24"/>
                  <a:gd name="f34" fmla="val 19"/>
                  <a:gd name="f35" fmla="val 3"/>
                  <a:gd name="f36" fmla="val 43"/>
                  <a:gd name="f37" fmla="val 63"/>
                  <a:gd name="f38" fmla="val 83"/>
                  <a:gd name="f39" fmla="val 88"/>
                  <a:gd name="f40" fmla="val 36"/>
                  <a:gd name="f41" fmla="val 89"/>
                  <a:gd name="f42" fmla="val 45"/>
                  <a:gd name="f43" fmla="val 50"/>
                  <a:gd name="f44" fmla="val 87"/>
                  <a:gd name="f45" fmla="val 84"/>
                  <a:gd name="f46" fmla="val 80"/>
                  <a:gd name="f47" fmla="val 78"/>
                  <a:gd name="f48" fmla="val 42"/>
                  <a:gd name="f49" fmla="val 27"/>
                  <a:gd name="f50" fmla="val 26"/>
                  <a:gd name="f51" fmla="val 71"/>
                  <a:gd name="f52" fmla="val 25"/>
                  <a:gd name="f53" fmla="+- 0 0 -90"/>
                  <a:gd name="f54" fmla="*/ f3 1 90"/>
                  <a:gd name="f55" fmla="*/ f4 1 56"/>
                  <a:gd name="f56" fmla="+- f7 0 f5"/>
                  <a:gd name="f57" fmla="+- f6 0 f5"/>
                  <a:gd name="f58" fmla="*/ f53 f0 1"/>
                  <a:gd name="f59" fmla="*/ f57 1 90"/>
                  <a:gd name="f60" fmla="*/ f56 1 56"/>
                  <a:gd name="f61" fmla="*/ 70 f57 1"/>
                  <a:gd name="f62" fmla="*/ 23 f56 1"/>
                  <a:gd name="f63" fmla="*/ 76 f57 1"/>
                  <a:gd name="f64" fmla="*/ 49 f56 1"/>
                  <a:gd name="f65" fmla="*/ 14 f57 1"/>
                  <a:gd name="f66" fmla="*/ 20 f57 1"/>
                  <a:gd name="f67" fmla="*/ 12 f57 1"/>
                  <a:gd name="f68" fmla="*/ 6 f57 1"/>
                  <a:gd name="f69" fmla="*/ 56 f56 1"/>
                  <a:gd name="f70" fmla="*/ 0 f57 1"/>
                  <a:gd name="f71" fmla="*/ 48 f56 1"/>
                  <a:gd name="f72" fmla="*/ 43 f57 1"/>
                  <a:gd name="f73" fmla="*/ 2 f56 1"/>
                  <a:gd name="f74" fmla="*/ 88 f57 1"/>
                  <a:gd name="f75" fmla="*/ 36 f56 1"/>
                  <a:gd name="f76" fmla="*/ 90 f57 1"/>
                  <a:gd name="f77" fmla="*/ 50 f56 1"/>
                  <a:gd name="f78" fmla="*/ 84 f57 1"/>
                  <a:gd name="f79" fmla="*/ 78 f57 1"/>
                  <a:gd name="f80" fmla="*/ 72 f57 1"/>
                  <a:gd name="f81" fmla="*/ 27 f56 1"/>
                  <a:gd name="f82" fmla="*/ f58 1 f2"/>
                  <a:gd name="f83" fmla="*/ f61 1 90"/>
                  <a:gd name="f84" fmla="*/ f62 1 56"/>
                  <a:gd name="f85" fmla="*/ f63 1 90"/>
                  <a:gd name="f86" fmla="*/ f64 1 56"/>
                  <a:gd name="f87" fmla="*/ f65 1 90"/>
                  <a:gd name="f88" fmla="*/ f66 1 90"/>
                  <a:gd name="f89" fmla="*/ f67 1 90"/>
                  <a:gd name="f90" fmla="*/ f68 1 90"/>
                  <a:gd name="f91" fmla="*/ f69 1 56"/>
                  <a:gd name="f92" fmla="*/ f70 1 90"/>
                  <a:gd name="f93" fmla="*/ f71 1 56"/>
                  <a:gd name="f94" fmla="*/ f72 1 90"/>
                  <a:gd name="f95" fmla="*/ f73 1 56"/>
                  <a:gd name="f96" fmla="*/ f74 1 90"/>
                  <a:gd name="f97" fmla="*/ f75 1 56"/>
                  <a:gd name="f98" fmla="*/ f76 1 90"/>
                  <a:gd name="f99" fmla="*/ f77 1 56"/>
                  <a:gd name="f100" fmla="*/ f78 1 90"/>
                  <a:gd name="f101" fmla="*/ f79 1 90"/>
                  <a:gd name="f102" fmla="*/ f80 1 90"/>
                  <a:gd name="f103" fmla="*/ f81 1 56"/>
                  <a:gd name="f104" fmla="*/ 0 1 f59"/>
                  <a:gd name="f105" fmla="*/ f6 1 f59"/>
                  <a:gd name="f106" fmla="*/ 0 1 f60"/>
                  <a:gd name="f107" fmla="*/ f7 1 f60"/>
                  <a:gd name="f108" fmla="+- f82 0 f1"/>
                  <a:gd name="f109" fmla="*/ f83 1 f59"/>
                  <a:gd name="f110" fmla="*/ f84 1 f60"/>
                  <a:gd name="f111" fmla="*/ f85 1 f59"/>
                  <a:gd name="f112" fmla="*/ f86 1 f60"/>
                  <a:gd name="f113" fmla="*/ f87 1 f59"/>
                  <a:gd name="f114" fmla="*/ f88 1 f59"/>
                  <a:gd name="f115" fmla="*/ f89 1 f59"/>
                  <a:gd name="f116" fmla="*/ f90 1 f59"/>
                  <a:gd name="f117" fmla="*/ f91 1 f60"/>
                  <a:gd name="f118" fmla="*/ f92 1 f59"/>
                  <a:gd name="f119" fmla="*/ f93 1 f60"/>
                  <a:gd name="f120" fmla="*/ f94 1 f59"/>
                  <a:gd name="f121" fmla="*/ f95 1 f60"/>
                  <a:gd name="f122" fmla="*/ f96 1 f59"/>
                  <a:gd name="f123" fmla="*/ f97 1 f60"/>
                  <a:gd name="f124" fmla="*/ f98 1 f59"/>
                  <a:gd name="f125" fmla="*/ f99 1 f60"/>
                  <a:gd name="f126" fmla="*/ f100 1 f59"/>
                  <a:gd name="f127" fmla="*/ f101 1 f59"/>
                  <a:gd name="f128" fmla="*/ f102 1 f59"/>
                  <a:gd name="f129" fmla="*/ f103 1 f60"/>
                  <a:gd name="f130" fmla="*/ f104 f54 1"/>
                  <a:gd name="f131" fmla="*/ f105 f54 1"/>
                  <a:gd name="f132" fmla="*/ f107 f55 1"/>
                  <a:gd name="f133" fmla="*/ f106 f55 1"/>
                  <a:gd name="f134" fmla="*/ f109 f54 1"/>
                  <a:gd name="f135" fmla="*/ f110 f55 1"/>
                  <a:gd name="f136" fmla="*/ f111 f54 1"/>
                  <a:gd name="f137" fmla="*/ f112 f55 1"/>
                  <a:gd name="f138" fmla="*/ f113 f54 1"/>
                  <a:gd name="f139" fmla="*/ f114 f54 1"/>
                  <a:gd name="f140" fmla="*/ f115 f54 1"/>
                  <a:gd name="f141" fmla="*/ f116 f54 1"/>
                  <a:gd name="f142" fmla="*/ f117 f55 1"/>
                  <a:gd name="f143" fmla="*/ f118 f54 1"/>
                  <a:gd name="f144" fmla="*/ f119 f55 1"/>
                  <a:gd name="f145" fmla="*/ f120 f54 1"/>
                  <a:gd name="f146" fmla="*/ f121 f55 1"/>
                  <a:gd name="f147" fmla="*/ f122 f54 1"/>
                  <a:gd name="f148" fmla="*/ f123 f55 1"/>
                  <a:gd name="f149" fmla="*/ f124 f54 1"/>
                  <a:gd name="f150" fmla="*/ f125 f55 1"/>
                  <a:gd name="f151" fmla="*/ f126 f54 1"/>
                  <a:gd name="f152" fmla="*/ f127 f54 1"/>
                  <a:gd name="f153" fmla="*/ f128 f54 1"/>
                  <a:gd name="f154" fmla="*/ f129 f5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108">
                    <a:pos x="f134" y="f135"/>
                  </a:cxn>
                  <a:cxn ang="f108">
                    <a:pos x="f136" y="f137"/>
                  </a:cxn>
                  <a:cxn ang="f108">
                    <a:pos x="f138" y="f137"/>
                  </a:cxn>
                  <a:cxn ang="f108">
                    <a:pos x="f139" y="f135"/>
                  </a:cxn>
                  <a:cxn ang="f108">
                    <a:pos x="f140" y="f137"/>
                  </a:cxn>
                  <a:cxn ang="f108">
                    <a:pos x="f141" y="f142"/>
                  </a:cxn>
                  <a:cxn ang="f108">
                    <a:pos x="f143" y="f144"/>
                  </a:cxn>
                  <a:cxn ang="f108">
                    <a:pos x="f145" y="f146"/>
                  </a:cxn>
                  <a:cxn ang="f108">
                    <a:pos x="f147" y="f148"/>
                  </a:cxn>
                  <a:cxn ang="f108">
                    <a:pos x="f149" y="f150"/>
                  </a:cxn>
                  <a:cxn ang="f108">
                    <a:pos x="f151" y="f142"/>
                  </a:cxn>
                  <a:cxn ang="f108">
                    <a:pos x="f152" y="f150"/>
                  </a:cxn>
                  <a:cxn ang="f108">
                    <a:pos x="f153" y="f154"/>
                  </a:cxn>
                  <a:cxn ang="f108">
                    <a:pos x="f134" y="f135"/>
                  </a:cxn>
                </a:cxnLst>
                <a:rect l="f130" t="f133" r="f131" b="f132"/>
                <a:pathLst>
                  <a:path w="90" h="56">
                    <a:moveTo>
                      <a:pt x="f8" y="f9"/>
                    </a:moveTo>
                    <a:cubicBezTo>
                      <a:pt x="f10" y="f11"/>
                      <a:pt x="f12" y="f13"/>
                      <a:pt x="f14" y="f15"/>
                    </a:cubicBezTo>
                    <a:cubicBezTo>
                      <a:pt x="f16" y="f15"/>
                      <a:pt x="f17" y="f15"/>
                      <a:pt x="f18" y="f15"/>
                    </a:cubicBezTo>
                    <a:cubicBezTo>
                      <a:pt x="f19" y="f20"/>
                      <a:pt x="f21" y="f11"/>
                      <a:pt x="f22" y="f9"/>
                    </a:cubicBezTo>
                    <a:cubicBezTo>
                      <a:pt x="f23" y="f24"/>
                      <a:pt x="f25" y="f13"/>
                      <a:pt x="f26" y="f15"/>
                    </a:cubicBezTo>
                    <a:cubicBezTo>
                      <a:pt x="f26" y="f27"/>
                      <a:pt x="f28" y="f7"/>
                      <a:pt x="f29" y="f7"/>
                    </a:cubicBezTo>
                    <a:cubicBezTo>
                      <a:pt x="f30" y="f7"/>
                      <a:pt x="f5" y="f31"/>
                      <a:pt x="f5" y="f32"/>
                    </a:cubicBezTo>
                    <a:cubicBezTo>
                      <a:pt x="f5" y="f33"/>
                      <a:pt x="f34" y="f35"/>
                      <a:pt x="f36" y="f30"/>
                    </a:cubicBezTo>
                    <a:cubicBezTo>
                      <a:pt x="f37" y="f5"/>
                      <a:pt x="f38" y="f23"/>
                      <a:pt x="f39" y="f40"/>
                    </a:cubicBezTo>
                    <a:cubicBezTo>
                      <a:pt x="f41" y="f13"/>
                      <a:pt x="f6" y="f42"/>
                      <a:pt x="f6" y="f43"/>
                    </a:cubicBezTo>
                    <a:cubicBezTo>
                      <a:pt x="f6" y="f31"/>
                      <a:pt x="f44" y="f7"/>
                      <a:pt x="f45" y="f7"/>
                    </a:cubicBezTo>
                    <a:cubicBezTo>
                      <a:pt x="f46" y="f7"/>
                      <a:pt x="f47" y="f27"/>
                      <a:pt x="f47" y="f43"/>
                    </a:cubicBezTo>
                    <a:cubicBezTo>
                      <a:pt x="f14" y="f48"/>
                      <a:pt x="f12" y="f17"/>
                      <a:pt x="f10" y="f49"/>
                    </a:cubicBezTo>
                    <a:cubicBezTo>
                      <a:pt x="f10" y="f50"/>
                      <a:pt x="f51" y="f52"/>
                      <a:pt x="f8" y="f9"/>
                    </a:cubicBezTo>
                    <a:close/>
                  </a:path>
                </a:pathLst>
              </a:custGeom>
              <a:solidFill>
                <a:srgbClr val="1F497D"/>
              </a:solidFill>
              <a:ln w="28575">
                <a:solidFill>
                  <a:srgbClr val="FFFFFF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717074"/>
                  </a:solidFill>
                  <a:uFillTx/>
                  <a:latin typeface="Calibri"/>
                </a:endParaRPr>
              </a:p>
            </p:txBody>
          </p:sp>
          <p:sp>
            <p:nvSpPr>
              <p:cNvPr id="35" name="Freeform 7"/>
              <p:cNvSpPr/>
              <p:nvPr/>
            </p:nvSpPr>
            <p:spPr>
              <a:xfrm>
                <a:off x="5637029" y="332658"/>
                <a:ext cx="284844" cy="180877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32"/>
                  <a:gd name="f7" fmla="val 30"/>
                  <a:gd name="f8" fmla="val 19"/>
                  <a:gd name="f9" fmla="val 22"/>
                  <a:gd name="f10" fmla="val 1"/>
                  <a:gd name="f11" fmla="val 24"/>
                  <a:gd name="f12" fmla="val 2"/>
                  <a:gd name="f13" fmla="val 26"/>
                  <a:gd name="f14" fmla="val 4"/>
                  <a:gd name="f15" fmla="val 31"/>
                  <a:gd name="f16" fmla="val 8"/>
                  <a:gd name="f17" fmla="val 15"/>
                  <a:gd name="f18" fmla="val 29"/>
                  <a:gd name="f19" fmla="val 21"/>
                  <a:gd name="f20" fmla="val 27"/>
                  <a:gd name="f21" fmla="val 3"/>
                  <a:gd name="f22" fmla="val 18"/>
                  <a:gd name="f23" fmla="val 12"/>
                  <a:gd name="f24" fmla="val 5"/>
                  <a:gd name="f25" fmla="val 10"/>
                  <a:gd name="f26" fmla="val 11"/>
                  <a:gd name="f27" fmla="val 13"/>
                  <a:gd name="f28" fmla="val 17"/>
                  <a:gd name="f29" fmla="+- 0 0 -90"/>
                  <a:gd name="f30" fmla="*/ f3 1 32"/>
                  <a:gd name="f31" fmla="*/ f4 1 30"/>
                  <a:gd name="f32" fmla="+- f7 0 f5"/>
                  <a:gd name="f33" fmla="+- f6 0 f5"/>
                  <a:gd name="f34" fmla="*/ f29 f0 1"/>
                  <a:gd name="f35" fmla="*/ f33 1 32"/>
                  <a:gd name="f36" fmla="*/ f32 1 30"/>
                  <a:gd name="f37" fmla="*/ 19 f33 1"/>
                  <a:gd name="f38" fmla="*/ 0 f32 1"/>
                  <a:gd name="f39" fmla="*/ 26 f33 1"/>
                  <a:gd name="f40" fmla="*/ 4 f32 1"/>
                  <a:gd name="f41" fmla="*/ 29 f33 1"/>
                  <a:gd name="f42" fmla="*/ 21 f32 1"/>
                  <a:gd name="f43" fmla="*/ 15 f33 1"/>
                  <a:gd name="f44" fmla="*/ 29 f32 1"/>
                  <a:gd name="f45" fmla="*/ 2 f33 1"/>
                  <a:gd name="f46" fmla="*/ 18 f32 1"/>
                  <a:gd name="f47" fmla="*/ 8 f33 1"/>
                  <a:gd name="f48" fmla="*/ 2 f32 1"/>
                  <a:gd name="f49" fmla="*/ 13 f33 1"/>
                  <a:gd name="f50" fmla="*/ f34 1 f2"/>
                  <a:gd name="f51" fmla="*/ f37 1 32"/>
                  <a:gd name="f52" fmla="*/ f38 1 30"/>
                  <a:gd name="f53" fmla="*/ f39 1 32"/>
                  <a:gd name="f54" fmla="*/ f40 1 30"/>
                  <a:gd name="f55" fmla="*/ f41 1 32"/>
                  <a:gd name="f56" fmla="*/ f42 1 30"/>
                  <a:gd name="f57" fmla="*/ f43 1 32"/>
                  <a:gd name="f58" fmla="*/ f44 1 30"/>
                  <a:gd name="f59" fmla="*/ f45 1 32"/>
                  <a:gd name="f60" fmla="*/ f46 1 30"/>
                  <a:gd name="f61" fmla="*/ f47 1 32"/>
                  <a:gd name="f62" fmla="*/ f48 1 30"/>
                  <a:gd name="f63" fmla="*/ f49 1 32"/>
                  <a:gd name="f64" fmla="*/ 0 1 f35"/>
                  <a:gd name="f65" fmla="*/ f6 1 f35"/>
                  <a:gd name="f66" fmla="*/ 0 1 f36"/>
                  <a:gd name="f67" fmla="*/ f7 1 f36"/>
                  <a:gd name="f68" fmla="+- f50 0 f1"/>
                  <a:gd name="f69" fmla="*/ f51 1 f35"/>
                  <a:gd name="f70" fmla="*/ f52 1 f36"/>
                  <a:gd name="f71" fmla="*/ f53 1 f35"/>
                  <a:gd name="f72" fmla="*/ f54 1 f36"/>
                  <a:gd name="f73" fmla="*/ f55 1 f35"/>
                  <a:gd name="f74" fmla="*/ f56 1 f36"/>
                  <a:gd name="f75" fmla="*/ f57 1 f35"/>
                  <a:gd name="f76" fmla="*/ f58 1 f36"/>
                  <a:gd name="f77" fmla="*/ f59 1 f35"/>
                  <a:gd name="f78" fmla="*/ f60 1 f36"/>
                  <a:gd name="f79" fmla="*/ f61 1 f35"/>
                  <a:gd name="f80" fmla="*/ f62 1 f36"/>
                  <a:gd name="f81" fmla="*/ f63 1 f35"/>
                  <a:gd name="f82" fmla="*/ f64 f30 1"/>
                  <a:gd name="f83" fmla="*/ f65 f30 1"/>
                  <a:gd name="f84" fmla="*/ f67 f31 1"/>
                  <a:gd name="f85" fmla="*/ f66 f31 1"/>
                  <a:gd name="f86" fmla="*/ f69 f30 1"/>
                  <a:gd name="f87" fmla="*/ f70 f31 1"/>
                  <a:gd name="f88" fmla="*/ f71 f30 1"/>
                  <a:gd name="f89" fmla="*/ f72 f31 1"/>
                  <a:gd name="f90" fmla="*/ f73 f30 1"/>
                  <a:gd name="f91" fmla="*/ f74 f31 1"/>
                  <a:gd name="f92" fmla="*/ f75 f30 1"/>
                  <a:gd name="f93" fmla="*/ f76 f31 1"/>
                  <a:gd name="f94" fmla="*/ f77 f30 1"/>
                  <a:gd name="f95" fmla="*/ f78 f31 1"/>
                  <a:gd name="f96" fmla="*/ f79 f30 1"/>
                  <a:gd name="f97" fmla="*/ f80 f31 1"/>
                  <a:gd name="f98" fmla="*/ f81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68">
                    <a:pos x="f86" y="f87"/>
                  </a:cxn>
                  <a:cxn ang="f68">
                    <a:pos x="f88" y="f89"/>
                  </a:cxn>
                  <a:cxn ang="f68">
                    <a:pos x="f90" y="f91"/>
                  </a:cxn>
                  <a:cxn ang="f68">
                    <a:pos x="f92" y="f93"/>
                  </a:cxn>
                  <a:cxn ang="f68">
                    <a:pos x="f94" y="f95"/>
                  </a:cxn>
                  <a:cxn ang="f68">
                    <a:pos x="f96" y="f97"/>
                  </a:cxn>
                  <a:cxn ang="f68">
                    <a:pos x="f98" y="f87"/>
                  </a:cxn>
                  <a:cxn ang="f68">
                    <a:pos x="f86" y="f87"/>
                  </a:cxn>
                </a:cxnLst>
                <a:rect l="f82" t="f85" r="f83" b="f84"/>
                <a:pathLst>
                  <a:path w="32" h="30">
                    <a:moveTo>
                      <a:pt x="f8" y="f5"/>
                    </a:move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6" y="f17"/>
                      <a:pt x="f18" y="f19"/>
                    </a:cubicBezTo>
                    <a:cubicBezTo>
                      <a:pt x="f20" y="f13"/>
                      <a:pt x="f19" y="f7"/>
                      <a:pt x="f17" y="f18"/>
                    </a:cubicBezTo>
                    <a:cubicBezTo>
                      <a:pt x="f16" y="f18"/>
                      <a:pt x="f21" y="f11"/>
                      <a:pt x="f12" y="f22"/>
                    </a:cubicBezTo>
                    <a:cubicBezTo>
                      <a:pt x="f5" y="f23"/>
                      <a:pt x="f21" y="f24"/>
                      <a:pt x="f16" y="f12"/>
                    </a:cubicBezTo>
                    <a:cubicBezTo>
                      <a:pt x="f25" y="f10"/>
                      <a:pt x="f26" y="f10"/>
                      <a:pt x="f27" y="f5"/>
                    </a:cubicBezTo>
                    <a:cubicBezTo>
                      <a:pt x="f17" y="f5"/>
                      <a:pt x="f28" y="f5"/>
                      <a:pt x="f8" y="f5"/>
                    </a:cubicBezTo>
                    <a:close/>
                  </a:path>
                </a:pathLst>
              </a:custGeom>
              <a:solidFill>
                <a:srgbClr val="1F497D"/>
              </a:solidFill>
              <a:ln w="28575">
                <a:solidFill>
                  <a:srgbClr val="FFFFFF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717074"/>
                  </a:solidFill>
                  <a:uFillTx/>
                  <a:latin typeface="Calibri"/>
                </a:endParaRPr>
              </a:p>
            </p:txBody>
          </p:sp>
        </p:grpSp>
        <p:grpSp>
          <p:nvGrpSpPr>
            <p:cNvPr id="36" name="Group 8"/>
            <p:cNvGrpSpPr/>
            <p:nvPr/>
          </p:nvGrpSpPr>
          <p:grpSpPr>
            <a:xfrm>
              <a:off x="6251323" y="332658"/>
              <a:ext cx="807067" cy="823627"/>
              <a:chOff x="6251323" y="332658"/>
              <a:chExt cx="807067" cy="823627"/>
            </a:xfrm>
          </p:grpSpPr>
          <p:sp>
            <p:nvSpPr>
              <p:cNvPr id="37" name="Freeform 6"/>
              <p:cNvSpPr/>
              <p:nvPr/>
            </p:nvSpPr>
            <p:spPr>
              <a:xfrm>
                <a:off x="6374757" y="813916"/>
                <a:ext cx="550706" cy="342369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61"/>
                  <a:gd name="f7" fmla="val 57"/>
                  <a:gd name="f8" fmla="val 11"/>
                  <a:gd name="f9" fmla="val 12"/>
                  <a:gd name="f10" fmla="val 55"/>
                  <a:gd name="f11" fmla="val 13"/>
                  <a:gd name="f12" fmla="val 53"/>
                  <a:gd name="f13" fmla="val 15"/>
                  <a:gd name="f14" fmla="val 51"/>
                  <a:gd name="f15" fmla="val 3"/>
                  <a:gd name="f16" fmla="val 36"/>
                  <a:gd name="f17" fmla="val 19"/>
                  <a:gd name="f18" fmla="val 1"/>
                  <a:gd name="f19" fmla="val 21"/>
                  <a:gd name="f20" fmla="val 41"/>
                  <a:gd name="f21" fmla="val 59"/>
                  <a:gd name="f22" fmla="val 47"/>
                  <a:gd name="f23" fmla="val 48"/>
                  <a:gd name="f24" fmla="val 50"/>
                  <a:gd name="f25" fmla="val 45"/>
                  <a:gd name="f26" fmla="val 38"/>
                  <a:gd name="f27" fmla="val 32"/>
                  <a:gd name="f28" fmla="val 40"/>
                  <a:gd name="f29" fmla="val 31"/>
                  <a:gd name="f30" fmla="val 30"/>
                  <a:gd name="f31" fmla="val 24"/>
                  <a:gd name="f32" fmla="val 17"/>
                  <a:gd name="f33" fmla="+- 0 0 -90"/>
                  <a:gd name="f34" fmla="*/ f3 1 61"/>
                  <a:gd name="f35" fmla="*/ f4 1 57"/>
                  <a:gd name="f36" fmla="+- f7 0 f5"/>
                  <a:gd name="f37" fmla="+- f6 0 f5"/>
                  <a:gd name="f38" fmla="*/ f33 f0 1"/>
                  <a:gd name="f39" fmla="*/ f37 1 61"/>
                  <a:gd name="f40" fmla="*/ f36 1 57"/>
                  <a:gd name="f41" fmla="*/ 11 f37 1"/>
                  <a:gd name="f42" fmla="*/ 57 f36 1"/>
                  <a:gd name="f43" fmla="*/ 15 f37 1"/>
                  <a:gd name="f44" fmla="*/ 51 f36 1"/>
                  <a:gd name="f45" fmla="*/ 1 f37 1"/>
                  <a:gd name="f46" fmla="*/ 0 f36 1"/>
                  <a:gd name="f47" fmla="*/ 61 f37 1"/>
                  <a:gd name="f48" fmla="*/ 47 f37 1"/>
                  <a:gd name="f49" fmla="*/ 51 f37 1"/>
                  <a:gd name="f50" fmla="*/ 32 f37 1"/>
                  <a:gd name="f51" fmla="*/ 31 f36 1"/>
                  <a:gd name="f52" fmla="*/ 30 f37 1"/>
                  <a:gd name="f53" fmla="*/ f38 1 f2"/>
                  <a:gd name="f54" fmla="*/ f41 1 61"/>
                  <a:gd name="f55" fmla="*/ f42 1 57"/>
                  <a:gd name="f56" fmla="*/ f43 1 61"/>
                  <a:gd name="f57" fmla="*/ f44 1 57"/>
                  <a:gd name="f58" fmla="*/ f45 1 61"/>
                  <a:gd name="f59" fmla="*/ f46 1 57"/>
                  <a:gd name="f60" fmla="*/ f47 1 61"/>
                  <a:gd name="f61" fmla="*/ f48 1 61"/>
                  <a:gd name="f62" fmla="*/ f49 1 61"/>
                  <a:gd name="f63" fmla="*/ f50 1 61"/>
                  <a:gd name="f64" fmla="*/ f51 1 57"/>
                  <a:gd name="f65" fmla="*/ f52 1 61"/>
                  <a:gd name="f66" fmla="*/ 0 1 f39"/>
                  <a:gd name="f67" fmla="*/ f6 1 f39"/>
                  <a:gd name="f68" fmla="*/ 0 1 f40"/>
                  <a:gd name="f69" fmla="*/ f7 1 f40"/>
                  <a:gd name="f70" fmla="+- f53 0 f1"/>
                  <a:gd name="f71" fmla="*/ f54 1 f39"/>
                  <a:gd name="f72" fmla="*/ f55 1 f40"/>
                  <a:gd name="f73" fmla="*/ f56 1 f39"/>
                  <a:gd name="f74" fmla="*/ f57 1 f40"/>
                  <a:gd name="f75" fmla="*/ f58 1 f39"/>
                  <a:gd name="f76" fmla="*/ f59 1 f40"/>
                  <a:gd name="f77" fmla="*/ f60 1 f39"/>
                  <a:gd name="f78" fmla="*/ f61 1 f39"/>
                  <a:gd name="f79" fmla="*/ f62 1 f39"/>
                  <a:gd name="f80" fmla="*/ f63 1 f39"/>
                  <a:gd name="f81" fmla="*/ f64 1 f40"/>
                  <a:gd name="f82" fmla="*/ f65 1 f39"/>
                  <a:gd name="f83" fmla="*/ f66 f34 1"/>
                  <a:gd name="f84" fmla="*/ f67 f34 1"/>
                  <a:gd name="f85" fmla="*/ f69 f35 1"/>
                  <a:gd name="f86" fmla="*/ f68 f35 1"/>
                  <a:gd name="f87" fmla="*/ f71 f34 1"/>
                  <a:gd name="f88" fmla="*/ f72 f35 1"/>
                  <a:gd name="f89" fmla="*/ f73 f34 1"/>
                  <a:gd name="f90" fmla="*/ f74 f35 1"/>
                  <a:gd name="f91" fmla="*/ f75 f34 1"/>
                  <a:gd name="f92" fmla="*/ f76 f35 1"/>
                  <a:gd name="f93" fmla="*/ f77 f34 1"/>
                  <a:gd name="f94" fmla="*/ f78 f34 1"/>
                  <a:gd name="f95" fmla="*/ f79 f34 1"/>
                  <a:gd name="f96" fmla="*/ f80 f34 1"/>
                  <a:gd name="f97" fmla="*/ f81 f35 1"/>
                  <a:gd name="f98" fmla="*/ f82 f3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70">
                    <a:pos x="f87" y="f88"/>
                  </a:cxn>
                  <a:cxn ang="f70">
                    <a:pos x="f89" y="f90"/>
                  </a:cxn>
                  <a:cxn ang="f70">
                    <a:pos x="f91" y="f92"/>
                  </a:cxn>
                  <a:cxn ang="f70">
                    <a:pos x="f93" y="f92"/>
                  </a:cxn>
                  <a:cxn ang="f70">
                    <a:pos x="f94" y="f90"/>
                  </a:cxn>
                  <a:cxn ang="f70">
                    <a:pos x="f95" y="f88"/>
                  </a:cxn>
                  <a:cxn ang="f70">
                    <a:pos x="f96" y="f88"/>
                  </a:cxn>
                  <a:cxn ang="f70">
                    <a:pos x="f96" y="f97"/>
                  </a:cxn>
                  <a:cxn ang="f70">
                    <a:pos x="f98" y="f97"/>
                  </a:cxn>
                  <a:cxn ang="f70">
                    <a:pos x="f98" y="f88"/>
                  </a:cxn>
                  <a:cxn ang="f70">
                    <a:pos x="f87" y="f88"/>
                  </a:cxn>
                </a:cxnLst>
                <a:rect l="f83" t="f86" r="f84" b="f85"/>
                <a:pathLst>
                  <a:path w="61" h="57">
                    <a:moveTo>
                      <a:pt x="f8" y="f7"/>
                    </a:move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5" y="f17"/>
                      <a:pt x="f18" y="f5"/>
                    </a:cubicBezTo>
                    <a:cubicBezTo>
                      <a:pt x="f19" y="f5"/>
                      <a:pt x="f20" y="f5"/>
                      <a:pt x="f6" y="f5"/>
                    </a:cubicBezTo>
                    <a:cubicBezTo>
                      <a:pt x="f6" y="f17"/>
                      <a:pt x="f21" y="f16"/>
                      <a:pt x="f22" y="f14"/>
                    </a:cubicBezTo>
                    <a:cubicBezTo>
                      <a:pt x="f23" y="f12"/>
                      <a:pt x="f24" y="f10"/>
                      <a:pt x="f14" y="f7"/>
                    </a:cubicBezTo>
                    <a:cubicBezTo>
                      <a:pt x="f25" y="f7"/>
                      <a:pt x="f26" y="f7"/>
                      <a:pt x="f27" y="f7"/>
                    </a:cubicBezTo>
                    <a:cubicBezTo>
                      <a:pt x="f27" y="f23"/>
                      <a:pt x="f27" y="f28"/>
                      <a:pt x="f27" y="f29"/>
                    </a:cubicBezTo>
                    <a:cubicBezTo>
                      <a:pt x="f29" y="f29"/>
                      <a:pt x="f29" y="f29"/>
                      <a:pt x="f30" y="f29"/>
                    </a:cubicBezTo>
                    <a:cubicBezTo>
                      <a:pt x="f30" y="f28"/>
                      <a:pt x="f30" y="f23"/>
                      <a:pt x="f30" y="f7"/>
                    </a:cubicBezTo>
                    <a:cubicBezTo>
                      <a:pt x="f31" y="f7"/>
                      <a:pt x="f32" y="f7"/>
                      <a:pt x="f8" y="f7"/>
                    </a:cubicBezTo>
                    <a:close/>
                  </a:path>
                </a:pathLst>
              </a:custGeom>
              <a:solidFill>
                <a:srgbClr val="FF66FF"/>
              </a:solidFill>
              <a:ln w="28575">
                <a:solidFill>
                  <a:srgbClr val="FFFFFF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717074"/>
                  </a:solidFill>
                  <a:uFillTx/>
                  <a:latin typeface="Calibri"/>
                </a:endParaRPr>
              </a:p>
            </p:txBody>
          </p:sp>
          <p:sp>
            <p:nvSpPr>
              <p:cNvPr id="38" name="Freeform 9"/>
              <p:cNvSpPr/>
              <p:nvPr/>
            </p:nvSpPr>
            <p:spPr>
              <a:xfrm>
                <a:off x="6251323" y="500615"/>
                <a:ext cx="807067" cy="33591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90"/>
                  <a:gd name="f7" fmla="val 56"/>
                  <a:gd name="f8" fmla="val 70"/>
                  <a:gd name="f9" fmla="val 23"/>
                  <a:gd name="f10" fmla="val 72"/>
                  <a:gd name="f11" fmla="val 32"/>
                  <a:gd name="f12" fmla="val 74"/>
                  <a:gd name="f13" fmla="val 40"/>
                  <a:gd name="f14" fmla="val 76"/>
                  <a:gd name="f15" fmla="val 49"/>
                  <a:gd name="f16" fmla="val 55"/>
                  <a:gd name="f17" fmla="val 35"/>
                  <a:gd name="f18" fmla="val 14"/>
                  <a:gd name="f19" fmla="val 16"/>
                  <a:gd name="f20" fmla="val 41"/>
                  <a:gd name="f21" fmla="val 18"/>
                  <a:gd name="f22" fmla="val 20"/>
                  <a:gd name="f23" fmla="val 15"/>
                  <a:gd name="f24" fmla="val 31"/>
                  <a:gd name="f25" fmla="val 13"/>
                  <a:gd name="f26" fmla="val 12"/>
                  <a:gd name="f27" fmla="val 54"/>
                  <a:gd name="f28" fmla="val 10"/>
                  <a:gd name="f29" fmla="val 6"/>
                  <a:gd name="f30" fmla="val 2"/>
                  <a:gd name="f31" fmla="val 53"/>
                  <a:gd name="f32" fmla="val 48"/>
                  <a:gd name="f33" fmla="val 24"/>
                  <a:gd name="f34" fmla="val 19"/>
                  <a:gd name="f35" fmla="val 3"/>
                  <a:gd name="f36" fmla="val 43"/>
                  <a:gd name="f37" fmla="val 63"/>
                  <a:gd name="f38" fmla="val 83"/>
                  <a:gd name="f39" fmla="val 88"/>
                  <a:gd name="f40" fmla="val 36"/>
                  <a:gd name="f41" fmla="val 89"/>
                  <a:gd name="f42" fmla="val 45"/>
                  <a:gd name="f43" fmla="val 50"/>
                  <a:gd name="f44" fmla="val 87"/>
                  <a:gd name="f45" fmla="val 84"/>
                  <a:gd name="f46" fmla="val 80"/>
                  <a:gd name="f47" fmla="val 78"/>
                  <a:gd name="f48" fmla="val 42"/>
                  <a:gd name="f49" fmla="val 27"/>
                  <a:gd name="f50" fmla="val 26"/>
                  <a:gd name="f51" fmla="val 71"/>
                  <a:gd name="f52" fmla="val 25"/>
                  <a:gd name="f53" fmla="+- 0 0 -90"/>
                  <a:gd name="f54" fmla="*/ f3 1 90"/>
                  <a:gd name="f55" fmla="*/ f4 1 56"/>
                  <a:gd name="f56" fmla="+- f7 0 f5"/>
                  <a:gd name="f57" fmla="+- f6 0 f5"/>
                  <a:gd name="f58" fmla="*/ f53 f0 1"/>
                  <a:gd name="f59" fmla="*/ f57 1 90"/>
                  <a:gd name="f60" fmla="*/ f56 1 56"/>
                  <a:gd name="f61" fmla="*/ 70 f57 1"/>
                  <a:gd name="f62" fmla="*/ 23 f56 1"/>
                  <a:gd name="f63" fmla="*/ 76 f57 1"/>
                  <a:gd name="f64" fmla="*/ 49 f56 1"/>
                  <a:gd name="f65" fmla="*/ 14 f57 1"/>
                  <a:gd name="f66" fmla="*/ 20 f57 1"/>
                  <a:gd name="f67" fmla="*/ 12 f57 1"/>
                  <a:gd name="f68" fmla="*/ 6 f57 1"/>
                  <a:gd name="f69" fmla="*/ 56 f56 1"/>
                  <a:gd name="f70" fmla="*/ 0 f57 1"/>
                  <a:gd name="f71" fmla="*/ 48 f56 1"/>
                  <a:gd name="f72" fmla="*/ 43 f57 1"/>
                  <a:gd name="f73" fmla="*/ 2 f56 1"/>
                  <a:gd name="f74" fmla="*/ 88 f57 1"/>
                  <a:gd name="f75" fmla="*/ 36 f56 1"/>
                  <a:gd name="f76" fmla="*/ 90 f57 1"/>
                  <a:gd name="f77" fmla="*/ 50 f56 1"/>
                  <a:gd name="f78" fmla="*/ 84 f57 1"/>
                  <a:gd name="f79" fmla="*/ 78 f57 1"/>
                  <a:gd name="f80" fmla="*/ 72 f57 1"/>
                  <a:gd name="f81" fmla="*/ 27 f56 1"/>
                  <a:gd name="f82" fmla="*/ f58 1 f2"/>
                  <a:gd name="f83" fmla="*/ f61 1 90"/>
                  <a:gd name="f84" fmla="*/ f62 1 56"/>
                  <a:gd name="f85" fmla="*/ f63 1 90"/>
                  <a:gd name="f86" fmla="*/ f64 1 56"/>
                  <a:gd name="f87" fmla="*/ f65 1 90"/>
                  <a:gd name="f88" fmla="*/ f66 1 90"/>
                  <a:gd name="f89" fmla="*/ f67 1 90"/>
                  <a:gd name="f90" fmla="*/ f68 1 90"/>
                  <a:gd name="f91" fmla="*/ f69 1 56"/>
                  <a:gd name="f92" fmla="*/ f70 1 90"/>
                  <a:gd name="f93" fmla="*/ f71 1 56"/>
                  <a:gd name="f94" fmla="*/ f72 1 90"/>
                  <a:gd name="f95" fmla="*/ f73 1 56"/>
                  <a:gd name="f96" fmla="*/ f74 1 90"/>
                  <a:gd name="f97" fmla="*/ f75 1 56"/>
                  <a:gd name="f98" fmla="*/ f76 1 90"/>
                  <a:gd name="f99" fmla="*/ f77 1 56"/>
                  <a:gd name="f100" fmla="*/ f78 1 90"/>
                  <a:gd name="f101" fmla="*/ f79 1 90"/>
                  <a:gd name="f102" fmla="*/ f80 1 90"/>
                  <a:gd name="f103" fmla="*/ f81 1 56"/>
                  <a:gd name="f104" fmla="*/ 0 1 f59"/>
                  <a:gd name="f105" fmla="*/ f6 1 f59"/>
                  <a:gd name="f106" fmla="*/ 0 1 f60"/>
                  <a:gd name="f107" fmla="*/ f7 1 f60"/>
                  <a:gd name="f108" fmla="+- f82 0 f1"/>
                  <a:gd name="f109" fmla="*/ f83 1 f59"/>
                  <a:gd name="f110" fmla="*/ f84 1 f60"/>
                  <a:gd name="f111" fmla="*/ f85 1 f59"/>
                  <a:gd name="f112" fmla="*/ f86 1 f60"/>
                  <a:gd name="f113" fmla="*/ f87 1 f59"/>
                  <a:gd name="f114" fmla="*/ f88 1 f59"/>
                  <a:gd name="f115" fmla="*/ f89 1 f59"/>
                  <a:gd name="f116" fmla="*/ f90 1 f59"/>
                  <a:gd name="f117" fmla="*/ f91 1 f60"/>
                  <a:gd name="f118" fmla="*/ f92 1 f59"/>
                  <a:gd name="f119" fmla="*/ f93 1 f60"/>
                  <a:gd name="f120" fmla="*/ f94 1 f59"/>
                  <a:gd name="f121" fmla="*/ f95 1 f60"/>
                  <a:gd name="f122" fmla="*/ f96 1 f59"/>
                  <a:gd name="f123" fmla="*/ f97 1 f60"/>
                  <a:gd name="f124" fmla="*/ f98 1 f59"/>
                  <a:gd name="f125" fmla="*/ f99 1 f60"/>
                  <a:gd name="f126" fmla="*/ f100 1 f59"/>
                  <a:gd name="f127" fmla="*/ f101 1 f59"/>
                  <a:gd name="f128" fmla="*/ f102 1 f59"/>
                  <a:gd name="f129" fmla="*/ f103 1 f60"/>
                  <a:gd name="f130" fmla="*/ f104 f54 1"/>
                  <a:gd name="f131" fmla="*/ f105 f54 1"/>
                  <a:gd name="f132" fmla="*/ f107 f55 1"/>
                  <a:gd name="f133" fmla="*/ f106 f55 1"/>
                  <a:gd name="f134" fmla="*/ f109 f54 1"/>
                  <a:gd name="f135" fmla="*/ f110 f55 1"/>
                  <a:gd name="f136" fmla="*/ f111 f54 1"/>
                  <a:gd name="f137" fmla="*/ f112 f55 1"/>
                  <a:gd name="f138" fmla="*/ f113 f54 1"/>
                  <a:gd name="f139" fmla="*/ f114 f54 1"/>
                  <a:gd name="f140" fmla="*/ f115 f54 1"/>
                  <a:gd name="f141" fmla="*/ f116 f54 1"/>
                  <a:gd name="f142" fmla="*/ f117 f55 1"/>
                  <a:gd name="f143" fmla="*/ f118 f54 1"/>
                  <a:gd name="f144" fmla="*/ f119 f55 1"/>
                  <a:gd name="f145" fmla="*/ f120 f54 1"/>
                  <a:gd name="f146" fmla="*/ f121 f55 1"/>
                  <a:gd name="f147" fmla="*/ f122 f54 1"/>
                  <a:gd name="f148" fmla="*/ f123 f55 1"/>
                  <a:gd name="f149" fmla="*/ f124 f54 1"/>
                  <a:gd name="f150" fmla="*/ f125 f55 1"/>
                  <a:gd name="f151" fmla="*/ f126 f54 1"/>
                  <a:gd name="f152" fmla="*/ f127 f54 1"/>
                  <a:gd name="f153" fmla="*/ f128 f54 1"/>
                  <a:gd name="f154" fmla="*/ f129 f5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108">
                    <a:pos x="f134" y="f135"/>
                  </a:cxn>
                  <a:cxn ang="f108">
                    <a:pos x="f136" y="f137"/>
                  </a:cxn>
                  <a:cxn ang="f108">
                    <a:pos x="f138" y="f137"/>
                  </a:cxn>
                  <a:cxn ang="f108">
                    <a:pos x="f139" y="f135"/>
                  </a:cxn>
                  <a:cxn ang="f108">
                    <a:pos x="f140" y="f137"/>
                  </a:cxn>
                  <a:cxn ang="f108">
                    <a:pos x="f141" y="f142"/>
                  </a:cxn>
                  <a:cxn ang="f108">
                    <a:pos x="f143" y="f144"/>
                  </a:cxn>
                  <a:cxn ang="f108">
                    <a:pos x="f145" y="f146"/>
                  </a:cxn>
                  <a:cxn ang="f108">
                    <a:pos x="f147" y="f148"/>
                  </a:cxn>
                  <a:cxn ang="f108">
                    <a:pos x="f149" y="f150"/>
                  </a:cxn>
                  <a:cxn ang="f108">
                    <a:pos x="f151" y="f142"/>
                  </a:cxn>
                  <a:cxn ang="f108">
                    <a:pos x="f152" y="f150"/>
                  </a:cxn>
                  <a:cxn ang="f108">
                    <a:pos x="f153" y="f154"/>
                  </a:cxn>
                  <a:cxn ang="f108">
                    <a:pos x="f134" y="f135"/>
                  </a:cxn>
                </a:cxnLst>
                <a:rect l="f130" t="f133" r="f131" b="f132"/>
                <a:pathLst>
                  <a:path w="90" h="56">
                    <a:moveTo>
                      <a:pt x="f8" y="f9"/>
                    </a:moveTo>
                    <a:cubicBezTo>
                      <a:pt x="f10" y="f11"/>
                      <a:pt x="f12" y="f13"/>
                      <a:pt x="f14" y="f15"/>
                    </a:cubicBezTo>
                    <a:cubicBezTo>
                      <a:pt x="f16" y="f15"/>
                      <a:pt x="f17" y="f15"/>
                      <a:pt x="f18" y="f15"/>
                    </a:cubicBezTo>
                    <a:cubicBezTo>
                      <a:pt x="f19" y="f20"/>
                      <a:pt x="f21" y="f11"/>
                      <a:pt x="f22" y="f9"/>
                    </a:cubicBezTo>
                    <a:cubicBezTo>
                      <a:pt x="f23" y="f24"/>
                      <a:pt x="f25" y="f13"/>
                      <a:pt x="f26" y="f15"/>
                    </a:cubicBezTo>
                    <a:cubicBezTo>
                      <a:pt x="f26" y="f27"/>
                      <a:pt x="f28" y="f7"/>
                      <a:pt x="f29" y="f7"/>
                    </a:cubicBezTo>
                    <a:cubicBezTo>
                      <a:pt x="f30" y="f7"/>
                      <a:pt x="f5" y="f31"/>
                      <a:pt x="f5" y="f32"/>
                    </a:cubicBezTo>
                    <a:cubicBezTo>
                      <a:pt x="f5" y="f33"/>
                      <a:pt x="f34" y="f35"/>
                      <a:pt x="f36" y="f30"/>
                    </a:cubicBezTo>
                    <a:cubicBezTo>
                      <a:pt x="f37" y="f5"/>
                      <a:pt x="f38" y="f23"/>
                      <a:pt x="f39" y="f40"/>
                    </a:cubicBezTo>
                    <a:cubicBezTo>
                      <a:pt x="f41" y="f13"/>
                      <a:pt x="f6" y="f42"/>
                      <a:pt x="f6" y="f43"/>
                    </a:cubicBezTo>
                    <a:cubicBezTo>
                      <a:pt x="f6" y="f31"/>
                      <a:pt x="f44" y="f7"/>
                      <a:pt x="f45" y="f7"/>
                    </a:cubicBezTo>
                    <a:cubicBezTo>
                      <a:pt x="f46" y="f7"/>
                      <a:pt x="f47" y="f27"/>
                      <a:pt x="f47" y="f43"/>
                    </a:cubicBezTo>
                    <a:cubicBezTo>
                      <a:pt x="f14" y="f48"/>
                      <a:pt x="f12" y="f17"/>
                      <a:pt x="f10" y="f49"/>
                    </a:cubicBezTo>
                    <a:cubicBezTo>
                      <a:pt x="f10" y="f50"/>
                      <a:pt x="f51" y="f52"/>
                      <a:pt x="f8" y="f9"/>
                    </a:cubicBezTo>
                    <a:close/>
                  </a:path>
                </a:pathLst>
              </a:custGeom>
              <a:solidFill>
                <a:srgbClr val="FF66FF"/>
              </a:solidFill>
              <a:ln w="28575">
                <a:solidFill>
                  <a:srgbClr val="FFFFFF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717074"/>
                  </a:solidFill>
                  <a:uFillTx/>
                  <a:latin typeface="Calibri"/>
                </a:endParaRPr>
              </a:p>
            </p:txBody>
          </p:sp>
          <p:sp>
            <p:nvSpPr>
              <p:cNvPr id="39" name="Freeform 7"/>
              <p:cNvSpPr/>
              <p:nvPr/>
            </p:nvSpPr>
            <p:spPr>
              <a:xfrm>
                <a:off x="6512429" y="332658"/>
                <a:ext cx="284844" cy="180877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32"/>
                  <a:gd name="f7" fmla="val 30"/>
                  <a:gd name="f8" fmla="val 19"/>
                  <a:gd name="f9" fmla="val 22"/>
                  <a:gd name="f10" fmla="val 1"/>
                  <a:gd name="f11" fmla="val 24"/>
                  <a:gd name="f12" fmla="val 2"/>
                  <a:gd name="f13" fmla="val 26"/>
                  <a:gd name="f14" fmla="val 4"/>
                  <a:gd name="f15" fmla="val 31"/>
                  <a:gd name="f16" fmla="val 8"/>
                  <a:gd name="f17" fmla="val 15"/>
                  <a:gd name="f18" fmla="val 29"/>
                  <a:gd name="f19" fmla="val 21"/>
                  <a:gd name="f20" fmla="val 27"/>
                  <a:gd name="f21" fmla="val 3"/>
                  <a:gd name="f22" fmla="val 18"/>
                  <a:gd name="f23" fmla="val 12"/>
                  <a:gd name="f24" fmla="val 5"/>
                  <a:gd name="f25" fmla="val 10"/>
                  <a:gd name="f26" fmla="val 11"/>
                  <a:gd name="f27" fmla="val 13"/>
                  <a:gd name="f28" fmla="val 17"/>
                  <a:gd name="f29" fmla="+- 0 0 -90"/>
                  <a:gd name="f30" fmla="*/ f3 1 32"/>
                  <a:gd name="f31" fmla="*/ f4 1 30"/>
                  <a:gd name="f32" fmla="+- f7 0 f5"/>
                  <a:gd name="f33" fmla="+- f6 0 f5"/>
                  <a:gd name="f34" fmla="*/ f29 f0 1"/>
                  <a:gd name="f35" fmla="*/ f33 1 32"/>
                  <a:gd name="f36" fmla="*/ f32 1 30"/>
                  <a:gd name="f37" fmla="*/ 19 f33 1"/>
                  <a:gd name="f38" fmla="*/ 0 f32 1"/>
                  <a:gd name="f39" fmla="*/ 26 f33 1"/>
                  <a:gd name="f40" fmla="*/ 4 f32 1"/>
                  <a:gd name="f41" fmla="*/ 29 f33 1"/>
                  <a:gd name="f42" fmla="*/ 21 f32 1"/>
                  <a:gd name="f43" fmla="*/ 15 f33 1"/>
                  <a:gd name="f44" fmla="*/ 29 f32 1"/>
                  <a:gd name="f45" fmla="*/ 2 f33 1"/>
                  <a:gd name="f46" fmla="*/ 18 f32 1"/>
                  <a:gd name="f47" fmla="*/ 8 f33 1"/>
                  <a:gd name="f48" fmla="*/ 2 f32 1"/>
                  <a:gd name="f49" fmla="*/ 13 f33 1"/>
                  <a:gd name="f50" fmla="*/ f34 1 f2"/>
                  <a:gd name="f51" fmla="*/ f37 1 32"/>
                  <a:gd name="f52" fmla="*/ f38 1 30"/>
                  <a:gd name="f53" fmla="*/ f39 1 32"/>
                  <a:gd name="f54" fmla="*/ f40 1 30"/>
                  <a:gd name="f55" fmla="*/ f41 1 32"/>
                  <a:gd name="f56" fmla="*/ f42 1 30"/>
                  <a:gd name="f57" fmla="*/ f43 1 32"/>
                  <a:gd name="f58" fmla="*/ f44 1 30"/>
                  <a:gd name="f59" fmla="*/ f45 1 32"/>
                  <a:gd name="f60" fmla="*/ f46 1 30"/>
                  <a:gd name="f61" fmla="*/ f47 1 32"/>
                  <a:gd name="f62" fmla="*/ f48 1 30"/>
                  <a:gd name="f63" fmla="*/ f49 1 32"/>
                  <a:gd name="f64" fmla="*/ 0 1 f35"/>
                  <a:gd name="f65" fmla="*/ f6 1 f35"/>
                  <a:gd name="f66" fmla="*/ 0 1 f36"/>
                  <a:gd name="f67" fmla="*/ f7 1 f36"/>
                  <a:gd name="f68" fmla="+- f50 0 f1"/>
                  <a:gd name="f69" fmla="*/ f51 1 f35"/>
                  <a:gd name="f70" fmla="*/ f52 1 f36"/>
                  <a:gd name="f71" fmla="*/ f53 1 f35"/>
                  <a:gd name="f72" fmla="*/ f54 1 f36"/>
                  <a:gd name="f73" fmla="*/ f55 1 f35"/>
                  <a:gd name="f74" fmla="*/ f56 1 f36"/>
                  <a:gd name="f75" fmla="*/ f57 1 f35"/>
                  <a:gd name="f76" fmla="*/ f58 1 f36"/>
                  <a:gd name="f77" fmla="*/ f59 1 f35"/>
                  <a:gd name="f78" fmla="*/ f60 1 f36"/>
                  <a:gd name="f79" fmla="*/ f61 1 f35"/>
                  <a:gd name="f80" fmla="*/ f62 1 f36"/>
                  <a:gd name="f81" fmla="*/ f63 1 f35"/>
                  <a:gd name="f82" fmla="*/ f64 f30 1"/>
                  <a:gd name="f83" fmla="*/ f65 f30 1"/>
                  <a:gd name="f84" fmla="*/ f67 f31 1"/>
                  <a:gd name="f85" fmla="*/ f66 f31 1"/>
                  <a:gd name="f86" fmla="*/ f69 f30 1"/>
                  <a:gd name="f87" fmla="*/ f70 f31 1"/>
                  <a:gd name="f88" fmla="*/ f71 f30 1"/>
                  <a:gd name="f89" fmla="*/ f72 f31 1"/>
                  <a:gd name="f90" fmla="*/ f73 f30 1"/>
                  <a:gd name="f91" fmla="*/ f74 f31 1"/>
                  <a:gd name="f92" fmla="*/ f75 f30 1"/>
                  <a:gd name="f93" fmla="*/ f76 f31 1"/>
                  <a:gd name="f94" fmla="*/ f77 f30 1"/>
                  <a:gd name="f95" fmla="*/ f78 f31 1"/>
                  <a:gd name="f96" fmla="*/ f79 f30 1"/>
                  <a:gd name="f97" fmla="*/ f80 f31 1"/>
                  <a:gd name="f98" fmla="*/ f81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68">
                    <a:pos x="f86" y="f87"/>
                  </a:cxn>
                  <a:cxn ang="f68">
                    <a:pos x="f88" y="f89"/>
                  </a:cxn>
                  <a:cxn ang="f68">
                    <a:pos x="f90" y="f91"/>
                  </a:cxn>
                  <a:cxn ang="f68">
                    <a:pos x="f92" y="f93"/>
                  </a:cxn>
                  <a:cxn ang="f68">
                    <a:pos x="f94" y="f95"/>
                  </a:cxn>
                  <a:cxn ang="f68">
                    <a:pos x="f96" y="f97"/>
                  </a:cxn>
                  <a:cxn ang="f68">
                    <a:pos x="f98" y="f87"/>
                  </a:cxn>
                  <a:cxn ang="f68">
                    <a:pos x="f86" y="f87"/>
                  </a:cxn>
                </a:cxnLst>
                <a:rect l="f82" t="f85" r="f83" b="f84"/>
                <a:pathLst>
                  <a:path w="32" h="30">
                    <a:moveTo>
                      <a:pt x="f8" y="f5"/>
                    </a:move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6" y="f17"/>
                      <a:pt x="f18" y="f19"/>
                    </a:cubicBezTo>
                    <a:cubicBezTo>
                      <a:pt x="f20" y="f13"/>
                      <a:pt x="f19" y="f7"/>
                      <a:pt x="f17" y="f18"/>
                    </a:cubicBezTo>
                    <a:cubicBezTo>
                      <a:pt x="f16" y="f18"/>
                      <a:pt x="f21" y="f11"/>
                      <a:pt x="f12" y="f22"/>
                    </a:cubicBezTo>
                    <a:cubicBezTo>
                      <a:pt x="f5" y="f23"/>
                      <a:pt x="f21" y="f24"/>
                      <a:pt x="f16" y="f12"/>
                    </a:cubicBezTo>
                    <a:cubicBezTo>
                      <a:pt x="f25" y="f10"/>
                      <a:pt x="f26" y="f10"/>
                      <a:pt x="f27" y="f5"/>
                    </a:cubicBezTo>
                    <a:cubicBezTo>
                      <a:pt x="f17" y="f5"/>
                      <a:pt x="f28" y="f5"/>
                      <a:pt x="f8" y="f5"/>
                    </a:cubicBezTo>
                    <a:close/>
                  </a:path>
                </a:pathLst>
              </a:custGeom>
              <a:solidFill>
                <a:srgbClr val="FF66FF"/>
              </a:solidFill>
              <a:ln w="28575">
                <a:solidFill>
                  <a:srgbClr val="FFFFFF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717074"/>
                  </a:solidFill>
                  <a:uFillTx/>
                  <a:latin typeface="Calibri"/>
                </a:endParaRPr>
              </a:p>
            </p:txBody>
          </p:sp>
        </p:grpSp>
        <p:pic>
          <p:nvPicPr>
            <p:cNvPr id="40" name="Picture 11" descr="C:\Users\ors063\Downloads\kisspng-childhood-obesity-overweight-computer-icons-fat-5abcb3cb475e61.8555282315223162352923.png"/>
            <p:cNvPicPr>
              <a:picLocks noChangeAspect="1"/>
            </p:cNvPicPr>
            <p:nvPr/>
          </p:nvPicPr>
          <p:blipFill>
            <a:blip r:embed="rId11" cstate="print">
              <a:lum bright="29000" contrast="9000"/>
            </a:blip>
            <a:srcRect/>
            <a:stretch>
              <a:fillRect/>
            </a:stretch>
          </p:blipFill>
          <p:spPr>
            <a:xfrm>
              <a:off x="6035405" y="883502"/>
              <a:ext cx="439378" cy="65988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-240706" y="188640"/>
            <a:ext cx="7848871" cy="1143000"/>
          </a:xfrm>
        </p:spPr>
        <p:txBody>
          <a:bodyPr/>
          <a:lstStyle/>
          <a:p>
            <a:pPr lvl="0"/>
            <a:r>
              <a:rPr lang="it-IT" sz="3200">
                <a:solidFill>
                  <a:srgbClr val="000000"/>
                </a:solidFill>
                <a:latin typeface="Georgia" pitchFamily="18"/>
              </a:rPr>
              <a:t>Problema obesità:</a:t>
            </a:r>
            <a:br>
              <a:rPr lang="it-IT" sz="3200">
                <a:solidFill>
                  <a:srgbClr val="000000"/>
                </a:solidFill>
                <a:latin typeface="Georgia" pitchFamily="18"/>
              </a:rPr>
            </a:br>
            <a:r>
              <a:rPr lang="it-IT" sz="3200">
                <a:solidFill>
                  <a:srgbClr val="000000"/>
                </a:solidFill>
                <a:latin typeface="Georgia" pitchFamily="18"/>
              </a:rPr>
              <a:t>epidemiologia</a:t>
            </a:r>
          </a:p>
        </p:txBody>
      </p:sp>
      <p:grpSp>
        <p:nvGrpSpPr>
          <p:cNvPr id="3" name="Gruppo 9"/>
          <p:cNvGrpSpPr/>
          <p:nvPr/>
        </p:nvGrpSpPr>
        <p:grpSpPr>
          <a:xfrm>
            <a:off x="229523" y="2493020"/>
            <a:ext cx="11789944" cy="3390183"/>
            <a:chOff x="229523" y="2493020"/>
            <a:chExt cx="11789944" cy="3390183"/>
          </a:xfrm>
        </p:grpSpPr>
        <p:pic>
          <p:nvPicPr>
            <p:cNvPr id="4" name="Picture 2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6335868" y="2498680"/>
              <a:ext cx="5683599" cy="33640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3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229523" y="2493020"/>
              <a:ext cx="6079763" cy="339018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Rettangolo arrotondato 10"/>
          <p:cNvSpPr/>
          <p:nvPr/>
        </p:nvSpPr>
        <p:spPr>
          <a:xfrm>
            <a:off x="1069674" y="1992706"/>
            <a:ext cx="1690780" cy="39681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1975</a:t>
            </a:r>
          </a:p>
        </p:txBody>
      </p:sp>
      <p:sp>
        <p:nvSpPr>
          <p:cNvPr id="7" name="Rettangolo arrotondato 11"/>
          <p:cNvSpPr/>
          <p:nvPr/>
        </p:nvSpPr>
        <p:spPr>
          <a:xfrm>
            <a:off x="7058052" y="1989834"/>
            <a:ext cx="1690780" cy="39681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2016</a:t>
            </a:r>
          </a:p>
        </p:txBody>
      </p:sp>
      <p:grpSp>
        <p:nvGrpSpPr>
          <p:cNvPr id="8" name="Gruppo 25"/>
          <p:cNvGrpSpPr/>
          <p:nvPr/>
        </p:nvGrpSpPr>
        <p:grpSpPr>
          <a:xfrm>
            <a:off x="5879976" y="188640"/>
            <a:ext cx="1682467" cy="1210729"/>
            <a:chOff x="5879976" y="188640"/>
            <a:chExt cx="1682467" cy="1210729"/>
          </a:xfrm>
        </p:grpSpPr>
        <p:grpSp>
          <p:nvGrpSpPr>
            <p:cNvPr id="9" name="Group 8"/>
            <p:cNvGrpSpPr/>
            <p:nvPr/>
          </p:nvGrpSpPr>
          <p:grpSpPr>
            <a:xfrm>
              <a:off x="5879976" y="188640"/>
              <a:ext cx="807067" cy="823627"/>
              <a:chOff x="5879976" y="188640"/>
              <a:chExt cx="807067" cy="823627"/>
            </a:xfrm>
          </p:grpSpPr>
          <p:sp>
            <p:nvSpPr>
              <p:cNvPr id="10" name="Freeform 6"/>
              <p:cNvSpPr/>
              <p:nvPr/>
            </p:nvSpPr>
            <p:spPr>
              <a:xfrm>
                <a:off x="6003410" y="669898"/>
                <a:ext cx="550706" cy="342369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61"/>
                  <a:gd name="f7" fmla="val 57"/>
                  <a:gd name="f8" fmla="val 11"/>
                  <a:gd name="f9" fmla="val 12"/>
                  <a:gd name="f10" fmla="val 55"/>
                  <a:gd name="f11" fmla="val 13"/>
                  <a:gd name="f12" fmla="val 53"/>
                  <a:gd name="f13" fmla="val 15"/>
                  <a:gd name="f14" fmla="val 51"/>
                  <a:gd name="f15" fmla="val 3"/>
                  <a:gd name="f16" fmla="val 36"/>
                  <a:gd name="f17" fmla="val 19"/>
                  <a:gd name="f18" fmla="val 1"/>
                  <a:gd name="f19" fmla="val 21"/>
                  <a:gd name="f20" fmla="val 41"/>
                  <a:gd name="f21" fmla="val 59"/>
                  <a:gd name="f22" fmla="val 47"/>
                  <a:gd name="f23" fmla="val 48"/>
                  <a:gd name="f24" fmla="val 50"/>
                  <a:gd name="f25" fmla="val 45"/>
                  <a:gd name="f26" fmla="val 38"/>
                  <a:gd name="f27" fmla="val 32"/>
                  <a:gd name="f28" fmla="val 40"/>
                  <a:gd name="f29" fmla="val 31"/>
                  <a:gd name="f30" fmla="val 30"/>
                  <a:gd name="f31" fmla="val 24"/>
                  <a:gd name="f32" fmla="val 17"/>
                  <a:gd name="f33" fmla="+- 0 0 -90"/>
                  <a:gd name="f34" fmla="*/ f3 1 61"/>
                  <a:gd name="f35" fmla="*/ f4 1 57"/>
                  <a:gd name="f36" fmla="+- f7 0 f5"/>
                  <a:gd name="f37" fmla="+- f6 0 f5"/>
                  <a:gd name="f38" fmla="*/ f33 f0 1"/>
                  <a:gd name="f39" fmla="*/ f37 1 61"/>
                  <a:gd name="f40" fmla="*/ f36 1 57"/>
                  <a:gd name="f41" fmla="*/ 11 f37 1"/>
                  <a:gd name="f42" fmla="*/ 57 f36 1"/>
                  <a:gd name="f43" fmla="*/ 15 f37 1"/>
                  <a:gd name="f44" fmla="*/ 51 f36 1"/>
                  <a:gd name="f45" fmla="*/ 1 f37 1"/>
                  <a:gd name="f46" fmla="*/ 0 f36 1"/>
                  <a:gd name="f47" fmla="*/ 61 f37 1"/>
                  <a:gd name="f48" fmla="*/ 47 f37 1"/>
                  <a:gd name="f49" fmla="*/ 51 f37 1"/>
                  <a:gd name="f50" fmla="*/ 32 f37 1"/>
                  <a:gd name="f51" fmla="*/ 31 f36 1"/>
                  <a:gd name="f52" fmla="*/ 30 f37 1"/>
                  <a:gd name="f53" fmla="*/ f38 1 f2"/>
                  <a:gd name="f54" fmla="*/ f41 1 61"/>
                  <a:gd name="f55" fmla="*/ f42 1 57"/>
                  <a:gd name="f56" fmla="*/ f43 1 61"/>
                  <a:gd name="f57" fmla="*/ f44 1 57"/>
                  <a:gd name="f58" fmla="*/ f45 1 61"/>
                  <a:gd name="f59" fmla="*/ f46 1 57"/>
                  <a:gd name="f60" fmla="*/ f47 1 61"/>
                  <a:gd name="f61" fmla="*/ f48 1 61"/>
                  <a:gd name="f62" fmla="*/ f49 1 61"/>
                  <a:gd name="f63" fmla="*/ f50 1 61"/>
                  <a:gd name="f64" fmla="*/ f51 1 57"/>
                  <a:gd name="f65" fmla="*/ f52 1 61"/>
                  <a:gd name="f66" fmla="*/ 0 1 f39"/>
                  <a:gd name="f67" fmla="*/ f6 1 f39"/>
                  <a:gd name="f68" fmla="*/ 0 1 f40"/>
                  <a:gd name="f69" fmla="*/ f7 1 f40"/>
                  <a:gd name="f70" fmla="+- f53 0 f1"/>
                  <a:gd name="f71" fmla="*/ f54 1 f39"/>
                  <a:gd name="f72" fmla="*/ f55 1 f40"/>
                  <a:gd name="f73" fmla="*/ f56 1 f39"/>
                  <a:gd name="f74" fmla="*/ f57 1 f40"/>
                  <a:gd name="f75" fmla="*/ f58 1 f39"/>
                  <a:gd name="f76" fmla="*/ f59 1 f40"/>
                  <a:gd name="f77" fmla="*/ f60 1 f39"/>
                  <a:gd name="f78" fmla="*/ f61 1 f39"/>
                  <a:gd name="f79" fmla="*/ f62 1 f39"/>
                  <a:gd name="f80" fmla="*/ f63 1 f39"/>
                  <a:gd name="f81" fmla="*/ f64 1 f40"/>
                  <a:gd name="f82" fmla="*/ f65 1 f39"/>
                  <a:gd name="f83" fmla="*/ f66 f34 1"/>
                  <a:gd name="f84" fmla="*/ f67 f34 1"/>
                  <a:gd name="f85" fmla="*/ f69 f35 1"/>
                  <a:gd name="f86" fmla="*/ f68 f35 1"/>
                  <a:gd name="f87" fmla="*/ f71 f34 1"/>
                  <a:gd name="f88" fmla="*/ f72 f35 1"/>
                  <a:gd name="f89" fmla="*/ f73 f34 1"/>
                  <a:gd name="f90" fmla="*/ f74 f35 1"/>
                  <a:gd name="f91" fmla="*/ f75 f34 1"/>
                  <a:gd name="f92" fmla="*/ f76 f35 1"/>
                  <a:gd name="f93" fmla="*/ f77 f34 1"/>
                  <a:gd name="f94" fmla="*/ f78 f34 1"/>
                  <a:gd name="f95" fmla="*/ f79 f34 1"/>
                  <a:gd name="f96" fmla="*/ f80 f34 1"/>
                  <a:gd name="f97" fmla="*/ f81 f35 1"/>
                  <a:gd name="f98" fmla="*/ f82 f3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70">
                    <a:pos x="f87" y="f88"/>
                  </a:cxn>
                  <a:cxn ang="f70">
                    <a:pos x="f89" y="f90"/>
                  </a:cxn>
                  <a:cxn ang="f70">
                    <a:pos x="f91" y="f92"/>
                  </a:cxn>
                  <a:cxn ang="f70">
                    <a:pos x="f93" y="f92"/>
                  </a:cxn>
                  <a:cxn ang="f70">
                    <a:pos x="f94" y="f90"/>
                  </a:cxn>
                  <a:cxn ang="f70">
                    <a:pos x="f95" y="f88"/>
                  </a:cxn>
                  <a:cxn ang="f70">
                    <a:pos x="f96" y="f88"/>
                  </a:cxn>
                  <a:cxn ang="f70">
                    <a:pos x="f96" y="f97"/>
                  </a:cxn>
                  <a:cxn ang="f70">
                    <a:pos x="f98" y="f97"/>
                  </a:cxn>
                  <a:cxn ang="f70">
                    <a:pos x="f98" y="f88"/>
                  </a:cxn>
                  <a:cxn ang="f70">
                    <a:pos x="f87" y="f88"/>
                  </a:cxn>
                </a:cxnLst>
                <a:rect l="f83" t="f86" r="f84" b="f85"/>
                <a:pathLst>
                  <a:path w="61" h="57">
                    <a:moveTo>
                      <a:pt x="f8" y="f7"/>
                    </a:move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5" y="f17"/>
                      <a:pt x="f18" y="f5"/>
                    </a:cubicBezTo>
                    <a:cubicBezTo>
                      <a:pt x="f19" y="f5"/>
                      <a:pt x="f20" y="f5"/>
                      <a:pt x="f6" y="f5"/>
                    </a:cubicBezTo>
                    <a:cubicBezTo>
                      <a:pt x="f6" y="f17"/>
                      <a:pt x="f21" y="f16"/>
                      <a:pt x="f22" y="f14"/>
                    </a:cubicBezTo>
                    <a:cubicBezTo>
                      <a:pt x="f23" y="f12"/>
                      <a:pt x="f24" y="f10"/>
                      <a:pt x="f14" y="f7"/>
                    </a:cubicBezTo>
                    <a:cubicBezTo>
                      <a:pt x="f25" y="f7"/>
                      <a:pt x="f26" y="f7"/>
                      <a:pt x="f27" y="f7"/>
                    </a:cubicBezTo>
                    <a:cubicBezTo>
                      <a:pt x="f27" y="f23"/>
                      <a:pt x="f27" y="f28"/>
                      <a:pt x="f27" y="f29"/>
                    </a:cubicBezTo>
                    <a:cubicBezTo>
                      <a:pt x="f29" y="f29"/>
                      <a:pt x="f29" y="f29"/>
                      <a:pt x="f30" y="f29"/>
                    </a:cubicBezTo>
                    <a:cubicBezTo>
                      <a:pt x="f30" y="f28"/>
                      <a:pt x="f30" y="f23"/>
                      <a:pt x="f30" y="f7"/>
                    </a:cubicBezTo>
                    <a:cubicBezTo>
                      <a:pt x="f31" y="f7"/>
                      <a:pt x="f32" y="f7"/>
                      <a:pt x="f8" y="f7"/>
                    </a:cubicBezTo>
                    <a:close/>
                  </a:path>
                </a:pathLst>
              </a:custGeom>
              <a:solidFill>
                <a:srgbClr val="1F497D"/>
              </a:solidFill>
              <a:ln w="28575">
                <a:solidFill>
                  <a:srgbClr val="FFFFFF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717074"/>
                  </a:solidFill>
                  <a:uFillTx/>
                  <a:latin typeface="Calibri"/>
                </a:endParaRPr>
              </a:p>
            </p:txBody>
          </p:sp>
          <p:sp>
            <p:nvSpPr>
              <p:cNvPr id="11" name="Freeform 9"/>
              <p:cNvSpPr/>
              <p:nvPr/>
            </p:nvSpPr>
            <p:spPr>
              <a:xfrm>
                <a:off x="5879976" y="356597"/>
                <a:ext cx="807067" cy="33591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90"/>
                  <a:gd name="f7" fmla="val 56"/>
                  <a:gd name="f8" fmla="val 70"/>
                  <a:gd name="f9" fmla="val 23"/>
                  <a:gd name="f10" fmla="val 72"/>
                  <a:gd name="f11" fmla="val 32"/>
                  <a:gd name="f12" fmla="val 74"/>
                  <a:gd name="f13" fmla="val 40"/>
                  <a:gd name="f14" fmla="val 76"/>
                  <a:gd name="f15" fmla="val 49"/>
                  <a:gd name="f16" fmla="val 55"/>
                  <a:gd name="f17" fmla="val 35"/>
                  <a:gd name="f18" fmla="val 14"/>
                  <a:gd name="f19" fmla="val 16"/>
                  <a:gd name="f20" fmla="val 41"/>
                  <a:gd name="f21" fmla="val 18"/>
                  <a:gd name="f22" fmla="val 20"/>
                  <a:gd name="f23" fmla="val 15"/>
                  <a:gd name="f24" fmla="val 31"/>
                  <a:gd name="f25" fmla="val 13"/>
                  <a:gd name="f26" fmla="val 12"/>
                  <a:gd name="f27" fmla="val 54"/>
                  <a:gd name="f28" fmla="val 10"/>
                  <a:gd name="f29" fmla="val 6"/>
                  <a:gd name="f30" fmla="val 2"/>
                  <a:gd name="f31" fmla="val 53"/>
                  <a:gd name="f32" fmla="val 48"/>
                  <a:gd name="f33" fmla="val 24"/>
                  <a:gd name="f34" fmla="val 19"/>
                  <a:gd name="f35" fmla="val 3"/>
                  <a:gd name="f36" fmla="val 43"/>
                  <a:gd name="f37" fmla="val 63"/>
                  <a:gd name="f38" fmla="val 83"/>
                  <a:gd name="f39" fmla="val 88"/>
                  <a:gd name="f40" fmla="val 36"/>
                  <a:gd name="f41" fmla="val 89"/>
                  <a:gd name="f42" fmla="val 45"/>
                  <a:gd name="f43" fmla="val 50"/>
                  <a:gd name="f44" fmla="val 87"/>
                  <a:gd name="f45" fmla="val 84"/>
                  <a:gd name="f46" fmla="val 80"/>
                  <a:gd name="f47" fmla="val 78"/>
                  <a:gd name="f48" fmla="val 42"/>
                  <a:gd name="f49" fmla="val 27"/>
                  <a:gd name="f50" fmla="val 26"/>
                  <a:gd name="f51" fmla="val 71"/>
                  <a:gd name="f52" fmla="val 25"/>
                  <a:gd name="f53" fmla="+- 0 0 -90"/>
                  <a:gd name="f54" fmla="*/ f3 1 90"/>
                  <a:gd name="f55" fmla="*/ f4 1 56"/>
                  <a:gd name="f56" fmla="+- f7 0 f5"/>
                  <a:gd name="f57" fmla="+- f6 0 f5"/>
                  <a:gd name="f58" fmla="*/ f53 f0 1"/>
                  <a:gd name="f59" fmla="*/ f57 1 90"/>
                  <a:gd name="f60" fmla="*/ f56 1 56"/>
                  <a:gd name="f61" fmla="*/ 70 f57 1"/>
                  <a:gd name="f62" fmla="*/ 23 f56 1"/>
                  <a:gd name="f63" fmla="*/ 76 f57 1"/>
                  <a:gd name="f64" fmla="*/ 49 f56 1"/>
                  <a:gd name="f65" fmla="*/ 14 f57 1"/>
                  <a:gd name="f66" fmla="*/ 20 f57 1"/>
                  <a:gd name="f67" fmla="*/ 12 f57 1"/>
                  <a:gd name="f68" fmla="*/ 6 f57 1"/>
                  <a:gd name="f69" fmla="*/ 56 f56 1"/>
                  <a:gd name="f70" fmla="*/ 0 f57 1"/>
                  <a:gd name="f71" fmla="*/ 48 f56 1"/>
                  <a:gd name="f72" fmla="*/ 43 f57 1"/>
                  <a:gd name="f73" fmla="*/ 2 f56 1"/>
                  <a:gd name="f74" fmla="*/ 88 f57 1"/>
                  <a:gd name="f75" fmla="*/ 36 f56 1"/>
                  <a:gd name="f76" fmla="*/ 90 f57 1"/>
                  <a:gd name="f77" fmla="*/ 50 f56 1"/>
                  <a:gd name="f78" fmla="*/ 84 f57 1"/>
                  <a:gd name="f79" fmla="*/ 78 f57 1"/>
                  <a:gd name="f80" fmla="*/ 72 f57 1"/>
                  <a:gd name="f81" fmla="*/ 27 f56 1"/>
                  <a:gd name="f82" fmla="*/ f58 1 f2"/>
                  <a:gd name="f83" fmla="*/ f61 1 90"/>
                  <a:gd name="f84" fmla="*/ f62 1 56"/>
                  <a:gd name="f85" fmla="*/ f63 1 90"/>
                  <a:gd name="f86" fmla="*/ f64 1 56"/>
                  <a:gd name="f87" fmla="*/ f65 1 90"/>
                  <a:gd name="f88" fmla="*/ f66 1 90"/>
                  <a:gd name="f89" fmla="*/ f67 1 90"/>
                  <a:gd name="f90" fmla="*/ f68 1 90"/>
                  <a:gd name="f91" fmla="*/ f69 1 56"/>
                  <a:gd name="f92" fmla="*/ f70 1 90"/>
                  <a:gd name="f93" fmla="*/ f71 1 56"/>
                  <a:gd name="f94" fmla="*/ f72 1 90"/>
                  <a:gd name="f95" fmla="*/ f73 1 56"/>
                  <a:gd name="f96" fmla="*/ f74 1 90"/>
                  <a:gd name="f97" fmla="*/ f75 1 56"/>
                  <a:gd name="f98" fmla="*/ f76 1 90"/>
                  <a:gd name="f99" fmla="*/ f77 1 56"/>
                  <a:gd name="f100" fmla="*/ f78 1 90"/>
                  <a:gd name="f101" fmla="*/ f79 1 90"/>
                  <a:gd name="f102" fmla="*/ f80 1 90"/>
                  <a:gd name="f103" fmla="*/ f81 1 56"/>
                  <a:gd name="f104" fmla="*/ 0 1 f59"/>
                  <a:gd name="f105" fmla="*/ f6 1 f59"/>
                  <a:gd name="f106" fmla="*/ 0 1 f60"/>
                  <a:gd name="f107" fmla="*/ f7 1 f60"/>
                  <a:gd name="f108" fmla="+- f82 0 f1"/>
                  <a:gd name="f109" fmla="*/ f83 1 f59"/>
                  <a:gd name="f110" fmla="*/ f84 1 f60"/>
                  <a:gd name="f111" fmla="*/ f85 1 f59"/>
                  <a:gd name="f112" fmla="*/ f86 1 f60"/>
                  <a:gd name="f113" fmla="*/ f87 1 f59"/>
                  <a:gd name="f114" fmla="*/ f88 1 f59"/>
                  <a:gd name="f115" fmla="*/ f89 1 f59"/>
                  <a:gd name="f116" fmla="*/ f90 1 f59"/>
                  <a:gd name="f117" fmla="*/ f91 1 f60"/>
                  <a:gd name="f118" fmla="*/ f92 1 f59"/>
                  <a:gd name="f119" fmla="*/ f93 1 f60"/>
                  <a:gd name="f120" fmla="*/ f94 1 f59"/>
                  <a:gd name="f121" fmla="*/ f95 1 f60"/>
                  <a:gd name="f122" fmla="*/ f96 1 f59"/>
                  <a:gd name="f123" fmla="*/ f97 1 f60"/>
                  <a:gd name="f124" fmla="*/ f98 1 f59"/>
                  <a:gd name="f125" fmla="*/ f99 1 f60"/>
                  <a:gd name="f126" fmla="*/ f100 1 f59"/>
                  <a:gd name="f127" fmla="*/ f101 1 f59"/>
                  <a:gd name="f128" fmla="*/ f102 1 f59"/>
                  <a:gd name="f129" fmla="*/ f103 1 f60"/>
                  <a:gd name="f130" fmla="*/ f104 f54 1"/>
                  <a:gd name="f131" fmla="*/ f105 f54 1"/>
                  <a:gd name="f132" fmla="*/ f107 f55 1"/>
                  <a:gd name="f133" fmla="*/ f106 f55 1"/>
                  <a:gd name="f134" fmla="*/ f109 f54 1"/>
                  <a:gd name="f135" fmla="*/ f110 f55 1"/>
                  <a:gd name="f136" fmla="*/ f111 f54 1"/>
                  <a:gd name="f137" fmla="*/ f112 f55 1"/>
                  <a:gd name="f138" fmla="*/ f113 f54 1"/>
                  <a:gd name="f139" fmla="*/ f114 f54 1"/>
                  <a:gd name="f140" fmla="*/ f115 f54 1"/>
                  <a:gd name="f141" fmla="*/ f116 f54 1"/>
                  <a:gd name="f142" fmla="*/ f117 f55 1"/>
                  <a:gd name="f143" fmla="*/ f118 f54 1"/>
                  <a:gd name="f144" fmla="*/ f119 f55 1"/>
                  <a:gd name="f145" fmla="*/ f120 f54 1"/>
                  <a:gd name="f146" fmla="*/ f121 f55 1"/>
                  <a:gd name="f147" fmla="*/ f122 f54 1"/>
                  <a:gd name="f148" fmla="*/ f123 f55 1"/>
                  <a:gd name="f149" fmla="*/ f124 f54 1"/>
                  <a:gd name="f150" fmla="*/ f125 f55 1"/>
                  <a:gd name="f151" fmla="*/ f126 f54 1"/>
                  <a:gd name="f152" fmla="*/ f127 f54 1"/>
                  <a:gd name="f153" fmla="*/ f128 f54 1"/>
                  <a:gd name="f154" fmla="*/ f129 f5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108">
                    <a:pos x="f134" y="f135"/>
                  </a:cxn>
                  <a:cxn ang="f108">
                    <a:pos x="f136" y="f137"/>
                  </a:cxn>
                  <a:cxn ang="f108">
                    <a:pos x="f138" y="f137"/>
                  </a:cxn>
                  <a:cxn ang="f108">
                    <a:pos x="f139" y="f135"/>
                  </a:cxn>
                  <a:cxn ang="f108">
                    <a:pos x="f140" y="f137"/>
                  </a:cxn>
                  <a:cxn ang="f108">
                    <a:pos x="f141" y="f142"/>
                  </a:cxn>
                  <a:cxn ang="f108">
                    <a:pos x="f143" y="f144"/>
                  </a:cxn>
                  <a:cxn ang="f108">
                    <a:pos x="f145" y="f146"/>
                  </a:cxn>
                  <a:cxn ang="f108">
                    <a:pos x="f147" y="f148"/>
                  </a:cxn>
                  <a:cxn ang="f108">
                    <a:pos x="f149" y="f150"/>
                  </a:cxn>
                  <a:cxn ang="f108">
                    <a:pos x="f151" y="f142"/>
                  </a:cxn>
                  <a:cxn ang="f108">
                    <a:pos x="f152" y="f150"/>
                  </a:cxn>
                  <a:cxn ang="f108">
                    <a:pos x="f153" y="f154"/>
                  </a:cxn>
                  <a:cxn ang="f108">
                    <a:pos x="f134" y="f135"/>
                  </a:cxn>
                </a:cxnLst>
                <a:rect l="f130" t="f133" r="f131" b="f132"/>
                <a:pathLst>
                  <a:path w="90" h="56">
                    <a:moveTo>
                      <a:pt x="f8" y="f9"/>
                    </a:moveTo>
                    <a:cubicBezTo>
                      <a:pt x="f10" y="f11"/>
                      <a:pt x="f12" y="f13"/>
                      <a:pt x="f14" y="f15"/>
                    </a:cubicBezTo>
                    <a:cubicBezTo>
                      <a:pt x="f16" y="f15"/>
                      <a:pt x="f17" y="f15"/>
                      <a:pt x="f18" y="f15"/>
                    </a:cubicBezTo>
                    <a:cubicBezTo>
                      <a:pt x="f19" y="f20"/>
                      <a:pt x="f21" y="f11"/>
                      <a:pt x="f22" y="f9"/>
                    </a:cubicBezTo>
                    <a:cubicBezTo>
                      <a:pt x="f23" y="f24"/>
                      <a:pt x="f25" y="f13"/>
                      <a:pt x="f26" y="f15"/>
                    </a:cubicBezTo>
                    <a:cubicBezTo>
                      <a:pt x="f26" y="f27"/>
                      <a:pt x="f28" y="f7"/>
                      <a:pt x="f29" y="f7"/>
                    </a:cubicBezTo>
                    <a:cubicBezTo>
                      <a:pt x="f30" y="f7"/>
                      <a:pt x="f5" y="f31"/>
                      <a:pt x="f5" y="f32"/>
                    </a:cubicBezTo>
                    <a:cubicBezTo>
                      <a:pt x="f5" y="f33"/>
                      <a:pt x="f34" y="f35"/>
                      <a:pt x="f36" y="f30"/>
                    </a:cubicBezTo>
                    <a:cubicBezTo>
                      <a:pt x="f37" y="f5"/>
                      <a:pt x="f38" y="f23"/>
                      <a:pt x="f39" y="f40"/>
                    </a:cubicBezTo>
                    <a:cubicBezTo>
                      <a:pt x="f41" y="f13"/>
                      <a:pt x="f6" y="f42"/>
                      <a:pt x="f6" y="f43"/>
                    </a:cubicBezTo>
                    <a:cubicBezTo>
                      <a:pt x="f6" y="f31"/>
                      <a:pt x="f44" y="f7"/>
                      <a:pt x="f45" y="f7"/>
                    </a:cubicBezTo>
                    <a:cubicBezTo>
                      <a:pt x="f46" y="f7"/>
                      <a:pt x="f47" y="f27"/>
                      <a:pt x="f47" y="f43"/>
                    </a:cubicBezTo>
                    <a:cubicBezTo>
                      <a:pt x="f14" y="f48"/>
                      <a:pt x="f12" y="f17"/>
                      <a:pt x="f10" y="f49"/>
                    </a:cubicBezTo>
                    <a:cubicBezTo>
                      <a:pt x="f10" y="f50"/>
                      <a:pt x="f51" y="f52"/>
                      <a:pt x="f8" y="f9"/>
                    </a:cubicBezTo>
                    <a:close/>
                  </a:path>
                </a:pathLst>
              </a:custGeom>
              <a:solidFill>
                <a:srgbClr val="1F497D"/>
              </a:solidFill>
              <a:ln w="28575">
                <a:solidFill>
                  <a:srgbClr val="FFFFFF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717074"/>
                  </a:solidFill>
                  <a:uFillTx/>
                  <a:latin typeface="Calibri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>
              <a:xfrm>
                <a:off x="6141082" y="188640"/>
                <a:ext cx="284844" cy="180877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32"/>
                  <a:gd name="f7" fmla="val 30"/>
                  <a:gd name="f8" fmla="val 19"/>
                  <a:gd name="f9" fmla="val 22"/>
                  <a:gd name="f10" fmla="val 1"/>
                  <a:gd name="f11" fmla="val 24"/>
                  <a:gd name="f12" fmla="val 2"/>
                  <a:gd name="f13" fmla="val 26"/>
                  <a:gd name="f14" fmla="val 4"/>
                  <a:gd name="f15" fmla="val 31"/>
                  <a:gd name="f16" fmla="val 8"/>
                  <a:gd name="f17" fmla="val 15"/>
                  <a:gd name="f18" fmla="val 29"/>
                  <a:gd name="f19" fmla="val 21"/>
                  <a:gd name="f20" fmla="val 27"/>
                  <a:gd name="f21" fmla="val 3"/>
                  <a:gd name="f22" fmla="val 18"/>
                  <a:gd name="f23" fmla="val 12"/>
                  <a:gd name="f24" fmla="val 5"/>
                  <a:gd name="f25" fmla="val 10"/>
                  <a:gd name="f26" fmla="val 11"/>
                  <a:gd name="f27" fmla="val 13"/>
                  <a:gd name="f28" fmla="val 17"/>
                  <a:gd name="f29" fmla="+- 0 0 -90"/>
                  <a:gd name="f30" fmla="*/ f3 1 32"/>
                  <a:gd name="f31" fmla="*/ f4 1 30"/>
                  <a:gd name="f32" fmla="+- f7 0 f5"/>
                  <a:gd name="f33" fmla="+- f6 0 f5"/>
                  <a:gd name="f34" fmla="*/ f29 f0 1"/>
                  <a:gd name="f35" fmla="*/ f33 1 32"/>
                  <a:gd name="f36" fmla="*/ f32 1 30"/>
                  <a:gd name="f37" fmla="*/ 19 f33 1"/>
                  <a:gd name="f38" fmla="*/ 0 f32 1"/>
                  <a:gd name="f39" fmla="*/ 26 f33 1"/>
                  <a:gd name="f40" fmla="*/ 4 f32 1"/>
                  <a:gd name="f41" fmla="*/ 29 f33 1"/>
                  <a:gd name="f42" fmla="*/ 21 f32 1"/>
                  <a:gd name="f43" fmla="*/ 15 f33 1"/>
                  <a:gd name="f44" fmla="*/ 29 f32 1"/>
                  <a:gd name="f45" fmla="*/ 2 f33 1"/>
                  <a:gd name="f46" fmla="*/ 18 f32 1"/>
                  <a:gd name="f47" fmla="*/ 8 f33 1"/>
                  <a:gd name="f48" fmla="*/ 2 f32 1"/>
                  <a:gd name="f49" fmla="*/ 13 f33 1"/>
                  <a:gd name="f50" fmla="*/ f34 1 f2"/>
                  <a:gd name="f51" fmla="*/ f37 1 32"/>
                  <a:gd name="f52" fmla="*/ f38 1 30"/>
                  <a:gd name="f53" fmla="*/ f39 1 32"/>
                  <a:gd name="f54" fmla="*/ f40 1 30"/>
                  <a:gd name="f55" fmla="*/ f41 1 32"/>
                  <a:gd name="f56" fmla="*/ f42 1 30"/>
                  <a:gd name="f57" fmla="*/ f43 1 32"/>
                  <a:gd name="f58" fmla="*/ f44 1 30"/>
                  <a:gd name="f59" fmla="*/ f45 1 32"/>
                  <a:gd name="f60" fmla="*/ f46 1 30"/>
                  <a:gd name="f61" fmla="*/ f47 1 32"/>
                  <a:gd name="f62" fmla="*/ f48 1 30"/>
                  <a:gd name="f63" fmla="*/ f49 1 32"/>
                  <a:gd name="f64" fmla="*/ 0 1 f35"/>
                  <a:gd name="f65" fmla="*/ f6 1 f35"/>
                  <a:gd name="f66" fmla="*/ 0 1 f36"/>
                  <a:gd name="f67" fmla="*/ f7 1 f36"/>
                  <a:gd name="f68" fmla="+- f50 0 f1"/>
                  <a:gd name="f69" fmla="*/ f51 1 f35"/>
                  <a:gd name="f70" fmla="*/ f52 1 f36"/>
                  <a:gd name="f71" fmla="*/ f53 1 f35"/>
                  <a:gd name="f72" fmla="*/ f54 1 f36"/>
                  <a:gd name="f73" fmla="*/ f55 1 f35"/>
                  <a:gd name="f74" fmla="*/ f56 1 f36"/>
                  <a:gd name="f75" fmla="*/ f57 1 f35"/>
                  <a:gd name="f76" fmla="*/ f58 1 f36"/>
                  <a:gd name="f77" fmla="*/ f59 1 f35"/>
                  <a:gd name="f78" fmla="*/ f60 1 f36"/>
                  <a:gd name="f79" fmla="*/ f61 1 f35"/>
                  <a:gd name="f80" fmla="*/ f62 1 f36"/>
                  <a:gd name="f81" fmla="*/ f63 1 f35"/>
                  <a:gd name="f82" fmla="*/ f64 f30 1"/>
                  <a:gd name="f83" fmla="*/ f65 f30 1"/>
                  <a:gd name="f84" fmla="*/ f67 f31 1"/>
                  <a:gd name="f85" fmla="*/ f66 f31 1"/>
                  <a:gd name="f86" fmla="*/ f69 f30 1"/>
                  <a:gd name="f87" fmla="*/ f70 f31 1"/>
                  <a:gd name="f88" fmla="*/ f71 f30 1"/>
                  <a:gd name="f89" fmla="*/ f72 f31 1"/>
                  <a:gd name="f90" fmla="*/ f73 f30 1"/>
                  <a:gd name="f91" fmla="*/ f74 f31 1"/>
                  <a:gd name="f92" fmla="*/ f75 f30 1"/>
                  <a:gd name="f93" fmla="*/ f76 f31 1"/>
                  <a:gd name="f94" fmla="*/ f77 f30 1"/>
                  <a:gd name="f95" fmla="*/ f78 f31 1"/>
                  <a:gd name="f96" fmla="*/ f79 f30 1"/>
                  <a:gd name="f97" fmla="*/ f80 f31 1"/>
                  <a:gd name="f98" fmla="*/ f81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68">
                    <a:pos x="f86" y="f87"/>
                  </a:cxn>
                  <a:cxn ang="f68">
                    <a:pos x="f88" y="f89"/>
                  </a:cxn>
                  <a:cxn ang="f68">
                    <a:pos x="f90" y="f91"/>
                  </a:cxn>
                  <a:cxn ang="f68">
                    <a:pos x="f92" y="f93"/>
                  </a:cxn>
                  <a:cxn ang="f68">
                    <a:pos x="f94" y="f95"/>
                  </a:cxn>
                  <a:cxn ang="f68">
                    <a:pos x="f96" y="f97"/>
                  </a:cxn>
                  <a:cxn ang="f68">
                    <a:pos x="f98" y="f87"/>
                  </a:cxn>
                  <a:cxn ang="f68">
                    <a:pos x="f86" y="f87"/>
                  </a:cxn>
                </a:cxnLst>
                <a:rect l="f82" t="f85" r="f83" b="f84"/>
                <a:pathLst>
                  <a:path w="32" h="30">
                    <a:moveTo>
                      <a:pt x="f8" y="f5"/>
                    </a:move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6" y="f17"/>
                      <a:pt x="f18" y="f19"/>
                    </a:cubicBezTo>
                    <a:cubicBezTo>
                      <a:pt x="f20" y="f13"/>
                      <a:pt x="f19" y="f7"/>
                      <a:pt x="f17" y="f18"/>
                    </a:cubicBezTo>
                    <a:cubicBezTo>
                      <a:pt x="f16" y="f18"/>
                      <a:pt x="f21" y="f11"/>
                      <a:pt x="f12" y="f22"/>
                    </a:cubicBezTo>
                    <a:cubicBezTo>
                      <a:pt x="f5" y="f23"/>
                      <a:pt x="f21" y="f24"/>
                      <a:pt x="f16" y="f12"/>
                    </a:cubicBezTo>
                    <a:cubicBezTo>
                      <a:pt x="f25" y="f10"/>
                      <a:pt x="f26" y="f10"/>
                      <a:pt x="f27" y="f5"/>
                    </a:cubicBezTo>
                    <a:cubicBezTo>
                      <a:pt x="f17" y="f5"/>
                      <a:pt x="f28" y="f5"/>
                      <a:pt x="f8" y="f5"/>
                    </a:cubicBezTo>
                    <a:close/>
                  </a:path>
                </a:pathLst>
              </a:custGeom>
              <a:solidFill>
                <a:srgbClr val="1F497D"/>
              </a:solidFill>
              <a:ln w="28575">
                <a:solidFill>
                  <a:srgbClr val="FFFFFF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717074"/>
                  </a:solidFill>
                  <a:uFillTx/>
                  <a:latin typeface="Calibri"/>
                </a:endParaRPr>
              </a:p>
            </p:txBody>
          </p:sp>
        </p:grpSp>
        <p:grpSp>
          <p:nvGrpSpPr>
            <p:cNvPr id="13" name="Group 8"/>
            <p:cNvGrpSpPr/>
            <p:nvPr/>
          </p:nvGrpSpPr>
          <p:grpSpPr>
            <a:xfrm>
              <a:off x="6755376" y="188640"/>
              <a:ext cx="807067" cy="823627"/>
              <a:chOff x="6755376" y="188640"/>
              <a:chExt cx="807067" cy="823627"/>
            </a:xfrm>
          </p:grpSpPr>
          <p:sp>
            <p:nvSpPr>
              <p:cNvPr id="14" name="Freeform 6"/>
              <p:cNvSpPr/>
              <p:nvPr/>
            </p:nvSpPr>
            <p:spPr>
              <a:xfrm>
                <a:off x="6878811" y="669898"/>
                <a:ext cx="550706" cy="342369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61"/>
                  <a:gd name="f7" fmla="val 57"/>
                  <a:gd name="f8" fmla="val 11"/>
                  <a:gd name="f9" fmla="val 12"/>
                  <a:gd name="f10" fmla="val 55"/>
                  <a:gd name="f11" fmla="val 13"/>
                  <a:gd name="f12" fmla="val 53"/>
                  <a:gd name="f13" fmla="val 15"/>
                  <a:gd name="f14" fmla="val 51"/>
                  <a:gd name="f15" fmla="val 3"/>
                  <a:gd name="f16" fmla="val 36"/>
                  <a:gd name="f17" fmla="val 19"/>
                  <a:gd name="f18" fmla="val 1"/>
                  <a:gd name="f19" fmla="val 21"/>
                  <a:gd name="f20" fmla="val 41"/>
                  <a:gd name="f21" fmla="val 59"/>
                  <a:gd name="f22" fmla="val 47"/>
                  <a:gd name="f23" fmla="val 48"/>
                  <a:gd name="f24" fmla="val 50"/>
                  <a:gd name="f25" fmla="val 45"/>
                  <a:gd name="f26" fmla="val 38"/>
                  <a:gd name="f27" fmla="val 32"/>
                  <a:gd name="f28" fmla="val 40"/>
                  <a:gd name="f29" fmla="val 31"/>
                  <a:gd name="f30" fmla="val 30"/>
                  <a:gd name="f31" fmla="val 24"/>
                  <a:gd name="f32" fmla="val 17"/>
                  <a:gd name="f33" fmla="+- 0 0 -90"/>
                  <a:gd name="f34" fmla="*/ f3 1 61"/>
                  <a:gd name="f35" fmla="*/ f4 1 57"/>
                  <a:gd name="f36" fmla="+- f7 0 f5"/>
                  <a:gd name="f37" fmla="+- f6 0 f5"/>
                  <a:gd name="f38" fmla="*/ f33 f0 1"/>
                  <a:gd name="f39" fmla="*/ f37 1 61"/>
                  <a:gd name="f40" fmla="*/ f36 1 57"/>
                  <a:gd name="f41" fmla="*/ 11 f37 1"/>
                  <a:gd name="f42" fmla="*/ 57 f36 1"/>
                  <a:gd name="f43" fmla="*/ 15 f37 1"/>
                  <a:gd name="f44" fmla="*/ 51 f36 1"/>
                  <a:gd name="f45" fmla="*/ 1 f37 1"/>
                  <a:gd name="f46" fmla="*/ 0 f36 1"/>
                  <a:gd name="f47" fmla="*/ 61 f37 1"/>
                  <a:gd name="f48" fmla="*/ 47 f37 1"/>
                  <a:gd name="f49" fmla="*/ 51 f37 1"/>
                  <a:gd name="f50" fmla="*/ 32 f37 1"/>
                  <a:gd name="f51" fmla="*/ 31 f36 1"/>
                  <a:gd name="f52" fmla="*/ 30 f37 1"/>
                  <a:gd name="f53" fmla="*/ f38 1 f2"/>
                  <a:gd name="f54" fmla="*/ f41 1 61"/>
                  <a:gd name="f55" fmla="*/ f42 1 57"/>
                  <a:gd name="f56" fmla="*/ f43 1 61"/>
                  <a:gd name="f57" fmla="*/ f44 1 57"/>
                  <a:gd name="f58" fmla="*/ f45 1 61"/>
                  <a:gd name="f59" fmla="*/ f46 1 57"/>
                  <a:gd name="f60" fmla="*/ f47 1 61"/>
                  <a:gd name="f61" fmla="*/ f48 1 61"/>
                  <a:gd name="f62" fmla="*/ f49 1 61"/>
                  <a:gd name="f63" fmla="*/ f50 1 61"/>
                  <a:gd name="f64" fmla="*/ f51 1 57"/>
                  <a:gd name="f65" fmla="*/ f52 1 61"/>
                  <a:gd name="f66" fmla="*/ 0 1 f39"/>
                  <a:gd name="f67" fmla="*/ f6 1 f39"/>
                  <a:gd name="f68" fmla="*/ 0 1 f40"/>
                  <a:gd name="f69" fmla="*/ f7 1 f40"/>
                  <a:gd name="f70" fmla="+- f53 0 f1"/>
                  <a:gd name="f71" fmla="*/ f54 1 f39"/>
                  <a:gd name="f72" fmla="*/ f55 1 f40"/>
                  <a:gd name="f73" fmla="*/ f56 1 f39"/>
                  <a:gd name="f74" fmla="*/ f57 1 f40"/>
                  <a:gd name="f75" fmla="*/ f58 1 f39"/>
                  <a:gd name="f76" fmla="*/ f59 1 f40"/>
                  <a:gd name="f77" fmla="*/ f60 1 f39"/>
                  <a:gd name="f78" fmla="*/ f61 1 f39"/>
                  <a:gd name="f79" fmla="*/ f62 1 f39"/>
                  <a:gd name="f80" fmla="*/ f63 1 f39"/>
                  <a:gd name="f81" fmla="*/ f64 1 f40"/>
                  <a:gd name="f82" fmla="*/ f65 1 f39"/>
                  <a:gd name="f83" fmla="*/ f66 f34 1"/>
                  <a:gd name="f84" fmla="*/ f67 f34 1"/>
                  <a:gd name="f85" fmla="*/ f69 f35 1"/>
                  <a:gd name="f86" fmla="*/ f68 f35 1"/>
                  <a:gd name="f87" fmla="*/ f71 f34 1"/>
                  <a:gd name="f88" fmla="*/ f72 f35 1"/>
                  <a:gd name="f89" fmla="*/ f73 f34 1"/>
                  <a:gd name="f90" fmla="*/ f74 f35 1"/>
                  <a:gd name="f91" fmla="*/ f75 f34 1"/>
                  <a:gd name="f92" fmla="*/ f76 f35 1"/>
                  <a:gd name="f93" fmla="*/ f77 f34 1"/>
                  <a:gd name="f94" fmla="*/ f78 f34 1"/>
                  <a:gd name="f95" fmla="*/ f79 f34 1"/>
                  <a:gd name="f96" fmla="*/ f80 f34 1"/>
                  <a:gd name="f97" fmla="*/ f81 f35 1"/>
                  <a:gd name="f98" fmla="*/ f82 f3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70">
                    <a:pos x="f87" y="f88"/>
                  </a:cxn>
                  <a:cxn ang="f70">
                    <a:pos x="f89" y="f90"/>
                  </a:cxn>
                  <a:cxn ang="f70">
                    <a:pos x="f91" y="f92"/>
                  </a:cxn>
                  <a:cxn ang="f70">
                    <a:pos x="f93" y="f92"/>
                  </a:cxn>
                  <a:cxn ang="f70">
                    <a:pos x="f94" y="f90"/>
                  </a:cxn>
                  <a:cxn ang="f70">
                    <a:pos x="f95" y="f88"/>
                  </a:cxn>
                  <a:cxn ang="f70">
                    <a:pos x="f96" y="f88"/>
                  </a:cxn>
                  <a:cxn ang="f70">
                    <a:pos x="f96" y="f97"/>
                  </a:cxn>
                  <a:cxn ang="f70">
                    <a:pos x="f98" y="f97"/>
                  </a:cxn>
                  <a:cxn ang="f70">
                    <a:pos x="f98" y="f88"/>
                  </a:cxn>
                  <a:cxn ang="f70">
                    <a:pos x="f87" y="f88"/>
                  </a:cxn>
                </a:cxnLst>
                <a:rect l="f83" t="f86" r="f84" b="f85"/>
                <a:pathLst>
                  <a:path w="61" h="57">
                    <a:moveTo>
                      <a:pt x="f8" y="f7"/>
                    </a:move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5" y="f17"/>
                      <a:pt x="f18" y="f5"/>
                    </a:cubicBezTo>
                    <a:cubicBezTo>
                      <a:pt x="f19" y="f5"/>
                      <a:pt x="f20" y="f5"/>
                      <a:pt x="f6" y="f5"/>
                    </a:cubicBezTo>
                    <a:cubicBezTo>
                      <a:pt x="f6" y="f17"/>
                      <a:pt x="f21" y="f16"/>
                      <a:pt x="f22" y="f14"/>
                    </a:cubicBezTo>
                    <a:cubicBezTo>
                      <a:pt x="f23" y="f12"/>
                      <a:pt x="f24" y="f10"/>
                      <a:pt x="f14" y="f7"/>
                    </a:cubicBezTo>
                    <a:cubicBezTo>
                      <a:pt x="f25" y="f7"/>
                      <a:pt x="f26" y="f7"/>
                      <a:pt x="f27" y="f7"/>
                    </a:cubicBezTo>
                    <a:cubicBezTo>
                      <a:pt x="f27" y="f23"/>
                      <a:pt x="f27" y="f28"/>
                      <a:pt x="f27" y="f29"/>
                    </a:cubicBezTo>
                    <a:cubicBezTo>
                      <a:pt x="f29" y="f29"/>
                      <a:pt x="f29" y="f29"/>
                      <a:pt x="f30" y="f29"/>
                    </a:cubicBezTo>
                    <a:cubicBezTo>
                      <a:pt x="f30" y="f28"/>
                      <a:pt x="f30" y="f23"/>
                      <a:pt x="f30" y="f7"/>
                    </a:cubicBezTo>
                    <a:cubicBezTo>
                      <a:pt x="f31" y="f7"/>
                      <a:pt x="f32" y="f7"/>
                      <a:pt x="f8" y="f7"/>
                    </a:cubicBezTo>
                    <a:close/>
                  </a:path>
                </a:pathLst>
              </a:custGeom>
              <a:solidFill>
                <a:srgbClr val="FF66FF"/>
              </a:solidFill>
              <a:ln w="28575">
                <a:solidFill>
                  <a:srgbClr val="FFFFFF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717074"/>
                  </a:solidFill>
                  <a:uFillTx/>
                  <a:latin typeface="Calibri"/>
                </a:endParaRPr>
              </a:p>
            </p:txBody>
          </p:sp>
          <p:sp>
            <p:nvSpPr>
              <p:cNvPr id="15" name="Freeform 9"/>
              <p:cNvSpPr/>
              <p:nvPr/>
            </p:nvSpPr>
            <p:spPr>
              <a:xfrm>
                <a:off x="6755376" y="356597"/>
                <a:ext cx="807067" cy="33591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90"/>
                  <a:gd name="f7" fmla="val 56"/>
                  <a:gd name="f8" fmla="val 70"/>
                  <a:gd name="f9" fmla="val 23"/>
                  <a:gd name="f10" fmla="val 72"/>
                  <a:gd name="f11" fmla="val 32"/>
                  <a:gd name="f12" fmla="val 74"/>
                  <a:gd name="f13" fmla="val 40"/>
                  <a:gd name="f14" fmla="val 76"/>
                  <a:gd name="f15" fmla="val 49"/>
                  <a:gd name="f16" fmla="val 55"/>
                  <a:gd name="f17" fmla="val 35"/>
                  <a:gd name="f18" fmla="val 14"/>
                  <a:gd name="f19" fmla="val 16"/>
                  <a:gd name="f20" fmla="val 41"/>
                  <a:gd name="f21" fmla="val 18"/>
                  <a:gd name="f22" fmla="val 20"/>
                  <a:gd name="f23" fmla="val 15"/>
                  <a:gd name="f24" fmla="val 31"/>
                  <a:gd name="f25" fmla="val 13"/>
                  <a:gd name="f26" fmla="val 12"/>
                  <a:gd name="f27" fmla="val 54"/>
                  <a:gd name="f28" fmla="val 10"/>
                  <a:gd name="f29" fmla="val 6"/>
                  <a:gd name="f30" fmla="val 2"/>
                  <a:gd name="f31" fmla="val 53"/>
                  <a:gd name="f32" fmla="val 48"/>
                  <a:gd name="f33" fmla="val 24"/>
                  <a:gd name="f34" fmla="val 19"/>
                  <a:gd name="f35" fmla="val 3"/>
                  <a:gd name="f36" fmla="val 43"/>
                  <a:gd name="f37" fmla="val 63"/>
                  <a:gd name="f38" fmla="val 83"/>
                  <a:gd name="f39" fmla="val 88"/>
                  <a:gd name="f40" fmla="val 36"/>
                  <a:gd name="f41" fmla="val 89"/>
                  <a:gd name="f42" fmla="val 45"/>
                  <a:gd name="f43" fmla="val 50"/>
                  <a:gd name="f44" fmla="val 87"/>
                  <a:gd name="f45" fmla="val 84"/>
                  <a:gd name="f46" fmla="val 80"/>
                  <a:gd name="f47" fmla="val 78"/>
                  <a:gd name="f48" fmla="val 42"/>
                  <a:gd name="f49" fmla="val 27"/>
                  <a:gd name="f50" fmla="val 26"/>
                  <a:gd name="f51" fmla="val 71"/>
                  <a:gd name="f52" fmla="val 25"/>
                  <a:gd name="f53" fmla="+- 0 0 -90"/>
                  <a:gd name="f54" fmla="*/ f3 1 90"/>
                  <a:gd name="f55" fmla="*/ f4 1 56"/>
                  <a:gd name="f56" fmla="+- f7 0 f5"/>
                  <a:gd name="f57" fmla="+- f6 0 f5"/>
                  <a:gd name="f58" fmla="*/ f53 f0 1"/>
                  <a:gd name="f59" fmla="*/ f57 1 90"/>
                  <a:gd name="f60" fmla="*/ f56 1 56"/>
                  <a:gd name="f61" fmla="*/ 70 f57 1"/>
                  <a:gd name="f62" fmla="*/ 23 f56 1"/>
                  <a:gd name="f63" fmla="*/ 76 f57 1"/>
                  <a:gd name="f64" fmla="*/ 49 f56 1"/>
                  <a:gd name="f65" fmla="*/ 14 f57 1"/>
                  <a:gd name="f66" fmla="*/ 20 f57 1"/>
                  <a:gd name="f67" fmla="*/ 12 f57 1"/>
                  <a:gd name="f68" fmla="*/ 6 f57 1"/>
                  <a:gd name="f69" fmla="*/ 56 f56 1"/>
                  <a:gd name="f70" fmla="*/ 0 f57 1"/>
                  <a:gd name="f71" fmla="*/ 48 f56 1"/>
                  <a:gd name="f72" fmla="*/ 43 f57 1"/>
                  <a:gd name="f73" fmla="*/ 2 f56 1"/>
                  <a:gd name="f74" fmla="*/ 88 f57 1"/>
                  <a:gd name="f75" fmla="*/ 36 f56 1"/>
                  <a:gd name="f76" fmla="*/ 90 f57 1"/>
                  <a:gd name="f77" fmla="*/ 50 f56 1"/>
                  <a:gd name="f78" fmla="*/ 84 f57 1"/>
                  <a:gd name="f79" fmla="*/ 78 f57 1"/>
                  <a:gd name="f80" fmla="*/ 72 f57 1"/>
                  <a:gd name="f81" fmla="*/ 27 f56 1"/>
                  <a:gd name="f82" fmla="*/ f58 1 f2"/>
                  <a:gd name="f83" fmla="*/ f61 1 90"/>
                  <a:gd name="f84" fmla="*/ f62 1 56"/>
                  <a:gd name="f85" fmla="*/ f63 1 90"/>
                  <a:gd name="f86" fmla="*/ f64 1 56"/>
                  <a:gd name="f87" fmla="*/ f65 1 90"/>
                  <a:gd name="f88" fmla="*/ f66 1 90"/>
                  <a:gd name="f89" fmla="*/ f67 1 90"/>
                  <a:gd name="f90" fmla="*/ f68 1 90"/>
                  <a:gd name="f91" fmla="*/ f69 1 56"/>
                  <a:gd name="f92" fmla="*/ f70 1 90"/>
                  <a:gd name="f93" fmla="*/ f71 1 56"/>
                  <a:gd name="f94" fmla="*/ f72 1 90"/>
                  <a:gd name="f95" fmla="*/ f73 1 56"/>
                  <a:gd name="f96" fmla="*/ f74 1 90"/>
                  <a:gd name="f97" fmla="*/ f75 1 56"/>
                  <a:gd name="f98" fmla="*/ f76 1 90"/>
                  <a:gd name="f99" fmla="*/ f77 1 56"/>
                  <a:gd name="f100" fmla="*/ f78 1 90"/>
                  <a:gd name="f101" fmla="*/ f79 1 90"/>
                  <a:gd name="f102" fmla="*/ f80 1 90"/>
                  <a:gd name="f103" fmla="*/ f81 1 56"/>
                  <a:gd name="f104" fmla="*/ 0 1 f59"/>
                  <a:gd name="f105" fmla="*/ f6 1 f59"/>
                  <a:gd name="f106" fmla="*/ 0 1 f60"/>
                  <a:gd name="f107" fmla="*/ f7 1 f60"/>
                  <a:gd name="f108" fmla="+- f82 0 f1"/>
                  <a:gd name="f109" fmla="*/ f83 1 f59"/>
                  <a:gd name="f110" fmla="*/ f84 1 f60"/>
                  <a:gd name="f111" fmla="*/ f85 1 f59"/>
                  <a:gd name="f112" fmla="*/ f86 1 f60"/>
                  <a:gd name="f113" fmla="*/ f87 1 f59"/>
                  <a:gd name="f114" fmla="*/ f88 1 f59"/>
                  <a:gd name="f115" fmla="*/ f89 1 f59"/>
                  <a:gd name="f116" fmla="*/ f90 1 f59"/>
                  <a:gd name="f117" fmla="*/ f91 1 f60"/>
                  <a:gd name="f118" fmla="*/ f92 1 f59"/>
                  <a:gd name="f119" fmla="*/ f93 1 f60"/>
                  <a:gd name="f120" fmla="*/ f94 1 f59"/>
                  <a:gd name="f121" fmla="*/ f95 1 f60"/>
                  <a:gd name="f122" fmla="*/ f96 1 f59"/>
                  <a:gd name="f123" fmla="*/ f97 1 f60"/>
                  <a:gd name="f124" fmla="*/ f98 1 f59"/>
                  <a:gd name="f125" fmla="*/ f99 1 f60"/>
                  <a:gd name="f126" fmla="*/ f100 1 f59"/>
                  <a:gd name="f127" fmla="*/ f101 1 f59"/>
                  <a:gd name="f128" fmla="*/ f102 1 f59"/>
                  <a:gd name="f129" fmla="*/ f103 1 f60"/>
                  <a:gd name="f130" fmla="*/ f104 f54 1"/>
                  <a:gd name="f131" fmla="*/ f105 f54 1"/>
                  <a:gd name="f132" fmla="*/ f107 f55 1"/>
                  <a:gd name="f133" fmla="*/ f106 f55 1"/>
                  <a:gd name="f134" fmla="*/ f109 f54 1"/>
                  <a:gd name="f135" fmla="*/ f110 f55 1"/>
                  <a:gd name="f136" fmla="*/ f111 f54 1"/>
                  <a:gd name="f137" fmla="*/ f112 f55 1"/>
                  <a:gd name="f138" fmla="*/ f113 f54 1"/>
                  <a:gd name="f139" fmla="*/ f114 f54 1"/>
                  <a:gd name="f140" fmla="*/ f115 f54 1"/>
                  <a:gd name="f141" fmla="*/ f116 f54 1"/>
                  <a:gd name="f142" fmla="*/ f117 f55 1"/>
                  <a:gd name="f143" fmla="*/ f118 f54 1"/>
                  <a:gd name="f144" fmla="*/ f119 f55 1"/>
                  <a:gd name="f145" fmla="*/ f120 f54 1"/>
                  <a:gd name="f146" fmla="*/ f121 f55 1"/>
                  <a:gd name="f147" fmla="*/ f122 f54 1"/>
                  <a:gd name="f148" fmla="*/ f123 f55 1"/>
                  <a:gd name="f149" fmla="*/ f124 f54 1"/>
                  <a:gd name="f150" fmla="*/ f125 f55 1"/>
                  <a:gd name="f151" fmla="*/ f126 f54 1"/>
                  <a:gd name="f152" fmla="*/ f127 f54 1"/>
                  <a:gd name="f153" fmla="*/ f128 f54 1"/>
                  <a:gd name="f154" fmla="*/ f129 f5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108">
                    <a:pos x="f134" y="f135"/>
                  </a:cxn>
                  <a:cxn ang="f108">
                    <a:pos x="f136" y="f137"/>
                  </a:cxn>
                  <a:cxn ang="f108">
                    <a:pos x="f138" y="f137"/>
                  </a:cxn>
                  <a:cxn ang="f108">
                    <a:pos x="f139" y="f135"/>
                  </a:cxn>
                  <a:cxn ang="f108">
                    <a:pos x="f140" y="f137"/>
                  </a:cxn>
                  <a:cxn ang="f108">
                    <a:pos x="f141" y="f142"/>
                  </a:cxn>
                  <a:cxn ang="f108">
                    <a:pos x="f143" y="f144"/>
                  </a:cxn>
                  <a:cxn ang="f108">
                    <a:pos x="f145" y="f146"/>
                  </a:cxn>
                  <a:cxn ang="f108">
                    <a:pos x="f147" y="f148"/>
                  </a:cxn>
                  <a:cxn ang="f108">
                    <a:pos x="f149" y="f150"/>
                  </a:cxn>
                  <a:cxn ang="f108">
                    <a:pos x="f151" y="f142"/>
                  </a:cxn>
                  <a:cxn ang="f108">
                    <a:pos x="f152" y="f150"/>
                  </a:cxn>
                  <a:cxn ang="f108">
                    <a:pos x="f153" y="f154"/>
                  </a:cxn>
                  <a:cxn ang="f108">
                    <a:pos x="f134" y="f135"/>
                  </a:cxn>
                </a:cxnLst>
                <a:rect l="f130" t="f133" r="f131" b="f132"/>
                <a:pathLst>
                  <a:path w="90" h="56">
                    <a:moveTo>
                      <a:pt x="f8" y="f9"/>
                    </a:moveTo>
                    <a:cubicBezTo>
                      <a:pt x="f10" y="f11"/>
                      <a:pt x="f12" y="f13"/>
                      <a:pt x="f14" y="f15"/>
                    </a:cubicBezTo>
                    <a:cubicBezTo>
                      <a:pt x="f16" y="f15"/>
                      <a:pt x="f17" y="f15"/>
                      <a:pt x="f18" y="f15"/>
                    </a:cubicBezTo>
                    <a:cubicBezTo>
                      <a:pt x="f19" y="f20"/>
                      <a:pt x="f21" y="f11"/>
                      <a:pt x="f22" y="f9"/>
                    </a:cubicBezTo>
                    <a:cubicBezTo>
                      <a:pt x="f23" y="f24"/>
                      <a:pt x="f25" y="f13"/>
                      <a:pt x="f26" y="f15"/>
                    </a:cubicBezTo>
                    <a:cubicBezTo>
                      <a:pt x="f26" y="f27"/>
                      <a:pt x="f28" y="f7"/>
                      <a:pt x="f29" y="f7"/>
                    </a:cubicBezTo>
                    <a:cubicBezTo>
                      <a:pt x="f30" y="f7"/>
                      <a:pt x="f5" y="f31"/>
                      <a:pt x="f5" y="f32"/>
                    </a:cubicBezTo>
                    <a:cubicBezTo>
                      <a:pt x="f5" y="f33"/>
                      <a:pt x="f34" y="f35"/>
                      <a:pt x="f36" y="f30"/>
                    </a:cubicBezTo>
                    <a:cubicBezTo>
                      <a:pt x="f37" y="f5"/>
                      <a:pt x="f38" y="f23"/>
                      <a:pt x="f39" y="f40"/>
                    </a:cubicBezTo>
                    <a:cubicBezTo>
                      <a:pt x="f41" y="f13"/>
                      <a:pt x="f6" y="f42"/>
                      <a:pt x="f6" y="f43"/>
                    </a:cubicBezTo>
                    <a:cubicBezTo>
                      <a:pt x="f6" y="f31"/>
                      <a:pt x="f44" y="f7"/>
                      <a:pt x="f45" y="f7"/>
                    </a:cubicBezTo>
                    <a:cubicBezTo>
                      <a:pt x="f46" y="f7"/>
                      <a:pt x="f47" y="f27"/>
                      <a:pt x="f47" y="f43"/>
                    </a:cubicBezTo>
                    <a:cubicBezTo>
                      <a:pt x="f14" y="f48"/>
                      <a:pt x="f12" y="f17"/>
                      <a:pt x="f10" y="f49"/>
                    </a:cubicBezTo>
                    <a:cubicBezTo>
                      <a:pt x="f10" y="f50"/>
                      <a:pt x="f51" y="f52"/>
                      <a:pt x="f8" y="f9"/>
                    </a:cubicBezTo>
                    <a:close/>
                  </a:path>
                </a:pathLst>
              </a:custGeom>
              <a:solidFill>
                <a:srgbClr val="FF66FF"/>
              </a:solidFill>
              <a:ln w="28575">
                <a:solidFill>
                  <a:srgbClr val="FFFFFF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717074"/>
                  </a:solidFill>
                  <a:uFillTx/>
                  <a:latin typeface="Calibri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>
              <a:xfrm>
                <a:off x="7016483" y="188640"/>
                <a:ext cx="284844" cy="180877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32"/>
                  <a:gd name="f7" fmla="val 30"/>
                  <a:gd name="f8" fmla="val 19"/>
                  <a:gd name="f9" fmla="val 22"/>
                  <a:gd name="f10" fmla="val 1"/>
                  <a:gd name="f11" fmla="val 24"/>
                  <a:gd name="f12" fmla="val 2"/>
                  <a:gd name="f13" fmla="val 26"/>
                  <a:gd name="f14" fmla="val 4"/>
                  <a:gd name="f15" fmla="val 31"/>
                  <a:gd name="f16" fmla="val 8"/>
                  <a:gd name="f17" fmla="val 15"/>
                  <a:gd name="f18" fmla="val 29"/>
                  <a:gd name="f19" fmla="val 21"/>
                  <a:gd name="f20" fmla="val 27"/>
                  <a:gd name="f21" fmla="val 3"/>
                  <a:gd name="f22" fmla="val 18"/>
                  <a:gd name="f23" fmla="val 12"/>
                  <a:gd name="f24" fmla="val 5"/>
                  <a:gd name="f25" fmla="val 10"/>
                  <a:gd name="f26" fmla="val 11"/>
                  <a:gd name="f27" fmla="val 13"/>
                  <a:gd name="f28" fmla="val 17"/>
                  <a:gd name="f29" fmla="+- 0 0 -90"/>
                  <a:gd name="f30" fmla="*/ f3 1 32"/>
                  <a:gd name="f31" fmla="*/ f4 1 30"/>
                  <a:gd name="f32" fmla="+- f7 0 f5"/>
                  <a:gd name="f33" fmla="+- f6 0 f5"/>
                  <a:gd name="f34" fmla="*/ f29 f0 1"/>
                  <a:gd name="f35" fmla="*/ f33 1 32"/>
                  <a:gd name="f36" fmla="*/ f32 1 30"/>
                  <a:gd name="f37" fmla="*/ 19 f33 1"/>
                  <a:gd name="f38" fmla="*/ 0 f32 1"/>
                  <a:gd name="f39" fmla="*/ 26 f33 1"/>
                  <a:gd name="f40" fmla="*/ 4 f32 1"/>
                  <a:gd name="f41" fmla="*/ 29 f33 1"/>
                  <a:gd name="f42" fmla="*/ 21 f32 1"/>
                  <a:gd name="f43" fmla="*/ 15 f33 1"/>
                  <a:gd name="f44" fmla="*/ 29 f32 1"/>
                  <a:gd name="f45" fmla="*/ 2 f33 1"/>
                  <a:gd name="f46" fmla="*/ 18 f32 1"/>
                  <a:gd name="f47" fmla="*/ 8 f33 1"/>
                  <a:gd name="f48" fmla="*/ 2 f32 1"/>
                  <a:gd name="f49" fmla="*/ 13 f33 1"/>
                  <a:gd name="f50" fmla="*/ f34 1 f2"/>
                  <a:gd name="f51" fmla="*/ f37 1 32"/>
                  <a:gd name="f52" fmla="*/ f38 1 30"/>
                  <a:gd name="f53" fmla="*/ f39 1 32"/>
                  <a:gd name="f54" fmla="*/ f40 1 30"/>
                  <a:gd name="f55" fmla="*/ f41 1 32"/>
                  <a:gd name="f56" fmla="*/ f42 1 30"/>
                  <a:gd name="f57" fmla="*/ f43 1 32"/>
                  <a:gd name="f58" fmla="*/ f44 1 30"/>
                  <a:gd name="f59" fmla="*/ f45 1 32"/>
                  <a:gd name="f60" fmla="*/ f46 1 30"/>
                  <a:gd name="f61" fmla="*/ f47 1 32"/>
                  <a:gd name="f62" fmla="*/ f48 1 30"/>
                  <a:gd name="f63" fmla="*/ f49 1 32"/>
                  <a:gd name="f64" fmla="*/ 0 1 f35"/>
                  <a:gd name="f65" fmla="*/ f6 1 f35"/>
                  <a:gd name="f66" fmla="*/ 0 1 f36"/>
                  <a:gd name="f67" fmla="*/ f7 1 f36"/>
                  <a:gd name="f68" fmla="+- f50 0 f1"/>
                  <a:gd name="f69" fmla="*/ f51 1 f35"/>
                  <a:gd name="f70" fmla="*/ f52 1 f36"/>
                  <a:gd name="f71" fmla="*/ f53 1 f35"/>
                  <a:gd name="f72" fmla="*/ f54 1 f36"/>
                  <a:gd name="f73" fmla="*/ f55 1 f35"/>
                  <a:gd name="f74" fmla="*/ f56 1 f36"/>
                  <a:gd name="f75" fmla="*/ f57 1 f35"/>
                  <a:gd name="f76" fmla="*/ f58 1 f36"/>
                  <a:gd name="f77" fmla="*/ f59 1 f35"/>
                  <a:gd name="f78" fmla="*/ f60 1 f36"/>
                  <a:gd name="f79" fmla="*/ f61 1 f35"/>
                  <a:gd name="f80" fmla="*/ f62 1 f36"/>
                  <a:gd name="f81" fmla="*/ f63 1 f35"/>
                  <a:gd name="f82" fmla="*/ f64 f30 1"/>
                  <a:gd name="f83" fmla="*/ f65 f30 1"/>
                  <a:gd name="f84" fmla="*/ f67 f31 1"/>
                  <a:gd name="f85" fmla="*/ f66 f31 1"/>
                  <a:gd name="f86" fmla="*/ f69 f30 1"/>
                  <a:gd name="f87" fmla="*/ f70 f31 1"/>
                  <a:gd name="f88" fmla="*/ f71 f30 1"/>
                  <a:gd name="f89" fmla="*/ f72 f31 1"/>
                  <a:gd name="f90" fmla="*/ f73 f30 1"/>
                  <a:gd name="f91" fmla="*/ f74 f31 1"/>
                  <a:gd name="f92" fmla="*/ f75 f30 1"/>
                  <a:gd name="f93" fmla="*/ f76 f31 1"/>
                  <a:gd name="f94" fmla="*/ f77 f30 1"/>
                  <a:gd name="f95" fmla="*/ f78 f31 1"/>
                  <a:gd name="f96" fmla="*/ f79 f30 1"/>
                  <a:gd name="f97" fmla="*/ f80 f31 1"/>
                  <a:gd name="f98" fmla="*/ f81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68">
                    <a:pos x="f86" y="f87"/>
                  </a:cxn>
                  <a:cxn ang="f68">
                    <a:pos x="f88" y="f89"/>
                  </a:cxn>
                  <a:cxn ang="f68">
                    <a:pos x="f90" y="f91"/>
                  </a:cxn>
                  <a:cxn ang="f68">
                    <a:pos x="f92" y="f93"/>
                  </a:cxn>
                  <a:cxn ang="f68">
                    <a:pos x="f94" y="f95"/>
                  </a:cxn>
                  <a:cxn ang="f68">
                    <a:pos x="f96" y="f97"/>
                  </a:cxn>
                  <a:cxn ang="f68">
                    <a:pos x="f98" y="f87"/>
                  </a:cxn>
                  <a:cxn ang="f68">
                    <a:pos x="f86" y="f87"/>
                  </a:cxn>
                </a:cxnLst>
                <a:rect l="f82" t="f85" r="f83" b="f84"/>
                <a:pathLst>
                  <a:path w="32" h="30">
                    <a:moveTo>
                      <a:pt x="f8" y="f5"/>
                    </a:move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6" y="f17"/>
                      <a:pt x="f18" y="f19"/>
                    </a:cubicBezTo>
                    <a:cubicBezTo>
                      <a:pt x="f20" y="f13"/>
                      <a:pt x="f19" y="f7"/>
                      <a:pt x="f17" y="f18"/>
                    </a:cubicBezTo>
                    <a:cubicBezTo>
                      <a:pt x="f16" y="f18"/>
                      <a:pt x="f21" y="f11"/>
                      <a:pt x="f12" y="f22"/>
                    </a:cubicBezTo>
                    <a:cubicBezTo>
                      <a:pt x="f5" y="f23"/>
                      <a:pt x="f21" y="f24"/>
                      <a:pt x="f16" y="f12"/>
                    </a:cubicBezTo>
                    <a:cubicBezTo>
                      <a:pt x="f25" y="f10"/>
                      <a:pt x="f26" y="f10"/>
                      <a:pt x="f27" y="f5"/>
                    </a:cubicBezTo>
                    <a:cubicBezTo>
                      <a:pt x="f17" y="f5"/>
                      <a:pt x="f28" y="f5"/>
                      <a:pt x="f8" y="f5"/>
                    </a:cubicBezTo>
                    <a:close/>
                  </a:path>
                </a:pathLst>
              </a:custGeom>
              <a:solidFill>
                <a:srgbClr val="FF66FF"/>
              </a:solidFill>
              <a:ln w="28575">
                <a:solidFill>
                  <a:srgbClr val="FFFFFF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1800" b="0" i="0" u="none" strike="noStrike" kern="1200" cap="none" spc="0" baseline="0">
                  <a:solidFill>
                    <a:srgbClr val="717074"/>
                  </a:solidFill>
                  <a:uFillTx/>
                  <a:latin typeface="Calibri"/>
                </a:endParaRPr>
              </a:p>
            </p:txBody>
          </p:sp>
        </p:grpSp>
        <p:pic>
          <p:nvPicPr>
            <p:cNvPr id="17" name="Picture 11" descr="C:\Users\ors063\Downloads\kisspng-childhood-obesity-overweight-computer-icons-fat-5abcb3cb475e61.8555282315223162352923.png"/>
            <p:cNvPicPr>
              <a:picLocks noChangeAspect="1"/>
            </p:cNvPicPr>
            <p:nvPr/>
          </p:nvPicPr>
          <p:blipFill>
            <a:blip r:embed="rId4" cstate="print">
              <a:lum bright="29000" contrast="9000"/>
            </a:blip>
            <a:srcRect/>
            <a:stretch>
              <a:fillRect/>
            </a:stretch>
          </p:blipFill>
          <p:spPr>
            <a:xfrm>
              <a:off x="6539459" y="739484"/>
              <a:ext cx="439378" cy="65988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it-IT">
                <a:latin typeface="Georgia" pitchFamily="18"/>
              </a:rPr>
              <a:t>In Italia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609603" y="1412775"/>
            <a:ext cx="10972800" cy="4525959"/>
          </a:xfrm>
        </p:spPr>
        <p:txBody>
          <a:bodyPr/>
          <a:lstStyle/>
          <a:p>
            <a:pPr lvl="0"/>
            <a:r>
              <a:rPr lang="it-IT" b="1">
                <a:latin typeface="Georgia" pitchFamily="18"/>
              </a:rPr>
              <a:t>In Italia</a:t>
            </a:r>
            <a:r>
              <a:rPr lang="it-IT">
                <a:latin typeface="Georgia" pitchFamily="18"/>
              </a:rPr>
              <a:t>, il 33,1% della popolazione è in sovrappeso (41% degli uomini e 25,7% delle donne) e il 9,7% è obesa</a:t>
            </a:r>
          </a:p>
          <a:p>
            <a:pPr lvl="0">
              <a:buNone/>
            </a:pPr>
            <a:endParaRPr lang="it-IT">
              <a:latin typeface="Georgia" pitchFamily="18"/>
            </a:endParaRPr>
          </a:p>
        </p:txBody>
      </p:sp>
      <p:sp>
        <p:nvSpPr>
          <p:cNvPr id="4" name="AutoShape 2" descr="Risultati immagini per epidemiologia obesità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Georgia" pitchFamily="18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35356" y="2780928"/>
            <a:ext cx="5465021" cy="3723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248128" y="3861044"/>
            <a:ext cx="3171825" cy="2295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3"/>
          <p:cNvSpPr txBox="1"/>
          <p:nvPr/>
        </p:nvSpPr>
        <p:spPr>
          <a:xfrm>
            <a:off x="119338" y="1988838"/>
            <a:ext cx="12072667" cy="70788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0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Obesità: Eziologia multifattoriale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384029" y="3068964"/>
            <a:ext cx="5419721" cy="3324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248128" y="2265014"/>
            <a:ext cx="4254502" cy="33242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uppo 13"/>
          <p:cNvGrpSpPr/>
          <p:nvPr/>
        </p:nvGrpSpPr>
        <p:grpSpPr>
          <a:xfrm>
            <a:off x="9471373" y="1446397"/>
            <a:ext cx="2720623" cy="1049868"/>
            <a:chOff x="9471373" y="1446397"/>
            <a:chExt cx="2720623" cy="1049868"/>
          </a:xfrm>
        </p:grpSpPr>
        <p:sp>
          <p:nvSpPr>
            <p:cNvPr id="4" name="Fumetto 4 12"/>
            <p:cNvSpPr/>
            <p:nvPr/>
          </p:nvSpPr>
          <p:spPr>
            <a:xfrm>
              <a:off x="9471373" y="1446397"/>
              <a:ext cx="2720623" cy="1049868"/>
            </a:xfrm>
            <a:custGeom>
              <a:avLst>
                <a:gd name="f0" fmla="val 6300"/>
                <a:gd name="f1" fmla="val 2430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*/ 5419351 1 1725033"/>
                <a:gd name="f10" fmla="val 2147483647"/>
                <a:gd name="f11" fmla="val 1930"/>
                <a:gd name="f12" fmla="val 7160"/>
                <a:gd name="f13" fmla="val 1530"/>
                <a:gd name="f14" fmla="val 4490"/>
                <a:gd name="f15" fmla="val 3400"/>
                <a:gd name="f16" fmla="val 1970"/>
                <a:gd name="f17" fmla="val 5270"/>
                <a:gd name="f18" fmla="val 5860"/>
                <a:gd name="f19" fmla="val 1950"/>
                <a:gd name="f20" fmla="val 6470"/>
                <a:gd name="f21" fmla="val 2210"/>
                <a:gd name="f22" fmla="val 6970"/>
                <a:gd name="f23" fmla="val 2600"/>
                <a:gd name="f24" fmla="val 7450"/>
                <a:gd name="f25" fmla="val 1390"/>
                <a:gd name="f26" fmla="val 8340"/>
                <a:gd name="f27" fmla="val 650"/>
                <a:gd name="f28" fmla="val 9340"/>
                <a:gd name="f29" fmla="val 10004"/>
                <a:gd name="f30" fmla="val 690"/>
                <a:gd name="f31" fmla="val 10710"/>
                <a:gd name="f32" fmla="val 1050"/>
                <a:gd name="f33" fmla="val 11210"/>
                <a:gd name="f34" fmla="val 1700"/>
                <a:gd name="f35" fmla="val 11570"/>
                <a:gd name="f36" fmla="val 630"/>
                <a:gd name="f37" fmla="val 12330"/>
                <a:gd name="f38" fmla="val 13150"/>
                <a:gd name="f39" fmla="val 13840"/>
                <a:gd name="f40" fmla="val 14470"/>
                <a:gd name="f41" fmla="val 460"/>
                <a:gd name="f42" fmla="val 14870"/>
                <a:gd name="f43" fmla="val 1160"/>
                <a:gd name="f44" fmla="val 15330"/>
                <a:gd name="f45" fmla="val 440"/>
                <a:gd name="f46" fmla="val 16020"/>
                <a:gd name="f47" fmla="val 16740"/>
                <a:gd name="f48" fmla="val 17910"/>
                <a:gd name="f49" fmla="val 18900"/>
                <a:gd name="f50" fmla="val 1130"/>
                <a:gd name="f51" fmla="val 19110"/>
                <a:gd name="f52" fmla="val 2710"/>
                <a:gd name="f53" fmla="val 20240"/>
                <a:gd name="f54" fmla="val 3150"/>
                <a:gd name="f55" fmla="val 21060"/>
                <a:gd name="f56" fmla="val 4580"/>
                <a:gd name="f57" fmla="val 6220"/>
                <a:gd name="f58" fmla="val 6720"/>
                <a:gd name="f59" fmla="val 21000"/>
                <a:gd name="f60" fmla="val 7200"/>
                <a:gd name="f61" fmla="val 20830"/>
                <a:gd name="f62" fmla="val 7660"/>
                <a:gd name="f63" fmla="val 21310"/>
                <a:gd name="f64" fmla="val 8460"/>
                <a:gd name="f65" fmla="val 9450"/>
                <a:gd name="f66" fmla="val 10460"/>
                <a:gd name="f67" fmla="val 12750"/>
                <a:gd name="f68" fmla="val 20310"/>
                <a:gd name="f69" fmla="val 14680"/>
                <a:gd name="f70" fmla="val 18650"/>
                <a:gd name="f71" fmla="val 15010"/>
                <a:gd name="f72" fmla="val 17200"/>
                <a:gd name="f73" fmla="val 17370"/>
                <a:gd name="f74" fmla="val 18920"/>
                <a:gd name="f75" fmla="val 15770"/>
                <a:gd name="f76" fmla="val 15220"/>
                <a:gd name="f77" fmla="val 14700"/>
                <a:gd name="f78" fmla="val 18710"/>
                <a:gd name="f79" fmla="val 14240"/>
                <a:gd name="f80" fmla="val 18310"/>
                <a:gd name="f81" fmla="val 13820"/>
                <a:gd name="f82" fmla="val 12490"/>
                <a:gd name="f83" fmla="val 11000"/>
                <a:gd name="f84" fmla="val 9890"/>
                <a:gd name="f85" fmla="val 8840"/>
                <a:gd name="f86" fmla="val 20790"/>
                <a:gd name="f87" fmla="val 8210"/>
                <a:gd name="f88" fmla="val 19510"/>
                <a:gd name="f89" fmla="val 7620"/>
                <a:gd name="f90" fmla="val 20000"/>
                <a:gd name="f91" fmla="val 7930"/>
                <a:gd name="f92" fmla="val 20290"/>
                <a:gd name="f93" fmla="val 6240"/>
                <a:gd name="f94" fmla="val 4850"/>
                <a:gd name="f95" fmla="val 3570"/>
                <a:gd name="f96" fmla="val 19280"/>
                <a:gd name="f97" fmla="val 2900"/>
                <a:gd name="f98" fmla="val 17640"/>
                <a:gd name="f99" fmla="val 1300"/>
                <a:gd name="f100" fmla="val 17600"/>
                <a:gd name="f101" fmla="val 480"/>
                <a:gd name="f102" fmla="val 16300"/>
                <a:gd name="f103" fmla="val 14660"/>
                <a:gd name="f104" fmla="val 13900"/>
                <a:gd name="f105" fmla="val 13210"/>
                <a:gd name="f106" fmla="val 1070"/>
                <a:gd name="f107" fmla="val 12640"/>
                <a:gd name="f108" fmla="val 380"/>
                <a:gd name="f109" fmla="val 12160"/>
                <a:gd name="f110" fmla="val 10120"/>
                <a:gd name="f111" fmla="val 8590"/>
                <a:gd name="f112" fmla="val 840"/>
                <a:gd name="f113" fmla="val 7330"/>
                <a:gd name="f114" fmla="val 7410"/>
                <a:gd name="f115" fmla="val 2040"/>
                <a:gd name="f116" fmla="val 7690"/>
                <a:gd name="f117" fmla="val 2090"/>
                <a:gd name="f118" fmla="val 7920"/>
                <a:gd name="f119" fmla="val 2790"/>
                <a:gd name="f120" fmla="val 7480"/>
                <a:gd name="f121" fmla="val 3050"/>
                <a:gd name="f122" fmla="val 7670"/>
                <a:gd name="f123" fmla="val 3310"/>
                <a:gd name="f124" fmla="val 11130"/>
                <a:gd name="f125" fmla="val 1910"/>
                <a:gd name="f126" fmla="val 11080"/>
                <a:gd name="f127" fmla="val 2160"/>
                <a:gd name="f128" fmla="val 11030"/>
                <a:gd name="f129" fmla="val 2400"/>
                <a:gd name="f130" fmla="val 14720"/>
                <a:gd name="f131" fmla="val 1400"/>
                <a:gd name="f132" fmla="val 14640"/>
                <a:gd name="f133" fmla="val 1720"/>
                <a:gd name="f134" fmla="val 14540"/>
                <a:gd name="f135" fmla="val 2010"/>
                <a:gd name="f136" fmla="val 19130"/>
                <a:gd name="f137" fmla="val 2890"/>
                <a:gd name="f138" fmla="val 19230"/>
                <a:gd name="f139" fmla="val 3290"/>
                <a:gd name="f140" fmla="val 19190"/>
                <a:gd name="f141" fmla="val 3380"/>
                <a:gd name="f142" fmla="val 20660"/>
                <a:gd name="f143" fmla="val 8170"/>
                <a:gd name="f144" fmla="val 20430"/>
                <a:gd name="f145" fmla="val 8620"/>
                <a:gd name="f146" fmla="val 20110"/>
                <a:gd name="f147" fmla="val 8990"/>
                <a:gd name="f148" fmla="val 18660"/>
                <a:gd name="f149" fmla="val 18740"/>
                <a:gd name="f150" fmla="val 14200"/>
                <a:gd name="f151" fmla="val 18280"/>
                <a:gd name="f152" fmla="val 12200"/>
                <a:gd name="f153" fmla="val 17000"/>
                <a:gd name="f154" fmla="val 11450"/>
                <a:gd name="f155" fmla="val 14320"/>
                <a:gd name="f156" fmla="val 17980"/>
                <a:gd name="f157" fmla="val 14350"/>
                <a:gd name="f158" fmla="val 17680"/>
                <a:gd name="f159" fmla="val 14370"/>
                <a:gd name="f160" fmla="val 17360"/>
                <a:gd name="f161" fmla="val 8220"/>
                <a:gd name="f162" fmla="val 8060"/>
                <a:gd name="f163" fmla="val 19250"/>
                <a:gd name="f164" fmla="val 7960"/>
                <a:gd name="f165" fmla="val 18950"/>
                <a:gd name="f166" fmla="val 7860"/>
                <a:gd name="f167" fmla="val 18640"/>
                <a:gd name="f168" fmla="val 3090"/>
                <a:gd name="f169" fmla="val 3280"/>
                <a:gd name="f170" fmla="val 17540"/>
                <a:gd name="f171" fmla="val 3460"/>
                <a:gd name="f172" fmla="val 17450"/>
                <a:gd name="f173" fmla="val 12900"/>
                <a:gd name="f174" fmla="val 1780"/>
                <a:gd name="f175" fmla="val 13130"/>
                <a:gd name="f176" fmla="val 2330"/>
                <a:gd name="f177" fmla="val 13040"/>
                <a:gd name="f178" fmla="*/ 1800 1800 1"/>
                <a:gd name="f179" fmla="+- 0 0 23592960"/>
                <a:gd name="f180" fmla="val 1800"/>
                <a:gd name="f181" fmla="*/ 1200 1200 1"/>
                <a:gd name="f182" fmla="val 1200"/>
                <a:gd name="f183" fmla="*/ 700 700 1"/>
                <a:gd name="f184" fmla="val 700"/>
                <a:gd name="f185" fmla="val -2147483647"/>
                <a:gd name="f186" fmla="+- 0 0 -270"/>
                <a:gd name="f187" fmla="+- 0 0 180"/>
                <a:gd name="f188" fmla="+- 0 0 -90"/>
                <a:gd name="f189" fmla="+- 0 0 0"/>
                <a:gd name="f190" fmla="+- 0 0 -212"/>
                <a:gd name="f191" fmla="*/ f5 1 21600"/>
                <a:gd name="f192" fmla="*/ f6 1 21600"/>
                <a:gd name="f193" fmla="*/ 0 f9 1"/>
                <a:gd name="f194" fmla="*/ f7 f2 1"/>
                <a:gd name="f195" fmla="*/ f179 f2 1"/>
                <a:gd name="f196" fmla="+- f8 0 f7"/>
                <a:gd name="f197" fmla="pin -2147483647 f0 2147483647"/>
                <a:gd name="f198" fmla="pin -2147483647 f1 2147483647"/>
                <a:gd name="f199" fmla="*/ f186 f2 1"/>
                <a:gd name="f200" fmla="*/ f187 f2 1"/>
                <a:gd name="f201" fmla="*/ f188 f2 1"/>
                <a:gd name="f202" fmla="*/ f189 f2 1"/>
                <a:gd name="f203" fmla="*/ f190 f2 1"/>
                <a:gd name="f204" fmla="val f197"/>
                <a:gd name="f205" fmla="val f198"/>
                <a:gd name="f206" fmla="*/ f193 1 f4"/>
                <a:gd name="f207" fmla="*/ f194 1 f4"/>
                <a:gd name="f208" fmla="*/ f195 1 f4"/>
                <a:gd name="f209" fmla="*/ f196 1 21600"/>
                <a:gd name="f210" fmla="*/ f197 f191 1"/>
                <a:gd name="f211" fmla="*/ f198 f192 1"/>
                <a:gd name="f212" fmla="*/ f199 1 f4"/>
                <a:gd name="f213" fmla="*/ f200 1 f4"/>
                <a:gd name="f214" fmla="*/ f201 1 f4"/>
                <a:gd name="f215" fmla="*/ f202 1 f4"/>
                <a:gd name="f216" fmla="*/ f203 1 f4"/>
                <a:gd name="f217" fmla="+- f204 0 10800"/>
                <a:gd name="f218" fmla="+- f205 0 10800"/>
                <a:gd name="f219" fmla="+- 0 0 f206"/>
                <a:gd name="f220" fmla="+- f207 0 f3"/>
                <a:gd name="f221" fmla="+- f208 0 f3"/>
                <a:gd name="f222" fmla="*/ 3000 f209 1"/>
                <a:gd name="f223" fmla="*/ 17110 f209 1"/>
                <a:gd name="f224" fmla="*/ 17330 f209 1"/>
                <a:gd name="f225" fmla="*/ 3320 f209 1"/>
                <a:gd name="f226" fmla="*/ 0 f209 1"/>
                <a:gd name="f227" fmla="*/ 10800 f209 1"/>
                <a:gd name="f228" fmla="*/ 21600 f209 1"/>
                <a:gd name="f229" fmla="+- f212 0 f3"/>
                <a:gd name="f230" fmla="+- f213 0 f3"/>
                <a:gd name="f231" fmla="+- f214 0 f3"/>
                <a:gd name="f232" fmla="+- f215 0 f3"/>
                <a:gd name="f233" fmla="*/ f204 f191 1"/>
                <a:gd name="f234" fmla="*/ f205 f192 1"/>
                <a:gd name="f235" fmla="+- f216 0 f3"/>
                <a:gd name="f236" fmla="+- 0 0 f218"/>
                <a:gd name="f237" fmla="+- 0 0 f217"/>
                <a:gd name="f238" fmla="*/ f219 f2 1"/>
                <a:gd name="f239" fmla="+- f221 0 f220"/>
                <a:gd name="f240" fmla="*/ f226 1 f209"/>
                <a:gd name="f241" fmla="*/ f227 1 f209"/>
                <a:gd name="f242" fmla="*/ f228 1 f209"/>
                <a:gd name="f243" fmla="*/ f222 1 f209"/>
                <a:gd name="f244" fmla="*/ f223 1 f209"/>
                <a:gd name="f245" fmla="*/ f225 1 f209"/>
                <a:gd name="f246" fmla="*/ f224 1 f209"/>
                <a:gd name="f247" fmla="*/ f238 1 f9"/>
                <a:gd name="f248" fmla="+- 0 0 f236"/>
                <a:gd name="f249" fmla="+- 0 0 f237"/>
                <a:gd name="f250" fmla="*/ f243 f191 1"/>
                <a:gd name="f251" fmla="*/ f244 f191 1"/>
                <a:gd name="f252" fmla="*/ f246 f192 1"/>
                <a:gd name="f253" fmla="*/ f245 f192 1"/>
                <a:gd name="f254" fmla="*/ f240 f191 1"/>
                <a:gd name="f255" fmla="*/ f241 f192 1"/>
                <a:gd name="f256" fmla="*/ f241 f191 1"/>
                <a:gd name="f257" fmla="*/ f242 f192 1"/>
                <a:gd name="f258" fmla="*/ f242 f191 1"/>
                <a:gd name="f259" fmla="*/ f240 f192 1"/>
                <a:gd name="f260" fmla="+- f247 0 f3"/>
                <a:gd name="f261" fmla="+- 0 0 f248"/>
                <a:gd name="f262" fmla="+- 0 0 f249"/>
                <a:gd name="f263" fmla="at2 f261 f262"/>
                <a:gd name="f264" fmla="+- f260 f3 0"/>
                <a:gd name="f265" fmla="+- f263 f3 0"/>
                <a:gd name="f266" fmla="*/ f264 f9 1"/>
                <a:gd name="f267" fmla="*/ f265 f9 1"/>
                <a:gd name="f268" fmla="*/ f266 1 f2"/>
                <a:gd name="f269" fmla="*/ f267 1 f2"/>
                <a:gd name="f270" fmla="+- 0 0 f268"/>
                <a:gd name="f271" fmla="+- 0 0 f269"/>
                <a:gd name="f272" fmla="+- 0 0 f270"/>
                <a:gd name="f273" fmla="val f271"/>
                <a:gd name="f274" fmla="*/ f272 f2 1"/>
                <a:gd name="f275" fmla="+- 0 0 f273"/>
                <a:gd name="f276" fmla="*/ f274 1 f9"/>
                <a:gd name="f277" fmla="*/ f275 f2 1"/>
                <a:gd name="f278" fmla="+- f276 0 f3"/>
                <a:gd name="f279" fmla="*/ f277 1 f9"/>
                <a:gd name="f280" fmla="cos 1 f278"/>
                <a:gd name="f281" fmla="sin 1 f278"/>
                <a:gd name="f282" fmla="+- f279 0 f3"/>
                <a:gd name="f283" fmla="+- 0 0 f280"/>
                <a:gd name="f284" fmla="+- 0 0 f281"/>
                <a:gd name="f285" fmla="+- 0 0 f283"/>
                <a:gd name="f286" fmla="+- 0 0 f284"/>
                <a:gd name="f287" fmla="+- f282 f3 0"/>
                <a:gd name="f288" fmla="val f285"/>
                <a:gd name="f289" fmla="val f286"/>
                <a:gd name="f290" fmla="*/ f287 f9 1"/>
                <a:gd name="f291" fmla="+- 0 0 f288"/>
                <a:gd name="f292" fmla="+- 0 0 f289"/>
                <a:gd name="f293" fmla="*/ f290 1 f2"/>
                <a:gd name="f294" fmla="*/ 1800 f291 1"/>
                <a:gd name="f295" fmla="*/ 1800 f292 1"/>
                <a:gd name="f296" fmla="*/ 1200 f291 1"/>
                <a:gd name="f297" fmla="*/ 1200 f292 1"/>
                <a:gd name="f298" fmla="*/ 700 f291 1"/>
                <a:gd name="f299" fmla="*/ 700 f292 1"/>
                <a:gd name="f300" fmla="+- 0 0 f293"/>
                <a:gd name="f301" fmla="*/ f294 f294 1"/>
                <a:gd name="f302" fmla="*/ f295 f295 1"/>
                <a:gd name="f303" fmla="*/ f296 f296 1"/>
                <a:gd name="f304" fmla="*/ f297 f297 1"/>
                <a:gd name="f305" fmla="*/ f298 f298 1"/>
                <a:gd name="f306" fmla="*/ f299 f299 1"/>
                <a:gd name="f307" fmla="+- 0 0 f300"/>
                <a:gd name="f308" fmla="+- f301 f302 0"/>
                <a:gd name="f309" fmla="+- f303 f304 0"/>
                <a:gd name="f310" fmla="+- f305 f306 0"/>
                <a:gd name="f311" fmla="*/ f307 f2 1"/>
                <a:gd name="f312" fmla="sqrt f308"/>
                <a:gd name="f313" fmla="sqrt f309"/>
                <a:gd name="f314" fmla="sqrt f310"/>
                <a:gd name="f315" fmla="*/ f311 1 f9"/>
                <a:gd name="f316" fmla="*/ f178 1 f312"/>
                <a:gd name="f317" fmla="*/ f181 1 f313"/>
                <a:gd name="f318" fmla="*/ f183 1 f314"/>
                <a:gd name="f319" fmla="+- f315 0 f3"/>
                <a:gd name="f320" fmla="*/ f291 f316 1"/>
                <a:gd name="f321" fmla="*/ f292 f316 1"/>
                <a:gd name="f322" fmla="*/ f291 f317 1"/>
                <a:gd name="f323" fmla="*/ f292 f317 1"/>
                <a:gd name="f324" fmla="*/ f291 f318 1"/>
                <a:gd name="f325" fmla="*/ f292 f318 1"/>
                <a:gd name="f326" fmla="sin 1 f319"/>
                <a:gd name="f327" fmla="cos 1 f319"/>
                <a:gd name="f328" fmla="+- 0 0 f326"/>
                <a:gd name="f329" fmla="+- 0 0 f327"/>
                <a:gd name="f330" fmla="+- f204 0 f324"/>
                <a:gd name="f331" fmla="+- f205 0 f325"/>
                <a:gd name="f332" fmla="+- 0 0 f328"/>
                <a:gd name="f333" fmla="+- 0 0 f329"/>
                <a:gd name="f334" fmla="val f332"/>
                <a:gd name="f335" fmla="val f333"/>
                <a:gd name="f336" fmla="+- 0 0 f334"/>
                <a:gd name="f337" fmla="+- 0 0 f335"/>
                <a:gd name="f338" fmla="*/ 10800 f336 1"/>
                <a:gd name="f339" fmla="*/ 10800 f337 1"/>
                <a:gd name="f340" fmla="+- f338 10800 0"/>
                <a:gd name="f341" fmla="+- f339 10800 0"/>
                <a:gd name="f342" fmla="*/ f338 1 12"/>
                <a:gd name="f343" fmla="*/ f339 1 12"/>
                <a:gd name="f344" fmla="+- f204 0 f340"/>
                <a:gd name="f345" fmla="+- f205 0 f341"/>
                <a:gd name="f346" fmla="*/ f344 1 3"/>
                <a:gd name="f347" fmla="*/ f345 1 3"/>
                <a:gd name="f348" fmla="*/ f344 2 1"/>
                <a:gd name="f349" fmla="*/ f345 2 1"/>
                <a:gd name="f350" fmla="*/ f348 1 3"/>
                <a:gd name="f351" fmla="*/ f349 1 3"/>
                <a:gd name="f352" fmla="+- f346 f340 0"/>
                <a:gd name="f353" fmla="+- f347 f341 0"/>
                <a:gd name="f354" fmla="+- f352 0 f342"/>
                <a:gd name="f355" fmla="+- f353 0 f343"/>
                <a:gd name="f356" fmla="+- f350 f340 0"/>
                <a:gd name="f357" fmla="+- f351 f341 0"/>
                <a:gd name="f358" fmla="+- f354 0 f320"/>
                <a:gd name="f359" fmla="+- f355 0 f321"/>
                <a:gd name="f360" fmla="+- f356 0 f322"/>
                <a:gd name="f361" fmla="+- f357 0 f323"/>
              </a:gdLst>
              <a:ahLst>
                <a:ahXY gdRefX="f0" minX="f185" maxX="f10" gdRefY="f1" minY="f185" maxY="f10">
                  <a:pos x="f210" y="f211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29">
                  <a:pos x="f254" y="f255"/>
                </a:cxn>
                <a:cxn ang="f230">
                  <a:pos x="f256" y="f257"/>
                </a:cxn>
                <a:cxn ang="f231">
                  <a:pos x="f258" y="f255"/>
                </a:cxn>
                <a:cxn ang="f232">
                  <a:pos x="f256" y="f259"/>
                </a:cxn>
                <a:cxn ang="f235">
                  <a:pos x="f233" y="f234"/>
                </a:cxn>
              </a:cxnLst>
              <a:rect l="f250" t="f253" r="f251" b="f252"/>
              <a:pathLst>
                <a:path w="21600" h="21600">
                  <a:moveTo>
                    <a:pt x="f11" y="f12"/>
                  </a:moveTo>
                  <a:cubicBezTo>
                    <a:pt x="f13" y="f14"/>
                    <a:pt x="f15" y="f16"/>
                    <a:pt x="f17" y="f16"/>
                  </a:cubicBezTo>
                  <a:cubicBezTo>
                    <a:pt x="f18" y="f19"/>
                    <a:pt x="f20" y="f21"/>
                    <a:pt x="f22" y="f23"/>
                  </a:cubicBezTo>
                  <a:cubicBezTo>
                    <a:pt x="f24" y="f25"/>
                    <a:pt x="f26" y="f27"/>
                    <a:pt x="f28" y="f27"/>
                  </a:cubicBezTo>
                  <a:cubicBezTo>
                    <a:pt x="f29" y="f30"/>
                    <a:pt x="f31" y="f32"/>
                    <a:pt x="f33" y="f34"/>
                  </a:cubicBezTo>
                  <a:cubicBezTo>
                    <a:pt x="f35" y="f36"/>
                    <a:pt x="f37" y="f7"/>
                    <a:pt x="f38" y="f7"/>
                  </a:cubicBezTo>
                  <a:cubicBezTo>
                    <a:pt x="f39" y="f7"/>
                    <a:pt x="f40" y="f41"/>
                    <a:pt x="f42" y="f43"/>
                  </a:cubicBezTo>
                  <a:cubicBezTo>
                    <a:pt x="f44" y="f45"/>
                    <a:pt x="f46" y="f7"/>
                    <a:pt x="f47" y="f7"/>
                  </a:cubicBezTo>
                  <a:cubicBezTo>
                    <a:pt x="f48" y="f7"/>
                    <a:pt x="f49" y="f50"/>
                    <a:pt x="f51" y="f52"/>
                  </a:cubicBezTo>
                  <a:cubicBezTo>
                    <a:pt x="f53" y="f54"/>
                    <a:pt x="f55" y="f56"/>
                    <a:pt x="f55" y="f57"/>
                  </a:cubicBezTo>
                  <a:cubicBezTo>
                    <a:pt x="f55" y="f58"/>
                    <a:pt x="f59" y="f60"/>
                    <a:pt x="f61" y="f62"/>
                  </a:cubicBezTo>
                  <a:cubicBezTo>
                    <a:pt x="f63" y="f64"/>
                    <a:pt x="f8" y="f65"/>
                    <a:pt x="f8" y="f66"/>
                  </a:cubicBezTo>
                  <a:cubicBezTo>
                    <a:pt x="f8" y="f67"/>
                    <a:pt x="f68" y="f69"/>
                    <a:pt x="f70" y="f71"/>
                  </a:cubicBezTo>
                  <a:cubicBezTo>
                    <a:pt x="f70" y="f72"/>
                    <a:pt x="f73" y="f74"/>
                    <a:pt x="f75" y="f74"/>
                  </a:cubicBezTo>
                  <a:cubicBezTo>
                    <a:pt x="f76" y="f74"/>
                    <a:pt x="f77" y="f78"/>
                    <a:pt x="f79" y="f80"/>
                  </a:cubicBezTo>
                  <a:cubicBezTo>
                    <a:pt x="f81" y="f53"/>
                    <a:pt x="f82" y="f8"/>
                    <a:pt x="f83" y="f8"/>
                  </a:cubicBezTo>
                  <a:cubicBezTo>
                    <a:pt x="f84" y="f8"/>
                    <a:pt x="f85" y="f86"/>
                    <a:pt x="f87" y="f88"/>
                  </a:cubicBezTo>
                  <a:cubicBezTo>
                    <a:pt x="f89" y="f90"/>
                    <a:pt x="f91" y="f92"/>
                    <a:pt x="f93" y="f92"/>
                  </a:cubicBezTo>
                  <a:cubicBezTo>
                    <a:pt x="f94" y="f92"/>
                    <a:pt x="f95" y="f96"/>
                    <a:pt x="f97" y="f98"/>
                  </a:cubicBezTo>
                  <a:cubicBezTo>
                    <a:pt x="f99" y="f100"/>
                    <a:pt x="f101" y="f102"/>
                    <a:pt x="f101" y="f103"/>
                  </a:cubicBezTo>
                  <a:cubicBezTo>
                    <a:pt x="f101" y="f104"/>
                    <a:pt x="f30" y="f105"/>
                    <a:pt x="f106" y="f107"/>
                  </a:cubicBezTo>
                  <a:cubicBezTo>
                    <a:pt x="f108" y="f109"/>
                    <a:pt x="f7" y="f33"/>
                    <a:pt x="f7" y="f110"/>
                  </a:cubicBezTo>
                  <a:cubicBezTo>
                    <a:pt x="f7" y="f111"/>
                    <a:pt x="f112" y="f113"/>
                    <a:pt x="f11" y="f12"/>
                  </a:cubicBezTo>
                  <a:close/>
                </a:path>
                <a:path w="21600" h="21600" fill="none">
                  <a:moveTo>
                    <a:pt x="f11" y="f12"/>
                  </a:moveTo>
                  <a:cubicBezTo>
                    <a:pt x="f19" y="f114"/>
                    <a:pt x="f115" y="f116"/>
                    <a:pt x="f117" y="f118"/>
                  </a:cubicBezTo>
                </a:path>
                <a:path w="21600" h="21600" fill="none">
                  <a:moveTo>
                    <a:pt x="f22" y="f23"/>
                  </a:moveTo>
                  <a:cubicBezTo>
                    <a:pt x="f60" y="f119"/>
                    <a:pt x="f120" y="f121"/>
                    <a:pt x="f122" y="f123"/>
                  </a:cubicBezTo>
                </a:path>
                <a:path w="21600" h="21600" fill="none">
                  <a:moveTo>
                    <a:pt x="f33" y="f34"/>
                  </a:moveTo>
                  <a:cubicBezTo>
                    <a:pt x="f124" y="f125"/>
                    <a:pt x="f126" y="f127"/>
                    <a:pt x="f128" y="f129"/>
                  </a:cubicBezTo>
                </a:path>
                <a:path w="21600" h="21600" fill="none">
                  <a:moveTo>
                    <a:pt x="f42" y="f43"/>
                  </a:moveTo>
                  <a:cubicBezTo>
                    <a:pt x="f130" y="f131"/>
                    <a:pt x="f132" y="f133"/>
                    <a:pt x="f134" y="f135"/>
                  </a:cubicBezTo>
                </a:path>
                <a:path w="21600" h="21600" fill="none">
                  <a:moveTo>
                    <a:pt x="f51" y="f52"/>
                  </a:moveTo>
                  <a:cubicBezTo>
                    <a:pt x="f136" y="f137"/>
                    <a:pt x="f138" y="f139"/>
                    <a:pt x="f140" y="f141"/>
                  </a:cubicBezTo>
                </a:path>
                <a:path w="21600" h="21600" fill="none">
                  <a:moveTo>
                    <a:pt x="f61" y="f62"/>
                  </a:moveTo>
                  <a:cubicBezTo>
                    <a:pt x="f142" y="f143"/>
                    <a:pt x="f144" y="f145"/>
                    <a:pt x="f146" y="f147"/>
                  </a:cubicBezTo>
                </a:path>
                <a:path w="21600" h="21600" fill="none">
                  <a:moveTo>
                    <a:pt x="f148" y="f71"/>
                  </a:moveTo>
                  <a:cubicBezTo>
                    <a:pt x="f149" y="f150"/>
                    <a:pt x="f151" y="f152"/>
                    <a:pt x="f153" y="f154"/>
                  </a:cubicBezTo>
                </a:path>
                <a:path w="21600" h="21600" fill="none">
                  <a:moveTo>
                    <a:pt x="f79" y="f80"/>
                  </a:moveTo>
                  <a:cubicBezTo>
                    <a:pt x="f155" y="f156"/>
                    <a:pt x="f157" y="f158"/>
                    <a:pt x="f159" y="f160"/>
                  </a:cubicBezTo>
                </a:path>
                <a:path w="21600" h="21600" fill="none">
                  <a:moveTo>
                    <a:pt x="f161" y="f88"/>
                  </a:moveTo>
                  <a:cubicBezTo>
                    <a:pt x="f162" y="f163"/>
                    <a:pt x="f164" y="f165"/>
                    <a:pt x="f166" y="f167"/>
                  </a:cubicBezTo>
                </a:path>
                <a:path w="21600" h="21600" fill="none">
                  <a:moveTo>
                    <a:pt x="f97" y="f98"/>
                  </a:moveTo>
                  <a:cubicBezTo>
                    <a:pt x="f168" y="f100"/>
                    <a:pt x="f169" y="f170"/>
                    <a:pt x="f171" y="f172"/>
                  </a:cubicBezTo>
                </a:path>
                <a:path w="21600" h="21600" fill="none">
                  <a:moveTo>
                    <a:pt x="f106" y="f107"/>
                  </a:moveTo>
                  <a:cubicBezTo>
                    <a:pt x="f131" y="f173"/>
                    <a:pt x="f174" y="f175"/>
                    <a:pt x="f176" y="f177"/>
                  </a:cubicBezTo>
                </a:path>
                <a:path w="21600" h="21600">
                  <a:moveTo>
                    <a:pt x="f358" y="f359"/>
                  </a:moveTo>
                  <a:arcTo wR="f180" hR="f180" stAng="f220" swAng="f239"/>
                  <a:close/>
                </a:path>
                <a:path w="21600" h="21600">
                  <a:moveTo>
                    <a:pt x="f360" y="f361"/>
                  </a:moveTo>
                  <a:arcTo wR="f182" hR="f182" stAng="f220" swAng="f239"/>
                  <a:close/>
                </a:path>
                <a:path w="21600" h="21600">
                  <a:moveTo>
                    <a:pt x="f330" y="f331"/>
                  </a:moveTo>
                  <a:arcTo wR="f184" hR="f184" stAng="f220" swAng="f239"/>
                  <a:close/>
                </a:path>
              </a:pathLst>
            </a:custGeom>
            <a:solidFill>
              <a:srgbClr val="FFFFFF"/>
            </a:solidFill>
            <a:ln w="25402">
              <a:solidFill>
                <a:srgbClr val="385D8A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" name="CasellaDiTesto 11"/>
            <p:cNvSpPr txBox="1"/>
            <p:nvPr/>
          </p:nvSpPr>
          <p:spPr>
            <a:xfrm>
              <a:off x="9978444" y="1672410"/>
              <a:ext cx="1882008" cy="58477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6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Mezzo panino</a:t>
              </a:r>
            </a:p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6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al massimo</a:t>
              </a:r>
            </a:p>
          </p:txBody>
        </p:sp>
      </p:grpSp>
      <p:grpSp>
        <p:nvGrpSpPr>
          <p:cNvPr id="6" name="Gruppo 15"/>
          <p:cNvGrpSpPr/>
          <p:nvPr/>
        </p:nvGrpSpPr>
        <p:grpSpPr>
          <a:xfrm>
            <a:off x="6240011" y="1082320"/>
            <a:ext cx="2935114" cy="1374644"/>
            <a:chOff x="6240011" y="1082320"/>
            <a:chExt cx="2935114" cy="1374644"/>
          </a:xfrm>
        </p:grpSpPr>
        <p:sp>
          <p:nvSpPr>
            <p:cNvPr id="7" name="CasellaDiTesto 10"/>
            <p:cNvSpPr txBox="1"/>
            <p:nvPr/>
          </p:nvSpPr>
          <p:spPr>
            <a:xfrm>
              <a:off x="6240011" y="1344789"/>
              <a:ext cx="2935114" cy="64633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Quanto abbiamo corso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fino ad ora?</a:t>
              </a:r>
            </a:p>
          </p:txBody>
        </p:sp>
        <p:sp>
          <p:nvSpPr>
            <p:cNvPr id="8" name="Fumetto 4 14"/>
            <p:cNvSpPr/>
            <p:nvPr/>
          </p:nvSpPr>
          <p:spPr>
            <a:xfrm flipH="1">
              <a:off x="6251304" y="1082320"/>
              <a:ext cx="2777069" cy="1374644"/>
            </a:xfrm>
            <a:custGeom>
              <a:avLst>
                <a:gd name="f0" fmla="val 6300"/>
                <a:gd name="f1" fmla="val 2430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*/ 5419351 1 1725033"/>
                <a:gd name="f10" fmla="val 2147483647"/>
                <a:gd name="f11" fmla="val 1930"/>
                <a:gd name="f12" fmla="val 7160"/>
                <a:gd name="f13" fmla="val 1530"/>
                <a:gd name="f14" fmla="val 4490"/>
                <a:gd name="f15" fmla="val 3400"/>
                <a:gd name="f16" fmla="val 1970"/>
                <a:gd name="f17" fmla="val 5270"/>
                <a:gd name="f18" fmla="val 5860"/>
                <a:gd name="f19" fmla="val 1950"/>
                <a:gd name="f20" fmla="val 6470"/>
                <a:gd name="f21" fmla="val 2210"/>
                <a:gd name="f22" fmla="val 6970"/>
                <a:gd name="f23" fmla="val 2600"/>
                <a:gd name="f24" fmla="val 7450"/>
                <a:gd name="f25" fmla="val 1390"/>
                <a:gd name="f26" fmla="val 8340"/>
                <a:gd name="f27" fmla="val 650"/>
                <a:gd name="f28" fmla="val 9340"/>
                <a:gd name="f29" fmla="val 10004"/>
                <a:gd name="f30" fmla="val 690"/>
                <a:gd name="f31" fmla="val 10710"/>
                <a:gd name="f32" fmla="val 1050"/>
                <a:gd name="f33" fmla="val 11210"/>
                <a:gd name="f34" fmla="val 1700"/>
                <a:gd name="f35" fmla="val 11570"/>
                <a:gd name="f36" fmla="val 630"/>
                <a:gd name="f37" fmla="val 12330"/>
                <a:gd name="f38" fmla="val 13150"/>
                <a:gd name="f39" fmla="val 13840"/>
                <a:gd name="f40" fmla="val 14470"/>
                <a:gd name="f41" fmla="val 460"/>
                <a:gd name="f42" fmla="val 14870"/>
                <a:gd name="f43" fmla="val 1160"/>
                <a:gd name="f44" fmla="val 15330"/>
                <a:gd name="f45" fmla="val 440"/>
                <a:gd name="f46" fmla="val 16020"/>
                <a:gd name="f47" fmla="val 16740"/>
                <a:gd name="f48" fmla="val 17910"/>
                <a:gd name="f49" fmla="val 18900"/>
                <a:gd name="f50" fmla="val 1130"/>
                <a:gd name="f51" fmla="val 19110"/>
                <a:gd name="f52" fmla="val 2710"/>
                <a:gd name="f53" fmla="val 20240"/>
                <a:gd name="f54" fmla="val 3150"/>
                <a:gd name="f55" fmla="val 21060"/>
                <a:gd name="f56" fmla="val 4580"/>
                <a:gd name="f57" fmla="val 6220"/>
                <a:gd name="f58" fmla="val 6720"/>
                <a:gd name="f59" fmla="val 21000"/>
                <a:gd name="f60" fmla="val 7200"/>
                <a:gd name="f61" fmla="val 20830"/>
                <a:gd name="f62" fmla="val 7660"/>
                <a:gd name="f63" fmla="val 21310"/>
                <a:gd name="f64" fmla="val 8460"/>
                <a:gd name="f65" fmla="val 9450"/>
                <a:gd name="f66" fmla="val 10460"/>
                <a:gd name="f67" fmla="val 12750"/>
                <a:gd name="f68" fmla="val 20310"/>
                <a:gd name="f69" fmla="val 14680"/>
                <a:gd name="f70" fmla="val 18650"/>
                <a:gd name="f71" fmla="val 15010"/>
                <a:gd name="f72" fmla="val 17200"/>
                <a:gd name="f73" fmla="val 17370"/>
                <a:gd name="f74" fmla="val 18920"/>
                <a:gd name="f75" fmla="val 15770"/>
                <a:gd name="f76" fmla="val 15220"/>
                <a:gd name="f77" fmla="val 14700"/>
                <a:gd name="f78" fmla="val 18710"/>
                <a:gd name="f79" fmla="val 14240"/>
                <a:gd name="f80" fmla="val 18310"/>
                <a:gd name="f81" fmla="val 13820"/>
                <a:gd name="f82" fmla="val 12490"/>
                <a:gd name="f83" fmla="val 11000"/>
                <a:gd name="f84" fmla="val 9890"/>
                <a:gd name="f85" fmla="val 8840"/>
                <a:gd name="f86" fmla="val 20790"/>
                <a:gd name="f87" fmla="val 8210"/>
                <a:gd name="f88" fmla="val 19510"/>
                <a:gd name="f89" fmla="val 7620"/>
                <a:gd name="f90" fmla="val 20000"/>
                <a:gd name="f91" fmla="val 7930"/>
                <a:gd name="f92" fmla="val 20290"/>
                <a:gd name="f93" fmla="val 6240"/>
                <a:gd name="f94" fmla="val 4850"/>
                <a:gd name="f95" fmla="val 3570"/>
                <a:gd name="f96" fmla="val 19280"/>
                <a:gd name="f97" fmla="val 2900"/>
                <a:gd name="f98" fmla="val 17640"/>
                <a:gd name="f99" fmla="val 1300"/>
                <a:gd name="f100" fmla="val 17600"/>
                <a:gd name="f101" fmla="val 480"/>
                <a:gd name="f102" fmla="val 16300"/>
                <a:gd name="f103" fmla="val 14660"/>
                <a:gd name="f104" fmla="val 13900"/>
                <a:gd name="f105" fmla="val 13210"/>
                <a:gd name="f106" fmla="val 1070"/>
                <a:gd name="f107" fmla="val 12640"/>
                <a:gd name="f108" fmla="val 380"/>
                <a:gd name="f109" fmla="val 12160"/>
                <a:gd name="f110" fmla="val 10120"/>
                <a:gd name="f111" fmla="val 8590"/>
                <a:gd name="f112" fmla="val 840"/>
                <a:gd name="f113" fmla="val 7330"/>
                <a:gd name="f114" fmla="val 7410"/>
                <a:gd name="f115" fmla="val 2040"/>
                <a:gd name="f116" fmla="val 7690"/>
                <a:gd name="f117" fmla="val 2090"/>
                <a:gd name="f118" fmla="val 7920"/>
                <a:gd name="f119" fmla="val 2790"/>
                <a:gd name="f120" fmla="val 7480"/>
                <a:gd name="f121" fmla="val 3050"/>
                <a:gd name="f122" fmla="val 7670"/>
                <a:gd name="f123" fmla="val 3310"/>
                <a:gd name="f124" fmla="val 11130"/>
                <a:gd name="f125" fmla="val 1910"/>
                <a:gd name="f126" fmla="val 11080"/>
                <a:gd name="f127" fmla="val 2160"/>
                <a:gd name="f128" fmla="val 11030"/>
                <a:gd name="f129" fmla="val 2400"/>
                <a:gd name="f130" fmla="val 14720"/>
                <a:gd name="f131" fmla="val 1400"/>
                <a:gd name="f132" fmla="val 14640"/>
                <a:gd name="f133" fmla="val 1720"/>
                <a:gd name="f134" fmla="val 14540"/>
                <a:gd name="f135" fmla="val 2010"/>
                <a:gd name="f136" fmla="val 19130"/>
                <a:gd name="f137" fmla="val 2890"/>
                <a:gd name="f138" fmla="val 19230"/>
                <a:gd name="f139" fmla="val 3290"/>
                <a:gd name="f140" fmla="val 19190"/>
                <a:gd name="f141" fmla="val 3380"/>
                <a:gd name="f142" fmla="val 20660"/>
                <a:gd name="f143" fmla="val 8170"/>
                <a:gd name="f144" fmla="val 20430"/>
                <a:gd name="f145" fmla="val 8620"/>
                <a:gd name="f146" fmla="val 20110"/>
                <a:gd name="f147" fmla="val 8990"/>
                <a:gd name="f148" fmla="val 18660"/>
                <a:gd name="f149" fmla="val 18740"/>
                <a:gd name="f150" fmla="val 14200"/>
                <a:gd name="f151" fmla="val 18280"/>
                <a:gd name="f152" fmla="val 12200"/>
                <a:gd name="f153" fmla="val 17000"/>
                <a:gd name="f154" fmla="val 11450"/>
                <a:gd name="f155" fmla="val 14320"/>
                <a:gd name="f156" fmla="val 17980"/>
                <a:gd name="f157" fmla="val 14350"/>
                <a:gd name="f158" fmla="val 17680"/>
                <a:gd name="f159" fmla="val 14370"/>
                <a:gd name="f160" fmla="val 17360"/>
                <a:gd name="f161" fmla="val 8220"/>
                <a:gd name="f162" fmla="val 8060"/>
                <a:gd name="f163" fmla="val 19250"/>
                <a:gd name="f164" fmla="val 7960"/>
                <a:gd name="f165" fmla="val 18950"/>
                <a:gd name="f166" fmla="val 7860"/>
                <a:gd name="f167" fmla="val 18640"/>
                <a:gd name="f168" fmla="val 3090"/>
                <a:gd name="f169" fmla="val 3280"/>
                <a:gd name="f170" fmla="val 17540"/>
                <a:gd name="f171" fmla="val 3460"/>
                <a:gd name="f172" fmla="val 17450"/>
                <a:gd name="f173" fmla="val 12900"/>
                <a:gd name="f174" fmla="val 1780"/>
                <a:gd name="f175" fmla="val 13130"/>
                <a:gd name="f176" fmla="val 2330"/>
                <a:gd name="f177" fmla="val 13040"/>
                <a:gd name="f178" fmla="*/ 1800 1800 1"/>
                <a:gd name="f179" fmla="+- 0 0 23592960"/>
                <a:gd name="f180" fmla="val 1800"/>
                <a:gd name="f181" fmla="*/ 1200 1200 1"/>
                <a:gd name="f182" fmla="val 1200"/>
                <a:gd name="f183" fmla="*/ 700 700 1"/>
                <a:gd name="f184" fmla="val 700"/>
                <a:gd name="f185" fmla="val -2147483647"/>
                <a:gd name="f186" fmla="+- 0 0 -270"/>
                <a:gd name="f187" fmla="+- 0 0 180"/>
                <a:gd name="f188" fmla="+- 0 0 -90"/>
                <a:gd name="f189" fmla="+- 0 0 0"/>
                <a:gd name="f190" fmla="+- 0 0 -212"/>
                <a:gd name="f191" fmla="*/ f5 1 21600"/>
                <a:gd name="f192" fmla="*/ f6 1 21600"/>
                <a:gd name="f193" fmla="*/ 0 f9 1"/>
                <a:gd name="f194" fmla="*/ f7 f2 1"/>
                <a:gd name="f195" fmla="*/ f179 f2 1"/>
                <a:gd name="f196" fmla="+- f8 0 f7"/>
                <a:gd name="f197" fmla="pin -2147483647 f0 2147483647"/>
                <a:gd name="f198" fmla="pin -2147483647 f1 2147483647"/>
                <a:gd name="f199" fmla="*/ f186 f2 1"/>
                <a:gd name="f200" fmla="*/ f187 f2 1"/>
                <a:gd name="f201" fmla="*/ f188 f2 1"/>
                <a:gd name="f202" fmla="*/ f189 f2 1"/>
                <a:gd name="f203" fmla="*/ f190 f2 1"/>
                <a:gd name="f204" fmla="val f197"/>
                <a:gd name="f205" fmla="val f198"/>
                <a:gd name="f206" fmla="*/ f193 1 f4"/>
                <a:gd name="f207" fmla="*/ f194 1 f4"/>
                <a:gd name="f208" fmla="*/ f195 1 f4"/>
                <a:gd name="f209" fmla="*/ f196 1 21600"/>
                <a:gd name="f210" fmla="*/ f197 f191 1"/>
                <a:gd name="f211" fmla="*/ f198 f192 1"/>
                <a:gd name="f212" fmla="*/ f199 1 f4"/>
                <a:gd name="f213" fmla="*/ f200 1 f4"/>
                <a:gd name="f214" fmla="*/ f201 1 f4"/>
                <a:gd name="f215" fmla="*/ f202 1 f4"/>
                <a:gd name="f216" fmla="*/ f203 1 f4"/>
                <a:gd name="f217" fmla="+- f204 0 10800"/>
                <a:gd name="f218" fmla="+- f205 0 10800"/>
                <a:gd name="f219" fmla="+- 0 0 f206"/>
                <a:gd name="f220" fmla="+- f207 0 f3"/>
                <a:gd name="f221" fmla="+- f208 0 f3"/>
                <a:gd name="f222" fmla="*/ 3000 f209 1"/>
                <a:gd name="f223" fmla="*/ 17110 f209 1"/>
                <a:gd name="f224" fmla="*/ 17330 f209 1"/>
                <a:gd name="f225" fmla="*/ 3320 f209 1"/>
                <a:gd name="f226" fmla="*/ 0 f209 1"/>
                <a:gd name="f227" fmla="*/ 10800 f209 1"/>
                <a:gd name="f228" fmla="*/ 21600 f209 1"/>
                <a:gd name="f229" fmla="+- f212 0 f3"/>
                <a:gd name="f230" fmla="+- f213 0 f3"/>
                <a:gd name="f231" fmla="+- f214 0 f3"/>
                <a:gd name="f232" fmla="+- f215 0 f3"/>
                <a:gd name="f233" fmla="*/ f204 f191 1"/>
                <a:gd name="f234" fmla="*/ f205 f192 1"/>
                <a:gd name="f235" fmla="+- f216 0 f3"/>
                <a:gd name="f236" fmla="+- 0 0 f218"/>
                <a:gd name="f237" fmla="+- 0 0 f217"/>
                <a:gd name="f238" fmla="*/ f219 f2 1"/>
                <a:gd name="f239" fmla="+- f221 0 f220"/>
                <a:gd name="f240" fmla="*/ f226 1 f209"/>
                <a:gd name="f241" fmla="*/ f227 1 f209"/>
                <a:gd name="f242" fmla="*/ f228 1 f209"/>
                <a:gd name="f243" fmla="*/ f222 1 f209"/>
                <a:gd name="f244" fmla="*/ f223 1 f209"/>
                <a:gd name="f245" fmla="*/ f225 1 f209"/>
                <a:gd name="f246" fmla="*/ f224 1 f209"/>
                <a:gd name="f247" fmla="*/ f238 1 f9"/>
                <a:gd name="f248" fmla="+- 0 0 f236"/>
                <a:gd name="f249" fmla="+- 0 0 f237"/>
                <a:gd name="f250" fmla="*/ f243 f191 1"/>
                <a:gd name="f251" fmla="*/ f244 f191 1"/>
                <a:gd name="f252" fmla="*/ f246 f192 1"/>
                <a:gd name="f253" fmla="*/ f245 f192 1"/>
                <a:gd name="f254" fmla="*/ f240 f191 1"/>
                <a:gd name="f255" fmla="*/ f241 f192 1"/>
                <a:gd name="f256" fmla="*/ f241 f191 1"/>
                <a:gd name="f257" fmla="*/ f242 f192 1"/>
                <a:gd name="f258" fmla="*/ f242 f191 1"/>
                <a:gd name="f259" fmla="*/ f240 f192 1"/>
                <a:gd name="f260" fmla="+- f247 0 f3"/>
                <a:gd name="f261" fmla="+- 0 0 f248"/>
                <a:gd name="f262" fmla="+- 0 0 f249"/>
                <a:gd name="f263" fmla="at2 f261 f262"/>
                <a:gd name="f264" fmla="+- f260 f3 0"/>
                <a:gd name="f265" fmla="+- f263 f3 0"/>
                <a:gd name="f266" fmla="*/ f264 f9 1"/>
                <a:gd name="f267" fmla="*/ f265 f9 1"/>
                <a:gd name="f268" fmla="*/ f266 1 f2"/>
                <a:gd name="f269" fmla="*/ f267 1 f2"/>
                <a:gd name="f270" fmla="+- 0 0 f268"/>
                <a:gd name="f271" fmla="+- 0 0 f269"/>
                <a:gd name="f272" fmla="+- 0 0 f270"/>
                <a:gd name="f273" fmla="val f271"/>
                <a:gd name="f274" fmla="*/ f272 f2 1"/>
                <a:gd name="f275" fmla="+- 0 0 f273"/>
                <a:gd name="f276" fmla="*/ f274 1 f9"/>
                <a:gd name="f277" fmla="*/ f275 f2 1"/>
                <a:gd name="f278" fmla="+- f276 0 f3"/>
                <a:gd name="f279" fmla="*/ f277 1 f9"/>
                <a:gd name="f280" fmla="cos 1 f278"/>
                <a:gd name="f281" fmla="sin 1 f278"/>
                <a:gd name="f282" fmla="+- f279 0 f3"/>
                <a:gd name="f283" fmla="+- 0 0 f280"/>
                <a:gd name="f284" fmla="+- 0 0 f281"/>
                <a:gd name="f285" fmla="+- 0 0 f283"/>
                <a:gd name="f286" fmla="+- 0 0 f284"/>
                <a:gd name="f287" fmla="+- f282 f3 0"/>
                <a:gd name="f288" fmla="val f285"/>
                <a:gd name="f289" fmla="val f286"/>
                <a:gd name="f290" fmla="*/ f287 f9 1"/>
                <a:gd name="f291" fmla="+- 0 0 f288"/>
                <a:gd name="f292" fmla="+- 0 0 f289"/>
                <a:gd name="f293" fmla="*/ f290 1 f2"/>
                <a:gd name="f294" fmla="*/ 1800 f291 1"/>
                <a:gd name="f295" fmla="*/ 1800 f292 1"/>
                <a:gd name="f296" fmla="*/ 1200 f291 1"/>
                <a:gd name="f297" fmla="*/ 1200 f292 1"/>
                <a:gd name="f298" fmla="*/ 700 f291 1"/>
                <a:gd name="f299" fmla="*/ 700 f292 1"/>
                <a:gd name="f300" fmla="+- 0 0 f293"/>
                <a:gd name="f301" fmla="*/ f294 f294 1"/>
                <a:gd name="f302" fmla="*/ f295 f295 1"/>
                <a:gd name="f303" fmla="*/ f296 f296 1"/>
                <a:gd name="f304" fmla="*/ f297 f297 1"/>
                <a:gd name="f305" fmla="*/ f298 f298 1"/>
                <a:gd name="f306" fmla="*/ f299 f299 1"/>
                <a:gd name="f307" fmla="+- 0 0 f300"/>
                <a:gd name="f308" fmla="+- f301 f302 0"/>
                <a:gd name="f309" fmla="+- f303 f304 0"/>
                <a:gd name="f310" fmla="+- f305 f306 0"/>
                <a:gd name="f311" fmla="*/ f307 f2 1"/>
                <a:gd name="f312" fmla="sqrt f308"/>
                <a:gd name="f313" fmla="sqrt f309"/>
                <a:gd name="f314" fmla="sqrt f310"/>
                <a:gd name="f315" fmla="*/ f311 1 f9"/>
                <a:gd name="f316" fmla="*/ f178 1 f312"/>
                <a:gd name="f317" fmla="*/ f181 1 f313"/>
                <a:gd name="f318" fmla="*/ f183 1 f314"/>
                <a:gd name="f319" fmla="+- f315 0 f3"/>
                <a:gd name="f320" fmla="*/ f291 f316 1"/>
                <a:gd name="f321" fmla="*/ f292 f316 1"/>
                <a:gd name="f322" fmla="*/ f291 f317 1"/>
                <a:gd name="f323" fmla="*/ f292 f317 1"/>
                <a:gd name="f324" fmla="*/ f291 f318 1"/>
                <a:gd name="f325" fmla="*/ f292 f318 1"/>
                <a:gd name="f326" fmla="sin 1 f319"/>
                <a:gd name="f327" fmla="cos 1 f319"/>
                <a:gd name="f328" fmla="+- 0 0 f326"/>
                <a:gd name="f329" fmla="+- 0 0 f327"/>
                <a:gd name="f330" fmla="+- f204 0 f324"/>
                <a:gd name="f331" fmla="+- f205 0 f325"/>
                <a:gd name="f332" fmla="+- 0 0 f328"/>
                <a:gd name="f333" fmla="+- 0 0 f329"/>
                <a:gd name="f334" fmla="val f332"/>
                <a:gd name="f335" fmla="val f333"/>
                <a:gd name="f336" fmla="+- 0 0 f334"/>
                <a:gd name="f337" fmla="+- 0 0 f335"/>
                <a:gd name="f338" fmla="*/ 10800 f336 1"/>
                <a:gd name="f339" fmla="*/ 10800 f337 1"/>
                <a:gd name="f340" fmla="+- f338 10800 0"/>
                <a:gd name="f341" fmla="+- f339 10800 0"/>
                <a:gd name="f342" fmla="*/ f338 1 12"/>
                <a:gd name="f343" fmla="*/ f339 1 12"/>
                <a:gd name="f344" fmla="+- f204 0 f340"/>
                <a:gd name="f345" fmla="+- f205 0 f341"/>
                <a:gd name="f346" fmla="*/ f344 1 3"/>
                <a:gd name="f347" fmla="*/ f345 1 3"/>
                <a:gd name="f348" fmla="*/ f344 2 1"/>
                <a:gd name="f349" fmla="*/ f345 2 1"/>
                <a:gd name="f350" fmla="*/ f348 1 3"/>
                <a:gd name="f351" fmla="*/ f349 1 3"/>
                <a:gd name="f352" fmla="+- f346 f340 0"/>
                <a:gd name="f353" fmla="+- f347 f341 0"/>
                <a:gd name="f354" fmla="+- f352 0 f342"/>
                <a:gd name="f355" fmla="+- f353 0 f343"/>
                <a:gd name="f356" fmla="+- f350 f340 0"/>
                <a:gd name="f357" fmla="+- f351 f341 0"/>
                <a:gd name="f358" fmla="+- f354 0 f320"/>
                <a:gd name="f359" fmla="+- f355 0 f321"/>
                <a:gd name="f360" fmla="+- f356 0 f322"/>
                <a:gd name="f361" fmla="+- f357 0 f323"/>
              </a:gdLst>
              <a:ahLst>
                <a:ahXY gdRefX="f0" minX="f185" maxX="f10" gdRefY="f1" minY="f185" maxY="f10">
                  <a:pos x="f210" y="f211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29">
                  <a:pos x="f254" y="f255"/>
                </a:cxn>
                <a:cxn ang="f230">
                  <a:pos x="f256" y="f257"/>
                </a:cxn>
                <a:cxn ang="f231">
                  <a:pos x="f258" y="f255"/>
                </a:cxn>
                <a:cxn ang="f232">
                  <a:pos x="f256" y="f259"/>
                </a:cxn>
                <a:cxn ang="f235">
                  <a:pos x="f233" y="f234"/>
                </a:cxn>
              </a:cxnLst>
              <a:rect l="f250" t="f253" r="f251" b="f252"/>
              <a:pathLst>
                <a:path w="21600" h="21600">
                  <a:moveTo>
                    <a:pt x="f11" y="f12"/>
                  </a:moveTo>
                  <a:cubicBezTo>
                    <a:pt x="f13" y="f14"/>
                    <a:pt x="f15" y="f16"/>
                    <a:pt x="f17" y="f16"/>
                  </a:cubicBezTo>
                  <a:cubicBezTo>
                    <a:pt x="f18" y="f19"/>
                    <a:pt x="f20" y="f21"/>
                    <a:pt x="f22" y="f23"/>
                  </a:cubicBezTo>
                  <a:cubicBezTo>
                    <a:pt x="f24" y="f25"/>
                    <a:pt x="f26" y="f27"/>
                    <a:pt x="f28" y="f27"/>
                  </a:cubicBezTo>
                  <a:cubicBezTo>
                    <a:pt x="f29" y="f30"/>
                    <a:pt x="f31" y="f32"/>
                    <a:pt x="f33" y="f34"/>
                  </a:cubicBezTo>
                  <a:cubicBezTo>
                    <a:pt x="f35" y="f36"/>
                    <a:pt x="f37" y="f7"/>
                    <a:pt x="f38" y="f7"/>
                  </a:cubicBezTo>
                  <a:cubicBezTo>
                    <a:pt x="f39" y="f7"/>
                    <a:pt x="f40" y="f41"/>
                    <a:pt x="f42" y="f43"/>
                  </a:cubicBezTo>
                  <a:cubicBezTo>
                    <a:pt x="f44" y="f45"/>
                    <a:pt x="f46" y="f7"/>
                    <a:pt x="f47" y="f7"/>
                  </a:cubicBezTo>
                  <a:cubicBezTo>
                    <a:pt x="f48" y="f7"/>
                    <a:pt x="f49" y="f50"/>
                    <a:pt x="f51" y="f52"/>
                  </a:cubicBezTo>
                  <a:cubicBezTo>
                    <a:pt x="f53" y="f54"/>
                    <a:pt x="f55" y="f56"/>
                    <a:pt x="f55" y="f57"/>
                  </a:cubicBezTo>
                  <a:cubicBezTo>
                    <a:pt x="f55" y="f58"/>
                    <a:pt x="f59" y="f60"/>
                    <a:pt x="f61" y="f62"/>
                  </a:cubicBezTo>
                  <a:cubicBezTo>
                    <a:pt x="f63" y="f64"/>
                    <a:pt x="f8" y="f65"/>
                    <a:pt x="f8" y="f66"/>
                  </a:cubicBezTo>
                  <a:cubicBezTo>
                    <a:pt x="f8" y="f67"/>
                    <a:pt x="f68" y="f69"/>
                    <a:pt x="f70" y="f71"/>
                  </a:cubicBezTo>
                  <a:cubicBezTo>
                    <a:pt x="f70" y="f72"/>
                    <a:pt x="f73" y="f74"/>
                    <a:pt x="f75" y="f74"/>
                  </a:cubicBezTo>
                  <a:cubicBezTo>
                    <a:pt x="f76" y="f74"/>
                    <a:pt x="f77" y="f78"/>
                    <a:pt x="f79" y="f80"/>
                  </a:cubicBezTo>
                  <a:cubicBezTo>
                    <a:pt x="f81" y="f53"/>
                    <a:pt x="f82" y="f8"/>
                    <a:pt x="f83" y="f8"/>
                  </a:cubicBezTo>
                  <a:cubicBezTo>
                    <a:pt x="f84" y="f8"/>
                    <a:pt x="f85" y="f86"/>
                    <a:pt x="f87" y="f88"/>
                  </a:cubicBezTo>
                  <a:cubicBezTo>
                    <a:pt x="f89" y="f90"/>
                    <a:pt x="f91" y="f92"/>
                    <a:pt x="f93" y="f92"/>
                  </a:cubicBezTo>
                  <a:cubicBezTo>
                    <a:pt x="f94" y="f92"/>
                    <a:pt x="f95" y="f96"/>
                    <a:pt x="f97" y="f98"/>
                  </a:cubicBezTo>
                  <a:cubicBezTo>
                    <a:pt x="f99" y="f100"/>
                    <a:pt x="f101" y="f102"/>
                    <a:pt x="f101" y="f103"/>
                  </a:cubicBezTo>
                  <a:cubicBezTo>
                    <a:pt x="f101" y="f104"/>
                    <a:pt x="f30" y="f105"/>
                    <a:pt x="f106" y="f107"/>
                  </a:cubicBezTo>
                  <a:cubicBezTo>
                    <a:pt x="f108" y="f109"/>
                    <a:pt x="f7" y="f33"/>
                    <a:pt x="f7" y="f110"/>
                  </a:cubicBezTo>
                  <a:cubicBezTo>
                    <a:pt x="f7" y="f111"/>
                    <a:pt x="f112" y="f113"/>
                    <a:pt x="f11" y="f12"/>
                  </a:cubicBezTo>
                  <a:close/>
                </a:path>
                <a:path w="21600" h="21600" fill="none">
                  <a:moveTo>
                    <a:pt x="f11" y="f12"/>
                  </a:moveTo>
                  <a:cubicBezTo>
                    <a:pt x="f19" y="f114"/>
                    <a:pt x="f115" y="f116"/>
                    <a:pt x="f117" y="f118"/>
                  </a:cubicBezTo>
                </a:path>
                <a:path w="21600" h="21600" fill="none">
                  <a:moveTo>
                    <a:pt x="f22" y="f23"/>
                  </a:moveTo>
                  <a:cubicBezTo>
                    <a:pt x="f60" y="f119"/>
                    <a:pt x="f120" y="f121"/>
                    <a:pt x="f122" y="f123"/>
                  </a:cubicBezTo>
                </a:path>
                <a:path w="21600" h="21600" fill="none">
                  <a:moveTo>
                    <a:pt x="f33" y="f34"/>
                  </a:moveTo>
                  <a:cubicBezTo>
                    <a:pt x="f124" y="f125"/>
                    <a:pt x="f126" y="f127"/>
                    <a:pt x="f128" y="f129"/>
                  </a:cubicBezTo>
                </a:path>
                <a:path w="21600" h="21600" fill="none">
                  <a:moveTo>
                    <a:pt x="f42" y="f43"/>
                  </a:moveTo>
                  <a:cubicBezTo>
                    <a:pt x="f130" y="f131"/>
                    <a:pt x="f132" y="f133"/>
                    <a:pt x="f134" y="f135"/>
                  </a:cubicBezTo>
                </a:path>
                <a:path w="21600" h="21600" fill="none">
                  <a:moveTo>
                    <a:pt x="f51" y="f52"/>
                  </a:moveTo>
                  <a:cubicBezTo>
                    <a:pt x="f136" y="f137"/>
                    <a:pt x="f138" y="f139"/>
                    <a:pt x="f140" y="f141"/>
                  </a:cubicBezTo>
                </a:path>
                <a:path w="21600" h="21600" fill="none">
                  <a:moveTo>
                    <a:pt x="f61" y="f62"/>
                  </a:moveTo>
                  <a:cubicBezTo>
                    <a:pt x="f142" y="f143"/>
                    <a:pt x="f144" y="f145"/>
                    <a:pt x="f146" y="f147"/>
                  </a:cubicBezTo>
                </a:path>
                <a:path w="21600" h="21600" fill="none">
                  <a:moveTo>
                    <a:pt x="f148" y="f71"/>
                  </a:moveTo>
                  <a:cubicBezTo>
                    <a:pt x="f149" y="f150"/>
                    <a:pt x="f151" y="f152"/>
                    <a:pt x="f153" y="f154"/>
                  </a:cubicBezTo>
                </a:path>
                <a:path w="21600" h="21600" fill="none">
                  <a:moveTo>
                    <a:pt x="f79" y="f80"/>
                  </a:moveTo>
                  <a:cubicBezTo>
                    <a:pt x="f155" y="f156"/>
                    <a:pt x="f157" y="f158"/>
                    <a:pt x="f159" y="f160"/>
                  </a:cubicBezTo>
                </a:path>
                <a:path w="21600" h="21600" fill="none">
                  <a:moveTo>
                    <a:pt x="f161" y="f88"/>
                  </a:moveTo>
                  <a:cubicBezTo>
                    <a:pt x="f162" y="f163"/>
                    <a:pt x="f164" y="f165"/>
                    <a:pt x="f166" y="f167"/>
                  </a:cubicBezTo>
                </a:path>
                <a:path w="21600" h="21600" fill="none">
                  <a:moveTo>
                    <a:pt x="f97" y="f98"/>
                  </a:moveTo>
                  <a:cubicBezTo>
                    <a:pt x="f168" y="f100"/>
                    <a:pt x="f169" y="f170"/>
                    <a:pt x="f171" y="f172"/>
                  </a:cubicBezTo>
                </a:path>
                <a:path w="21600" h="21600" fill="none">
                  <a:moveTo>
                    <a:pt x="f106" y="f107"/>
                  </a:moveTo>
                  <a:cubicBezTo>
                    <a:pt x="f131" y="f173"/>
                    <a:pt x="f174" y="f175"/>
                    <a:pt x="f176" y="f177"/>
                  </a:cubicBezTo>
                </a:path>
                <a:path w="21600" h="21600">
                  <a:moveTo>
                    <a:pt x="f358" y="f359"/>
                  </a:moveTo>
                  <a:arcTo wR="f180" hR="f180" stAng="f220" swAng="f239"/>
                  <a:close/>
                </a:path>
                <a:path w="21600" h="21600">
                  <a:moveTo>
                    <a:pt x="f360" y="f361"/>
                  </a:moveTo>
                  <a:arcTo wR="f182" hR="f182" stAng="f220" swAng="f239"/>
                  <a:close/>
                </a:path>
                <a:path w="21600" h="21600">
                  <a:moveTo>
                    <a:pt x="f330" y="f331"/>
                  </a:moveTo>
                  <a:arcTo wR="f184" hR="f184" stAng="f220" swAng="f239"/>
                  <a:close/>
                </a:path>
              </a:pathLst>
            </a:custGeom>
            <a:noFill/>
            <a:ln w="25402">
              <a:solidFill>
                <a:srgbClr val="385D8A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sp>
        <p:nvSpPr>
          <p:cNvPr id="9" name="Rectangle 3"/>
          <p:cNvSpPr txBox="1">
            <a:spLocks noGrp="1"/>
          </p:cNvSpPr>
          <p:nvPr>
            <p:ph type="body" idx="1"/>
          </p:nvPr>
        </p:nvSpPr>
        <p:spPr>
          <a:xfrm>
            <a:off x="922867" y="1196977"/>
            <a:ext cx="7937504" cy="4399489"/>
          </a:xfrm>
        </p:spPr>
        <p:txBody>
          <a:bodyPr/>
          <a:lstStyle/>
          <a:p>
            <a:pPr marL="0" lvl="0" indent="0" hangingPunct="1">
              <a:spcBef>
                <a:spcPts val="0"/>
              </a:spcBef>
              <a:buNone/>
            </a:pPr>
            <a:r>
              <a:rPr lang="it-IT" sz="2800" b="0" dirty="0">
                <a:solidFill>
                  <a:srgbClr val="000000"/>
                </a:solidFill>
                <a:latin typeface="Georgia" pitchFamily="18"/>
              </a:rPr>
              <a:t>      </a:t>
            </a:r>
            <a:r>
              <a:rPr lang="it-IT" sz="1800" b="0" dirty="0">
                <a:solidFill>
                  <a:srgbClr val="000000"/>
                </a:solidFill>
                <a:latin typeface="Georgia" pitchFamily="18"/>
              </a:rPr>
              <a:t> </a:t>
            </a:r>
            <a:r>
              <a:rPr lang="it-IT" b="0" dirty="0">
                <a:solidFill>
                  <a:srgbClr val="000000"/>
                </a:solidFill>
                <a:latin typeface="Georgia" pitchFamily="18"/>
              </a:rPr>
              <a:t>CALORIE INGERITE</a:t>
            </a:r>
            <a:endParaRPr lang="it-IT" sz="1800" b="0" dirty="0">
              <a:solidFill>
                <a:srgbClr val="000000"/>
              </a:solidFill>
              <a:latin typeface="Georgia" pitchFamily="18"/>
            </a:endParaRPr>
          </a:p>
          <a:p>
            <a:pPr marL="0" lvl="0" indent="0" hangingPunct="1">
              <a:spcBef>
                <a:spcPts val="0"/>
              </a:spcBef>
              <a:buNone/>
            </a:pPr>
            <a:endParaRPr lang="it-IT" sz="1800" b="0" dirty="0">
              <a:solidFill>
                <a:srgbClr val="000000"/>
              </a:solidFill>
              <a:latin typeface="Georgia" pitchFamily="18"/>
            </a:endParaRPr>
          </a:p>
          <a:p>
            <a:pPr marL="0" lvl="0" indent="0" hangingPunct="1">
              <a:spcBef>
                <a:spcPts val="0"/>
              </a:spcBef>
              <a:buNone/>
            </a:pPr>
            <a:endParaRPr lang="it-IT" sz="2800" b="0" dirty="0">
              <a:solidFill>
                <a:srgbClr val="000000"/>
              </a:solidFill>
              <a:latin typeface="Georgia" pitchFamily="18"/>
            </a:endParaRPr>
          </a:p>
          <a:p>
            <a:pPr marL="0" lvl="0" indent="0" hangingPunct="1">
              <a:spcBef>
                <a:spcPts val="0"/>
              </a:spcBef>
              <a:buNone/>
            </a:pPr>
            <a:endParaRPr lang="it-IT" sz="2800" b="0" dirty="0">
              <a:solidFill>
                <a:srgbClr val="000000"/>
              </a:solidFill>
              <a:latin typeface="Georgia" pitchFamily="18"/>
            </a:endParaRPr>
          </a:p>
          <a:p>
            <a:pPr marL="0" lvl="0" indent="0" hangingPunct="1">
              <a:spcBef>
                <a:spcPts val="0"/>
              </a:spcBef>
              <a:buNone/>
            </a:pPr>
            <a:r>
              <a:rPr lang="it-IT" sz="2800" b="0" dirty="0">
                <a:solidFill>
                  <a:srgbClr val="000000"/>
                </a:solidFill>
                <a:latin typeface="Georgia" pitchFamily="18"/>
              </a:rPr>
              <a:t>      </a:t>
            </a:r>
          </a:p>
        </p:txBody>
      </p:sp>
      <p:sp>
        <p:nvSpPr>
          <p:cNvPr id="10" name="AutoShape 4"/>
          <p:cNvSpPr/>
          <p:nvPr/>
        </p:nvSpPr>
        <p:spPr>
          <a:xfrm>
            <a:off x="767410" y="1340766"/>
            <a:ext cx="658989" cy="619652"/>
          </a:xfrm>
          <a:custGeom>
            <a:avLst>
              <a:gd name="f0" fmla="val 10853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+- f8 0 f7"/>
              <a:gd name="f15" fmla="pin 0 f1 10800"/>
              <a:gd name="f16" fmla="pin 0 f0 216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19"/>
              <a:gd name="f27" fmla="*/ f20 f19 1"/>
              <a:gd name="f28" fmla="*/ 21600 f21 1"/>
              <a:gd name="f29" fmla="*/ 0 f21 1"/>
              <a:gd name="f30" fmla="*/ f19 f12 1"/>
              <a:gd name="f31" fmla="*/ f20 f13 1"/>
              <a:gd name="f32" fmla="+- f24 0 f3"/>
              <a:gd name="f33" fmla="+- f25 0 f3"/>
              <a:gd name="f34" fmla="*/ f27 1 10800"/>
              <a:gd name="f35" fmla="*/ f29 1 f21"/>
              <a:gd name="f36" fmla="*/ f28 1 f21"/>
              <a:gd name="f37" fmla="*/ f26 f12 1"/>
              <a:gd name="f38" fmla="+- f20 0 f34"/>
              <a:gd name="f39" fmla="*/ f36 f13 1"/>
              <a:gd name="f40" fmla="*/ f35 f12 1"/>
              <a:gd name="f41" fmla="*/ f36 f12 1"/>
              <a:gd name="f42" fmla="*/ f38 f13 1"/>
            </a:gdLst>
            <a:ahLst>
              <a:ahXY gdRefX="f1" minX="f7" maxX="f9" gdRefY="f0" minY="f7" maxY="f8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0" y="f31"/>
              </a:cxn>
              <a:cxn ang="f33">
                <a:pos x="f41" y="f31"/>
              </a:cxn>
            </a:cxnLst>
            <a:rect l="f30" t="f42" r="f37" b="f39"/>
            <a:pathLst>
              <a:path w="21600" h="21600">
                <a:moveTo>
                  <a:pt x="f19" y="f8"/>
                </a:moveTo>
                <a:lnTo>
                  <a:pt x="f19" y="f20"/>
                </a:lnTo>
                <a:lnTo>
                  <a:pt x="f7" y="f20"/>
                </a:lnTo>
                <a:lnTo>
                  <a:pt x="f9" y="f7"/>
                </a:lnTo>
                <a:lnTo>
                  <a:pt x="f8" y="f20"/>
                </a:lnTo>
                <a:lnTo>
                  <a:pt x="f26" y="f20"/>
                </a:lnTo>
                <a:lnTo>
                  <a:pt x="f26" y="f8"/>
                </a:lnTo>
                <a:close/>
              </a:path>
            </a:pathLst>
          </a:custGeom>
          <a:solidFill>
            <a:srgbClr val="4F81BD"/>
          </a:solidFill>
          <a:ln w="12701">
            <a:solidFill>
              <a:srgbClr val="000000"/>
            </a:solidFill>
            <a:prstDash val="solid"/>
            <a:miter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Calibri"/>
            </a:endParaRPr>
          </a:p>
        </p:txBody>
      </p:sp>
      <p:sp>
        <p:nvSpPr>
          <p:cNvPr id="11" name="CasellaDiTesto 21"/>
          <p:cNvSpPr txBox="1"/>
          <p:nvPr/>
        </p:nvSpPr>
        <p:spPr>
          <a:xfrm>
            <a:off x="1847526" y="2420892"/>
            <a:ext cx="2065867" cy="830997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Big two</a:t>
            </a:r>
          </a:p>
        </p:txBody>
      </p:sp>
      <p:sp>
        <p:nvSpPr>
          <p:cNvPr id="12" name="AutoShape 11"/>
          <p:cNvSpPr/>
          <p:nvPr/>
        </p:nvSpPr>
        <p:spPr>
          <a:xfrm rot="10799991">
            <a:off x="767409" y="3692913"/>
            <a:ext cx="694267" cy="600075"/>
          </a:xfrm>
          <a:custGeom>
            <a:avLst>
              <a:gd name="f0" fmla="val 10853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+- f8 0 f7"/>
              <a:gd name="f15" fmla="pin 0 f1 10800"/>
              <a:gd name="f16" fmla="pin 0 f0 216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19"/>
              <a:gd name="f27" fmla="*/ f20 f19 1"/>
              <a:gd name="f28" fmla="*/ 21600 f21 1"/>
              <a:gd name="f29" fmla="*/ 0 f21 1"/>
              <a:gd name="f30" fmla="*/ f19 f12 1"/>
              <a:gd name="f31" fmla="*/ f20 f13 1"/>
              <a:gd name="f32" fmla="+- f24 0 f3"/>
              <a:gd name="f33" fmla="+- f25 0 f3"/>
              <a:gd name="f34" fmla="*/ f27 1 10800"/>
              <a:gd name="f35" fmla="*/ f29 1 f21"/>
              <a:gd name="f36" fmla="*/ f28 1 f21"/>
              <a:gd name="f37" fmla="*/ f26 f12 1"/>
              <a:gd name="f38" fmla="+- f20 0 f34"/>
              <a:gd name="f39" fmla="*/ f36 f13 1"/>
              <a:gd name="f40" fmla="*/ f35 f12 1"/>
              <a:gd name="f41" fmla="*/ f36 f12 1"/>
              <a:gd name="f42" fmla="*/ f38 f13 1"/>
            </a:gdLst>
            <a:ahLst>
              <a:ahXY gdRefX="f1" minX="f7" maxX="f9" gdRefY="f0" minY="f7" maxY="f8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0" y="f31"/>
              </a:cxn>
              <a:cxn ang="f33">
                <a:pos x="f41" y="f31"/>
              </a:cxn>
            </a:cxnLst>
            <a:rect l="f30" t="f42" r="f37" b="f39"/>
            <a:pathLst>
              <a:path w="21600" h="21600">
                <a:moveTo>
                  <a:pt x="f19" y="f8"/>
                </a:moveTo>
                <a:lnTo>
                  <a:pt x="f19" y="f20"/>
                </a:lnTo>
                <a:lnTo>
                  <a:pt x="f7" y="f20"/>
                </a:lnTo>
                <a:lnTo>
                  <a:pt x="f9" y="f7"/>
                </a:lnTo>
                <a:lnTo>
                  <a:pt x="f8" y="f20"/>
                </a:lnTo>
                <a:lnTo>
                  <a:pt x="f26" y="f20"/>
                </a:lnTo>
                <a:lnTo>
                  <a:pt x="f26" y="f8"/>
                </a:lnTo>
                <a:close/>
              </a:path>
            </a:pathLst>
          </a:custGeom>
          <a:solidFill>
            <a:srgbClr val="4F81BD"/>
          </a:solidFill>
          <a:ln w="12701">
            <a:solidFill>
              <a:srgbClr val="000000"/>
            </a:solidFill>
            <a:prstDash val="solid"/>
            <a:miter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Calibri"/>
            </a:endParaRPr>
          </a:p>
        </p:txBody>
      </p:sp>
      <p:sp>
        <p:nvSpPr>
          <p:cNvPr id="13" name="Rectangle 13"/>
          <p:cNvSpPr/>
          <p:nvPr/>
        </p:nvSpPr>
        <p:spPr>
          <a:xfrm>
            <a:off x="1627010" y="3861986"/>
            <a:ext cx="6208885" cy="71913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32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CALORIE SPESE</a:t>
            </a: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3200" b="0" i="0" u="none" strike="noStrike" kern="1200" cap="none" spc="0" baseline="0" dirty="0">
              <a:solidFill>
                <a:srgbClr val="000000"/>
              </a:solidFill>
              <a:uFillTx/>
              <a:latin typeface="Georgia" pitchFamily="18"/>
            </a:endParaRP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800" b="0" i="0" u="none" strike="noStrike" kern="1200" cap="none" spc="0" baseline="0" dirty="0">
              <a:solidFill>
                <a:srgbClr val="000000"/>
              </a:solidFill>
              <a:uFillTx/>
              <a:latin typeface="Georgia" pitchFamily="18"/>
            </a:endParaRP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8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      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08842" y="300132"/>
            <a:ext cx="6716889" cy="64633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Moderni stili di vita offrono un’ampia gamma  di occasioni per consumo di cibo e bevande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37569" y="1063883"/>
            <a:ext cx="4323639" cy="369335"/>
          </a:xfrm>
          <a:prstGeom prst="rect">
            <a:avLst/>
          </a:prstGeom>
          <a:solidFill>
            <a:srgbClr val="FFFFFF"/>
          </a:solidFill>
          <a:ln w="25402">
            <a:solidFill>
              <a:srgbClr val="4BACC6"/>
            </a:solidFill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Forma di consumo “facile”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765529" y="1721982"/>
            <a:ext cx="3759198" cy="954103"/>
          </a:xfrm>
          <a:prstGeom prst="rect">
            <a:avLst/>
          </a:prstGeom>
          <a:solidFill>
            <a:srgbClr val="FFFFFF"/>
          </a:solidFill>
          <a:ln w="25402">
            <a:solidFill>
              <a:srgbClr val="4F81BD"/>
            </a:solidFill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IPERCONSUMO PASSIVO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74124" y="2954753"/>
            <a:ext cx="5223758" cy="646334"/>
          </a:xfrm>
          <a:prstGeom prst="rect">
            <a:avLst/>
          </a:prstGeom>
          <a:solidFill>
            <a:srgbClr val="C0504D"/>
          </a:solidFill>
          <a:ln w="9528">
            <a:solidFill>
              <a:srgbClr val="4F81BD"/>
            </a:solidFill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DIETE AD ALTO CONTENUTO ENERGETICO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BEVANDE ZUCCHERATE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37070" y="4221060"/>
            <a:ext cx="6412092" cy="175432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Nelle nuove generazioni (bambini e giovani):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 dirty="0">
              <a:solidFill>
                <a:srgbClr val="000000"/>
              </a:solidFill>
              <a:uFillTx/>
              <a:latin typeface="Georgia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Ridotto consumo di: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fibre vegetali,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frutta e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oli vegetali</a:t>
            </a:r>
          </a:p>
        </p:txBody>
      </p:sp>
      <p:sp>
        <p:nvSpPr>
          <p:cNvPr id="9" name="CasellaDiTesto 9"/>
          <p:cNvSpPr txBox="1"/>
          <p:nvPr/>
        </p:nvSpPr>
        <p:spPr>
          <a:xfrm>
            <a:off x="2063552" y="5808334"/>
            <a:ext cx="4075288" cy="954103"/>
          </a:xfrm>
          <a:prstGeom prst="rect">
            <a:avLst/>
          </a:prstGeom>
          <a:solidFill>
            <a:srgbClr val="FFFFFF"/>
          </a:solidFill>
          <a:ln w="25402">
            <a:solidFill>
              <a:srgbClr val="4F81BD"/>
            </a:solidFill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ATTIVITA’ FISICA E SEDENTARIETA’</a:t>
            </a:r>
          </a:p>
        </p:txBody>
      </p:sp>
      <p:sp>
        <p:nvSpPr>
          <p:cNvPr id="24" name="Rettangolo 23"/>
          <p:cNvSpPr/>
          <p:nvPr/>
        </p:nvSpPr>
        <p:spPr>
          <a:xfrm>
            <a:off x="7109878" y="4915034"/>
            <a:ext cx="4458730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9999"/>
            </a:solidFill>
          </a:ln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latin typeface="Georgia" pitchFamily="18"/>
              </a:rPr>
              <a:t>Saltare la colazione, orari non ordinati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latin typeface="Georgia" pitchFamily="18"/>
              </a:rPr>
              <a:t>Consumare troppi zuccheri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latin typeface="Georgia" pitchFamily="18"/>
              </a:rPr>
              <a:t>Mangiare porzioni troppo abbondanti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latin typeface="Georgia" pitchFamily="18"/>
              </a:rPr>
              <a:t>Assumere poca verdura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latin typeface="Georgia" pitchFamily="18"/>
              </a:rPr>
              <a:t>Avere un’alimentazione sbilanciata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latin typeface="Georgia" pitchFamily="18"/>
              </a:rPr>
              <a:t>SCELTA SBAGLIATA DEL CIBO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7109878" y="4545702"/>
            <a:ext cx="2590651" cy="369332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ERRORI ALIMENTARI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318A1999-8DE6-ED27-C1E1-86D2D27B3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0904" y="341337"/>
            <a:ext cx="3622677" cy="366372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6" grpId="0" animBg="1"/>
      <p:bldP spid="7" grpId="0"/>
      <p:bldP spid="9" grpId="0" animBg="1"/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7238564" y="692694"/>
            <a:ext cx="4834094" cy="1143000"/>
          </a:xfrm>
        </p:spPr>
        <p:txBody>
          <a:bodyPr/>
          <a:lstStyle/>
          <a:p>
            <a:pPr lvl="0"/>
            <a:r>
              <a:rPr lang="it-IT">
                <a:solidFill>
                  <a:srgbClr val="000000"/>
                </a:solidFill>
              </a:rPr>
              <a:t>Diario alimentare</a:t>
            </a:r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9048" y="188640"/>
            <a:ext cx="6995064" cy="6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904308" y="2060847"/>
            <a:ext cx="1904996" cy="380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1064550" y="5229197"/>
            <a:ext cx="936107" cy="130234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tangolo 10"/>
          <p:cNvSpPr/>
          <p:nvPr/>
        </p:nvSpPr>
        <p:spPr>
          <a:xfrm>
            <a:off x="78405" y="188640"/>
            <a:ext cx="6904913" cy="6480720"/>
          </a:xfrm>
          <a:prstGeom prst="rect">
            <a:avLst/>
          </a:prstGeom>
          <a:noFill/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/>
          <p:nvPr/>
        </p:nvSpPr>
        <p:spPr>
          <a:xfrm>
            <a:off x="3431704" y="974925"/>
            <a:ext cx="5543549" cy="10156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1" i="1" u="none" strike="noStrike" kern="1200" cap="none" spc="0" baseline="0">
              <a:solidFill>
                <a:srgbClr val="009999"/>
              </a:solidFill>
              <a:uFillTx/>
              <a:latin typeface="Times New Roman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1" i="1" u="none" strike="noStrike" kern="1200" cap="none" spc="0" baseline="0">
              <a:solidFill>
                <a:srgbClr val="009999"/>
              </a:solidFill>
              <a:uFillTx/>
              <a:latin typeface="Times New Roman" pitchFamily="18"/>
            </a:endParaRPr>
          </a:p>
        </p:txBody>
      </p:sp>
      <p:sp>
        <p:nvSpPr>
          <p:cNvPr id="3" name="Rectangle 2"/>
          <p:cNvSpPr txBox="1"/>
          <p:nvPr/>
        </p:nvSpPr>
        <p:spPr>
          <a:xfrm>
            <a:off x="1055440" y="1273828"/>
            <a:ext cx="3384376" cy="143351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Chirurgia </a:t>
            </a:r>
            <a:r>
              <a:rPr lang="it-IT" sz="2800" b="0" i="0" u="none" strike="noStrike" kern="1200" cap="none" spc="0" baseline="0" dirty="0" err="1">
                <a:solidFill>
                  <a:srgbClr val="000000"/>
                </a:solidFill>
                <a:uFillTx/>
                <a:latin typeface="Georgia" pitchFamily="18"/>
              </a:rPr>
              <a:t>Bariatrica</a:t>
            </a:r>
            <a:endParaRPr lang="it-IT" sz="2800" b="0" i="0" u="none" strike="noStrike" kern="1200" cap="none" spc="0" baseline="0" dirty="0">
              <a:solidFill>
                <a:srgbClr val="000000"/>
              </a:solidFill>
              <a:uFillTx/>
              <a:latin typeface="Georgia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indicazioni</a:t>
            </a:r>
          </a:p>
        </p:txBody>
      </p:sp>
      <p:sp>
        <p:nvSpPr>
          <p:cNvPr id="6" name="Rectangle 3"/>
          <p:cNvSpPr/>
          <p:nvPr/>
        </p:nvSpPr>
        <p:spPr>
          <a:xfrm>
            <a:off x="122942" y="2299745"/>
            <a:ext cx="5879056" cy="4093428"/>
          </a:xfrm>
          <a:prstGeom prst="rect">
            <a:avLst/>
          </a:prstGeom>
          <a:solidFill>
            <a:srgbClr val="C0C0C0"/>
          </a:solidFill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Sono sovrapponibili a quelle internazionalmente codificate ed accettate.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età compresa tra i 18 ed i 60/65 anni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B.M.I. &gt;35 Kg/m</a:t>
            </a:r>
            <a:r>
              <a:rPr lang="it-IT" sz="2000" b="0" i="0" u="none" strike="noStrike" kern="1200" cap="none" spc="0" baseline="30000" dirty="0">
                <a:solidFill>
                  <a:srgbClr val="000000"/>
                </a:solidFill>
                <a:uFillTx/>
                <a:latin typeface="Georgia" pitchFamily="18"/>
              </a:rPr>
              <a:t>2</a:t>
            </a:r>
            <a:r>
              <a:rPr lang="it-IT" sz="2000" dirty="0">
                <a:solidFill>
                  <a:srgbClr val="000000"/>
                </a:solidFill>
                <a:latin typeface="Georgia" pitchFamily="18"/>
              </a:rPr>
              <a:t> (RACCOMANDATA)</a:t>
            </a:r>
            <a:endParaRPr lang="it-IT" sz="2000" b="0" i="0" u="none" strike="noStrike" kern="1200" cap="none" spc="0" baseline="0" dirty="0">
              <a:solidFill>
                <a:srgbClr val="000000"/>
              </a:solidFill>
              <a:uFillTx/>
              <a:latin typeface="Georgia" pitchFamily="18"/>
            </a:endParaRPr>
          </a:p>
          <a:p>
            <a:pPr marL="457200" marR="0" lvl="0" indent="-4572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 startAt="3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B.M.I. tra 30 e </a:t>
            </a:r>
            <a:r>
              <a:rPr lang="it-IT" sz="2000" dirty="0">
                <a:solidFill>
                  <a:srgbClr val="000000"/>
                </a:solidFill>
                <a:latin typeface="Georgia" pitchFamily="18"/>
              </a:rPr>
              <a:t>35</a:t>
            </a: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 Kg/m</a:t>
            </a:r>
            <a:r>
              <a:rPr lang="it-IT" sz="2000" b="0" i="0" u="none" strike="noStrike" kern="1200" cap="none" spc="0" baseline="30000" dirty="0">
                <a:solidFill>
                  <a:srgbClr val="000000"/>
                </a:solidFill>
                <a:uFillTx/>
                <a:latin typeface="Georgia" pitchFamily="18"/>
              </a:rPr>
              <a:t>2</a:t>
            </a: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 in presenza di comorbilità non in compenso (malattie del metabolismo, patologie cardiorespiratorie, gravi malattie articolari, gravi problemi psicologici, ecc.) </a:t>
            </a:r>
          </a:p>
          <a:p>
            <a:pPr marL="457200" marR="0" lvl="0" indent="-4572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 startAt="3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Fallimento di un corretto trattamento medico (mancato o insufficiente calo ponderale; scarso o mancato mantenimento a lungo termine del calo di peso).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318" y="48651"/>
            <a:ext cx="2404954" cy="1323532"/>
          </a:xfrm>
          <a:prstGeom prst="rect">
            <a:avLst/>
          </a:prstGeom>
        </p:spPr>
      </p:pic>
      <p:sp>
        <p:nvSpPr>
          <p:cNvPr id="11" name="Rectangle 2"/>
          <p:cNvSpPr txBox="1"/>
          <p:nvPr/>
        </p:nvSpPr>
        <p:spPr>
          <a:xfrm>
            <a:off x="7792985" y="1273828"/>
            <a:ext cx="3343575" cy="143351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Chirurgia </a:t>
            </a:r>
            <a:r>
              <a:rPr lang="it-IT" sz="2800" b="0" i="0" u="none" strike="noStrike" kern="1200" cap="none" spc="0" baseline="0" dirty="0" err="1">
                <a:solidFill>
                  <a:srgbClr val="000000"/>
                </a:solidFill>
                <a:uFillTx/>
                <a:latin typeface="Georgia" pitchFamily="18"/>
              </a:rPr>
              <a:t>Bariatrica</a:t>
            </a:r>
            <a:endParaRPr lang="it-IT" sz="2800" b="0" i="0" u="none" strike="noStrike" kern="1200" cap="none" spc="0" baseline="0" dirty="0">
              <a:solidFill>
                <a:srgbClr val="000000"/>
              </a:solidFill>
              <a:uFillTx/>
              <a:latin typeface="Georgia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controindicazioni</a:t>
            </a:r>
          </a:p>
        </p:txBody>
      </p:sp>
      <p:sp>
        <p:nvSpPr>
          <p:cNvPr id="12" name="Rectangle 2"/>
          <p:cNvSpPr/>
          <p:nvPr/>
        </p:nvSpPr>
        <p:spPr>
          <a:xfrm>
            <a:off x="7104112" y="2152271"/>
            <a:ext cx="4896544" cy="4708981"/>
          </a:xfrm>
          <a:prstGeom prst="rect">
            <a:avLst/>
          </a:prstGeom>
          <a:solidFill>
            <a:srgbClr val="C0C0C0"/>
          </a:solidFill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1. assenza di un periodo di trattamento medico verificabile;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2. paziente incapace di partecipare ad un prolungato protocollo di follow-up;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3. disordini psicotici</a:t>
            </a:r>
            <a:r>
              <a:rPr lang="it-IT" sz="2000" dirty="0">
                <a:solidFill>
                  <a:srgbClr val="000000"/>
                </a:solidFill>
                <a:latin typeface="Georgia" pitchFamily="18"/>
              </a:rPr>
              <a:t> gravi,</a:t>
            </a: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 disturbi della personalità e del comportamento alimentare (BED: </a:t>
            </a:r>
            <a:r>
              <a:rPr lang="it-IT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Georgia" pitchFamily="18"/>
              </a:rPr>
              <a:t>Binge</a:t>
            </a: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 </a:t>
            </a:r>
            <a:r>
              <a:rPr lang="it-IT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Georgia" pitchFamily="18"/>
              </a:rPr>
              <a:t>eating</a:t>
            </a: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 disorder) valutati da uno psichiatra o psicologo dedicato;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4. alcolismo e tossicodipendenza;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5. malattie correlate a ridotta </a:t>
            </a:r>
            <a:r>
              <a:rPr lang="it-IT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Georgia" pitchFamily="18"/>
              </a:rPr>
              <a:t>spettativa</a:t>
            </a: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 di vita;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6. pazienti inabili a prendersi cura di se stessi e senza un adeguato supporto familiare e sociale.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867" y="364391"/>
            <a:ext cx="3103133" cy="8779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549" y="171449"/>
            <a:ext cx="9744941" cy="6692309"/>
          </a:xfrm>
          <a:prstGeom prst="rect">
            <a:avLst/>
          </a:prstGeom>
        </p:spPr>
      </p:pic>
      <p:pic>
        <p:nvPicPr>
          <p:cNvPr id="5" name="Picture 2" descr="http://cclscorp.com/ESW/Images/Fat_Cartoon_M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92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136058" y="1845507"/>
            <a:ext cx="1776447" cy="2089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e 5"/>
          <p:cNvSpPr/>
          <p:nvPr/>
        </p:nvSpPr>
        <p:spPr>
          <a:xfrm>
            <a:off x="1672306" y="1271848"/>
            <a:ext cx="2269535" cy="1558728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it-IT" dirty="0">
                <a:solidFill>
                  <a:srgbClr val="000000"/>
                </a:solidFill>
                <a:ea typeface="MetaPlus-Roman"/>
                <a:cs typeface="Times New Roman" pitchFamily="18" charset="0"/>
              </a:rPr>
              <a:t>Visita chirurgica per criteri di inclusione</a:t>
            </a:r>
          </a:p>
        </p:txBody>
      </p:sp>
      <p:sp>
        <p:nvSpPr>
          <p:cNvPr id="7" name="Ovale 6"/>
          <p:cNvSpPr/>
          <p:nvPr/>
        </p:nvSpPr>
        <p:spPr>
          <a:xfrm>
            <a:off x="4389059" y="337353"/>
            <a:ext cx="1706941" cy="1055716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it-IT" dirty="0">
                <a:solidFill>
                  <a:srgbClr val="000000"/>
                </a:solidFill>
                <a:ea typeface="MetaPlus-Roman"/>
                <a:cs typeface="Times New Roman" pitchFamily="18" charset="0"/>
              </a:rPr>
              <a:t>Dietista</a:t>
            </a:r>
          </a:p>
        </p:txBody>
      </p:sp>
      <p:pic>
        <p:nvPicPr>
          <p:cNvPr id="8" name="Picture 58" descr="ANd9GcRPxTOFSEw1ZpPBuZcW0yitzFdFjepgIxryPwHYmLq-KMOnLr1pgQoR1w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8442" y="4744591"/>
            <a:ext cx="1622659" cy="1310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5" descr="ANd9GcTv1waBd1UkGKuODYwaiOyRi4onppHnczZO3KIHOD3mlFs-gRteTmDvojA5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53" b="100000" l="2326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243652" y="447782"/>
            <a:ext cx="1551352" cy="1156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3" descr="Risultati immagini per dietitia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971046" y="50230"/>
            <a:ext cx="1485730" cy="1122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e 12"/>
          <p:cNvSpPr/>
          <p:nvPr/>
        </p:nvSpPr>
        <p:spPr>
          <a:xfrm>
            <a:off x="7107456" y="492484"/>
            <a:ext cx="2269535" cy="1558728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it-IT" sz="2400" dirty="0">
                <a:solidFill>
                  <a:srgbClr val="000000"/>
                </a:solidFill>
                <a:ea typeface="MetaPlus-Roman"/>
                <a:cs typeface="Times New Roman" pitchFamily="18" charset="0"/>
              </a:rPr>
              <a:t>Psichiatra</a:t>
            </a:r>
          </a:p>
        </p:txBody>
      </p:sp>
      <p:sp>
        <p:nvSpPr>
          <p:cNvPr id="14" name="Ovale 13"/>
          <p:cNvSpPr/>
          <p:nvPr/>
        </p:nvSpPr>
        <p:spPr>
          <a:xfrm>
            <a:off x="2807073" y="3072681"/>
            <a:ext cx="2269535" cy="1558728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400"/>
              </a:spcBef>
            </a:pPr>
            <a:r>
              <a:rPr lang="it-IT" dirty="0">
                <a:solidFill>
                  <a:srgbClr val="000000"/>
                </a:solidFill>
                <a:ea typeface="MetaPlus-Roman"/>
                <a:cs typeface="Times New Roman" pitchFamily="18" charset="0"/>
              </a:rPr>
              <a:t>     </a:t>
            </a:r>
            <a:r>
              <a:rPr lang="it-IT" sz="2800" dirty="0">
                <a:solidFill>
                  <a:srgbClr val="000000"/>
                </a:solidFill>
                <a:ea typeface="MetaPlus-Roman"/>
                <a:cs typeface="Times New Roman" pitchFamily="18" charset="0"/>
              </a:rPr>
              <a:t>EGDS</a:t>
            </a:r>
          </a:p>
        </p:txBody>
      </p:sp>
      <p:pic>
        <p:nvPicPr>
          <p:cNvPr id="15" name="Picture 5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99109" y="3510474"/>
            <a:ext cx="1454523" cy="1234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Ovale 15"/>
          <p:cNvSpPr/>
          <p:nvPr/>
        </p:nvSpPr>
        <p:spPr>
          <a:xfrm>
            <a:off x="7317275" y="2463461"/>
            <a:ext cx="2613567" cy="1558728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it-IT" dirty="0">
                <a:solidFill>
                  <a:srgbClr val="000000"/>
                </a:solidFill>
                <a:ea typeface="MetaPlus-Roman"/>
                <a:cs typeface="Times New Roman" pitchFamily="18" charset="0"/>
              </a:rPr>
              <a:t>Valutazione metabolica ed endocrinologica</a:t>
            </a:r>
          </a:p>
        </p:txBody>
      </p:sp>
      <p:sp>
        <p:nvSpPr>
          <p:cNvPr id="17" name="Ovale 16"/>
          <p:cNvSpPr/>
          <p:nvPr/>
        </p:nvSpPr>
        <p:spPr>
          <a:xfrm>
            <a:off x="5148595" y="3811094"/>
            <a:ext cx="2482857" cy="1137269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it-IT" dirty="0">
                <a:solidFill>
                  <a:srgbClr val="000000"/>
                </a:solidFill>
                <a:ea typeface="MetaPlus-Roman"/>
                <a:cs typeface="Times New Roman" pitchFamily="18" charset="0"/>
              </a:rPr>
              <a:t>Valutazione anestesiologica</a:t>
            </a:r>
          </a:p>
        </p:txBody>
      </p:sp>
      <p:sp>
        <p:nvSpPr>
          <p:cNvPr id="18" name="Ovale 17"/>
          <p:cNvSpPr/>
          <p:nvPr/>
        </p:nvSpPr>
        <p:spPr>
          <a:xfrm>
            <a:off x="5361917" y="4731855"/>
            <a:ext cx="2269535" cy="1195120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it-IT" dirty="0">
                <a:solidFill>
                  <a:srgbClr val="000000"/>
                </a:solidFill>
                <a:ea typeface="MetaPlus-Roman"/>
                <a:cs typeface="Times New Roman" pitchFamily="18" charset="0"/>
              </a:rPr>
              <a:t>Intervento chirurgico</a:t>
            </a:r>
          </a:p>
        </p:txBody>
      </p:sp>
      <p:sp>
        <p:nvSpPr>
          <p:cNvPr id="19" name="Ovale 18"/>
          <p:cNvSpPr/>
          <p:nvPr/>
        </p:nvSpPr>
        <p:spPr>
          <a:xfrm>
            <a:off x="5361917" y="5640705"/>
            <a:ext cx="2269535" cy="1195120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it-IT" dirty="0">
                <a:solidFill>
                  <a:srgbClr val="000000"/>
                </a:solidFill>
                <a:ea typeface="MetaPlus-Roman"/>
                <a:cs typeface="Times New Roman" pitchFamily="18" charset="0"/>
              </a:rPr>
              <a:t>Follow-up</a:t>
            </a:r>
          </a:p>
        </p:txBody>
      </p:sp>
      <p:pic>
        <p:nvPicPr>
          <p:cNvPr id="20" name="Picture 53" descr="ANd9GcQ_E1M6akBCOYn4VNhrTLWpufuLqnAuxndJzFvhTGGs6UQpMuEWqFXqWHA0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909717" y="2594010"/>
            <a:ext cx="686012" cy="957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859" y="689176"/>
            <a:ext cx="1478782" cy="1362036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84789" y="5438580"/>
            <a:ext cx="1400407" cy="1322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itolo 1"/>
          <p:cNvSpPr>
            <a:spLocks noGrp="1"/>
          </p:cNvSpPr>
          <p:nvPr>
            <p:ph type="title"/>
          </p:nvPr>
        </p:nvSpPr>
        <p:spPr>
          <a:xfrm>
            <a:off x="418751" y="5081190"/>
            <a:ext cx="4490939" cy="941143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chemeClr val="tx2"/>
                </a:solidFill>
              </a:rPr>
              <a:t>Percorso Intraospedaliero</a:t>
            </a:r>
          </a:p>
        </p:txBody>
      </p:sp>
      <p:sp>
        <p:nvSpPr>
          <p:cNvPr id="3" name="Ovale 2"/>
          <p:cNvSpPr/>
          <p:nvPr/>
        </p:nvSpPr>
        <p:spPr>
          <a:xfrm>
            <a:off x="27683" y="4925067"/>
            <a:ext cx="3736391" cy="14977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9590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it-IT">
                <a:latin typeface="Georgia" pitchFamily="18"/>
              </a:rPr>
              <a:t>Dietista</a:t>
            </a:r>
          </a:p>
        </p:txBody>
      </p:sp>
      <p:sp>
        <p:nvSpPr>
          <p:cNvPr id="3" name="Rectangle 3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00000"/>
              </a:lnSpc>
            </a:pPr>
            <a:r>
              <a:rPr lang="it-IT" sz="2400">
                <a:latin typeface="Georgia" pitchFamily="18"/>
              </a:rPr>
              <a:t>Valutazione nutrizionale pre-operatoria, educazione post-operatoria, counseling e follow-up nutrizionale.</a:t>
            </a:r>
          </a:p>
          <a:p>
            <a:pPr lvl="0">
              <a:lnSpc>
                <a:spcPct val="100000"/>
              </a:lnSpc>
            </a:pPr>
            <a:r>
              <a:rPr lang="it-IT" sz="2400">
                <a:latin typeface="Georgia" pitchFamily="18"/>
              </a:rPr>
              <a:t>Elaborazione per 7 giorni di un diario alimentare,calcolo del Body Mass Index, analisi del diario alimentare, motivazione alla gestione del cambiamento  dello stile di vita nel post-operatorio, corretta autogestione alimentare.</a:t>
            </a:r>
          </a:p>
          <a:p>
            <a:pPr lvl="0">
              <a:buNone/>
            </a:pPr>
            <a:endParaRPr lang="it-IT" sz="2000">
              <a:latin typeface="Georgia" pitchFamily="18"/>
            </a:endParaRPr>
          </a:p>
          <a:p>
            <a:pPr lvl="0"/>
            <a:endParaRPr lang="it-IT" sz="2000">
              <a:latin typeface="Georgia" pitchFamily="18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104110" y="3918743"/>
            <a:ext cx="3594296" cy="26064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3"/>
          <p:cNvSpPr txBox="1"/>
          <p:nvPr/>
        </p:nvSpPr>
        <p:spPr>
          <a:xfrm>
            <a:off x="119338" y="1988838"/>
            <a:ext cx="12072667" cy="70788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0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Obesità: Definizione ed epidemiologia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384029" y="3068964"/>
            <a:ext cx="5419721" cy="3324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None/>
            </a:pPr>
            <a:endParaRPr lang="it-IT" sz="2000">
              <a:latin typeface="Georgia" pitchFamily="18"/>
            </a:endParaRPr>
          </a:p>
          <a:p>
            <a:pPr lvl="0"/>
            <a:endParaRPr lang="it-IT" sz="2000">
              <a:latin typeface="Georgia" pitchFamily="18"/>
            </a:endParaRPr>
          </a:p>
        </p:txBody>
      </p:sp>
      <p:sp>
        <p:nvSpPr>
          <p:cNvPr id="3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it-IT">
                <a:latin typeface="Georgia" pitchFamily="18"/>
              </a:rPr>
              <a:t>PSICHIATRA </a:t>
            </a:r>
            <a:r>
              <a:rPr lang="it-IT">
                <a:latin typeface="Georgia" pitchFamily="18"/>
                <a:cs typeface="Arial" pitchFamily="34"/>
              </a:rPr>
              <a:t>&amp; PSICOLOGO</a:t>
            </a:r>
          </a:p>
        </p:txBody>
      </p:sp>
      <p:sp>
        <p:nvSpPr>
          <p:cNvPr id="4" name="Rectangle 3"/>
          <p:cNvSpPr txBox="1"/>
          <p:nvPr/>
        </p:nvSpPr>
        <p:spPr>
          <a:xfrm>
            <a:off x="609603" y="1928954"/>
            <a:ext cx="10970687" cy="452437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228600" marR="0" lvl="0" indent="-228600" algn="l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Definizione del profilo  psicologico del soggetto tramite test</a:t>
            </a:r>
          </a:p>
          <a:p>
            <a:pPr marL="228600" marR="0" lvl="0" indent="-228600" algn="l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Colloquio: rapporto con il cibo, compliance al protocollo,supporto familiare, nulla osta ad intervento chirurgico.</a:t>
            </a:r>
          </a:p>
          <a:p>
            <a:pPr marL="228600" marR="0" lvl="0" indent="-228600" algn="l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Se ritenuto necessario ciclo di colloqui con lo psicoterapeuta  ed opportunità di un secondo ciclo di colloqui nel periodo post- operatorio</a:t>
            </a:r>
          </a:p>
        </p:txBody>
      </p:sp>
      <p:pic>
        <p:nvPicPr>
          <p:cNvPr id="5" name="Picture 5" descr="ANd9GcSjZCvoZvjG0bCvVZhMuUhIGtb1rJ2Z2xqv8gfs3ZZJu4x8noIh3Zb1og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904308" y="3789035"/>
            <a:ext cx="2432047" cy="2854327"/>
          </a:xfrm>
          <a:prstGeom prst="rect">
            <a:avLst/>
          </a:prstGeom>
          <a:noFill/>
          <a:ln w="9528">
            <a:solidFill>
              <a:srgbClr val="333333"/>
            </a:solidFill>
            <a:prstDash val="solid"/>
            <a:miter/>
          </a:ln>
        </p:spPr>
      </p:pic>
      <p:sp>
        <p:nvSpPr>
          <p:cNvPr id="7" name="AutoShape 2" descr="IMG_4418.jpg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51383" y="4365107"/>
            <a:ext cx="4511823" cy="2368707"/>
          </a:xfrm>
          <a:prstGeom prst="rect">
            <a:avLst/>
          </a:prstGeom>
          <a:noFill/>
          <a:ln w="9528">
            <a:solidFill>
              <a:srgbClr val="4F81BD"/>
            </a:solidFill>
            <a:prstDash val="solid"/>
            <a:miter/>
          </a:ln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None/>
            </a:pPr>
            <a:endParaRPr lang="it-IT" sz="2000">
              <a:latin typeface="Georgia" pitchFamily="18"/>
            </a:endParaRPr>
          </a:p>
          <a:p>
            <a:pPr lvl="0"/>
            <a:endParaRPr lang="it-IT" sz="2000">
              <a:latin typeface="Georgia" pitchFamily="18"/>
            </a:endParaRPr>
          </a:p>
        </p:txBody>
      </p:sp>
      <p:sp>
        <p:nvSpPr>
          <p:cNvPr id="3" name="Rectangle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it-IT">
                <a:latin typeface="Georgia" pitchFamily="18"/>
                <a:cs typeface="Arial" pitchFamily="34"/>
              </a:rPr>
              <a:t>Internista/Diabetologo</a:t>
            </a:r>
          </a:p>
        </p:txBody>
      </p:sp>
      <p:sp>
        <p:nvSpPr>
          <p:cNvPr id="4" name="Rectangle 3"/>
          <p:cNvSpPr txBox="1"/>
          <p:nvPr/>
        </p:nvSpPr>
        <p:spPr>
          <a:xfrm>
            <a:off x="610659" y="2892842"/>
            <a:ext cx="10970687" cy="34190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228600" marR="0" lvl="0" indent="-228600" algn="l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000000"/>
              </a:solidFill>
              <a:uFillTx/>
              <a:latin typeface="Georgia" pitchFamily="18"/>
            </a:endParaRPr>
          </a:p>
        </p:txBody>
      </p:sp>
      <p:sp>
        <p:nvSpPr>
          <p:cNvPr id="5" name="Rettangolo 8"/>
          <p:cNvSpPr/>
          <p:nvPr/>
        </p:nvSpPr>
        <p:spPr>
          <a:xfrm>
            <a:off x="587391" y="2419799"/>
            <a:ext cx="10945212" cy="175432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Dosaggio di ormoni di funzionalità tiroidea e surrenalica: possibile ruolo  sulla genesi dell’obesità. Approfondire l’aspetto metabolico.</a:t>
            </a:r>
          </a:p>
          <a:p>
            <a:pPr marL="0" marR="0" lvl="0" indent="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 DEXA nei pazienti con sospetto di obesità </a:t>
            </a:r>
            <a:r>
              <a:rPr lang="it-IT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Georgia" pitchFamily="18"/>
              </a:rPr>
              <a:t>sarcopenica</a:t>
            </a:r>
            <a:r>
              <a:rPr lang="it-IT" sz="24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 (</a:t>
            </a:r>
            <a:r>
              <a:rPr lang="it-IT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Georgia" pitchFamily="18"/>
              </a:rPr>
              <a:t>Liv</a:t>
            </a:r>
            <a:r>
              <a:rPr lang="it-IT" sz="24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. 3 RB)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>
          <a:xfrm>
            <a:off x="119338" y="404667"/>
            <a:ext cx="8856988" cy="1325559"/>
          </a:xfrm>
        </p:spPr>
        <p:txBody>
          <a:bodyPr/>
          <a:lstStyle/>
          <a:p>
            <a:pPr lvl="0"/>
            <a:r>
              <a:rPr lang="it-IT">
                <a:latin typeface="Georgia" pitchFamily="18"/>
                <a:cs typeface="Arial" pitchFamily="34"/>
              </a:rPr>
              <a:t>Gastroenterologo</a:t>
            </a:r>
            <a:br>
              <a:rPr lang="it-IT">
                <a:latin typeface="Georgia" pitchFamily="18"/>
                <a:cs typeface="Arial" pitchFamily="34"/>
              </a:rPr>
            </a:br>
            <a:r>
              <a:rPr lang="it-IT" i="1">
                <a:latin typeface="Georgia" pitchFamily="18"/>
                <a:cs typeface="Arial" pitchFamily="34"/>
              </a:rPr>
              <a:t>screening preoperatorio</a:t>
            </a:r>
          </a:p>
        </p:txBody>
      </p:sp>
      <p:sp>
        <p:nvSpPr>
          <p:cNvPr id="3" name="Rectangle 3"/>
          <p:cNvSpPr txBox="1"/>
          <p:nvPr/>
        </p:nvSpPr>
        <p:spPr>
          <a:xfrm>
            <a:off x="623392" y="1916829"/>
            <a:ext cx="10970687" cy="452437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228600" marR="0" lvl="0" indent="-228600" algn="l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000000"/>
              </a:solidFill>
              <a:uFillTx/>
              <a:latin typeface="Georgia" pitchFamily="18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83428" y="2204865"/>
            <a:ext cx="4968547" cy="368914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13"/>
          <p:cNvSpPr txBox="1"/>
          <p:nvPr/>
        </p:nvSpPr>
        <p:spPr>
          <a:xfrm>
            <a:off x="6888083" y="2924946"/>
            <a:ext cx="4248476" cy="18158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98"/>
              <a:buBlip>
                <a:blip r:embed="rId3"/>
              </a:buBlip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 Escludere lesioni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98"/>
              <a:buBlip>
                <a:blip r:embed="rId3"/>
              </a:buBlip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 Presenza di ernia jatale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98"/>
              <a:buBlip>
                <a:blip r:embed="rId3"/>
              </a:buBlip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 Segni di reflusso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98"/>
              <a:buBlip>
                <a:blip r:embed="rId3"/>
              </a:buBlip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 Biopsia per HP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/>
          </p:nvPr>
        </p:nvSpPr>
        <p:spPr>
          <a:xfrm>
            <a:off x="119338" y="404667"/>
            <a:ext cx="8856988" cy="1325559"/>
          </a:xfrm>
        </p:spPr>
        <p:txBody>
          <a:bodyPr/>
          <a:lstStyle/>
          <a:p>
            <a:pPr lvl="0"/>
            <a:r>
              <a:rPr lang="it-IT" i="1">
                <a:latin typeface="Georgia" pitchFamily="18"/>
                <a:cs typeface="Arial" pitchFamily="34"/>
              </a:rPr>
              <a:t>Chirurgo Plastico</a:t>
            </a:r>
          </a:p>
        </p:txBody>
      </p:sp>
      <p:sp>
        <p:nvSpPr>
          <p:cNvPr id="3" name="Rectangle 3"/>
          <p:cNvSpPr txBox="1"/>
          <p:nvPr/>
        </p:nvSpPr>
        <p:spPr>
          <a:xfrm>
            <a:off x="623392" y="1916829"/>
            <a:ext cx="10970687" cy="452437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228600" marR="0" lvl="0" indent="-228600" algn="l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000000"/>
              </a:solidFill>
              <a:uFillTx/>
              <a:latin typeface="Georgia" pitchFamily="18"/>
            </a:endParaRPr>
          </a:p>
        </p:txBody>
      </p:sp>
      <p:sp>
        <p:nvSpPr>
          <p:cNvPr id="4" name="Rectangle 6"/>
          <p:cNvSpPr/>
          <p:nvPr/>
        </p:nvSpPr>
        <p:spPr>
          <a:xfrm>
            <a:off x="191347" y="2182215"/>
            <a:ext cx="6192691" cy="304699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  <a:ea typeface="MetaPlus-Roman"/>
                <a:cs typeface="MetaPlus-Roman"/>
              </a:rPr>
              <a:t>  Gli interventi chirurgici sono volti a rimuovere e correggere l’eccesso cutaneo ed eventualmente adiposo risultante dalla perdita di peso.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000000"/>
              </a:solidFill>
              <a:uFillTx/>
              <a:latin typeface="Georgia" pitchFamily="18"/>
              <a:ea typeface="MetaPlus-Roman"/>
              <a:cs typeface="MetaPlus-Roman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  <a:ea typeface="MetaPlus-Roman"/>
                <a:cs typeface="MetaPlus-Roman"/>
              </a:rPr>
              <a:t>  Addominoplastica, torsoplastica, lifting di braccia e cosce sono gli interventi più frequentemente eseguiti a tale scopo.</a:t>
            </a:r>
          </a:p>
        </p:txBody>
      </p:sp>
      <p:pic>
        <p:nvPicPr>
          <p:cNvPr id="5" name="Picture 5" descr="grassa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320137" y="1124739"/>
            <a:ext cx="3489542" cy="2807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9" descr="63cc0_ginoide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968209" y="3573018"/>
            <a:ext cx="2304800" cy="307440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AutoShape 8"/>
          <p:cNvSpPr/>
          <p:nvPr/>
        </p:nvSpPr>
        <p:spPr>
          <a:xfrm rot="5400013">
            <a:off x="9069961" y="3191229"/>
            <a:ext cx="892170" cy="647696"/>
          </a:xfrm>
          <a:custGeom>
            <a:avLst>
              <a:gd name="f0" fmla="val 1620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FFFF00"/>
          </a:solidFill>
          <a:ln w="9528">
            <a:solidFill>
              <a:srgbClr val="666666"/>
            </a:solidFill>
            <a:prstDash val="solid"/>
            <a:miter/>
          </a:ln>
        </p:spPr>
        <p:txBody>
          <a:bodyPr vert="eaVert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666666"/>
              </a:solidFill>
              <a:uFillTx/>
              <a:latin typeface="Arial" pitchFamily="34"/>
              <a:ea typeface="MetaPlus-Roman"/>
              <a:cs typeface="MetaPlus-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3"/>
          <p:cNvSpPr txBox="1"/>
          <p:nvPr/>
        </p:nvSpPr>
        <p:spPr>
          <a:xfrm>
            <a:off x="119338" y="1988838"/>
            <a:ext cx="12072667" cy="70788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Tecniche</a:t>
            </a:r>
            <a:r>
              <a:rPr lang="it-IT" sz="4000" b="0" i="0" u="none" strike="noStrike" kern="1200" cap="none" spc="0" dirty="0">
                <a:solidFill>
                  <a:srgbClr val="000000"/>
                </a:solidFill>
                <a:uFillTx/>
                <a:latin typeface="Georgia" pitchFamily="18"/>
              </a:rPr>
              <a:t> chirurgiche</a:t>
            </a:r>
            <a:endParaRPr lang="it-IT" sz="4000" b="0" i="0" u="none" strike="noStrike" kern="1200" cap="none" spc="0" baseline="0" dirty="0">
              <a:solidFill>
                <a:srgbClr val="000000"/>
              </a:solidFill>
              <a:uFillTx/>
              <a:latin typeface="Georgia" pitchFamily="1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384029" y="3068964"/>
            <a:ext cx="5419721" cy="33242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5357859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SCN056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91347" y="548676"/>
            <a:ext cx="6911977" cy="518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5" descr="DSCN056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359697" y="1844820"/>
            <a:ext cx="6445248" cy="48355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5"/>
          <p:cNvSpPr txBox="1"/>
          <p:nvPr/>
        </p:nvSpPr>
        <p:spPr>
          <a:xfrm>
            <a:off x="7320137" y="476667"/>
            <a:ext cx="3384377" cy="9541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POSIZIONE DEL PAZIENTE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ambe x infermieri 00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52503" y="476246"/>
            <a:ext cx="5661022" cy="3860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5" descr="gambe x infermieri 00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456038" y="2348883"/>
            <a:ext cx="5287966" cy="382270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Box 6"/>
          <p:cNvSpPr txBox="1"/>
          <p:nvPr/>
        </p:nvSpPr>
        <p:spPr>
          <a:xfrm>
            <a:off x="1415482" y="5229197"/>
            <a:ext cx="4463981" cy="830997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  <a:cs typeface="Times New Roman" pitchFamily="18"/>
              </a:rPr>
              <a:t>Gambali a compressione pneumatica intermitente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olo 1"/>
          <p:cNvSpPr>
            <a:spLocks noGrp="1"/>
          </p:cNvSpPr>
          <p:nvPr>
            <p:ph type="title"/>
          </p:nvPr>
        </p:nvSpPr>
        <p:spPr>
          <a:xfrm>
            <a:off x="1271588" y="274638"/>
            <a:ext cx="9720262" cy="1143000"/>
          </a:xfrm>
        </p:spPr>
        <p:txBody>
          <a:bodyPr/>
          <a:lstStyle/>
          <a:p>
            <a:r>
              <a:rPr lang="it-IT" altLang="it-IT" smtClean="0">
                <a:solidFill>
                  <a:schemeClr val="bg1"/>
                </a:solidFill>
              </a:rPr>
              <a:t>Mini-Bypass</a:t>
            </a:r>
          </a:p>
        </p:txBody>
      </p:sp>
      <p:pic>
        <p:nvPicPr>
          <p:cNvPr id="819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548680"/>
            <a:ext cx="5832648" cy="5339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37629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119338" y="260649"/>
            <a:ext cx="8856988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000" b="1" i="1" u="none" strike="noStrike" kern="0" cap="none" spc="0" baseline="0">
                <a:solidFill>
                  <a:srgbClr val="000000"/>
                </a:solidFill>
                <a:uFillTx/>
                <a:latin typeface="Georgia" pitchFamily="18"/>
                <a:cs typeface="Arial" pitchFamily="34"/>
              </a:rPr>
              <a:t>Sleeve Gastrectomy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000" b="1" i="1" u="none" strike="noStrike" kern="0" cap="none" spc="0" baseline="0">
                <a:solidFill>
                  <a:srgbClr val="000000"/>
                </a:solidFill>
                <a:uFillTx/>
                <a:latin typeface="Georgia" pitchFamily="18"/>
                <a:cs typeface="Arial" pitchFamily="34"/>
              </a:rPr>
              <a:t>Intervento restrittivo????</a:t>
            </a:r>
          </a:p>
        </p:txBody>
      </p:sp>
      <p:pic>
        <p:nvPicPr>
          <p:cNvPr id="3" name="Picture 10" descr="211-7_default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968209" y="2132856"/>
            <a:ext cx="3255958" cy="4114800"/>
          </a:xfrm>
          <a:prstGeom prst="rect">
            <a:avLst/>
          </a:prstGeom>
          <a:noFill/>
          <a:ln w="38103">
            <a:solidFill>
              <a:srgbClr val="808080"/>
            </a:solidFill>
            <a:prstDash val="solid"/>
            <a:miter/>
          </a:ln>
        </p:spPr>
      </p:pic>
      <p:pic>
        <p:nvPicPr>
          <p:cNvPr id="4" name="Picture 5" descr="sharma-obesity-verticalsleevegastrectomy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703508" y="1916829"/>
            <a:ext cx="3521070" cy="42989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Isosceles Triangle 202"/>
          <p:cNvSpPr/>
          <p:nvPr/>
        </p:nvSpPr>
        <p:spPr>
          <a:xfrm rot="5400013">
            <a:off x="4973938" y="4263038"/>
            <a:ext cx="2689771" cy="73367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+- 0 0 -90"/>
              <a:gd name="f12" fmla="abs f3"/>
              <a:gd name="f13" fmla="abs f4"/>
              <a:gd name="f14" fmla="abs f5"/>
              <a:gd name="f15" fmla="*/ f8 f0 1"/>
              <a:gd name="f16" fmla="*/ f9 f0 1"/>
              <a:gd name="f17" fmla="*/ f10 f0 1"/>
              <a:gd name="f18" fmla="*/ f11 f0 1"/>
              <a:gd name="f19" fmla="?: f12 f3 1"/>
              <a:gd name="f20" fmla="?: f13 f4 1"/>
              <a:gd name="f21" fmla="?: f14 f5 1"/>
              <a:gd name="f22" fmla="*/ f15 1 f2"/>
              <a:gd name="f23" fmla="*/ f16 1 f2"/>
              <a:gd name="f24" fmla="*/ f17 1 f2"/>
              <a:gd name="f25" fmla="*/ f18 1 f2"/>
              <a:gd name="f26" fmla="*/ f19 1 21600"/>
              <a:gd name="f27" fmla="*/ f20 1 21600"/>
              <a:gd name="f28" fmla="*/ 21600 f19 1"/>
              <a:gd name="f29" fmla="*/ 21600 f20 1"/>
              <a:gd name="f30" fmla="+- f22 0 f1"/>
              <a:gd name="f31" fmla="+- f23 0 f1"/>
              <a:gd name="f32" fmla="+- f24 0 f1"/>
              <a:gd name="f33" fmla="+- f25 0 f1"/>
              <a:gd name="f34" fmla="min f27 f26"/>
              <a:gd name="f35" fmla="*/ f28 1 f21"/>
              <a:gd name="f36" fmla="*/ f29 1 f21"/>
              <a:gd name="f37" fmla="val f35"/>
              <a:gd name="f38" fmla="val f36"/>
              <a:gd name="f39" fmla="*/ f6 f34 1"/>
              <a:gd name="f40" fmla="+- f38 0 f6"/>
              <a:gd name="f41" fmla="+- f37 0 f6"/>
              <a:gd name="f42" fmla="*/ f38 f34 1"/>
              <a:gd name="f43" fmla="*/ f37 f34 1"/>
              <a:gd name="f44" fmla="*/ f40 1 2"/>
              <a:gd name="f45" fmla="*/ f41 1 2"/>
              <a:gd name="f46" fmla="*/ f41 f7 1"/>
              <a:gd name="f47" fmla="+- f6 f44 0"/>
              <a:gd name="f48" fmla="*/ f46 1 200000"/>
              <a:gd name="f49" fmla="*/ f46 1 100000"/>
              <a:gd name="f50" fmla="+- f48 f45 0"/>
              <a:gd name="f51" fmla="*/ f48 f34 1"/>
              <a:gd name="f52" fmla="*/ f47 f34 1"/>
              <a:gd name="f53" fmla="*/ f49 f34 1"/>
              <a:gd name="f54" fmla="*/ f50 f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53" y="f39"/>
              </a:cxn>
              <a:cxn ang="f31">
                <a:pos x="f51" y="f52"/>
              </a:cxn>
              <a:cxn ang="f32">
                <a:pos x="f39" y="f42"/>
              </a:cxn>
              <a:cxn ang="f32">
                <a:pos x="f53" y="f42"/>
              </a:cxn>
              <a:cxn ang="f32">
                <a:pos x="f43" y="f42"/>
              </a:cxn>
              <a:cxn ang="f33">
                <a:pos x="f54" y="f52"/>
              </a:cxn>
            </a:cxnLst>
            <a:rect l="f51" t="f52" r="f54" b="f42"/>
            <a:pathLst>
              <a:path>
                <a:moveTo>
                  <a:pt x="f39" y="f42"/>
                </a:moveTo>
                <a:lnTo>
                  <a:pt x="f53" y="f39"/>
                </a:lnTo>
                <a:lnTo>
                  <a:pt x="f43" y="f42"/>
                </a:lnTo>
                <a:close/>
              </a:path>
            </a:pathLst>
          </a:custGeom>
          <a:solidFill>
            <a:srgbClr val="F79646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414141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263356" y="188640"/>
            <a:ext cx="10972800" cy="1143000"/>
          </a:xfrm>
        </p:spPr>
        <p:txBody>
          <a:bodyPr/>
          <a:lstStyle/>
          <a:p>
            <a:pPr lvl="0"/>
            <a:r>
              <a:rPr lang="fr-FR" sz="4000" dirty="0" err="1">
                <a:latin typeface="Georgia" pitchFamily="18"/>
                <a:cs typeface="Times New Roman" pitchFamily="18"/>
              </a:rPr>
              <a:t>Gestione</a:t>
            </a:r>
            <a:r>
              <a:rPr lang="fr-FR" sz="4000" dirty="0">
                <a:latin typeface="Georgia" pitchFamily="18"/>
                <a:cs typeface="Times New Roman" pitchFamily="18"/>
              </a:rPr>
              <a:t> </a:t>
            </a:r>
            <a:r>
              <a:rPr lang="fr-FR" sz="4000" dirty="0" err="1">
                <a:latin typeface="Georgia" pitchFamily="18"/>
                <a:cs typeface="Times New Roman" pitchFamily="18"/>
              </a:rPr>
              <a:t>infermieristica</a:t>
            </a:r>
            <a:r>
              <a:rPr lang="fr-FR" sz="4000" dirty="0">
                <a:latin typeface="Georgia" pitchFamily="18"/>
                <a:cs typeface="Times New Roman" pitchFamily="18"/>
              </a:rPr>
              <a:t> e </a:t>
            </a:r>
            <a:r>
              <a:rPr lang="fr-FR" sz="4000" dirty="0" err="1">
                <a:latin typeface="Georgia" pitchFamily="18"/>
                <a:cs typeface="Times New Roman" pitchFamily="18"/>
              </a:rPr>
              <a:t>riconoscimento</a:t>
            </a:r>
            <a:r>
              <a:rPr lang="fr-FR" sz="4000" dirty="0">
                <a:latin typeface="Georgia" pitchFamily="18"/>
                <a:cs typeface="Times New Roman" pitchFamily="18"/>
              </a:rPr>
              <a:t> di </a:t>
            </a:r>
            <a:r>
              <a:rPr lang="fr-FR" sz="4000" dirty="0" err="1">
                <a:latin typeface="Georgia" pitchFamily="18"/>
                <a:cs typeface="Times New Roman" pitchFamily="18"/>
              </a:rPr>
              <a:t>complicanze</a:t>
            </a:r>
            <a:endParaRPr lang="fr-FR" sz="4000" dirty="0">
              <a:latin typeface="Georgia" pitchFamily="18"/>
              <a:cs typeface="Times New Roman" pitchFamily="18"/>
            </a:endParaRPr>
          </a:p>
        </p:txBody>
      </p:sp>
      <p:sp>
        <p:nvSpPr>
          <p:cNvPr id="4" name="Rectangle 3"/>
          <p:cNvSpPr txBox="1"/>
          <p:nvPr/>
        </p:nvSpPr>
        <p:spPr>
          <a:xfrm>
            <a:off x="3575720" y="5517232"/>
            <a:ext cx="5967208" cy="158417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  <a:cs typeface="Times New Roman" pitchFamily="18"/>
              </a:rPr>
              <a:t/>
            </a:r>
            <a:b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  <a:cs typeface="Times New Roman" pitchFamily="18"/>
              </a:rPr>
            </a:br>
            <a:r>
              <a:rPr lang="it-IT" sz="2000" b="1" i="1" u="none" strike="noStrike" kern="1200" cap="none" spc="0" baseline="0" dirty="0">
                <a:solidFill>
                  <a:srgbClr val="E46C0A"/>
                </a:solidFill>
                <a:uFillTx/>
                <a:latin typeface="Georgia" pitchFamily="18"/>
                <a:cs typeface="Times New Roman" pitchFamily="18"/>
              </a:rPr>
              <a:t>Complicanze precoci (prima dei 30 giorni)</a:t>
            </a: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  <a:cs typeface="Times New Roman" pitchFamily="18"/>
              </a:rPr>
              <a:t/>
            </a:r>
            <a:b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  <a:cs typeface="Times New Roman" pitchFamily="18"/>
              </a:rPr>
            </a:b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  <a:cs typeface="Times New Roman" pitchFamily="18"/>
              </a:rPr>
              <a:t>• Fistola 2-7% </a:t>
            </a:r>
            <a:b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  <a:cs typeface="Times New Roman" pitchFamily="18"/>
              </a:rPr>
            </a:br>
            <a:r>
              <a:rPr lang="it-IT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  <a:cs typeface="Times New Roman" pitchFamily="18"/>
              </a:rPr>
              <a:t>• Emorragia intestinale 0,8-4,4% </a:t>
            </a:r>
          </a:p>
        </p:txBody>
      </p:sp>
      <p:pic>
        <p:nvPicPr>
          <p:cNvPr id="6" name="Picture 6" descr="211-7_default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527082" y="1628800"/>
            <a:ext cx="3257550" cy="4114800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13" name="Connettore diritto 12"/>
          <p:cNvCxnSpPr/>
          <p:nvPr/>
        </p:nvCxnSpPr>
        <p:spPr>
          <a:xfrm flipH="1">
            <a:off x="8932894" y="2212522"/>
            <a:ext cx="2664296" cy="34563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68" y="1627130"/>
            <a:ext cx="3542801" cy="4114800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onnettore diritto 11"/>
          <p:cNvCxnSpPr/>
          <p:nvPr/>
        </p:nvCxnSpPr>
        <p:spPr>
          <a:xfrm flipH="1">
            <a:off x="919296" y="3284362"/>
            <a:ext cx="1540015" cy="206132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 idx="4294967295"/>
          </p:nvPr>
        </p:nvSpPr>
        <p:spPr>
          <a:xfrm>
            <a:off x="2209803" y="44448"/>
            <a:ext cx="7772400" cy="863595"/>
          </a:xfrm>
        </p:spPr>
        <p:txBody>
          <a:bodyPr/>
          <a:lstStyle/>
          <a:p>
            <a:pPr lvl="0" hangingPunct="1">
              <a:lnSpc>
                <a:spcPct val="155000"/>
              </a:lnSpc>
            </a:pPr>
            <a:r>
              <a:rPr lang="fr-FR" sz="6000" b="0">
                <a:solidFill>
                  <a:srgbClr val="000000"/>
                </a:solidFill>
                <a:latin typeface="Georgia" pitchFamily="18"/>
              </a:rPr>
              <a:t>Definizione di obesità</a:t>
            </a:r>
          </a:p>
        </p:txBody>
      </p:sp>
      <p:sp>
        <p:nvSpPr>
          <p:cNvPr id="3" name="Text Box 5"/>
          <p:cNvSpPr txBox="1"/>
          <p:nvPr/>
        </p:nvSpPr>
        <p:spPr>
          <a:xfrm>
            <a:off x="2855643" y="4653134"/>
            <a:ext cx="6721470" cy="193899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ct val="100000"/>
              <a:buFont typeface="Wingdings" pitchFamily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fr-FR" sz="24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Eccesso ponderale che può causare danni alla salute del soggetto (wellness)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b="0" i="0" u="none" strike="noStrike" kern="1200" cap="none" spc="0" baseline="0">
              <a:solidFill>
                <a:srgbClr val="000000"/>
              </a:solidFill>
              <a:uFillTx/>
              <a:latin typeface="Georgia" pitchFamily="18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ct val="100000"/>
              <a:buFont typeface="Wingdings" pitchFamily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Indice di massa corporea (IMC o BMI)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            Peso in kg /  altezza in m²</a:t>
            </a:r>
          </a:p>
        </p:txBody>
      </p:sp>
      <p:pic>
        <p:nvPicPr>
          <p:cNvPr id="4" name="Picture 12" descr="3031093973_62a0b33e4d[1]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575715" y="1293857"/>
            <a:ext cx="4483102" cy="314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0" y="1340766"/>
            <a:ext cx="4439814" cy="1143000"/>
          </a:xfrm>
        </p:spPr>
        <p:txBody>
          <a:bodyPr/>
          <a:lstStyle/>
          <a:p>
            <a:pPr lvl="0"/>
            <a:r>
              <a:rPr lang="fr-FR" sz="4000">
                <a:latin typeface="Georgia" pitchFamily="18"/>
                <a:cs typeface="Times New Roman" pitchFamily="18"/>
              </a:rPr>
              <a:t>Carenze nutrizionali</a:t>
            </a:r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791742" y="836712"/>
            <a:ext cx="6724653" cy="5761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1127446" y="260649"/>
            <a:ext cx="8496943" cy="1143000"/>
          </a:xfrm>
        </p:spPr>
        <p:txBody>
          <a:bodyPr anchorCtr="1"/>
          <a:lstStyle/>
          <a:p>
            <a:pPr lvl="0" algn="ctr"/>
            <a:r>
              <a:rPr lang="fr-FR" sz="4000">
                <a:latin typeface="Georgia" pitchFamily="18"/>
                <a:cs typeface="Times New Roman" pitchFamily="18"/>
              </a:rPr>
              <a:t>Assunzione di integratori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927643" y="1628802"/>
            <a:ext cx="5572125" cy="4859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Grp="1"/>
          </p:cNvSpPr>
          <p:nvPr>
            <p:ph type="title"/>
          </p:nvPr>
        </p:nvSpPr>
        <p:spPr>
          <a:xfrm>
            <a:off x="1127126" y="260347"/>
            <a:ext cx="8497884" cy="1143000"/>
          </a:xfrm>
        </p:spPr>
        <p:txBody>
          <a:bodyPr lIns="90004" tIns="46798" rIns="90004" bIns="46798" anchorCtr="1"/>
          <a:lstStyle/>
          <a:p>
            <a:pPr lvl="0" algn="ctr">
              <a:lnSpc>
                <a:spcPct val="100000"/>
              </a:lnSpc>
              <a:tabLst>
                <a:tab pos="0" algn="l"/>
                <a:tab pos="447671" algn="l"/>
                <a:tab pos="896934" algn="l"/>
                <a:tab pos="1346197" algn="l"/>
                <a:tab pos="1795460" algn="l"/>
                <a:tab pos="2244723" algn="l"/>
                <a:tab pos="2693986" algn="l"/>
                <a:tab pos="3143250" algn="l"/>
                <a:tab pos="3592513" algn="l"/>
                <a:tab pos="4041776" algn="l"/>
                <a:tab pos="4491039" algn="l"/>
                <a:tab pos="4940302" algn="l"/>
                <a:tab pos="5389565" algn="l"/>
                <a:tab pos="5838828" algn="l"/>
                <a:tab pos="6288091" algn="l"/>
                <a:tab pos="6737354" algn="l"/>
                <a:tab pos="7186617" algn="l"/>
                <a:tab pos="7635870" algn="l"/>
                <a:tab pos="8085133" algn="l"/>
                <a:tab pos="8534396" algn="l"/>
                <a:tab pos="8983659" algn="l"/>
              </a:tabLst>
            </a:pPr>
            <a:r>
              <a:rPr lang="en-GB">
                <a:latin typeface="Georgia" pitchFamily="18"/>
                <a:cs typeface="Times New Roman" pitchFamily="18"/>
              </a:rPr>
              <a:t>Follow-up…..perchè?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640009" y="1916116"/>
            <a:ext cx="6778620" cy="3948114"/>
          </a:xfrm>
          <a:prstGeom prst="rect">
            <a:avLst/>
          </a:prstGeom>
          <a:solidFill>
            <a:srgbClr val="CCEEDF"/>
          </a:solidFill>
          <a:ln>
            <a:noFill/>
          </a:ln>
        </p:spPr>
        <p:txBody>
          <a:bodyPr vert="horz" wrap="square" lIns="90004" tIns="46798" rIns="90004" bIns="46798" anchor="t" anchorCtr="0" compatLnSpc="1"/>
          <a:lstStyle/>
          <a:p>
            <a:pPr marL="334963" marR="0" lvl="0" indent="-334963" algn="just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Wingdings"/>
              <a:buChar char=""/>
              <a:tabLst>
                <a:tab pos="334963" algn="l"/>
                <a:tab pos="782634" algn="l"/>
                <a:tab pos="1231897" algn="l"/>
                <a:tab pos="1681160" algn="l"/>
                <a:tab pos="2130423" algn="l"/>
                <a:tab pos="2579686" algn="l"/>
                <a:tab pos="3028949" algn="l"/>
                <a:tab pos="3478213" algn="l"/>
                <a:tab pos="3927476" algn="l"/>
                <a:tab pos="4376739" algn="l"/>
                <a:tab pos="4826002" algn="l"/>
                <a:tab pos="5275265" algn="l"/>
                <a:tab pos="5724528" algn="l"/>
                <a:tab pos="6173791" algn="l"/>
                <a:tab pos="6623054" algn="l"/>
                <a:tab pos="7072317" algn="l"/>
                <a:tab pos="7521570" algn="l"/>
                <a:tab pos="7970833" algn="l"/>
                <a:tab pos="8420096" algn="l"/>
                <a:tab pos="8869359" algn="l"/>
                <a:tab pos="931862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Monitorare nel tempo i risultati:</a:t>
            </a:r>
          </a:p>
          <a:p>
            <a:pPr marL="1249363" marR="0" lvl="2" indent="-334963" algn="just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Wingdings"/>
              <a:buChar char=""/>
              <a:tabLst>
                <a:tab pos="334963" algn="l"/>
                <a:tab pos="782635" algn="l"/>
                <a:tab pos="1231898" algn="l"/>
                <a:tab pos="1681160" algn="l"/>
                <a:tab pos="2130423" algn="l"/>
                <a:tab pos="2579686" algn="l"/>
                <a:tab pos="3028949" algn="l"/>
                <a:tab pos="3478213" algn="l"/>
                <a:tab pos="3927476" algn="l"/>
                <a:tab pos="4376739" algn="l"/>
                <a:tab pos="4826002" algn="l"/>
                <a:tab pos="5275265" algn="l"/>
                <a:tab pos="5724528" algn="l"/>
                <a:tab pos="6173791" algn="l"/>
                <a:tab pos="6623054" algn="l"/>
                <a:tab pos="7072317" algn="l"/>
                <a:tab pos="7521570" algn="l"/>
                <a:tab pos="7970833" algn="l"/>
                <a:tab pos="8420096" algn="l"/>
                <a:tab pos="8869359" algn="l"/>
                <a:tab pos="931862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Calo ponderale</a:t>
            </a:r>
          </a:p>
          <a:p>
            <a:pPr marL="1249363" marR="0" lvl="2" indent="-334963" algn="just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Wingdings"/>
              <a:buChar char=""/>
              <a:tabLst>
                <a:tab pos="334963" algn="l"/>
                <a:tab pos="782635" algn="l"/>
                <a:tab pos="1231898" algn="l"/>
                <a:tab pos="1681160" algn="l"/>
                <a:tab pos="2130423" algn="l"/>
                <a:tab pos="2579686" algn="l"/>
                <a:tab pos="3028949" algn="l"/>
                <a:tab pos="3478213" algn="l"/>
                <a:tab pos="3927476" algn="l"/>
                <a:tab pos="4376739" algn="l"/>
                <a:tab pos="4826002" algn="l"/>
                <a:tab pos="5275265" algn="l"/>
                <a:tab pos="5724528" algn="l"/>
                <a:tab pos="6173791" algn="l"/>
                <a:tab pos="6623054" algn="l"/>
                <a:tab pos="7072317" algn="l"/>
                <a:tab pos="7521570" algn="l"/>
                <a:tab pos="7970833" algn="l"/>
                <a:tab pos="8420096" algn="l"/>
                <a:tab pos="8869359" algn="l"/>
                <a:tab pos="931862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Miglioramento metabolico</a:t>
            </a:r>
          </a:p>
          <a:p>
            <a:pPr marL="334963" marR="0" lvl="0" indent="-334963" algn="just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Wingdings"/>
              <a:buChar char=""/>
              <a:tabLst>
                <a:tab pos="334963" algn="l"/>
                <a:tab pos="782634" algn="l"/>
                <a:tab pos="1231897" algn="l"/>
                <a:tab pos="1681160" algn="l"/>
                <a:tab pos="2130423" algn="l"/>
                <a:tab pos="2579686" algn="l"/>
                <a:tab pos="3028949" algn="l"/>
                <a:tab pos="3478213" algn="l"/>
                <a:tab pos="3927476" algn="l"/>
                <a:tab pos="4376739" algn="l"/>
                <a:tab pos="4826002" algn="l"/>
                <a:tab pos="5275265" algn="l"/>
                <a:tab pos="5724528" algn="l"/>
                <a:tab pos="6173791" algn="l"/>
                <a:tab pos="6623054" algn="l"/>
                <a:tab pos="7072317" algn="l"/>
                <a:tab pos="7521570" algn="l"/>
                <a:tab pos="7970833" algn="l"/>
                <a:tab pos="8420096" algn="l"/>
                <a:tab pos="8869359" algn="l"/>
                <a:tab pos="931862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Individuare e correggere eventuali deficit nutrizionali</a:t>
            </a:r>
          </a:p>
          <a:p>
            <a:pPr marL="334963" marR="0" lvl="0" indent="-334963" algn="just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>
                <a:tab pos="334963" algn="l"/>
                <a:tab pos="782634" algn="l"/>
                <a:tab pos="1231897" algn="l"/>
                <a:tab pos="1681160" algn="l"/>
                <a:tab pos="2130423" algn="l"/>
                <a:tab pos="2579686" algn="l"/>
                <a:tab pos="3028949" algn="l"/>
                <a:tab pos="3478213" algn="l"/>
                <a:tab pos="3927476" algn="l"/>
                <a:tab pos="4376739" algn="l"/>
                <a:tab pos="4826002" algn="l"/>
                <a:tab pos="5275265" algn="l"/>
                <a:tab pos="5724528" algn="l"/>
                <a:tab pos="6173791" algn="l"/>
                <a:tab pos="6623054" algn="l"/>
                <a:tab pos="7072317" algn="l"/>
                <a:tab pos="7521570" algn="l"/>
                <a:tab pos="7970833" algn="l"/>
                <a:tab pos="8420096" algn="l"/>
                <a:tab pos="8869359" algn="l"/>
                <a:tab pos="931862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b="0" i="0" u="none" strike="noStrike" kern="1200" cap="none" spc="0" baseline="0">
              <a:solidFill>
                <a:srgbClr val="000000"/>
              </a:solidFill>
              <a:effectLst>
                <a:outerShdw dist="38096" dir="2700000">
                  <a:srgbClr val="FFFFFF"/>
                </a:outerShdw>
              </a:effectLst>
              <a:uFillTx/>
              <a:latin typeface="Georgia" pitchFamily="18"/>
              <a:ea typeface="MetaPlus-Roman"/>
              <a:cs typeface="Times New Roman" pitchFamily="18"/>
            </a:endParaRPr>
          </a:p>
          <a:p>
            <a:pPr marL="334963" marR="0" lvl="0" indent="-334963" algn="just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>
                <a:tab pos="334963" algn="l"/>
                <a:tab pos="782634" algn="l"/>
                <a:tab pos="1231897" algn="l"/>
                <a:tab pos="1681160" algn="l"/>
                <a:tab pos="2130423" algn="l"/>
                <a:tab pos="2579686" algn="l"/>
                <a:tab pos="3028949" algn="l"/>
                <a:tab pos="3478213" algn="l"/>
                <a:tab pos="3927476" algn="l"/>
                <a:tab pos="4376739" algn="l"/>
                <a:tab pos="4826002" algn="l"/>
                <a:tab pos="5275265" algn="l"/>
                <a:tab pos="5724528" algn="l"/>
                <a:tab pos="6173791" algn="l"/>
                <a:tab pos="6623054" algn="l"/>
                <a:tab pos="7072317" algn="l"/>
                <a:tab pos="7521570" algn="l"/>
                <a:tab pos="7970833" algn="l"/>
                <a:tab pos="8420096" algn="l"/>
                <a:tab pos="8869359" algn="l"/>
                <a:tab pos="931862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b="0" i="0" u="none" strike="noStrike" kern="1200" cap="none" spc="0" baseline="0">
              <a:solidFill>
                <a:srgbClr val="000000"/>
              </a:solidFill>
              <a:effectLst>
                <a:outerShdw dist="38096" dir="2700000">
                  <a:srgbClr val="FFFFFF"/>
                </a:outerShdw>
              </a:effectLst>
              <a:uFillTx/>
              <a:latin typeface="Georgia" pitchFamily="18"/>
              <a:ea typeface="MetaPlus-Roman"/>
              <a:cs typeface="Times New Roman" pitchFamily="18"/>
            </a:endParaRPr>
          </a:p>
          <a:p>
            <a:pPr marL="334963" marR="0" lvl="0" indent="-334963" algn="just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Wingdings"/>
              <a:buChar char=""/>
              <a:tabLst>
                <a:tab pos="334963" algn="l"/>
                <a:tab pos="782634" algn="l"/>
                <a:tab pos="1231897" algn="l"/>
                <a:tab pos="1681160" algn="l"/>
                <a:tab pos="2130423" algn="l"/>
                <a:tab pos="2579686" algn="l"/>
                <a:tab pos="3028949" algn="l"/>
                <a:tab pos="3478213" algn="l"/>
                <a:tab pos="3927476" algn="l"/>
                <a:tab pos="4376739" algn="l"/>
                <a:tab pos="4826002" algn="l"/>
                <a:tab pos="5275265" algn="l"/>
                <a:tab pos="5724528" algn="l"/>
                <a:tab pos="6173791" algn="l"/>
                <a:tab pos="6623054" algn="l"/>
                <a:tab pos="7072317" algn="l"/>
                <a:tab pos="7521570" algn="l"/>
                <a:tab pos="7970833" algn="l"/>
                <a:tab pos="8420096" algn="l"/>
                <a:tab pos="8869359" algn="l"/>
                <a:tab pos="931862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Individuare la comparsa di complicanze chirurgiche</a:t>
            </a:r>
          </a:p>
          <a:p>
            <a:pPr marL="334963" marR="0" lvl="0" indent="-334963" algn="just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>
                <a:tab pos="334963" algn="l"/>
                <a:tab pos="782634" algn="l"/>
                <a:tab pos="1231897" algn="l"/>
                <a:tab pos="1681160" algn="l"/>
                <a:tab pos="2130423" algn="l"/>
                <a:tab pos="2579686" algn="l"/>
                <a:tab pos="3028949" algn="l"/>
                <a:tab pos="3478213" algn="l"/>
                <a:tab pos="3927476" algn="l"/>
                <a:tab pos="4376739" algn="l"/>
                <a:tab pos="4826002" algn="l"/>
                <a:tab pos="5275265" algn="l"/>
                <a:tab pos="5724528" algn="l"/>
                <a:tab pos="6173791" algn="l"/>
                <a:tab pos="6623054" algn="l"/>
                <a:tab pos="7072317" algn="l"/>
                <a:tab pos="7521570" algn="l"/>
                <a:tab pos="7970833" algn="l"/>
                <a:tab pos="8420096" algn="l"/>
                <a:tab pos="8869359" algn="l"/>
                <a:tab pos="931862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b="0" i="0" u="none" strike="noStrike" kern="1200" cap="none" spc="0" baseline="0">
              <a:solidFill>
                <a:srgbClr val="000000"/>
              </a:solidFill>
              <a:effectLst>
                <a:outerShdw dist="38096" dir="2700000">
                  <a:srgbClr val="FFFFFF"/>
                </a:outerShdw>
              </a:effectLst>
              <a:uFillTx/>
              <a:latin typeface="Georgia" pitchFamily="18"/>
              <a:ea typeface="MetaPlus-Roman"/>
              <a:cs typeface="Times New Roman" pitchFamily="18"/>
            </a:endParaRPr>
          </a:p>
        </p:txBody>
      </p:sp>
      <p:sp>
        <p:nvSpPr>
          <p:cNvPr id="4" name="AutoShape 3"/>
          <p:cNvSpPr/>
          <p:nvPr/>
        </p:nvSpPr>
        <p:spPr>
          <a:xfrm>
            <a:off x="6528047" y="4365107"/>
            <a:ext cx="2214567" cy="1214442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9338"/>
              <a:gd name="f5" fmla="+- 0 0 2458"/>
              <a:gd name="f6" fmla="+- 0 0 19528"/>
              <a:gd name="f7" fmla="+- 0 0 2954"/>
              <a:gd name="f8" fmla="+- 0 0 55639"/>
              <a:gd name="f9" fmla="abs f0"/>
              <a:gd name="f10" fmla="abs f1"/>
              <a:gd name="f11" fmla="abs f2"/>
              <a:gd name="f12" fmla="?: f9 f0 1"/>
              <a:gd name="f13" fmla="?: f10 f1 1"/>
              <a:gd name="f14" fmla="?: f11 f2 1"/>
              <a:gd name="f15" fmla="*/ f12 1 21600"/>
              <a:gd name="f16" fmla="*/ f13 1 21600"/>
              <a:gd name="f17" fmla="*/ 21600 f12 1"/>
              <a:gd name="f18" fmla="*/ 21600 f13 1"/>
              <a:gd name="f19" fmla="min f16 f15"/>
              <a:gd name="f20" fmla="*/ f17 1 f14"/>
              <a:gd name="f21" fmla="*/ f18 1 f14"/>
              <a:gd name="f22" fmla="val f20"/>
              <a:gd name="f23" fmla="val f21"/>
              <a:gd name="f24" fmla="*/ f3 f19 1"/>
              <a:gd name="f25" fmla="+- f23 0 f3"/>
              <a:gd name="f26" fmla="+- f22 0 f3"/>
              <a:gd name="f27" fmla="*/ f22 f19 1"/>
              <a:gd name="f28" fmla="*/ f23 f19 1"/>
              <a:gd name="f29" fmla="min f26 f25"/>
              <a:gd name="f30" fmla="*/ f29 1 21600"/>
              <a:gd name="f31" fmla="*/ f5 1 f30"/>
              <a:gd name="f32" fmla="*/ f4 1 f30"/>
              <a:gd name="f33" fmla="*/ f6 1 f30"/>
              <a:gd name="f34" fmla="*/ f8 1 f30"/>
              <a:gd name="f35" fmla="*/ f7 1 f30"/>
              <a:gd name="f36" fmla="*/ f25 f32 1"/>
              <a:gd name="f37" fmla="*/ f26 f31 1"/>
              <a:gd name="f38" fmla="*/ f26 f33 1"/>
              <a:gd name="f39" fmla="*/ f25 f35 1"/>
              <a:gd name="f40" fmla="*/ f26 f34 1"/>
              <a:gd name="f41" fmla="*/ f36 1 100000"/>
              <a:gd name="f42" fmla="*/ f37 1 100000"/>
              <a:gd name="f43" fmla="*/ f38 1 100000"/>
              <a:gd name="f44" fmla="*/ f39 1 100000"/>
              <a:gd name="f45" fmla="*/ f40 1 100000"/>
              <a:gd name="f46" fmla="*/ f42 f19 1"/>
              <a:gd name="f47" fmla="*/ f41 f19 1"/>
              <a:gd name="f48" fmla="*/ f43 f19 1"/>
              <a:gd name="f49" fmla="*/ f45 f19 1"/>
              <a:gd name="f50" fmla="*/ f44 f1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4" t="f24" r="f27" b="f28"/>
            <a:pathLst>
              <a:path>
                <a:moveTo>
                  <a:pt x="f24" y="f24"/>
                </a:moveTo>
                <a:lnTo>
                  <a:pt x="f27" y="f24"/>
                </a:lnTo>
                <a:lnTo>
                  <a:pt x="f27" y="f28"/>
                </a:lnTo>
                <a:lnTo>
                  <a:pt x="f24" y="f28"/>
                </a:lnTo>
                <a:close/>
              </a:path>
              <a:path fill="none">
                <a:moveTo>
                  <a:pt x="f46" y="f24"/>
                </a:moveTo>
                <a:lnTo>
                  <a:pt x="f46" y="f28"/>
                </a:lnTo>
                <a:close/>
              </a:path>
              <a:path fill="none">
                <a:moveTo>
                  <a:pt x="f46" y="f47"/>
                </a:moveTo>
                <a:lnTo>
                  <a:pt x="f48" y="f47"/>
                </a:lnTo>
                <a:lnTo>
                  <a:pt x="f49" y="f50"/>
                </a:lnTo>
              </a:path>
            </a:pathLst>
          </a:custGeom>
          <a:solidFill>
            <a:srgbClr val="FFFF00"/>
          </a:solidFill>
          <a:ln w="28437">
            <a:solidFill>
              <a:srgbClr val="99CC00"/>
            </a:solidFill>
            <a:prstDash val="solid"/>
            <a:miter/>
          </a:ln>
        </p:spPr>
        <p:txBody>
          <a:bodyPr vert="horz" wrap="square" lIns="90004" tIns="46798" rIns="90004" bIns="46798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7671" algn="l"/>
                <a:tab pos="896934" algn="l"/>
                <a:tab pos="1346197" algn="l"/>
                <a:tab pos="1795460" algn="l"/>
                <a:tab pos="2244723" algn="l"/>
                <a:tab pos="2693986" algn="l"/>
                <a:tab pos="3143250" algn="l"/>
                <a:tab pos="3592513" algn="l"/>
                <a:tab pos="4041776" algn="l"/>
                <a:tab pos="4491039" algn="l"/>
                <a:tab pos="4940302" algn="l"/>
                <a:tab pos="5389565" algn="l"/>
                <a:tab pos="5838828" algn="l"/>
                <a:tab pos="6288091" algn="l"/>
                <a:tab pos="6737354" algn="l"/>
                <a:tab pos="7186617" algn="l"/>
                <a:tab pos="7635870" algn="l"/>
                <a:tab pos="8085133" algn="l"/>
                <a:tab pos="8534396" algn="l"/>
                <a:tab pos="8983659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  <a:ea typeface="MetaPlus-Roman"/>
                <a:cs typeface="Times New Roman" pitchFamily="18"/>
              </a:rPr>
              <a:t>Vitamine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7671" algn="l"/>
                <a:tab pos="896934" algn="l"/>
                <a:tab pos="1346197" algn="l"/>
                <a:tab pos="1795460" algn="l"/>
                <a:tab pos="2244723" algn="l"/>
                <a:tab pos="2693986" algn="l"/>
                <a:tab pos="3143250" algn="l"/>
                <a:tab pos="3592513" algn="l"/>
                <a:tab pos="4041776" algn="l"/>
                <a:tab pos="4491039" algn="l"/>
                <a:tab pos="4940302" algn="l"/>
                <a:tab pos="5389565" algn="l"/>
                <a:tab pos="5838828" algn="l"/>
                <a:tab pos="6288091" algn="l"/>
                <a:tab pos="6737354" algn="l"/>
                <a:tab pos="7186617" algn="l"/>
                <a:tab pos="7635870" algn="l"/>
                <a:tab pos="8085133" algn="l"/>
                <a:tab pos="8534396" algn="l"/>
                <a:tab pos="8983659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  <a:ea typeface="MetaPlus-Roman"/>
                <a:cs typeface="Times New Roman" pitchFamily="18"/>
              </a:rPr>
              <a:t>Folati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7671" algn="l"/>
                <a:tab pos="896934" algn="l"/>
                <a:tab pos="1346197" algn="l"/>
                <a:tab pos="1795460" algn="l"/>
                <a:tab pos="2244723" algn="l"/>
                <a:tab pos="2693986" algn="l"/>
                <a:tab pos="3143250" algn="l"/>
                <a:tab pos="3592513" algn="l"/>
                <a:tab pos="4041776" algn="l"/>
                <a:tab pos="4491039" algn="l"/>
                <a:tab pos="4940302" algn="l"/>
                <a:tab pos="5389565" algn="l"/>
                <a:tab pos="5838828" algn="l"/>
                <a:tab pos="6288091" algn="l"/>
                <a:tab pos="6737354" algn="l"/>
                <a:tab pos="7186617" algn="l"/>
                <a:tab pos="7635870" algn="l"/>
                <a:tab pos="8085133" algn="l"/>
                <a:tab pos="8534396" algn="l"/>
                <a:tab pos="8983659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  <a:ea typeface="MetaPlus-Roman"/>
                <a:cs typeface="Times New Roman" pitchFamily="18"/>
              </a:rPr>
              <a:t>Ferro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1127446" y="260649"/>
            <a:ext cx="8496943" cy="1143000"/>
          </a:xfrm>
        </p:spPr>
        <p:txBody>
          <a:bodyPr anchorCtr="1"/>
          <a:lstStyle/>
          <a:p>
            <a:pPr lvl="0" algn="ctr"/>
            <a:r>
              <a:rPr lang="fr-FR" sz="4000">
                <a:latin typeface="Georgia" pitchFamily="18"/>
                <a:cs typeface="Times New Roman" pitchFamily="18"/>
              </a:rPr>
              <a:t>Obiettivi della Chirurgia Bariatrica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784476" y="1784351"/>
            <a:ext cx="7056433" cy="4308479"/>
          </a:xfrm>
          <a:prstGeom prst="rect">
            <a:avLst/>
          </a:prstGeom>
          <a:gradFill>
            <a:gsLst>
              <a:gs pos="0">
                <a:srgbClr val="FFFF66"/>
              </a:gs>
              <a:gs pos="50000">
                <a:srgbClr val="FFFFCC"/>
              </a:gs>
              <a:gs pos="100000">
                <a:srgbClr val="FFFF66"/>
              </a:gs>
            </a:gsLst>
            <a:lin ang="5400000"/>
          </a:gradFill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341308" marR="0" lvl="0" indent="-341308" algn="l" defTabSz="914400" rtl="0" fontAlgn="auto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100000"/>
              <a:buFont typeface="Times New Roman" pitchFamily="16"/>
              <a:buChar char="•"/>
              <a:tabLst>
                <a:tab pos="450843" algn="l"/>
                <a:tab pos="900106" algn="l"/>
                <a:tab pos="1349369" algn="l"/>
                <a:tab pos="1798633" algn="l"/>
                <a:tab pos="2247896" algn="l"/>
                <a:tab pos="2697159" algn="l"/>
                <a:tab pos="3146422" algn="l"/>
                <a:tab pos="3595685" algn="l"/>
                <a:tab pos="4044948" algn="l"/>
                <a:tab pos="4494211" algn="l"/>
                <a:tab pos="4943474" algn="l"/>
                <a:tab pos="5392737" algn="l"/>
                <a:tab pos="5841990" algn="l"/>
                <a:tab pos="6291253" algn="l"/>
                <a:tab pos="6742108" algn="l"/>
                <a:tab pos="7189779" algn="l"/>
                <a:tab pos="7639042" algn="l"/>
                <a:tab pos="8088305" algn="l"/>
                <a:tab pos="8537568" algn="l"/>
                <a:tab pos="898683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none" strike="noStrike" kern="1200" cap="none" spc="0" baseline="0" dirty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%EWL </a:t>
            </a:r>
            <a:r>
              <a:rPr lang="en-GB" sz="4000" b="0" i="0" u="none" strike="noStrike" kern="1200" cap="none" spc="0" baseline="0" dirty="0" err="1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almeno</a:t>
            </a:r>
            <a:r>
              <a:rPr lang="en-GB" sz="4000" b="0" i="0" u="none" strike="noStrike" kern="1200" cap="none" spc="0" baseline="0" dirty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 del 50%</a:t>
            </a:r>
          </a:p>
          <a:p>
            <a:pPr marL="341308" marR="0" lvl="0" indent="-341308" algn="l" defTabSz="914400" rtl="0" fontAlgn="auto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100000"/>
              <a:buFont typeface="Times New Roman" pitchFamily="16"/>
              <a:buChar char="•"/>
              <a:tabLst>
                <a:tab pos="450843" algn="l"/>
                <a:tab pos="900106" algn="l"/>
                <a:tab pos="1349369" algn="l"/>
                <a:tab pos="1798633" algn="l"/>
                <a:tab pos="2247896" algn="l"/>
                <a:tab pos="2697159" algn="l"/>
                <a:tab pos="3146422" algn="l"/>
                <a:tab pos="3595685" algn="l"/>
                <a:tab pos="4044948" algn="l"/>
                <a:tab pos="4494211" algn="l"/>
                <a:tab pos="4943474" algn="l"/>
                <a:tab pos="5392737" algn="l"/>
                <a:tab pos="5841990" algn="l"/>
                <a:tab pos="6291253" algn="l"/>
                <a:tab pos="6742108" algn="l"/>
                <a:tab pos="7189779" algn="l"/>
                <a:tab pos="7639042" algn="l"/>
                <a:tab pos="8088305" algn="l"/>
                <a:tab pos="8537568" algn="l"/>
                <a:tab pos="898683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none" strike="noStrike" kern="1200" cap="none" spc="0" baseline="0" dirty="0" err="1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Miglioramento</a:t>
            </a:r>
            <a:r>
              <a:rPr lang="en-GB" sz="4000" b="0" i="0" u="none" strike="noStrike" kern="1200" cap="none" spc="0" baseline="0" dirty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 o </a:t>
            </a:r>
            <a:r>
              <a:rPr lang="en-GB" sz="4000" b="0" i="0" u="none" strike="noStrike" kern="1200" cap="none" spc="0" baseline="0" dirty="0" err="1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guarigione</a:t>
            </a:r>
            <a:r>
              <a:rPr lang="en-GB" sz="4000" b="0" i="0" u="none" strike="noStrike" kern="1200" cap="none" spc="0" baseline="0" dirty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 </a:t>
            </a:r>
            <a:r>
              <a:rPr lang="en-GB" sz="4000" b="0" i="0" u="none" strike="noStrike" kern="1200" cap="none" spc="0" baseline="0" dirty="0" err="1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dalla</a:t>
            </a:r>
            <a:r>
              <a:rPr lang="en-GB" sz="4000" b="0" i="0" u="none" strike="noStrike" kern="1200" cap="none" spc="0" baseline="0" dirty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 </a:t>
            </a:r>
            <a:r>
              <a:rPr lang="en-GB" sz="4000" b="0" i="0" u="none" strike="noStrike" kern="1200" cap="none" spc="0" baseline="0" dirty="0" err="1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sindrome</a:t>
            </a:r>
            <a:r>
              <a:rPr lang="en-GB" sz="4000" b="0" i="0" u="none" strike="noStrike" kern="1200" cap="none" spc="0" baseline="0" dirty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 </a:t>
            </a:r>
            <a:r>
              <a:rPr lang="en-GB" sz="4000" b="0" i="0" u="none" strike="noStrike" kern="1200" cap="none" spc="0" baseline="0" dirty="0" err="1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metabolica</a:t>
            </a:r>
            <a:r>
              <a:rPr lang="en-GB" sz="4000" b="0" i="0" u="none" strike="noStrike" kern="1200" cap="none" spc="0" baseline="0" dirty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 e </a:t>
            </a:r>
            <a:r>
              <a:rPr lang="en-GB" sz="4000" b="0" i="0" u="none" strike="noStrike" kern="1200" cap="none" spc="0" baseline="0" dirty="0" err="1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delle</a:t>
            </a:r>
            <a:r>
              <a:rPr lang="en-GB" sz="4000" b="0" i="0" u="none" strike="noStrike" kern="1200" cap="none" spc="0" baseline="0" dirty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 </a:t>
            </a:r>
            <a:r>
              <a:rPr lang="en-GB" sz="4000" b="0" i="0" u="none" strike="noStrike" kern="1200" cap="none" spc="0" baseline="0" dirty="0" err="1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patologie</a:t>
            </a:r>
            <a:r>
              <a:rPr lang="en-GB" sz="4000" b="0" i="0" u="none" strike="noStrike" kern="1200" cap="none" spc="0" baseline="0" dirty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  <a:ea typeface="MetaPlus-Roman"/>
                <a:cs typeface="Times New Roman" pitchFamily="18"/>
              </a:rPr>
              <a:t> peso-correlate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492202" y="483577"/>
            <a:ext cx="4818351" cy="6019871"/>
            <a:chOff x="6163304" y="276045"/>
            <a:chExt cx="4631576" cy="6429128"/>
          </a:xfrm>
        </p:grpSpPr>
        <p:grpSp>
          <p:nvGrpSpPr>
            <p:cNvPr id="7" name="Gruppo 6"/>
            <p:cNvGrpSpPr/>
            <p:nvPr/>
          </p:nvGrpSpPr>
          <p:grpSpPr>
            <a:xfrm>
              <a:off x="6176512" y="810892"/>
              <a:ext cx="4618368" cy="5894281"/>
              <a:chOff x="6047116" y="1483751"/>
              <a:chExt cx="4618368" cy="5894281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6047116" y="1708030"/>
                <a:ext cx="4618368" cy="56700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CasellaDiTesto 9"/>
              <p:cNvSpPr txBox="1"/>
              <p:nvPr/>
            </p:nvSpPr>
            <p:spPr>
              <a:xfrm>
                <a:off x="6633713" y="1483751"/>
                <a:ext cx="295023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it-IT" dirty="0"/>
              </a:p>
            </p:txBody>
          </p:sp>
        </p:grpSp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63304" y="276045"/>
              <a:ext cx="4455813" cy="804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uppo 11"/>
          <p:cNvGrpSpPr/>
          <p:nvPr/>
        </p:nvGrpSpPr>
        <p:grpSpPr>
          <a:xfrm>
            <a:off x="6277708" y="506103"/>
            <a:ext cx="4589585" cy="6000079"/>
            <a:chOff x="6277708" y="506103"/>
            <a:chExt cx="4589585" cy="6000079"/>
          </a:xfrm>
        </p:grpSpPr>
        <p:pic>
          <p:nvPicPr>
            <p:cNvPr id="26317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77708" y="506103"/>
              <a:ext cx="4589585" cy="6000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ttangolo 10"/>
            <p:cNvSpPr/>
            <p:nvPr/>
          </p:nvSpPr>
          <p:spPr>
            <a:xfrm>
              <a:off x="8097715" y="1529862"/>
              <a:ext cx="1345223" cy="184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759002313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3"/>
          <p:cNvSpPr txBox="1"/>
          <p:nvPr/>
        </p:nvSpPr>
        <p:spPr>
          <a:xfrm>
            <a:off x="119338" y="1988838"/>
            <a:ext cx="12072667" cy="70788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0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Trattamenti endoscopici dell’obesità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384029" y="3068964"/>
            <a:ext cx="5419721" cy="3324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67608" y="476672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Obiettivi dei trattamenti endoscopici</a:t>
            </a:r>
          </a:p>
        </p:txBody>
      </p:sp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622439"/>
              </p:ext>
            </p:extLst>
          </p:nvPr>
        </p:nvGraphicFramePr>
        <p:xfrm>
          <a:off x="911424" y="2132856"/>
          <a:ext cx="10297143" cy="137160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432381">
                  <a:extLst>
                    <a:ext uri="{9D8B030D-6E8A-4147-A177-3AD203B41FA5}">
                      <a16:colId xmlns:a16="http://schemas.microsoft.com/office/drawing/2014/main" val="4205593576"/>
                    </a:ext>
                  </a:extLst>
                </a:gridCol>
                <a:gridCol w="2688299">
                  <a:extLst>
                    <a:ext uri="{9D8B030D-6E8A-4147-A177-3AD203B41FA5}">
                      <a16:colId xmlns:a16="http://schemas.microsoft.com/office/drawing/2014/main" val="963584455"/>
                    </a:ext>
                  </a:extLst>
                </a:gridCol>
                <a:gridCol w="4176463">
                  <a:extLst>
                    <a:ext uri="{9D8B030D-6E8A-4147-A177-3AD203B41FA5}">
                      <a16:colId xmlns:a16="http://schemas.microsoft.com/office/drawing/2014/main" val="14526359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r>
                        <a:rPr lang="it-IT" dirty="0"/>
                        <a:t>Tipo di trattamento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Obiettivo ponderale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Obiettivo metabolico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836038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it-IT" dirty="0"/>
                        <a:t>Palloncino intragastrico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WL 10-12Kg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Miglioramento/risoluzione </a:t>
                      </a:r>
                      <a:r>
                        <a:rPr lang="it-IT" dirty="0" err="1"/>
                        <a:t>comorbidità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917512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it-IT" dirty="0" err="1"/>
                        <a:t>Endosleeve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WL 15-20Kg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Miglioramento/risoluzione </a:t>
                      </a:r>
                      <a:r>
                        <a:rPr lang="it-IT" dirty="0" err="1"/>
                        <a:t>comorbidità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66363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7905336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6"/>
          <p:cNvSpPr txBox="1"/>
          <p:nvPr/>
        </p:nvSpPr>
        <p:spPr>
          <a:xfrm>
            <a:off x="297847" y="363236"/>
            <a:ext cx="7128790" cy="7694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4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Palloncino intragastrico </a:t>
            </a:r>
            <a:endParaRPr lang="en-US" sz="4400" b="0" i="0" u="none" strike="noStrike" kern="1200" cap="none" spc="0" baseline="0">
              <a:solidFill>
                <a:srgbClr val="000000"/>
              </a:solidFill>
              <a:uFillTx/>
              <a:latin typeface="Georgia" pitchFamily="18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063553" y="3244336"/>
            <a:ext cx="7992889" cy="584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32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  </a:t>
            </a:r>
            <a:endParaRPr lang="en-US" sz="32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grpSp>
        <p:nvGrpSpPr>
          <p:cNvPr id="4" name="Gruppo 6"/>
          <p:cNvGrpSpPr/>
          <p:nvPr/>
        </p:nvGrpSpPr>
        <p:grpSpPr>
          <a:xfrm>
            <a:off x="7504060" y="2154417"/>
            <a:ext cx="3384551" cy="4195760"/>
            <a:chOff x="7504060" y="2154417"/>
            <a:chExt cx="3384551" cy="4195760"/>
          </a:xfrm>
        </p:grpSpPr>
        <p:pic>
          <p:nvPicPr>
            <p:cNvPr id="5" name="Immagine 3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7504060" y="2154417"/>
              <a:ext cx="3384551" cy="35661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CasellaDiTesto 11"/>
            <p:cNvSpPr txBox="1"/>
            <p:nvPr/>
          </p:nvSpPr>
          <p:spPr>
            <a:xfrm>
              <a:off x="7504060" y="5826940"/>
              <a:ext cx="3384551" cy="52323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2800" b="0" i="0" u="none" strike="noStrike" kern="1200" cap="none" spc="0" baseline="0">
                  <a:solidFill>
                    <a:srgbClr val="000000"/>
                  </a:solidFill>
                  <a:uFillTx/>
                  <a:latin typeface="Georgia" pitchFamily="18"/>
                  <a:ea typeface="MetaPlus-Roman"/>
                  <a:cs typeface="Times New Roman" pitchFamily="18"/>
                </a:rPr>
                <a:t>BIB/BAG</a:t>
              </a:r>
            </a:p>
          </p:txBody>
        </p:sp>
      </p:grpSp>
      <p:sp>
        <p:nvSpPr>
          <p:cNvPr id="7" name="CasellaDiTesto 1"/>
          <p:cNvSpPr txBox="1"/>
          <p:nvPr/>
        </p:nvSpPr>
        <p:spPr>
          <a:xfrm>
            <a:off x="1035516" y="2891071"/>
            <a:ext cx="5024481" cy="330712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1" u="sng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Indicazioni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 dirty="0">
              <a:solidFill>
                <a:srgbClr val="000000"/>
              </a:solidFill>
              <a:uFillTx/>
              <a:latin typeface="Georgia" pitchFamily="18"/>
            </a:endParaRPr>
          </a:p>
          <a:p>
            <a:pPr marL="285750" marR="0" lvl="0" indent="-28575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BMI tra 30 e 40</a:t>
            </a:r>
          </a:p>
          <a:p>
            <a:pPr marL="285750" marR="0" lvl="0" indent="-28575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</a:rPr>
              <a:t>Super-obesi (BMI&gt;50) come trattamento ponte alla chirurgia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 idx="4294967295"/>
          </p:nvPr>
        </p:nvSpPr>
        <p:spPr>
          <a:xfrm>
            <a:off x="202155" y="121441"/>
            <a:ext cx="5739313" cy="1143000"/>
          </a:xfrm>
        </p:spPr>
        <p:txBody>
          <a:bodyPr/>
          <a:lstStyle/>
          <a:p>
            <a:pPr lvl="0" hangingPunct="1"/>
            <a:r>
              <a:rPr lang="it-IT" sz="3600" b="0">
                <a:solidFill>
                  <a:srgbClr val="000000"/>
                </a:solidFill>
                <a:latin typeface="Georgia" pitchFamily="18"/>
              </a:rPr>
              <a:t>Dispositivo Intragastrico</a:t>
            </a:r>
          </a:p>
        </p:txBody>
      </p:sp>
      <p:pic>
        <p:nvPicPr>
          <p:cNvPr id="3" name="Picture 3" descr="BIB"/>
          <p:cNvPicPr>
            <a:picLocks noGrp="1" noChangeAspect="1"/>
          </p:cNvPicPr>
          <p:nvPr>
            <p:ph type="pic" idx="4294967295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1071548" y="1557342"/>
            <a:ext cx="2784476" cy="4692645"/>
          </a:xfrm>
          <a:ln w="38103">
            <a:solidFill>
              <a:srgbClr val="000000"/>
            </a:solidFill>
            <a:prstDash val="solid"/>
            <a:miter/>
          </a:ln>
        </p:spPr>
      </p:pic>
      <p:sp>
        <p:nvSpPr>
          <p:cNvPr id="4" name="Text Box 6"/>
          <p:cNvSpPr txBox="1"/>
          <p:nvPr/>
        </p:nvSpPr>
        <p:spPr>
          <a:xfrm>
            <a:off x="4221163" y="3821113"/>
            <a:ext cx="2438403" cy="83026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Rimosso entro</a:t>
            </a:r>
          </a:p>
          <a:p>
            <a:pPr marL="0" marR="0" lvl="0" indent="0" algn="ctr" defTabSz="914400" rtl="0" fontAlgn="auto" hangingPunct="1">
              <a:lnSpc>
                <a:spcPct val="50000"/>
              </a:lnSpc>
              <a:spcBef>
                <a:spcPts val="1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6 mesi /1 anno</a:t>
            </a:r>
          </a:p>
        </p:txBody>
      </p:sp>
      <p:pic>
        <p:nvPicPr>
          <p:cNvPr id="5" name="BIB in.avi">
            <a:hlinkClick r:id="" action="ppaction://media"/>
          </p:cNvPr>
          <p:cNvPicPr>
            <a:picLocks noGrp="1" noChangeAspect="1"/>
          </p:cNvPicPr>
          <p:nvPr>
            <p:ph type="pic" idx="4294967295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6784317" y="246211"/>
            <a:ext cx="4030666" cy="3128967"/>
          </a:xfrm>
        </p:spPr>
      </p:pic>
      <p:pic>
        <p:nvPicPr>
          <p:cNvPr id="6" name="BIB out.avi">
            <a:hlinkClick r:id="" action="ppaction://media"/>
          </p:cNvPr>
          <p:cNvPicPr>
            <a:picLocks noGrp="1" noChangeAspect="1"/>
          </p:cNvPicPr>
          <p:nvPr>
            <p:ph type="pic" idx="4294967295"/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6784317" y="3500442"/>
            <a:ext cx="4030666" cy="3211509"/>
          </a:xfrm>
        </p:spPr>
      </p:pic>
      <p:sp>
        <p:nvSpPr>
          <p:cNvPr id="7" name="Text Box 5"/>
          <p:cNvSpPr txBox="1"/>
          <p:nvPr/>
        </p:nvSpPr>
        <p:spPr>
          <a:xfrm>
            <a:off x="4093832" y="1989140"/>
            <a:ext cx="2622764" cy="5847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3200" b="0" i="0" u="sng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Transitorio!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,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,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dur="indefinit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childTnLst>
                  <p:par>
                    <p:cTn id="16" fill="hold" nodeType="clickEffect">
                      <p:stCondLst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2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21" dur="indefinit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childTnLst>
                  <p:par>
                    <p:cTn id="22" fill="hold" nodeType="clickEffect">
                      <p:stCondLst>
                        <p:cond evt="onBegin" delay="0">
                          <p:tn val="21"/>
                        </p:cond>
                      </p:stCondLst>
                      <p:childTnLst>
                        <p:par>
                          <p:cTn id="23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26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 hangingPunct="1"/>
            <a:r>
              <a:rPr lang="it-IT" b="0">
                <a:solidFill>
                  <a:srgbClr val="000000"/>
                </a:solidFill>
                <a:latin typeface="Georgia" pitchFamily="18"/>
              </a:rPr>
              <a:t>Palloncino intragastrico</a:t>
            </a:r>
          </a:p>
        </p:txBody>
      </p:sp>
      <p:sp>
        <p:nvSpPr>
          <p:cNvPr id="3" name="Text Box 5"/>
          <p:cNvSpPr txBox="1"/>
          <p:nvPr/>
        </p:nvSpPr>
        <p:spPr>
          <a:xfrm>
            <a:off x="0" y="1614712"/>
            <a:ext cx="2296188" cy="51911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 dirty="0">
                <a:solidFill>
                  <a:srgbClr val="0000FF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 pitchFamily="18"/>
              </a:rPr>
              <a:t>VANTAGGI</a:t>
            </a:r>
          </a:p>
        </p:txBody>
      </p:sp>
      <p:sp>
        <p:nvSpPr>
          <p:cNvPr id="4" name="Text Box 6"/>
          <p:cNvSpPr txBox="1"/>
          <p:nvPr/>
        </p:nvSpPr>
        <p:spPr>
          <a:xfrm>
            <a:off x="119336" y="4077072"/>
            <a:ext cx="2327791" cy="51911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 dirty="0">
                <a:solidFill>
                  <a:srgbClr val="0000FF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 pitchFamily="18"/>
              </a:rPr>
              <a:t>SVANTAGGI</a:t>
            </a:r>
          </a:p>
        </p:txBody>
      </p:sp>
      <p:sp>
        <p:nvSpPr>
          <p:cNvPr id="5" name="Text Box 7"/>
          <p:cNvSpPr txBox="1"/>
          <p:nvPr/>
        </p:nvSpPr>
        <p:spPr>
          <a:xfrm>
            <a:off x="2264948" y="1547769"/>
            <a:ext cx="4425952" cy="10490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FF00"/>
              </a:buClr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Georgia" pitchFamily="18"/>
              </a:rPr>
              <a:t> </a:t>
            </a:r>
            <a:r>
              <a:rPr lang="it-IT" sz="2400" b="0" i="0" u="none" strike="noStrike" kern="1200" cap="none" spc="0" baseline="0" dirty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</a:rPr>
              <a:t>Metodica non chirurgica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FF00"/>
              </a:buClr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 dirty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</a:rPr>
              <a:t>Rischio basso</a:t>
            </a:r>
          </a:p>
        </p:txBody>
      </p:sp>
      <p:sp>
        <p:nvSpPr>
          <p:cNvPr id="6" name="Text Box 8"/>
          <p:cNvSpPr txBox="1"/>
          <p:nvPr/>
        </p:nvSpPr>
        <p:spPr>
          <a:xfrm>
            <a:off x="2331947" y="3708951"/>
            <a:ext cx="4700157" cy="23750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FF00"/>
              </a:buClr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Georgia" pitchFamily="18"/>
              </a:rPr>
              <a:t> </a:t>
            </a:r>
            <a:r>
              <a:rPr lang="it-IT" sz="2400" b="0" i="0" u="none" strike="noStrike" kern="1200" cap="none" spc="0" baseline="0" dirty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</a:rPr>
              <a:t>Costi e occupazione spazi (letto, sala operatoria)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FF00"/>
              </a:buClr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 dirty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</a:rPr>
              <a:t>Recidiva ponderale dopo rimozione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FF00"/>
              </a:buClr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 dirty="0">
                <a:solidFill>
                  <a:srgbClr val="000000"/>
                </a:solidFill>
                <a:effectLst>
                  <a:outerShdw dist="38096" dir="2700000">
                    <a:srgbClr val="FFFFFF"/>
                  </a:outerShdw>
                </a:effectLst>
                <a:uFillTx/>
                <a:latin typeface="Georgia" pitchFamily="18"/>
              </a:rPr>
              <a:t>Possibile migrazione</a:t>
            </a:r>
          </a:p>
        </p:txBody>
      </p:sp>
      <p:graphicFrame>
        <p:nvGraphicFramePr>
          <p:cNvPr id="8" name="Ogget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6931945"/>
              </p:ext>
            </p:extLst>
          </p:nvPr>
        </p:nvGraphicFramePr>
        <p:xfrm>
          <a:off x="6533401" y="1980238"/>
          <a:ext cx="5640833" cy="3457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Documento" r:id="rId3" imgW="6114288" imgH="3748529" progId="Word.Document.12">
                  <p:embed/>
                </p:oleObj>
              </mc:Choice>
              <mc:Fallback>
                <p:oleObj name="Documento" r:id="rId3" imgW="6114288" imgH="374852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33401" y="1980238"/>
                        <a:ext cx="5640833" cy="3457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6"/>
          <p:cNvSpPr txBox="1"/>
          <p:nvPr/>
        </p:nvSpPr>
        <p:spPr>
          <a:xfrm>
            <a:off x="4324673" y="704280"/>
            <a:ext cx="1896529" cy="830997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800" b="0" i="0" u="none" strike="noStrike" kern="1200" cap="none" spc="0" baseline="0">
                <a:solidFill>
                  <a:srgbClr val="FFFFFF"/>
                </a:solidFill>
                <a:uFillTx/>
                <a:latin typeface="Georgia" pitchFamily="18"/>
              </a:rPr>
              <a:t>BMI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35356" y="668865"/>
            <a:ext cx="3770491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000000"/>
                </a:solidFill>
                <a:uFillTx/>
                <a:latin typeface="Georgia" pitchFamily="18"/>
              </a:rPr>
              <a:t>‘QUANTIFICARE’ L’OBESITA’</a:t>
            </a:r>
          </a:p>
        </p:txBody>
      </p:sp>
      <p:sp>
        <p:nvSpPr>
          <p:cNvPr id="5" name="Rettangolo 4"/>
          <p:cNvSpPr/>
          <p:nvPr/>
        </p:nvSpPr>
        <p:spPr>
          <a:xfrm>
            <a:off x="6096003" y="778273"/>
            <a:ext cx="6096003" cy="64633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0" cap="none" spc="0" baseline="0">
                <a:solidFill>
                  <a:srgbClr val="000000"/>
                </a:solidFill>
                <a:uFillTx/>
                <a:latin typeface="Georgia" pitchFamily="18"/>
              </a:rPr>
              <a:t>Indice di massa corporea (IMC o BMI)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0" cap="none" spc="0" baseline="0">
                <a:solidFill>
                  <a:srgbClr val="000000"/>
                </a:solidFill>
                <a:uFillTx/>
                <a:latin typeface="Georgia" pitchFamily="18"/>
              </a:rPr>
              <a:t>            Peso in kg /  altezza in m²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C0494C1-1CED-4DE1-9684-2E4482EE0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5338"/>
            <a:ext cx="12192000" cy="264732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8"/>
          <p:cNvSpPr txBox="1"/>
          <p:nvPr/>
        </p:nvSpPr>
        <p:spPr>
          <a:xfrm>
            <a:off x="407368" y="235147"/>
            <a:ext cx="10081120" cy="76944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400" b="0" i="0" u="none" strike="noStrike" kern="1200" cap="none" spc="0" baseline="0" dirty="0" err="1">
                <a:solidFill>
                  <a:srgbClr val="000000"/>
                </a:solidFill>
                <a:uFillTx/>
                <a:latin typeface="Georgia" pitchFamily="18"/>
                <a:ea typeface="MetaPlus-Roman"/>
                <a:cs typeface="Times New Roman" pitchFamily="18"/>
              </a:rPr>
              <a:t>Gastroplasty</a:t>
            </a:r>
            <a:r>
              <a:rPr lang="it-IT" sz="4400" b="0" i="0" u="none" strike="noStrike" kern="1200" cap="none" spc="0" baseline="0" dirty="0">
                <a:solidFill>
                  <a:srgbClr val="000000"/>
                </a:solidFill>
                <a:uFillTx/>
                <a:latin typeface="Georgia" pitchFamily="18"/>
                <a:ea typeface="MetaPlus-Roman"/>
                <a:cs typeface="Times New Roman" pitchFamily="18"/>
              </a:rPr>
              <a:t> techniques: </a:t>
            </a:r>
            <a:r>
              <a:rPr lang="it-IT" sz="4400" b="0" i="0" u="none" strike="noStrike" kern="1200" cap="none" spc="0" baseline="0" dirty="0" err="1">
                <a:solidFill>
                  <a:srgbClr val="000000"/>
                </a:solidFill>
                <a:uFillTx/>
                <a:latin typeface="Georgia" pitchFamily="18"/>
                <a:ea typeface="MetaPlus-Roman"/>
                <a:cs typeface="Times New Roman" pitchFamily="18"/>
              </a:rPr>
              <a:t>EndoSleeve</a:t>
            </a:r>
            <a:endParaRPr lang="it-IT" sz="4400" b="0" i="0" u="none" strike="noStrike" kern="1200" cap="none" spc="0" baseline="0" dirty="0">
              <a:solidFill>
                <a:srgbClr val="000000"/>
              </a:solidFill>
              <a:uFillTx/>
              <a:latin typeface="Georgia" pitchFamily="18"/>
              <a:ea typeface="MetaPlus-Roman"/>
              <a:cs typeface="Times New Roman" pitchFamily="18"/>
            </a:endParaRPr>
          </a:p>
        </p:txBody>
      </p:sp>
      <p:pic>
        <p:nvPicPr>
          <p:cNvPr id="10" name="media4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591944" y="1556791"/>
            <a:ext cx="6480720" cy="4248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magine 4">
            <a:extLst>
              <a:ext uri="{FF2B5EF4-FFF2-40B4-BE49-F238E27FC236}">
                <a16:creationId xmlns:a16="http://schemas.microsoft.com/office/drawing/2014/main" id="{397D9444-BAFB-3EE4-9AC3-616864B3EC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556791"/>
            <a:ext cx="5336063" cy="4017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60716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3574" y="260648"/>
            <a:ext cx="10515600" cy="1325559"/>
          </a:xfrm>
        </p:spPr>
        <p:txBody>
          <a:bodyPr/>
          <a:lstStyle/>
          <a:p>
            <a:r>
              <a:rPr lang="it-IT" dirty="0">
                <a:latin typeface="Georgia" panose="02040502050405020303" pitchFamily="18" charset="0"/>
              </a:rPr>
              <a:t>Complicanze </a:t>
            </a:r>
            <a:r>
              <a:rPr lang="it-IT" dirty="0" err="1">
                <a:latin typeface="Georgia" panose="02040502050405020303" pitchFamily="18" charset="0"/>
              </a:rPr>
              <a:t>endosleeve</a:t>
            </a:r>
            <a:endParaRPr lang="it-IT" dirty="0">
              <a:latin typeface="Georgia" panose="02040502050405020303" pitchFamily="18" charset="0"/>
            </a:endParaRPr>
          </a:p>
        </p:txBody>
      </p:sp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4725151"/>
              </p:ext>
            </p:extLst>
          </p:nvPr>
        </p:nvGraphicFramePr>
        <p:xfrm>
          <a:off x="767408" y="2201615"/>
          <a:ext cx="8888509" cy="2307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Documento" r:id="rId3" imgW="6114288" imgH="1587134" progId="Word.Document.12">
                  <p:embed/>
                </p:oleObj>
              </mc:Choice>
              <mc:Fallback>
                <p:oleObj name="Documento" r:id="rId3" imgW="6114288" imgH="158713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7408" y="2201615"/>
                        <a:ext cx="8888509" cy="23075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143945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335356" y="116631"/>
            <a:ext cx="10515600" cy="1325559"/>
          </a:xfrm>
        </p:spPr>
        <p:txBody>
          <a:bodyPr/>
          <a:lstStyle/>
          <a:p>
            <a:pPr lvl="0"/>
            <a:r>
              <a:rPr lang="it-IT" b="1"/>
              <a:t>Trattamenti dell’obesità</a:t>
            </a:r>
          </a:p>
        </p:txBody>
      </p:sp>
      <p:sp>
        <p:nvSpPr>
          <p:cNvPr id="3" name="Freccia a destra con strisce 6"/>
          <p:cNvSpPr/>
          <p:nvPr/>
        </p:nvSpPr>
        <p:spPr>
          <a:xfrm rot="5400013">
            <a:off x="4655823" y="2852927"/>
            <a:ext cx="4608511" cy="2160242"/>
          </a:xfrm>
          <a:custGeom>
            <a:avLst>
              <a:gd name="f0" fmla="val 16537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4000"/>
              <a:gd name="f10" fmla="val 10800"/>
              <a:gd name="f11" fmla="val 21800"/>
              <a:gd name="f12" fmla="val 1000"/>
              <a:gd name="f13" fmla="val 2000"/>
              <a:gd name="f14" fmla="val 3000"/>
              <a:gd name="f15" fmla="+- 0 0 0"/>
              <a:gd name="f16" fmla="+- 0 0 180"/>
              <a:gd name="f17" fmla="*/ f5 1 21600"/>
              <a:gd name="f18" fmla="*/ f6 1 21600"/>
              <a:gd name="f19" fmla="val f7"/>
              <a:gd name="f20" fmla="val f8"/>
              <a:gd name="f21" fmla="pin 4000 f0 21600"/>
              <a:gd name="f22" fmla="pin 0 f1 10800"/>
              <a:gd name="f23" fmla="*/ f15 f2 1"/>
              <a:gd name="f24" fmla="*/ f16 f2 1"/>
              <a:gd name="f25" fmla="+- f20 0 f19"/>
              <a:gd name="f26" fmla="val f21"/>
              <a:gd name="f27" fmla="val f22"/>
              <a:gd name="f28" fmla="*/ f21 f17 1"/>
              <a:gd name="f29" fmla="*/ f22 f18 1"/>
              <a:gd name="f30" fmla="*/ f23 1 f4"/>
              <a:gd name="f31" fmla="*/ f24 1 f4"/>
              <a:gd name="f32" fmla="*/ f25 1 21600"/>
              <a:gd name="f33" fmla="+- f8 0 f27"/>
              <a:gd name="f34" fmla="+- f8 0 f26"/>
              <a:gd name="f35" fmla="*/ f27 f18 1"/>
              <a:gd name="f36" fmla="*/ f26 f17 1"/>
              <a:gd name="f37" fmla="+- f30 0 f3"/>
              <a:gd name="f38" fmla="+- f31 0 f3"/>
              <a:gd name="f39" fmla="*/ 4000 f32 1"/>
              <a:gd name="f40" fmla="*/ 0 f32 1"/>
              <a:gd name="f41" fmla="*/ 21600 f32 1"/>
              <a:gd name="f42" fmla="*/ f34 f27 1"/>
              <a:gd name="f43" fmla="*/ f33 f18 1"/>
              <a:gd name="f44" fmla="*/ f42 1 10800"/>
              <a:gd name="f45" fmla="*/ f40 1 f32"/>
              <a:gd name="f46" fmla="*/ f41 1 f32"/>
              <a:gd name="f47" fmla="*/ f39 1 f32"/>
              <a:gd name="f48" fmla="+- f26 f44 0"/>
              <a:gd name="f49" fmla="*/ f47 f17 1"/>
              <a:gd name="f50" fmla="*/ f45 f18 1"/>
              <a:gd name="f51" fmla="*/ f46 f18 1"/>
              <a:gd name="f52" fmla="*/ f48 f17 1"/>
            </a:gdLst>
            <a:ahLst>
              <a:ahXY gdRefX="f0" minX="f9" maxX="f8" gdRefY="f1" minY="f7" maxY="f10">
                <a:pos x="f28" y="f29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7">
                <a:pos x="f36" y="f50"/>
              </a:cxn>
              <a:cxn ang="f38">
                <a:pos x="f36" y="f51"/>
              </a:cxn>
            </a:cxnLst>
            <a:rect l="f49" t="f35" r="f52" b="f43"/>
            <a:pathLst>
              <a:path w="21600" h="21600">
                <a:moveTo>
                  <a:pt x="f26" y="f7"/>
                </a:moveTo>
                <a:lnTo>
                  <a:pt x="f8" y="f10"/>
                </a:lnTo>
                <a:lnTo>
                  <a:pt x="f26" y="f11"/>
                </a:lnTo>
                <a:lnTo>
                  <a:pt x="f26" y="f33"/>
                </a:lnTo>
                <a:lnTo>
                  <a:pt x="f9" y="f33"/>
                </a:lnTo>
                <a:lnTo>
                  <a:pt x="f9" y="f27"/>
                </a:lnTo>
                <a:lnTo>
                  <a:pt x="f26" y="f27"/>
                </a:lnTo>
                <a:lnTo>
                  <a:pt x="f26" y="f7"/>
                </a:lnTo>
                <a:moveTo>
                  <a:pt x="f7" y="f27"/>
                </a:moveTo>
                <a:lnTo>
                  <a:pt x="f7" y="f33"/>
                </a:lnTo>
                <a:lnTo>
                  <a:pt x="f12" y="f33"/>
                </a:lnTo>
                <a:lnTo>
                  <a:pt x="f12" y="f27"/>
                </a:lnTo>
                <a:lnTo>
                  <a:pt x="f7" y="f27"/>
                </a:lnTo>
                <a:moveTo>
                  <a:pt x="f13" y="f27"/>
                </a:moveTo>
                <a:lnTo>
                  <a:pt x="f13" y="f33"/>
                </a:lnTo>
                <a:lnTo>
                  <a:pt x="f14" y="f33"/>
                </a:lnTo>
                <a:lnTo>
                  <a:pt x="f14" y="f27"/>
                </a:lnTo>
                <a:lnTo>
                  <a:pt x="f13" y="f27"/>
                </a:lnTo>
                <a:close/>
              </a:path>
            </a:pathLst>
          </a:custGeom>
          <a:solidFill>
            <a:srgbClr val="F79646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CasellaDiTesto 7"/>
          <p:cNvSpPr txBox="1"/>
          <p:nvPr/>
        </p:nvSpPr>
        <p:spPr>
          <a:xfrm>
            <a:off x="1631499" y="1916829"/>
            <a:ext cx="4176467" cy="1508101"/>
          </a:xfrm>
          <a:prstGeom prst="rect">
            <a:avLst/>
          </a:prstGeom>
          <a:noFill/>
          <a:ln w="9528">
            <a:solidFill>
              <a:srgbClr val="FF0000"/>
            </a:solidFill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CHIRURGIA BARIATRICA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  <a:r>
              <a:rPr lang="it-IT" sz="18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- gbp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- mini-gbp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	- sleeve</a:t>
            </a: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CasellaDiTesto 8"/>
          <p:cNvSpPr txBox="1"/>
          <p:nvPr/>
        </p:nvSpPr>
        <p:spPr>
          <a:xfrm>
            <a:off x="1847526" y="3717035"/>
            <a:ext cx="3672404" cy="954103"/>
          </a:xfrm>
          <a:prstGeom prst="rect">
            <a:avLst/>
          </a:prstGeom>
          <a:noFill/>
          <a:ln w="9528">
            <a:solidFill>
              <a:srgbClr val="FF0000"/>
            </a:solidFill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Trattamenti endoscopici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  <a:r>
              <a:rPr lang="it-IT" sz="18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- Endoscopic gastroplsty</a:t>
            </a:r>
            <a:endParaRPr lang="it-IT" sz="2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CasellaDiTesto 9"/>
          <p:cNvSpPr txBox="1"/>
          <p:nvPr/>
        </p:nvSpPr>
        <p:spPr>
          <a:xfrm>
            <a:off x="2063553" y="5013179"/>
            <a:ext cx="3168350" cy="523219"/>
          </a:xfrm>
          <a:prstGeom prst="rect">
            <a:avLst/>
          </a:prstGeom>
          <a:noFill/>
          <a:ln w="9528">
            <a:solidFill>
              <a:srgbClr val="FF0000"/>
            </a:solidFill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Dieta + attività fisica</a:t>
            </a:r>
          </a:p>
        </p:txBody>
      </p:sp>
      <p:sp>
        <p:nvSpPr>
          <p:cNvPr id="7" name="Rettangolo 12"/>
          <p:cNvSpPr/>
          <p:nvPr/>
        </p:nvSpPr>
        <p:spPr>
          <a:xfrm rot="5400013">
            <a:off x="5443506" y="3581385"/>
            <a:ext cx="3092381" cy="9233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5400" b="1" i="0" u="none" strike="noStrike" kern="1200" cap="none" spc="0" baseline="0">
                <a:solidFill>
                  <a:srgbClr val="9BBB59"/>
                </a:solidFill>
                <a:effectLst>
                  <a:outerShdw dist="50803" dir="7500142">
                    <a:srgbClr val="000000"/>
                  </a:outerShdw>
                </a:effectLst>
                <a:uFillTx/>
                <a:latin typeface="Calibri"/>
              </a:rPr>
              <a:t>EFFICACIA</a:t>
            </a:r>
          </a:p>
        </p:txBody>
      </p:sp>
      <p:grpSp>
        <p:nvGrpSpPr>
          <p:cNvPr id="8" name="Gruppo 19"/>
          <p:cNvGrpSpPr/>
          <p:nvPr/>
        </p:nvGrpSpPr>
        <p:grpSpPr>
          <a:xfrm>
            <a:off x="7896200" y="2041379"/>
            <a:ext cx="3240359" cy="3979908"/>
            <a:chOff x="7896200" y="2041379"/>
            <a:chExt cx="3240359" cy="3979908"/>
          </a:xfrm>
        </p:grpSpPr>
        <p:pic>
          <p:nvPicPr>
            <p:cNvPr id="9" name="Picture 2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7896200" y="2041379"/>
              <a:ext cx="598237" cy="13514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2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8594107" y="3373733"/>
              <a:ext cx="598237" cy="13514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2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9192344" y="4597868"/>
              <a:ext cx="598237" cy="13514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Freccia a destra 16"/>
            <p:cNvSpPr/>
            <p:nvPr/>
          </p:nvSpPr>
          <p:spPr>
            <a:xfrm>
              <a:off x="8616281" y="2473424"/>
              <a:ext cx="504053" cy="360035"/>
            </a:xfrm>
            <a:custGeom>
              <a:avLst>
                <a:gd name="f0" fmla="val 13886"/>
                <a:gd name="f1" fmla="val 540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val f7"/>
                <a:gd name="f15" fmla="val f8"/>
                <a:gd name="f16" fmla="pin 0 f0 21600"/>
                <a:gd name="f17" fmla="pin 0 f1 10800"/>
                <a:gd name="f18" fmla="*/ f10 f2 1"/>
                <a:gd name="f19" fmla="*/ f11 f2 1"/>
                <a:gd name="f20" fmla="+- f15 0 f14"/>
                <a:gd name="f21" fmla="val f16"/>
                <a:gd name="f22" fmla="val f17"/>
                <a:gd name="f23" fmla="*/ f16 f12 1"/>
                <a:gd name="f24" fmla="*/ f17 f13 1"/>
                <a:gd name="f25" fmla="*/ f18 1 f4"/>
                <a:gd name="f26" fmla="*/ f19 1 f4"/>
                <a:gd name="f27" fmla="*/ f20 1 21600"/>
                <a:gd name="f28" fmla="+- 21600 0 f22"/>
                <a:gd name="f29" fmla="+- 21600 0 f21"/>
                <a:gd name="f30" fmla="*/ f22 f13 1"/>
                <a:gd name="f31" fmla="*/ f21 f12 1"/>
                <a:gd name="f32" fmla="+- f25 0 f3"/>
                <a:gd name="f33" fmla="+- f26 0 f3"/>
                <a:gd name="f34" fmla="*/ 0 f27 1"/>
                <a:gd name="f35" fmla="*/ 21600 f27 1"/>
                <a:gd name="f36" fmla="*/ f29 f22 1"/>
                <a:gd name="f37" fmla="*/ f28 f13 1"/>
                <a:gd name="f38" fmla="*/ f36 1 10800"/>
                <a:gd name="f39" fmla="*/ f34 1 f27"/>
                <a:gd name="f40" fmla="*/ f35 1 f27"/>
                <a:gd name="f41" fmla="+- f21 f38 0"/>
                <a:gd name="f42" fmla="*/ f39 f12 1"/>
                <a:gd name="f43" fmla="*/ f39 f13 1"/>
                <a:gd name="f44" fmla="*/ f40 f13 1"/>
                <a:gd name="f45" fmla="*/ f41 f12 1"/>
              </a:gdLst>
              <a:ahLst>
                <a:ahXY gdRefX="f0" minX="f7" maxX="f8" gdRefY="f1" minY="f7" maxY="f9">
                  <a:pos x="f23" y="f24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3"/>
                </a:cxn>
                <a:cxn ang="f33">
                  <a:pos x="f31" y="f44"/>
                </a:cxn>
              </a:cxnLst>
              <a:rect l="f42" t="f30" r="f45" b="f37"/>
              <a:pathLst>
                <a:path w="21600" h="21600">
                  <a:moveTo>
                    <a:pt x="f7" y="f22"/>
                  </a:moveTo>
                  <a:lnTo>
                    <a:pt x="f21" y="f22"/>
                  </a:lnTo>
                  <a:lnTo>
                    <a:pt x="f21" y="f7"/>
                  </a:lnTo>
                  <a:lnTo>
                    <a:pt x="f8" y="f9"/>
                  </a:lnTo>
                  <a:lnTo>
                    <a:pt x="f21" y="f8"/>
                  </a:lnTo>
                  <a:lnTo>
                    <a:pt x="f21" y="f28"/>
                  </a:lnTo>
                  <a:lnTo>
                    <a:pt x="f7" y="f28"/>
                  </a:lnTo>
                  <a:close/>
                </a:path>
              </a:pathLst>
            </a:custGeom>
            <a:solidFill>
              <a:srgbClr val="4F81BD"/>
            </a:solidFill>
            <a:ln w="25402">
              <a:solidFill>
                <a:srgbClr val="385D8A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3" name="Freccia a destra 17"/>
            <p:cNvSpPr/>
            <p:nvPr/>
          </p:nvSpPr>
          <p:spPr>
            <a:xfrm>
              <a:off x="9264353" y="3733778"/>
              <a:ext cx="504053" cy="360035"/>
            </a:xfrm>
            <a:custGeom>
              <a:avLst>
                <a:gd name="f0" fmla="val 13886"/>
                <a:gd name="f1" fmla="val 540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val f7"/>
                <a:gd name="f15" fmla="val f8"/>
                <a:gd name="f16" fmla="pin 0 f0 21600"/>
                <a:gd name="f17" fmla="pin 0 f1 10800"/>
                <a:gd name="f18" fmla="*/ f10 f2 1"/>
                <a:gd name="f19" fmla="*/ f11 f2 1"/>
                <a:gd name="f20" fmla="+- f15 0 f14"/>
                <a:gd name="f21" fmla="val f16"/>
                <a:gd name="f22" fmla="val f17"/>
                <a:gd name="f23" fmla="*/ f16 f12 1"/>
                <a:gd name="f24" fmla="*/ f17 f13 1"/>
                <a:gd name="f25" fmla="*/ f18 1 f4"/>
                <a:gd name="f26" fmla="*/ f19 1 f4"/>
                <a:gd name="f27" fmla="*/ f20 1 21600"/>
                <a:gd name="f28" fmla="+- 21600 0 f22"/>
                <a:gd name="f29" fmla="+- 21600 0 f21"/>
                <a:gd name="f30" fmla="*/ f22 f13 1"/>
                <a:gd name="f31" fmla="*/ f21 f12 1"/>
                <a:gd name="f32" fmla="+- f25 0 f3"/>
                <a:gd name="f33" fmla="+- f26 0 f3"/>
                <a:gd name="f34" fmla="*/ 0 f27 1"/>
                <a:gd name="f35" fmla="*/ 21600 f27 1"/>
                <a:gd name="f36" fmla="*/ f29 f22 1"/>
                <a:gd name="f37" fmla="*/ f28 f13 1"/>
                <a:gd name="f38" fmla="*/ f36 1 10800"/>
                <a:gd name="f39" fmla="*/ f34 1 f27"/>
                <a:gd name="f40" fmla="*/ f35 1 f27"/>
                <a:gd name="f41" fmla="+- f21 f38 0"/>
                <a:gd name="f42" fmla="*/ f39 f12 1"/>
                <a:gd name="f43" fmla="*/ f39 f13 1"/>
                <a:gd name="f44" fmla="*/ f40 f13 1"/>
                <a:gd name="f45" fmla="*/ f41 f12 1"/>
              </a:gdLst>
              <a:ahLst>
                <a:ahXY gdRefX="f0" minX="f7" maxX="f8" gdRefY="f1" minY="f7" maxY="f9">
                  <a:pos x="f23" y="f24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3"/>
                </a:cxn>
                <a:cxn ang="f33">
                  <a:pos x="f31" y="f44"/>
                </a:cxn>
              </a:cxnLst>
              <a:rect l="f42" t="f30" r="f45" b="f37"/>
              <a:pathLst>
                <a:path w="21600" h="21600">
                  <a:moveTo>
                    <a:pt x="f7" y="f22"/>
                  </a:moveTo>
                  <a:lnTo>
                    <a:pt x="f21" y="f22"/>
                  </a:lnTo>
                  <a:lnTo>
                    <a:pt x="f21" y="f7"/>
                  </a:lnTo>
                  <a:lnTo>
                    <a:pt x="f8" y="f9"/>
                  </a:lnTo>
                  <a:lnTo>
                    <a:pt x="f21" y="f8"/>
                  </a:lnTo>
                  <a:lnTo>
                    <a:pt x="f21" y="f28"/>
                  </a:lnTo>
                  <a:lnTo>
                    <a:pt x="f7" y="f28"/>
                  </a:lnTo>
                  <a:close/>
                </a:path>
              </a:pathLst>
            </a:custGeom>
            <a:solidFill>
              <a:srgbClr val="4F81BD"/>
            </a:solidFill>
            <a:ln w="25402">
              <a:solidFill>
                <a:srgbClr val="385D8A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4" name="Freccia a destra 18"/>
            <p:cNvSpPr/>
            <p:nvPr/>
          </p:nvSpPr>
          <p:spPr>
            <a:xfrm>
              <a:off x="9912425" y="5029922"/>
              <a:ext cx="504053" cy="360035"/>
            </a:xfrm>
            <a:custGeom>
              <a:avLst>
                <a:gd name="f0" fmla="val 13886"/>
                <a:gd name="f1" fmla="val 540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val f7"/>
                <a:gd name="f15" fmla="val f8"/>
                <a:gd name="f16" fmla="pin 0 f0 21600"/>
                <a:gd name="f17" fmla="pin 0 f1 10800"/>
                <a:gd name="f18" fmla="*/ f10 f2 1"/>
                <a:gd name="f19" fmla="*/ f11 f2 1"/>
                <a:gd name="f20" fmla="+- f15 0 f14"/>
                <a:gd name="f21" fmla="val f16"/>
                <a:gd name="f22" fmla="val f17"/>
                <a:gd name="f23" fmla="*/ f16 f12 1"/>
                <a:gd name="f24" fmla="*/ f17 f13 1"/>
                <a:gd name="f25" fmla="*/ f18 1 f4"/>
                <a:gd name="f26" fmla="*/ f19 1 f4"/>
                <a:gd name="f27" fmla="*/ f20 1 21600"/>
                <a:gd name="f28" fmla="+- 21600 0 f22"/>
                <a:gd name="f29" fmla="+- 21600 0 f21"/>
                <a:gd name="f30" fmla="*/ f22 f13 1"/>
                <a:gd name="f31" fmla="*/ f21 f12 1"/>
                <a:gd name="f32" fmla="+- f25 0 f3"/>
                <a:gd name="f33" fmla="+- f26 0 f3"/>
                <a:gd name="f34" fmla="*/ 0 f27 1"/>
                <a:gd name="f35" fmla="*/ 21600 f27 1"/>
                <a:gd name="f36" fmla="*/ f29 f22 1"/>
                <a:gd name="f37" fmla="*/ f28 f13 1"/>
                <a:gd name="f38" fmla="*/ f36 1 10800"/>
                <a:gd name="f39" fmla="*/ f34 1 f27"/>
                <a:gd name="f40" fmla="*/ f35 1 f27"/>
                <a:gd name="f41" fmla="+- f21 f38 0"/>
                <a:gd name="f42" fmla="*/ f39 f12 1"/>
                <a:gd name="f43" fmla="*/ f39 f13 1"/>
                <a:gd name="f44" fmla="*/ f40 f13 1"/>
                <a:gd name="f45" fmla="*/ f41 f12 1"/>
              </a:gdLst>
              <a:ahLst>
                <a:ahXY gdRefX="f0" minX="f7" maxX="f8" gdRefY="f1" minY="f7" maxY="f9">
                  <a:pos x="f23" y="f24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3"/>
                </a:cxn>
                <a:cxn ang="f33">
                  <a:pos x="f31" y="f44"/>
                </a:cxn>
              </a:cxnLst>
              <a:rect l="f42" t="f30" r="f45" b="f37"/>
              <a:pathLst>
                <a:path w="21600" h="21600">
                  <a:moveTo>
                    <a:pt x="f7" y="f22"/>
                  </a:moveTo>
                  <a:lnTo>
                    <a:pt x="f21" y="f22"/>
                  </a:lnTo>
                  <a:lnTo>
                    <a:pt x="f21" y="f7"/>
                  </a:lnTo>
                  <a:lnTo>
                    <a:pt x="f8" y="f9"/>
                  </a:lnTo>
                  <a:lnTo>
                    <a:pt x="f21" y="f8"/>
                  </a:lnTo>
                  <a:lnTo>
                    <a:pt x="f21" y="f28"/>
                  </a:lnTo>
                  <a:lnTo>
                    <a:pt x="f7" y="f28"/>
                  </a:lnTo>
                  <a:close/>
                </a:path>
              </a:pathLst>
            </a:custGeom>
            <a:solidFill>
              <a:srgbClr val="4F81BD"/>
            </a:solidFill>
            <a:ln w="25402">
              <a:solidFill>
                <a:srgbClr val="385D8A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pic>
          <p:nvPicPr>
            <p:cNvPr id="15" name="Picture 3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9264353" y="2041379"/>
              <a:ext cx="409166" cy="13876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2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10538322" y="4669877"/>
              <a:ext cx="598237" cy="13514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Picture 5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9840416" y="3337523"/>
              <a:ext cx="551492" cy="13876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Rettangolo 26"/>
          <p:cNvSpPr/>
          <p:nvPr/>
        </p:nvSpPr>
        <p:spPr>
          <a:xfrm>
            <a:off x="767410" y="1268757"/>
            <a:ext cx="11017221" cy="5184574"/>
          </a:xfrm>
          <a:prstGeom prst="rect">
            <a:avLst/>
          </a:prstGeom>
          <a:noFill/>
          <a:ln w="25402">
            <a:solidFill>
              <a:srgbClr val="385D8A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/>
      <p:bldP spid="1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inf061217a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703515" y="266703"/>
            <a:ext cx="7362821" cy="630237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5"/>
          <p:cNvSpPr txBox="1"/>
          <p:nvPr/>
        </p:nvSpPr>
        <p:spPr>
          <a:xfrm>
            <a:off x="6600825" y="2781303"/>
            <a:ext cx="2519364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Bradley Hand ITC" pitchFamily="66"/>
              <a:cs typeface="Arial" pitchFamily="34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4367210" y="549270"/>
            <a:ext cx="4545016" cy="1295403"/>
          </a:xfrm>
          <a:custGeom>
            <a:avLst>
              <a:gd name="f0" fmla="val -255"/>
              <a:gd name="f1" fmla="val 21572"/>
            </a:avLst>
            <a:gdLst>
              <a:gd name="f2" fmla="val 10800000"/>
              <a:gd name="f3" fmla="val 5400000"/>
              <a:gd name="f4" fmla="val 16200000"/>
              <a:gd name="f5" fmla="val 180"/>
              <a:gd name="f6" fmla="val w"/>
              <a:gd name="f7" fmla="val h"/>
              <a:gd name="f8" fmla="val 0"/>
              <a:gd name="f9" fmla="val 21600"/>
              <a:gd name="f10" fmla="+- 0 0 1"/>
              <a:gd name="f11" fmla="val 2147483647"/>
              <a:gd name="f12" fmla="val 3590"/>
              <a:gd name="f13" fmla="val 8970"/>
              <a:gd name="f14" fmla="val 12630"/>
              <a:gd name="f15" fmla="val 18010"/>
              <a:gd name="f16" fmla="val -2147483647"/>
              <a:gd name="f17" fmla="+- 0 0 180"/>
              <a:gd name="f18" fmla="*/ f6 1 21600"/>
              <a:gd name="f19" fmla="*/ f7 1 21600"/>
              <a:gd name="f20" fmla="+- 0 0 f12"/>
              <a:gd name="f21" fmla="+- 3590 0 f8"/>
              <a:gd name="f22" fmla="+- 0 0 f3"/>
              <a:gd name="f23" fmla="+- 21600 0 f15"/>
              <a:gd name="f24" fmla="+- 18010 0 f9"/>
              <a:gd name="f25" fmla="+- f9 0 f8"/>
              <a:gd name="f26" fmla="pin -2147483647 f0 2147483647"/>
              <a:gd name="f27" fmla="pin -2147483647 f1 2147483647"/>
              <a:gd name="f28" fmla="*/ f17 f2 1"/>
              <a:gd name="f29" fmla="val f26"/>
              <a:gd name="f30" fmla="val f27"/>
              <a:gd name="f31" fmla="abs f20"/>
              <a:gd name="f32" fmla="abs f21"/>
              <a:gd name="f33" fmla="?: f20 f22 f3"/>
              <a:gd name="f34" fmla="?: f20 f3 f22"/>
              <a:gd name="f35" fmla="?: f20 f4 f3"/>
              <a:gd name="f36" fmla="?: f20 f3 f4"/>
              <a:gd name="f37" fmla="abs f23"/>
              <a:gd name="f38" fmla="?: f21 f22 f3"/>
              <a:gd name="f39" fmla="?: f21 f3 f22"/>
              <a:gd name="f40" fmla="?: f23 0 f2"/>
              <a:gd name="f41" fmla="?: f23 f2 0"/>
              <a:gd name="f42" fmla="abs f24"/>
              <a:gd name="f43" fmla="?: f23 f22 f3"/>
              <a:gd name="f44" fmla="?: f23 f3 f22"/>
              <a:gd name="f45" fmla="?: f23 f4 f3"/>
              <a:gd name="f46" fmla="?: f23 f3 f4"/>
              <a:gd name="f47" fmla="?: f24 f22 f3"/>
              <a:gd name="f48" fmla="?: f24 f3 f22"/>
              <a:gd name="f49" fmla="?: f20 0 f2"/>
              <a:gd name="f50" fmla="?: f20 f2 0"/>
              <a:gd name="f51" fmla="*/ f25 1 21600"/>
              <a:gd name="f52" fmla="*/ f26 f18 1"/>
              <a:gd name="f53" fmla="*/ f27 f19 1"/>
              <a:gd name="f54" fmla="*/ f28 1 f5"/>
              <a:gd name="f55" fmla="+- f29 0 10800"/>
              <a:gd name="f56" fmla="+- f30 0 10800"/>
              <a:gd name="f57" fmla="+- f30 0 21600"/>
              <a:gd name="f58" fmla="+- f29 0 21600"/>
              <a:gd name="f59" fmla="?: f20 f36 f35"/>
              <a:gd name="f60" fmla="?: f20 f35 f36"/>
              <a:gd name="f61" fmla="?: f21 f34 f33"/>
              <a:gd name="f62" fmla="?: f21 f41 f40"/>
              <a:gd name="f63" fmla="?: f21 f40 f41"/>
              <a:gd name="f64" fmla="?: f23 f38 f39"/>
              <a:gd name="f65" fmla="?: f23 f46 f45"/>
              <a:gd name="f66" fmla="?: f23 f45 f46"/>
              <a:gd name="f67" fmla="?: f24 f44 f43"/>
              <a:gd name="f68" fmla="?: f24 f50 f49"/>
              <a:gd name="f69" fmla="?: f24 f49 f50"/>
              <a:gd name="f70" fmla="?: f20 f47 f48"/>
              <a:gd name="f71" fmla="*/ 800 f51 1"/>
              <a:gd name="f72" fmla="*/ 20800 f51 1"/>
              <a:gd name="f73" fmla="*/ f29 f18 1"/>
              <a:gd name="f74" fmla="*/ f30 f19 1"/>
              <a:gd name="f75" fmla="+- f54 0 f3"/>
              <a:gd name="f76" fmla="abs f55"/>
              <a:gd name="f77" fmla="abs f56"/>
              <a:gd name="f78" fmla="?: f21 f60 f59"/>
              <a:gd name="f79" fmla="?: f23 f62 f63"/>
              <a:gd name="f80" fmla="?: f24 f66 f65"/>
              <a:gd name="f81" fmla="?: f20 f68 f69"/>
              <a:gd name="f82" fmla="*/ f71 1 f51"/>
              <a:gd name="f83" fmla="*/ f72 1 f51"/>
              <a:gd name="f84" fmla="+- f76 0 f77"/>
              <a:gd name="f85" fmla="+- f77 0 f76"/>
              <a:gd name="f86" fmla="*/ f82 f18 1"/>
              <a:gd name="f87" fmla="*/ f83 f18 1"/>
              <a:gd name="f88" fmla="*/ f83 f19 1"/>
              <a:gd name="f89" fmla="*/ f82 f19 1"/>
              <a:gd name="f90" fmla="?: f56 f10 f84"/>
              <a:gd name="f91" fmla="?: f56 f84 f10"/>
              <a:gd name="f92" fmla="?: f55 f10 f85"/>
              <a:gd name="f93" fmla="?: f55 f85 f10"/>
              <a:gd name="f94" fmla="?: f29 f10 f90"/>
              <a:gd name="f95" fmla="?: f29 f10 f91"/>
              <a:gd name="f96" fmla="?: f57 f92 f10"/>
              <a:gd name="f97" fmla="?: f57 f93 f10"/>
              <a:gd name="f98" fmla="?: f58 f91 f10"/>
              <a:gd name="f99" fmla="?: f58 f90 f10"/>
              <a:gd name="f100" fmla="?: f30 f10 f93"/>
              <a:gd name="f101" fmla="?: f30 f10 f92"/>
              <a:gd name="f102" fmla="?: f94 f29 0"/>
              <a:gd name="f103" fmla="?: f94 f30 6280"/>
              <a:gd name="f104" fmla="?: f95 f29 0"/>
              <a:gd name="f105" fmla="?: f95 f30 15320"/>
              <a:gd name="f106" fmla="?: f96 f29 6280"/>
              <a:gd name="f107" fmla="?: f96 f30 21600"/>
              <a:gd name="f108" fmla="?: f97 f29 15320"/>
              <a:gd name="f109" fmla="?: f97 f30 21600"/>
              <a:gd name="f110" fmla="?: f98 f29 21600"/>
              <a:gd name="f111" fmla="?: f98 f30 15320"/>
              <a:gd name="f112" fmla="?: f99 f29 21600"/>
              <a:gd name="f113" fmla="?: f99 f30 6280"/>
              <a:gd name="f114" fmla="?: f100 f29 15320"/>
              <a:gd name="f115" fmla="?: f100 f30 0"/>
              <a:gd name="f116" fmla="?: f101 f29 6280"/>
              <a:gd name="f117" fmla="?: f101 f30 0"/>
            </a:gdLst>
            <a:ahLst>
              <a:ahXY gdRefX="f0" minX="f16" maxX="f11" gdRefY="f1" minY="f16" maxY="f11">
                <a:pos x="f52" y="f5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5">
                <a:pos x="f73" y="f74"/>
              </a:cxn>
            </a:cxnLst>
            <a:rect l="f86" t="f89" r="f87" b="f88"/>
            <a:pathLst>
              <a:path w="21600" h="21600">
                <a:moveTo>
                  <a:pt x="f12" y="f8"/>
                </a:moveTo>
                <a:arcTo wR="f31" hR="f32" stAng="f78" swAng="f61"/>
                <a:lnTo>
                  <a:pt x="f102" y="f103"/>
                </a:lnTo>
                <a:lnTo>
                  <a:pt x="f8" y="f13"/>
                </a:lnTo>
                <a:lnTo>
                  <a:pt x="f8" y="f14"/>
                </a:lnTo>
                <a:lnTo>
                  <a:pt x="f104" y="f105"/>
                </a:lnTo>
                <a:lnTo>
                  <a:pt x="f8" y="f15"/>
                </a:lnTo>
                <a:arcTo wR="f32" hR="f37" stAng="f79" swAng="f64"/>
                <a:lnTo>
                  <a:pt x="f106" y="f107"/>
                </a:lnTo>
                <a:lnTo>
                  <a:pt x="f13" y="f9"/>
                </a:lnTo>
                <a:lnTo>
                  <a:pt x="f14" y="f9"/>
                </a:lnTo>
                <a:lnTo>
                  <a:pt x="f108" y="f109"/>
                </a:lnTo>
                <a:lnTo>
                  <a:pt x="f15" y="f9"/>
                </a:lnTo>
                <a:arcTo wR="f37" hR="f42" stAng="f80" swAng="f67"/>
                <a:lnTo>
                  <a:pt x="f110" y="f111"/>
                </a:lnTo>
                <a:lnTo>
                  <a:pt x="f9" y="f14"/>
                </a:lnTo>
                <a:lnTo>
                  <a:pt x="f9" y="f13"/>
                </a:lnTo>
                <a:lnTo>
                  <a:pt x="f112" y="f113"/>
                </a:lnTo>
                <a:lnTo>
                  <a:pt x="f9" y="f12"/>
                </a:lnTo>
                <a:arcTo wR="f42" hR="f31" stAng="f81" swAng="f70"/>
                <a:lnTo>
                  <a:pt x="f114" y="f115"/>
                </a:lnTo>
                <a:lnTo>
                  <a:pt x="f14" y="f8"/>
                </a:lnTo>
                <a:lnTo>
                  <a:pt x="f13" y="f8"/>
                </a:lnTo>
                <a:lnTo>
                  <a:pt x="f116" y="f117"/>
                </a:lnTo>
                <a:close/>
              </a:path>
            </a:pathLst>
          </a:custGeom>
          <a:solidFill>
            <a:srgbClr val="0000FF"/>
          </a:solidFill>
          <a:ln w="12701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5" name="Rectangle 6"/>
          <p:cNvSpPr/>
          <p:nvPr/>
        </p:nvSpPr>
        <p:spPr>
          <a:xfrm>
            <a:off x="4578345" y="476246"/>
            <a:ext cx="4205289" cy="137319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1" i="0" u="none" strike="noStrike" kern="1200" cap="none" spc="0" baseline="0">
                <a:solidFill>
                  <a:srgbClr val="FFFFFF"/>
                </a:solidFill>
                <a:uFillTx/>
                <a:latin typeface="Bradley Hand ITC" pitchFamily="66"/>
                <a:cs typeface="Arial" pitchFamily="34"/>
              </a:rPr>
              <a:t>Di questo passo non ci sarai alla festa del mio 97 compleanno !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2271" y="1591732"/>
            <a:ext cx="3583688" cy="5136093"/>
            <a:chOff x="322271" y="1591732"/>
            <a:chExt cx="3583688" cy="5136093"/>
          </a:xfrm>
        </p:grpSpPr>
        <p:grpSp>
          <p:nvGrpSpPr>
            <p:cNvPr id="3" name="Group 3"/>
            <p:cNvGrpSpPr/>
            <p:nvPr/>
          </p:nvGrpSpPr>
          <p:grpSpPr>
            <a:xfrm>
              <a:off x="372361" y="1591732"/>
              <a:ext cx="3484604" cy="5136093"/>
              <a:chOff x="372361" y="1591732"/>
              <a:chExt cx="3484604" cy="5136093"/>
            </a:xfrm>
          </p:grpSpPr>
          <p:sp>
            <p:nvSpPr>
              <p:cNvPr id="4" name="Rectangle 4"/>
              <p:cNvSpPr/>
              <p:nvPr/>
            </p:nvSpPr>
            <p:spPr>
              <a:xfrm>
                <a:off x="372361" y="5700607"/>
                <a:ext cx="3484604" cy="1027218"/>
              </a:xfrm>
              <a:prstGeom prst="rect">
                <a:avLst/>
              </a:prstGeom>
              <a:solidFill>
                <a:srgbClr val="FF9900"/>
              </a:solidFill>
              <a:ln w="12701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none" lIns="91440" tIns="45720" rIns="91440" bIns="45720" anchor="ctr" anchorCtr="0" compatLnSpc="1"/>
              <a:lstStyle/>
              <a:p>
                <a:pPr marL="0" marR="0" lvl="0" indent="0" algn="l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fr-FR" sz="2400" b="0" i="0" u="none" strike="noStrike" kern="1200" cap="none" spc="0" baseline="0">
                  <a:solidFill>
                    <a:srgbClr val="FFFFFF"/>
                  </a:solidFill>
                  <a:uFillTx/>
                  <a:latin typeface="Consolas" pitchFamily="49"/>
                </a:endParaRPr>
              </a:p>
            </p:txBody>
          </p:sp>
          <p:sp>
            <p:nvSpPr>
              <p:cNvPr id="5" name="Rectangle 5"/>
              <p:cNvSpPr/>
              <p:nvPr/>
            </p:nvSpPr>
            <p:spPr>
              <a:xfrm>
                <a:off x="372361" y="1591732"/>
                <a:ext cx="3484604" cy="1027218"/>
              </a:xfrm>
              <a:prstGeom prst="rect">
                <a:avLst/>
              </a:prstGeom>
              <a:solidFill>
                <a:srgbClr val="990000"/>
              </a:solidFill>
              <a:ln w="12701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none" lIns="91440" tIns="45720" rIns="91440" bIns="45720" anchor="ctr" anchorCtr="0" compatLnSpc="1"/>
              <a:lstStyle/>
              <a:p>
                <a:pPr marL="0" marR="0" lvl="0" indent="0" algn="l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fr-FR" sz="2400" b="0" i="0" u="none" strike="noStrike" kern="1200" cap="none" spc="0" baseline="0">
                  <a:solidFill>
                    <a:srgbClr val="FFFFFF"/>
                  </a:solidFill>
                  <a:uFillTx/>
                  <a:latin typeface="Consolas" pitchFamily="49"/>
                </a:endParaRPr>
              </a:p>
            </p:txBody>
          </p:sp>
          <p:sp>
            <p:nvSpPr>
              <p:cNvPr id="6" name="Rectangle 6"/>
              <p:cNvSpPr/>
              <p:nvPr/>
            </p:nvSpPr>
            <p:spPr>
              <a:xfrm>
                <a:off x="372361" y="2618951"/>
                <a:ext cx="3484604" cy="1027218"/>
              </a:xfrm>
              <a:prstGeom prst="rect">
                <a:avLst/>
              </a:prstGeom>
              <a:solidFill>
                <a:srgbClr val="00FF00"/>
              </a:solidFill>
              <a:ln w="12701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none" lIns="91440" tIns="45720" rIns="91440" bIns="45720" anchor="ctr" anchorCtr="0" compatLnSpc="1"/>
              <a:lstStyle/>
              <a:p>
                <a:pPr marL="0" marR="0" lvl="0" indent="0" algn="l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fr-FR" sz="2400" b="0" i="0" u="none" strike="noStrike" kern="1200" cap="none" spc="0" baseline="0">
                  <a:solidFill>
                    <a:srgbClr val="FFFFFF"/>
                  </a:solidFill>
                  <a:uFillTx/>
                  <a:latin typeface="Consolas" pitchFamily="49"/>
                </a:endParaRPr>
              </a:p>
            </p:txBody>
          </p:sp>
          <p:sp>
            <p:nvSpPr>
              <p:cNvPr id="7" name="Rectangle 7"/>
              <p:cNvSpPr/>
              <p:nvPr/>
            </p:nvSpPr>
            <p:spPr>
              <a:xfrm>
                <a:off x="372361" y="3646170"/>
                <a:ext cx="3484604" cy="1027218"/>
              </a:xfrm>
              <a:prstGeom prst="rect">
                <a:avLst/>
              </a:prstGeom>
              <a:solidFill>
                <a:srgbClr val="FF0033"/>
              </a:solidFill>
              <a:ln w="12701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none" lIns="91440" tIns="45720" rIns="91440" bIns="45720" anchor="ctr" anchorCtr="0" compatLnSpc="1"/>
              <a:lstStyle/>
              <a:p>
                <a:pPr marL="0" marR="0" lvl="0" indent="0" algn="l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fr-FR" sz="2400" b="0" i="0" u="none" strike="noStrike" kern="1200" cap="none" spc="0" baseline="0">
                  <a:solidFill>
                    <a:srgbClr val="FFFFFF"/>
                  </a:solidFill>
                  <a:uFillTx/>
                  <a:latin typeface="Consolas" pitchFamily="49"/>
                </a:endParaRPr>
              </a:p>
            </p:txBody>
          </p:sp>
          <p:sp>
            <p:nvSpPr>
              <p:cNvPr id="8" name="Rectangle 8"/>
              <p:cNvSpPr/>
              <p:nvPr/>
            </p:nvSpPr>
            <p:spPr>
              <a:xfrm>
                <a:off x="372361" y="4673388"/>
                <a:ext cx="3484604" cy="1027218"/>
              </a:xfrm>
              <a:prstGeom prst="rect">
                <a:avLst/>
              </a:prstGeom>
              <a:solidFill>
                <a:srgbClr val="00CCFF"/>
              </a:solidFill>
              <a:ln w="12701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none" lIns="91440" tIns="45720" rIns="91440" bIns="45720" anchor="ctr" anchorCtr="0" compatLnSpc="1"/>
              <a:lstStyle/>
              <a:p>
                <a:pPr marL="0" marR="0" lvl="0" indent="0" algn="l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fr-FR" sz="2400" b="0" i="0" u="none" strike="noStrike" kern="1200" cap="none" spc="0" baseline="0">
                  <a:solidFill>
                    <a:srgbClr val="FFFFFF"/>
                  </a:solidFill>
                  <a:uFillTx/>
                  <a:latin typeface="Consolas" pitchFamily="49"/>
                </a:endParaRPr>
              </a:p>
            </p:txBody>
          </p:sp>
        </p:grpSp>
        <p:sp>
          <p:nvSpPr>
            <p:cNvPr id="9" name="Text Box 9"/>
            <p:cNvSpPr txBox="1"/>
            <p:nvPr/>
          </p:nvSpPr>
          <p:spPr>
            <a:xfrm>
              <a:off x="372361" y="5813846"/>
              <a:ext cx="3483498" cy="73257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0">
                <a:lnSpc>
                  <a:spcPct val="50000"/>
                </a:lnSpc>
                <a:spcBef>
                  <a:spcPts val="19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24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  <a:cs typeface="Times New Roman" pitchFamily="18"/>
                </a:rPr>
                <a:t>18,5 - 24,9</a:t>
              </a:r>
            </a:p>
            <a:p>
              <a:pPr marL="0" marR="0" lvl="0" indent="0" algn="ctr" defTabSz="914400" rtl="0" fontAlgn="auto" hangingPunct="0">
                <a:lnSpc>
                  <a:spcPct val="50000"/>
                </a:lnSpc>
                <a:spcBef>
                  <a:spcPts val="19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24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  <a:cs typeface="Times New Roman" pitchFamily="18"/>
                </a:rPr>
                <a:t>normopeso</a:t>
              </a:r>
            </a:p>
          </p:txBody>
        </p:sp>
        <p:sp>
          <p:nvSpPr>
            <p:cNvPr id="10" name="Text Box 10"/>
            <p:cNvSpPr txBox="1"/>
            <p:nvPr/>
          </p:nvSpPr>
          <p:spPr>
            <a:xfrm>
              <a:off x="372361" y="1738941"/>
              <a:ext cx="3483498" cy="73257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0">
                <a:lnSpc>
                  <a:spcPct val="50000"/>
                </a:lnSpc>
                <a:spcBef>
                  <a:spcPts val="19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2400" b="1" i="0" u="none" strike="noStrike" kern="1200" cap="none" spc="0" baseline="0">
                  <a:solidFill>
                    <a:srgbClr val="000000"/>
                  </a:solidFill>
                  <a:uFillTx/>
                  <a:latin typeface="Gill Sans MT" pitchFamily="34"/>
                  <a:cs typeface="Times New Roman" pitchFamily="18"/>
                </a:rPr>
                <a:t>40</a:t>
              </a:r>
            </a:p>
            <a:p>
              <a:pPr marL="0" marR="0" lvl="0" indent="0" algn="ctr" defTabSz="914400" rtl="0" fontAlgn="auto" hangingPunct="0">
                <a:lnSpc>
                  <a:spcPct val="50000"/>
                </a:lnSpc>
                <a:spcBef>
                  <a:spcPts val="19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2400" b="1" i="0" u="none" strike="noStrike" kern="0" cap="none" spc="0" baseline="0">
                  <a:solidFill>
                    <a:srgbClr val="000000"/>
                  </a:solidFill>
                  <a:uFillTx/>
                  <a:latin typeface="Gill Sans MT" pitchFamily="34"/>
                  <a:cs typeface="Times New Roman" pitchFamily="18"/>
                </a:rPr>
                <a:t>Obesità III grado</a:t>
              </a:r>
              <a:endParaRPr lang="it-IT" sz="2400" b="1" i="0" u="none" strike="noStrike" kern="1200" cap="none" spc="0" baseline="0">
                <a:solidFill>
                  <a:srgbClr val="000000"/>
                </a:solidFill>
                <a:uFillTx/>
                <a:latin typeface="Gill Sans MT" pitchFamily="34"/>
                <a:cs typeface="Times New Roman" pitchFamily="18"/>
              </a:endParaRPr>
            </a:p>
          </p:txBody>
        </p:sp>
        <p:sp>
          <p:nvSpPr>
            <p:cNvPr id="11" name="Text Box 11"/>
            <p:cNvSpPr txBox="1"/>
            <p:nvPr/>
          </p:nvSpPr>
          <p:spPr>
            <a:xfrm>
              <a:off x="422461" y="2732190"/>
              <a:ext cx="3483498" cy="73257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0">
                <a:lnSpc>
                  <a:spcPct val="50000"/>
                </a:lnSpc>
                <a:spcBef>
                  <a:spcPts val="19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24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  <a:cs typeface="Times New Roman" pitchFamily="18"/>
                </a:rPr>
                <a:t>35 - 39,9</a:t>
              </a:r>
            </a:p>
            <a:p>
              <a:pPr marL="0" marR="0" lvl="0" indent="0" algn="ctr" defTabSz="914400" rtl="0" fontAlgn="auto" hangingPunct="0">
                <a:lnSpc>
                  <a:spcPct val="50000"/>
                </a:lnSpc>
                <a:spcBef>
                  <a:spcPts val="19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2400" b="1" i="0" u="none" strike="noStrike" kern="0" cap="none" spc="0" baseline="0">
                  <a:solidFill>
                    <a:srgbClr val="000000"/>
                  </a:solidFill>
                  <a:uFillTx/>
                  <a:latin typeface="Calibri"/>
                  <a:cs typeface="Times New Roman" pitchFamily="18"/>
                </a:rPr>
                <a:t>Obesità II grado</a:t>
              </a:r>
              <a:endParaRPr lang="it-IT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cs typeface="Times New Roman" pitchFamily="18"/>
              </a:endParaRPr>
            </a:p>
          </p:txBody>
        </p:sp>
        <p:sp>
          <p:nvSpPr>
            <p:cNvPr id="12" name="Text Box 12"/>
            <p:cNvSpPr txBox="1"/>
            <p:nvPr/>
          </p:nvSpPr>
          <p:spPr>
            <a:xfrm>
              <a:off x="422461" y="3793379"/>
              <a:ext cx="3483498" cy="7053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0">
                <a:lnSpc>
                  <a:spcPct val="50000"/>
                </a:lnSpc>
                <a:spcBef>
                  <a:spcPts val="19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24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  <a:cs typeface="Times New Roman" pitchFamily="18"/>
                </a:rPr>
                <a:t>30- 34,9</a:t>
              </a:r>
            </a:p>
            <a:p>
              <a:pPr marL="0" marR="0" lvl="0" indent="0" algn="ctr" defTabSz="914400" rtl="0" fontAlgn="auto" hangingPunct="0">
                <a:lnSpc>
                  <a:spcPct val="50000"/>
                </a:lnSpc>
                <a:spcBef>
                  <a:spcPts val="19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24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  <a:cs typeface="Times New Roman" pitchFamily="18"/>
                </a:rPr>
                <a:t>Obesità I grado</a:t>
              </a:r>
            </a:p>
          </p:txBody>
        </p:sp>
        <p:sp>
          <p:nvSpPr>
            <p:cNvPr id="13" name="Text Box 13"/>
            <p:cNvSpPr txBox="1"/>
            <p:nvPr/>
          </p:nvSpPr>
          <p:spPr>
            <a:xfrm>
              <a:off x="322271" y="4859423"/>
              <a:ext cx="3483498" cy="73257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0">
                <a:lnSpc>
                  <a:spcPct val="50000"/>
                </a:lnSpc>
                <a:spcBef>
                  <a:spcPts val="19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24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  <a:cs typeface="Times New Roman" pitchFamily="18"/>
                </a:rPr>
                <a:t>25 - 29,9</a:t>
              </a:r>
            </a:p>
            <a:p>
              <a:pPr marL="0" marR="0" lvl="0" indent="0" algn="ctr" defTabSz="914400" rtl="0" fontAlgn="auto" hangingPunct="0">
                <a:lnSpc>
                  <a:spcPct val="50000"/>
                </a:lnSpc>
                <a:spcBef>
                  <a:spcPts val="19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24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  <a:cs typeface="Times New Roman" pitchFamily="18"/>
                </a:rPr>
                <a:t>sovrappeso</a:t>
              </a:r>
            </a:p>
          </p:txBody>
        </p:sp>
      </p:grpSp>
      <p:pic>
        <p:nvPicPr>
          <p:cNvPr id="14" name="Picture 16" descr="foto obesi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368792" y="3329321"/>
            <a:ext cx="4982291" cy="3398504"/>
          </a:xfrm>
          <a:prstGeom prst="rect">
            <a:avLst/>
          </a:prstGeom>
          <a:noFill/>
          <a:ln w="12701">
            <a:solidFill>
              <a:srgbClr val="FFFF00"/>
            </a:solidFill>
            <a:prstDash val="solid"/>
            <a:miter/>
          </a:ln>
        </p:spPr>
      </p:pic>
      <p:graphicFrame>
        <p:nvGraphicFramePr>
          <p:cNvPr id="15" name="Segnaposto contenuto 14"/>
          <p:cNvGraphicFramePr>
            <a:graphicFrameLocks noGrp="1" noChangeAspect="1"/>
          </p:cNvGraphicFramePr>
          <p:nvPr>
            <p:ph idx="4294967295"/>
          </p:nvPr>
        </p:nvGraphicFramePr>
        <p:xfrm>
          <a:off x="7032625" y="549275"/>
          <a:ext cx="3986213" cy="287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r:id="rId4" imgW="3761905" imgH="2886478" progId="">
                  <p:embed/>
                </p:oleObj>
              </mc:Choice>
              <mc:Fallback>
                <p:oleObj r:id="rId4" imgW="3761905" imgH="2886478" progId="">
                  <p:embed/>
                  <p:pic>
                    <p:nvPicPr>
                      <p:cNvPr id="0" name="Segnaposto contenuto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2625" y="549275"/>
                        <a:ext cx="3986213" cy="287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asellaDiTesto 17"/>
          <p:cNvSpPr txBox="1"/>
          <p:nvPr/>
        </p:nvSpPr>
        <p:spPr>
          <a:xfrm>
            <a:off x="3736622" y="635005"/>
            <a:ext cx="1896529" cy="830997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800" b="0" i="0" u="none" strike="noStrike" kern="1200" cap="none" spc="0" baseline="0">
                <a:solidFill>
                  <a:srgbClr val="FFFFFF"/>
                </a:solidFill>
                <a:uFillTx/>
                <a:latin typeface="Georgia" pitchFamily="18"/>
              </a:rPr>
              <a:t>BMI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CF8592E-8674-4A4E-A331-4813EA8E9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094" y="0"/>
            <a:ext cx="7639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8443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/>
          <p:cNvGrpSpPr/>
          <p:nvPr/>
        </p:nvGrpSpPr>
        <p:grpSpPr>
          <a:xfrm>
            <a:off x="3988924" y="1121434"/>
            <a:ext cx="4411332" cy="5557860"/>
            <a:chOff x="6163304" y="276045"/>
            <a:chExt cx="4631576" cy="6429128"/>
          </a:xfrm>
        </p:grpSpPr>
        <p:grpSp>
          <p:nvGrpSpPr>
            <p:cNvPr id="7" name="Gruppo 6"/>
            <p:cNvGrpSpPr/>
            <p:nvPr/>
          </p:nvGrpSpPr>
          <p:grpSpPr>
            <a:xfrm>
              <a:off x="6176512" y="810892"/>
              <a:ext cx="4618368" cy="5894281"/>
              <a:chOff x="6047116" y="1483751"/>
              <a:chExt cx="4618368" cy="5894281"/>
            </a:xfrm>
          </p:grpSpPr>
          <p:pic>
            <p:nvPicPr>
              <p:cNvPr id="26214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6047116" y="1708030"/>
                <a:ext cx="4618368" cy="56700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CasellaDiTesto 5"/>
              <p:cNvSpPr txBox="1"/>
              <p:nvPr/>
            </p:nvSpPr>
            <p:spPr>
              <a:xfrm>
                <a:off x="6633713" y="1483751"/>
                <a:ext cx="295023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it-IT" dirty="0"/>
              </a:p>
            </p:txBody>
          </p:sp>
        </p:grpSp>
        <p:pic>
          <p:nvPicPr>
            <p:cNvPr id="26214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63304" y="276045"/>
              <a:ext cx="4455813" cy="804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itolo 8"/>
          <p:cNvSpPr>
            <a:spLocks noGrp="1"/>
          </p:cNvSpPr>
          <p:nvPr>
            <p:ph type="title"/>
          </p:nvPr>
        </p:nvSpPr>
        <p:spPr>
          <a:xfrm>
            <a:off x="379413" y="50362"/>
            <a:ext cx="11518900" cy="1143000"/>
          </a:xfrm>
        </p:spPr>
        <p:txBody>
          <a:bodyPr/>
          <a:lstStyle/>
          <a:p>
            <a:pPr algn="r"/>
            <a:r>
              <a:rPr lang="it-IT" dirty="0">
                <a:solidFill>
                  <a:schemeClr val="tx1"/>
                </a:solidFill>
                <a:latin typeface="Georgia" pitchFamily="18" charset="0"/>
              </a:rPr>
              <a:t>Analisi </a:t>
            </a:r>
            <a:r>
              <a:rPr lang="it-IT" dirty="0" err="1">
                <a:solidFill>
                  <a:schemeClr val="tx1"/>
                </a:solidFill>
                <a:latin typeface="Georgia" pitchFamily="18" charset="0"/>
              </a:rPr>
              <a:t>impedenziometrica</a:t>
            </a:r>
            <a:endParaRPr lang="it-IT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13" name="Ovale 12"/>
          <p:cNvSpPr/>
          <p:nvPr/>
        </p:nvSpPr>
        <p:spPr>
          <a:xfrm>
            <a:off x="3951533" y="1998453"/>
            <a:ext cx="629728" cy="12422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/>
          <p:cNvSpPr/>
          <p:nvPr/>
        </p:nvSpPr>
        <p:spPr>
          <a:xfrm>
            <a:off x="6191526" y="3326919"/>
            <a:ext cx="442833" cy="5750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a destra 15"/>
          <p:cNvSpPr/>
          <p:nvPr/>
        </p:nvSpPr>
        <p:spPr>
          <a:xfrm>
            <a:off x="3632366" y="3361427"/>
            <a:ext cx="284672" cy="31917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01897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4"/>
          <p:cNvSpPr txBox="1">
            <a:spLocks noGrp="1"/>
          </p:cNvSpPr>
          <p:nvPr>
            <p:ph type="title" idx="4294967295"/>
          </p:nvPr>
        </p:nvSpPr>
        <p:spPr>
          <a:xfrm>
            <a:off x="1808161" y="260347"/>
            <a:ext cx="8639178" cy="1143000"/>
          </a:xfrm>
        </p:spPr>
        <p:txBody>
          <a:bodyPr/>
          <a:lstStyle/>
          <a:p>
            <a:pPr lvl="0" hangingPunct="1"/>
            <a:r>
              <a:rPr lang="fr-FR" b="0">
                <a:solidFill>
                  <a:srgbClr val="000000"/>
                </a:solidFill>
                <a:latin typeface="Georgia" pitchFamily="18"/>
              </a:rPr>
              <a:t>Obesità e rischio di malattia</a:t>
            </a:r>
          </a:p>
        </p:txBody>
      </p:sp>
      <p:pic>
        <p:nvPicPr>
          <p:cNvPr id="3" name="Group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9733" y="1772820"/>
            <a:ext cx="4610103" cy="461344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utoShape 76"/>
          <p:cNvSpPr/>
          <p:nvPr/>
        </p:nvSpPr>
        <p:spPr>
          <a:xfrm>
            <a:off x="2703515" y="2099672"/>
            <a:ext cx="768352" cy="792163"/>
          </a:xfrm>
          <a:custGeom>
            <a:avLst>
              <a:gd name="f0" fmla="val 15713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FF9900"/>
          </a:solidFill>
          <a:ln w="12701">
            <a:solidFill>
              <a:srgbClr val="FFFFFF"/>
            </a:solidFill>
            <a:prstDash val="solid"/>
            <a:miter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b="0" i="0" u="none" strike="noStrike" kern="1200" cap="none" spc="0" baseline="0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Consolas" pitchFamily="49"/>
            </a:endParaRPr>
          </a:p>
        </p:txBody>
      </p:sp>
      <p:sp>
        <p:nvSpPr>
          <p:cNvPr id="5" name="AutoShape 77"/>
          <p:cNvSpPr/>
          <p:nvPr/>
        </p:nvSpPr>
        <p:spPr>
          <a:xfrm rot="10799991">
            <a:off x="8464555" y="2171096"/>
            <a:ext cx="766760" cy="792163"/>
          </a:xfrm>
          <a:custGeom>
            <a:avLst>
              <a:gd name="f0" fmla="val 1620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FF9900"/>
          </a:solidFill>
          <a:ln w="12701">
            <a:solidFill>
              <a:srgbClr val="FFFFFF"/>
            </a:solidFill>
            <a:prstDash val="solid"/>
            <a:miter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b="0" i="0" u="none" strike="noStrike" kern="1200" cap="none" spc="0" baseline="0">
              <a:solidFill>
                <a:srgbClr val="FFFFFF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Consolas" pitchFamily="4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954823" y="620688"/>
            <a:ext cx="8245918" cy="609445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8568" y="1089620"/>
            <a:ext cx="6765414" cy="52197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6148" name="Text Box 3"/>
          <p:cNvSpPr txBox="1">
            <a:spLocks noChangeArrowheads="1"/>
          </p:cNvSpPr>
          <p:nvPr/>
        </p:nvSpPr>
        <p:spPr bwMode="auto">
          <a:xfrm>
            <a:off x="2063751" y="6021388"/>
            <a:ext cx="7993063" cy="3667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it-IT" altLang="it-IT">
              <a:cs typeface="Arial" charset="0"/>
            </a:endParaRPr>
          </a:p>
        </p:txBody>
      </p:sp>
      <p:pic>
        <p:nvPicPr>
          <p:cNvPr id="614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60187" y="6309321"/>
            <a:ext cx="6570539" cy="40582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6150" name="Text Box 5"/>
          <p:cNvSpPr txBox="1">
            <a:spLocks noChangeArrowheads="1"/>
          </p:cNvSpPr>
          <p:nvPr/>
        </p:nvSpPr>
        <p:spPr bwMode="auto">
          <a:xfrm>
            <a:off x="4602164" y="260648"/>
            <a:ext cx="3455987" cy="9159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altLang="it-IT" dirty="0">
                <a:cs typeface="Arial" charset="0"/>
              </a:rPr>
              <a:t>                                             </a:t>
            </a:r>
            <a:r>
              <a:rPr lang="it-IT" altLang="it-IT" sz="3600" b="1" dirty="0">
                <a:latin typeface="Times New Roman" pitchFamily="18" charset="0"/>
                <a:cs typeface="Arial" charset="0"/>
              </a:rPr>
              <a:t>MORTALITA’</a:t>
            </a:r>
          </a:p>
        </p:txBody>
      </p:sp>
    </p:spTree>
    <p:extLst>
      <p:ext uri="{BB962C8B-B14F-4D97-AF65-F5344CB8AC3E}">
        <p14:creationId xmlns:p14="http://schemas.microsoft.com/office/powerpoint/2010/main" val="3289754720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asnicol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truttura predefini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diasnicol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1600</TotalTime>
  <Words>895</Words>
  <Application>Microsoft Office PowerPoint</Application>
  <PresentationFormat>Widescreen</PresentationFormat>
  <Paragraphs>199</Paragraphs>
  <Slides>43</Slides>
  <Notes>7</Notes>
  <HiddenSlides>0</HiddenSlides>
  <MMClips>3</MMClips>
  <ScaleCrop>false</ScaleCrop>
  <HeadingPairs>
    <vt:vector size="8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5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43</vt:i4>
      </vt:variant>
    </vt:vector>
  </HeadingPairs>
  <TitlesOfParts>
    <vt:vector size="62" baseType="lpstr">
      <vt:lpstr>ＭＳ Ｐゴシック</vt:lpstr>
      <vt:lpstr>Arial</vt:lpstr>
      <vt:lpstr>Avenir LT Pro 65 Medium</vt:lpstr>
      <vt:lpstr>Bradley Hand ITC</vt:lpstr>
      <vt:lpstr>Calibri</vt:lpstr>
      <vt:lpstr>Calibri Light</vt:lpstr>
      <vt:lpstr>Consolas</vt:lpstr>
      <vt:lpstr>DomCasual BT</vt:lpstr>
      <vt:lpstr>Georgia</vt:lpstr>
      <vt:lpstr>Gill Sans MT</vt:lpstr>
      <vt:lpstr>MetaPlus-Roman</vt:lpstr>
      <vt:lpstr>Times New Roman</vt:lpstr>
      <vt:lpstr>Wingdings</vt:lpstr>
      <vt:lpstr>Tema di Office</vt:lpstr>
      <vt:lpstr>diasnicolo</vt:lpstr>
      <vt:lpstr>1_Tema di Office</vt:lpstr>
      <vt:lpstr>2_Struttura predefinita</vt:lpstr>
      <vt:lpstr>1_diasnicolo</vt:lpstr>
      <vt:lpstr>Documento</vt:lpstr>
      <vt:lpstr>Presentazione standard di PowerPoint</vt:lpstr>
      <vt:lpstr>Presentazione standard di PowerPoint</vt:lpstr>
      <vt:lpstr>Definizione di obesità</vt:lpstr>
      <vt:lpstr>Presentazione standard di PowerPoint</vt:lpstr>
      <vt:lpstr>Presentazione standard di PowerPoint</vt:lpstr>
      <vt:lpstr>Presentazione standard di PowerPoint</vt:lpstr>
      <vt:lpstr>Analisi impedenziometrica</vt:lpstr>
      <vt:lpstr>Obesità e rischio di malattia</vt:lpstr>
      <vt:lpstr>Presentazione standard di PowerPoint</vt:lpstr>
      <vt:lpstr>Problema obesità: epidemiologia</vt:lpstr>
      <vt:lpstr>Problema obesità: epidemiologia</vt:lpstr>
      <vt:lpstr>In Italia</vt:lpstr>
      <vt:lpstr>Presentazione standard di PowerPoint</vt:lpstr>
      <vt:lpstr>Presentazione standard di PowerPoint</vt:lpstr>
      <vt:lpstr>Presentazione standard di PowerPoint</vt:lpstr>
      <vt:lpstr>Diario alimentare</vt:lpstr>
      <vt:lpstr>Presentazione standard di PowerPoint</vt:lpstr>
      <vt:lpstr>Percorso Intraospedaliero</vt:lpstr>
      <vt:lpstr>Dietista</vt:lpstr>
      <vt:lpstr>PSICHIATRA &amp; PSICOLOGO</vt:lpstr>
      <vt:lpstr>Internista/Diabetologo</vt:lpstr>
      <vt:lpstr>Gastroenterologo screening preoperatorio</vt:lpstr>
      <vt:lpstr>Chirurgo Plastico</vt:lpstr>
      <vt:lpstr>Presentazione standard di PowerPoint</vt:lpstr>
      <vt:lpstr>Presentazione standard di PowerPoint</vt:lpstr>
      <vt:lpstr>Presentazione standard di PowerPoint</vt:lpstr>
      <vt:lpstr>Mini-Bypass</vt:lpstr>
      <vt:lpstr>Presentazione standard di PowerPoint</vt:lpstr>
      <vt:lpstr>Gestione infermieristica e riconoscimento di complicanze</vt:lpstr>
      <vt:lpstr>Carenze nutrizionali</vt:lpstr>
      <vt:lpstr>Assunzione di integratori</vt:lpstr>
      <vt:lpstr>Follow-up…..perchè?</vt:lpstr>
      <vt:lpstr>Obiettivi della Chirurgia Bariatrica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Dispositivo Intragastrico</vt:lpstr>
      <vt:lpstr>Palloncino intragastrico</vt:lpstr>
      <vt:lpstr>Presentazione standard di PowerPoint</vt:lpstr>
      <vt:lpstr>Complicanze endosleeve</vt:lpstr>
      <vt:lpstr>Trattamenti dell’obesità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po’ di storia ……</dc:title>
  <dc:creator>Biagio Casagranda</dc:creator>
  <cp:lastModifiedBy>PALMISANO SILVIA</cp:lastModifiedBy>
  <cp:revision>178</cp:revision>
  <dcterms:created xsi:type="dcterms:W3CDTF">2017-02-27T10:41:47Z</dcterms:created>
  <dcterms:modified xsi:type="dcterms:W3CDTF">2024-10-28T09:45:24Z</dcterms:modified>
</cp:coreProperties>
</file>