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89" r:id="rId4"/>
    <p:sldId id="258" r:id="rId5"/>
    <p:sldId id="294" r:id="rId6"/>
    <p:sldId id="265" r:id="rId7"/>
    <p:sldId id="306" r:id="rId8"/>
    <p:sldId id="307" r:id="rId9"/>
    <p:sldId id="308" r:id="rId10"/>
    <p:sldId id="309" r:id="rId11"/>
    <p:sldId id="269" r:id="rId12"/>
    <p:sldId id="263" r:id="rId13"/>
    <p:sldId id="292" r:id="rId14"/>
    <p:sldId id="270" r:id="rId15"/>
    <p:sldId id="271" r:id="rId16"/>
    <p:sldId id="293" r:id="rId17"/>
    <p:sldId id="26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40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79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11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0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77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35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95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6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89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54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60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30/10/2024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49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Guerra italo-turca (1911-12)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36" y="1690688"/>
            <a:ext cx="53157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7D758-34BC-4CE3-915C-42B2ACFE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La rivoluzione russa del 1905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CF286E-53CD-40F9-A5F8-69A3AA17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19"/>
            <a:ext cx="10515600" cy="46055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La guerra russo-giapponese aumenta le tensioni sociali in Russia e nel gennaio 1905 una manifestazione operaia a San Pietroburgo viene repressa con la forza</a:t>
            </a:r>
          </a:p>
          <a:p>
            <a:pPr algn="just"/>
            <a:r>
              <a:rPr lang="it-IT" dirty="0"/>
              <a:t>Nei mesi successivi si estendono scioperi e manifestazioni, dove istanze politico-sociali si uniscono a istanze nazionali, in particolare in Polonia e nei paesi baltici</a:t>
            </a:r>
          </a:p>
          <a:p>
            <a:pPr algn="just"/>
            <a:r>
              <a:rPr lang="it-IT" dirty="0"/>
              <a:t>In seguito ad un grande sciopero generale nell’ottobre del 1905 si forma il soviet di San Pietroburgo, un organo di autogoverno operaio</a:t>
            </a:r>
          </a:p>
          <a:p>
            <a:pPr algn="just"/>
            <a:r>
              <a:rPr lang="it-IT" dirty="0"/>
              <a:t>Nicola II promulga il Manifesto d’Ottobre, con cui garantisce le libertà civili e l’esistenza di un’assemblea elettiva parlamentare (Duma), ma nel dicembre scioglie il soviet di San Pietroburgo e reprime una sollevazione operaia</a:t>
            </a:r>
          </a:p>
          <a:p>
            <a:pPr algn="just"/>
            <a:r>
              <a:rPr lang="it-IT" dirty="0"/>
              <a:t>Le «leggi fondamentali» del maggio 1906 continuano a riservare all’imperatore delle prerogative molto ampie</a:t>
            </a:r>
          </a:p>
          <a:p>
            <a:pPr algn="just"/>
            <a:r>
              <a:rPr lang="it-IT" dirty="0"/>
              <a:t>Il diritto di voto viene progressivamente ridotto su base censitaria per diminuire la rappresentanza parlamentare della sinistra</a:t>
            </a:r>
          </a:p>
          <a:p>
            <a:pPr algn="just"/>
            <a:r>
              <a:rPr lang="it-IT" dirty="0"/>
              <a:t>I progetti di riforma agraria radicale, avanzati dai cadetti e dalla sinistra della Duma, vengono respinti e il primo ministro </a:t>
            </a:r>
            <a:r>
              <a:rPr lang="it-IT" dirty="0" err="1"/>
              <a:t>Stolypin</a:t>
            </a:r>
            <a:r>
              <a:rPr lang="it-IT" dirty="0"/>
              <a:t> vara una riforma agraria più moderata che scioglie l’</a:t>
            </a:r>
            <a:r>
              <a:rPr lang="it-IT" dirty="0" err="1"/>
              <a:t>obščina</a:t>
            </a:r>
            <a:r>
              <a:rPr lang="it-IT" dirty="0"/>
              <a:t> contadina per creare un ceto di piccoli e medi proprietari, in funzione conservatrice</a:t>
            </a:r>
          </a:p>
        </p:txBody>
      </p:sp>
    </p:spTree>
    <p:extLst>
      <p:ext uri="{BB962C8B-B14F-4D97-AF65-F5344CB8AC3E}">
        <p14:creationId xmlns:p14="http://schemas.microsoft.com/office/powerpoint/2010/main" val="125086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D71DBA-F85F-44FA-B4A0-2EE184646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" y="612396"/>
            <a:ext cx="10620463" cy="536896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La guerra nell’Europa danubiano-balcanica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2D678-3204-4914-8E20-8FE96ADE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53" y="1275128"/>
            <a:ext cx="10620463" cy="4894975"/>
          </a:xfrm>
        </p:spPr>
        <p:txBody>
          <a:bodyPr>
            <a:normAutofit fontScale="4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L’erede al trono dell’Impero asburgico, arciduca Francesco Ferdinando, si propone come coordinatore delle istanze di federalizzazione portate avanti dai movimenti nazionali minoritari dell’Impero e in particolare della </a:t>
            </a:r>
            <a:r>
              <a:rPr lang="it-IT" sz="5800" dirty="0" err="1"/>
              <a:t>Transleitania</a:t>
            </a:r>
            <a:endParaRPr lang="it-IT" sz="5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Obiettivo: indebolire le posizioni dell’Ungheria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L’Italia e la Romania si trovano in una situazione simile: legate alla Triplice Alleanza ma sensibili alla propaganda irredentista, rispettivamente nella Venezia Giulia e in Transilvania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Patto di Londra (aprile 1915) fra l’Italia e la Triplice Intesa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Fra il 1915 e il 1916, gli Imperi centrali e la Bulgaria riescono a controllare i Balcani, occupando Serbia, Montenegro e Romania (quest’ultima firma un trattato di pace con gli Imperi centrali nel maggio del 1918 e rientra in guerra a fianco dell’Intesa il 10 novembre)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5800" dirty="0"/>
              <a:t>Nel 1917 la Grecia entra in guerra a fianco dell’Intesa: a partire da Salonicco, l’Armata alleata in Oriente porterà fra il settembre e il novembre 1918 alla sconfitta degli Imperi centrali nei Balcani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36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FB1A4-ECC4-4F79-BD5F-32159C6C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I territori promessi all’Italia nell’Adriatico orientale con il Patto di Londra del 1915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1DC02-F78A-4EEA-B000-FC0F72847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52" y="1775290"/>
            <a:ext cx="4345496" cy="442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2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Schieramenti nella Prima guerra mondiale</a:t>
            </a:r>
            <a:br>
              <a:rPr lang="it-IT" dirty="0"/>
            </a:b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03" y="1600201"/>
            <a:ext cx="72121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6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91FC5-7AA6-4BFC-BA60-9F25B6F6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005"/>
            <a:ext cx="10515600" cy="687897"/>
          </a:xfrm>
        </p:spPr>
        <p:txBody>
          <a:bodyPr>
            <a:noAutofit/>
          </a:bodyPr>
          <a:lstStyle/>
          <a:p>
            <a:r>
              <a:rPr lang="it-IT" sz="3200" dirty="0"/>
              <a:t>L’Impero turco-ottomano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49A2DF-4E6F-46C7-BB76-D526AFA44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32"/>
            <a:ext cx="10515600" cy="4448830"/>
          </a:xfrm>
        </p:spPr>
        <p:txBody>
          <a:bodyPr/>
          <a:lstStyle/>
          <a:p>
            <a:r>
              <a:rPr lang="it-IT" dirty="0"/>
              <a:t>Genocidio degli armeni (1915-16)</a:t>
            </a:r>
          </a:p>
          <a:p>
            <a:pPr algn="just"/>
            <a:r>
              <a:rPr lang="it-IT" dirty="0"/>
              <a:t>La Gran Bretagna appoggia la rivolta araba (1916-18) contro l’Impero ottomano</a:t>
            </a:r>
          </a:p>
          <a:p>
            <a:pPr algn="just"/>
            <a:r>
              <a:rPr lang="it-IT" dirty="0"/>
              <a:t>Con l’accordo Sykes-Picot (1916), Gran Bretagna e Francia si spartiscono le future zone d’influenza in Medio Oriente</a:t>
            </a:r>
          </a:p>
          <a:p>
            <a:pPr algn="just"/>
            <a:r>
              <a:rPr lang="it-IT" dirty="0"/>
              <a:t>Con la dichiarazione Balfour (1917), la Gran Bretagna appoggia il progetto di costituire una nazione ebraica in Palestina</a:t>
            </a:r>
          </a:p>
          <a:p>
            <a:pPr algn="just"/>
            <a:r>
              <a:rPr lang="it-IT" dirty="0"/>
              <a:t>Accordi di San Giovanni di </a:t>
            </a:r>
            <a:r>
              <a:rPr lang="it-IT" dirty="0" err="1"/>
              <a:t>Moriana</a:t>
            </a:r>
            <a:r>
              <a:rPr lang="it-IT" dirty="0"/>
              <a:t> (1917), firmati da Gran Bretagna, Francia e Italia: area di influenza italiana in Anatolia sud-occidentale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45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Accordo </a:t>
            </a:r>
            <a:r>
              <a:rPr lang="it-IT" sz="3200" dirty="0" err="1"/>
              <a:t>Sykes-Picot</a:t>
            </a:r>
            <a:r>
              <a:rPr lang="it-IT" sz="3200" dirty="0"/>
              <a:t> (maggio 1916)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80" y="1786855"/>
            <a:ext cx="4999839" cy="39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1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722C53-80AB-43FA-9AA2-496219D9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3" y="344861"/>
            <a:ext cx="9248133" cy="61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1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F7B81-5F9C-40D3-8CC1-2DBAD1DC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41" y="868363"/>
            <a:ext cx="10618237" cy="574543"/>
          </a:xfrm>
        </p:spPr>
        <p:txBody>
          <a:bodyPr>
            <a:normAutofit/>
          </a:bodyPr>
          <a:lstStyle/>
          <a:p>
            <a:pPr algn="l"/>
            <a:r>
              <a:rPr lang="it-IT" sz="3200" dirty="0"/>
              <a:t>L’Italia e la politica delle nazionalità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A856F7-40E0-43FB-BC49-DE59C035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41" y="1996751"/>
            <a:ext cx="10618237" cy="3992887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Dopo la sconfitta di Caporetto (ottobre-novembre 1917), il governo italiano inizia a sostenere, anche a fini propagandistici, una politica di appoggio alle rivendicazioni dei movimenti nazionali dell’Impero austro-ungarico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Congresso dei popoli oppressi di Roma dell’aprile 1918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Permangono le diffidenze fra il governo italiano e il movimento nazionale jugoslavo a causa del contenzioso territoriale relativo all’Adriatico nord-orientale e orientale (nel luglio 1917 era stata firmata da Regno di Serbia e Comitato jugoslavo la Dichiarazione di Corfù)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72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Conseguenze della Prima guerra balcanica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32" y="1795244"/>
            <a:ext cx="4925736" cy="359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76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Conseguenze della Seconda guerra balcanica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98" y="1812022"/>
            <a:ext cx="4874004" cy="367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2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5564E7-8A0D-450A-8238-B36CB895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502"/>
          </a:xfrm>
        </p:spPr>
        <p:txBody>
          <a:bodyPr>
            <a:normAutofit/>
          </a:bodyPr>
          <a:lstStyle/>
          <a:p>
            <a:r>
              <a:rPr lang="it-IT" sz="3200" dirty="0"/>
              <a:t>La situazione nei Balcani all’inizio del Novecento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6E5E9C-153F-4A5F-B861-6D0E78E5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514224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Dopo le guerre balcaniche erano emersi soprattutto due paesi nell’Europa danubiano-balcanica: la Romania e la Serbia</a:t>
            </a:r>
          </a:p>
          <a:p>
            <a:pPr algn="just"/>
            <a:r>
              <a:rPr lang="it-IT" dirty="0"/>
              <a:t>La Romania, legata alla Triplice Alleanza in funzione antirussa, era sempre più sensibile alle pressioni esercitate dal movimento nazionale romeno di Transilvania, che accusava Budapest di oppressione politica</a:t>
            </a:r>
          </a:p>
          <a:p>
            <a:pPr algn="just"/>
            <a:r>
              <a:rPr lang="it-IT" dirty="0"/>
              <a:t>La Serbia, dopo l’annessione della Bosnia-Erzegovina all’Impero austro-ungarico nel 1908, coltivava ambizioni annessionistiche verso quella regione, sostenendo le organizzazioni irredentistiche serbo-bosniache</a:t>
            </a:r>
          </a:p>
          <a:p>
            <a:pPr algn="just"/>
            <a:r>
              <a:rPr lang="it-IT" dirty="0"/>
              <a:t>L’arciduca Francesco Ferdinando, erede al trono d’Austria, sosteneva i progetti di federalizzazione dell’Impero, portati avanti dai partiti nazionali minoritari</a:t>
            </a:r>
          </a:p>
        </p:txBody>
      </p:sp>
    </p:spTree>
    <p:extLst>
      <p:ext uri="{BB962C8B-B14F-4D97-AF65-F5344CB8AC3E}">
        <p14:creationId xmlns:p14="http://schemas.microsoft.com/office/powerpoint/2010/main" val="163021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679E4-2513-41C8-96F7-2DB573EA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Un celebre progetto di federalizzazione dell’Impero austro-ungarico esposto dal romeno transilvano Aurel </a:t>
            </a:r>
            <a:r>
              <a:rPr lang="it-IT" sz="2800" dirty="0" err="1"/>
              <a:t>Popovici</a:t>
            </a:r>
            <a:r>
              <a:rPr lang="it-IT" sz="2800" dirty="0"/>
              <a:t>: gli «Stati Uniti della Grande Austria»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CFADA-D5EB-4A8D-9D6A-9A230C7BC7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73" y="1853967"/>
            <a:ext cx="5301843" cy="43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0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EA38F-624E-47F2-A381-A5028E1F6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397" y="671119"/>
            <a:ext cx="10469461" cy="604008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L’Imperialismo russo fra Otto e Novecento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4E9DE1-D34B-4B4A-B102-DC5539E66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65" y="1828800"/>
            <a:ext cx="10301681" cy="427838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Fra Otto e Novecento l’Impero russo mette in atto una politica espansionistica verso il Caucaso, in opposizione all’Impero ottomano, verso l’Asia centrale, in opposizione all’imperialismo britannico, e verso l’Estremo Oriente, scontrandosi con l’imperialismo giapponese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Importanza strategica della ferrovia transiberiana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Fra Russia e Giappone si origina una contesa territoriale per il controllo della Manciuria, che vede l’opposizione giapponese allo stabilimento di una base russa a Port Arthur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Guerra russo-giapponese del 1904-1905, che si risolve con una sconfitta russa</a:t>
            </a:r>
          </a:p>
        </p:txBody>
      </p:sp>
    </p:spTree>
    <p:extLst>
      <p:ext uri="{BB962C8B-B14F-4D97-AF65-F5344CB8AC3E}">
        <p14:creationId xmlns:p14="http://schemas.microsoft.com/office/powerpoint/2010/main" val="379813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39BA8-FEC6-47D7-B26A-63EE5E38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L’espansione dell’Impero russo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13AA66-C8EE-4AFE-8FAF-C2EE0AB6DE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12" y="1875427"/>
            <a:ext cx="6266576" cy="41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80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27F44-5A21-4BBC-8B95-609E20DC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Imperialismo in Asia fra Ottocento e Novecento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7DF311D-17A4-4DCF-AE94-BC285FDB5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73" y="1825625"/>
            <a:ext cx="6240853" cy="4351338"/>
          </a:xfrm>
        </p:spPr>
      </p:pic>
    </p:spTree>
    <p:extLst>
      <p:ext uri="{BB962C8B-B14F-4D97-AF65-F5344CB8AC3E}">
        <p14:creationId xmlns:p14="http://schemas.microsoft.com/office/powerpoint/2010/main" val="78468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AC9D3-8932-42C2-98E3-3B364CBC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La ferrovia transiberiana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7B21BF-CA58-4475-AA5E-87F1A13FC5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24" y="1766189"/>
            <a:ext cx="5066951" cy="414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9928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1_Tema di Office</vt:lpstr>
      <vt:lpstr>Guerra italo-turca (1911-12)</vt:lpstr>
      <vt:lpstr>Conseguenze della Prima guerra balcanica</vt:lpstr>
      <vt:lpstr>Conseguenze della Seconda guerra balcanica</vt:lpstr>
      <vt:lpstr>La situazione nei Balcani all’inizio del Novecento</vt:lpstr>
      <vt:lpstr>Un celebre progetto di federalizzazione dell’Impero austro-ungarico esposto dal romeno transilvano Aurel Popovici: gli «Stati Uniti della Grande Austria»</vt:lpstr>
      <vt:lpstr>L’Imperialismo russo fra Otto e Novecento</vt:lpstr>
      <vt:lpstr>L’espansione dell’Impero russo</vt:lpstr>
      <vt:lpstr>Imperialismo in Asia fra Ottocento e Novecento</vt:lpstr>
      <vt:lpstr>La ferrovia transiberiana</vt:lpstr>
      <vt:lpstr>La rivoluzione russa del 1905</vt:lpstr>
      <vt:lpstr>La guerra nell’Europa danubiano-balcanica</vt:lpstr>
      <vt:lpstr>I territori promessi all’Italia nell’Adriatico orientale con il Patto di Londra del 1915</vt:lpstr>
      <vt:lpstr>Schieramenti nella Prima guerra mondiale </vt:lpstr>
      <vt:lpstr>L’Impero turco-ottomano</vt:lpstr>
      <vt:lpstr>Accordo Sykes-Picot (maggio 1916)</vt:lpstr>
      <vt:lpstr>Presentazione standard di PowerPoint</vt:lpstr>
      <vt:lpstr>L’Italia e la politica delle nazionalità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2024-10-30T17:22:36Z</dcterms:created>
  <dcterms:modified xsi:type="dcterms:W3CDTF">2024-10-30T17:23:17Z</dcterms:modified>
</cp:coreProperties>
</file>