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407" r:id="rId2"/>
    <p:sldId id="466" r:id="rId3"/>
    <p:sldId id="467" r:id="rId4"/>
    <p:sldId id="453" r:id="rId5"/>
    <p:sldId id="456" r:id="rId6"/>
    <p:sldId id="514" r:id="rId7"/>
    <p:sldId id="496" r:id="rId8"/>
    <p:sldId id="497" r:id="rId9"/>
    <p:sldId id="498" r:id="rId10"/>
    <p:sldId id="499" r:id="rId11"/>
    <p:sldId id="500" r:id="rId12"/>
    <p:sldId id="504" r:id="rId13"/>
    <p:sldId id="501" r:id="rId14"/>
    <p:sldId id="502" r:id="rId15"/>
    <p:sldId id="503" r:id="rId16"/>
    <p:sldId id="505" r:id="rId17"/>
    <p:sldId id="507" r:id="rId18"/>
    <p:sldId id="506" r:id="rId19"/>
    <p:sldId id="508" r:id="rId20"/>
    <p:sldId id="509" r:id="rId21"/>
    <p:sldId id="510" r:id="rId22"/>
    <p:sldId id="511" r:id="rId23"/>
    <p:sldId id="512" r:id="rId24"/>
    <p:sldId id="513" r:id="rId25"/>
    <p:sldId id="515" r:id="rId26"/>
    <p:sldId id="516" r:id="rId27"/>
    <p:sldId id="517"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411" autoAdjust="0"/>
  </p:normalViewPr>
  <p:slideViewPr>
    <p:cSldViewPr snapToGrid="0">
      <p:cViewPr varScale="1">
        <p:scale>
          <a:sx n="68" d="100"/>
          <a:sy n="68" d="100"/>
        </p:scale>
        <p:origin x="740" y="64"/>
      </p:cViewPr>
      <p:guideLst/>
    </p:cSldViewPr>
  </p:slideViewPr>
  <p:outlineViewPr>
    <p:cViewPr>
      <p:scale>
        <a:sx n="33" d="100"/>
        <a:sy n="33" d="100"/>
      </p:scale>
      <p:origin x="0" y="-544"/>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9T20:49:08.154"/>
    </inkml:context>
    <inkml:brush xml:id="br0">
      <inkml:brushProperty name="width" value="0.05292" units="cm"/>
      <inkml:brushProperty name="height" value="0.05292" units="cm"/>
      <inkml:brushProperty name="color" value="#3165BB"/>
      <inkml:brushProperty name="fitToCurve" value="1"/>
    </inkml:brush>
    <inkml:brush xml:id="br1">
      <inkml:brushProperty name="width" value="0.05292" units="cm"/>
      <inkml:brushProperty name="height" value="0.05292" units="cm"/>
      <inkml:brushProperty name="color" value="#177D36"/>
      <inkml:brushProperty name="fitToCurve" value="1"/>
    </inkml:brush>
    <inkml:brush xml:id="br2">
      <inkml:brushProperty name="width" value="0.05292" units="cm"/>
      <inkml:brushProperty name="height" value="0.05292" units="cm"/>
      <inkml:brushProperty name="fitToCurve" value="1"/>
    </inkml:brush>
  </inkml:definitions>
  <inkml:trace contextRef="#ctx0" brushRef="#br0">1592 366 0,'0'-19'15,"0"1"48,10 18-32,-10-19-31,28 19 16,-10 0-16,10 0 15,0 0 1,-9 0 0,-19 19-1,0 27 1,0-27-16,0 9 16,0-10-16,0 10 0,-19 0 15,-9 9 1,9-9-16,1-9 0,-1 0 15,-18 9 1,37-38 47,28-18-32,0 28-16,-10 0-15,1 0 16,0 0-16,9 0 16,-10 0-1,1 0 1,-1 0 0,-18-18 46,0 8-46</inkml:trace>
  <inkml:trace contextRef="#ctx0" brushRef="#br0" timeOffset="561.6528">1592 450 0,'19'0'46,"18"0"-30,-18 0 0,-1-19-16,20 19 15,-11 0-15,-8-18 16,0 18-16,-1 0 0,1-19 16,0 19 15,-1 9 16,-18 10-16,19-1-15,-19 1-1,0 0 1,0-1-1,18-18 1,-18 19-16,19-1 31,-19-27 16,0-9-47</inkml:trace>
  <inkml:trace contextRef="#ctx0" brushRef="#br0" timeOffset="749.8333">1909 254 0</inkml:trace>
  <inkml:trace contextRef="#ctx0" brushRef="#br0" timeOffset="-4937.3619">411 12 0,'-19'0'109,"0"0"-93,1 0 0,-1-9-1,-9 9 1,-9 0-1,19 0 1,8 0 0,-27 0-1,18 0 1,1 0 0,-10 9-1,9-9 1,19 19-16,-28-19 15,28 19 1,-28-19-16,28 18 0,-27-18 16,27 10-16,-19-10 15,19 18-15,-19 10 16,19 0 15,0-9-15,0-1-1,0-8 1,0 8 15,0 1 1,38-19-17,-20 0 1,-9 0-1,-9 18-15,19-18 16,18 0 0,-9 0-1,-28 19-15,19-19 16,9 0 0,-10 0-1,-18 19-15,28-19 0,0 0 31,9 18-31,-9-18 16,-9 19 0,-1-19-1,1 28 1,0-28 0,-19 9-1,18-9 1,-18 19-1,19-19 1,-19 18 0,0 1-1,0-1-15,0 1 16,0 0 0,0-1-1,-9 10 1,-19-9-1,0 9 1,0-10 0,-9-18-1,37 19 1,-28-19-16,0 0 16,0 0-1,0 0 1,-9 0-1,28 0 1,-10 0-16,0 0 0,1 0 16,18-9-16,-28 9 15,9 0 1,19-19-16,-18 19 16,-1 0-1,19-19 1,-19 19-1,19-18 79</inkml:trace>
  <inkml:trace contextRef="#ctx0" brushRef="#br0" timeOffset="-3218.0858">522 394 0,'-9'0'31,"-10"9"16,19 10-16,-18-19-15,18 28 0,0-10-16,0 20 15,0-11 1,0 1-1,0-9 1,9 0 15,10-1-15,-1-18 0,1 19-1,9-19 1,9 0-1,-9 0 1,0 0 0,0 0-16,0 0 31,-28-9-31,18 9 16,20-19-1,-20 0 16,-18 1-15,19 18-16,-19-19 16,0 0 15,0-8-15,0 8-1,0 0 1,0 1-1,-10-1 17,-8 19-17,18-18-15,-19 18 16,1-19 0,-20 19-1,11 0 1,8 0-1,0 0-15,-9 0 16,0 9 0,-9 28-1,19-18 1</inkml:trace>
  <inkml:trace contextRef="#ctx0" brushRef="#br0" timeOffset="-999.0935">801 468 0,'19'0'0,"0"0"16,9 0-1,-10 0-15,1-18 16,9-10 0,-10 28-16,-18-19 15,38 19-15,-38-9 16,27 9-16,-27-19 16,19 19-16,-19-37 15,19 37-15,-19-28 0,18 10 31,-18-1-15,0 0 0,0-9-1,0 1-15,0-1 16,-9 0 0,-19 9-1,19 19 1,-10 0 15,1 0-15,-1 0-1,0 0 1,19 9-16,-18 29 16,18-20-1,0-8-15,-28 17 16,28-8-16,0 9 15,-19-9-15,19-1 16,0 1-16,0-1 16,0 1-16,0-10 15,0 29 1,0-11 0,0 1-1,0 19 1,19-10-1,-19 0 1,18-18 0,1 0-1,0-19 1,-1 0 0,10 0-1,0 0 1,-9 0-1,-1 0 1,-18-10-16,19 10 16,-19-18-16,19 18 0,-19-28 15,18 9 1,-18 0-16,19 19 16,-19-27-16,18 27 15,-18-38-15,0 20 16,0-1-16,19 19 15,-19-28-15,0 10 16,0-1 0,0 10 15,0 27 47,-9-18-62,9 38-16,0-29 15,0 9-15,0 1 0,0 0 16,0-1-16,0 10 16,9-9-1,10-19 16,-19 18-31,18-18 16,1 0 15,-1 0-15,-18-9 0,19 9-1,-19-9-15,19-19 16,-19 19-1,18 9 1,-18-38-16,19 10 0,-19 10 16,0-10-1,0 9 1,0 29 93,0 8-93,0 19-16,0-18 16,0 0-16,0-1 15,0 1-15,0-1 16,18 10-1,20-9-15,-10-19 32,-1 0-17,1 0 1,0-9 0,0-38-16,-28 29 15,19-1 1,-19 0-16,0 10 15,18 9 1</inkml:trace>
  <inkml:trace contextRef="#ctx0" brushRef="#br0" timeOffset="1654.9788">2039 422 0,'0'18'16,"0"10"-1,0 10 1,0-11-1,9-8 1,10-19 0,-19 19-16,18-19 15,1 0 1,0 0 0,9 0-1,-10 0-15,1 0 16,-1-10-16,1 10 15,0-18-15,-1 18 16,-18-19-16,28 19 0,-28-18 16,19 18-1,-19-19-15,18 0 16,-18 1 0,0-1-1,0 1 1,-28-20 15,28 20-15,-27 18-16,-1-19 15,9 19 1,-18 0-16,9 0 31,0 0-15,0 0-16,28 9 15,-28-9-15,28 28 16,-18-9-16,18 0 16,0 8-16,0-8 15,0 0-15,0-1 16</inkml:trace>
  <inkml:trace contextRef="#ctx0" brushRef="#br0" timeOffset="2879.8197">2299 487 0,'19'0'16,"-19"-9"-16,19 9 15,-19-19-15,18 19 16,-18-19-16,19 19 16,-19-18-1,18 18-15,-18-19 16,19 19-1,-19-18-15,19 18 0,-19-19 16,18 19 15,1 28 32,-19 9-63,0-18 15,19-1 1,-19 1-16,0 0 16,0-1-16,0 1 0,18-1 31,-18-36 16,19 18-32,-19-47-15,0 38 16,18-19-16,-18 19 16,19-19-16,-19 0 15,19 28 1,8-19 15,-17 19-15,8 0-1,-18 10 1,19-10 0,-19 18-16,28 10 15,-28 19 1,0-29 0,0 1-16,19-1 15,-19 1-15,0 0 16,18-47 46</inkml:trace>
  <inkml:trace contextRef="#ctx0" brushRef="#br0" timeOffset="3788.6368">2765 496 0,'9'0'63,"19"0"-48,-10 0-15,20 0 16,-10-9-1,-10 9-15,-18-19 16,28 19-16,-28-18 16,19 18-16,-19-19 15,18 19-15,-18-18 16,0-10 0,0 0-1,0 9 1,-9 19-1,-28 0-15,27 0 16,-27 19 0,9 18-1,28-18 1,-18-19-16,18 27 16,-19-27-16,19 28 15,0 0 1,-18-28-16,18 37 15,0-9 1,9-9 0,9 0-1,1-1-15,9-18 16,-9 0 0,-1 0-1,10 0 1,19 0-1,-29-9 1,1 9-16,-1-19 16,1 19-16,-19-18 15,28 18-15,-28-19 16,0 0 0</inkml:trace>
  <inkml:trace contextRef="#ctx0" brushRef="#br0" timeOffset="5524.6363">3807 385 0,'-19'0'47,"0"0"-32,1 0 1,18 9 0,-28-9-1,28 28-15,-19-28 16,19 28-16,-18-28 15,18 37-15,0-9 16,0-10 0,0 1-16,0 18 15,0-18 1,9-19-16,-9 28 16,28-28-16,9 28 15,-9-28 1,0 0-1,-9 0-15,-1 0 16,1 0-16,9-19 16,-10 1-1,1-1 17,-19 0-17,28 38 79,-10 9-78,1-28-16,-19 18 15,37-18-15,10 0 16,-29 0-1,10 0 1,0 0 0,-28-9-16,28 9 15,-28-37-15,19 37 16,-19-28-16,0 0 16,0-9-1,0 18-15,0-18 31,-10 37-31,10-28 0,-18 28 16,-10-18 0,0 18-1,9 0-15,-9 0 16,-9 0 0,19 18-1,-10 19 16,9 1-31,19-20 16,0 10 0,0 0-16,9-9 31</inkml:trace>
  <inkml:trace contextRef="#ctx0" brushRef="#br0" timeOffset="6523.827">4225 543 0,'0'-10'31,"10"10"-15,-10-18-16,18 18 16,-18-9-16,19 9 15,-19-19-15,18 19 0,-18-37 16,10 37-16,-10-28 15,18 28-15,1 0 63,-19 18-63,0 20 16,19-20-16,-19 1 15,0-1-15,28 1 16,-28 0-16,0-1 15,18-18 1,-9 0 31,-9-28-31,28 0-1,-28 10-15,0-1 16,28 19-16,-28-28 15,19 10 1,-1 18 15,1 18-15,-19 1 0,19 0-16,-19-1 0,18 1 15,-18-1 1,0 20-1,19-38-15,-19 28 0,19-28 63</inkml:trace>
  <inkml:trace contextRef="#ctx0" brushRef="#br0" timeOffset="4462.0721">3555 636 0,'0'-9'47,"38"9"-32,-20-19-15,29-9 16</inkml:trace>
  <inkml:trace contextRef="#ctx0" brushRef="#br0" timeOffset="7191.8004">4746 413 0,'-18'0'140,"-1"0"-124,19 27-16,-18-27 16,18 28-16,0-9 15,-19 0-15,19 8 16,0 1-16,0-9 15,0 0-15,0-1 16,9 1-16,38 9 16,-38-28-1,28 0-15,-9 0 16,0-19-16,-9 19 16,9-37-16,-10 9 0,10 0 31</inkml:trace>
  <inkml:trace contextRef="#ctx0" brushRef="#br0" timeOffset="8541.6801">4905 515 0,'18'0'31,"10"0"-15,-9 0-16,-1 0 16,1-19-16,0 19 15,-1-18-15,19-1 16,-37 0-1,19 19 1,-19-18 0,0-1-16,-9 1 31,-10 18-31,19-19 16,-19 19-16,1 0 15,-1 0 1,19 9-1,-18-9-15,18 19 16,-19-19-16,19 28 16,0-10-16,-19 1 15,19 0-15,0-1 16,0 1-16,0-1 16,0-8-16,0 8 15,0 20 1,10-38-16,-10 18 15,28-18 1,-10 0 0,10 0-1,-28-9-15,28 9 16,-28-19-16,37 19 16,-37-37-16,28 37 15,-28-28-15,28 10 16,-28-1-16,28 0 15,-28 1-15,28-1 16,-9-18 0,-1 37 31,-18 28-32,0-10-15,19 1 16,-19 0-16,0-1 15,0-8-15,18 17 16,-18-8 0,19-19 31,-19-9-32,19-19-15,-1 0 31,-18 9-31,19 19 0,-19-28 16,18 28-16,-18-18 16,19 18-1,0 9 17,-19 10-32,0-1 15,18 1-15,-18 0 16,0-1-1,0 1-15,0-1 0,0 1 16,0 0-16,19-19 16,-19 18-16,18-18 31,1 0-31,-19-9 16</inkml:trace>
  <inkml:trace contextRef="#ctx0" brushRef="#br0" timeOffset="9095.6675">5537 217 0,'0'19'47,"0"-1"-47,0 1 15,0 9-15,0 9 0,0-9 16,-18 0-16,18 0 16,0 9-16,-19-9 15,19-9-15,0-1 16,0 1-1,0 27 1,9-46-16,1 19 16,27-19-1,-19 0 1,1 19-16,0-19 16,-1 0-16,10-10 15,0-18 1,-28 0-1,19 28-15</inkml:trace>
  <inkml:trace contextRef="#ctx0" brushRef="#br0" timeOffset="9365.7928">5528 375 0,'0'-18'16,"9"18"-1,10 0-15,9 0 16,0 0-16,0-28 15,9 28-15,-28 0 16,10 0 0</inkml:trace>
  <inkml:trace contextRef="#ctx0" brushRef="#br0" timeOffset="11159.7636">5602 617 0,'10'0'31,"8"-18"-16,1-10 1,-19-10 0,18 38-16,-18-18 15,0-10 1,0-9 0,-9 18-16,9 1 15,-18 18 1,18 9 31,9-9-32,-9 28 1,28-28-16,-28 18 0,37-18 16,-18 19-16,-1-19 15,1 0-15,-10 0 16,10 0-16,18 0 15,-28 0 1,-9-9 0,-28 18 77,28 19-77,-18-10 0,18 1-16,0 0 15,0-1-15,0 10 16,9-28 0,10 19-1,-1-19-15,10 0 16,9-9-16,-9 9 15,0-28-15,0 9 0,-9 19 16,-19-37 0,9 37-16,-9-10 15,0-8-15,0-1 32,0 29 46,0 8-78,0-9 15,0 10 1,19-19-16,-19 19 16,37-19-16,-28 0 15,10 0-15,-1 0 0,1 0 16,28 0-1,-47-19-15,27 19 16,-27-28-16,0 10 16,19 18-16,-19-47 15,0 38-15,0-10 16,-9-9-16,9 19 16,-37-19-16,-1 9 15,20 19 1,-1 0-16,0 0 15,1 0-15,-1 0 16,1 19-16,18 0 16,-38-1-16,38 1 0,-18 9 15,18-19 1,0 10-16,0-1 0,0 10 16,18-28-1,-18 19-15,38-19 16,-10 0-1,-1 0 1,1 0 0,-28-10-16,28 10 15,-28-9-15,19 9 16,-19-18-16,19 18 16,-19-19-16,18 19 15,-18-19 1,19 38 62,-19 0-78,0-1 16,28 1-16,-28-1 15,18-18-15,-18 28 16,28-28-16,0 0 15,0 0 1,0 0 0,-28-9-1,19 9-15,-19-19 16,18 19-16</inkml:trace>
  <inkml:trace contextRef="#ctx0" brushRef="#br0" timeOffset="12168.119">6393 301 0,'19'0'31,"-1"0"-15,1-19-16,0 19 16,9 0-16,46-18 47</inkml:trace>
  <inkml:trace contextRef="#ctx0" brushRef="#br0" timeOffset="11878.8524">6412 245 0,'0'-19'15,"0"29"64,0 36-79,0-27 15,0 9 1,0 0-16,-19 0 0,19 9 15,0-9-15,0 0 16,0-10-16,0 1 16,0-1-16,0 1 15,0 9 1,0-9 0,37-19-16,-18 0 15,0 0-15,-10 0 16,10 0-16,-1 0 15,1 0-15,-19-10 16,37-8-16,-37-1 16,19 0-16</inkml:trace>
  <inkml:trace contextRef="#ctx0" brushRef="#br0" timeOffset="13198.8612">6598 459 0,'0'9'0,"-28"10"16,28 9 0,0 0-1,28-28 1,-28 28-16,37-28 15,-9 0-15,9 28 16,-18-28-16,-1 0 0,10 0 31,0-28-31,0 0 16,-28 9 0,0 1-16,0-1 15,0 0-15,0 1 16,0-1-16,-9 1 15,-19-1 1,9 19-16,1 0 16,-1 0-16,1 0 15,-10 0-15,-19 0 16,28 9 0,1-9-16,18 19 15,-19-19-15,19 28 0,0 18 16,0-36-1,0 8-15,0 1 16,10-1-16,8-18 16,1 28-16,-1-28 0,1 0 15,0 0-15,-1 0 16,1-18 0,-1 18-16,-18-38 15,28 38-15,-28-27 16,19 8-16,-19 0 15,0-9 1,0 47 31,0 0-31,28-1-16,-28 1 15,0-1-15,18 1 16,-18 0-16,19-19 15,-19 18-15,28-18 16,-9 0 0,9 0-1,-10 0 1,1 0 0,-1 0-1</inkml:trace>
  <inkml:trace contextRef="#ctx0" brushRef="#br0" timeOffset="13672.803">7138 580 0,'0'19'16,"0"-38"31</inkml:trace>
  <inkml:trace contextRef="#ctx0" brushRef="#br0" timeOffset="13500.0574">7156 375 0</inkml:trace>
  <inkml:trace contextRef="#ctx0" brushRef="#br0" timeOffset="16102.7877">7770 78 0,'0'9'47,"0"0"-47,0 28 16,10-37 0,-10 28-16,18-9 15,-18 0-15,28 8 16,-28 20-16,28 0 0,-28-10 15,37 9-15,-37 10 16,37-9-16,-37-10 16,19-19-16,-19 10 15,19-28 1,-1 0 46,-18-9-62,0-10 16,19 1 0,-19-1-16,0-9 0,18 0 15,-18 10-15,0-1 16,19-18-16,-19 9 16,28 0-16,-28-18 15,28-1-15,-28 10 16,37 0-16,-37 9 15,19 0-15,-19 9 16,18 1-16,-18-10 16,19 28-1,-19-19-15</inkml:trace>
  <inkml:trace contextRef="#ctx0" brushRef="#br0" timeOffset="16934.6411">8384 403 0,'0'-9'110,"-18"9"-95,-1 0 1,0 0 0,-8 0-1,8 0 1,19 19-16,-19-19 15,19 27-15,0-8 16,0 0-16,0-1 16,0 1-16,0-1 15,0 1-15,0 0 16,10-19 0,18 0-1,-10 0-15,1 0 0,-1 0 16,1 0-16,0 0 15,-1 0-15,1-10 16,9 10 0,-28-37-16,18 37 15</inkml:trace>
  <inkml:trace contextRef="#ctx0" brushRef="#br0" timeOffset="18075.5781">8487 403 0,'0'19'16,"0"-1"-1,-19-18 1,19 28-16,0-9 16,9 0-1,-9-1 1,19-18-1,0 0 1,-19 19-16,18-19 16,-9 0-1,10 0 17,0 0-17,-1 0 1,1 0-1,-1-10 17,1-8-17,-19-1 1,28 1 0,-28-1-1,0 0 1,0 1-1,0-1 1,0 1 0,0-1-1,0 0 17,-9 19-32,-19-18 31,18 18-31,-8 0 15,-1 0 1,1 0 0,-1 0-1,0 28 1,-8 0 0,8 27 15,19-36-31</inkml:trace>
  <inkml:trace contextRef="#ctx0" brushRef="#br0" timeOffset="19176.8688">8710 440 0,'0'-9'32,"19"-9"-17,-19-1 1,9 19-16,-9-19 0,28 1 31,-28-1-15,18 19-16,-8 0 47,-10 19-32,28-1 1,-28 1-16,0 0 15,0-1-15,0 1 16,18 18 0,-18-28-16,19-18 62,-19-10-46,18 19-16,-18-18 15,19 18-15,-19-28 16,19 28-16,-19-19 16,18 19-16,1 0 31,-10 0-15,-9 10-1,19-10 1,-19 27-16,0-8 0,28 9 15,-28-19-15,0 10 16,0 18 0,0-46 31</inkml:trace>
  <inkml:trace contextRef="#ctx0" brushRef="#br0" timeOffset="19793.7688">9166 357 0,'0'-19'94,"-10"19"-63,-8 0-15,-1 9-1,-9 29 1,10-10-1,18-10-15,0 10 16,0-9 0,0 9-16,0-10 15,0 1 1,18-19-16,20 0 16,-11 0-1,1 0 1,0-10-1,-9 10 1,-19-18 0,19 18-1,-1 0 17,-18-19-32</inkml:trace>
  <inkml:trace contextRef="#ctx0" brushRef="#br0" timeOffset="20534.6178">9436 133 0,'9'10'31,"28"-10"-15,-18 0 0,-1 0-16,1 0 15,0 0-15,-1 0 16,1 0-1</inkml:trace>
  <inkml:trace contextRef="#ctx0" brushRef="#br0" timeOffset="20910.8631">9454 292 0,'28'0'16,"9"0"0,-18 0-1,0 0-15,-1 0 16,1 0-16,9-10 15,-10 10 1,1 0 0</inkml:trace>
  <inkml:trace contextRef="#ctx0" brushRef="#br0" timeOffset="24970.5405">10254 208 0,'0'9'62,"0"10"-46,-18-19-1,18 9-15,0 28 16,0 19 15,0-28-31,0 0 16,9-28-1,-9 37-15,19-18 16,-1-19 0,-18 18-1,28-18-15,0 0 16,0 0 0,0 0-1,0-9 1,-19 9-1,-9-19-15,19 19 16,-19-18 0,18 18-1,-18-19-15,19 1 16,-19-1 0,0-9-1,0-9 1,0 18-16,28-9 15,-28 10 1,0-10 0,-9 28-1,9-19-15,0 1 16,-19 18-16,19-19 16,-19 0-1,1 1 1,-1 18 15,19-19-31,-18 19 31,-1 0 32,0 0-48,1 0-15,-1 10 16,1 27 0,18-9-1,-19-28 1,19 28-16,0-1 16,-19-27-1,19 19-15,0 0 16,-18-1-1</inkml:trace>
  <inkml:trace contextRef="#ctx0" brushRef="#br0" timeOffset="25604.855">10673 478 0,'-19'0'47,"1"0"0</inkml:trace>
  <inkml:trace contextRef="#ctx0" brushRef="#br0" timeOffset="23025.8434">9947 3 0,'-18'19'16,"18"9"-1,-19 0 1,19-10-16,0-8 16,0 8-16,-18 10 15,18-19-15,0 10 16,0 18-1,0-28 1,9-9 15,9 0-15,10 0 0,0 0-1,-9 0 1,-1-27-1,1 27 1,9 0 0,-28 9-16,28-9 15,9 37 1,0 10 15,-37-19-31,0-10 16,0 1-16,0 27 15,-28-18 1,1 9 0,8-37-1,-9 19-15,-9-19 16,9 0-16,0 19 16,0-19-16,-9 0 15,28 0-15,-10 0 16,0 0-1,19-10-15,0-8 47,10 18-47,18 0 16</inkml:trace>
  <inkml:trace contextRef="#ctx0" brushRef="#br0" timeOffset="22326.393">9975-6 0,'10'0'47,"8"0"-47,1 0 16,-1 0-16,1 0 15,0-19-15,9 19 16,-47 0 78</inkml:trace>
  <inkml:trace contextRef="#ctx0" brushRef="#br0" timeOffset="26665.3285">10831 152 0,'-9'0'47,"9"9"-31,-19-9-16,19 28 15,0-9-15,-28-1 16,28 1-16,0 0 16,0-1-16,0 1 15,0 0-15,0-1 16,0 10-1,0-9 1,10-19-16,-10 18 16,28 1-1,-19-19-15,-9 18 16,19-18-16,-1 0 31,10 0-31,9 0 16,-18 0-1,-1 0 1,10-9 0,-9 9-1,-19-18 1,19-1 0,-1-18 30,1 37-46,-19-19 0,0 1 16,0-10 0,0 9-1,0 0 1,0 1 0,0-1-1,-9 19-15,9-18 16,-19 18-1,19-19-15,-19 19 16,19-19 0,-18 19-1,18-9-15,-19 9 32,19-19-32,-19 19 15,19-18 1,-18 18-16,-10 0 31,0 0-15,9 0-16,1 0 15,-1 9-15,1-9 16,-1 47-16,19-29 16</inkml:trace>
  <inkml:trace contextRef="#ctx0" brushRef="#br0" timeOffset="32685.6161">11929-53 0,'0'-18'31,"9"18"0,10-19-15,-1 19 0,1 0-1,0 0 1,-1 0-16,-18 9 31,0 10-15,0 0-1,0-1 1,-9-18-16,9 19 16,-19-19-16,19 18 15,-18-18 1,46 0 125,-10 0-141,10 19 15,-9-19 1,-19 19-16,18-19 15,-18 18 1,0 1 0,0 0-1,0-10 1,-9 19 0,-10-10-1,-8-18-15,27 19 16,-28-19-16,-10 0 15,20 0 1,18-9 0,-28 9-16,9-19 31</inkml:trace>
  <inkml:trace contextRef="#ctx0" brushRef="#br0" timeOffset="129296.6183">12171 245 0,'10'0'141,"18"0"-126,-10 0 1,29 0 0,-29 0-16,-8 0 15,8 0-15,1 0 0,0 0 16,-1 0-1,1 0-15,-1 0 16,1 0 0,0 0-1</inkml:trace>
  <inkml:trace contextRef="#ctx0" brushRef="#br0" timeOffset="129988.1188">12181 422 0,'9'0'31,"19"0"-15,9 0-1,-9 0 1,0 0 0,0 0-1,0 0 1,9 0 0,-9 18-1,-9-18-15,-1 0 31,-18-9-15,19 9-16</inkml:trace>
  <inkml:trace contextRef="#ctx0" brushRef="#br0" timeOffset="131302.1707">12553 226 0,'0'19'0,"-19"0"16,19-1-16,0 1 0,0 0 15,0 8 1,0 1-1,19 10 1,-19-29 0,9-9-16,-9 18 15,19-18 1,-19 19-16,18-19 16,-18 19-1,19-19-15,0 0 31,-19 18-31,18-18 16,1 0 0,9 0 15,-10 0-15,-18-9-16,19 9 15,-19-19 1,19 19-16,-19-18 15,18-1 1,-18-9-16,19 28 16,-19-18-1,0-10 1,0 0-16,0 0 16,0 9-1,0 1 1,0-1-1,0 0 1,-9 1 15,-10-19-15,19 18 0,-19 19-1,19-9 1,-18 9-16,-1-28 31,0 28-15,1 0-1,18-19 1,-19 19 0,1 0 30,-1 0-30,19 10 0,-65 120 31</inkml:trace>
  <inkml:trace contextRef="#ctx0" brushRef="#br0" timeOffset="31408.8256">11464 273 0,'0'-19'62,"-10"19"-15,1 0-47,-10 0 32,1 0-17,-1 10 1,1-10-1,18 18 1,-19-18 0,19 19-16,-19-19 15,19 19 1,0-1 0,0 1 15,0-1-16,0 1 1,10 0-16,8-1 31,1 1-31,0-19 16,-1 0 0,1 0-1,-1 0 1,10 0-1,-9 0 1,-19-10 0,18 10-16,-18-18 15,19 18-15,-19-28 16,0 9-16,19 19 0,-19-28 16,0 10-1,18 18-15,-18-19 0,0 1 31,19 18-15,0 0 47,-19 9-48,9-9-15,-9 28 16,28 0-1,-28-10-15,0 20 16,18-38 0,-18 18-16,0-27 62,19 9-46,-19-37-16,0 18 15,19 0-15,-19 1 16,18 18-16,-18-9 16,19 9-16,-19-19 15,0 28 32,9-9-47,-9 28 16,28 0-1,-28 0 1,0-9 0,19-19-16,-19-10 62,18 10-46,-18-37-16,19 0 15,-1 18 1,1 19 15,0 0-15,9 28 0,9 0-1,-19 9 1,-18-9-1,0 0 1,19-28 0</inkml:trace>
  <inkml:trace contextRef="#ctx0" brushRef="#br0" timeOffset="131959.2138">13009 468 0,'-19'0'0,"19"19"16</inkml:trace>
  <inkml:trace contextRef="#ctx0" brushRef="#br0" timeOffset="133144.6024">13120 96 0,'-9'0'47,"9"10"-31,-18 8-1,18 19 1,-19-9 0,19 0-1,0 19 1,0-29-16,0 1 15,0-10-15,0 10 16,0 18 0,9-37-16,-9 28 15,19-9 1,-19-1 0,18-18-16,1 19 15,9-19 1,-28 18-1,19-18 1,-1 0 15,1 0-15,-1 0 15,1-9-15,-19-10-1,19 19 1,-19-18-16,18-57 63,1 48-48,-19-11 1,0 29-1,0-10 1,0 1 0,-9 18-1,9-19-15,-19 1 32,19-1-17,-19 19 1,19-19-1,-18 19 17,18-18-32,0-1 31,-19 19-31,1 0 31,18-18-31,-19 18 16,10 0-16,-10 0 31,19-19-31,-19 19 16,19 19-1</inkml:trace>
  <inkml:trace contextRef="#ctx0" brushRef="#br0" timeOffset="133909.3559">13372 40 0,'-19'0'16,"28"0"15,1 0-15,8 0-16,1 0 16,0 0-16,8 0 15,-8 0 1,-28 0 62</inkml:trace>
  <inkml:trace contextRef="#ctx0" brushRef="#br0" timeOffset="134697.5317">13362 68 0,'0'19'0,"0"0"16,0-1-1,0 1 1,10-19 0,-10 18-16,18 1 31,1-19 0,-19 19-15,19-19 46,-10 0-31,9 0-15,1 0 0,18 0-1,-9 0 1,-9 0 0,-1 0-1,-18 18-15,10-18 0,-10 28 16,0 0-1,18-28-15,-18 28 16,0-9-16,0 8 16,-9 11-1,-10-20 1,-9 1 0,10-19-1,-1 0-15,1 18 16,-1-18-16,0 0 15,1 0-15,-1 0 16,1 0-16,-10 0 16,28-9 62</inkml:trace>
  <inkml:trace contextRef="#ctx0" brushRef="#br0" timeOffset="135790.4539">13735 161 0,'0'10'15,"-19"-10"-15,19 9 16,0 28-1,-28-18-15,28-1 16,0 1-16,0 0 16,0-1-16,0 10 15,0 0 1,9-28 0,-9 19-16,19-19 15,-19 18-15,37-18 16,-9 19-1,-9-19 1,-1 0 0,1 0-1,-1 0 1,1 0-16,0-19 16,-1-9-1,1 10 1,-19-1-1,19 19 1,-19-9-16,0-28 16,18 37-1,-18-19-15,0 0 16,0 10 0,0-10-1,0-18 1,-9 19-1,9-1 1,-28 19-16,28-19 16,-19 19-16,19-9 15,-18 9-15,-1-28 16,0 28 0,1 0-1,-1 0 1,-9 0-1,28 28 1,-37-28-16,37 37 16,-18-18-16,-1 74 15</inkml:trace>
  <inkml:trace contextRef="#ctx0" brushRef="#br0" timeOffset="137142.2354">14088 171 0,'-19'0'78,"19"9"-62,-18 10-1,18 8 1,0-8-16,0 0 15,0-1-15,0 1 16,0 0-16,0-1 16,0 10-1,9-9 1,-9-1 0,19-18-16,-1 19 15,1-19 1,0 0-1,-19 18-15,9-18 16,10 0 15,-1 0-15,1 0 0,-1 0-1,-18-9-15,19 9 0,-19-18 31,19 18-31,-19-10 16,18 10-16,-18-18 16,19-10-1,-19 0 1,0 9 0,18 19-1,-18-18-15,0-1 16,0 10-1,0-10 1,-9 0 15,9 1-15,-19 18-16,19-19 16,-18 1-1,18-1 16,-19 19-31,19-19 32,-18 19-32,-1 0 31,19-18-31,-19 18 16,1 0 15,-1 0-31,-9 9 31,-18 28-31,27-18 16,1 0-16,-1-1 15,19 1-15</inkml:trace>
  <inkml:trace contextRef="#ctx0" brushRef="#br0" timeOffset="138550.6126">14507 12 0,'-19'0'62,"19"10"48,0 8-95,0 1 1,0 9-16,0 0 15,0 0-15,0 0 16,-18 9-16,18-9 16,0 0-16,0 0 15,0-10-15,-19 1 16,19-1-16,0 1 16,0 9-16,0-9 15,0-1 1,0 1 46,9-19 141,19 0-187,-9 0-16,-1 0 16,10 0-16,0 0 15,0 0-15,0 0 16,-9 0-16,-1 0 0,1 0 16,9 0-1,-10 0 16,-18-10 1</inkml:trace>
  <inkml:trace contextRef="#ctx0" brushRef="#br0" timeOffset="51125.5755">17744 96 0,'19'0'31,"-1"0"-15,103 0 15,-102 0-31,-1 0 16,1 0-16,-38 0 78</inkml:trace>
  <inkml:trace contextRef="#ctx0" brushRef="#br0" timeOffset="51468.8004">17763 208 0,'9'0'31,"19"0"-15,18 0 0,-27 0-16,9 0 15,-10 0-15,1 0 16,0 0-16,-1 0 0,10 0 16,-9 0-1</inkml:trace>
  <inkml:trace contextRef="#ctx0" brushRef="#br0" timeOffset="55452.242">18181 338 0,'10'-9'63,"8"9"-32,-18-19-31,19 19 16,-19-18-16,28 18 15,-28-19-15,28 19 16,-10-47-16,-18 29 15,37-1-15,-37 1 16,28-10-16,-28-9 16,38 18-16,-38 0 15,18 1-15,-18-10 16,0 0-16,0-9 0,0 9 16,0 9-16,0 1 15,0 27 95,0 19-95,0-10 1,0 1-16,0 0 15,0 8-15,0 11 0,0-10 16,0 0-16,0-1 16,0 1-16,0 10 15,0-11-15,0-8 16,0 0-16,0-1 16,0 1-16,19-19 15,-19 28-15,0-10 16,18-18 109</inkml:trace>
  <inkml:trace contextRef="#ctx0" brushRef="#br0" timeOffset="55851.6348">18600 385 0,'0'-10'125</inkml:trace>
  <inkml:trace contextRef="#ctx0" brushRef="#br0" timeOffset="57132.811">18805-34 0,'-19'0'16,"19"19"-1,-19-19 1,19 18 0,0 1-1,-18-19-15,18 28 16,0-10 0,0 1-1,0 0 16,9-19-15,10 0 0,-1 0-1,1 0 1,-19-10 0,28 10-16,0 0 15,-10 0 1,1 0-1,0 0 1,-19 10 0,18-10-16,1 18 15,-19 1 1,18-19 0,-18 28-16,0-10 0,0 19 15,0-27 1,0 8-16,0 1 15,0 0-15,-9-19 16,9 28-16,-18-28 16,18 18-16,-28-18 15,9 0-15,0 0 16,1 0-16,-19 0 16,-1 0-1,20-9 1,18-10-1</inkml:trace>
  <inkml:trace contextRef="#ctx0" brushRef="#br0" timeOffset="56413.6155">18767-34 0,'19'0'62,"9"0"-46,-9 0-1,-1 0-15,1 0 16,9 0 0,-10 0-1,-27 0 79</inkml:trace>
  <inkml:trace contextRef="#ctx0" brushRef="#br0" timeOffset="57997.3001">19056 31 0,'0'9'0,"-19"-9"16,19 28 0,0-9-1,19 0-15,-1 8 32,20-27-32,-20 0 15,1 0-15,0 0 16,-1 0-16,1 0 15,9-27 1,-10 8 0,-18 0-1,19 19 1,-19-18-16,0-1 16,0 0-1,0 1 1,-9 18-16,9-28 15,-19 28 1,19-19-16,-19 19 0,19-18 16,-9 18-16,-10 0 15,-18 0 1,9 28 0,-28 37 30,56-37-30,0-10-16</inkml:trace>
  <inkml:trace contextRef="#ctx0" brushRef="#br0" timeOffset="58693.0804">19288 40 0,'0'10'63,"0"18"-48,0-10-15,0 1 0,0-1 16,19 1 0,-19 0-16,0-1 0,19 1 15,-19-1-15,0 1 16,18 0-16,-18-1 15,0 10 1,0-9 0,-18-19-16,18 18 15,-28-18-15,9 0 0,1 19 16,-1-19-16,0 0 16,1 0-16,-10 0 31,9 0-31,1 0 31,-1 0-15,0-9-1,1 9 17</inkml:trace>
  <inkml:trace contextRef="#ctx0" brushRef="#br0" timeOffset="45476.3828">16023-15 0,'0'9'156,"18"9"-140,-18 1-1,0 0-15,0 9 0,0 9 16,0 0-16,0-9 16,0 9-16,0-9 15,0 19-15,0-19 16,0-1-16,0-8 15,0 0-15,0-1 16,0 1-16,0-1 16,19-18-16,-19 19 31,0-28 16,0-19-32</inkml:trace>
  <inkml:trace contextRef="#ctx0" brushRef="#br0" timeOffset="47036.8156">16051 12 0,'0'-9'0,"9"37"265,28-9-249,-18-1 0,9 1-1,0 0 1,9 8-16,-19-27 31,-18 19-15,19-19-16,0 0 15,-10 0 1,10 0 0,-19-9-16,18 9 15,38-56 16,-56 37 1,19 19-32,-19-18 0,18-1 15,-18 0 1,0 1 0,19 18-1,-19-19 16,0 29 110,0 8-125,0 10-1,0-9-15,0-1 16,0 1-16,0 0 16,-19 8-16,19-8 15,0 0-15,0-1 16,0 1-16,0-1 15,0 1-15,0 9 16,0-9-16,0 18 16,0 9-1,0-27-15,0-10 16,0 10 15,10-19-31</inkml:trace>
  <inkml:trace contextRef="#ctx0" brushRef="#br0" timeOffset="47966.8027">16721 236 0,'0'9'31,"-28"-9"47,28-9-62,-19 9-1,-9 0-15,-9 9 16,18 10-1,19-1 1,-18-18-16,18 28 16,0-9-16,0-1 15,0 10 1,0-9 0,9 9-1,28-28-15,-18 18 16,9-18-1,0 0 1,0 0 0,9-18-1,-19 18 1,-18-19 31,19 19-47</inkml:trace>
  <inkml:trace contextRef="#ctx0" brushRef="#br0" timeOffset="48716.5623">16860 357 0,'0'18'62,"0"1"-46,0 0 0,28-1-1,-9-18 1,-10 0 0,-9 19-1,19-19-15,-1 0 31,-18-10-31,19 10 16,-1-18 0,1-1 15,-19 1 0,19 18-31,-19-19 16,0 0-1,0-8 17,-28-20 15,9 28-47,0 19 15,1 0 1,-1 0-1,10 0 1,-10 0 0,1 0-1,18 19-15,0 0 16,-19-19-16,19 18 16,-18 1-1,18-1 1,0 1-1</inkml:trace>
  <inkml:trace contextRef="#ctx0" brushRef="#br0" timeOffset="49870.8235">17065 338 0,'9'0'16,"-9"-9"-1,0-10 1,19 1-1,-19-1 1,18 0 0,1 19 15,-19-18-15,19 18-1,-1 0 1,1 18 15,-19 1-15,0 65 15,0-56-15,18-28-16,-18 18 0,19-27 62,-19-19-46,19 9-1,-19 1-15,18 18 16,-18-28-16,19 9 16,-1 19 30,1 10-30,-19 8 0,19-18-16,-19 28 15,0 0 1,18-28-16,-18 28 16,0 0-1</inkml:trace>
  <inkml:trace contextRef="#ctx0" brushRef="#br0" timeOffset="50412.8244">17493 264 0,'9'0'31,"10"0"-16,-19-19 17,-10 19-1,1 0-15,-28 0-1,37 19 1,-28-19-16,28 28 15,-28-28-15,28 46 16,-19-18 0,19-9-16,0-1 15,0 10 1,10-28-16,-10 28 16,28-28-16,-10 19 0,10-19 15,0 0 1,9 0-1,-18 0 1,-10 0 0,10 0 15,-19-19-31</inkml:trace>
  <inkml:trace contextRef="#ctx0" brushRef="#br0" timeOffset="63141.4475">19549 394 0,'0'-9'47,"0"-10"0,9 0-31,-9 1-1,0-10 1,19 28-16,-19-37 16,0-1-1,18 20-15,-18-1 16,0 1-16,19-10 15,-19 9 1,37 38 62,-37-1-78,19 1 16,-19 0-16,18-1 15,-18 1-15,19 18 16,-19-28 0,19-9-1,-19-18 48,18-1-48,-18 0-15,0 1 16,19-1-16,-19-18 16,19 37-1,-19-19 1,18 19 0,-18-18-16,19 18 15,9 18 16,0 10-31,-28-9 16,18 9-16,-18-10 16,0 1-16,19 0 15,-19 18 1,0-28 15,18-9-15,-18-37 31,19 18-32,-19 1-15,19-1 0,-19 1 16,18-1-16,10 0 16,-19 19 30,10 0-30,-19 19 0,37-19-16,-37 28 15,28-28-15,-28 37 16,19-37-16,-19 37 16,0-18-16,0 0 15,0 8 1,18-27 31,-18-18-32</inkml:trace>
  <inkml:trace contextRef="#ctx0" brushRef="#br0" timeOffset="63950.6909">20209 208 0,'0'9'0,"-18"-9"15,18 19 1,0-10-1,0 28 1,0-18 0,0-10-1,9 19 1,10-9 0,-1-19-1,48 18 32,-48-27-31,1 9-1,-19-19 1,18 19-16,-18-18 16,19 18-1,-19-28 1,19 28-1,-19-19-15,0 1 32,0-1-17,0 0 1,-10 1 0,-8-1-1,-20-9 1,20 28-16,18-18 15,-19 18-15,-9 0 16,0 0 0,0 18-1,-9 10 1,37-9 0,-18-1-16,18 1 15,0 0-15,0-1 16</inkml:trace>
  <inkml:trace contextRef="#ctx0" brushRef="#br0" timeOffset="64927.4064">20414 180 0,'28'0'15,"-9"0"1,-1 0-16,1-19 16,0 19-16,-1-28 15,19 10 1,-9-1-1,-9-9 1,9-9 0,-28 9-1,18 28-15,-18-28 16,0 10 0,-9 18-1,9-19-15,-19 19 16,1 0-16,-1 0 31,1 0-31,-1 9 16,0 29-1,-8-11 1,27-8 0,-19 0-16,19-1 15,-19 1-15,19 0 16,0-1-16,-18 10 15,18-9-15,0-1 16,0 1-16,0-1 16,0 1-16,9 0 15,10-1 1,-1-18 0,-18 19-16,28-19 15,0 0 1,9 0-1,-18 0-15,9 0 16,-28-9 0,28 9-16,-10-19 15,1 19 1,-19-19 0,19 19-16,-19-18 15</inkml:trace>
  <inkml:trace contextRef="#ctx0" brushRef="#br0" timeOffset="65549.6305">20982-108 0,'-10'27'47,"10"-8"-47,0 9 0,-37 18 16,37-8-16,-37 8 15,18 19-15,19-9 16,-37-9-16,37-1 16,-28 1-16,28-19 15,-18 0-15,18-1 16,0-8-16,0 0 15,0-1 1,-19-18-16,19-18 47,0-1-47,0 0 16,0 1-16</inkml:trace>
  <inkml:trace contextRef="#ctx0" brushRef="#br0" timeOffset="66284.6278">21084-15 0,'0'9'47,"0"19"-32,0 0 1,-9 0-16,9-19 16,0 10-16,-28 8 15,28-8-15,0-10 16,-19 19-16,19-9 15,0-10-15,-28 19 16,28-19-16,0 10 16,0 18-1,0-18 1,28-19 78,19 0-94,-29 0 15,1 0-15,-10 0 16,10 0-16,0 0 16,-1 0-16,1 0 15,9 0 1,9 0-1,-28 0 1,-27 0 31</inkml:trace>
  <inkml:trace contextRef="#ctx0" brushRef="#br1" timeOffset="85699.7">1369 1389 0,'19'-27'31,"-1"27"-15,1 0-16,-1 0 16,1-19-16,0 19 15,-1 0-15,1 0 16,-1-19-16,1 19 15,0-18-15,-1 18 16,1-19-16,0 19 16,8-18-16,-8 18 31,-19 18 16,0 10-32,0-9-15,19-1 16,-19 10-16,0-9 16,0-1-16,18 10 15,1-28 32,-19-28-47,0 0 16,0 1-16</inkml:trace>
  <inkml:trace contextRef="#ctx0" brushRef="#br1" timeOffset="85219.4819">1397 1278 0,'0'-19'32,"0"1"-32,9 18 31,19-19 0,-9 19-15,-1 0-1,10 0 1,9 0 0,-37 9-1,28-9-15,-28 28 16,19-28-16,-19 28 0,0-9 16,0-1-16,0 10 15,-28 9 1,28-9-16,-46 0 0,27 10 15,0-20-15,-9 1 16,10-19 0,18-10 46,9 10-46,19 0-1,-9 0 1,-1 0-16,-8 0 16,8 0-16,1 0 15,-1 0-15,1 0 0,0 0 16,-1 0 0,-18-18-1,0-10 1,-9 9-1</inkml:trace>
  <inkml:trace contextRef="#ctx0" brushRef="#br1" timeOffset="85833.2956">1723 1120 0,'18'0'47</inkml:trace>
  <inkml:trace contextRef="#ctx0" brushRef="#br1" timeOffset="80785.3421">327 1064 0,'-9'0'187,"-10"0"-171,-9 0 0,-18 0-1,27 0-15,-9 0 16,28 9-1,-28-9-15,10 19 16,-1-19 0,19 18-1,-19-18-15,19 19 16,-18-19 0,18 19-1,-19-19-15,19 18 16,-18 1-1,18-1 17,9 1-1,9 0-15,1-19-1,0 0 1,9 0-1,0 0 1,-1 0 0,11 0-1,-10 0 1,-1 0 0,1 0-1,-28 18-15,38-18 16,-29 0-1,19 19 1,-19-19 0,19 28-1,-9 0 1,-19 0 0,18-28-16,-18 27 0,0 1 31,0-9-31,0 9 15,0 0 1,0-10 0,-9 10-1,-10-9 1,-18 0 0,18-19-16,1 18 15,-1-18-15,1 0 16,-10 0-16,0 19 15,-9-19-15,27 0 16,-8 0-16,-1 0 16,1 0-16,-1 0 15,-9 0-15,9-10 16,1 10 0,-1 0-1,1-18 1,-1 18-1,0 0 17</inkml:trace>
  <inkml:trace contextRef="#ctx0" brushRef="#br1" timeOffset="82406.3225">457 1417 0,'-18'0'16,"18"10"31,0 18-32,0 0 1,0-10 0,9 1-1,-9-1 1,19-18-16,-19 19 0,18-19 15,19 19 1,-9-19 0,-9 0-16,9 0 15,0 0 1,-10 0 0,1 0-1,0-10 1,-1-8 15,-18-1-15,19 0-1,-19 1-15,0-1 16,0-9 0,0 10-1,0-1 1,0 0 15,-10 1-15,10-1-1,-18 19-15,-1 0 16,19-18 0,-9 18-16,-10 0 15,1 0 1,-1 0-1,0 0 1,-8 0 0,27 18-16,-38 10 15,38 0-15,-28 0 16,28 9-16</inkml:trace>
  <inkml:trace contextRef="#ctx0" brushRef="#br1" timeOffset="84242.7311">569 1417 0,'9'0'32,"19"-18"-17,0 18 1,0-28 0,0 28-1,-28-9-15,37 9 0,-37-19 16,28 19-16,-9-19 15,-1 19-15,-18-18 16,28 18-16,-28-19 16,19 19-16,-19-18 15,18 18-15,-18-19 16,19 0 0,-19 1-1,0-10 1,0-9-1,0 18 1,0 10 0,0-10-1,-9 19-15,-10 0 32,-9 0-17,9 9 1,1 19-1,-29 93 48,47-102-47,0-10-16,0 28 0,0-18 0,0 0 15,0-10-15,0 9 16,10 10-16,-10-18 15,0 8-15,0 1 16,28 27 0,-28-18-1,18-28-15,-18 19 16,19-19-16,-10 0 16,28 0-1,-9 0 1,0-19-1,-28 1 1,37-1-16,-37 1 16,28-20-16,-28 20 15,19-1-15,-19 0 0,0 1 16,18-1-16,-18 1 16,0-1-16,0 0 15,0 1-15,0 9 16,0-10 15,0 28 16,-9 28-31,9-18-16,0 0 15,0-1-15,0 1 0,0-1 16,0 10-16,0-9 15,0 0-15,9-1 16,10 10 0,0-28-1,-1 0 1,1 0 0,-19-18-16,19-1 15,-19 0-15,27-27 16,-27 36-1,0-8-15,19-10 16,-19 19-16,0-10 16,0-18-16,0 28 31,0 27 16,0 1-32,0-1-15,0 10 16,0 9-16,0-9 16,0-9-16,19 0 15,-1 9 1,10-28 0,9 0-16,-18 0 31,-19-28-31,19 9 0,-19 0 15,0 1-15,18 18 16,-18-28-16</inkml:trace>
  <inkml:trace contextRef="#ctx0" brushRef="#br1" timeOffset="86720.4837">1871 1343 0,'-18'0'0,"18"9"31,0 10-31,0 9 16,0-10-1,0 1-15,0 0 16,0 9-1,9-28-15,-9 18 16,19-18-16,9 19 16,9-19-1,-9 0 1,0 0 0,0-10-1,9-17 1,-19-1-1,1 0 1,-19 0 0,0-9-1,0 9 1,-9 0 0,9 9-16,-28 19 15,28-28-15,-28 28 16,28-18-16,-37 18 15,9 0 1,9 0-16,1 0 16,-10 0-1,28 9-15,-19-9 0,19 28 16,0-10-16,-19 1 16,19 0-16,0-1 15,0 1-15,0-1 16</inkml:trace>
  <inkml:trace contextRef="#ctx0" brushRef="#br1" timeOffset="87723.5361">2169 1362 0,'0'-10'62,"9"-27"-15,10 9-31,-19 0-16,19 0 16,-19 10-1,18 18-15,1 0 31,0 0-15,-19 9-16,18 19 16,-18-19-16,0 28 15,28-9-15,-28 0 0,0 0 16,0-9 0,0-1-16,9-18 0,-9 19 15,19-19 16,-19-19-15,28 1-16,-28-10 16,0 9-16,18 1 15,-18-1-15,19 19 16,-19-37-16,9 37 16,-9-9-16,19 9 15,9 9 16,-28 9-31,19 1 16,-19 0-16,18 9 16,-18-1-16,0-8 15,19 28 1,-19-19 0,0-38 46</inkml:trace>
  <inkml:trace contextRef="#ctx0" brushRef="#br1" timeOffset="88383.3815">2560 1380 0,'19'0'63,"-1"0"-47,1 0-1,9 0 1,0-18-16,0-1 15,-28 0 1,18 19 0,-18-18-1,0-1 1,-9 19 0,-10 0-1,1 0 16,-1 0-15,0 9 0,1 10-1,-10 9-15,28-9 16,0-1-16,-19 1 16,19-1-16,0 1 15,0 0-15,28 46 63,0-65-48,9 0 1,-9 0 0,-9 0-16,-1 0 15,1 0-15,0 0 0,-10 0 16,19-10-16,-10 10 15,-18-18 1,10 18-16,18-19 16</inkml:trace>
  <inkml:trace contextRef="#ctx0" brushRef="#br1" timeOffset="89736.3511">3416 1529 0,'19'-28'47,"8"10"-47,-8-1 15,0 0-15,-1 1 0,-18-1 16,28 0-16,-28-8 15,19 27 1,-19-19-16,0 28 94,0 1-79,0 27 1,18-37 0,-18 28-16,19 0 15,9-10 1,0-18 0,0 0-1,9 0 1,0 0-1,-18 0 1,-1-9 0,-18-10-1,0 1 32,19 18 0,-19-19-47,0-9 16,0 10 15,0-1-15,0 10-1,0-29 1,-28 38-16,9-18 15,-8 18 1,-1 0-16,-19 0 16,47 9-1,-28 10-15,28-1 16,-18 1-16,18 0 16,0-1-16,0 1 15,0 9 1,28-10 15</inkml:trace>
  <inkml:trace contextRef="#ctx0" brushRef="#br1" timeOffset="90371.4864">3881 1045 0,'0'19'47,"0"-1"-31,0 1-16,0 9 0,0 9 15,0-9 1,0 0-16,0 0 15,0 0-15,-28 130 63,47-139-63,-19-47 78,9 28-78,-9-10 16</inkml:trace>
  <inkml:trace contextRef="#ctx0" brushRef="#br1" timeOffset="90671.5131">3974 1287 0,'0'9'31,"0"19"-31,0-9 16,0 0-16,0-1 15,0 10-15,0-9 16,0-1-16,0 1 16,0-28 31,0-10-47</inkml:trace>
  <inkml:trace contextRef="#ctx0" brushRef="#br1" timeOffset="90829.5008">4039 1138 0</inkml:trace>
  <inkml:trace contextRef="#ctx0" brushRef="#br1" timeOffset="92449.307">4170 1287 0,'9'0'62,"130"-74"1,-120 55-48,9 0-15,-28 1 16,28-1-16,-28 1 16,0-1-16,18 0 15,-18 1-15,0-1 0,0 1 16,-9 18-16,9-28 15,-18 28-15,-10-19 16,0 19 0,-10 19-1,20-1 1,-1 1-16,1 0 16,-1 8-16,0-8 15,19 9-15,-37 0 16,37 9-16,-18-9 15,18 0-15,0-9 16,0-1-16,0 1 16,0-1-16,0 1 0,0 0 15,9-1-15,-9 1 16,28-19-16,-28 18 16,28-18-16,9 19 15,-18-19 1,-1 0-1,1 0 1,9-9 0,-10 9-1,-18-19-15,28 19 16,-28-37-16,28 37 16,-28-28-16,28 28 0,-28-28 15,19 28 1,-19-28-16,46-37 31,-46 28 16,-9 37 0,9 28-32,0-10-15,-28 1 16,28 0-16,0-1 16,0-9-16,-19 19 15,19-18-15,0 27 16,10-37-16,-10 18 16,18-18-16,1 0 15,-1 0 1,1 0-1,-19-9 1,19-9-16,-19-1 16,28-9-16,-28 9 15,28 1-15,-28-1 16,18 1-16,-18-1 16,0 47 46,0-19-46,0 10-16,0-1 15,0 1-15,0 0 16,0-1-16,19 10 16,-1-28-1,10 0 1,-9 0-1,9-9 1,-28-10 0,18 1-16,-18-1 0,28 0 15,-28 1 1,0-1-16,0 1 16,0 46 30,0-19-46,0 9 16,0 20-16,19-20 16,-19 10-16,28-9 15,-10-19-15,-18 18 16,28-18-16,-9 0 16,-19-9-16,19-10 15,-19-8 1,0-1-16</inkml:trace>
  <inkml:trace contextRef="#ctx0" brushRef="#br1" timeOffset="92599.9071">4877 1138 0,'-19'0'31,"19"10"-15,9-10-1</inkml:trace>
  <inkml:trace contextRef="#ctx0" brushRef="#br1" timeOffset="93258.7119">4960 971 0,'0'28'63,"0"-19"-63,0 10 0,0 18 16,0-9-16,0 9 15,-18 9-15,18 1 16,0-19-16,0 0 15,0-10-15,0 1 16,0 0-16,0 9 16,9-28-1,-9 27-15,37-27 16,-9 19 0,0-19-1,0 0 1,9-9-16,-18-19 15,-19 0 1,0-9 0</inkml:trace>
  <inkml:trace contextRef="#ctx0" brushRef="#br1" timeOffset="93514.4647">5044 1110 0,'28'-28'62,"0"28"-62,0 0 16,0-18-16,9 18 16,-18 0-16,-10 0 15,-9-19-15</inkml:trace>
  <inkml:trace contextRef="#ctx0" brushRef="#br1" timeOffset="94488.5521">5184 1287 0,'-19'0'15,"0"19"17,19 9-17,10 0 17,-10-1-32,28-27 15,-10 19-15,1-19 16,0 0-16,-1 0 0,1 0 15,-1 0-15,1-9 16,9-19 0,-10-9-1,-18 9 1,0 0 0,0 0-1,-18 28-15,-1-37 16,1 37-16,-1-19 15,0 19-15,1 0 16,-1 0-16,1 0 16,-1 0-16,19 9 15,-28-9-15,28 28 0,-19-28 16,19 38-16,0-20 16,0-9-16,0 10 15,0 0-15,28 9 16,-9-10-16,0-18 15,-1 0-15,1 19 16,-1-19-16,-8 0 16,18-28-16,-28 19 15,28-19-15,-10 0 16,-18 9 0,19 1-1,-19 27 48,37 37-48,-37-27-15,37 0 16,84 18 46,-121-47-62,19 10 16,-19-27-16</inkml:trace>
  <inkml:trace contextRef="#ctx0" brushRef="#br1" timeOffset="94954.2171">5761 1175 0,'0'10'78</inkml:trace>
  <inkml:trace contextRef="#ctx0" brushRef="#br1" timeOffset="95094.6464">5761 1352 0</inkml:trace>
  <inkml:trace contextRef="#ctx0" brushRef="#br1" timeOffset="98275.3057">6765 1324 0,'-18'0'0,"-1"0"31,19 10-31,0 18 16,0-10-1,0 10-15,0 0 16,9-28-1,-9 19-15,38-19 16,-20 0-16,1 0 16,-1 0-16,1 0 15,0-10-15,-1 10 16,1-28-16,0 28 16,-19-28-16,18 28 15,-18-37-15,0 9 16,-9 0-1,9 10 1,-37 18-16,9-37 16,9 37-16,0 0 0,10 0 15,-9 0-15,-1 0 16,0 0-16,19 9 16,-28-9-16,28 19 15,-18-19-15,18 37 16,-19-37-16,19 28 15,0 0 1,0-1 0,10-8-1</inkml:trace>
  <inkml:trace contextRef="#ctx0" brushRef="#br1" timeOffset="98757.2456">6961 1110 0,'0'10'78,"18"8"-78,-18 1 16,0-1-16,0 10 15,0 0-15,0 0 16,0 9-16,0-9 16,0 0-16,0-9 15,19-1-15,-19 1 16,0 0-16,0-1 0,0 1 31,19-19-15,-19-28 31,0 0-32</inkml:trace>
  <inkml:trace contextRef="#ctx0" brushRef="#br1" timeOffset="98997.5159">7072 1287 0,'0'19'47,"19"-19"-47,-19 37 16,0-18-16,0 8 15,0-8 16,0-28 1</inkml:trace>
  <inkml:trace contextRef="#ctx0" brushRef="#br1" timeOffset="99147.9644">7110 1166 0,'18'0'47,"-18"9"-31</inkml:trace>
  <inkml:trace contextRef="#ctx0" brushRef="#br1" timeOffset="97279.9855">6328 896 0,'0'19'31,"0"18"-15,9-18-1,-9-1-15,0 10 0,38 0 16,-38 19 0,18-1-16,-18-9 0,19 10 15,-19-19-15,28 0 16,-28-10-16,0 1 16,18 0-16,-18 18 15,19-37 16,-19-9 219,19-19-234,-19 0 0,18 28-1,-18-37-15,0 18 16,19 0-16,-19-9 16,18-9-16,-18 9 15,38 10-15,-38-1 16,27 0-16,-27 1 15,19-10-15,-19 19 16,19 9-16,-19-47 16,18 28-16,-18 1 15,19-1-15,-19 1 16,0-1-16,19 19 0,-19-19 16,0 38 62,0 18-63,0-27 1</inkml:trace>
  <inkml:trace contextRef="#ctx0" brushRef="#br1" timeOffset="99803.499">7184 1296 0,'28'0'16,"0"0"0,-10 0-16,1 0 15,0-9-15,-1 9 16,-18-28-16,28 28 0,-28-37 16,37 37-16,-37-28 15,19 0 1,-19 0-1,0-9 1,-9 37 0,-10 0-1,1 0 1,-10 0 0,28 28-16,-28-28 15,28 28-15,-19-10 16,19 1-16,-19 0 0,19-1 15,-27 10-15,27-9 16,0-1-16,-19 1 16,19 0-16,0-1 15,0 1-15,0-1 16,0 10 0,9-9-1,19-19 1,-9 0-16,-1 0 15,1 0-15,0 0 16,55-37 15,-18-10 1</inkml:trace>
  <inkml:trace contextRef="#ctx0" brushRef="#br1" timeOffset="156541.3889">8598 1399 0,'9'0'250</inkml:trace>
  <inkml:trace contextRef="#ctx0" brushRef="#br1" timeOffset="101530.462">7696 1185 0,'28'0'47,"0"0"-47,0 0 16,9 0-16,-9 0 15,0 0-15,-1 0 16,-8 0-16,0 0 15,-1-10-15,1 10 16,-1 0 0</inkml:trace>
  <inkml:trace contextRef="#ctx0" brushRef="#br1" timeOffset="101936.4164">7752 1334 0,'28'0'46,"-28"18"-30,27-18-16,-8 0 0,0 0 16,9 0-16,-1 0 15,-8 0-15,0 0 16,-1-9-16,1 9 16,9 0-1</inkml:trace>
  <inkml:trace contextRef="#ctx0" brushRef="#br1" timeOffset="102821.4767">8152 1399 0,'9'-19'31,"10"1"-31,-1-1 16,1 0-16,-1-9 15,10-9-15,-9 9 16,0 0-16,-1 0 16,10 1-16,-28-1 15,19-19-15,-19 10 16,18-10-16,-18 19 16,0 10-1,0 36 48,0 1-63,0 9 15,0 19-15,0-10 16,0 9-16,0-18 16,0 0-16,0 9 15,0 10-15,0-19 16,0 0-16,28 9 15,-28-19-15,0 1 16,19 0 0,-19-29 46,0-8-46</inkml:trace>
  <inkml:trace contextRef="#ctx0" brushRef="#br1" timeOffset="157808.2986">8840 924 0,'-37'19'63,"37"-1"-63,-19 10 15,19-9-15,0 0 16,-19-19-16,19 28 16,0-10-16,0 10 15,0-9 1,0-1-16,0 29 16,10-47-1,-10 28-15,18-10 16,1 1-1,0-19 1,-19 19 0,18-19-16,1 0 15,-1 0 1,1 0 0,0 0-1,-1 0 1,1-10-1,-1-8 1,1-1 0,-19 0 15,19 19-31,-19-18 16,0-1 15,0 1-16,0-1 1,0 0 0,0-36 46,0 45-46,0-8-1,-10 18 1,10-19 0,-18 0 15,18 1-31,-19 18 16,0-19-1,1 19 16,-1-28-15,1 28 0,-10 0-1,28 10 1,-28-10-16,9 18 16,-18 19-1</inkml:trace>
  <inkml:trace contextRef="#ctx0" brushRef="#br1" timeOffset="159069.1775">9175 943 0,'0'-19'63,"0"1"-63,0 27 78,0 37-62,0-36-16,0 27 15,0-9-15,0 9 16,0 10-16,0-10 15,-19 9-15,19 1 16,0-19-16,0 0 16,0-10-16,0 1 15,9-19 95,10 0-63,0-9-32,-1 9 1,1 0-1,-10 0-15,10 0 0,18 0 16,-9 0-16,-9 0 16,-1 0-1,29 0 48</inkml:trace>
  <inkml:trace contextRef="#ctx0" brushRef="#br2" timeOffset="185735.3478">2309 2013 0,'0'9'62,"0"38"-46,0-29-16,0-8 15,0 27-15,0 0 16,9 10-16,-9 8 16,0-8-16,0-10 15,0-9-15,0 0 16,0 9-16,0-18 0,0-1 16,19-18 30,-19-28-46,0 10 16,0-1-16</inkml:trace>
  <inkml:trace contextRef="#ctx0" brushRef="#br2" timeOffset="186604.4419">2327 2004 0,'0'9'16,"0"9"0,10 1 15,-10 0-16,18-19-15,-18 18 16,19-18 0,-19 19-16,18-19 15,10 18 1,-9-18-16,0 0 16,167-74 77,-186 46-93,0 10 16,18-1-16,-18 0 16,0 29 46,0 8-46,0 1-16,0-1 15,-9 10-15,9 10 16,0-1-16,0 0 0,0 10 16,0-10-16,0 9 15,0-9-15,0 1 16,0-10-16,9-10 15,-9 1-15,0-1 16,0 1-16,0 0 16,19-19-1</inkml:trace>
  <inkml:trace contextRef="#ctx0" brushRef="#br2" timeOffset="187857.9357">2913 2292 0,'-18'0'110,"-1"0"-95,-9 0 1,28 19-16,-28-1 15,28 1-15,-18-1 16,18 1-16,0 0 16,0-1-16,0 10 15,0-9-15,0-1 16,9-18-16,-9 28 16,28-28-16,-9 0 15,-1 0-15,1 0 16,-10 0-16,10 0 0,18 0 15,-18-9 1,-19-10 0,18 19-1,-18-18 1,0 27 93,19-9-109,-1 19 16,10-19 0,-28 18-16,28-18 15,-9 0-15,9 0 16,-10 0-1,-18-9 1,19 9-16,-19-19 16,19 1-1,-19-1 1,0 1 0,0-10-1,-168-28 79,168 74-78,-18-18-16,18 28 15,0 10 1,-19-11-1,19-8 1</inkml:trace>
  <inkml:trace contextRef="#ctx0" brushRef="#br2" timeOffset="188988.5372">3155 2404 0,'0'-19'47,"0"10"-47,19 9 16,-19-19-1,19 19-15,-19-19 0,18 19 16,-18-18-16,19 18 16,-19-19-16,18 19 15,1 0 48,-19 10-48,19 8-15,-19 1 16,0-1-16,18 1 16,-18 9-1,19-9 1,-1-19 62,-18-10-62,19-18-1,-19 10-15,28-1 16,-9-27 0,-19 18-1,18 28-15,1 0 31,-19 18-15,28 1 0,-28-1-16,0 1 15,0 0-15,18-1 16,-18 1-16,0 9 16,0 9-1,0-28 1</inkml:trace>
  <inkml:trace contextRef="#ctx0" brushRef="#br2" timeOffset="189642.2659">3649 2329 0,'18'0'31,"-18"-18"-15,0-1 15,-9 19 0,-19 0-15,28 19-1,-28-19-15,28 27 16,-19-27-16,19 28 0,-18 10 16,18-10-1,0-1 1,0-8-1,0 0 1,18-1 15,1-18-15,9 0 0,0 0-1,9 0 1,-28 0-16,10 0 15,9-9 1,-10-10 0,1 1-1</inkml:trace>
  <inkml:trace contextRef="#ctx0" brushRef="#br2" timeOffset="190192.2561">3965 2227 0,'0'9'187</inkml:trace>
  <inkml:trace contextRef="#ctx0" brushRef="#br2" timeOffset="191233.0791">4179 1938 0,'-19'0'16,"19"10"46,0 8-62,10 1 0,-10 18 16,18-9-16,-18 0 16,28 18-16,-28-8 15,19 8-15,-19 1 16,18-19-16,-18 0 16,0 9-16,19-19 15,-19 1-15,28 9 16,-10-28 62,-18-9-62,19-19-1,-19 9-15,0 0 16,19 1-16,-19-1 15,18 1-15,-18-1 16,19 0-16,-19 1 16,18-19-16,-18 18 15,38 0-15,-38 1 16,28-1-16,-28 1 16,37-1-16,-37 0 15,18 1-15,-18-10 16,19 28-16,-19-19 15</inkml:trace>
  <inkml:trace contextRef="#ctx0" brushRef="#br2" timeOffset="192356.0839">4728 2273 0,'-19'-18'125,"-92"18"-78,83 9-32,28 19 1,-19-28-16,19 37 16,0-18-16,0 18 15,0-28-15,0 10 16,0 0-16,9-19 0,-9 18 15,28-18-15,-9 0 16,-19 19-16,28-19 16,0 0-1,9 0 1,-37-10-16,28 10 16,-10-18-1,1 18 95,0 0-110,-19 9 15,28-9-15,-10 0 16,10 0-1,0 0 1,9-9-16,-18-10 31,-19 1-15,0-10 0,0-10-1,-10 20 1,-27-1-1,19 19-15,-1 0 16,-9 0 0,10 10-1,-1 17 1,19 11 0,-19-10-1,19-10 1,19-18 15</inkml:trace>
  <inkml:trace contextRef="#ctx0" brushRef="#br2" timeOffset="193316.2969">4960 2385 0,'0'-9'47,"10"9"-47,-10-19 16,18 19-16,-18-28 15,19 28-15,-19-28 16,19-9 0,-19 18-1,18 19 1,1 19 31,-1 18-32,-18-18-15,0-1 16,28 1-16,-28 0 16,0-1 15,19-18 16,-19-9-47,18-19 15,-18 9 1,19 1-16,-19-1 16,28 19-16,-28-18 15,19 18-15,-19-19 16,18 19-16,1 9 31,-1 47 0,-18 65 48,19-121-48</inkml:trace>
  <inkml:trace contextRef="#ctx0" brushRef="#br2" timeOffset="193866.1636">5500 2292 0,'0'-19'16,"19"19"-1,-19-18 1,-10 18 15,-8 0-15,-1 0-1,-9 0 1,0 18-16,19-18 16,9 28-1,-37-28-15,37 28 0,0-9 16,-19-19-16,19 46 15,0-27-15,0 0 0,19 8 16,-1-8 0,20-19-1,-20 0 1,10 0 0,9 0-1,-18 0 1,-19-9-1,9 9-15,-9-19 16,19 19 0</inkml:trace>
  <inkml:trace contextRef="#ctx0" brushRef="#br2" timeOffset="217570.1537">5947 2515 0,'9'0'62,"19"0"-46,-10 0-16,1 0 16,0 0-16,-1-18 15,10 18-15,0 0 16,0 0-16,9 0 15,-9 0-15,0-28 16,0 28-16,9 0 16,-18 0-16,-19-10 0,28 10 15</inkml:trace>
  <inkml:trace contextRef="#ctx0" brushRef="#br2" timeOffset="218396.5113">6040 2664 0,'9'0'79,"10"0"-48,-1 0-16,10 0 1,-9 0-16,-1 0 16,1-18-16,0 18 15,-1 0-15,1 0 16,-1 0-16,1-19 0,0 19 16,-1 0-16,10 0 15,0 0 1,-9 0-1,-1-19 1</inkml:trace>
  <inkml:trace contextRef="#ctx0" brushRef="#br2" timeOffset="224265.1934">7324 2264 0</inkml:trace>
  <inkml:trace contextRef="#ctx0" brushRef="#br2" timeOffset="225559.2327">7454 1994 0,'0'10'31,"-19"-10"-15,19 18-16,0 103 94,0-102-94,0-1 15,9-18 1,-9 19-16,0 0 15,10-19-15,-10 18 16,18-18 0,1 0-1,-19 19 1,19-19 0,-1 0-1,1 0 16,-1 0-15,1 0 15,-19-10-31,19 10 16,-19-18 31,18 18-47,-18-19 31,19 19-31,-19-18 16,0-1-1,18 19 1,-18-19-16,0 1 16,0-1 15,0 1-16,0-1 1,0 0 0,0 10-1,0-10 1,0 1 15,0-10 0,-9 28-15,9-19-16,-18 19 31,18-18-31,-19 18 32,0-19-17,1 19 16,-1 0-15,1 0 0,-1 0-1,0 9 17,-18 38-17,37-28-15</inkml:trace>
  <inkml:trace contextRef="#ctx0" brushRef="#br2" timeOffset="223751.4688">7007 1994 0,'-18'0'15,"18"10"32,-19 8-16,19 1-15,-19-1 0,19 1-1,0 0 1,0 8 0,0-8-1,0 0 1,0-1-1,0 1-15,10 0 16,-10-1 0,18-18-1,-18 19 1,19-19-16,-1 18 31,1-18 0,0 0-15,-1 0 15,1 0 1,0 0-17,-19-9 16,18 9-31,-18-19 32,19 19-32,-1-18 47,-18-1-16,19 19-31,-19-18 15,0-1 1,0 0 0,19 19-1,-19-18-15,0-1 16,0-9 0,0 10 15,0-1-16,-10 19 1,10-19 0,-18 1-1,18-1 32,-19 19-47,-9-18 47,19 18-31,9-19-1,-19 19 1,1 0 15,-1 0-15,0 0-1,19 28-15,-18-9 16,18-1-16,-28 10 16,28 0-16</inkml:trace>
  <inkml:trace contextRef="#ctx0" brushRef="#br2" timeOffset="226999.1815">7854 1985 0,'0'19'16,"0"-1"0,-28 10-1,28-9-15,0-1 16,0 1-16,0-1 31,9-18 16,-9-9-31,19 9-16,-1-18 31,1 18-15,0 0-1,-1 0 1,1 0-1,0 0-15,-1 0 16,1 9 0,-19 9-1,18-18 1,-18 19-16,0 0 16,0-10-1,0 28 1,-9-37-1,9 19-15,-19-19 16,-8 18 0,8-18-16,0 0 15,1 0-15,-1 0 0,0 0 16,1 0-16,-1 0 16,1 0-1</inkml:trace>
  <inkml:trace contextRef="#ctx0" brushRef="#br2" timeOffset="226322.5306">7826 1966 0,'19'0'31,"-1"0"-15,1 0 0,9 0-1,-10-28 1,20 28-1,-20 0 64</inkml:trace>
  <inkml:trace contextRef="#ctx0" brushRef="#br2" timeOffset="228393.1094">8161 1994 0,'-19'0'31,"19"10"0,-18 8-31,18 1 16,0-1 0,0 1-1,0 9 16,65 65 48,-65-74-64,18-19 1,1 0-1,0 0 1,-1 0 0,1 0-1,-1 0 1,1 0 15,-19-10-15,19 10-16,-1-18 31,1-1 0,-19 0 1,18 19-17,-18-18-15,0-1 31,0 1 1,0-1-17,0 0 17,0 1-17,0-1 16,-9 19-31,9-18 16,-18 18 0,18-19-1,-28 19-15,9 0 16,19-9 0,-19 9-16,1 0 15,-1 0 16,-9 0-15,-9 0 0,9 9-1,19-9-15,-19 37 0</inkml:trace>
  <inkml:trace contextRef="#ctx0" brushRef="#br2" timeOffset="230060.2873">8514 1957 0,'-9'0'0,"9"9"31,0 10-15,-28 0 0,28-1-1,0 1 1,0-1-1,0 1 1,0 0 0,0 8-1,0-8 1,10-19 0,-10 19-16,18-1 31,10 1 0,28 0 32,-47-19-32,10 0-16,-1 0 17,1 0-17,-19-10 1,19 10 0,-19-18-1,18 18 16,-18-10-15,19-18 15,-19 10 1,18-1-1,-18 1-16,0 8 17,0-8-1,0-1 0,0-18 0,0 28-15,-9 9 15,9-19-31,0 0 16,-18 19 0,18-18-1,-10 18-15,10-19 16,-18 19-1,-1 0 32,0 0-31,1 0-16,-1 0 16,-9 0-16,-9 19 15,-9 9-15</inkml:trace>
  <inkml:trace contextRef="#ctx0" brushRef="#br2" timeOffset="231356.2697">8859 1836 0,'0'9'94,"0"19"-78,0-9-16,0-1 15,0-8-15,0 27 16,0-9-16,0 0 15,0 0-15,-19 9 16,19-9-16,0 0 16,0-10-16,0 1 0,0 0 15,0-1 1,0 1 62,9-19 0,10 0-47,0 0-31,9 0 32,9 0-32,-9 0 15,0 0 1,-1 0 0,1 0-1,-9 0 1</inkml:trace>
  <inkml:trace contextRef="#ctx0" brushRef="#br2" timeOffset="236398.4351">9975 1836 0,'37'0'32,"-9"0"-17,0 0 1,-9 0 0,-1 0 30</inkml:trace>
  <inkml:trace contextRef="#ctx0" brushRef="#br2" timeOffset="232420.2217">9268 2031 0,'28'19'94,"-28"-28"-94,0-10 16,-9 19-1,9-18-15,-19 18 16,10 0 0,9 9 30,0 9-14,18-18 15,-18-9-32,0-9 16,-9 18-31,0 0 16,9 18 15,0 1-15,0-1 0</inkml:trace>
  <inkml:trace contextRef="#ctx0" brushRef="#br2" timeOffset="233592.8209">9380 2199 0,'9'0'47,"10"0"-31,-19-9-16,28 9 15,-10-38-15,1 20 16,9-1-16,-10 1 16,1-1-16,-1 0 15,-18 1-15,28-1 16,0-9-16,-28 19 15,19-28-15,-19 9 0,19 9 16,-19 1-16,0-1 16,0 0-16,0 1 15,0 27 126,0 19-141,0-9 16,0-1-16,0 10 15,0 0-15,0 9 16,0-18-16,0 9 15,0 0-15,0-10 16,0 1-16,0-1 16,0 1-16,0 0 15,0 9 1,0-10 0,0 1 15,18-1 94</inkml:trace>
  <inkml:trace contextRef="#ctx0" brushRef="#br2" timeOffset="233937.2563">9808 2199 0,'0'19'0,"-10"-19"125,10-10-110</inkml:trace>
  <inkml:trace contextRef="#ctx0" brushRef="#br2" timeOffset="237217.4819">9984 1845 0,'0'19'15,"-9"-19"1,9 19-16,0-1 16,0 10 15,0 0-16,-28 0 1,28 9 0,0-18-1,10-19 48,8 0-32,-18-10-31,75 20 94,-57 8-63,-18 1-15,0 0-1,19-19-15,-19 9 16,0 9 0,-9-18-1,9 19-15,-19-19 16,19 19-16,-28-19 0,-9 37 15,18-37 1,-9 0 0,10 0-1,-1 0 17</inkml:trace>
  <inkml:trace contextRef="#ctx0" brushRef="#br2" timeOffset="247454.4291">10478 1920 0,'-10'0'15,"20"139"110,-10-120-109,18 9-16,-18-19 15,0 10-15,0 18 16,0-18 0,0-10-1,0 10 1,0-1 0,-37-18-1,37 19-15,-28-19 0,9 0 16,1 18-1,-10-18-15,9 0 16,1 0 15,-1 0-15,1 0 46,-1 0-30,0 0-1</inkml:trace>
  <inkml:trace contextRef="#ctx0" brushRef="#br2" timeOffset="246524.3598">10292 1910 0,'-19'0'15,"0"10"32,19 8-16,0 1 1,0-10-17,0 10 1,10-19-1,-10 19-15,28-19 16,-28 18 0,18-18-16,1 0 15,-1 0 1,1 0 0,0 0 15,-1-9 0,-18-10-15,19 19-1,-19-18-15,0-10 32,0 9-32,0 0 31,0 1-16,-10 18 1,10-19-16,-18 19 16,-1-18-1,1 18 1,-1 0 0,0 0-1,1 0 1,18 9-1,-19-9-15,19 19 0,0-1 16,-18-18 0,18 28-16,0 0 15</inkml:trace>
  <inkml:trace contextRef="#ctx0" brushRef="#br2" timeOffset="250097.015">11417 2078 0,'10'0'31,"-10"-19"-31,37 19 16,-19 0-16,1-18 0,0 18 16,-1-37-16,10 18 15,9 0 1,-18 1-1,-19-1 1,0-9 0,0 0-1,0 10 1,-9 18 0,9-19-1,-19 19-15,0 0 16,1 0-1,18 9-15,-28-9 16,28 28-16,-19-9 16,19-1-16,-28 10 15,28-9-15,-18 0 16,18 18-16,0-9 16,0 0-16,0 0 15,0-10-15,0 1 16,18 9-1,1-10 1,186-111 78</inkml:trace>
  <inkml:trace contextRef="#ctx0" brushRef="#br2" timeOffset="250791.0548">11938 1799 0,'0'9'47,"0"0"-32,-9 19-15,9-9 16,-28 9-16,28 0 16,-28 18-16,0 19 15,0 1-15,0-11 16,10-8-16,18-1 16,-28-18-16,28 0 15,-28 0-15,28-9 16,0-10-1,0-28 48,9 19-47</inkml:trace>
  <inkml:trace contextRef="#ctx0" brushRef="#br2" timeOffset="251324.3197">12059 1901 0,'0'19'62,"0"-1"-46,0 1-16,-18 18 15,18-9-15,-28 0 16,28 0-16,-19 9 16,19-9-16,0-9 0,-18-1 15,18 1 1,0 0 31,9-19-32,9 0 1,-18 18 0,28-18-16,10 0 15,-20 0 1,1 0-16,-1 0 16,1 0-16,-19-9 15,28 9-15</inkml:trace>
  <inkml:trace contextRef="#ctx0" brushRef="#br2" timeOffset="248805.3756">10747 2255 0,'-18'0'16,"18"-10"30,0-8-30,0-10 0,0 9-1,0-9-15,0-9 16,0 9-16,0 0 16,9 28-1,10 0 16,-1 0-15,1 10 0,0 18-1,-19-10-15,0 1 16,27 9-16,-27 0 16,19-28-1,-19 18-15,0-46 47,19 10-31,-19-1-16,0-9 15,0 0-15,0 10 16,18 18-16,-18-19 16,19 19 30,-19 9-30,74 94 78,-74-113-79,19-18 1,-19 10 0,0-1-16,0 1 15,19 18-15,-19-19 16,18 19 0,1 19-1,18 9 1,-37-10-1,28 1-15,-28-1 0,18-18 16,-18 28-16,0-9 31</inkml:trace>
  <inkml:trace contextRef="#ctx0" brushRef="#br2" timeOffset="249246.8372">11166 2171 0,'19'19'0,"-19"-10"16,18-9-1,1 28 1,18-28-1,-9 0 1,0 0 0,28-103 77,-66 76-77,-17-1-16,8 28 16,19-19-1,-19 19-15,1 0 16,18 9 0,-19-9-16,19 10 15,-18-10-15,18 18 16,-19-18-16,19 37 15,0-9 1,0 0 0</inkml:trace>
  <inkml:trace contextRef="#ctx0" brushRef="#br2" timeOffset="272010.7286">12497 2394 0,'9'0'47,"19"10"-31,-10-10-16,1 0 16,0 0-16,-1 0 15,1 0-15,-1 0 16,1 0-16,9 0 15,-9-10 1,-1 10 15</inkml:trace>
  <inkml:trace contextRef="#ctx0" brushRef="#br2" timeOffset="272541.6143">12506 2562 0,'9'0'63,"10"0"-47,-1 0-1,10 0 1,168-10 78</inkml:trace>
  <inkml:trace contextRef="#ctx0" brushRef="#br2" timeOffset="299717.2601">13511 2515 0,'0'19'15</inkml:trace>
  <inkml:trace contextRef="#ctx0" brushRef="#br2" timeOffset="298877.1066">13166 2180 0,'-9'0'125,"9"10"-125,-18-10 15,18 18 1,-19 1 0,19 9-1,-19-28-15,19 37 0,0-9 31,0-10-31,0 10 16,-18-9 0,18 9-1,0 0 1,0 9 0,0-28-1,9 19 1,-9-9-1,19-19 1,-19 9-16,18-9 31,-18 19-31,10-19 16,-10 18 0,18-18 15,10 19 0,-19-19 0,10 0 1,0 0-1,-1 0 0,1 0 0,-1 0 1,-18-19-17,19-9 16,-19 19-15,19-19 0,-19 0 15,0 10-15,18 18-16,-18-19 15,0 1 1,0 8-1,0-8 1,0-1 0,19 0-1,-19 1 1,0-1 15,0 1-15,0-1 15,0 0-15,-9 19-1,9-18 1,0-1 15,-10 19-15,10-18-1,-18 18 17,18-19-32,-19 19 31,19-19-15,-19 19-1,1 0 32,-1 0 0,1 0-16,-1 0-15,0 10-1,1-10 1,18 37-16,-19-37 16,19 18-16</inkml:trace>
  <inkml:trace contextRef="#ctx0" brushRef="#br2" timeOffset="301313.0465">13697 2143 0,'-19'0'63,"19"9"-48,-18 29 1,18-10-1,0-10 1,0 1-16,0-1 16,0-8-16,0 8 15,-19 10-15,19 0 16,0-9 0,0 9-1,9-28-15,-9 28 0,19-10 31,-19 1-15,18-19-16,-18 18 16,19-18-16,0 0 31,-19 19-31,18-19 16,1 0 15,0 0 0,-1 0-15,1 0 15,-1-9 16,-18-10-16,19 19-31,-19-19 31,9 19-15,-9-18 0,0-1-1,0 1-15,19 18 16,-19-19-1,0 0 1,0 1 15,0 8-15,28-17 0,-28 17 15,0-64 94,0 55-125,-10 19 15,10-18 1,-27-1 15,8 0 1,0 19-1,19-18-16,-9 18-15,-10 0 32,1 0 15,18-19-47,-19 19 46,1 0-14,18 9-32,-19-9 15,19 19 1,-19-19-16,19 28 16,-18 19-1,18-29-15</inkml:trace>
  <inkml:trace contextRef="#ctx0" brushRef="#br2" timeOffset="302904.1473">14050 2227 0,'-18'0'16,"36"93"93,10-75-78,-9-18-15,9 0 0,-10 0-1,1 0 1,0 0 0,-19-9-16,18 9 15,-18-18-15,19 18 16,-19-19-16,18 0 15,-18 1 1,0-1 15,0-9-15,0 10 0,-9-1-1,-9 19 1,-1-19-1,0 19 1,1 0 0,-1 0-1,0 0 1,19 10-16,-18-10 16,-1 28-1,19-10 1,-18-18-16,18 28 31,0 56-15</inkml:trace>
  <inkml:trace contextRef="#ctx0" brushRef="#br2" timeOffset="304260.2345">14190 2357 0,'-19'0'31,"1"0"-15,-1 0-1,19 9 1,-19-9-1,19 19 1,-18-19 0,18 19-1,-19-19-15,19 18 16,0 1 15,-18-19-15,18 9-16,0 10 31,0-1-15,0 1 15,0 0-15,9-19-16,-9 18 15,19-18-15,-1 19 31,1-19-31,-1 0 16,-18 18 0,19-18-16,0 0 15,-1 0 1,1 0 15,-1 0-15,1-9-1,18-103 126,-37 94-110,0-1 1,0 1-1,-9 18 0,9-10-31,-19 10 31,19-18-31,-18 18 32,-1 0-17,1 0 1,-10 0-1,0 0 1,0 18 0,9 10-16</inkml:trace>
  <inkml:trace contextRef="#ctx0" brushRef="#br2" timeOffset="305952.521">14478 2134 0,'-18'0'31,"-1"18"16,19 1-31,-18 18-1,18-18-15,0-1 16,-28 1-16,28 0 15,0-1-15,0 10 16,0-9-16,0-1 16,0 10-16,0-9 15,0 0 1,9-19 0,-9 18-16,28 1 31,-10-1 0,1-18 0,-19 19-15,19-19-16,-10 0 31,10 0 0,-1 0-15,1 0 15,-1 0 1,1 0-1,18-84 78,-18 84-109,-19-18 16,0-1-1,0 0 1,0 1 0,0 8 15,0-8-15,0-1 15,0 1-16,0-1 1,0 0 0,0 1 15,-10 18-15,10-19 15,-18 19-31,-1-18 31,1 18-15,18-19-1,-19 19 1,0-19 15,1 19 0,-75 28 63,74-9-78</inkml:trace>
  <inkml:trace contextRef="#ctx0" brushRef="#br2" timeOffset="309562.1186">15353 2338 0,'0'19'16,"0"0"0,0-1-1,0 1 1,9-19 0,10 19-1,-1-19 1,1 0-1,0 0-15,9 0 16,-10 0 0,-18-10-1,19 10-15,-19-18 16,18-1 0,-8-83 77,-10 83-93,-19 19 16,19-19-16,-19 19 16,1-18-16,-1 18 15,1 0 1,-1 0-1,0 0 1,19 9 0,-27 38-1,27-29-15,0-8 16,-28 17-16,28-8 16,0-10-16,0 29 15</inkml:trace>
  <inkml:trace contextRef="#ctx0" brushRef="#br2" timeOffset="310475.0941">15586 2264 0,'9'0'31,"-9"-19"-15,9 19-16,19-18 16,-9-10-1,-1 9 1,1-9-1,-19 0 1,18 28 0,-18-27-16,0-11 15,0 20 1,-9 18 0,-9 0-1,-1 0 1,0 0 15,19 28-15,-18-28-16,18 28 15,0-10-15,0 1 16,0-1-16,-19 1 16,19 0-16,0-1 15,0 10 1,0-9-16,0-1 15,0 1-15,9 0 16,-9 18 0,19-37-16,-19 9 0,19-9 15,9 0 1,-10 0 0,1 0-1,-1 0 1,-18-37-16,19 18 15,-19-9 1</inkml:trace>
  <inkml:trace contextRef="#ctx0" brushRef="#br2" timeOffset="308833.218">14878 2543 0,'0'-28'125,"0"10"-125,0 8 16,0-8-16,0-1 16,0 1-16,0-1 15,0 0-15,0 1 16,0-1-16,10 19 15,-10-28-15,0 10 16,18 18 15,-8 0 16,18 9-31,-28 9-16,18-18 15,-18 28-15,19-9 16,-19 18 0,18-37-16,-18 10 15,10-10 63,-10-38-62,28 20 0,-28-1-16,0 0 15,0 1-15,18 18 16,-18-9-16,9 9 47,10 0-32,-19 27 1,28-8-16,-28 0 0,19-1 16,-19 1-16,18 0 15,-18-38 79,0 0-78,0 1-16,19-1 15,-19-9 1,18 28-16,-18-18 16,19 18-1,9 0 1,-9 0-1,-19 9 1,18-9-16,-18 37 16,0-18-16,0-1 15,19 1-15,-19 18 16</inkml:trace>
  <inkml:trace contextRef="#ctx0" brushRef="#br2" timeOffset="311241.1134">16079 1920 0,'0'9'62,"-10"-9"-46,10 28-16,0-9 15,0-1-15,-18 1 16,18 9-16,-19 9 16,19 0-16,-19 10 15,19-10-15,-37 9 16,37 1-16,-18-1 15,18-8-15,-28-10 16,28 9-16,0-19 16,-19 10-16,19-9 15,0-38 79,9-18-78</inkml:trace>
  <inkml:trace contextRef="#ctx0" brushRef="#br2" timeOffset="311990.2336">16227 2059 0,'0'-18'31,"0"27"16,0 10-31,0-1-16,0 10 16,-9 0-16,9 0 0,0 19 15,-18-1-15,18-18 16,0 0-16,-19-10 15,19 1-15,0 9 16,0-9 62,19-19-47,-1 0-31,10 0 16,0-10 0,-9 10-16,-10 0 15,28 0-15,-9-18 16,0 18-16,-9 0 16,8 0-1,-8 0 1</inkml:trace>
  <inkml:trace contextRef="#ctx0" brushRef="#br2" timeOffset="267547.1761">8673 2971 0,'18'-9'78,"-8"9"-62,17-19 0,-8 1-1,0-1 1,-1-18 0,1 9-1,-19 9-15,28 1 16,-28-1-16,0 0 0,9 19 15,-9-27-15,0 8 16,19 19 0,-19-19-16,0 1 31,0 27 94,0 19-109,0-9-1,0-1-15,0 1 16,0-1-16,0 10 15,0 0-15,0 9 16,0-9-16,0 0 16,0-9-16,28-1 15,-28 1-15,0 0 16,0-1-16,0 10 16,9-28-1,-9 19-15,0-29 110</inkml:trace>
  <inkml:trace contextRef="#ctx0" brushRef="#br2" timeOffset="267906.1861">9045 3083 0,'0'18'0,"18"-18"16,-18 19-1,0-28 48</inkml:trace>
  <inkml:trace contextRef="#ctx0" brushRef="#br2" timeOffset="269044.354">9129 2748 0,'-10'0'16,"10"9"15,0 10-15,0 9 0,0 0-1,0 0 1,0-10-1,0 1 1,0-1-16,10-18 16,-10 19-1,27 0-15,-8-19 16,-19 18 0,19-18-16,-1 0 15,1 0 1,-1 0-1,10 0 32,10-28 16,-20 10-63,-18-1 15,19 0 1,-19 1 0,0-1 15,0 1-15,0 8-1,0-8 1,0-1-1,0 0 17,-28 1-17,28-1 1,-19 19 0,10 0-1,9-18 1,-19 18-1,1 0 1,18-19 0,-19 19-1,1 0 1,-1 0 15,0 0 0,19 9-15,-28-9 0,28 28-16,-18-9 15,18 18 1,-19-18-16,19-1 16,0 1-16</inkml:trace>
  <inkml:trace contextRef="#ctx0" brushRef="#br2" timeOffset="270192.3942">9473 2664 0,'0'19'109,"0"9"-93,0-10-16,0 1 15,0-1-15,0 1 16,0 9-16,0-9 15,0-1-15,0 1 16,0-1-16,0 1 16,0 0-16,0 9 15,0-10 1,18-18 140,-8 0-156,8 0 31,19 0-31,-9 0 16,0 0 0,-9 0-1,0 0 17</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9T20:52:24.836"/>
    </inkml:context>
    <inkml:brush xml:id="br0">
      <inkml:brushProperty name="width" value="0.05292" units="cm"/>
      <inkml:brushProperty name="height" value="0.05292" units="cm"/>
      <inkml:brushProperty name="fitToCurve" value="1"/>
    </inkml:brush>
  </inkml:definitions>
  <inkml:trace contextRef="#ctx0" brushRef="#br0">0 92 0,'9'0'172,"28"0"-157,-27 0 1,8 0-16,1 0 16,-1 0-16,10 0 15,-9 0-15,18 0 16,-9 0-16,0 0 15,0 0-15,0 0 16,9 0-16,-9 0 16,0 0-16,0 0 15,0 0-15,9 0 0,-9 0 16,0 0-16,0 0 16,0 0-16,9 0 15,-9 0-15,-10 0 16,1-28-16,-1 28 15,10 0-15,-9 0 16,9 0-16,0 0 16,9 0-16,-9 0 15,0 0-15,0 0 16,0 0-16,9 0 16,-9 0-16,0 0 15,0 0-15,0 0 16,9 0-16,-28 0 0,28 0 15,-9 0-15,0 0 16,0 0-16,0 0 16,9 0-16,-9-19 15,0 19-15,0 0 16,9 0-16,-9 0 16,0 0-16,0 0 15,-10 0-15,1 0 16,0 0-16,-1 0 15,1 0-15,-1 0 16,1 0-16,9 0 16,0 0-16,-9 0 15,-1 0-15,10-19 16,-9 19-16,-1 0 0,1 0 16,-1 0-16,1 0 15,0 0-15,-1 0 16,1 0-16,-1 0 15,1 0-15,-10 0 16,29 0 0,-20 0-16,-8 0 15,8 0-15,1 0 16,-1 0-16,1 0 16,0 0-16,-1 0 15,1 0-15,-1 0 0,1 0 16,0 0-1,-1 0-15,10 0 0,0 0 16,0 0-16,-9 0 16,-1 0-16,10 0 15,-9 0-15,-1 0 16,1 0-16,9 0 16,-10 0-16,1 0 15,0 0-15,-1 0 16,1 0-16,-1 0 15,1 0-15,0 0 16,-1 0-16,-8 0 0,8 0 16,1 0-1,-1 0-15,10 0 0,-9 0 16,0 0-16,-1 0 16,1 0-16,-1 0 15,1 0-15,0 0 16,-1 0-16,1 0 15,-1 0-15,1 0 16,-10 0-16,10 0 16,0 0-16,-1 0 15,1 0-15,-1 0 16,1 0-16,0 0 16,-1 0-16,10 0 15,-9 0 1,9 0-16,0 0 31,9 0-31,-9 0 16,-10 0-1,1 0 17,9 0-17,-10 0 16,1 0-15,0 0 15,-10 0-15,10 0 0,-1 0-1,1 0 16,-1 0-15</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9T20:51:51.498"/>
    </inkml:context>
    <inkml:brush xml:id="br0">
      <inkml:brushProperty name="width" value="0.05292" units="cm"/>
      <inkml:brushProperty name="height" value="0.05292" units="cm"/>
      <inkml:brushProperty name="color" value="#177D36"/>
      <inkml:brushProperty name="fitToCurve" value="1"/>
    </inkml:brush>
  </inkml:definitions>
  <inkml:trace contextRef="#ctx0" brushRef="#br0">11408 878 0,'0'9'94,"0"10"-79,0 9-15,9 18 16,-9 1-16,0-10 15,0 19-15,0-1 16,0-8-16,0-10 16,28 0-16,-28-27 15,0 27-15,0-46 63,0-10-63,0 0 15,0 1-15</inkml:trace>
  <inkml:trace contextRef="#ctx0" brushRef="#br0" timeOffset="965.5115">11436 887 0,'-19'0'32,"19"19"46,9-19-63,-9 28-15,19-28 16,-19 46-16,205 47 94,-196-93-94,-9-9 15,18 9-15,-18-37 16,19 37-16,-19-28 16,19 28-16,-19-28 15,18 9-15,-18 1 16,28-1-16,-28 0 15,0 1-15,19-10 16,-19 9 0,0 1 15,-9 18-15,9 18 30,0 10-30,0-9-16,0 9 16,0 9-16,0-9 15,0 0-15,0 9 16,0 9-16,0-8 16,0 8-16,0-9 15,0 10-15,0-19 0,0 0 16,0-10-1,9-18-15,-9 28 0,0-37 63,0-19-32</inkml:trace>
  <inkml:trace contextRef="#ctx0" brushRef="#br0" timeOffset="1884.0873">11929 1213 0,'-19'0'15,"19"9"1,0 10 0,0 9-1,0-10-15,0 1 16,0-1-16,0-8 16,9-10-16,-9 18 15,28-18-15,0 28 16,-9-28-1,-1 0-15,1 0 0,0 0 16,-1-18-16,19-10 16,-37 9-1,19 19-15,-19-28 16,0 10 0,0-10-1,0 0 1,-9 28-16,9-19 15,-28 19-15,9 0 16,1 0-16,-1 0 16,-9 0-1,-9 0 1,37 9-16,-19-9 16,19 19-16,0 9 15,0-9 1,0 8-1,19-8 1</inkml:trace>
  <inkml:trace contextRef="#ctx0" brushRef="#br0" timeOffset="2316.9999">12115 961 0,'0'38'47,"0"-20"-31,0 10-16,0 9 15,0 10-15,28-1 0,-28-8 16,0-10 0,0 9-16,18-19 0,-18 1 15,0 9 1,19-28 62,-19-9-62</inkml:trace>
  <inkml:trace contextRef="#ctx0" brushRef="#br0" timeOffset="2564.8556">12254 1222 0,'0'28'47,"0"-9"-31,0 64 46,0-101-46</inkml:trace>
  <inkml:trace contextRef="#ctx0" brushRef="#br0" timeOffset="2715.8159">12254 1036 0,'19'0'62</inkml:trace>
  <inkml:trace contextRef="#ctx0" brushRef="#br0" timeOffset="3506.2885">12385 1157 0,'9'18'32,"9"-18"-17,10 0 1,0 0 0,-9-9-16,0 9 15,8-28-15,1-9 16,-28 28-1,19-19-15,-19 9 0,0-18 16,0 18 0,0 1-1,-9 18-15,-10 0 16,-9 0 0,10 0-1,-10 9 1,0 38-1,28-29 1,-19 10-16,19 9 16,0 1-16,-19-1 15,19-9-15,0 0 16,0-10-16,0 1 0,0-1 16,10-18-16,-10 28 15,18-28-15,-18 19 16,19-19-16,-19 19 15,19-19-15,-10 0 16,10 0 0,18 0-1,-9 0 1,-28-10 0,28 10-16,46-111 31</inkml:trace>
  <inkml:trace contextRef="#ctx0" brushRef="#br0" timeOffset="4312.9681">12859 878 0,'-19'0'31,"19"-19"16,10 1-31,27-1-1,-18 19-15,-1-19 16,1 19-16,-1 0 0,1 0 16,9 0-1,-9 0-15,-1 0 16,1 0-16,-19 19 15,28 0-15,-28-1 16,0 1-16,0-1 16,0 10-16,-19 0 15,-9 0-15,10 0 16,-1-9-16,0-19 16,19 18-16,-28-18 15,10 0 1,18 19 15,0-1 0,0 1-15,9-19-16</inkml:trace>
  <inkml:trace contextRef="#ctx0" brushRef="#br0" timeOffset="4754.1243">12943 1306 0,'0'18'15,"0"1"17,9-19-17,-9 19 1,19-29 31,-19-27-32,-10 18-15,-8 19 32,18 10 30,9-10-46</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9T20:52:05.998"/>
    </inkml:context>
    <inkml:brush xml:id="br0">
      <inkml:brushProperty name="width" value="0.05292" units="cm"/>
      <inkml:brushProperty name="height" value="0.05292" units="cm"/>
      <inkml:brushProperty name="fitToCurve" value="1"/>
    </inkml:brush>
  </inkml:definitions>
  <inkml:trace contextRef="#ctx0" brushRef="#br0">169 2385 0,'0'9'172,"0"10"-156,0 9-16,0 0 15,0 18-15,0-9 16,0 10-16,0-10 16,0 10-16,0-10 15,0 9-15,0-8 16,0 8-16,0-18 15,18 0-15,-18 9 16,0-9-16,0 0 16,0-9-16,0-1 15,0-36 48,0-1-48</inkml:trace>
  <inkml:trace contextRef="#ctx0" brushRef="#br0" timeOffset="1266.0161">169 2441 0,'0'-19'15,"9"29"79,10 8-78,-1 19-1,-18-27-15,19 18 16,-19-10-16,28 1 16,-10 9-1,10-10 1,-9-18 0,0 0-16,8-9 31,11-19-31,-38 9 15,28 19-15,-28-46 16,18 27-16,-18 1 16,19-1-16,-19 1 15,28-10 1,-28 9 0,0 38 77,0-1-77,-19 1-16,19 9 16,0 0-16,0 9 15,0-9-15,0 9 16,0 10-16,0-10 15,0 9-15,0-18 16,0 19-16,0-10 16,0-9-16,0 0 15,0-10-15,0 1 16,0 0-16,0-1 16,0 1-1,0-47 32</inkml:trace>
  <inkml:trace contextRef="#ctx0" brushRef="#br0" timeOffset="2255.9671">587 2887 0,'0'38'15,"0"-10"1,10-1 0,36 1-1,-27-28-15,0 0 16,139-28 62,-140 1-62,-18-11-1,0 10 1,0 10-16,0-10 16,-18 28-1,18-19-15,-38 19 16,29 0-16,-9 0 15,-1 0-15,0 0 16,1 0-16,-10 0 16,0 28-1,28-18 1,0 8-16,-19 10 0,19-19 16,0 10-16,0 18 15,0-9 1,19-28-1</inkml:trace>
  <inkml:trace contextRef="#ctx0" brushRef="#br0" timeOffset="2804.36">867 2627 0,'0'9'32,"0"28"-17,0-18 1,0-10-16,0 29 15,28-11-15,-28 1 16,0 0-16,0 10 16,0-11-16,0-8 15,0 0-15,0-1 16,0-8-16,0 36 16,18-46-1,-18 19-15,0-29 78</inkml:trace>
  <inkml:trace contextRef="#ctx0" brushRef="#br0" timeOffset="3260.5011">1025 2739 0,'0'-19'47,"18"19"-47</inkml:trace>
  <inkml:trace contextRef="#ctx0" brushRef="#br0" timeOffset="3120.2073">1025 2878 0,'0'9'31,"0"10"-31,0 0 16,0-1-16,0-8 15,0 8-15,0 1 16,0-1 0,0-36 30</inkml:trace>
  <inkml:trace contextRef="#ctx0" brushRef="#br0" timeOffset="4237.1435">1136 2841 0,'19'0'62,"0"0"-46,-1 0-16,1-9 31,9-10-31,-10-18 16,1 9-1,-19 0 1,19 28-1,-19-28-15,0 9 16,-10 1 15,-8 18-15,-1 0 0,0 0 15,1 0-16,18 9 1,-19-9-16,19 9 16,-18 29-1,18-20 1,-19-18-16,19 19 16,0 27 15,-19 94 31,19-131-62,0 28 16,0-18 0,10-19-1,-10 9-15,18-9 16,10 0 15,-9 0-15,9 0-1,0 0 1,9 0 0,-37-18-16,19 18 15,-19-19-15,27 19 0,-27-18 16,19 18-16</inkml:trace>
  <inkml:trace contextRef="#ctx0" brushRef="#br0" timeOffset="4910.2416">1555 2543 0,'19'0'31,"-1"0"-15,1 0-16,9 0 16,0 0-16,0 0 15,-10-28-15,1 28 16,9 0-1</inkml:trace>
  <inkml:trace contextRef="#ctx0" brushRef="#br0" timeOffset="5234.0056">1574 2646 0,'9'0'31,"19"0"-16,-9 0 1,-1 0-16,1 0 16,-1 0-16,-8 0 0,8 0 15,19 0 1,-18 0-16,-10 0 31,10 0-15</inkml:trace>
  <inkml:trace contextRef="#ctx0" brushRef="#br0" timeOffset="20706.1348">2755 2887 0,'0'-18'47,"0"27"0,0 10-47,19-1 15,-19 20-15,19-11 16,-19 1-16,27 10 16,-27-1-16,19-9 15,-19-10-15,0 1 16,19-19-16,-19 37 0,18-18 31,-18-1 203,19-18-218,-19 10 0,0 8-1,0 1 1,0-1 0,0 1 46,18-19-31,-18 19-31,0-1 32,19-18-1,-19 19-16,0 0 1,0-1 15,19-18-15,-19 19 0,0-1-1,0-27 95</inkml:trace>
  <inkml:trace contextRef="#ctx0" brushRef="#br0" timeOffset="21539.0414">3155 2860 0,'0'9'32,"0"0"-17,-9 19-15,9 0 16,0-9 0,-19-1-16,19 10 15,-18 0-15,18 9 16,-37-9-16,37 0 15,-28 9-15,28-9 16,-37 0-16,37 9 16,-19-9-16,19-9 15,-19-1-15,19 1 16,-18-19-16,18 28 16,0-9-1,0-29 48</inkml:trace>
  <inkml:trace contextRef="#ctx0" brushRef="#br0" timeOffset="35248.3362">3183 3381 0,'-18'27'156,"18"-17"-124,-19-10-17,19 18 1,0 1-1,0 0 17,0-1-17,19 1 17,-1-1-17,1-18 1,-19 19-1,19-19 1,-10 0 15,9 0 1,1 0-1,0 0 0,-1 0 0,-18-9-15,19 9-16,-19-19 16,18 19 15,-18-9-31,0-10 31,19-9 0,-19 19 16,0-10-31,0 1 15,-9 18 0,9-19 1,-19 19-17,1 0 16,18-18-31,-19 18 16,10 0 15,-10 0-15,19 9 0,-19-9-16,19 18 15,-18-18 1</inkml:trace>
  <inkml:trace contextRef="#ctx0" brushRef="#br0" timeOffset="36066.2485">3388 3241 0,'0'28'62,"0"0"-46,0-10-1,0 1-15,0 0 16,0-10-16,0 10 16,0-1-16,0 1 0,0-1 15,19 1-15,-19 0 16,0-1-16,0 10 16,0-9-1,0-29 79</inkml:trace>
  <inkml:trace contextRef="#ctx0" brushRef="#br0" timeOffset="36690.1838">3518 3269 0,'0'9'78</inkml:trace>
  <inkml:trace contextRef="#ctx0" brushRef="#br0" timeOffset="36478.3056">3518 3408 0,'0'10'31,"0"18"-15,0 0-1,0-10 1,0 1 0</inkml:trace>
  <inkml:trace contextRef="#ctx0" brushRef="#br0" timeOffset="37746.5577">3630 3436 0,'9'0'63,"28"0"-32,-37-9-31,19 9 16,-19-19-16,9 19 15,-9-18-15,28-1 16,-18-92 78,-29 111-63,0 0-15,1 0 15,18 9-31,-19-9 15,19 28 1,0-10 0,-18-18-16,18 28 0,0 0 15,-19 9 1,19-9 0,0 0-1,0 0 1,0-9-1,9-1 1,-9 1 0,19-19-1,-19 19 17,28-19-32,-10 18 15,1-18 1,0 0-1,-1 0 17,1 0-1,-19-9-31,18-19 16,1 9-1</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9T20:53:22.808"/>
    </inkml:context>
    <inkml:brush xml:id="br0">
      <inkml:brushProperty name="width" value="0.05292" units="cm"/>
      <inkml:brushProperty name="height" value="0.05292" units="cm"/>
      <inkml:brushProperty name="fitToCurve" value="1"/>
    </inkml:brush>
  </inkml:definitions>
  <inkml:trace contextRef="#ctx0" brushRef="#br0">18 144 0,'-18'0'15,"27"0"63,10 0-62,-1 0 0,10 0-1,9 0 1,-18 0-16,-10 0 16,38 0-1,-29 0-15,1 0 16,0 0-16,-1 0 15,1-19-15,-1 19 16,1 0-16,0 0 16,-10 0-16,9 0 15,1 0-15,0 0 16,-1 0-16,1 0 16,9 0-1,18 0 1,-27-19-16,0 19 0,8 0 15,1 0-15,0 0 16,10-27-16,-11 27 16,-8 0-16,0 0 15,-1 0-15,1 0 16,-1-19-16,1 19 16,0 0-16,-1 0 15,-8 0-15,8 0 16,1 0-16,-1 0 15,1 0-15,0 0 16,-1 0-16,1 0 16,-1 0-16,1 0 15,0-19-15,9 19 0,0 0 16,-1 0 0,11-18-16,-10 18 0,-1 0 15,1 0-15,-9 0 16,0 0-16,-1 0 15,1 0-15,-1 0 16,1 0-16,9 0 16,0 0-16,9 0 15,-9 0-15,0 0 16,0 0-16,-10 0 16,1 0-16,0 0 15,-1 0-15,1 0 16,-1 0-16,1 0 15,0 0-15,-10 0 0,10 0 16,-1 0-16,1 0 16,-1 0-16,10 0 15,10 0-15,-11 0 16,1 0-16,0 0 16,0 0-16,9 0 15,-9 0-15,0 0 16,0 0-16,0 0 15,9 0-15,-9 0 16,0 0-16,0 0 16,-9 0-16,-1 0 0,1 0 15,-1 0 1,1 0-16,0 0 0,-1 0 16,1 0-16,-10 0 15,10 0-15,-1 0 16,1 0-16,0 0 15,-1 0-15,1 0 16,9 0-16,-10 0 16,1 0-16,0 0 15,-1 0-15,1 0 16,-1 0-16,1 9 16,0-9-16,-1 0 15,1 0-15,-1 0 16,-8 0-16,8 0 0,1 0 15,18 19-15,-18-19 16,-1 0-16,-8 0 16,8 0-16,1 0 15,-1 0-15,1 0 16,0 0-16,-1 0 16,1 0-16,0 0 15,-1 0-15,1 0 16,-1 0-16,1 18 15,9-18-15,0 0 16,-10 0-16,1 0 16,0 0-16,-1 0 15,1 0-15,-1 0 0,10 0 16,0 0-16,0 0 16,-9 0-16,-1 0 15,1 0-15,0 19 16,-1-19-16,1 0 15,-1 0-15,1 0 16,0 0-16,-1 0 16,1 0-16,-10 0 15,28 0-15,-18 0 16,9 0-16,0 0 16,0 0-16,0 0 15,9 0-15,-9 0 0,-10 0 16,1 0-1,0 0-15,-10 0 0,10 0 16,-1 0-16,1 0 16,-1 0-16,1 0 15,0 0-15,-1 0 16,1 0-16,-1 0 16,1 0-16,0 0 15,-1 0-15,-9 0 16,10 0-16,18 0 15,-27 0-15,8 0 16,1 0-16,18 0 16,-9 0-16,0 0 15,9 0-15,0 0 16,-9 0-16,0 0 0,-9 0 16,9 0-16,0 0 15,9 0-15,-9 0 16,0 0-16,-10-9 15,10 9-15,-9 0 16,-1 0-16,1 0 16,0 0-16,-1 0 15,1 0-15,-1 0 16,1 0-16,0-19 16,-1 19-16,1 0 15,-1 0-15,-8 0 16,8 0-16,1 0 0,0 0 15,8 0-15,-8 0 16,9-19-16,-19 19 16,10 0-16,0 0 15,27 0 1,-27 0-16,-1 0 16,1 0-16,9 0 15,0 0 1,-10 0 15,1 0 0,-1 0-15,1 0 0,0-18 15,-1 18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150EA-099E-4F45-85DA-AE878E6300FC}" type="datetimeFigureOut">
              <a:rPr lang="it-IT" smtClean="0"/>
              <a:t>29/10/2024</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F7288-CA09-4A47-BF65-47CFF6CF983D}" type="slidenum">
              <a:rPr lang="it-IT" smtClean="0"/>
              <a:t>‹N›</a:t>
            </a:fld>
            <a:endParaRPr lang="it-IT"/>
          </a:p>
        </p:txBody>
      </p:sp>
    </p:spTree>
    <p:extLst>
      <p:ext uri="{BB962C8B-B14F-4D97-AF65-F5344CB8AC3E}">
        <p14:creationId xmlns:p14="http://schemas.microsoft.com/office/powerpoint/2010/main" val="419463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2</a:t>
            </a:fld>
            <a:endParaRPr lang="it-IT"/>
          </a:p>
        </p:txBody>
      </p:sp>
    </p:spTree>
    <p:extLst>
      <p:ext uri="{BB962C8B-B14F-4D97-AF65-F5344CB8AC3E}">
        <p14:creationId xmlns:p14="http://schemas.microsoft.com/office/powerpoint/2010/main" val="377060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3</a:t>
            </a:fld>
            <a:endParaRPr lang="it-IT"/>
          </a:p>
        </p:txBody>
      </p:sp>
    </p:spTree>
    <p:extLst>
      <p:ext uri="{BB962C8B-B14F-4D97-AF65-F5344CB8AC3E}">
        <p14:creationId xmlns:p14="http://schemas.microsoft.com/office/powerpoint/2010/main" val="52608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4</a:t>
            </a:fld>
            <a:endParaRPr lang="it-IT"/>
          </a:p>
        </p:txBody>
      </p:sp>
    </p:spTree>
    <p:extLst>
      <p:ext uri="{BB962C8B-B14F-4D97-AF65-F5344CB8AC3E}">
        <p14:creationId xmlns:p14="http://schemas.microsoft.com/office/powerpoint/2010/main" val="156044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5</a:t>
            </a:fld>
            <a:endParaRPr lang="it-IT"/>
          </a:p>
        </p:txBody>
      </p:sp>
    </p:spTree>
    <p:extLst>
      <p:ext uri="{BB962C8B-B14F-4D97-AF65-F5344CB8AC3E}">
        <p14:creationId xmlns:p14="http://schemas.microsoft.com/office/powerpoint/2010/main" val="331898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6</a:t>
            </a:fld>
            <a:endParaRPr lang="it-IT"/>
          </a:p>
        </p:txBody>
      </p:sp>
    </p:spTree>
    <p:extLst>
      <p:ext uri="{BB962C8B-B14F-4D97-AF65-F5344CB8AC3E}">
        <p14:creationId xmlns:p14="http://schemas.microsoft.com/office/powerpoint/2010/main" val="4294670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63BA5D-A2F7-464F-9035-4662F7AF197B}" type="slidenum">
              <a:rPr lang="it-IT" smtClean="0"/>
              <a:pPr/>
              <a:t>25</a:t>
            </a:fld>
            <a:endParaRPr lang="it-IT"/>
          </a:p>
        </p:txBody>
      </p:sp>
    </p:spTree>
    <p:extLst>
      <p:ext uri="{BB962C8B-B14F-4D97-AF65-F5344CB8AC3E}">
        <p14:creationId xmlns:p14="http://schemas.microsoft.com/office/powerpoint/2010/main" val="38468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63BA5D-A2F7-464F-9035-4662F7AF197B}" type="slidenum">
              <a:rPr lang="it-IT" smtClean="0"/>
              <a:pPr/>
              <a:t>26</a:t>
            </a:fld>
            <a:endParaRPr lang="it-IT"/>
          </a:p>
        </p:txBody>
      </p:sp>
    </p:spTree>
    <p:extLst>
      <p:ext uri="{BB962C8B-B14F-4D97-AF65-F5344CB8AC3E}">
        <p14:creationId xmlns:p14="http://schemas.microsoft.com/office/powerpoint/2010/main" val="218846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29/10/2024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29/10/2024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29/10/2024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29/10/2024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29/10/2024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29/10/2024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29/10/2024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29/10/2024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29/10/2024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29/10/2024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29/10/2024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29/10/2024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8.emf"/><Relationship Id="rId12" Type="http://schemas.openxmlformats.org/officeDocument/2006/relationships/customXml" Target="../ink/ink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0.emf"/><Relationship Id="rId5" Type="http://schemas.openxmlformats.org/officeDocument/2006/relationships/image" Target="../media/image7.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171022"/>
            <a:ext cx="7996518" cy="809251"/>
          </a:xfrm>
        </p:spPr>
        <p:txBody>
          <a:bodyPr>
            <a:normAutofit/>
          </a:bodyPr>
          <a:lstStyle/>
          <a:p>
            <a:r>
              <a:rPr lang="it-IT" sz="3200" dirty="0" smtClean="0">
                <a:solidFill>
                  <a:srgbClr val="0070C0"/>
                </a:solidFill>
              </a:rPr>
              <a:t>Soluzione</a:t>
            </a:r>
            <a:endParaRPr lang="it-IT" sz="3200" dirty="0">
              <a:solidFill>
                <a:srgbClr val="0070C0"/>
              </a:solidFill>
            </a:endParaRPr>
          </a:p>
        </p:txBody>
      </p:sp>
      <p:sp>
        <p:nvSpPr>
          <p:cNvPr id="10" name="Content Placeholder 2"/>
          <p:cNvSpPr txBox="1">
            <a:spLocks/>
          </p:cNvSpPr>
          <p:nvPr/>
        </p:nvSpPr>
        <p:spPr>
          <a:xfrm>
            <a:off x="2398716" y="802004"/>
            <a:ext cx="442342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a:t>Una </a:t>
            </a:r>
            <a:r>
              <a:rPr lang="it-IT" sz="1800" dirty="0">
                <a:solidFill>
                  <a:srgbClr val="FF0000"/>
                </a:solidFill>
              </a:rPr>
              <a:t>soluzione</a:t>
            </a:r>
            <a:r>
              <a:rPr lang="it-IT" sz="1800" dirty="0"/>
              <a:t> è una </a:t>
            </a:r>
            <a:r>
              <a:rPr lang="it-IT" sz="1800" b="1" dirty="0"/>
              <a:t>miscela omogenea</a:t>
            </a:r>
            <a:r>
              <a:rPr lang="it-IT" sz="1800" dirty="0"/>
              <a:t> di almeno </a:t>
            </a:r>
            <a:r>
              <a:rPr lang="it-IT" sz="1800" dirty="0" smtClean="0"/>
              <a:t>due </a:t>
            </a:r>
            <a:r>
              <a:rPr lang="it-IT" sz="1800" dirty="0"/>
              <a:t>componenti (sostanze diverse) che si mescolano formando un’unica fase. </a:t>
            </a:r>
            <a:endParaRPr lang="it-IT" sz="1800" dirty="0" smtClean="0"/>
          </a:p>
          <a:p>
            <a:pPr marL="0" indent="0">
              <a:lnSpc>
                <a:spcPct val="120000"/>
              </a:lnSpc>
              <a:spcBef>
                <a:spcPts val="0"/>
              </a:spcBef>
              <a:spcAft>
                <a:spcPts val="600"/>
              </a:spcAft>
              <a:buNone/>
            </a:pPr>
            <a:r>
              <a:rPr lang="it-IT" sz="1800" dirty="0" smtClean="0"/>
              <a:t>La </a:t>
            </a:r>
            <a:r>
              <a:rPr lang="it-IT" sz="1800" dirty="0"/>
              <a:t>componente in quantità maggiore viene detta </a:t>
            </a:r>
            <a:r>
              <a:rPr lang="it-IT" sz="1800" b="1" dirty="0"/>
              <a:t>solvente</a:t>
            </a:r>
            <a:r>
              <a:rPr lang="it-IT" sz="1800" dirty="0"/>
              <a:t>. Le componenti in quantità minore (anche una sola) vengono </a:t>
            </a:r>
            <a:r>
              <a:rPr lang="it-IT" sz="1800" dirty="0" smtClean="0"/>
              <a:t>dette </a:t>
            </a:r>
            <a:r>
              <a:rPr lang="it-IT" sz="1800" b="1" dirty="0"/>
              <a:t>soluti</a:t>
            </a:r>
            <a:r>
              <a:rPr lang="it-IT" sz="1800" dirty="0"/>
              <a:t>. </a:t>
            </a:r>
            <a:endParaRPr lang="it-IT" sz="1800" dirty="0" smtClean="0"/>
          </a:p>
          <a:p>
            <a:pPr marL="0" indent="0">
              <a:lnSpc>
                <a:spcPct val="120000"/>
              </a:lnSpc>
              <a:spcBef>
                <a:spcPts val="0"/>
              </a:spcBef>
              <a:spcAft>
                <a:spcPts val="600"/>
              </a:spcAft>
              <a:buNone/>
            </a:pPr>
            <a:r>
              <a:rPr lang="it-IT" sz="1800" dirty="0" smtClean="0"/>
              <a:t>Le componenti di una soluzione possono essere separate per mezzo di processi fisici (evaporazione, distillazione, cristallizzazione).</a:t>
            </a:r>
          </a:p>
        </p:txBody>
      </p:sp>
      <p:sp>
        <p:nvSpPr>
          <p:cNvPr id="8" name="Content Placeholder 2"/>
          <p:cNvSpPr txBox="1">
            <a:spLocks/>
          </p:cNvSpPr>
          <p:nvPr/>
        </p:nvSpPr>
        <p:spPr>
          <a:xfrm>
            <a:off x="571498" y="4435434"/>
            <a:ext cx="8077860"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Le soluzioni possono essere:</a:t>
            </a:r>
          </a:p>
          <a:p>
            <a:pPr>
              <a:lnSpc>
                <a:spcPct val="120000"/>
              </a:lnSpc>
              <a:spcBef>
                <a:spcPts val="0"/>
              </a:spcBef>
              <a:spcAft>
                <a:spcPts val="600"/>
              </a:spcAft>
              <a:buFont typeface="Wingdings" panose="05000000000000000000" pitchFamily="2" charset="2"/>
              <a:buChar char="Ø"/>
            </a:pPr>
            <a:r>
              <a:rPr lang="it-IT" sz="1800" u="sng" dirty="0" smtClean="0"/>
              <a:t>gassose</a:t>
            </a:r>
            <a:r>
              <a:rPr lang="it-IT" sz="1800" dirty="0" smtClean="0"/>
              <a:t>: miscele di due o più gas sono SEMPRE omogenee, sono sempre soluzioni</a:t>
            </a:r>
          </a:p>
          <a:p>
            <a:pPr>
              <a:lnSpc>
                <a:spcPct val="120000"/>
              </a:lnSpc>
              <a:spcBef>
                <a:spcPts val="0"/>
              </a:spcBef>
              <a:spcAft>
                <a:spcPts val="600"/>
              </a:spcAft>
              <a:buFont typeface="Wingdings" panose="05000000000000000000" pitchFamily="2" charset="2"/>
              <a:buChar char="Ø"/>
            </a:pPr>
            <a:r>
              <a:rPr lang="it-IT" sz="1800" u="sng" dirty="0" smtClean="0"/>
              <a:t>liquide</a:t>
            </a:r>
            <a:r>
              <a:rPr lang="it-IT" sz="1800" dirty="0" smtClean="0"/>
              <a:t>: formate da solvente liquido e soluto che può essere (1) solido (</a:t>
            </a:r>
            <a:r>
              <a:rPr lang="it-IT" sz="1800" i="1" dirty="0" smtClean="0"/>
              <a:t>ad esempio:</a:t>
            </a:r>
            <a:r>
              <a:rPr lang="it-IT" sz="1800" dirty="0" smtClean="0"/>
              <a:t> </a:t>
            </a:r>
            <a:r>
              <a:rPr lang="it-IT" sz="1800" i="1" dirty="0" smtClean="0"/>
              <a:t>acqua di mare</a:t>
            </a:r>
            <a:r>
              <a:rPr lang="it-IT" sz="1800" dirty="0" smtClean="0"/>
              <a:t>), (2) liquido (</a:t>
            </a:r>
            <a:r>
              <a:rPr lang="it-IT" sz="1800" i="1" dirty="0" smtClean="0"/>
              <a:t>vino</a:t>
            </a:r>
            <a:r>
              <a:rPr lang="it-IT" sz="1800" dirty="0" smtClean="0"/>
              <a:t>) oppure (3) gassoso (</a:t>
            </a:r>
            <a:r>
              <a:rPr lang="it-IT" sz="1800" i="1" dirty="0" smtClean="0"/>
              <a:t>acqua gassata</a:t>
            </a:r>
            <a:r>
              <a:rPr lang="it-IT" sz="1800" dirty="0" smtClean="0"/>
              <a:t>) </a:t>
            </a:r>
          </a:p>
          <a:p>
            <a:pPr>
              <a:lnSpc>
                <a:spcPct val="120000"/>
              </a:lnSpc>
              <a:spcBef>
                <a:spcPts val="0"/>
              </a:spcBef>
              <a:spcAft>
                <a:spcPts val="600"/>
              </a:spcAft>
              <a:buFont typeface="Wingdings" panose="05000000000000000000" pitchFamily="2" charset="2"/>
              <a:buChar char="Ø"/>
            </a:pPr>
            <a:r>
              <a:rPr lang="it-IT" sz="1800" u="sng" dirty="0" smtClean="0"/>
              <a:t>solide</a:t>
            </a:r>
            <a:r>
              <a:rPr lang="it-IT" sz="1800" dirty="0" smtClean="0"/>
              <a:t>: generalmente chiamate leghe (</a:t>
            </a:r>
            <a:r>
              <a:rPr lang="it-IT" sz="1800" i="1" dirty="0" smtClean="0"/>
              <a:t>ad esempio: ottone, bronzo, acciaio</a:t>
            </a:r>
            <a:r>
              <a:rPr lang="it-IT" sz="1800" dirty="0" smtClean="0"/>
              <a:t>)</a:t>
            </a:r>
          </a:p>
        </p:txBody>
      </p:sp>
      <p:grpSp>
        <p:nvGrpSpPr>
          <p:cNvPr id="14" name="Group 13"/>
          <p:cNvGrpSpPr/>
          <p:nvPr/>
        </p:nvGrpSpPr>
        <p:grpSpPr>
          <a:xfrm>
            <a:off x="207769" y="787292"/>
            <a:ext cx="2226808" cy="3513669"/>
            <a:chOff x="5706957" y="717176"/>
            <a:chExt cx="2226808" cy="3513669"/>
          </a:xfrm>
        </p:grpSpPr>
        <p:pic>
          <p:nvPicPr>
            <p:cNvPr id="9"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1" t="-418" r="69221"/>
            <a:stretch/>
          </p:blipFill>
          <p:spPr bwMode="auto">
            <a:xfrm>
              <a:off x="5760744" y="717176"/>
              <a:ext cx="2119235" cy="351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706957" y="770967"/>
              <a:ext cx="2226808" cy="369332"/>
            </a:xfrm>
            <a:prstGeom prst="rect">
              <a:avLst/>
            </a:prstGeom>
            <a:noFill/>
          </p:spPr>
          <p:txBody>
            <a:bodyPr wrap="square" rtlCol="0">
              <a:spAutoFit/>
            </a:bodyPr>
            <a:lstStyle/>
            <a:p>
              <a:pPr algn="ctr"/>
              <a:r>
                <a:rPr lang="it-IT" dirty="0" smtClean="0"/>
                <a:t>Unica fase:</a:t>
              </a:r>
              <a:endParaRPr lang="it-IT" dirty="0"/>
            </a:p>
          </p:txBody>
        </p:sp>
        <p:sp>
          <p:nvSpPr>
            <p:cNvPr id="13" name="TextBox 12"/>
            <p:cNvSpPr txBox="1"/>
            <p:nvPr/>
          </p:nvSpPr>
          <p:spPr>
            <a:xfrm>
              <a:off x="5957970" y="3786615"/>
              <a:ext cx="1724783" cy="369332"/>
            </a:xfrm>
            <a:prstGeom prst="rect">
              <a:avLst/>
            </a:prstGeom>
            <a:noFill/>
          </p:spPr>
          <p:txBody>
            <a:bodyPr wrap="square" rtlCol="0">
              <a:spAutoFit/>
            </a:bodyPr>
            <a:lstStyle/>
            <a:p>
              <a:pPr algn="ctr"/>
              <a:r>
                <a:rPr lang="it-IT" b="1" dirty="0" smtClean="0"/>
                <a:t>SOLUZIONE</a:t>
              </a:r>
              <a:endParaRPr lang="it-IT" b="1" dirty="0"/>
            </a:p>
          </p:txBody>
        </p:sp>
      </p:grpSp>
      <p:grpSp>
        <p:nvGrpSpPr>
          <p:cNvPr id="15" name="Group 14"/>
          <p:cNvGrpSpPr/>
          <p:nvPr/>
        </p:nvGrpSpPr>
        <p:grpSpPr>
          <a:xfrm>
            <a:off x="6695972" y="712394"/>
            <a:ext cx="2181988" cy="3513669"/>
            <a:chOff x="5124247" y="708211"/>
            <a:chExt cx="2181988" cy="3513669"/>
          </a:xfrm>
        </p:grpSpPr>
        <p:pic>
          <p:nvPicPr>
            <p:cNvPr id="16"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31746" t="-1097" r="37476" b="679"/>
            <a:stretch/>
          </p:blipFill>
          <p:spPr bwMode="auto">
            <a:xfrm>
              <a:off x="5155624" y="708211"/>
              <a:ext cx="2119235" cy="351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5124247" y="788897"/>
              <a:ext cx="2181988" cy="369332"/>
            </a:xfrm>
            <a:prstGeom prst="rect">
              <a:avLst/>
            </a:prstGeom>
            <a:noFill/>
          </p:spPr>
          <p:txBody>
            <a:bodyPr wrap="square" rtlCol="0">
              <a:spAutoFit/>
            </a:bodyPr>
            <a:lstStyle/>
            <a:p>
              <a:pPr algn="ctr"/>
              <a:r>
                <a:rPr lang="it-IT" dirty="0" smtClean="0"/>
                <a:t>Separazione di fasi:</a:t>
              </a:r>
              <a:endParaRPr lang="it-IT" dirty="0"/>
            </a:p>
          </p:txBody>
        </p:sp>
        <p:sp>
          <p:nvSpPr>
            <p:cNvPr id="18" name="TextBox 17"/>
            <p:cNvSpPr txBox="1"/>
            <p:nvPr/>
          </p:nvSpPr>
          <p:spPr>
            <a:xfrm>
              <a:off x="5352850" y="3773122"/>
              <a:ext cx="1724783" cy="369332"/>
            </a:xfrm>
            <a:prstGeom prst="rect">
              <a:avLst/>
            </a:prstGeom>
            <a:noFill/>
          </p:spPr>
          <p:txBody>
            <a:bodyPr wrap="square" rtlCol="0">
              <a:spAutoFit/>
            </a:bodyPr>
            <a:lstStyle/>
            <a:p>
              <a:pPr algn="ctr"/>
              <a:r>
                <a:rPr lang="it-IT" strike="sngStrike" dirty="0" smtClean="0"/>
                <a:t>SOLUZIONE</a:t>
              </a:r>
              <a:endParaRPr lang="it-IT" strike="sngStrike" dirty="0"/>
            </a:p>
          </p:txBody>
        </p:sp>
      </p:grpSp>
    </p:spTree>
    <p:extLst>
      <p:ext uri="{BB962C8B-B14F-4D97-AF65-F5344CB8AC3E}">
        <p14:creationId xmlns:p14="http://schemas.microsoft.com/office/powerpoint/2010/main" val="322979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8"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3603812" y="926858"/>
                <a:ext cx="505534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Per una soluzione ideale, la </a:t>
                </a:r>
                <a:r>
                  <a:rPr lang="it-IT" sz="1800" b="1" dirty="0"/>
                  <a:t>legge di Raoult</a:t>
                </a:r>
                <a:r>
                  <a:rPr lang="it-IT" sz="1800" dirty="0"/>
                  <a:t> (da François Marie </a:t>
                </a:r>
                <a:r>
                  <a:rPr lang="it-IT" sz="1800" dirty="0" smtClean="0"/>
                  <a:t>Raoult, 1830-1901)</a:t>
                </a:r>
                <a:r>
                  <a:rPr lang="it-IT" sz="1800" b="1" dirty="0" smtClean="0"/>
                  <a:t> </a:t>
                </a:r>
                <a:r>
                  <a:rPr lang="it-IT" sz="1800" dirty="0" smtClean="0"/>
                  <a:t>mette </a:t>
                </a:r>
                <a:r>
                  <a:rPr lang="it-IT" sz="1800" dirty="0"/>
                  <a:t>in relazione la </a:t>
                </a:r>
                <a:r>
                  <a:rPr lang="it-IT" sz="1800" dirty="0" smtClean="0"/>
                  <a:t>pressione </a:t>
                </a:r>
                <a:r>
                  <a:rPr lang="it-IT" sz="1800" dirty="0"/>
                  <a:t>di </a:t>
                </a:r>
                <a:r>
                  <a:rPr lang="it-IT" sz="1800" dirty="0" smtClean="0"/>
                  <a:t>vapore di un componente (</a:t>
                </a:r>
                <a:r>
                  <a:rPr lang="it-IT" sz="1800" i="1" dirty="0" smtClean="0"/>
                  <a:t>A</a:t>
                </a:r>
                <a:r>
                  <a:rPr lang="it-IT" sz="1800" dirty="0" smtClean="0"/>
                  <a:t>) </a:t>
                </a:r>
                <a:r>
                  <a:rPr lang="it-IT" sz="1800" dirty="0"/>
                  <a:t>della soluzione con la </a:t>
                </a:r>
                <a:r>
                  <a:rPr lang="it-IT" sz="1800" dirty="0" smtClean="0"/>
                  <a:t>pressione </a:t>
                </a:r>
                <a:r>
                  <a:rPr lang="it-IT" sz="1800" dirty="0"/>
                  <a:t>di vapore </a:t>
                </a:r>
                <a:r>
                  <a:rPr lang="it-IT" sz="1800" dirty="0" smtClean="0"/>
                  <a:t>dello stesso componente come </a:t>
                </a:r>
                <a:r>
                  <a:rPr lang="it-IT" sz="1800" dirty="0"/>
                  <a:t>liquido </a:t>
                </a:r>
                <a:r>
                  <a:rPr lang="it-IT" sz="1800" dirty="0" smtClean="0"/>
                  <a:t>puro:</a:t>
                </a:r>
              </a:p>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𝐴</m:t>
                          </m:r>
                        </m:sub>
                      </m:sSub>
                      <m:r>
                        <a:rPr lang="it-IT" sz="1800" b="0" i="1" smtClean="0">
                          <a:latin typeface="Cambria Math" panose="02040503050406030204" pitchFamily="18" charset="0"/>
                        </a:rPr>
                        <m:t>=</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𝜒</m:t>
                          </m:r>
                        </m:e>
                        <m:sub>
                          <m:r>
                            <a:rPr lang="it-IT" sz="1800" b="0" i="1" smtClean="0">
                              <a:latin typeface="Cambria Math" panose="02040503050406030204" pitchFamily="18" charset="0"/>
                            </a:rPr>
                            <m:t>𝐴</m:t>
                          </m:r>
                        </m:sub>
                      </m:sSub>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𝑃</m:t>
                          </m:r>
                        </m:e>
                        <m:sub>
                          <m:r>
                            <a:rPr lang="it-IT" sz="1800" b="0" i="1" smtClean="0">
                              <a:latin typeface="Cambria Math" panose="02040503050406030204" pitchFamily="18" charset="0"/>
                              <a:ea typeface="Cambria Math" panose="02040503050406030204" pitchFamily="18" charset="0"/>
                            </a:rPr>
                            <m:t>𝐴</m:t>
                          </m:r>
                        </m:sub>
                        <m:sup>
                          <m:r>
                            <a:rPr lang="it-IT" sz="1800" b="0" i="1" smtClean="0">
                              <a:latin typeface="Cambria Math" panose="02040503050406030204" pitchFamily="18" charset="0"/>
                              <a:ea typeface="Cambria Math" panose="02040503050406030204" pitchFamily="18" charset="0"/>
                            </a:rPr>
                            <m:t>𝑜</m:t>
                          </m:r>
                        </m:sup>
                      </m:sSubSup>
                    </m:oMath>
                  </m:oMathPara>
                </a14:m>
                <a:endParaRPr lang="it-IT" sz="1800" dirty="0" smtClean="0"/>
              </a:p>
              <a:p>
                <a:pPr marL="0" indent="0">
                  <a:lnSpc>
                    <a:spcPct val="120000"/>
                  </a:lnSpc>
                  <a:spcBef>
                    <a:spcPts val="0"/>
                  </a:spcBef>
                  <a:spcAft>
                    <a:spcPts val="600"/>
                  </a:spcAft>
                  <a:buNone/>
                </a:pPr>
                <a:r>
                  <a:rPr lang="it-IT" sz="1800" dirty="0" smtClean="0"/>
                  <a:t>dove </a:t>
                </a:r>
                <a:r>
                  <a:rPr lang="it-IT" sz="1800" i="1" dirty="0" smtClean="0"/>
                  <a:t>P</a:t>
                </a:r>
                <a:r>
                  <a:rPr lang="it-IT" sz="1800" i="1" baseline="-25000" dirty="0" smtClean="0"/>
                  <a:t>A</a:t>
                </a:r>
                <a:r>
                  <a:rPr lang="it-IT" sz="1800" dirty="0" smtClean="0"/>
                  <a:t> è la pressione di vapore del componente A nella soluzione, </a:t>
                </a:r>
                <a:r>
                  <a:rPr lang="it-IT" sz="1800" i="1" dirty="0" smtClean="0">
                    <a:latin typeface="Symbol" panose="05050102010706020507" pitchFamily="18" charset="2"/>
                  </a:rPr>
                  <a:t>c</a:t>
                </a:r>
                <a:r>
                  <a:rPr lang="it-IT" sz="1800" i="1" baseline="-25000" dirty="0" smtClean="0"/>
                  <a:t>A</a:t>
                </a:r>
                <a:r>
                  <a:rPr lang="it-IT" sz="1800" dirty="0" smtClean="0"/>
                  <a:t> è la frazione molare del </a:t>
                </a:r>
                <a:r>
                  <a:rPr lang="it-IT" sz="1800" b="1" dirty="0" smtClean="0"/>
                  <a:t>componente A nella soluzione liquida </a:t>
                </a:r>
                <a:r>
                  <a:rPr lang="it-IT" sz="1800" dirty="0" smtClean="0"/>
                  <a:t>e </a:t>
                </a:r>
                <a:r>
                  <a:rPr lang="it-IT" sz="1800" i="1" dirty="0" smtClean="0"/>
                  <a:t>P</a:t>
                </a:r>
                <a:r>
                  <a:rPr lang="it-IT" sz="1800" i="1" baseline="30000" dirty="0"/>
                  <a:t>°</a:t>
                </a:r>
                <a:r>
                  <a:rPr lang="it-IT" sz="1800" i="1" baseline="-25000" dirty="0" smtClean="0"/>
                  <a:t>A</a:t>
                </a:r>
                <a:r>
                  <a:rPr lang="it-IT" sz="1800" dirty="0" smtClean="0"/>
                  <a:t> è la pressione di vapore del componente A come liquido puro. </a:t>
                </a:r>
                <a:endParaRPr lang="it-IT" sz="1800"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3603812" y="926858"/>
                <a:ext cx="5055343" cy="974768"/>
              </a:xfrm>
              <a:prstGeom prst="rect">
                <a:avLst/>
              </a:prstGeom>
              <a:blipFill>
                <a:blip r:embed="rId2"/>
                <a:stretch>
                  <a:fillRect l="-965" r="-1327" b="-304375"/>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Tensione di vapore della soluzione</a:t>
            </a:r>
            <a:endParaRPr lang="it-IT" sz="3200" dirty="0">
              <a:solidFill>
                <a:srgbClr val="0070C0"/>
              </a:solidFill>
            </a:endParaRPr>
          </a:p>
        </p:txBody>
      </p:sp>
      <p:sp>
        <p:nvSpPr>
          <p:cNvPr id="18" name="Content Placeholder 2"/>
          <p:cNvSpPr txBox="1">
            <a:spLocks/>
          </p:cNvSpPr>
          <p:nvPr/>
        </p:nvSpPr>
        <p:spPr>
          <a:xfrm>
            <a:off x="517709" y="4707936"/>
            <a:ext cx="849698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La legge di Raoult </a:t>
            </a:r>
            <a:r>
              <a:rPr lang="it-IT" sz="1800" b="1" dirty="0" smtClean="0"/>
              <a:t>vale per le soluzioni ideali</a:t>
            </a:r>
            <a:r>
              <a:rPr lang="it-IT" sz="1800" dirty="0" smtClean="0"/>
              <a:t>, cioè quelle in cui le molecole dei due componenti interagiscono tra loro come molecole della stessa specie, ovvero quando </a:t>
            </a:r>
            <a:r>
              <a:rPr lang="it-IT" sz="1800" dirty="0"/>
              <a:t>le interazioni </a:t>
            </a:r>
            <a:r>
              <a:rPr lang="it-IT" sz="1800" dirty="0" smtClean="0"/>
              <a:t>A-A, </a:t>
            </a:r>
            <a:r>
              <a:rPr lang="it-IT" sz="1800" dirty="0"/>
              <a:t>B-B </a:t>
            </a:r>
            <a:r>
              <a:rPr lang="it-IT" sz="1800" dirty="0" smtClean="0"/>
              <a:t>e A-B </a:t>
            </a:r>
            <a:r>
              <a:rPr lang="it-IT" sz="1800" dirty="0"/>
              <a:t>sono formalmente tutte uguali</a:t>
            </a:r>
            <a:r>
              <a:rPr lang="it-IT" sz="1800" dirty="0" smtClean="0"/>
              <a:t>.</a:t>
            </a:r>
          </a:p>
          <a:p>
            <a:pPr marL="0" indent="0">
              <a:lnSpc>
                <a:spcPct val="120000"/>
              </a:lnSpc>
              <a:spcBef>
                <a:spcPts val="0"/>
              </a:spcBef>
              <a:buNone/>
            </a:pPr>
            <a:r>
              <a:rPr lang="it-IT" sz="1800" dirty="0" smtClean="0"/>
              <a:t>Per soluzioni </a:t>
            </a:r>
            <a:r>
              <a:rPr lang="it-IT" sz="1800" b="1" dirty="0" smtClean="0"/>
              <a:t>solido-liquido</a:t>
            </a:r>
            <a:r>
              <a:rPr lang="it-IT" sz="1800" dirty="0" smtClean="0"/>
              <a:t>, le soluzioni diluite (con bassa concentrazione di soluto) generalmente hanno comportamento ideale, mentre soluzioni concentrate deviano dall’idealità.</a:t>
            </a:r>
          </a:p>
        </p:txBody>
      </p:sp>
      <p:grpSp>
        <p:nvGrpSpPr>
          <p:cNvPr id="5" name="Group 4"/>
          <p:cNvGrpSpPr/>
          <p:nvPr/>
        </p:nvGrpSpPr>
        <p:grpSpPr>
          <a:xfrm>
            <a:off x="534164" y="926858"/>
            <a:ext cx="2835091" cy="3699498"/>
            <a:chOff x="5136776" y="859255"/>
            <a:chExt cx="3599268" cy="4625008"/>
          </a:xfrm>
        </p:grpSpPr>
        <p:pic>
          <p:nvPicPr>
            <p:cNvPr id="8" name="Immagine 1"/>
            <p:cNvPicPr>
              <a:picLocks noChangeAspect="1"/>
            </p:cNvPicPr>
            <p:nvPr/>
          </p:nvPicPr>
          <p:blipFill rotWithShape="1">
            <a:blip r:embed="rId3">
              <a:extLst>
                <a:ext uri="{28A0092B-C50C-407E-A947-70E740481C1C}">
                  <a14:useLocalDpi xmlns:a14="http://schemas.microsoft.com/office/drawing/2010/main" val="0"/>
                </a:ext>
              </a:extLst>
            </a:blip>
            <a:srcRect l="16075" r="25440" b="43336"/>
            <a:stretch/>
          </p:blipFill>
          <p:spPr bwMode="auto">
            <a:xfrm>
              <a:off x="5136776" y="859255"/>
              <a:ext cx="3599268" cy="420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16200000">
              <a:off x="3849638" y="2882138"/>
              <a:ext cx="3178792" cy="351662"/>
            </a:xfrm>
            <a:prstGeom prst="rect">
              <a:avLst/>
            </a:prstGeom>
            <a:solidFill>
              <a:schemeClr val="bg1"/>
            </a:solidFill>
          </p:spPr>
          <p:txBody>
            <a:bodyPr wrap="square" lIns="0" tIns="0" rIns="0" bIns="0" rtlCol="0">
              <a:spAutoFit/>
            </a:bodyPr>
            <a:lstStyle/>
            <a:p>
              <a:r>
                <a:rPr lang="it-IT" dirty="0" smtClean="0"/>
                <a:t>Pressione di vapore di A, </a:t>
              </a:r>
              <a:r>
                <a:rPr lang="it-IT" i="1" dirty="0" smtClean="0"/>
                <a:t>P</a:t>
              </a:r>
              <a:r>
                <a:rPr lang="it-IT" i="1" baseline="-25000" dirty="0" smtClean="0"/>
                <a:t>A</a:t>
              </a:r>
              <a:endParaRPr lang="it-IT" i="1" baseline="-25000" dirty="0"/>
            </a:p>
          </p:txBody>
        </p:sp>
        <p:sp>
          <p:nvSpPr>
            <p:cNvPr id="10" name="TextBox 9"/>
            <p:cNvSpPr txBox="1"/>
            <p:nvPr/>
          </p:nvSpPr>
          <p:spPr>
            <a:xfrm>
              <a:off x="5614865" y="5137967"/>
              <a:ext cx="2939082" cy="346296"/>
            </a:xfrm>
            <a:prstGeom prst="rect">
              <a:avLst/>
            </a:prstGeom>
            <a:solidFill>
              <a:schemeClr val="bg1"/>
            </a:solidFill>
          </p:spPr>
          <p:txBody>
            <a:bodyPr wrap="square" lIns="0" tIns="0" rIns="0" bIns="0" rtlCol="0">
              <a:spAutoFit/>
            </a:bodyPr>
            <a:lstStyle/>
            <a:p>
              <a:r>
                <a:rPr lang="it-IT" dirty="0" smtClean="0"/>
                <a:t>Frazione molare di A, </a:t>
              </a:r>
              <a:r>
                <a:rPr lang="it-IT" i="1" dirty="0" smtClean="0">
                  <a:latin typeface="Symbol" panose="05050102010706020507" pitchFamily="18" charset="2"/>
                </a:rPr>
                <a:t>c</a:t>
              </a:r>
              <a:r>
                <a:rPr lang="it-IT" i="1" baseline="-25000" dirty="0" smtClean="0"/>
                <a:t>A</a:t>
              </a:r>
              <a:endParaRPr lang="it-IT" i="1" baseline="-25000" dirty="0"/>
            </a:p>
          </p:txBody>
        </p:sp>
        <p:sp>
          <p:nvSpPr>
            <p:cNvPr id="11" name="TextBox 10"/>
            <p:cNvSpPr txBox="1"/>
            <p:nvPr/>
          </p:nvSpPr>
          <p:spPr>
            <a:xfrm>
              <a:off x="5226873" y="882588"/>
              <a:ext cx="359641" cy="349702"/>
            </a:xfrm>
            <a:prstGeom prst="rect">
              <a:avLst/>
            </a:prstGeom>
            <a:solidFill>
              <a:schemeClr val="bg1"/>
            </a:solidFill>
          </p:spPr>
          <p:txBody>
            <a:bodyPr wrap="none" lIns="36000" tIns="36000" rIns="36000" bIns="36000" rtlCol="0">
              <a:spAutoFit/>
            </a:bodyPr>
            <a:lstStyle/>
            <a:p>
              <a:r>
                <a:rPr lang="it-IT" i="1" dirty="0" smtClean="0"/>
                <a:t>P°</a:t>
              </a:r>
              <a:r>
                <a:rPr lang="it-IT" i="1" baseline="-25000" dirty="0" smtClean="0"/>
                <a:t>A</a:t>
              </a:r>
              <a:endParaRPr lang="it-IT" i="1" baseline="-25000" dirty="0"/>
            </a:p>
          </p:txBody>
        </p:sp>
      </p:grpSp>
      <p:sp>
        <p:nvSpPr>
          <p:cNvPr id="12" name="Content Placeholder 2"/>
          <p:cNvSpPr txBox="1">
            <a:spLocks/>
          </p:cNvSpPr>
          <p:nvPr/>
        </p:nvSpPr>
        <p:spPr>
          <a:xfrm>
            <a:off x="1151943" y="1202785"/>
            <a:ext cx="1432231" cy="553998"/>
          </a:xfrm>
          <a:prstGeom prst="rect">
            <a:avLst/>
          </a:prstGeom>
          <a:solidFill>
            <a:schemeClr val="bg1"/>
          </a:solid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r>
              <a:rPr lang="it-IT" sz="1800" u="sng" dirty="0" smtClean="0"/>
              <a:t>A temperatura costante:</a:t>
            </a:r>
            <a:endParaRPr lang="it-IT" sz="1800" u="sng" dirty="0"/>
          </a:p>
        </p:txBody>
      </p:sp>
    </p:spTree>
    <p:extLst>
      <p:ext uri="{BB962C8B-B14F-4D97-AF65-F5344CB8AC3E}">
        <p14:creationId xmlns:p14="http://schemas.microsoft.com/office/powerpoint/2010/main" val="347720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1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481851" y="859255"/>
                <a:ext cx="457424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In </a:t>
                </a:r>
                <a:r>
                  <a:rPr lang="it-IT" sz="1800" dirty="0"/>
                  <a:t>una soluzione ideale costituita da due liquidi, A e B </a:t>
                </a:r>
                <a:r>
                  <a:rPr lang="it-IT" sz="1800" dirty="0" smtClean="0"/>
                  <a:t>completamente miscibili ed </a:t>
                </a:r>
                <a:r>
                  <a:rPr lang="it-IT" sz="1800" dirty="0"/>
                  <a:t>entrambi volatili, </a:t>
                </a:r>
                <a:r>
                  <a:rPr lang="it-IT" sz="1800" dirty="0" smtClean="0"/>
                  <a:t>entrambi i </a:t>
                </a:r>
                <a:r>
                  <a:rPr lang="it-IT" sz="1800" dirty="0"/>
                  <a:t>componenti seguono la </a:t>
                </a:r>
                <a:r>
                  <a:rPr lang="it-IT" sz="1800" dirty="0" smtClean="0"/>
                  <a:t>legge di Raoult:</a:t>
                </a:r>
              </a:p>
              <a:p>
                <a:pPr marL="0" indent="0" algn="ctr">
                  <a:lnSpc>
                    <a:spcPct val="120000"/>
                  </a:lnSpc>
                  <a:spcBef>
                    <a:spcPts val="0"/>
                  </a:spcBef>
                  <a:spcAft>
                    <a:spcPts val="600"/>
                  </a:spcAft>
                  <a:buNone/>
                </a:pP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r>
                          <a:rPr lang="it-IT" sz="1800" i="1">
                            <a:latin typeface="Cambria Math" panose="02040503050406030204" pitchFamily="18" charset="0"/>
                          </a:rPr>
                          <m:t>𝐴</m:t>
                        </m:r>
                      </m:sub>
                    </m:sSub>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𝜒</m:t>
                        </m:r>
                      </m:e>
                      <m:sub>
                        <m:r>
                          <a:rPr lang="it-IT" sz="1800" i="1">
                            <a:latin typeface="Cambria Math" panose="02040503050406030204" pitchFamily="18" charset="0"/>
                          </a:rPr>
                          <m:t>𝐴</m:t>
                        </m:r>
                      </m:sub>
                    </m:sSub>
                    <m:r>
                      <a:rPr lang="it-IT" sz="1800" i="1">
                        <a:latin typeface="Cambria Math" panose="02040503050406030204" pitchFamily="18" charset="0"/>
                        <a:ea typeface="Cambria Math" panose="02040503050406030204" pitchFamily="18" charset="0"/>
                      </a:rPr>
                      <m:t>∙</m:t>
                    </m:r>
                    <m:sSubSup>
                      <m:sSubSupPr>
                        <m:ctrlPr>
                          <a:rPr lang="it-IT" sz="1800" i="1">
                            <a:latin typeface="Cambria Math" panose="02040503050406030204" pitchFamily="18" charset="0"/>
                            <a:ea typeface="Cambria Math" panose="02040503050406030204" pitchFamily="18" charset="0"/>
                          </a:rPr>
                        </m:ctrlPr>
                      </m:sSubSupPr>
                      <m:e>
                        <m:r>
                          <a:rPr lang="it-IT" sz="1800" i="1">
                            <a:latin typeface="Cambria Math" panose="02040503050406030204" pitchFamily="18" charset="0"/>
                            <a:ea typeface="Cambria Math" panose="02040503050406030204" pitchFamily="18" charset="0"/>
                          </a:rPr>
                          <m:t>𝑃</m:t>
                        </m:r>
                      </m:e>
                      <m:sub>
                        <m:r>
                          <a:rPr lang="it-IT" sz="1800" i="1">
                            <a:latin typeface="Cambria Math" panose="02040503050406030204" pitchFamily="18" charset="0"/>
                            <a:ea typeface="Cambria Math" panose="02040503050406030204" pitchFamily="18" charset="0"/>
                          </a:rPr>
                          <m:t>𝐴</m:t>
                        </m:r>
                      </m:sub>
                      <m:sup>
                        <m:r>
                          <a:rPr lang="it-IT" sz="1800" i="1">
                            <a:latin typeface="Cambria Math" panose="02040503050406030204" pitchFamily="18" charset="0"/>
                            <a:ea typeface="Cambria Math" panose="02040503050406030204" pitchFamily="18" charset="0"/>
                          </a:rPr>
                          <m:t>𝑜</m:t>
                        </m:r>
                      </m:sup>
                    </m:sSubSup>
                  </m:oMath>
                </a14:m>
                <a:r>
                  <a:rPr lang="it-IT" sz="1800" dirty="0" smtClean="0"/>
                  <a:t>       e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r>
                          <a:rPr lang="it-IT" sz="1800" b="0" i="1" smtClean="0">
                            <a:latin typeface="Cambria Math" panose="02040503050406030204" pitchFamily="18" charset="0"/>
                          </a:rPr>
                          <m:t>𝐵</m:t>
                        </m:r>
                      </m:sub>
                    </m:sSub>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𝜒</m:t>
                        </m:r>
                      </m:e>
                      <m:sub>
                        <m:r>
                          <a:rPr lang="it-IT" sz="1800" b="0" i="1" smtClean="0">
                            <a:latin typeface="Cambria Math" panose="02040503050406030204" pitchFamily="18" charset="0"/>
                          </a:rPr>
                          <m:t>𝐵</m:t>
                        </m:r>
                      </m:sub>
                    </m:sSub>
                    <m:r>
                      <a:rPr lang="it-IT" sz="1800" i="1">
                        <a:latin typeface="Cambria Math" panose="02040503050406030204" pitchFamily="18" charset="0"/>
                        <a:ea typeface="Cambria Math" panose="02040503050406030204" pitchFamily="18" charset="0"/>
                      </a:rPr>
                      <m:t>∙</m:t>
                    </m:r>
                    <m:sSubSup>
                      <m:sSubSupPr>
                        <m:ctrlPr>
                          <a:rPr lang="it-IT" sz="1800" i="1">
                            <a:latin typeface="Cambria Math" panose="02040503050406030204" pitchFamily="18" charset="0"/>
                            <a:ea typeface="Cambria Math" panose="02040503050406030204" pitchFamily="18" charset="0"/>
                          </a:rPr>
                        </m:ctrlPr>
                      </m:sSubSupPr>
                      <m:e>
                        <m:r>
                          <a:rPr lang="it-IT" sz="1800" i="1">
                            <a:latin typeface="Cambria Math" panose="02040503050406030204" pitchFamily="18" charset="0"/>
                            <a:ea typeface="Cambria Math" panose="02040503050406030204" pitchFamily="18" charset="0"/>
                          </a:rPr>
                          <m:t>𝑃</m:t>
                        </m:r>
                      </m:e>
                      <m:sub>
                        <m:r>
                          <a:rPr lang="it-IT" sz="1800" b="0" i="1" smtClean="0">
                            <a:latin typeface="Cambria Math" panose="02040503050406030204" pitchFamily="18" charset="0"/>
                            <a:ea typeface="Cambria Math" panose="02040503050406030204" pitchFamily="18" charset="0"/>
                          </a:rPr>
                          <m:t>𝐵</m:t>
                        </m:r>
                      </m:sub>
                      <m:sup>
                        <m:r>
                          <a:rPr lang="it-IT" sz="1800" i="1">
                            <a:latin typeface="Cambria Math" panose="02040503050406030204" pitchFamily="18" charset="0"/>
                            <a:ea typeface="Cambria Math" panose="02040503050406030204" pitchFamily="18" charset="0"/>
                          </a:rPr>
                          <m:t>𝑜</m:t>
                        </m:r>
                      </m:sup>
                    </m:sSubSup>
                  </m:oMath>
                </a14:m>
                <a:endParaRPr lang="it-IT" sz="1800" dirty="0"/>
              </a:p>
              <a:p>
                <a:pPr marL="0" indent="0">
                  <a:lnSpc>
                    <a:spcPct val="120000"/>
                  </a:lnSpc>
                  <a:spcBef>
                    <a:spcPts val="0"/>
                  </a:spcBef>
                  <a:spcAft>
                    <a:spcPts val="600"/>
                  </a:spcAft>
                  <a:buNone/>
                </a:pPr>
                <a:r>
                  <a:rPr lang="it-IT" sz="1800" dirty="0" smtClean="0"/>
                  <a:t>dove </a:t>
                </a:r>
                <a:r>
                  <a:rPr lang="it-IT" sz="1800" i="1" dirty="0"/>
                  <a:t>P</a:t>
                </a:r>
                <a:r>
                  <a:rPr lang="it-IT" sz="1800" i="1" baseline="-25000" dirty="0"/>
                  <a:t>A</a:t>
                </a:r>
                <a:r>
                  <a:rPr lang="it-IT" sz="1800" dirty="0"/>
                  <a:t> </a:t>
                </a:r>
                <a:r>
                  <a:rPr lang="it-IT" sz="1800" dirty="0" smtClean="0"/>
                  <a:t>e </a:t>
                </a:r>
                <a:r>
                  <a:rPr lang="it-IT" sz="1800" i="1" dirty="0" smtClean="0"/>
                  <a:t>P</a:t>
                </a:r>
                <a:r>
                  <a:rPr lang="it-IT" sz="1800" i="1" baseline="-25000" dirty="0" smtClean="0"/>
                  <a:t>B</a:t>
                </a:r>
                <a:r>
                  <a:rPr lang="it-IT" sz="1800" dirty="0" smtClean="0"/>
                  <a:t> sono le pressioni </a:t>
                </a:r>
                <a:r>
                  <a:rPr lang="it-IT" sz="1800" dirty="0"/>
                  <a:t>di vapore </a:t>
                </a:r>
                <a:r>
                  <a:rPr lang="it-IT" sz="1800" dirty="0" smtClean="0"/>
                  <a:t>di ciascun componente nella soluzione, </a:t>
                </a:r>
                <a:r>
                  <a:rPr lang="it-IT" sz="1800" i="1" dirty="0">
                    <a:latin typeface="Symbol" panose="05050102010706020507" pitchFamily="18" charset="2"/>
                  </a:rPr>
                  <a:t>c</a:t>
                </a:r>
                <a:r>
                  <a:rPr lang="it-IT" sz="1800" i="1" baseline="-25000" dirty="0"/>
                  <a:t>A</a:t>
                </a:r>
                <a:r>
                  <a:rPr lang="it-IT" sz="1800" dirty="0"/>
                  <a:t> </a:t>
                </a:r>
                <a:r>
                  <a:rPr lang="it-IT" sz="1800" dirty="0" smtClean="0"/>
                  <a:t>e </a:t>
                </a:r>
                <a:r>
                  <a:rPr lang="it-IT" sz="1800" i="1" dirty="0" smtClean="0">
                    <a:latin typeface="Symbol" panose="05050102010706020507" pitchFamily="18" charset="2"/>
                  </a:rPr>
                  <a:t>c</a:t>
                </a:r>
                <a:r>
                  <a:rPr lang="it-IT" sz="1800" i="1" baseline="-25000" dirty="0" smtClean="0"/>
                  <a:t>B</a:t>
                </a:r>
                <a:r>
                  <a:rPr lang="it-IT" sz="1800" dirty="0" smtClean="0"/>
                  <a:t> sono le frazioni molari, </a:t>
                </a:r>
                <a:r>
                  <a:rPr lang="it-IT" sz="1800" i="1" dirty="0"/>
                  <a:t>P</a:t>
                </a:r>
                <a:r>
                  <a:rPr lang="it-IT" sz="1800" i="1" baseline="30000" dirty="0"/>
                  <a:t>°</a:t>
                </a:r>
                <a:r>
                  <a:rPr lang="it-IT" sz="1800" i="1" baseline="-25000" dirty="0"/>
                  <a:t>A</a:t>
                </a:r>
                <a:r>
                  <a:rPr lang="it-IT" sz="1800" dirty="0"/>
                  <a:t> </a:t>
                </a:r>
                <a:r>
                  <a:rPr lang="it-IT" sz="1800" dirty="0" smtClean="0"/>
                  <a:t>e </a:t>
                </a:r>
                <a:r>
                  <a:rPr lang="it-IT" sz="1800" i="1" dirty="0" smtClean="0"/>
                  <a:t>P</a:t>
                </a:r>
                <a:r>
                  <a:rPr lang="it-IT" sz="1800" i="1" baseline="30000" dirty="0" smtClean="0"/>
                  <a:t>°</a:t>
                </a:r>
                <a:r>
                  <a:rPr lang="it-IT" sz="1800" i="1" baseline="-25000" dirty="0" smtClean="0"/>
                  <a:t>B </a:t>
                </a:r>
                <a:r>
                  <a:rPr lang="it-IT" sz="1800" i="1" dirty="0" smtClean="0"/>
                  <a:t> </a:t>
                </a:r>
                <a:r>
                  <a:rPr lang="it-IT" sz="1800" dirty="0" smtClean="0"/>
                  <a:t>sono le pressioni </a:t>
                </a:r>
                <a:r>
                  <a:rPr lang="it-IT" sz="1800" dirty="0"/>
                  <a:t>di vapore </a:t>
                </a:r>
                <a:r>
                  <a:rPr lang="it-IT" sz="1800" dirty="0" smtClean="0"/>
                  <a:t>dei componenti puri.</a:t>
                </a:r>
              </a:p>
              <a:p>
                <a:pPr marL="0" indent="0">
                  <a:lnSpc>
                    <a:spcPct val="120000"/>
                  </a:lnSpc>
                  <a:spcBef>
                    <a:spcPts val="0"/>
                  </a:spcBef>
                  <a:spcAft>
                    <a:spcPts val="600"/>
                  </a:spcAft>
                  <a:buNone/>
                </a:pPr>
                <a:r>
                  <a:rPr lang="it-IT" sz="1800" dirty="0" smtClean="0"/>
                  <a:t>La pressione di vapore totale della soluzione è data dalla somma della pressioni di vapore dei componenti: </a:t>
                </a:r>
              </a:p>
              <a:p>
                <a:pPr marL="0" indent="0" algn="ctr">
                  <a:lnSpc>
                    <a:spcPct val="120000"/>
                  </a:lnSpc>
                  <a:spcBef>
                    <a:spcPts val="0"/>
                  </a:spcBef>
                  <a:spcAft>
                    <a:spcPts val="600"/>
                  </a:spcAft>
                  <a:buNone/>
                </a:pP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𝑡𝑜𝑡</m:t>
                        </m:r>
                      </m:sub>
                    </m:sSub>
                    <m:r>
                      <a:rPr lang="it-IT" sz="1800" b="0" i="1" smtClean="0">
                        <a:latin typeface="Cambria Math" panose="02040503050406030204" pitchFamily="18" charset="0"/>
                      </a:rPr>
                      <m:t>=</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𝐴</m:t>
                        </m:r>
                      </m:sub>
                    </m:sSub>
                    <m:r>
                      <a:rPr lang="it-IT" sz="1800" b="0" i="1" smtClean="0">
                        <a:latin typeface="Cambria Math" panose="02040503050406030204" pitchFamily="18" charset="0"/>
                      </a:rPr>
                      <m:t>+</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𝐵</m:t>
                        </m:r>
                      </m:sub>
                    </m:sSub>
                    <m:r>
                      <a:rPr lang="it-IT" sz="1800" b="0" i="1" smtClean="0">
                        <a:latin typeface="Cambria Math" panose="02040503050406030204" pitchFamily="18" charset="0"/>
                      </a:rPr>
                      <m:t>=</m:t>
                    </m:r>
                  </m:oMath>
                </a14:m>
                <a:r>
                  <a:rPr lang="it-IT" sz="1800" dirty="0" smtClean="0"/>
                  <a:t>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𝜒</m:t>
                        </m:r>
                      </m:e>
                      <m:sub>
                        <m:r>
                          <a:rPr lang="it-IT" sz="1800" i="1">
                            <a:latin typeface="Cambria Math" panose="02040503050406030204" pitchFamily="18" charset="0"/>
                          </a:rPr>
                          <m:t>𝐴</m:t>
                        </m:r>
                      </m:sub>
                    </m:sSub>
                    <m:r>
                      <a:rPr lang="it-IT" sz="1800" i="1">
                        <a:latin typeface="Cambria Math" panose="02040503050406030204" pitchFamily="18" charset="0"/>
                        <a:ea typeface="Cambria Math" panose="02040503050406030204" pitchFamily="18" charset="0"/>
                      </a:rPr>
                      <m:t>∙</m:t>
                    </m:r>
                    <m:sSubSup>
                      <m:sSubSupPr>
                        <m:ctrlPr>
                          <a:rPr lang="it-IT" sz="1800" i="1">
                            <a:latin typeface="Cambria Math" panose="02040503050406030204" pitchFamily="18" charset="0"/>
                            <a:ea typeface="Cambria Math" panose="02040503050406030204" pitchFamily="18" charset="0"/>
                          </a:rPr>
                        </m:ctrlPr>
                      </m:sSubSupPr>
                      <m:e>
                        <m:r>
                          <a:rPr lang="it-IT" sz="1800" i="1">
                            <a:latin typeface="Cambria Math" panose="02040503050406030204" pitchFamily="18" charset="0"/>
                            <a:ea typeface="Cambria Math" panose="02040503050406030204" pitchFamily="18" charset="0"/>
                          </a:rPr>
                          <m:t>𝑃</m:t>
                        </m:r>
                      </m:e>
                      <m:sub>
                        <m:r>
                          <a:rPr lang="it-IT" sz="1800" i="1">
                            <a:latin typeface="Cambria Math" panose="02040503050406030204" pitchFamily="18" charset="0"/>
                            <a:ea typeface="Cambria Math" panose="02040503050406030204" pitchFamily="18" charset="0"/>
                          </a:rPr>
                          <m:t>𝐴</m:t>
                        </m:r>
                      </m:sub>
                      <m:sup>
                        <m:r>
                          <a:rPr lang="it-IT" sz="1800" i="1">
                            <a:latin typeface="Cambria Math" panose="02040503050406030204" pitchFamily="18" charset="0"/>
                            <a:ea typeface="Cambria Math" panose="02040503050406030204" pitchFamily="18" charset="0"/>
                          </a:rPr>
                          <m:t>𝑜</m:t>
                        </m:r>
                      </m:sup>
                    </m:sSubSup>
                    <m:r>
                      <a:rPr lang="it-IT" sz="1800" b="0" i="1" smtClean="0">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𝜒</m:t>
                        </m:r>
                      </m:e>
                      <m:sub>
                        <m:r>
                          <a:rPr lang="it-IT" sz="1800" i="1">
                            <a:latin typeface="Cambria Math" panose="02040503050406030204" pitchFamily="18" charset="0"/>
                          </a:rPr>
                          <m:t>𝐵</m:t>
                        </m:r>
                      </m:sub>
                    </m:sSub>
                    <m:r>
                      <a:rPr lang="it-IT" sz="1800" i="1">
                        <a:latin typeface="Cambria Math" panose="02040503050406030204" pitchFamily="18" charset="0"/>
                        <a:ea typeface="Cambria Math" panose="02040503050406030204" pitchFamily="18" charset="0"/>
                      </a:rPr>
                      <m:t>∙</m:t>
                    </m:r>
                    <m:sSubSup>
                      <m:sSubSupPr>
                        <m:ctrlPr>
                          <a:rPr lang="it-IT" sz="1800" i="1">
                            <a:latin typeface="Cambria Math" panose="02040503050406030204" pitchFamily="18" charset="0"/>
                            <a:ea typeface="Cambria Math" panose="02040503050406030204" pitchFamily="18" charset="0"/>
                          </a:rPr>
                        </m:ctrlPr>
                      </m:sSubSupPr>
                      <m:e>
                        <m:r>
                          <a:rPr lang="it-IT" sz="1800" i="1">
                            <a:latin typeface="Cambria Math" panose="02040503050406030204" pitchFamily="18" charset="0"/>
                            <a:ea typeface="Cambria Math" panose="02040503050406030204" pitchFamily="18" charset="0"/>
                          </a:rPr>
                          <m:t>𝑃</m:t>
                        </m:r>
                      </m:e>
                      <m:sub>
                        <m:r>
                          <a:rPr lang="it-IT" sz="1800" i="1">
                            <a:latin typeface="Cambria Math" panose="02040503050406030204" pitchFamily="18" charset="0"/>
                            <a:ea typeface="Cambria Math" panose="02040503050406030204" pitchFamily="18" charset="0"/>
                          </a:rPr>
                          <m:t>𝐵</m:t>
                        </m:r>
                      </m:sub>
                      <m:sup>
                        <m:r>
                          <a:rPr lang="it-IT" sz="1800" i="1">
                            <a:latin typeface="Cambria Math" panose="02040503050406030204" pitchFamily="18" charset="0"/>
                            <a:ea typeface="Cambria Math" panose="02040503050406030204" pitchFamily="18" charset="0"/>
                          </a:rPr>
                          <m:t>𝑜</m:t>
                        </m:r>
                      </m:sup>
                    </m:sSubSup>
                  </m:oMath>
                </a14:m>
                <a:endParaRPr lang="it-IT" sz="1800" dirty="0" smtClean="0"/>
              </a:p>
              <a:p>
                <a:pPr marL="0" indent="0">
                  <a:lnSpc>
                    <a:spcPct val="120000"/>
                  </a:lnSpc>
                  <a:spcBef>
                    <a:spcPts val="0"/>
                  </a:spcBef>
                  <a:spcAft>
                    <a:spcPts val="600"/>
                  </a:spcAft>
                  <a:buNone/>
                </a:pPr>
                <a:r>
                  <a:rPr lang="it-IT" sz="1800" dirty="0" smtClean="0"/>
                  <a:t>ovvero: </a:t>
                </a:r>
              </a:p>
              <a:p>
                <a:pPr marL="0" indent="0" algn="ctr">
                  <a:lnSpc>
                    <a:spcPct val="120000"/>
                  </a:lnSpc>
                  <a:spcBef>
                    <a:spcPts val="0"/>
                  </a:spcBef>
                  <a:spcAft>
                    <a:spcPts val="600"/>
                  </a:spcAft>
                  <a:buNone/>
                </a:pP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r>
                          <a:rPr lang="it-IT" sz="1800" i="1">
                            <a:latin typeface="Cambria Math" panose="02040503050406030204" pitchFamily="18" charset="0"/>
                          </a:rPr>
                          <m:t>𝑡𝑜𝑡</m:t>
                        </m:r>
                      </m:sub>
                    </m:sSub>
                    <m:r>
                      <a:rPr lang="it-IT" sz="1800" i="1">
                        <a:latin typeface="Cambria Math" panose="02040503050406030204" pitchFamily="18" charset="0"/>
                      </a:rPr>
                      <m:t>=</m:t>
                    </m:r>
                  </m:oMath>
                </a14:m>
                <a:r>
                  <a:rPr lang="it-IT" sz="1800" dirty="0"/>
                  <a:t>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𝜒</m:t>
                        </m:r>
                      </m:e>
                      <m:sub>
                        <m:r>
                          <a:rPr lang="it-IT" sz="1800" i="1">
                            <a:latin typeface="Cambria Math" panose="02040503050406030204" pitchFamily="18" charset="0"/>
                          </a:rPr>
                          <m:t>𝐴</m:t>
                        </m:r>
                      </m:sub>
                    </m:sSub>
                    <m:r>
                      <a:rPr lang="it-IT" sz="1800" i="1">
                        <a:latin typeface="Cambria Math" panose="02040503050406030204" pitchFamily="18" charset="0"/>
                        <a:ea typeface="Cambria Math" panose="02040503050406030204" pitchFamily="18" charset="0"/>
                      </a:rPr>
                      <m:t>∙</m:t>
                    </m:r>
                    <m:sSubSup>
                      <m:sSubSupPr>
                        <m:ctrlPr>
                          <a:rPr lang="it-IT" sz="1800" i="1">
                            <a:latin typeface="Cambria Math" panose="02040503050406030204" pitchFamily="18" charset="0"/>
                            <a:ea typeface="Cambria Math" panose="02040503050406030204" pitchFamily="18" charset="0"/>
                          </a:rPr>
                        </m:ctrlPr>
                      </m:sSubSupPr>
                      <m:e>
                        <m:r>
                          <a:rPr lang="it-IT" sz="1800" i="1">
                            <a:latin typeface="Cambria Math" panose="02040503050406030204" pitchFamily="18" charset="0"/>
                            <a:ea typeface="Cambria Math" panose="02040503050406030204" pitchFamily="18" charset="0"/>
                          </a:rPr>
                          <m:t>𝑃</m:t>
                        </m:r>
                      </m:e>
                      <m:sub>
                        <m:r>
                          <a:rPr lang="it-IT" sz="1800" i="1">
                            <a:latin typeface="Cambria Math" panose="02040503050406030204" pitchFamily="18" charset="0"/>
                            <a:ea typeface="Cambria Math" panose="02040503050406030204" pitchFamily="18" charset="0"/>
                          </a:rPr>
                          <m:t>𝐴</m:t>
                        </m:r>
                      </m:sub>
                      <m:sup>
                        <m:r>
                          <a:rPr lang="it-IT" sz="1800" i="1">
                            <a:latin typeface="Cambria Math" panose="02040503050406030204" pitchFamily="18" charset="0"/>
                            <a:ea typeface="Cambria Math" panose="02040503050406030204" pitchFamily="18" charset="0"/>
                          </a:rPr>
                          <m:t>𝑜</m:t>
                        </m:r>
                      </m:sup>
                    </m:sSubSup>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(1−</m:t>
                    </m:r>
                    <m:sSub>
                      <m:sSubPr>
                        <m:ctrlPr>
                          <a:rPr lang="it-IT" sz="1800" i="1">
                            <a:latin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𝜒</m:t>
                        </m:r>
                      </m:e>
                      <m:sub>
                        <m:r>
                          <a:rPr lang="it-IT" sz="1800" b="0" i="1" smtClean="0">
                            <a:latin typeface="Cambria Math" panose="02040503050406030204" pitchFamily="18" charset="0"/>
                          </a:rPr>
                          <m:t>𝐴</m:t>
                        </m:r>
                      </m:sub>
                    </m:sSub>
                    <m:r>
                      <a:rPr lang="it-IT" sz="1800" b="0" i="1" smtClean="0">
                        <a:latin typeface="Cambria Math" panose="02040503050406030204" pitchFamily="18" charset="0"/>
                      </a:rPr>
                      <m:t>)</m:t>
                    </m:r>
                    <m:r>
                      <a:rPr lang="it-IT" sz="1800" i="1">
                        <a:latin typeface="Cambria Math" panose="02040503050406030204" pitchFamily="18" charset="0"/>
                        <a:ea typeface="Cambria Math" panose="02040503050406030204" pitchFamily="18" charset="0"/>
                      </a:rPr>
                      <m:t>∙</m:t>
                    </m:r>
                    <m:sSubSup>
                      <m:sSubSupPr>
                        <m:ctrlPr>
                          <a:rPr lang="it-IT" sz="1800" i="1">
                            <a:latin typeface="Cambria Math" panose="02040503050406030204" pitchFamily="18" charset="0"/>
                            <a:ea typeface="Cambria Math" panose="02040503050406030204" pitchFamily="18" charset="0"/>
                          </a:rPr>
                        </m:ctrlPr>
                      </m:sSubSupPr>
                      <m:e>
                        <m:r>
                          <a:rPr lang="it-IT" sz="1800" i="1">
                            <a:latin typeface="Cambria Math" panose="02040503050406030204" pitchFamily="18" charset="0"/>
                            <a:ea typeface="Cambria Math" panose="02040503050406030204" pitchFamily="18" charset="0"/>
                          </a:rPr>
                          <m:t>𝑃</m:t>
                        </m:r>
                      </m:e>
                      <m:sub>
                        <m:r>
                          <a:rPr lang="it-IT" sz="1800" i="1">
                            <a:latin typeface="Cambria Math" panose="02040503050406030204" pitchFamily="18" charset="0"/>
                            <a:ea typeface="Cambria Math" panose="02040503050406030204" pitchFamily="18" charset="0"/>
                          </a:rPr>
                          <m:t>𝐵</m:t>
                        </m:r>
                      </m:sub>
                      <m:sup>
                        <m:r>
                          <a:rPr lang="it-IT" sz="1800" i="1">
                            <a:latin typeface="Cambria Math" panose="02040503050406030204" pitchFamily="18" charset="0"/>
                            <a:ea typeface="Cambria Math" panose="02040503050406030204" pitchFamily="18" charset="0"/>
                          </a:rPr>
                          <m:t>𝑜</m:t>
                        </m:r>
                      </m:sup>
                    </m:sSubSup>
                  </m:oMath>
                </a14:m>
                <a:endParaRPr lang="it-IT" sz="1800" dirty="0"/>
              </a:p>
              <a:p>
                <a:pPr marL="0" indent="0">
                  <a:lnSpc>
                    <a:spcPct val="120000"/>
                  </a:lnSpc>
                  <a:spcBef>
                    <a:spcPts val="0"/>
                  </a:spcBef>
                  <a:spcAft>
                    <a:spcPts val="600"/>
                  </a:spcAft>
                  <a:buNone/>
                </a:pPr>
                <a:endParaRPr lang="it-IT" sz="1800"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81851" y="859255"/>
                <a:ext cx="4574243" cy="974768"/>
              </a:xfrm>
              <a:prstGeom prst="rect">
                <a:avLst/>
              </a:prstGeom>
              <a:blipFill>
                <a:blip r:embed="rId2"/>
                <a:stretch>
                  <a:fillRect l="-1067" r="-267" b="-465625"/>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Soluzioni liquido-liquido</a:t>
            </a:r>
            <a:endParaRPr lang="it-IT" sz="3200" dirty="0">
              <a:solidFill>
                <a:srgbClr val="0070C0"/>
              </a:solidFill>
            </a:endParaRPr>
          </a:p>
        </p:txBody>
      </p:sp>
      <p:pic>
        <p:nvPicPr>
          <p:cNvPr id="7" name="Immagine 1"/>
          <p:cNvPicPr>
            <a:picLocks noChangeAspect="1"/>
          </p:cNvPicPr>
          <p:nvPr/>
        </p:nvPicPr>
        <p:blipFill rotWithShape="1">
          <a:blip r:embed="rId3">
            <a:extLst>
              <a:ext uri="{28A0092B-C50C-407E-A947-70E740481C1C}">
                <a14:useLocalDpi xmlns:a14="http://schemas.microsoft.com/office/drawing/2010/main" val="0"/>
              </a:ext>
            </a:extLst>
          </a:blip>
          <a:srcRect b="27081"/>
          <a:stretch/>
        </p:blipFill>
        <p:spPr bwMode="auto">
          <a:xfrm>
            <a:off x="4939554" y="994035"/>
            <a:ext cx="4030976" cy="522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5522811" y="717035"/>
            <a:ext cx="2722692" cy="276999"/>
          </a:xfrm>
          <a:prstGeom prst="rect">
            <a:avLst/>
          </a:prstGeom>
          <a:solidFill>
            <a:schemeClr val="bg1"/>
          </a:solid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r>
              <a:rPr lang="it-IT" sz="1800" u="sng" dirty="0" smtClean="0"/>
              <a:t>A temperatura costante:</a:t>
            </a:r>
            <a:endParaRPr lang="it-IT" sz="1800" u="sng" dirty="0"/>
          </a:p>
        </p:txBody>
      </p:sp>
    </p:spTree>
    <p:extLst>
      <p:ext uri="{BB962C8B-B14F-4D97-AF65-F5344CB8AC3E}">
        <p14:creationId xmlns:p14="http://schemas.microsoft.com/office/powerpoint/2010/main" val="63089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9916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Soluzioni di due componenti volatili:</a:t>
            </a:r>
            <a:r>
              <a:rPr lang="it-IT" altLang="it-IT" sz="2000" smtClean="0">
                <a:solidFill>
                  <a:srgbClr val="FF0000"/>
                </a:solidFill>
                <a:latin typeface="Arial" panose="020B0604020202020204" pitchFamily="34" charset="0"/>
              </a:rPr>
              <a:t>esempio</a:t>
            </a:r>
          </a:p>
        </p:txBody>
      </p:sp>
      <p:sp>
        <p:nvSpPr>
          <p:cNvPr id="9219" name="Text Box 3"/>
          <p:cNvSpPr txBox="1">
            <a:spLocks noChangeArrowheads="1"/>
          </p:cNvSpPr>
          <p:nvPr/>
        </p:nvSpPr>
        <p:spPr bwMode="auto">
          <a:xfrm>
            <a:off x="365125" y="801688"/>
            <a:ext cx="839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r>
              <a:rPr lang="it-IT" altLang="it-IT" sz="2000">
                <a:solidFill>
                  <a:srgbClr val="FF0000"/>
                </a:solidFill>
              </a:rPr>
              <a:t>  </a:t>
            </a:r>
          </a:p>
        </p:txBody>
      </p:sp>
      <p:sp>
        <p:nvSpPr>
          <p:cNvPr id="9220" name="Text Box 16"/>
          <p:cNvSpPr txBox="1">
            <a:spLocks noChangeArrowheads="1"/>
          </p:cNvSpPr>
          <p:nvPr/>
        </p:nvSpPr>
        <p:spPr bwMode="auto">
          <a:xfrm>
            <a:off x="381000" y="1143000"/>
            <a:ext cx="82296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spcBef>
                <a:spcPct val="50000"/>
              </a:spcBef>
            </a:pPr>
            <a:r>
              <a:rPr lang="it-IT" altLang="it-IT" sz="2000" dirty="0"/>
              <a:t>Si consideri una miscela binaria di benzene (a 20°C P</a:t>
            </a:r>
            <a:r>
              <a:rPr lang="it-IT" altLang="it-IT" sz="2000" baseline="-25000" dirty="0"/>
              <a:t>1</a:t>
            </a:r>
            <a:r>
              <a:rPr lang="it-IT" altLang="it-IT" sz="2000" baseline="30000" dirty="0"/>
              <a:t>0</a:t>
            </a:r>
            <a:r>
              <a:rPr lang="it-IT" altLang="it-IT" sz="2000" dirty="0"/>
              <a:t> = 75 </a:t>
            </a:r>
            <a:r>
              <a:rPr lang="it-IT" altLang="it-IT" sz="2000" dirty="0" err="1"/>
              <a:t>mmHg</a:t>
            </a:r>
            <a:r>
              <a:rPr lang="it-IT" altLang="it-IT" sz="2000" dirty="0"/>
              <a:t>) e toluene (a 20 °C P</a:t>
            </a:r>
            <a:r>
              <a:rPr lang="it-IT" altLang="it-IT" sz="2000" baseline="-25000" dirty="0"/>
              <a:t>2</a:t>
            </a:r>
            <a:r>
              <a:rPr lang="it-IT" altLang="it-IT" sz="2000" baseline="30000" dirty="0"/>
              <a:t>0</a:t>
            </a:r>
            <a:r>
              <a:rPr lang="it-IT" altLang="it-IT" sz="2000" dirty="0"/>
              <a:t> = 22 </a:t>
            </a:r>
            <a:r>
              <a:rPr lang="it-IT" altLang="it-IT" sz="2000" dirty="0" err="1"/>
              <a:t>mmHg</a:t>
            </a:r>
            <a:r>
              <a:rPr lang="it-IT" altLang="it-IT" sz="2000" dirty="0"/>
              <a:t>). La frazione molare di benzene in fase liquida è x</a:t>
            </a:r>
            <a:r>
              <a:rPr lang="it-IT" altLang="it-IT" sz="2000" baseline="-25000" dirty="0"/>
              <a:t>1,liq</a:t>
            </a:r>
            <a:r>
              <a:rPr lang="it-IT" altLang="it-IT" sz="2000" dirty="0"/>
              <a:t> = 0.33. Calcolare la tensione di vapore della soluzione e la composizione della fase vapore:</a:t>
            </a:r>
          </a:p>
          <a:p>
            <a:pPr algn="just" eaLnBrk="1" hangingPunct="1">
              <a:spcBef>
                <a:spcPct val="50000"/>
              </a:spcBef>
            </a:pPr>
            <a:r>
              <a:rPr lang="it-IT" altLang="it-IT" sz="2000" dirty="0"/>
              <a:t>P</a:t>
            </a:r>
            <a:r>
              <a:rPr lang="it-IT" altLang="it-IT" sz="2000" baseline="-25000" dirty="0"/>
              <a:t>1</a:t>
            </a:r>
            <a:r>
              <a:rPr lang="it-IT" altLang="it-IT" sz="2000" dirty="0"/>
              <a:t> = </a:t>
            </a:r>
            <a:r>
              <a:rPr lang="el-GR" altLang="it-IT" sz="2000" dirty="0" smtClean="0">
                <a:latin typeface="Times New Roman" panose="02020603050405020304" pitchFamily="18" charset="0"/>
                <a:cs typeface="Times New Roman" panose="02020603050405020304" pitchFamily="18" charset="0"/>
              </a:rPr>
              <a:t>χ</a:t>
            </a:r>
            <a:r>
              <a:rPr lang="it-IT" altLang="it-IT" sz="2000" baseline="-25000" dirty="0" smtClean="0"/>
              <a:t>1,liq</a:t>
            </a:r>
            <a:r>
              <a:rPr lang="it-IT" altLang="it-IT" sz="2000" dirty="0" smtClean="0"/>
              <a:t> </a:t>
            </a:r>
            <a:r>
              <a:rPr lang="it-IT" altLang="it-IT" sz="2000" dirty="0"/>
              <a:t>P</a:t>
            </a:r>
            <a:r>
              <a:rPr lang="it-IT" altLang="it-IT" sz="2000" baseline="-25000" dirty="0"/>
              <a:t>1</a:t>
            </a:r>
            <a:r>
              <a:rPr lang="it-IT" altLang="it-IT" sz="2000" baseline="30000" dirty="0"/>
              <a:t>0 </a:t>
            </a:r>
            <a:r>
              <a:rPr lang="it-IT" altLang="it-IT" sz="2000" dirty="0"/>
              <a:t>= 0.33</a:t>
            </a:r>
            <a:r>
              <a:rPr lang="it-IT" altLang="it-IT" sz="2000" dirty="0">
                <a:cs typeface="Arial" panose="020B0604020202020204" pitchFamily="34" charset="0"/>
              </a:rPr>
              <a:t>•</a:t>
            </a:r>
            <a:r>
              <a:rPr lang="it-IT" altLang="it-IT" sz="2000" dirty="0"/>
              <a:t>75 = 25 </a:t>
            </a:r>
            <a:r>
              <a:rPr lang="it-IT" altLang="it-IT" sz="2000" dirty="0" err="1"/>
              <a:t>mmHg</a:t>
            </a:r>
            <a:r>
              <a:rPr lang="it-IT" altLang="it-IT" sz="2000" dirty="0"/>
              <a:t>		</a:t>
            </a:r>
          </a:p>
          <a:p>
            <a:pPr algn="just" eaLnBrk="1" hangingPunct="1">
              <a:spcBef>
                <a:spcPct val="50000"/>
              </a:spcBef>
            </a:pPr>
            <a:r>
              <a:rPr lang="it-IT" altLang="it-IT" sz="2000" dirty="0"/>
              <a:t>P</a:t>
            </a:r>
            <a:r>
              <a:rPr lang="it-IT" altLang="it-IT" sz="2000" baseline="-25000" dirty="0"/>
              <a:t>2</a:t>
            </a:r>
            <a:r>
              <a:rPr lang="it-IT" altLang="it-IT" sz="2000" dirty="0"/>
              <a:t> = </a:t>
            </a:r>
            <a:r>
              <a:rPr lang="el-GR" altLang="it-IT" sz="2000" dirty="0">
                <a:latin typeface="Times New Roman" panose="02020603050405020304" pitchFamily="18" charset="0"/>
                <a:cs typeface="Times New Roman" panose="02020603050405020304" pitchFamily="18" charset="0"/>
              </a:rPr>
              <a:t>χ </a:t>
            </a:r>
            <a:r>
              <a:rPr lang="it-IT" altLang="it-IT" sz="2000" baseline="-25000" dirty="0" smtClean="0"/>
              <a:t>2,liq</a:t>
            </a:r>
            <a:r>
              <a:rPr lang="it-IT" altLang="it-IT" sz="2000" dirty="0" smtClean="0"/>
              <a:t> </a:t>
            </a:r>
            <a:r>
              <a:rPr lang="it-IT" altLang="it-IT" sz="2000" dirty="0"/>
              <a:t>P</a:t>
            </a:r>
            <a:r>
              <a:rPr lang="it-IT" altLang="it-IT" sz="2000" baseline="-25000" dirty="0"/>
              <a:t>2</a:t>
            </a:r>
            <a:r>
              <a:rPr lang="it-IT" altLang="it-IT" sz="2000" baseline="30000" dirty="0"/>
              <a:t>0 </a:t>
            </a:r>
            <a:r>
              <a:rPr lang="it-IT" altLang="it-IT" sz="2000" dirty="0"/>
              <a:t>= (1- </a:t>
            </a:r>
            <a:r>
              <a:rPr lang="el-GR" altLang="it-IT" sz="2000" dirty="0">
                <a:latin typeface="Times New Roman" panose="02020603050405020304" pitchFamily="18" charset="0"/>
                <a:cs typeface="Times New Roman" panose="02020603050405020304" pitchFamily="18" charset="0"/>
              </a:rPr>
              <a:t>χ </a:t>
            </a:r>
            <a:r>
              <a:rPr lang="it-IT" altLang="it-IT" sz="2000" baseline="-25000" dirty="0" smtClean="0"/>
              <a:t>1,liq</a:t>
            </a:r>
            <a:r>
              <a:rPr lang="it-IT" altLang="it-IT" sz="2000" dirty="0" smtClean="0"/>
              <a:t> </a:t>
            </a:r>
            <a:r>
              <a:rPr lang="it-IT" altLang="it-IT" sz="2000" dirty="0"/>
              <a:t>) P</a:t>
            </a:r>
            <a:r>
              <a:rPr lang="it-IT" altLang="it-IT" sz="2000" baseline="-25000" dirty="0"/>
              <a:t>2</a:t>
            </a:r>
            <a:r>
              <a:rPr lang="it-IT" altLang="it-IT" sz="2000" baseline="30000" dirty="0"/>
              <a:t>0</a:t>
            </a:r>
            <a:r>
              <a:rPr lang="it-IT" altLang="it-IT" sz="2000" dirty="0"/>
              <a:t> = (1-0.33)</a:t>
            </a:r>
            <a:r>
              <a:rPr lang="it-IT" altLang="it-IT" sz="2000" dirty="0">
                <a:cs typeface="Arial" panose="020B0604020202020204" pitchFamily="34" charset="0"/>
              </a:rPr>
              <a:t>•</a:t>
            </a:r>
            <a:r>
              <a:rPr lang="it-IT" altLang="it-IT" sz="2000" dirty="0"/>
              <a:t>22 = 15 </a:t>
            </a:r>
            <a:r>
              <a:rPr lang="it-IT" altLang="it-IT" sz="2000" dirty="0" err="1"/>
              <a:t>mmHg</a:t>
            </a:r>
            <a:endParaRPr lang="it-IT" altLang="it-IT" sz="2000" dirty="0"/>
          </a:p>
          <a:p>
            <a:pPr algn="just" eaLnBrk="1" hangingPunct="1">
              <a:spcBef>
                <a:spcPct val="50000"/>
              </a:spcBef>
            </a:pPr>
            <a:r>
              <a:rPr lang="it-IT" altLang="it-IT" sz="2000" dirty="0"/>
              <a:t>P</a:t>
            </a:r>
            <a:r>
              <a:rPr lang="it-IT" altLang="it-IT" sz="2000" baseline="-25000" dirty="0"/>
              <a:t>T </a:t>
            </a:r>
            <a:r>
              <a:rPr lang="it-IT" altLang="it-IT" sz="2000" dirty="0"/>
              <a:t>= P</a:t>
            </a:r>
            <a:r>
              <a:rPr lang="it-IT" altLang="it-IT" sz="2000" baseline="-25000" dirty="0"/>
              <a:t>1</a:t>
            </a:r>
            <a:r>
              <a:rPr lang="it-IT" altLang="it-IT" sz="2000" dirty="0"/>
              <a:t> + P</a:t>
            </a:r>
            <a:r>
              <a:rPr lang="it-IT" altLang="it-IT" sz="2000" baseline="-25000" dirty="0"/>
              <a:t>2</a:t>
            </a:r>
            <a:r>
              <a:rPr lang="it-IT" altLang="it-IT" sz="2000" dirty="0"/>
              <a:t> = 25 + 15 = 40 </a:t>
            </a:r>
            <a:r>
              <a:rPr lang="it-IT" altLang="it-IT" sz="2000" dirty="0" err="1"/>
              <a:t>mmHg</a:t>
            </a:r>
            <a:endParaRPr lang="it-IT" altLang="it-IT" sz="2000" dirty="0"/>
          </a:p>
          <a:p>
            <a:pPr algn="just" eaLnBrk="1" hangingPunct="1">
              <a:spcBef>
                <a:spcPct val="50000"/>
              </a:spcBef>
            </a:pPr>
            <a:r>
              <a:rPr lang="it-IT" altLang="it-IT" sz="2000" dirty="0"/>
              <a:t>In fase vapore per la legge di Dalton  P</a:t>
            </a:r>
            <a:r>
              <a:rPr lang="it-IT" altLang="it-IT" sz="2000" baseline="-25000" dirty="0"/>
              <a:t>1</a:t>
            </a:r>
            <a:r>
              <a:rPr lang="it-IT" altLang="it-IT" sz="2000" dirty="0"/>
              <a:t> = </a:t>
            </a:r>
            <a:r>
              <a:rPr lang="el-GR" altLang="it-IT" sz="2000" dirty="0">
                <a:latin typeface="Times New Roman" panose="02020603050405020304" pitchFamily="18" charset="0"/>
                <a:cs typeface="Times New Roman" panose="02020603050405020304" pitchFamily="18" charset="0"/>
              </a:rPr>
              <a:t>χ </a:t>
            </a:r>
            <a:r>
              <a:rPr lang="it-IT" altLang="it-IT" sz="2000" baseline="-25000" dirty="0" smtClean="0"/>
              <a:t>1,vap</a:t>
            </a:r>
            <a:r>
              <a:rPr lang="it-IT" altLang="it-IT" sz="2000" dirty="0" smtClean="0"/>
              <a:t> </a:t>
            </a:r>
            <a:r>
              <a:rPr lang="it-IT" altLang="it-IT" sz="2000" dirty="0"/>
              <a:t>P</a:t>
            </a:r>
            <a:r>
              <a:rPr lang="it-IT" altLang="it-IT" sz="2000" baseline="-25000" dirty="0"/>
              <a:t>T</a:t>
            </a:r>
          </a:p>
          <a:p>
            <a:pPr algn="just" eaLnBrk="1" hangingPunct="1">
              <a:spcBef>
                <a:spcPct val="50000"/>
              </a:spcBef>
            </a:pPr>
            <a:r>
              <a:rPr lang="el-GR" altLang="it-IT" sz="2000" dirty="0">
                <a:latin typeface="Times New Roman" panose="02020603050405020304" pitchFamily="18" charset="0"/>
                <a:cs typeface="Times New Roman" panose="02020603050405020304" pitchFamily="18" charset="0"/>
              </a:rPr>
              <a:t>χ </a:t>
            </a:r>
            <a:r>
              <a:rPr lang="it-IT" altLang="it-IT" sz="2000" baseline="-25000" dirty="0" smtClean="0"/>
              <a:t>1,vap</a:t>
            </a:r>
            <a:r>
              <a:rPr lang="it-IT" altLang="it-IT" sz="2000" dirty="0" smtClean="0"/>
              <a:t> </a:t>
            </a:r>
            <a:r>
              <a:rPr lang="it-IT" altLang="it-IT" sz="2000" dirty="0"/>
              <a:t>= P</a:t>
            </a:r>
            <a:r>
              <a:rPr lang="it-IT" altLang="it-IT" sz="2000" baseline="-25000" dirty="0"/>
              <a:t>1</a:t>
            </a:r>
            <a:r>
              <a:rPr lang="it-IT" altLang="it-IT" sz="2000" dirty="0"/>
              <a:t> / P</a:t>
            </a:r>
            <a:r>
              <a:rPr lang="it-IT" altLang="it-IT" sz="2000" baseline="-25000" dirty="0"/>
              <a:t>T </a:t>
            </a:r>
            <a:r>
              <a:rPr lang="it-IT" altLang="it-IT" sz="2000" dirty="0"/>
              <a:t>= 25/40= 0.63    e </a:t>
            </a:r>
            <a:r>
              <a:rPr lang="el-GR" altLang="it-IT" sz="2000" dirty="0">
                <a:latin typeface="Times New Roman" panose="02020603050405020304" pitchFamily="18" charset="0"/>
                <a:cs typeface="Times New Roman" panose="02020603050405020304" pitchFamily="18" charset="0"/>
              </a:rPr>
              <a:t>χ </a:t>
            </a:r>
            <a:r>
              <a:rPr lang="it-IT" altLang="it-IT" sz="2000" baseline="-25000" dirty="0" smtClean="0"/>
              <a:t>2,vap</a:t>
            </a:r>
            <a:r>
              <a:rPr lang="it-IT" altLang="it-IT" sz="2000" dirty="0" smtClean="0"/>
              <a:t> </a:t>
            </a:r>
            <a:r>
              <a:rPr lang="it-IT" altLang="it-IT" sz="2000" dirty="0"/>
              <a:t>= P</a:t>
            </a:r>
            <a:r>
              <a:rPr lang="it-IT" altLang="it-IT" sz="2000" baseline="-25000" dirty="0"/>
              <a:t>2</a:t>
            </a:r>
            <a:r>
              <a:rPr lang="it-IT" altLang="it-IT" sz="2000" dirty="0"/>
              <a:t> / P</a:t>
            </a:r>
            <a:r>
              <a:rPr lang="it-IT" altLang="it-IT" sz="2000" baseline="-25000" dirty="0"/>
              <a:t>T </a:t>
            </a:r>
            <a:r>
              <a:rPr lang="it-IT" altLang="it-IT" sz="2000" dirty="0"/>
              <a:t>= 15/40= 0.37 </a:t>
            </a:r>
          </a:p>
          <a:p>
            <a:pPr algn="just" eaLnBrk="1" hangingPunct="1">
              <a:spcBef>
                <a:spcPct val="50000"/>
              </a:spcBef>
            </a:pPr>
            <a:endParaRPr lang="it-IT" altLang="it-IT" sz="2000" dirty="0"/>
          </a:p>
          <a:p>
            <a:pPr algn="just" eaLnBrk="1" hangingPunct="1">
              <a:spcBef>
                <a:spcPct val="50000"/>
              </a:spcBef>
            </a:pPr>
            <a:r>
              <a:rPr lang="it-IT" altLang="it-IT" sz="2000" dirty="0"/>
              <a:t>Il vapore contiene benzene in misura doppia del liquido. Quando una soluzione ideale è in equilibrio con il suo vapore, il vapore è sempre più ricco del liquido nel componente più volatile presente in soluzione.</a:t>
            </a:r>
          </a:p>
        </p:txBody>
      </p:sp>
    </p:spTree>
    <p:extLst>
      <p:ext uri="{BB962C8B-B14F-4D97-AF65-F5344CB8AC3E}">
        <p14:creationId xmlns:p14="http://schemas.microsoft.com/office/powerpoint/2010/main" val="47619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599" y="4034121"/>
            <a:ext cx="3428827" cy="2577782"/>
          </a:xfrm>
          <a:prstGeom prst="rect">
            <a:avLst/>
          </a:prstGeom>
        </p:spPr>
      </p:pic>
      <p:sp>
        <p:nvSpPr>
          <p:cNvPr id="20" name="Content Placeholder 2"/>
          <p:cNvSpPr txBox="1">
            <a:spLocks/>
          </p:cNvSpPr>
          <p:nvPr/>
        </p:nvSpPr>
        <p:spPr>
          <a:xfrm>
            <a:off x="481851" y="778573"/>
            <a:ext cx="5219702" cy="772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In base a quanto detto, </a:t>
            </a:r>
            <a:r>
              <a:rPr lang="it-IT" sz="1800" b="1" dirty="0" smtClean="0"/>
              <a:t>il vapore è più ricco nel componente più volatile</a:t>
            </a:r>
            <a:r>
              <a:rPr lang="it-IT" sz="1800" dirty="0" smtClean="0"/>
              <a:t>, ovvero il componente che ha tensione di vapore maggiore come liquido puro (</a:t>
            </a:r>
            <a:r>
              <a:rPr lang="it-IT" sz="1800" i="1" dirty="0" smtClean="0"/>
              <a:t>P°</a:t>
            </a:r>
            <a:r>
              <a:rPr lang="it-IT" sz="1800" dirty="0" smtClean="0"/>
              <a:t>) e temperatura di ebollizione minore (</a:t>
            </a:r>
            <a:r>
              <a:rPr lang="it-IT" sz="1800" i="1" dirty="0" smtClean="0"/>
              <a:t>T°</a:t>
            </a:r>
            <a:r>
              <a:rPr lang="it-IT" sz="1800" dirty="0" smtClean="0"/>
              <a:t>).</a:t>
            </a:r>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Distillazione</a:t>
            </a:r>
            <a:endParaRPr lang="it-IT" sz="3200" dirty="0">
              <a:solidFill>
                <a:srgbClr val="0070C0"/>
              </a:solidFill>
            </a:endParaRPr>
          </a:p>
        </p:txBody>
      </p:sp>
      <p:sp>
        <p:nvSpPr>
          <p:cNvPr id="7" name="Content Placeholder 2"/>
          <p:cNvSpPr txBox="1">
            <a:spLocks/>
          </p:cNvSpPr>
          <p:nvPr/>
        </p:nvSpPr>
        <p:spPr>
          <a:xfrm>
            <a:off x="445992" y="2283316"/>
            <a:ext cx="495248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Questa proprietà è sfruttata nel processo di </a:t>
            </a:r>
            <a:r>
              <a:rPr lang="it-IT" sz="1800" b="1" dirty="0" smtClean="0"/>
              <a:t>distillazione</a:t>
            </a:r>
            <a:r>
              <a:rPr lang="it-IT" sz="1800" dirty="0" smtClean="0"/>
              <a:t>, un metodo di separazione fisica delle due componenti della soluzione. </a:t>
            </a:r>
          </a:p>
          <a:p>
            <a:pPr marL="0" indent="0">
              <a:lnSpc>
                <a:spcPct val="120000"/>
              </a:lnSpc>
              <a:spcBef>
                <a:spcPts val="0"/>
              </a:spcBef>
              <a:buNone/>
            </a:pPr>
            <a:r>
              <a:rPr lang="it-IT" sz="1800" dirty="0" smtClean="0"/>
              <a:t>In questo processo, la miscela di più liquidi viene portata all’ebollizione </a:t>
            </a:r>
            <a:r>
              <a:rPr lang="it-IT" sz="1800" u="sng" dirty="0" smtClean="0"/>
              <a:t>a pressione costante</a:t>
            </a:r>
            <a:r>
              <a:rPr lang="it-IT" sz="1800" dirty="0" smtClean="0"/>
              <a:t>: </a:t>
            </a:r>
          </a:p>
        </p:txBody>
      </p:sp>
      <p:sp>
        <p:nvSpPr>
          <p:cNvPr id="9" name="Content Placeholder 2"/>
          <p:cNvSpPr txBox="1">
            <a:spLocks/>
          </p:cNvSpPr>
          <p:nvPr/>
        </p:nvSpPr>
        <p:spPr>
          <a:xfrm>
            <a:off x="3603812" y="4990616"/>
            <a:ext cx="5109881"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attraversa</a:t>
            </a:r>
            <a:r>
              <a:rPr lang="it-IT" sz="1800" dirty="0"/>
              <a:t>, viene condensato e scende </a:t>
            </a:r>
            <a:r>
              <a:rPr lang="it-IT" sz="1800" dirty="0" smtClean="0"/>
              <a:t>lungo D ed E; </a:t>
            </a:r>
            <a:endParaRPr lang="it-IT" sz="1800" dirty="0"/>
          </a:p>
          <a:p>
            <a:pPr>
              <a:lnSpc>
                <a:spcPct val="120000"/>
              </a:lnSpc>
              <a:spcBef>
                <a:spcPts val="0"/>
              </a:spcBef>
              <a:buFontTx/>
              <a:buChar char="-"/>
            </a:pPr>
            <a:r>
              <a:rPr lang="it-IT" sz="1800" dirty="0" smtClean="0"/>
              <a:t>La </a:t>
            </a:r>
            <a:r>
              <a:rPr lang="it-IT" sz="1800" dirty="0"/>
              <a:t>soluzione che si ottiene da E è ricca nel componente più volatile che è presente in maggiore quantità nel vapore. </a:t>
            </a:r>
            <a:endParaRPr lang="it-IT" sz="1800" dirty="0" smtClean="0"/>
          </a:p>
          <a:p>
            <a:pPr>
              <a:lnSpc>
                <a:spcPct val="120000"/>
              </a:lnSpc>
              <a:spcBef>
                <a:spcPts val="0"/>
              </a:spcBef>
              <a:buFontTx/>
              <a:buChar char="-"/>
            </a:pPr>
            <a:endParaRPr lang="it-IT" sz="1800" dirty="0"/>
          </a:p>
        </p:txBody>
      </p:sp>
      <p:sp>
        <p:nvSpPr>
          <p:cNvPr id="12" name="Content Placeholder 2"/>
          <p:cNvSpPr txBox="1">
            <a:spLocks/>
          </p:cNvSpPr>
          <p:nvPr/>
        </p:nvSpPr>
        <p:spPr>
          <a:xfrm>
            <a:off x="1819836" y="4017401"/>
            <a:ext cx="686024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Tx/>
              <a:buChar char="-"/>
            </a:pPr>
            <a:r>
              <a:rPr lang="it-IT" sz="1800" dirty="0" smtClean="0"/>
              <a:t>Dal pallone A, riscaldato, il vapore ricco del componente volatile sale attraverso il giunto B;</a:t>
            </a:r>
          </a:p>
          <a:p>
            <a:pPr>
              <a:lnSpc>
                <a:spcPct val="120000"/>
              </a:lnSpc>
              <a:spcBef>
                <a:spcPts val="0"/>
              </a:spcBef>
              <a:buFontTx/>
              <a:buChar char="-"/>
            </a:pPr>
            <a:r>
              <a:rPr lang="it-IT" sz="1800" dirty="0" smtClean="0"/>
              <a:t>Il condensatore D è raffreddato ad acqua e </a:t>
            </a:r>
            <a:r>
              <a:rPr lang="it-IT" sz="1800" dirty="0"/>
              <a:t>q</a:t>
            </a:r>
            <a:r>
              <a:rPr lang="it-IT" sz="1800" dirty="0" smtClean="0"/>
              <a:t>uando il vapore lo</a:t>
            </a:r>
          </a:p>
        </p:txBody>
      </p:sp>
      <p:grpSp>
        <p:nvGrpSpPr>
          <p:cNvPr id="25" name="Group 24"/>
          <p:cNvGrpSpPr/>
          <p:nvPr/>
        </p:nvGrpSpPr>
        <p:grpSpPr>
          <a:xfrm>
            <a:off x="5549153" y="184785"/>
            <a:ext cx="3404415" cy="3742077"/>
            <a:chOff x="5549153" y="184785"/>
            <a:chExt cx="3404415" cy="3742077"/>
          </a:xfrm>
        </p:grpSpPr>
        <p:grpSp>
          <p:nvGrpSpPr>
            <p:cNvPr id="8" name="Group 7"/>
            <p:cNvGrpSpPr/>
            <p:nvPr/>
          </p:nvGrpSpPr>
          <p:grpSpPr>
            <a:xfrm>
              <a:off x="5549153" y="184785"/>
              <a:ext cx="3404415" cy="3742077"/>
              <a:chOff x="5549153" y="184785"/>
              <a:chExt cx="3404415" cy="3742077"/>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7580"/>
              <a:stretch/>
            </p:blipFill>
            <p:spPr>
              <a:xfrm>
                <a:off x="5549153" y="184785"/>
                <a:ext cx="3119717" cy="3589356"/>
              </a:xfrm>
              <a:prstGeom prst="rect">
                <a:avLst/>
              </a:prstGeom>
            </p:spPr>
          </p:pic>
          <p:sp>
            <p:nvSpPr>
              <p:cNvPr id="5" name="TextBox 4"/>
              <p:cNvSpPr txBox="1"/>
              <p:nvPr/>
            </p:nvSpPr>
            <p:spPr>
              <a:xfrm>
                <a:off x="5868623" y="3696030"/>
                <a:ext cx="3084945" cy="230832"/>
              </a:xfrm>
              <a:prstGeom prst="rect">
                <a:avLst/>
              </a:prstGeom>
              <a:solidFill>
                <a:schemeClr val="bg1"/>
              </a:solidFill>
            </p:spPr>
            <p:txBody>
              <a:bodyPr wrap="square" lIns="0" tIns="0" rIns="0" bIns="0" rtlCol="0">
                <a:spAutoFit/>
              </a:bodyPr>
              <a:lstStyle/>
              <a:p>
                <a:r>
                  <a:rPr lang="it-IT" sz="1500" dirty="0" smtClean="0"/>
                  <a:t>Frazione molare di A nel liquido, </a:t>
                </a:r>
                <a:r>
                  <a:rPr lang="it-IT" sz="1500" i="1" dirty="0" smtClean="0">
                    <a:latin typeface="Symbol" panose="05050102010706020507" pitchFamily="18" charset="2"/>
                  </a:rPr>
                  <a:t>c</a:t>
                </a:r>
                <a:r>
                  <a:rPr lang="it-IT" sz="1500" i="1" baseline="-25000" dirty="0" smtClean="0"/>
                  <a:t>A</a:t>
                </a:r>
                <a:r>
                  <a:rPr lang="it-IT" sz="1500" i="1" dirty="0" smtClean="0"/>
                  <a:t>(l)</a:t>
                </a:r>
                <a:endParaRPr lang="it-IT" sz="1500" i="1" dirty="0"/>
              </a:p>
            </p:txBody>
          </p:sp>
          <p:sp>
            <p:nvSpPr>
              <p:cNvPr id="14" name="TextBox 13"/>
              <p:cNvSpPr txBox="1"/>
              <p:nvPr/>
            </p:nvSpPr>
            <p:spPr>
              <a:xfrm>
                <a:off x="6926456" y="614266"/>
                <a:ext cx="1643801" cy="461665"/>
              </a:xfrm>
              <a:prstGeom prst="rect">
                <a:avLst/>
              </a:prstGeom>
              <a:solidFill>
                <a:schemeClr val="bg1"/>
              </a:solidFill>
            </p:spPr>
            <p:txBody>
              <a:bodyPr wrap="square" lIns="0" tIns="0" rIns="0" bIns="0" rtlCol="0">
                <a:spAutoFit/>
              </a:bodyPr>
              <a:lstStyle/>
              <a:p>
                <a:r>
                  <a:rPr lang="it-IT" sz="1500" dirty="0" smtClean="0"/>
                  <a:t>Frazione molare di A nel vapore, </a:t>
                </a:r>
                <a:r>
                  <a:rPr lang="it-IT" sz="1500" i="1" dirty="0" smtClean="0">
                    <a:latin typeface="Symbol" panose="05050102010706020507" pitchFamily="18" charset="2"/>
                  </a:rPr>
                  <a:t>c</a:t>
                </a:r>
                <a:r>
                  <a:rPr lang="it-IT" sz="1500" i="1" baseline="-25000" dirty="0" smtClean="0"/>
                  <a:t>A</a:t>
                </a:r>
                <a:r>
                  <a:rPr lang="it-IT" sz="1500" i="1" dirty="0" smtClean="0"/>
                  <a:t>(g)</a:t>
                </a:r>
                <a:endParaRPr lang="it-IT" sz="1500" i="1" dirty="0"/>
              </a:p>
            </p:txBody>
          </p:sp>
          <p:sp>
            <p:nvSpPr>
              <p:cNvPr id="15" name="TextBox 14"/>
              <p:cNvSpPr txBox="1"/>
              <p:nvPr/>
            </p:nvSpPr>
            <p:spPr>
              <a:xfrm rot="16200000">
                <a:off x="5188616" y="1710948"/>
                <a:ext cx="1303976" cy="230832"/>
              </a:xfrm>
              <a:prstGeom prst="rect">
                <a:avLst/>
              </a:prstGeom>
              <a:solidFill>
                <a:schemeClr val="bg1"/>
              </a:solidFill>
            </p:spPr>
            <p:txBody>
              <a:bodyPr wrap="square" lIns="0" tIns="0" rIns="0" bIns="0" rtlCol="0">
                <a:spAutoFit/>
              </a:bodyPr>
              <a:lstStyle/>
              <a:p>
                <a:r>
                  <a:rPr lang="it-IT" sz="1500" dirty="0" smtClean="0"/>
                  <a:t>Temperatura </a:t>
                </a:r>
                <a:endParaRPr lang="it-IT" sz="1500" i="1" dirty="0"/>
              </a:p>
            </p:txBody>
          </p:sp>
          <p:sp>
            <p:nvSpPr>
              <p:cNvPr id="16" name="TextBox 15"/>
              <p:cNvSpPr txBox="1"/>
              <p:nvPr/>
            </p:nvSpPr>
            <p:spPr>
              <a:xfrm>
                <a:off x="5737310" y="2703622"/>
                <a:ext cx="262625" cy="230832"/>
              </a:xfrm>
              <a:prstGeom prst="rect">
                <a:avLst/>
              </a:prstGeom>
              <a:solidFill>
                <a:schemeClr val="bg1"/>
              </a:solidFill>
            </p:spPr>
            <p:txBody>
              <a:bodyPr wrap="square" lIns="0" tIns="0" rIns="0" bIns="0" rtlCol="0">
                <a:spAutoFit/>
              </a:bodyPr>
              <a:lstStyle/>
              <a:p>
                <a:r>
                  <a:rPr lang="it-IT" sz="1500" i="1" dirty="0" smtClean="0"/>
                  <a:t>T°</a:t>
                </a:r>
                <a:r>
                  <a:rPr lang="it-IT" sz="1500" i="1" baseline="-25000" dirty="0" smtClean="0"/>
                  <a:t>A</a:t>
                </a:r>
                <a:endParaRPr lang="it-IT" sz="1500" i="1" baseline="-25000" dirty="0"/>
              </a:p>
            </p:txBody>
          </p:sp>
          <p:sp>
            <p:nvSpPr>
              <p:cNvPr id="19" name="TextBox 18"/>
              <p:cNvSpPr txBox="1"/>
              <p:nvPr/>
            </p:nvSpPr>
            <p:spPr>
              <a:xfrm>
                <a:off x="5725188" y="295018"/>
                <a:ext cx="262625" cy="230832"/>
              </a:xfrm>
              <a:prstGeom prst="rect">
                <a:avLst/>
              </a:prstGeom>
              <a:solidFill>
                <a:schemeClr val="bg1"/>
              </a:solidFill>
            </p:spPr>
            <p:txBody>
              <a:bodyPr wrap="square" lIns="0" tIns="0" rIns="0" bIns="0" rtlCol="0">
                <a:spAutoFit/>
              </a:bodyPr>
              <a:lstStyle/>
              <a:p>
                <a:r>
                  <a:rPr lang="it-IT" sz="1500" i="1" dirty="0" smtClean="0"/>
                  <a:t>T°</a:t>
                </a:r>
                <a:r>
                  <a:rPr lang="it-IT" sz="1500" i="1" baseline="-25000" dirty="0"/>
                  <a:t>B</a:t>
                </a:r>
              </a:p>
            </p:txBody>
          </p:sp>
          <p:sp>
            <p:nvSpPr>
              <p:cNvPr id="6" name="Rectangle 5"/>
              <p:cNvSpPr/>
              <p:nvPr/>
            </p:nvSpPr>
            <p:spPr>
              <a:xfrm>
                <a:off x="6115093" y="1655875"/>
                <a:ext cx="617401" cy="68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p:cNvSpPr/>
              <p:nvPr/>
            </p:nvSpPr>
            <p:spPr>
              <a:xfrm>
                <a:off x="6498284" y="1891051"/>
                <a:ext cx="39328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TextBox 20"/>
              <p:cNvSpPr txBox="1"/>
              <p:nvPr/>
            </p:nvSpPr>
            <p:spPr>
              <a:xfrm>
                <a:off x="6106692" y="1644314"/>
                <a:ext cx="1038179" cy="461665"/>
              </a:xfrm>
              <a:prstGeom prst="rect">
                <a:avLst/>
              </a:prstGeom>
              <a:noFill/>
            </p:spPr>
            <p:txBody>
              <a:bodyPr wrap="square" lIns="0" tIns="0" rIns="0" bIns="0" rtlCol="0">
                <a:spAutoFit/>
              </a:bodyPr>
              <a:lstStyle/>
              <a:p>
                <a:r>
                  <a:rPr lang="it-IT" sz="1500" dirty="0" smtClean="0"/>
                  <a:t>Punto di ebollizione</a:t>
                </a:r>
                <a:endParaRPr lang="it-IT" sz="1500" dirty="0"/>
              </a:p>
            </p:txBody>
          </p:sp>
        </p:grpSp>
        <p:sp>
          <p:nvSpPr>
            <p:cNvPr id="13" name="Rectangle 12"/>
            <p:cNvSpPr/>
            <p:nvPr/>
          </p:nvSpPr>
          <p:spPr>
            <a:xfrm>
              <a:off x="8059271" y="1967251"/>
              <a:ext cx="295835" cy="18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p:cNvSpPr/>
            <p:nvPr/>
          </p:nvSpPr>
          <p:spPr>
            <a:xfrm>
              <a:off x="6808695" y="2075079"/>
              <a:ext cx="295835" cy="18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3" name="Content Placeholder 2"/>
          <p:cNvSpPr txBox="1">
            <a:spLocks/>
          </p:cNvSpPr>
          <p:nvPr/>
        </p:nvSpPr>
        <p:spPr>
          <a:xfrm>
            <a:off x="6249507" y="178346"/>
            <a:ext cx="2338680" cy="276999"/>
          </a:xfrm>
          <a:prstGeom prst="rect">
            <a:avLst/>
          </a:prstGeom>
          <a:solidFill>
            <a:schemeClr val="bg1"/>
          </a:solid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r>
              <a:rPr lang="it-IT" sz="1800" u="sng" dirty="0" smtClean="0"/>
              <a:t>A pressione costante:</a:t>
            </a:r>
            <a:endParaRPr lang="it-IT" sz="1800" u="sng" dirty="0"/>
          </a:p>
        </p:txBody>
      </p:sp>
    </p:spTree>
    <p:extLst>
      <p:ext uri="{BB962C8B-B14F-4D97-AF65-F5344CB8AC3E}">
        <p14:creationId xmlns:p14="http://schemas.microsoft.com/office/powerpoint/2010/main" val="402913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P spid="1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198160" y="765591"/>
            <a:ext cx="3833692" cy="4176890"/>
            <a:chOff x="5398481" y="501436"/>
            <a:chExt cx="3538839" cy="3895517"/>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481" y="501436"/>
              <a:ext cx="3281596" cy="3867597"/>
            </a:xfrm>
            <a:prstGeom prst="rect">
              <a:avLst/>
            </a:prstGeom>
          </p:spPr>
        </p:pic>
        <p:sp>
          <p:nvSpPr>
            <p:cNvPr id="26" name="TextBox 25"/>
            <p:cNvSpPr txBox="1"/>
            <p:nvPr/>
          </p:nvSpPr>
          <p:spPr>
            <a:xfrm>
              <a:off x="5852375" y="4166121"/>
              <a:ext cx="3084945" cy="230832"/>
            </a:xfrm>
            <a:prstGeom prst="rect">
              <a:avLst/>
            </a:prstGeom>
            <a:solidFill>
              <a:schemeClr val="bg1"/>
            </a:solidFill>
          </p:spPr>
          <p:txBody>
            <a:bodyPr wrap="square" lIns="0" tIns="0" rIns="0" bIns="0" rtlCol="0">
              <a:spAutoFit/>
            </a:bodyPr>
            <a:lstStyle/>
            <a:p>
              <a:r>
                <a:rPr lang="it-IT" sz="1500" dirty="0" smtClean="0"/>
                <a:t>Frazione molare di A nel liquido, </a:t>
              </a:r>
              <a:r>
                <a:rPr lang="it-IT" sz="1500" i="1" dirty="0" smtClean="0">
                  <a:latin typeface="Symbol" panose="05050102010706020507" pitchFamily="18" charset="2"/>
                </a:rPr>
                <a:t>c</a:t>
              </a:r>
              <a:r>
                <a:rPr lang="it-IT" sz="1500" i="1" baseline="-25000" dirty="0" smtClean="0"/>
                <a:t>A</a:t>
              </a:r>
              <a:r>
                <a:rPr lang="it-IT" sz="1500" i="1" dirty="0" smtClean="0"/>
                <a:t>(l)</a:t>
              </a:r>
              <a:endParaRPr lang="it-IT" sz="1500" i="1" dirty="0"/>
            </a:p>
          </p:txBody>
        </p:sp>
        <p:sp>
          <p:nvSpPr>
            <p:cNvPr id="27" name="TextBox 26"/>
            <p:cNvSpPr txBox="1"/>
            <p:nvPr/>
          </p:nvSpPr>
          <p:spPr>
            <a:xfrm>
              <a:off x="6478220" y="571029"/>
              <a:ext cx="1643801" cy="461665"/>
            </a:xfrm>
            <a:prstGeom prst="rect">
              <a:avLst/>
            </a:prstGeom>
            <a:solidFill>
              <a:schemeClr val="bg1"/>
            </a:solidFill>
          </p:spPr>
          <p:txBody>
            <a:bodyPr wrap="square" lIns="0" tIns="0" rIns="0" bIns="0" rtlCol="0">
              <a:spAutoFit/>
            </a:bodyPr>
            <a:lstStyle/>
            <a:p>
              <a:r>
                <a:rPr lang="it-IT" sz="1500" dirty="0" smtClean="0"/>
                <a:t>Frazione molare di A nel vapore, </a:t>
              </a:r>
              <a:r>
                <a:rPr lang="it-IT" sz="1500" i="1" dirty="0" smtClean="0">
                  <a:latin typeface="Symbol" panose="05050102010706020507" pitchFamily="18" charset="2"/>
                </a:rPr>
                <a:t>c</a:t>
              </a:r>
              <a:r>
                <a:rPr lang="it-IT" sz="1500" i="1" baseline="-25000" dirty="0" smtClean="0"/>
                <a:t>A</a:t>
              </a:r>
              <a:r>
                <a:rPr lang="it-IT" sz="1500" i="1" dirty="0" smtClean="0"/>
                <a:t>(g)</a:t>
              </a:r>
              <a:endParaRPr lang="it-IT" sz="1500" i="1" dirty="0"/>
            </a:p>
          </p:txBody>
        </p:sp>
        <p:sp>
          <p:nvSpPr>
            <p:cNvPr id="28" name="TextBox 27"/>
            <p:cNvSpPr txBox="1"/>
            <p:nvPr/>
          </p:nvSpPr>
          <p:spPr>
            <a:xfrm rot="16200000">
              <a:off x="5084971" y="1816266"/>
              <a:ext cx="1303976" cy="230832"/>
            </a:xfrm>
            <a:prstGeom prst="rect">
              <a:avLst/>
            </a:prstGeom>
            <a:solidFill>
              <a:schemeClr val="bg1"/>
            </a:solidFill>
          </p:spPr>
          <p:txBody>
            <a:bodyPr wrap="square" lIns="0" tIns="0" rIns="0" bIns="0" rtlCol="0">
              <a:spAutoFit/>
            </a:bodyPr>
            <a:lstStyle/>
            <a:p>
              <a:r>
                <a:rPr lang="it-IT" sz="1500" dirty="0" smtClean="0"/>
                <a:t>Temperatura </a:t>
              </a:r>
              <a:endParaRPr lang="it-IT" sz="1500" i="1" dirty="0"/>
            </a:p>
          </p:txBody>
        </p:sp>
        <p:sp>
          <p:nvSpPr>
            <p:cNvPr id="29" name="TextBox 28"/>
            <p:cNvSpPr txBox="1"/>
            <p:nvPr/>
          </p:nvSpPr>
          <p:spPr>
            <a:xfrm>
              <a:off x="5621543" y="3131096"/>
              <a:ext cx="262625" cy="230832"/>
            </a:xfrm>
            <a:prstGeom prst="rect">
              <a:avLst/>
            </a:prstGeom>
            <a:solidFill>
              <a:schemeClr val="bg1"/>
            </a:solidFill>
          </p:spPr>
          <p:txBody>
            <a:bodyPr wrap="square" lIns="0" tIns="0" rIns="0" bIns="0" rtlCol="0">
              <a:spAutoFit/>
            </a:bodyPr>
            <a:lstStyle/>
            <a:p>
              <a:r>
                <a:rPr lang="it-IT" sz="1500" i="1" dirty="0" smtClean="0"/>
                <a:t>T°</a:t>
              </a:r>
              <a:r>
                <a:rPr lang="it-IT" sz="1500" i="1" baseline="-25000" dirty="0" smtClean="0"/>
                <a:t>A</a:t>
              </a:r>
              <a:endParaRPr lang="it-IT" sz="1500" i="1" baseline="-25000" dirty="0"/>
            </a:p>
          </p:txBody>
        </p:sp>
        <p:sp>
          <p:nvSpPr>
            <p:cNvPr id="30" name="TextBox 29"/>
            <p:cNvSpPr txBox="1"/>
            <p:nvPr/>
          </p:nvSpPr>
          <p:spPr>
            <a:xfrm>
              <a:off x="5615899" y="617888"/>
              <a:ext cx="262625" cy="230832"/>
            </a:xfrm>
            <a:prstGeom prst="rect">
              <a:avLst/>
            </a:prstGeom>
            <a:solidFill>
              <a:schemeClr val="bg1"/>
            </a:solidFill>
          </p:spPr>
          <p:txBody>
            <a:bodyPr wrap="square" lIns="0" tIns="0" rIns="0" bIns="0" rtlCol="0">
              <a:spAutoFit/>
            </a:bodyPr>
            <a:lstStyle/>
            <a:p>
              <a:r>
                <a:rPr lang="it-IT" sz="1500" i="1" dirty="0" smtClean="0"/>
                <a:t>T°</a:t>
              </a:r>
              <a:r>
                <a:rPr lang="it-IT" sz="1500" i="1" baseline="-25000" dirty="0"/>
                <a:t>B</a:t>
              </a:r>
            </a:p>
          </p:txBody>
        </p:sp>
        <p:sp>
          <p:nvSpPr>
            <p:cNvPr id="31" name="TextBox 30"/>
            <p:cNvSpPr txBox="1"/>
            <p:nvPr/>
          </p:nvSpPr>
          <p:spPr>
            <a:xfrm>
              <a:off x="6478220" y="2646012"/>
              <a:ext cx="1038179" cy="461665"/>
            </a:xfrm>
            <a:prstGeom prst="rect">
              <a:avLst/>
            </a:prstGeom>
            <a:noFill/>
          </p:spPr>
          <p:txBody>
            <a:bodyPr wrap="square" lIns="0" tIns="0" rIns="0" bIns="0" rtlCol="0">
              <a:spAutoFit/>
            </a:bodyPr>
            <a:lstStyle/>
            <a:p>
              <a:r>
                <a:rPr lang="it-IT" sz="1500" dirty="0" smtClean="0"/>
                <a:t>Punto di ebollizione</a:t>
              </a:r>
              <a:endParaRPr lang="it-IT" sz="1500" dirty="0"/>
            </a:p>
          </p:txBody>
        </p:sp>
      </p:grpSp>
      <p:grpSp>
        <p:nvGrpSpPr>
          <p:cNvPr id="34" name="Group 33"/>
          <p:cNvGrpSpPr/>
          <p:nvPr/>
        </p:nvGrpSpPr>
        <p:grpSpPr>
          <a:xfrm>
            <a:off x="342612" y="617888"/>
            <a:ext cx="3691709" cy="5755136"/>
            <a:chOff x="342612" y="617888"/>
            <a:chExt cx="3691709" cy="5755136"/>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12" y="617888"/>
              <a:ext cx="3691709" cy="5755136"/>
            </a:xfrm>
            <a:prstGeom prst="rect">
              <a:avLst/>
            </a:prstGeom>
          </p:spPr>
        </p:pic>
        <p:sp>
          <p:nvSpPr>
            <p:cNvPr id="33" name="Rectangle 32"/>
            <p:cNvSpPr/>
            <p:nvPr/>
          </p:nvSpPr>
          <p:spPr>
            <a:xfrm>
              <a:off x="1335741" y="3612776"/>
              <a:ext cx="2587673" cy="1416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0" name="Content Placeholder 2"/>
          <p:cNvSpPr txBox="1">
            <a:spLocks/>
          </p:cNvSpPr>
          <p:nvPr/>
        </p:nvSpPr>
        <p:spPr>
          <a:xfrm>
            <a:off x="1305444" y="462559"/>
            <a:ext cx="4093037" cy="772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a:t>La </a:t>
            </a:r>
            <a:r>
              <a:rPr lang="it-IT" sz="1800" b="1" dirty="0"/>
              <a:t>distillazione frazionata </a:t>
            </a:r>
            <a:r>
              <a:rPr lang="it-IT" sz="1800" dirty="0"/>
              <a:t>è un processo più efficace e può </a:t>
            </a:r>
            <a:r>
              <a:rPr lang="it-IT" sz="1800" dirty="0" smtClean="0"/>
              <a:t>essere considerata una </a:t>
            </a:r>
            <a:r>
              <a:rPr lang="it-IT" sz="1800" dirty="0"/>
              <a:t>successione di distillazioni semplici. </a:t>
            </a:r>
            <a:endParaRPr lang="it-IT" sz="1800" dirty="0" smtClean="0"/>
          </a:p>
        </p:txBody>
      </p:sp>
      <p:sp>
        <p:nvSpPr>
          <p:cNvPr id="35" name="Content Placeholder 2"/>
          <p:cNvSpPr txBox="1">
            <a:spLocks/>
          </p:cNvSpPr>
          <p:nvPr/>
        </p:nvSpPr>
        <p:spPr>
          <a:xfrm>
            <a:off x="1335741" y="3548273"/>
            <a:ext cx="3657600" cy="772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Il </a:t>
            </a:r>
            <a:r>
              <a:rPr lang="it-IT" sz="1800" dirty="0"/>
              <a:t>vapore sale </a:t>
            </a:r>
            <a:r>
              <a:rPr lang="it-IT" sz="1800" dirty="0" smtClean="0"/>
              <a:t>attraverso la colonna di frazionamento (F), </a:t>
            </a:r>
            <a:r>
              <a:rPr lang="it-IT" sz="1800" dirty="0"/>
              <a:t>dove avviene la </a:t>
            </a:r>
            <a:r>
              <a:rPr lang="it-IT" sz="1800" dirty="0" smtClean="0"/>
              <a:t>separazione in fasi successive.</a:t>
            </a:r>
          </a:p>
        </p:txBody>
      </p:sp>
      <p:sp>
        <p:nvSpPr>
          <p:cNvPr id="9" name="Content Placeholder 2"/>
          <p:cNvSpPr txBox="1">
            <a:spLocks/>
          </p:cNvSpPr>
          <p:nvPr/>
        </p:nvSpPr>
        <p:spPr>
          <a:xfrm>
            <a:off x="1557186" y="4942481"/>
            <a:ext cx="714660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Al termine della distillazione frazionata, il componente bassobollente (con temperatura di ebollizione più bassa, ovvero più volatile) viene raccolto attraverso il giunto E, mentre il componente altobollente (con temperatura di ebollizione più alta, ovvero meno volatile) rimane nel pallone A. </a:t>
            </a:r>
            <a:endParaRPr lang="it-IT" sz="1800" dirty="0"/>
          </a:p>
        </p:txBody>
      </p:sp>
      <p:sp>
        <p:nvSpPr>
          <p:cNvPr id="16" name="Content Placeholder 2"/>
          <p:cNvSpPr txBox="1">
            <a:spLocks/>
          </p:cNvSpPr>
          <p:nvPr/>
        </p:nvSpPr>
        <p:spPr>
          <a:xfrm>
            <a:off x="5907931" y="511148"/>
            <a:ext cx="2700622" cy="284562"/>
          </a:xfrm>
          <a:prstGeom prst="rect">
            <a:avLst/>
          </a:prstGeom>
          <a:solidFill>
            <a:schemeClr val="bg1"/>
          </a:solid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r>
              <a:rPr lang="it-IT" sz="1800" u="sng" dirty="0" smtClean="0"/>
              <a:t>A pressione costante:</a:t>
            </a:r>
            <a:endParaRPr lang="it-IT" sz="1800" u="sng" dirty="0"/>
          </a:p>
        </p:txBody>
      </p:sp>
    </p:spTree>
    <p:extLst>
      <p:ext uri="{BB962C8B-B14F-4D97-AF65-F5344CB8AC3E}">
        <p14:creationId xmlns:p14="http://schemas.microsoft.com/office/powerpoint/2010/main" val="305541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81850" y="2021108"/>
            <a:ext cx="5793443" cy="999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0"/>
              </a:spcBef>
              <a:spcAft>
                <a:spcPts val="600"/>
              </a:spcAft>
              <a:buAutoNum type="arabicParenBoth"/>
            </a:pPr>
            <a:r>
              <a:rPr lang="it-IT" sz="1800" dirty="0" smtClean="0"/>
              <a:t>più deboli: in questo caso le molecole hanno una maggior tendenza a passare allo stato gassoso e determinano una </a:t>
            </a:r>
            <a:r>
              <a:rPr lang="it-IT" sz="1800" b="1" dirty="0" smtClean="0"/>
              <a:t>deviazione positiva dall’idealità </a:t>
            </a:r>
            <a:r>
              <a:rPr lang="it-IT" sz="1800" dirty="0" smtClean="0"/>
              <a:t>per la curva della tensione di vapore; la temperatura di ebollizione della miscela è più bassa rispetto a quella prevista.</a:t>
            </a:r>
          </a:p>
          <a:p>
            <a:pPr marL="342900" indent="-342900">
              <a:lnSpc>
                <a:spcPct val="120000"/>
              </a:lnSpc>
              <a:spcBef>
                <a:spcPts val="0"/>
              </a:spcBef>
              <a:spcAft>
                <a:spcPts val="600"/>
              </a:spcAft>
              <a:buFont typeface="Arial" panose="020B0604020202020204" pitchFamily="34" charset="0"/>
              <a:buAutoNum type="arabicParenBoth"/>
            </a:pPr>
            <a:r>
              <a:rPr lang="it-IT" sz="1800" dirty="0" smtClean="0"/>
              <a:t>più forti: </a:t>
            </a:r>
            <a:r>
              <a:rPr lang="it-IT" sz="1800" dirty="0"/>
              <a:t>in questo caso le molecole hanno una </a:t>
            </a:r>
            <a:r>
              <a:rPr lang="it-IT" sz="1800" dirty="0" smtClean="0"/>
              <a:t>minor </a:t>
            </a:r>
            <a:r>
              <a:rPr lang="it-IT" sz="1800" dirty="0"/>
              <a:t>tendenza a passare allo stato gassoso e determinano una </a:t>
            </a:r>
            <a:r>
              <a:rPr lang="it-IT" sz="1800" b="1" dirty="0"/>
              <a:t>deviazione </a:t>
            </a:r>
            <a:r>
              <a:rPr lang="it-IT" sz="1800" b="1" dirty="0" smtClean="0"/>
              <a:t>negativa </a:t>
            </a:r>
            <a:r>
              <a:rPr lang="it-IT" sz="1800" b="1" dirty="0"/>
              <a:t>dall’idealità</a:t>
            </a:r>
            <a:r>
              <a:rPr lang="it-IT" sz="1800" dirty="0"/>
              <a:t> per la curva della tensione di </a:t>
            </a:r>
            <a:r>
              <a:rPr lang="it-IT" sz="1800" dirty="0" smtClean="0"/>
              <a:t>vapore; </a:t>
            </a:r>
            <a:r>
              <a:rPr lang="it-IT" sz="1800" dirty="0"/>
              <a:t>la temperatura di ebollizione della miscela è più </a:t>
            </a:r>
            <a:r>
              <a:rPr lang="it-IT" sz="1800" dirty="0" smtClean="0"/>
              <a:t>alta </a:t>
            </a:r>
            <a:r>
              <a:rPr lang="it-IT" sz="1800" dirty="0"/>
              <a:t>rispetto a quella prevista</a:t>
            </a:r>
            <a:r>
              <a:rPr lang="it-IT" sz="1800" dirty="0" smtClean="0"/>
              <a:t>.</a:t>
            </a:r>
          </a:p>
          <a:p>
            <a:pPr marL="0" indent="0">
              <a:lnSpc>
                <a:spcPct val="120000"/>
              </a:lnSpc>
              <a:spcBef>
                <a:spcPts val="0"/>
              </a:spcBef>
              <a:spcAft>
                <a:spcPts val="600"/>
              </a:spcAft>
              <a:buNone/>
            </a:pPr>
            <a:r>
              <a:rPr lang="it-IT" sz="1800" i="1" dirty="0" smtClean="0"/>
              <a:t>Esempi: (1) etanolo-benzene; (2) acetone-cloroformio.</a:t>
            </a:r>
            <a:endParaRPr lang="it-IT" sz="1800" dirty="0"/>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Soluzioni non ideali</a:t>
            </a:r>
            <a:endParaRPr lang="it-IT" sz="3200" dirty="0">
              <a:solidFill>
                <a:srgbClr val="0070C0"/>
              </a:solidFill>
            </a:endParaRPr>
          </a:p>
        </p:txBody>
      </p:sp>
      <p:sp>
        <p:nvSpPr>
          <p:cNvPr id="10" name="Content Placeholder 2"/>
          <p:cNvSpPr txBox="1">
            <a:spLocks/>
          </p:cNvSpPr>
          <p:nvPr/>
        </p:nvSpPr>
        <p:spPr>
          <a:xfrm>
            <a:off x="481851" y="859255"/>
            <a:ext cx="579344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Per soluzioni non ideali, le interazioni soluto-solvente non sono uguali a quelle presenti nelle componenti pure (soluto-soluto e solvente-solvente), ma possono essere:</a:t>
            </a:r>
            <a:endParaRPr lang="it-IT" sz="1800" dirty="0"/>
          </a:p>
        </p:txBody>
      </p:sp>
      <p:grpSp>
        <p:nvGrpSpPr>
          <p:cNvPr id="9" name="Group 8"/>
          <p:cNvGrpSpPr/>
          <p:nvPr/>
        </p:nvGrpSpPr>
        <p:grpSpPr>
          <a:xfrm>
            <a:off x="6263050" y="668875"/>
            <a:ext cx="2720152" cy="3053233"/>
            <a:chOff x="6038366" y="720537"/>
            <a:chExt cx="2720152" cy="305323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366" y="720537"/>
              <a:ext cx="2720152" cy="3053233"/>
            </a:xfrm>
            <a:prstGeom prst="rect">
              <a:avLst/>
            </a:prstGeom>
          </p:spPr>
        </p:pic>
        <p:sp>
          <p:nvSpPr>
            <p:cNvPr id="7" name="TextBox 6"/>
            <p:cNvSpPr txBox="1"/>
            <p:nvPr/>
          </p:nvSpPr>
          <p:spPr>
            <a:xfrm>
              <a:off x="7270376" y="884974"/>
              <a:ext cx="1488142" cy="461665"/>
            </a:xfrm>
            <a:prstGeom prst="rect">
              <a:avLst/>
            </a:prstGeom>
            <a:noFill/>
          </p:spPr>
          <p:txBody>
            <a:bodyPr wrap="square" rtlCol="0">
              <a:spAutoFit/>
            </a:bodyPr>
            <a:lstStyle/>
            <a:p>
              <a:r>
                <a:rPr lang="it-IT" sz="1200" dirty="0" smtClean="0"/>
                <a:t>Tensione di vapore della soluzione</a:t>
              </a:r>
              <a:endParaRPr lang="it-IT" sz="1200" dirty="0"/>
            </a:p>
          </p:txBody>
        </p:sp>
      </p:grpSp>
      <p:grpSp>
        <p:nvGrpSpPr>
          <p:cNvPr id="11" name="Group 10"/>
          <p:cNvGrpSpPr/>
          <p:nvPr/>
        </p:nvGrpSpPr>
        <p:grpSpPr>
          <a:xfrm>
            <a:off x="6183171" y="3729324"/>
            <a:ext cx="2904396" cy="3114634"/>
            <a:chOff x="5955313" y="3375813"/>
            <a:chExt cx="2904396" cy="311463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313" y="3375813"/>
              <a:ext cx="2904396" cy="3114634"/>
            </a:xfrm>
            <a:prstGeom prst="rect">
              <a:avLst/>
            </a:prstGeom>
          </p:spPr>
        </p:pic>
        <p:sp>
          <p:nvSpPr>
            <p:cNvPr id="14" name="TextBox 13"/>
            <p:cNvSpPr txBox="1"/>
            <p:nvPr/>
          </p:nvSpPr>
          <p:spPr>
            <a:xfrm>
              <a:off x="6651197" y="3563185"/>
              <a:ext cx="1488142" cy="461665"/>
            </a:xfrm>
            <a:prstGeom prst="rect">
              <a:avLst/>
            </a:prstGeom>
            <a:noFill/>
          </p:spPr>
          <p:txBody>
            <a:bodyPr wrap="square" rtlCol="0">
              <a:spAutoFit/>
            </a:bodyPr>
            <a:lstStyle/>
            <a:p>
              <a:r>
                <a:rPr lang="it-IT" sz="1200" dirty="0" smtClean="0"/>
                <a:t>Tensione di vapore della soluzione</a:t>
              </a:r>
              <a:endParaRPr lang="it-IT" sz="1200" dirty="0"/>
            </a:p>
          </p:txBody>
        </p:sp>
      </p:grpSp>
      <p:cxnSp>
        <p:nvCxnSpPr>
          <p:cNvPr id="13" name="Straight Arrow Connector 12"/>
          <p:cNvCxnSpPr/>
          <p:nvPr/>
        </p:nvCxnSpPr>
        <p:spPr>
          <a:xfrm flipV="1">
            <a:off x="5728447" y="2007015"/>
            <a:ext cx="636494" cy="663474"/>
          </a:xfrm>
          <a:prstGeom prst="straightConnector1">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997388" y="5121648"/>
            <a:ext cx="367553" cy="1"/>
          </a:xfrm>
          <a:prstGeom prst="straightConnector1">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6364941" y="384317"/>
            <a:ext cx="2456811" cy="4139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u="sng" dirty="0" smtClean="0"/>
              <a:t>A temperatura costante:</a:t>
            </a:r>
            <a:endParaRPr lang="it-IT" sz="1800" u="sng" dirty="0"/>
          </a:p>
        </p:txBody>
      </p:sp>
    </p:spTree>
    <p:extLst>
      <p:ext uri="{BB962C8B-B14F-4D97-AF65-F5344CB8AC3E}">
        <p14:creationId xmlns:p14="http://schemas.microsoft.com/office/powerpoint/2010/main" val="133895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Azeotropi</a:t>
            </a:r>
            <a:endParaRPr lang="it-IT" sz="3200" dirty="0">
              <a:solidFill>
                <a:srgbClr val="0070C0"/>
              </a:solidFill>
            </a:endParaRPr>
          </a:p>
        </p:txBody>
      </p:sp>
      <p:sp>
        <p:nvSpPr>
          <p:cNvPr id="10" name="Content Placeholder 2"/>
          <p:cNvSpPr txBox="1">
            <a:spLocks/>
          </p:cNvSpPr>
          <p:nvPr/>
        </p:nvSpPr>
        <p:spPr>
          <a:xfrm>
            <a:off x="4220601" y="738482"/>
            <a:ext cx="449217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Quando la deviazione, positiva o negativa, è sufficientemente pronunciata, si forma un </a:t>
            </a:r>
            <a:r>
              <a:rPr lang="it-IT" sz="1800" b="1" dirty="0" smtClean="0"/>
              <a:t>azeotropo</a:t>
            </a:r>
            <a:r>
              <a:rPr lang="it-IT" sz="1800" dirty="0" smtClean="0"/>
              <a:t>, ovvero una miscela che bolle senza variazione di composizione. Infatti, a queste specifiche concentrazioni dei componenti, </a:t>
            </a:r>
            <a:r>
              <a:rPr lang="it-IT" sz="1800" b="1" dirty="0" smtClean="0"/>
              <a:t>la fase vapore e la fase liquida hanno la stessa composizione</a:t>
            </a:r>
            <a:r>
              <a:rPr lang="it-IT" sz="1800" dirty="0" smtClean="0"/>
              <a:t>.</a:t>
            </a:r>
          </a:p>
          <a:p>
            <a:pPr marL="0" indent="0">
              <a:lnSpc>
                <a:spcPct val="120000"/>
              </a:lnSpc>
              <a:spcBef>
                <a:spcPts val="0"/>
              </a:spcBef>
              <a:spcAft>
                <a:spcPts val="600"/>
              </a:spcAft>
              <a:buNone/>
            </a:pPr>
            <a:r>
              <a:rPr lang="it-IT" sz="1800" dirty="0" smtClean="0"/>
              <a:t>Una miscela azeotropica non può essere separata attraverso distillazione, nè semplice nè frazionata. </a:t>
            </a:r>
          </a:p>
          <a:p>
            <a:pPr marL="0" indent="0">
              <a:lnSpc>
                <a:spcPct val="120000"/>
              </a:lnSpc>
              <a:spcBef>
                <a:spcPts val="0"/>
              </a:spcBef>
              <a:spcAft>
                <a:spcPts val="600"/>
              </a:spcAft>
              <a:buNone/>
            </a:pPr>
            <a:r>
              <a:rPr lang="it-IT" sz="1800" i="1" dirty="0" smtClean="0"/>
              <a:t>Nell’esempio: Acqua ed etanolo mostrano una deviazione positiva dall’idealità e formano un azeotropo che bolle a 78.17°C.</a:t>
            </a:r>
            <a:endParaRPr lang="it-IT" sz="1800" i="1" dirty="0"/>
          </a:p>
        </p:txBody>
      </p:sp>
      <p:grpSp>
        <p:nvGrpSpPr>
          <p:cNvPr id="12" name="Group 11"/>
          <p:cNvGrpSpPr/>
          <p:nvPr/>
        </p:nvGrpSpPr>
        <p:grpSpPr>
          <a:xfrm>
            <a:off x="208916" y="865467"/>
            <a:ext cx="4037391" cy="4311276"/>
            <a:chOff x="208916" y="865467"/>
            <a:chExt cx="4037391" cy="4311276"/>
          </a:xfrm>
        </p:grpSpPr>
        <p:grpSp>
          <p:nvGrpSpPr>
            <p:cNvPr id="6" name="Group 5"/>
            <p:cNvGrpSpPr/>
            <p:nvPr/>
          </p:nvGrpSpPr>
          <p:grpSpPr>
            <a:xfrm>
              <a:off x="208916" y="865467"/>
              <a:ext cx="3702891" cy="4311276"/>
              <a:chOff x="2808993" y="264933"/>
              <a:chExt cx="3702891" cy="4311276"/>
            </a:xfrm>
          </p:grpSpPr>
          <p:pic>
            <p:nvPicPr>
              <p:cNvPr id="15" name="Immagine 1"/>
              <p:cNvPicPr>
                <a:picLocks noChangeAspect="1"/>
              </p:cNvPicPr>
              <p:nvPr/>
            </p:nvPicPr>
            <p:blipFill rotWithShape="1">
              <a:blip r:embed="rId2">
                <a:extLst>
                  <a:ext uri="{28A0092B-C50C-407E-A947-70E740481C1C}">
                    <a14:useLocalDpi xmlns:a14="http://schemas.microsoft.com/office/drawing/2010/main" val="0"/>
                  </a:ext>
                </a:extLst>
              </a:blip>
              <a:srcRect l="5719" b="29571"/>
              <a:stretch/>
            </p:blipFill>
            <p:spPr bwMode="auto">
              <a:xfrm>
                <a:off x="2808993" y="264933"/>
                <a:ext cx="3702891" cy="431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rot="16200000">
                <a:off x="5587234" y="3418588"/>
                <a:ext cx="946687" cy="238527"/>
              </a:xfrm>
              <a:prstGeom prst="rect">
                <a:avLst/>
              </a:prstGeom>
              <a:solidFill>
                <a:schemeClr val="bg1"/>
              </a:solidFill>
            </p:spPr>
            <p:txBody>
              <a:bodyPr wrap="square" lIns="36000" tIns="0" rIns="0" bIns="0" rtlCol="0">
                <a:spAutoFit/>
              </a:bodyPr>
              <a:lstStyle/>
              <a:p>
                <a:r>
                  <a:rPr lang="it-IT" sz="1550" spc="40" dirty="0" smtClean="0">
                    <a:latin typeface="Times New Roman" panose="02020603050405020304" pitchFamily="18" charset="0"/>
                    <a:cs typeface="Times New Roman" panose="02020603050405020304" pitchFamily="18" charset="0"/>
                  </a:rPr>
                  <a:t>Acqua</a:t>
                </a:r>
                <a:endParaRPr lang="it-IT" sz="1550" spc="40" dirty="0">
                  <a:latin typeface="Times New Roman" panose="02020603050405020304" pitchFamily="18" charset="0"/>
                  <a:cs typeface="Times New Roman" panose="02020603050405020304" pitchFamily="18" charset="0"/>
                </a:endParaRPr>
              </a:p>
            </p:txBody>
          </p:sp>
        </p:grpSp>
        <p:sp>
          <p:nvSpPr>
            <p:cNvPr id="17" name="Content Placeholder 2"/>
            <p:cNvSpPr txBox="1">
              <a:spLocks/>
            </p:cNvSpPr>
            <p:nvPr/>
          </p:nvSpPr>
          <p:spPr>
            <a:xfrm>
              <a:off x="875734" y="874210"/>
              <a:ext cx="2193470" cy="4139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u="sng" dirty="0" smtClean="0"/>
                <a:t>A pressione costante:</a:t>
              </a:r>
              <a:endParaRPr lang="it-IT" sz="1800" u="sng" dirty="0"/>
            </a:p>
          </p:txBody>
        </p:sp>
        <p:sp>
          <p:nvSpPr>
            <p:cNvPr id="8" name="TextBox 7"/>
            <p:cNvSpPr txBox="1"/>
            <p:nvPr/>
          </p:nvSpPr>
          <p:spPr>
            <a:xfrm>
              <a:off x="3577306" y="1796995"/>
              <a:ext cx="669001" cy="307777"/>
            </a:xfrm>
            <a:prstGeom prst="rect">
              <a:avLst/>
            </a:prstGeom>
            <a:noFill/>
          </p:spPr>
          <p:txBody>
            <a:bodyPr wrap="square" rtlCol="0">
              <a:spAutoFit/>
            </a:bodyPr>
            <a:lstStyle/>
            <a:p>
              <a:r>
                <a:rPr lang="it-IT" sz="1400" dirty="0" smtClean="0">
                  <a:latin typeface="Times New Roman" panose="02020603050405020304" pitchFamily="18" charset="0"/>
                  <a:cs typeface="Times New Roman" panose="02020603050405020304" pitchFamily="18" charset="0"/>
                </a:rPr>
                <a:t>100°C</a:t>
              </a:r>
              <a:endParaRPr lang="it-IT" sz="1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96892" y="3078538"/>
              <a:ext cx="826391" cy="307777"/>
            </a:xfrm>
            <a:prstGeom prst="rect">
              <a:avLst/>
            </a:prstGeom>
            <a:noFill/>
          </p:spPr>
          <p:txBody>
            <a:bodyPr wrap="square" rtlCol="0">
              <a:spAutoFit/>
            </a:bodyPr>
            <a:lstStyle/>
            <a:p>
              <a:r>
                <a:rPr lang="it-IT" sz="1400" dirty="0" smtClean="0">
                  <a:latin typeface="Times New Roman" panose="02020603050405020304" pitchFamily="18" charset="0"/>
                  <a:cs typeface="Times New Roman" panose="02020603050405020304" pitchFamily="18" charset="0"/>
                </a:rPr>
                <a:t>78.3°C</a:t>
              </a:r>
              <a:endParaRPr lang="it-IT" sz="14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551322" y="4162238"/>
              <a:ext cx="826391" cy="307777"/>
            </a:xfrm>
            <a:prstGeom prst="rect">
              <a:avLst/>
            </a:prstGeom>
            <a:noFill/>
          </p:spPr>
          <p:txBody>
            <a:bodyPr wrap="square" rtlCol="0">
              <a:spAutoFit/>
            </a:bodyPr>
            <a:lstStyle/>
            <a:p>
              <a:r>
                <a:rPr lang="it-IT" sz="1400" dirty="0" smtClean="0">
                  <a:latin typeface="Times New Roman" panose="02020603050405020304" pitchFamily="18" charset="0"/>
                  <a:cs typeface="Times New Roman" panose="02020603050405020304" pitchFamily="18" charset="0"/>
                </a:rPr>
                <a:t>78.17°C</a:t>
              </a:r>
              <a:endParaRPr lang="it-IT" sz="14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551322" y="4393517"/>
              <a:ext cx="1326504" cy="307777"/>
            </a:xfrm>
            <a:prstGeom prst="rect">
              <a:avLst/>
            </a:prstGeom>
            <a:noFill/>
          </p:spPr>
          <p:txBody>
            <a:bodyPr wrap="square" rtlCol="0">
              <a:spAutoFit/>
            </a:bodyPr>
            <a:lstStyle/>
            <a:p>
              <a:r>
                <a:rPr lang="it-IT" sz="1400" dirty="0" smtClean="0">
                  <a:latin typeface="Symbol" panose="05050102010706020507" pitchFamily="18" charset="2"/>
                  <a:cs typeface="Times New Roman" panose="02020603050405020304" pitchFamily="18" charset="0"/>
                </a:rPr>
                <a:t>c</a:t>
              </a:r>
              <a:r>
                <a:rPr lang="it-IT" sz="1400" baseline="-25000" dirty="0" smtClean="0">
                  <a:latin typeface="Times New Roman" panose="02020603050405020304" pitchFamily="18" charset="0"/>
                  <a:cs typeface="Times New Roman" panose="02020603050405020304" pitchFamily="18" charset="0"/>
                </a:rPr>
                <a:t>H2O </a:t>
              </a:r>
              <a:r>
                <a:rPr lang="it-IT" sz="1400" dirty="0" smtClean="0">
                  <a:latin typeface="Times New Roman" panose="02020603050405020304" pitchFamily="18" charset="0"/>
                  <a:cs typeface="Times New Roman" panose="02020603050405020304" pitchFamily="18" charset="0"/>
                </a:rPr>
                <a:t>= 0.118</a:t>
              </a:r>
              <a:endParaRPr lang="it-IT" sz="1400" dirty="0">
                <a:latin typeface="Times New Roman" panose="02020603050405020304" pitchFamily="18" charset="0"/>
                <a:cs typeface="Times New Roman" panose="02020603050405020304" pitchFamily="18" charset="0"/>
              </a:endParaRPr>
            </a:p>
          </p:txBody>
        </p:sp>
      </p:grpSp>
      <p:sp>
        <p:nvSpPr>
          <p:cNvPr id="24" name="Content Placeholder 2"/>
          <p:cNvSpPr txBox="1">
            <a:spLocks/>
          </p:cNvSpPr>
          <p:nvPr/>
        </p:nvSpPr>
        <p:spPr>
          <a:xfrm>
            <a:off x="397349" y="5191002"/>
            <a:ext cx="831542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i="1" dirty="0" smtClean="0"/>
              <a:t>Nella distillazione di miscele acqua/etanolo, se la miscela di partenza ha composizione a destra dell’azeotropo (</a:t>
            </a:r>
            <a:r>
              <a:rPr lang="it-IT" sz="1800" i="1" dirty="0" smtClean="0">
                <a:latin typeface="Symbol" panose="05050102010706020507" pitchFamily="18" charset="2"/>
              </a:rPr>
              <a:t>c</a:t>
            </a:r>
            <a:r>
              <a:rPr lang="it-IT" sz="1800" i="1" baseline="-25000" dirty="0" smtClean="0"/>
              <a:t>H2O</a:t>
            </a:r>
            <a:r>
              <a:rPr lang="it-IT" sz="1800" i="1" dirty="0" smtClean="0"/>
              <a:t> &gt; 0.118), si ottiene acqua pura nel pallone e l’azeotropo nel distillato. Partendo da una soluzione a sinistra dell’azeotropo (</a:t>
            </a:r>
            <a:r>
              <a:rPr lang="it-IT" sz="1800" i="1" dirty="0">
                <a:latin typeface="Symbol" panose="05050102010706020507" pitchFamily="18" charset="2"/>
              </a:rPr>
              <a:t>c</a:t>
            </a:r>
            <a:r>
              <a:rPr lang="it-IT" sz="1800" i="1" baseline="-25000" dirty="0"/>
              <a:t>H2O</a:t>
            </a:r>
            <a:r>
              <a:rPr lang="it-IT" sz="1800" i="1" dirty="0"/>
              <a:t> </a:t>
            </a:r>
            <a:r>
              <a:rPr lang="it-IT" sz="1800" i="1" dirty="0" smtClean="0"/>
              <a:t>&lt; </a:t>
            </a:r>
            <a:r>
              <a:rPr lang="it-IT" sz="1800" i="1" dirty="0"/>
              <a:t>0.118</a:t>
            </a:r>
            <a:r>
              <a:rPr lang="it-IT" sz="1800" i="1" dirty="0" smtClean="0"/>
              <a:t>), si ottiene etanolo nel pallone e l’azeotropo nel distillato.</a:t>
            </a:r>
            <a:endParaRPr lang="it-IT" sz="1800" i="1" dirty="0"/>
          </a:p>
        </p:txBody>
      </p:sp>
    </p:spTree>
    <p:extLst>
      <p:ext uri="{BB962C8B-B14F-4D97-AF65-F5344CB8AC3E}">
        <p14:creationId xmlns:p14="http://schemas.microsoft.com/office/powerpoint/2010/main" val="413521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81850" y="859255"/>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None/>
            </a:pPr>
            <a:r>
              <a:rPr lang="it-IT" sz="2000" dirty="0" smtClean="0"/>
              <a:t>Nel </a:t>
            </a:r>
            <a:r>
              <a:rPr lang="it-IT" sz="2000" dirty="0"/>
              <a:t>caso in una soluzione con </a:t>
            </a:r>
            <a:r>
              <a:rPr lang="it-IT" sz="2000" b="1" dirty="0"/>
              <a:t>solvente liquido</a:t>
            </a:r>
            <a:r>
              <a:rPr lang="it-IT" sz="2000" dirty="0"/>
              <a:t> sia presente un </a:t>
            </a:r>
            <a:r>
              <a:rPr lang="it-IT" sz="2000" b="1" dirty="0" smtClean="0"/>
              <a:t>soluto non volatile</a:t>
            </a:r>
            <a:r>
              <a:rPr lang="it-IT" sz="2000" dirty="0" smtClean="0"/>
              <a:t>, </a:t>
            </a:r>
            <a:r>
              <a:rPr lang="it-IT" sz="2000" dirty="0"/>
              <a:t>solido o liquido, </a:t>
            </a:r>
            <a:r>
              <a:rPr lang="it-IT" sz="2000" dirty="0" smtClean="0"/>
              <a:t>esistono </a:t>
            </a:r>
            <a:r>
              <a:rPr lang="it-IT" sz="2000" dirty="0"/>
              <a:t>alcune </a:t>
            </a:r>
            <a:r>
              <a:rPr lang="it-IT" sz="2000" dirty="0" smtClean="0"/>
              <a:t>proprietà fisiche della </a:t>
            </a:r>
            <a:r>
              <a:rPr lang="it-IT" sz="2000" dirty="0"/>
              <a:t>soluzione che </a:t>
            </a:r>
            <a:r>
              <a:rPr lang="it-IT" sz="2000" b="1" dirty="0" smtClean="0"/>
              <a:t>dipendono dal numero di particelle di soluto e </a:t>
            </a:r>
            <a:r>
              <a:rPr lang="it-IT" sz="2000" b="1" dirty="0"/>
              <a:t>dalla natura del solvente, ma </a:t>
            </a:r>
            <a:r>
              <a:rPr lang="it-IT" sz="2000" b="1" dirty="0" smtClean="0"/>
              <a:t>non </a:t>
            </a:r>
            <a:r>
              <a:rPr lang="it-IT" sz="2000" b="1" dirty="0"/>
              <a:t>dipendono dalla natura del soluto.</a:t>
            </a:r>
            <a:r>
              <a:rPr lang="it-IT" sz="2000" dirty="0"/>
              <a:t> </a:t>
            </a:r>
            <a:r>
              <a:rPr lang="it-IT" sz="2000" dirty="0" smtClean="0"/>
              <a:t>Queste sono le proprietà colligative.</a:t>
            </a:r>
          </a:p>
          <a:p>
            <a:pPr marL="0" indent="0">
              <a:lnSpc>
                <a:spcPct val="120000"/>
              </a:lnSpc>
              <a:spcBef>
                <a:spcPts val="0"/>
              </a:spcBef>
              <a:spcAft>
                <a:spcPts val="1200"/>
              </a:spcAft>
              <a:buNone/>
            </a:pPr>
            <a:r>
              <a:rPr lang="it-IT" sz="2000" dirty="0" smtClean="0"/>
              <a:t>Tra le proprietà colligative:</a:t>
            </a:r>
          </a:p>
          <a:p>
            <a:pPr marL="538163" indent="268288">
              <a:lnSpc>
                <a:spcPct val="120000"/>
              </a:lnSpc>
              <a:spcBef>
                <a:spcPts val="0"/>
              </a:spcBef>
              <a:spcAft>
                <a:spcPts val="1200"/>
              </a:spcAft>
              <a:buFont typeface="Wingdings" panose="05000000000000000000" pitchFamily="2" charset="2"/>
              <a:buChar char="Ø"/>
            </a:pPr>
            <a:r>
              <a:rPr lang="it-IT" sz="2000" dirty="0" smtClean="0"/>
              <a:t>Abbassamento della pressione di vapore</a:t>
            </a:r>
          </a:p>
          <a:p>
            <a:pPr marL="538163" indent="268288">
              <a:lnSpc>
                <a:spcPct val="120000"/>
              </a:lnSpc>
              <a:spcBef>
                <a:spcPts val="0"/>
              </a:spcBef>
              <a:spcAft>
                <a:spcPts val="1200"/>
              </a:spcAft>
              <a:buFont typeface="Wingdings" panose="05000000000000000000" pitchFamily="2" charset="2"/>
              <a:buChar char="Ø"/>
            </a:pPr>
            <a:r>
              <a:rPr lang="it-IT" sz="2000" dirty="0"/>
              <a:t>Innalzamento ebullioscopico </a:t>
            </a:r>
            <a:r>
              <a:rPr lang="it-IT" sz="2000" dirty="0" smtClean="0"/>
              <a:t>(= del </a:t>
            </a:r>
            <a:r>
              <a:rPr lang="it-IT" sz="2000" dirty="0"/>
              <a:t>punto di ebollizione)</a:t>
            </a:r>
          </a:p>
          <a:p>
            <a:pPr marL="538163" indent="268288">
              <a:lnSpc>
                <a:spcPct val="120000"/>
              </a:lnSpc>
              <a:spcBef>
                <a:spcPts val="0"/>
              </a:spcBef>
              <a:spcAft>
                <a:spcPts val="1200"/>
              </a:spcAft>
              <a:buFont typeface="Wingdings" panose="05000000000000000000" pitchFamily="2" charset="2"/>
              <a:buChar char="Ø"/>
            </a:pPr>
            <a:r>
              <a:rPr lang="it-IT" sz="2000" dirty="0" smtClean="0"/>
              <a:t>Abbassamento crioscopico (= del punto di congelamento)</a:t>
            </a:r>
          </a:p>
          <a:p>
            <a:pPr marL="538163" indent="268288">
              <a:lnSpc>
                <a:spcPct val="120000"/>
              </a:lnSpc>
              <a:spcBef>
                <a:spcPts val="0"/>
              </a:spcBef>
              <a:spcAft>
                <a:spcPts val="1200"/>
              </a:spcAft>
              <a:buFont typeface="Wingdings" panose="05000000000000000000" pitchFamily="2" charset="2"/>
              <a:buChar char="Ø"/>
            </a:pPr>
            <a:r>
              <a:rPr lang="it-IT" sz="2000" dirty="0" smtClean="0"/>
              <a:t>Pressione osmotica</a:t>
            </a:r>
            <a:endParaRPr lang="it-IT" sz="2000" dirty="0"/>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Proprietà colligative</a:t>
            </a:r>
            <a:endParaRPr lang="it-IT" sz="3200" dirty="0">
              <a:solidFill>
                <a:srgbClr val="0070C0"/>
              </a:solidFill>
            </a:endParaRPr>
          </a:p>
        </p:txBody>
      </p:sp>
    </p:spTree>
    <p:extLst>
      <p:ext uri="{BB962C8B-B14F-4D97-AF65-F5344CB8AC3E}">
        <p14:creationId xmlns:p14="http://schemas.microsoft.com/office/powerpoint/2010/main" val="38916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481850" y="859255"/>
                <a:ext cx="816803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In base alla legge di Raoult, la tensione di vapore del solvente sulla soluzione è: </a:t>
                </a:r>
                <a:r>
                  <a:rPr lang="it-IT" sz="1800" i="1" dirty="0" smtClean="0">
                    <a:latin typeface="Cambria Math" panose="02040503050406030204" pitchFamily="18" charset="0"/>
                  </a:rPr>
                  <a:t>    </a:t>
                </a:r>
                <a14:m>
                  <m:oMath xmlns:m="http://schemas.openxmlformats.org/officeDocument/2006/math">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𝑃</m:t>
                        </m:r>
                      </m:e>
                      <m:sub>
                        <m:r>
                          <a:rPr lang="it-IT" sz="1800" i="1" smtClean="0">
                            <a:latin typeface="Cambria Math" panose="02040503050406030204" pitchFamily="18" charset="0"/>
                          </a:rPr>
                          <m:t>𝐴</m:t>
                        </m:r>
                      </m:sub>
                    </m:sSub>
                    <m:r>
                      <a:rPr lang="it-IT" sz="1800" i="1" smtClean="0">
                        <a:latin typeface="Cambria Math" panose="02040503050406030204" pitchFamily="18" charset="0"/>
                      </a:rPr>
                      <m:t>=</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𝜒</m:t>
                        </m:r>
                      </m:e>
                      <m:sub>
                        <m:r>
                          <a:rPr lang="it-IT" sz="1800" i="1" smtClean="0">
                            <a:latin typeface="Cambria Math" panose="02040503050406030204" pitchFamily="18" charset="0"/>
                          </a:rPr>
                          <m:t>𝐴</m:t>
                        </m:r>
                      </m:sub>
                    </m:sSub>
                    <m:r>
                      <a:rPr lang="it-IT" sz="1800" i="1" smtClean="0">
                        <a:latin typeface="Cambria Math" panose="02040503050406030204" pitchFamily="18" charset="0"/>
                      </a:rPr>
                      <m:t>⋅</m:t>
                    </m:r>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𝑃</m:t>
                        </m:r>
                      </m:e>
                      <m:sub>
                        <m:r>
                          <a:rPr lang="it-IT" sz="1800" i="1" smtClean="0">
                            <a:latin typeface="Cambria Math" panose="02040503050406030204" pitchFamily="18" charset="0"/>
                          </a:rPr>
                          <m:t>𝐴</m:t>
                        </m:r>
                      </m:sub>
                      <m:sup>
                        <m:r>
                          <a:rPr lang="it-IT" sz="1800" i="1" smtClean="0">
                            <a:latin typeface="Cambria Math" panose="02040503050406030204" pitchFamily="18" charset="0"/>
                          </a:rPr>
                          <m:t>0</m:t>
                        </m:r>
                      </m:sup>
                    </m:sSubSup>
                    <m:r>
                      <a:rPr lang="it-IT" sz="1800" b="0" i="1" smtClean="0">
                        <a:latin typeface="Cambria Math" panose="02040503050406030204" pitchFamily="18" charset="0"/>
                      </a:rPr>
                      <m:t> </m:t>
                    </m:r>
                  </m:oMath>
                </a14:m>
                <a:r>
                  <a:rPr lang="it-IT" sz="1800" dirty="0" smtClean="0"/>
                  <a:t>.    Nel caso di una soluzione il cui </a:t>
                </a:r>
                <a:r>
                  <a:rPr lang="it-IT" sz="1800" b="1" dirty="0" smtClean="0"/>
                  <a:t>soluto non è</a:t>
                </a:r>
                <a:r>
                  <a:rPr lang="it-IT" sz="1800" dirty="0" smtClean="0"/>
                  <a:t> </a:t>
                </a:r>
                <a:r>
                  <a:rPr lang="it-IT" sz="1800" b="1" dirty="0" smtClean="0"/>
                  <a:t>volatile</a:t>
                </a:r>
                <a:r>
                  <a:rPr lang="it-IT" sz="1800" dirty="0" smtClean="0"/>
                  <a:t>, la tensione di vapore è pari alla tensione di vapore del solvente (</a:t>
                </a: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𝑠𝑜𝑙𝑢</m:t>
                        </m:r>
                        <m:r>
                          <a:rPr lang="it-IT" sz="1800" i="1" smtClean="0">
                            <a:latin typeface="Cambria Math" panose="02040503050406030204" pitchFamily="18" charset="0"/>
                          </a:rPr>
                          <m:t>𝑧</m:t>
                        </m:r>
                        <m:acc>
                          <m:accPr>
                            <m:chr m:val="̇"/>
                            <m:ctrlPr>
                              <a:rPr lang="it-IT" sz="1800" i="1" smtClean="0">
                                <a:latin typeface="Cambria Math" panose="02040503050406030204" pitchFamily="18" charset="0"/>
                              </a:rPr>
                            </m:ctrlPr>
                          </m:accPr>
                          <m:e>
                            <m:r>
                              <a:rPr lang="it-IT" sz="1800" i="1" smtClean="0">
                                <a:latin typeface="Cambria Math" panose="02040503050406030204" pitchFamily="18" charset="0"/>
                              </a:rPr>
                              <m:t>𝑖</m:t>
                            </m:r>
                          </m:e>
                        </m:acc>
                        <m:r>
                          <a:rPr lang="it-IT" sz="1800" i="1" smtClean="0">
                            <a:latin typeface="Cambria Math" panose="02040503050406030204" pitchFamily="18" charset="0"/>
                          </a:rPr>
                          <m:t>𝑜𝑛𝑒</m:t>
                        </m:r>
                      </m:sub>
                    </m:sSub>
                    <m:r>
                      <a:rPr lang="it-IT" sz="1800" i="1" smtClean="0">
                        <a:latin typeface="Cambria Math" panose="02040503050406030204" pitchFamily="18" charset="0"/>
                      </a:rPr>
                      <m:t>=</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𝑃</m:t>
                        </m:r>
                      </m:e>
                      <m:sub>
                        <m:r>
                          <a:rPr lang="it-IT" sz="1800" i="1" smtClean="0">
                            <a:latin typeface="Cambria Math" panose="02040503050406030204" pitchFamily="18" charset="0"/>
                          </a:rPr>
                          <m:t>𝐴</m:t>
                        </m:r>
                      </m:sub>
                    </m:sSub>
                  </m:oMath>
                </a14:m>
                <a:r>
                  <a:rPr lang="it-IT" sz="1800" dirty="0" smtClean="0"/>
                  <a:t>).</a:t>
                </a:r>
              </a:p>
              <a:p>
                <a:pPr marL="0" indent="0">
                  <a:lnSpc>
                    <a:spcPct val="120000"/>
                  </a:lnSpc>
                  <a:spcBef>
                    <a:spcPts val="0"/>
                  </a:spcBef>
                  <a:spcAft>
                    <a:spcPts val="600"/>
                  </a:spcAft>
                  <a:buNone/>
                </a:pPr>
                <a:r>
                  <a:rPr lang="it-IT" sz="1800" dirty="0" smtClean="0"/>
                  <a:t>Poichè la frazione molare è sempre un numero minore di 1, la tensione di vapore della soluzione si abbassa rispetto alla tensione di vapore del solvente puro: </a:t>
                </a:r>
                <a:endParaRPr lang="it-IT" sz="1800" i="1" dirty="0" smtClean="0">
                  <a:latin typeface="Cambria Math" panose="02040503050406030204" pitchFamily="18" charset="0"/>
                </a:endParaRPr>
              </a:p>
              <a:p>
                <a:pPr marL="0" indent="0">
                  <a:lnSpc>
                    <a:spcPct val="120000"/>
                  </a:lnSpc>
                  <a:spcBef>
                    <a:spcPts val="0"/>
                  </a:spcBef>
                  <a:spcAft>
                    <a:spcPts val="600"/>
                  </a:spcAft>
                  <a:buNone/>
                </a:pPr>
                <a14:m>
                  <m:oMathPara xmlns:m="http://schemas.openxmlformats.org/officeDocument/2006/math">
                    <m:oMathParaPr>
                      <m:jc m:val="left"/>
                    </m:oMathParaPr>
                    <m:oMath xmlns:m="http://schemas.openxmlformats.org/officeDocument/2006/math">
                      <m:r>
                        <m:rPr>
                          <m:sty m:val="p"/>
                        </m:rPr>
                        <a:rPr lang="it-IT" sz="1800" i="1" smtClean="0">
                          <a:latin typeface="Cambria Math" panose="02040503050406030204" pitchFamily="18" charset="0"/>
                        </a:rPr>
                        <m:t>Δ</m:t>
                      </m:r>
                      <m:r>
                        <a:rPr lang="it-IT" sz="1800" i="1" smtClean="0">
                          <a:latin typeface="Cambria Math" panose="02040503050406030204" pitchFamily="18" charset="0"/>
                        </a:rPr>
                        <m:t>𝑃</m:t>
                      </m:r>
                      <m:r>
                        <a:rPr lang="it-IT" sz="1800" i="1" smtClean="0">
                          <a:latin typeface="Cambria Math" panose="02040503050406030204" pitchFamily="18" charset="0"/>
                        </a:rPr>
                        <m:t>=</m:t>
                      </m:r>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𝑃</m:t>
                          </m:r>
                        </m:e>
                        <m:sub>
                          <m:r>
                            <a:rPr lang="it-IT" sz="1800" i="1" smtClean="0">
                              <a:latin typeface="Cambria Math" panose="02040503050406030204" pitchFamily="18" charset="0"/>
                            </a:rPr>
                            <m:t>𝐴</m:t>
                          </m:r>
                        </m:sub>
                        <m:sup>
                          <m:r>
                            <a:rPr lang="it-IT" sz="1800" i="1" smtClean="0">
                              <a:latin typeface="Cambria Math" panose="02040503050406030204" pitchFamily="18" charset="0"/>
                            </a:rPr>
                            <m:t>𝑜</m:t>
                          </m:r>
                        </m:sup>
                      </m:sSubSup>
                      <m:r>
                        <a:rPr lang="it-IT" sz="1800" i="1" smtClean="0">
                          <a:latin typeface="Cambria Math" panose="02040503050406030204" pitchFamily="18" charset="0"/>
                        </a:rPr>
                        <m:t>−</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𝑃</m:t>
                          </m:r>
                        </m:e>
                        <m:sub>
                          <m:r>
                            <a:rPr lang="it-IT" sz="1800" i="1" smtClean="0">
                              <a:latin typeface="Cambria Math" panose="02040503050406030204" pitchFamily="18" charset="0"/>
                            </a:rPr>
                            <m:t>𝐴</m:t>
                          </m:r>
                        </m:sub>
                      </m:sSub>
                      <m:r>
                        <a:rPr lang="it-IT" sz="1800" i="1" smtClean="0">
                          <a:latin typeface="Cambria Math" panose="02040503050406030204" pitchFamily="18" charset="0"/>
                        </a:rPr>
                        <m:t>=</m:t>
                      </m:r>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𝑃</m:t>
                          </m:r>
                        </m:e>
                        <m:sub>
                          <m:r>
                            <a:rPr lang="it-IT" sz="1800" i="1" smtClean="0">
                              <a:latin typeface="Cambria Math" panose="02040503050406030204" pitchFamily="18" charset="0"/>
                            </a:rPr>
                            <m:t>𝐴</m:t>
                          </m:r>
                        </m:sub>
                        <m:sup>
                          <m:r>
                            <a:rPr lang="it-IT" sz="1800" i="1" smtClean="0">
                              <a:latin typeface="Cambria Math" panose="02040503050406030204" pitchFamily="18" charset="0"/>
                            </a:rPr>
                            <m:t>𝑜</m:t>
                          </m:r>
                        </m:sup>
                      </m:sSubSup>
                      <m:d>
                        <m:dPr>
                          <m:ctrlPr>
                            <a:rPr lang="it-IT" sz="1800" i="1" smtClean="0">
                              <a:latin typeface="Cambria Math" panose="02040503050406030204" pitchFamily="18" charset="0"/>
                            </a:rPr>
                          </m:ctrlPr>
                        </m:dPr>
                        <m:e>
                          <m:r>
                            <a:rPr lang="it-IT" sz="1800" i="1" smtClean="0">
                              <a:latin typeface="Cambria Math" panose="02040503050406030204" pitchFamily="18" charset="0"/>
                            </a:rPr>
                            <m:t>1−</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𝜒</m:t>
                              </m:r>
                            </m:e>
                            <m:sub>
                              <m:r>
                                <a:rPr lang="it-IT" sz="1800" i="1" smtClean="0">
                                  <a:latin typeface="Cambria Math" panose="02040503050406030204" pitchFamily="18" charset="0"/>
                                </a:rPr>
                                <m:t>𝐴</m:t>
                              </m:r>
                            </m:sub>
                          </m:sSub>
                        </m:e>
                      </m:d>
                    </m:oMath>
                  </m:oMathPara>
                </a14:m>
                <a:endParaRPr lang="it-IT" sz="1800" b="1" dirty="0" smtClean="0"/>
              </a:p>
              <a:p>
                <a:pPr marL="0" indent="0">
                  <a:lnSpc>
                    <a:spcPct val="120000"/>
                  </a:lnSpc>
                  <a:spcBef>
                    <a:spcPts val="0"/>
                  </a:spcBef>
                  <a:spcAft>
                    <a:spcPts val="600"/>
                  </a:spcAft>
                  <a:buNone/>
                </a:pPr>
                <a14:m>
                  <m:oMathPara xmlns:m="http://schemas.openxmlformats.org/officeDocument/2006/math">
                    <m:oMathParaPr>
                      <m:jc m:val="left"/>
                    </m:oMathParaPr>
                    <m:oMath xmlns:m="http://schemas.openxmlformats.org/officeDocument/2006/math">
                      <m:groupChr>
                        <m:groupChrPr>
                          <m:chr m:val="⇒"/>
                          <m:vertJc m:val="bot"/>
                          <m:ctrlPr>
                            <a:rPr lang="it-IT" sz="1800" i="1">
                              <a:latin typeface="Cambria Math" panose="02040503050406030204" pitchFamily="18" charset="0"/>
                            </a:rPr>
                          </m:ctrlPr>
                        </m:groupChrPr>
                        <m:e/>
                      </m:groupChr>
                      <m:r>
                        <a:rPr lang="it-IT" sz="1800" i="1">
                          <a:latin typeface="Cambria Math" panose="02040503050406030204" pitchFamily="18" charset="0"/>
                        </a:rPr>
                        <m:t>             </m:t>
                      </m:r>
                      <m:r>
                        <a:rPr lang="it-IT" sz="1800" b="1" i="1">
                          <a:latin typeface="Cambria Math" panose="02040503050406030204" pitchFamily="18" charset="0"/>
                        </a:rPr>
                        <m:t>𝜟</m:t>
                      </m:r>
                      <m:r>
                        <a:rPr lang="it-IT" sz="1800" b="1" i="1">
                          <a:latin typeface="Cambria Math" panose="02040503050406030204" pitchFamily="18" charset="0"/>
                        </a:rPr>
                        <m:t>𝑷</m:t>
                      </m:r>
                      <m:r>
                        <a:rPr lang="it-IT" sz="1800" b="1" i="1">
                          <a:latin typeface="Cambria Math" panose="02040503050406030204" pitchFamily="18" charset="0"/>
                        </a:rPr>
                        <m:t>=</m:t>
                      </m:r>
                      <m:sSubSup>
                        <m:sSubSupPr>
                          <m:ctrlPr>
                            <a:rPr lang="it-IT" sz="1800" b="1" i="1">
                              <a:latin typeface="Cambria Math" panose="02040503050406030204" pitchFamily="18" charset="0"/>
                            </a:rPr>
                          </m:ctrlPr>
                        </m:sSubSupPr>
                        <m:e>
                          <m:r>
                            <a:rPr lang="it-IT" sz="1800" b="1" i="1">
                              <a:latin typeface="Cambria Math" panose="02040503050406030204" pitchFamily="18" charset="0"/>
                            </a:rPr>
                            <m:t>𝑷</m:t>
                          </m:r>
                        </m:e>
                        <m:sub>
                          <m:r>
                            <a:rPr lang="it-IT" sz="1800" b="1" i="1">
                              <a:latin typeface="Cambria Math" panose="02040503050406030204" pitchFamily="18" charset="0"/>
                            </a:rPr>
                            <m:t>𝑨</m:t>
                          </m:r>
                        </m:sub>
                        <m:sup>
                          <m:r>
                            <a:rPr lang="it-IT" sz="1800" b="1" i="1">
                              <a:latin typeface="Cambria Math" panose="02040503050406030204" pitchFamily="18" charset="0"/>
                            </a:rPr>
                            <m:t>𝒐</m:t>
                          </m:r>
                        </m:sup>
                      </m:sSubSup>
                      <m:r>
                        <a:rPr lang="it-IT" sz="1800" b="1" i="1">
                          <a:latin typeface="Cambria Math" panose="02040503050406030204" pitchFamily="18" charset="0"/>
                        </a:rPr>
                        <m:t>⋅</m:t>
                      </m:r>
                      <m:sSub>
                        <m:sSubPr>
                          <m:ctrlPr>
                            <a:rPr lang="it-IT" sz="1800" b="1" i="1">
                              <a:latin typeface="Cambria Math" panose="02040503050406030204" pitchFamily="18" charset="0"/>
                            </a:rPr>
                          </m:ctrlPr>
                        </m:sSubPr>
                        <m:e>
                          <m:r>
                            <a:rPr lang="it-IT" sz="1800" b="1" i="1">
                              <a:latin typeface="Cambria Math" panose="02040503050406030204" pitchFamily="18" charset="0"/>
                            </a:rPr>
                            <m:t>𝝌</m:t>
                          </m:r>
                        </m:e>
                        <m:sub>
                          <m:r>
                            <a:rPr lang="it-IT" sz="1800" b="1" i="1">
                              <a:latin typeface="Cambria Math" panose="02040503050406030204" pitchFamily="18" charset="0"/>
                            </a:rPr>
                            <m:t>𝑩</m:t>
                          </m:r>
                        </m:sub>
                      </m:sSub>
                    </m:oMath>
                  </m:oMathPara>
                </a14:m>
                <a:endParaRPr lang="it-IT" sz="1800" b="1" dirty="0" smtClean="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81850" y="859255"/>
                <a:ext cx="8168036" cy="974768"/>
              </a:xfrm>
              <a:prstGeom prst="rect">
                <a:avLst/>
              </a:prstGeom>
              <a:blipFill>
                <a:blip r:embed="rId2"/>
                <a:stretch>
                  <a:fillRect l="-597" b="-173750"/>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Abbassamento della tensione di vapore</a:t>
            </a:r>
            <a:endParaRPr lang="it-IT" sz="3200" dirty="0">
              <a:solidFill>
                <a:srgbClr val="0070C0"/>
              </a:solidFill>
            </a:endParaRPr>
          </a:p>
        </p:txBody>
      </p:sp>
      <p:sp>
        <p:nvSpPr>
          <p:cNvPr id="21" name="Oval 20"/>
          <p:cNvSpPr/>
          <p:nvPr/>
        </p:nvSpPr>
        <p:spPr>
          <a:xfrm>
            <a:off x="2452254" y="2662432"/>
            <a:ext cx="939338" cy="424775"/>
          </a:xfrm>
          <a:prstGeom prst="ellipse">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Straight Arrow Connector 22"/>
          <p:cNvCxnSpPr/>
          <p:nvPr/>
        </p:nvCxnSpPr>
        <p:spPr>
          <a:xfrm>
            <a:off x="3391592" y="2879613"/>
            <a:ext cx="615141" cy="8313"/>
          </a:xfrm>
          <a:prstGeom prst="straightConnector1">
            <a:avLst/>
          </a:prstGeom>
          <a:ln w="22225">
            <a:tailEnd type="stealth" w="lg"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06733" y="2622953"/>
            <a:ext cx="4197928" cy="646331"/>
          </a:xfrm>
          <a:prstGeom prst="rect">
            <a:avLst/>
          </a:prstGeom>
          <a:noFill/>
        </p:spPr>
        <p:txBody>
          <a:bodyPr wrap="square" rtlCol="0">
            <a:spAutoFit/>
          </a:bodyPr>
          <a:lstStyle/>
          <a:p>
            <a:r>
              <a:rPr lang="it-IT" dirty="0" smtClean="0">
                <a:solidFill>
                  <a:srgbClr val="0070C0"/>
                </a:solidFill>
              </a:rPr>
              <a:t>Frazione molare del soluto B, per una soluzione a due componenti</a:t>
            </a:r>
            <a:endParaRPr lang="it-IT" dirty="0">
              <a:solidFill>
                <a:srgbClr val="0070C0"/>
              </a:solidFill>
            </a:endParaRPr>
          </a:p>
        </p:txBody>
      </p:sp>
      <p:sp>
        <p:nvSpPr>
          <p:cNvPr id="17" name="Content Placeholder 2"/>
          <p:cNvSpPr txBox="1">
            <a:spLocks/>
          </p:cNvSpPr>
          <p:nvPr/>
        </p:nvSpPr>
        <p:spPr>
          <a:xfrm>
            <a:off x="465223" y="3610309"/>
            <a:ext cx="4331221"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b="1" dirty="0"/>
              <a:t>L’abbassamento della tensione di vapore dipende </a:t>
            </a:r>
            <a:r>
              <a:rPr lang="it-IT" sz="1800" b="1" dirty="0" smtClean="0"/>
              <a:t>dalla </a:t>
            </a:r>
            <a:r>
              <a:rPr lang="it-IT" sz="1800" b="1" dirty="0"/>
              <a:t>natura del solvente (P°</a:t>
            </a:r>
            <a:r>
              <a:rPr lang="it-IT" sz="1800" b="1" baseline="-25000" dirty="0"/>
              <a:t>A</a:t>
            </a:r>
            <a:r>
              <a:rPr lang="it-IT" sz="1800" b="1" dirty="0"/>
              <a:t>) e dalla concentrazione del soluto (</a:t>
            </a:r>
            <a:r>
              <a:rPr lang="it-IT" sz="1800" b="1" dirty="0">
                <a:latin typeface="Symbol" panose="05050102010706020507" pitchFamily="18" charset="2"/>
              </a:rPr>
              <a:t>c</a:t>
            </a:r>
            <a:r>
              <a:rPr lang="it-IT" sz="1800" b="1" baseline="-25000" dirty="0"/>
              <a:t>B</a:t>
            </a:r>
            <a:r>
              <a:rPr lang="it-IT" sz="1800" b="1" dirty="0" smtClean="0"/>
              <a:t>).</a:t>
            </a:r>
            <a:endParaRPr lang="it-IT" sz="1800" b="1" dirty="0"/>
          </a:p>
          <a:p>
            <a:pPr marL="0" indent="0">
              <a:lnSpc>
                <a:spcPct val="120000"/>
              </a:lnSpc>
              <a:spcBef>
                <a:spcPts val="0"/>
              </a:spcBef>
              <a:spcAft>
                <a:spcPts val="600"/>
              </a:spcAft>
              <a:buNone/>
            </a:pPr>
            <a:r>
              <a:rPr lang="it-IT" sz="1800" dirty="0" smtClean="0"/>
              <a:t>Nel diagramma di stato, la presenza di un soluto induce l’abbassamento della curva della tensione di vapore (</a:t>
            </a:r>
            <a:r>
              <a:rPr lang="it-IT" sz="1800" dirty="0" smtClean="0">
                <a:solidFill>
                  <a:srgbClr val="00B050"/>
                </a:solidFill>
              </a:rPr>
              <a:t>curva verde</a:t>
            </a:r>
            <a:r>
              <a:rPr lang="it-IT" sz="1800" dirty="0" smtClean="0"/>
              <a:t>) rispetto a quella del liquido puro (curva nera). </a:t>
            </a:r>
          </a:p>
        </p:txBody>
      </p:sp>
      <p:grpSp>
        <p:nvGrpSpPr>
          <p:cNvPr id="29" name="Group 28"/>
          <p:cNvGrpSpPr/>
          <p:nvPr/>
        </p:nvGrpSpPr>
        <p:grpSpPr>
          <a:xfrm>
            <a:off x="4565868" y="3269284"/>
            <a:ext cx="4132728" cy="3326622"/>
            <a:chOff x="4565868" y="3269284"/>
            <a:chExt cx="4132728" cy="3326622"/>
          </a:xfrm>
        </p:grpSpPr>
        <p:grpSp>
          <p:nvGrpSpPr>
            <p:cNvPr id="25" name="Group 24"/>
            <p:cNvGrpSpPr/>
            <p:nvPr/>
          </p:nvGrpSpPr>
          <p:grpSpPr>
            <a:xfrm>
              <a:off x="4565868" y="3269284"/>
              <a:ext cx="4132728" cy="3326622"/>
              <a:chOff x="4517158" y="3308150"/>
              <a:chExt cx="4132728" cy="3326622"/>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53" b="2381"/>
              <a:stretch/>
            </p:blipFill>
            <p:spPr>
              <a:xfrm>
                <a:off x="4517158" y="3308150"/>
                <a:ext cx="4132728" cy="3307803"/>
              </a:xfrm>
              <a:prstGeom prst="rect">
                <a:avLst/>
              </a:prstGeom>
            </p:spPr>
          </p:pic>
          <p:cxnSp>
            <p:nvCxnSpPr>
              <p:cNvPr id="7" name="Straight Connector 6"/>
              <p:cNvCxnSpPr/>
              <p:nvPr/>
            </p:nvCxnSpPr>
            <p:spPr>
              <a:xfrm flipH="1">
                <a:off x="6544235" y="5507663"/>
                <a:ext cx="105" cy="756000"/>
              </a:xfrm>
              <a:prstGeom prst="line">
                <a:avLst/>
              </a:prstGeom>
              <a:ln w="19050">
                <a:prstDash val="dash"/>
                <a:head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00800" y="6265440"/>
                <a:ext cx="622004" cy="369332"/>
              </a:xfrm>
              <a:prstGeom prst="rect">
                <a:avLst/>
              </a:prstGeom>
              <a:noFill/>
            </p:spPr>
            <p:txBody>
              <a:bodyPr wrap="square" rtlCol="0">
                <a:spAutoFit/>
              </a:bodyPr>
              <a:lstStyle/>
              <a:p>
                <a:r>
                  <a:rPr lang="it-IT" dirty="0" smtClean="0">
                    <a:solidFill>
                      <a:schemeClr val="accent1">
                        <a:lumMod val="75000"/>
                      </a:schemeClr>
                    </a:solidFill>
                  </a:rPr>
                  <a:t>T</a:t>
                </a:r>
                <a:r>
                  <a:rPr lang="it-IT" baseline="-25000" dirty="0" smtClean="0">
                    <a:solidFill>
                      <a:schemeClr val="accent1">
                        <a:lumMod val="75000"/>
                      </a:schemeClr>
                    </a:solidFill>
                  </a:rPr>
                  <a:t>1</a:t>
                </a:r>
                <a:endParaRPr lang="it-IT" baseline="-25000" dirty="0">
                  <a:solidFill>
                    <a:schemeClr val="accent1">
                      <a:lumMod val="75000"/>
                    </a:schemeClr>
                  </a:solidFill>
                </a:endParaRPr>
              </a:p>
            </p:txBody>
          </p:sp>
          <p:sp>
            <p:nvSpPr>
              <p:cNvPr id="13" name="TextBox 12"/>
              <p:cNvSpPr txBox="1"/>
              <p:nvPr/>
            </p:nvSpPr>
            <p:spPr>
              <a:xfrm>
                <a:off x="6493987" y="5373874"/>
                <a:ext cx="684663" cy="369332"/>
              </a:xfrm>
              <a:prstGeom prst="rect">
                <a:avLst/>
              </a:prstGeom>
              <a:noFill/>
            </p:spPr>
            <p:txBody>
              <a:bodyPr wrap="square" rtlCol="0">
                <a:spAutoFit/>
              </a:bodyPr>
              <a:lstStyle/>
              <a:p>
                <a:r>
                  <a:rPr lang="it-IT" dirty="0" smtClean="0">
                    <a:solidFill>
                      <a:schemeClr val="accent1">
                        <a:lumMod val="75000"/>
                      </a:schemeClr>
                    </a:solidFill>
                    <a:latin typeface="Symbol" panose="05050102010706020507" pitchFamily="18" charset="2"/>
                  </a:rPr>
                  <a:t>D</a:t>
                </a:r>
                <a:r>
                  <a:rPr lang="it-IT" dirty="0" smtClean="0">
                    <a:solidFill>
                      <a:schemeClr val="accent1">
                        <a:lumMod val="75000"/>
                      </a:schemeClr>
                    </a:solidFill>
                  </a:rPr>
                  <a:t>P</a:t>
                </a:r>
                <a:endParaRPr lang="it-IT" dirty="0">
                  <a:solidFill>
                    <a:schemeClr val="accent1">
                      <a:lumMod val="75000"/>
                    </a:schemeClr>
                  </a:solidFill>
                </a:endParaRPr>
              </a:p>
            </p:txBody>
          </p:sp>
          <p:cxnSp>
            <p:nvCxnSpPr>
              <p:cNvPr id="16" name="Straight Connector 15"/>
              <p:cNvCxnSpPr/>
              <p:nvPr/>
            </p:nvCxnSpPr>
            <p:spPr>
              <a:xfrm>
                <a:off x="6543203" y="5494556"/>
                <a:ext cx="1032" cy="236319"/>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083210" y="4368728"/>
              <a:ext cx="1444752" cy="369332"/>
            </a:xfrm>
            <a:prstGeom prst="rect">
              <a:avLst/>
            </a:prstGeom>
            <a:noFill/>
          </p:spPr>
          <p:txBody>
            <a:bodyPr wrap="square" rtlCol="0">
              <a:spAutoFit/>
            </a:bodyPr>
            <a:lstStyle/>
            <a:p>
              <a:r>
                <a:rPr lang="it-IT" dirty="0" smtClean="0"/>
                <a:t>LIQUIDO</a:t>
              </a:r>
              <a:endParaRPr lang="it-IT" dirty="0"/>
            </a:p>
          </p:txBody>
        </p:sp>
        <p:sp>
          <p:nvSpPr>
            <p:cNvPr id="27" name="TextBox 26"/>
            <p:cNvSpPr txBox="1"/>
            <p:nvPr/>
          </p:nvSpPr>
          <p:spPr>
            <a:xfrm>
              <a:off x="7064119" y="5595236"/>
              <a:ext cx="1444752" cy="369332"/>
            </a:xfrm>
            <a:prstGeom prst="rect">
              <a:avLst/>
            </a:prstGeom>
            <a:noFill/>
          </p:spPr>
          <p:txBody>
            <a:bodyPr wrap="square" rtlCol="0">
              <a:spAutoFit/>
            </a:bodyPr>
            <a:lstStyle/>
            <a:p>
              <a:r>
                <a:rPr lang="it-IT" dirty="0" smtClean="0"/>
                <a:t>VAPORE</a:t>
              </a:r>
              <a:endParaRPr lang="it-IT" dirty="0"/>
            </a:p>
          </p:txBody>
        </p:sp>
        <p:sp>
          <p:nvSpPr>
            <p:cNvPr id="28" name="TextBox 27"/>
            <p:cNvSpPr txBox="1"/>
            <p:nvPr/>
          </p:nvSpPr>
          <p:spPr>
            <a:xfrm>
              <a:off x="4867594" y="5130610"/>
              <a:ext cx="1444752" cy="369332"/>
            </a:xfrm>
            <a:prstGeom prst="rect">
              <a:avLst/>
            </a:prstGeom>
            <a:noFill/>
          </p:spPr>
          <p:txBody>
            <a:bodyPr wrap="square" rtlCol="0">
              <a:spAutoFit/>
            </a:bodyPr>
            <a:lstStyle/>
            <a:p>
              <a:r>
                <a:rPr lang="it-IT" dirty="0" smtClean="0"/>
                <a:t>SOLIDO</a:t>
              </a:r>
              <a:endParaRPr lang="it-IT" dirty="0"/>
            </a:p>
          </p:txBody>
        </p:sp>
      </p:grpSp>
    </p:spTree>
    <p:extLst>
      <p:ext uri="{BB962C8B-B14F-4D97-AF65-F5344CB8AC3E}">
        <p14:creationId xmlns:p14="http://schemas.microsoft.com/office/powerpoint/2010/main" val="12133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1" grpId="0" animBg="1"/>
      <p:bldP spid="24" grpId="0"/>
      <p:bldP spid="1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52468" y="3278428"/>
            <a:ext cx="4531330" cy="3307803"/>
            <a:chOff x="52468" y="1769668"/>
            <a:chExt cx="4531330" cy="3307803"/>
          </a:xfrm>
        </p:grpSpPr>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6353" b="2381"/>
            <a:stretch/>
          </p:blipFill>
          <p:spPr>
            <a:xfrm>
              <a:off x="451070" y="1769668"/>
              <a:ext cx="4132728" cy="3307803"/>
            </a:xfrm>
            <a:prstGeom prst="rect">
              <a:avLst/>
            </a:prstGeom>
          </p:spPr>
        </p:pic>
        <p:cxnSp>
          <p:nvCxnSpPr>
            <p:cNvPr id="26" name="Straight Connector 25"/>
            <p:cNvCxnSpPr/>
            <p:nvPr/>
          </p:nvCxnSpPr>
          <p:spPr>
            <a:xfrm flipH="1">
              <a:off x="752797" y="2706624"/>
              <a:ext cx="3407723" cy="0"/>
            </a:xfrm>
            <a:prstGeom prst="line">
              <a:avLst/>
            </a:prstGeom>
            <a:ln w="19050">
              <a:prstDash val="dash"/>
              <a:head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468" y="2470707"/>
              <a:ext cx="797204" cy="369332"/>
            </a:xfrm>
            <a:prstGeom prst="rect">
              <a:avLst/>
            </a:prstGeom>
            <a:noFill/>
          </p:spPr>
          <p:txBody>
            <a:bodyPr wrap="square" rtlCol="0">
              <a:spAutoFit/>
            </a:bodyPr>
            <a:lstStyle/>
            <a:p>
              <a:r>
                <a:rPr lang="it-IT" dirty="0" smtClean="0">
                  <a:solidFill>
                    <a:schemeClr val="accent1">
                      <a:lumMod val="75000"/>
                    </a:schemeClr>
                  </a:solidFill>
                </a:rPr>
                <a:t>1 atm</a:t>
              </a:r>
              <a:endParaRPr lang="it-IT" baseline="-25000" dirty="0">
                <a:solidFill>
                  <a:schemeClr val="accent1">
                    <a:lumMod val="75000"/>
                  </a:schemeClr>
                </a:solidFill>
              </a:endParaRPr>
            </a:p>
          </p:txBody>
        </p:sp>
        <p:cxnSp>
          <p:nvCxnSpPr>
            <p:cNvPr id="29" name="Straight Connector 28"/>
            <p:cNvCxnSpPr/>
            <p:nvPr/>
          </p:nvCxnSpPr>
          <p:spPr>
            <a:xfrm flipH="1">
              <a:off x="3934586" y="2706624"/>
              <a:ext cx="239791" cy="0"/>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68412" y="2869112"/>
              <a:ext cx="1444752" cy="369332"/>
            </a:xfrm>
            <a:prstGeom prst="rect">
              <a:avLst/>
            </a:prstGeom>
            <a:noFill/>
          </p:spPr>
          <p:txBody>
            <a:bodyPr wrap="square" rtlCol="0">
              <a:spAutoFit/>
            </a:bodyPr>
            <a:lstStyle/>
            <a:p>
              <a:r>
                <a:rPr lang="it-IT" dirty="0" smtClean="0"/>
                <a:t>LIQUIDO</a:t>
              </a:r>
              <a:endParaRPr lang="it-IT" dirty="0"/>
            </a:p>
          </p:txBody>
        </p:sp>
        <p:sp>
          <p:nvSpPr>
            <p:cNvPr id="23" name="TextBox 22"/>
            <p:cNvSpPr txBox="1"/>
            <p:nvPr/>
          </p:nvSpPr>
          <p:spPr>
            <a:xfrm>
              <a:off x="2949321" y="4095620"/>
              <a:ext cx="1444752" cy="369332"/>
            </a:xfrm>
            <a:prstGeom prst="rect">
              <a:avLst/>
            </a:prstGeom>
            <a:noFill/>
          </p:spPr>
          <p:txBody>
            <a:bodyPr wrap="square" rtlCol="0">
              <a:spAutoFit/>
            </a:bodyPr>
            <a:lstStyle/>
            <a:p>
              <a:r>
                <a:rPr lang="it-IT" dirty="0" smtClean="0"/>
                <a:t>VAPORE</a:t>
              </a:r>
              <a:endParaRPr lang="it-IT" dirty="0"/>
            </a:p>
          </p:txBody>
        </p:sp>
        <p:sp>
          <p:nvSpPr>
            <p:cNvPr id="24" name="TextBox 23"/>
            <p:cNvSpPr txBox="1"/>
            <p:nvPr/>
          </p:nvSpPr>
          <p:spPr>
            <a:xfrm>
              <a:off x="752796" y="3630994"/>
              <a:ext cx="1444752" cy="369332"/>
            </a:xfrm>
            <a:prstGeom prst="rect">
              <a:avLst/>
            </a:prstGeom>
            <a:noFill/>
          </p:spPr>
          <p:txBody>
            <a:bodyPr wrap="square" rtlCol="0">
              <a:spAutoFit/>
            </a:bodyPr>
            <a:lstStyle/>
            <a:p>
              <a:r>
                <a:rPr lang="it-IT" dirty="0" smtClean="0"/>
                <a:t>SOLIDO</a:t>
              </a:r>
              <a:endParaRPr lang="it-IT" dirty="0"/>
            </a:p>
          </p:txBody>
        </p:sp>
      </p:grpSp>
      <p:sp>
        <p:nvSpPr>
          <p:cNvPr id="20" name="Content Placeholder 2"/>
          <p:cNvSpPr txBox="1">
            <a:spLocks/>
          </p:cNvSpPr>
          <p:nvPr/>
        </p:nvSpPr>
        <p:spPr>
          <a:xfrm>
            <a:off x="157018" y="758671"/>
            <a:ext cx="886690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L’ebollizione della soluzione alla temperatura alla quale la pressione di vapore del liquido è pari alla pressione esterna sul liquido. Nel caso in cui nel solvente sia presente un soluto, la pressione di vapore è più bassa e raggiunge il valore della pressione esterna ad una temperatura maggiore (</a:t>
            </a:r>
            <a:r>
              <a:rPr lang="it-IT" sz="1800" b="1" dirty="0" smtClean="0"/>
              <a:t>innalzamento del punto di ebollizione o innalzamento ebullioscopico</a:t>
            </a:r>
            <a:r>
              <a:rPr lang="it-IT" sz="1800" dirty="0" smtClean="0"/>
              <a:t>). </a:t>
            </a:r>
          </a:p>
          <a:p>
            <a:pPr marL="0" indent="0">
              <a:lnSpc>
                <a:spcPct val="120000"/>
              </a:lnSpc>
              <a:spcBef>
                <a:spcPts val="0"/>
              </a:spcBef>
              <a:spcAft>
                <a:spcPts val="600"/>
              </a:spcAft>
              <a:buNone/>
            </a:pPr>
            <a:r>
              <a:rPr lang="it-IT" sz="1800" dirty="0" smtClean="0"/>
              <a:t>La variazione di temperatura dipende dalla </a:t>
            </a:r>
            <a:r>
              <a:rPr lang="it-IT" sz="1800" b="1" dirty="0" smtClean="0"/>
              <a:t>costante ebullioscopica</a:t>
            </a:r>
            <a:r>
              <a:rPr lang="it-IT" sz="1800" dirty="0" smtClean="0"/>
              <a:t>, </a:t>
            </a:r>
            <a:r>
              <a:rPr lang="it-IT" sz="1800" i="1" dirty="0" smtClean="0"/>
              <a:t>K</a:t>
            </a:r>
            <a:r>
              <a:rPr lang="it-IT" sz="1800" i="1" baseline="-25000" dirty="0" smtClean="0"/>
              <a:t>e</a:t>
            </a:r>
            <a:r>
              <a:rPr lang="it-IT" sz="1800" dirty="0" smtClean="0"/>
              <a:t>, tipica del solvente ed espressa in </a:t>
            </a:r>
            <a:r>
              <a:rPr lang="it-IT" sz="1800" b="1" dirty="0" smtClean="0"/>
              <a:t>°C kg/mol</a:t>
            </a:r>
            <a:r>
              <a:rPr lang="it-IT" sz="1800" dirty="0" smtClean="0"/>
              <a:t>, e dalla </a:t>
            </a:r>
            <a:r>
              <a:rPr lang="it-IT" sz="1800" b="1" dirty="0" smtClean="0"/>
              <a:t>concentrazione molale </a:t>
            </a:r>
            <a:r>
              <a:rPr lang="it-IT" sz="1800" dirty="0" smtClean="0"/>
              <a:t>del soluto. </a:t>
            </a:r>
            <a:r>
              <a:rPr lang="it-IT" sz="1800" b="1" dirty="0" smtClean="0"/>
              <a:t>Per soluti non-elettroliti</a:t>
            </a:r>
            <a:r>
              <a:rPr lang="it-IT" sz="1800" dirty="0" smtClean="0"/>
              <a:t>:</a:t>
            </a:r>
            <a:endParaRPr lang="it-IT" sz="1800" b="1" dirty="0"/>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Innalzamento ebullioscopico</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18" name="Content Placeholder 2"/>
              <p:cNvSpPr txBox="1">
                <a:spLocks/>
              </p:cNvSpPr>
              <p:nvPr/>
            </p:nvSpPr>
            <p:spPr>
              <a:xfrm>
                <a:off x="4600020" y="3249035"/>
                <a:ext cx="398816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sz="1800" b="1" i="1" smtClean="0">
                          <a:latin typeface="Cambria Math" panose="02040503050406030204" pitchFamily="18" charset="0"/>
                        </a:rPr>
                        <m:t>𝜟</m:t>
                      </m:r>
                      <m:sSub>
                        <m:sSubPr>
                          <m:ctrlPr>
                            <a:rPr lang="it-IT" sz="1800" b="1" i="1">
                              <a:latin typeface="Cambria Math" panose="02040503050406030204" pitchFamily="18" charset="0"/>
                            </a:rPr>
                          </m:ctrlPr>
                        </m:sSubPr>
                        <m:e>
                          <m:r>
                            <a:rPr lang="it-IT" sz="1800" b="1" i="1">
                              <a:latin typeface="Cambria Math" panose="02040503050406030204" pitchFamily="18" charset="0"/>
                            </a:rPr>
                            <m:t>𝑻</m:t>
                          </m:r>
                        </m:e>
                        <m:sub>
                          <m:r>
                            <a:rPr lang="it-IT" sz="1800" b="1" i="1">
                              <a:latin typeface="Cambria Math" panose="02040503050406030204" pitchFamily="18" charset="0"/>
                            </a:rPr>
                            <m:t>𝒆</m:t>
                          </m:r>
                        </m:sub>
                      </m:sSub>
                      <m:r>
                        <a:rPr lang="it-IT" sz="1800" b="1" i="1">
                          <a:latin typeface="Cambria Math" panose="02040503050406030204" pitchFamily="18" charset="0"/>
                        </a:rPr>
                        <m:t>=</m:t>
                      </m:r>
                      <m:sSub>
                        <m:sSubPr>
                          <m:ctrlPr>
                            <a:rPr lang="it-IT" sz="1800" b="1" i="1">
                              <a:latin typeface="Cambria Math" panose="02040503050406030204" pitchFamily="18" charset="0"/>
                            </a:rPr>
                          </m:ctrlPr>
                        </m:sSubPr>
                        <m:e>
                          <m:r>
                            <a:rPr lang="it-IT" sz="1800" b="1" i="1">
                              <a:latin typeface="Cambria Math" panose="02040503050406030204" pitchFamily="18" charset="0"/>
                            </a:rPr>
                            <m:t>𝑲</m:t>
                          </m:r>
                        </m:e>
                        <m:sub>
                          <m:r>
                            <a:rPr lang="it-IT" sz="1800" b="1" i="1">
                              <a:latin typeface="Cambria Math" panose="02040503050406030204" pitchFamily="18" charset="0"/>
                            </a:rPr>
                            <m:t>𝒆</m:t>
                          </m:r>
                        </m:sub>
                      </m:sSub>
                      <m:r>
                        <a:rPr lang="it-IT" sz="1800" b="1" i="1">
                          <a:latin typeface="Cambria Math" panose="02040503050406030204" pitchFamily="18" charset="0"/>
                        </a:rPr>
                        <m:t>⋅</m:t>
                      </m:r>
                      <m:r>
                        <a:rPr lang="it-IT" sz="1800" b="1" i="1" smtClean="0">
                          <a:latin typeface="Cambria Math" panose="02040503050406030204" pitchFamily="18" charset="0"/>
                        </a:rPr>
                        <m:t>𝒃</m:t>
                      </m:r>
                    </m:oMath>
                  </m:oMathPara>
                </a14:m>
                <a:endParaRPr lang="it-IT" sz="1800" b="1" dirty="0"/>
              </a:p>
              <a:p>
                <a:pPr marL="0" indent="0">
                  <a:lnSpc>
                    <a:spcPct val="120000"/>
                  </a:lnSpc>
                  <a:spcBef>
                    <a:spcPts val="0"/>
                  </a:spcBef>
                  <a:spcAft>
                    <a:spcPts val="1200"/>
                  </a:spcAft>
                  <a:buNone/>
                </a:pPr>
                <a:r>
                  <a:rPr lang="it-IT" sz="1800" dirty="0" smtClean="0"/>
                  <a:t>Nel diagramma di stato, questa proprietà colligativa può essere osservata considerando la temperatura di ebollizione del solvente puro (curva nera) e quella della soluzione (curva verde) ad una specifica pressione. </a:t>
                </a:r>
              </a:p>
              <a:p>
                <a:pPr marL="0" indent="0">
                  <a:lnSpc>
                    <a:spcPct val="120000"/>
                  </a:lnSpc>
                  <a:spcBef>
                    <a:spcPts val="0"/>
                  </a:spcBef>
                  <a:spcAft>
                    <a:spcPts val="1200"/>
                  </a:spcAft>
                  <a:buNone/>
                </a:pPr>
                <a:r>
                  <a:rPr lang="it-IT" sz="1800" dirty="0" smtClean="0"/>
                  <a:t>La temperatura di ebollizione della soluzione è:        </a:t>
                </a:r>
                <a14:m>
                  <m:oMath xmlns:m="http://schemas.openxmlformats.org/officeDocument/2006/math">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𝑇</m:t>
                        </m:r>
                      </m:e>
                      <m:sub>
                        <m:r>
                          <a:rPr lang="it-IT" sz="1800" i="1" smtClean="0">
                            <a:latin typeface="Cambria Math" panose="02040503050406030204" pitchFamily="18" charset="0"/>
                          </a:rPr>
                          <m:t>𝑒</m:t>
                        </m:r>
                      </m:sub>
                    </m:sSub>
                    <m:r>
                      <a:rPr lang="it-IT" sz="1800" i="1" smtClean="0">
                        <a:latin typeface="Cambria Math" panose="02040503050406030204" pitchFamily="18" charset="0"/>
                      </a:rPr>
                      <m:t>=</m:t>
                    </m:r>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𝑇</m:t>
                        </m:r>
                      </m:e>
                      <m:sub>
                        <m:r>
                          <a:rPr lang="it-IT" sz="1800" i="1" smtClean="0">
                            <a:latin typeface="Cambria Math" panose="02040503050406030204" pitchFamily="18" charset="0"/>
                          </a:rPr>
                          <m:t>𝑒</m:t>
                        </m:r>
                      </m:sub>
                      <m:sup>
                        <m:r>
                          <a:rPr lang="it-IT" sz="1800" i="1" smtClean="0">
                            <a:latin typeface="Cambria Math" panose="02040503050406030204" pitchFamily="18" charset="0"/>
                          </a:rPr>
                          <m:t>𝑜</m:t>
                        </m:r>
                      </m:sup>
                    </m:sSubSup>
                    <m:r>
                      <a:rPr lang="it-IT" sz="1800" i="1" smtClean="0">
                        <a:latin typeface="Cambria Math" panose="02040503050406030204" pitchFamily="18" charset="0"/>
                      </a:rPr>
                      <m:t>+</m:t>
                    </m:r>
                    <m:r>
                      <m:rPr>
                        <m:sty m:val="p"/>
                      </m:rPr>
                      <a:rPr lang="it-IT" sz="1800" i="1" smtClean="0">
                        <a:latin typeface="Cambria Math" panose="02040503050406030204" pitchFamily="18" charset="0"/>
                      </a:rPr>
                      <m:t>Δ</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𝑇</m:t>
                        </m:r>
                      </m:e>
                      <m:sub>
                        <m:r>
                          <a:rPr lang="it-IT" sz="1800" i="1" smtClean="0">
                            <a:latin typeface="Cambria Math" panose="02040503050406030204" pitchFamily="18" charset="0"/>
                          </a:rPr>
                          <m:t>𝑒</m:t>
                        </m:r>
                      </m:sub>
                    </m:sSub>
                  </m:oMath>
                </a14:m>
                <a:endParaRPr lang="it-IT" sz="1800" dirty="0" smtClean="0"/>
              </a:p>
            </p:txBody>
          </p:sp>
        </mc:Choice>
        <mc:Fallback xmlns="">
          <p:sp>
            <p:nvSpPr>
              <p:cNvPr id="18" name="Content Placeholder 2"/>
              <p:cNvSpPr txBox="1">
                <a:spLocks noRot="1" noChangeAspect="1" noMove="1" noResize="1" noEditPoints="1" noAdjustHandles="1" noChangeArrowheads="1" noChangeShapeType="1" noTextEdit="1"/>
              </p:cNvSpPr>
              <p:nvPr/>
            </p:nvSpPr>
            <p:spPr>
              <a:xfrm>
                <a:off x="4600020" y="3249035"/>
                <a:ext cx="3988167" cy="974768"/>
              </a:xfrm>
              <a:prstGeom prst="rect">
                <a:avLst/>
              </a:prstGeom>
              <a:blipFill>
                <a:blip r:embed="rId3"/>
                <a:stretch>
                  <a:fillRect l="-1376" r="-2294" b="-244375"/>
                </a:stretch>
              </a:blipFill>
            </p:spPr>
            <p:txBody>
              <a:bodyPr/>
              <a:lstStyle/>
              <a:p>
                <a:r>
                  <a:rPr lang="it-IT">
                    <a:noFill/>
                  </a:rPr>
                  <a:t> </a:t>
                </a:r>
              </a:p>
            </p:txBody>
          </p:sp>
        </mc:Fallback>
      </mc:AlternateContent>
      <p:grpSp>
        <p:nvGrpSpPr>
          <p:cNvPr id="40" name="Group 39"/>
          <p:cNvGrpSpPr/>
          <p:nvPr/>
        </p:nvGrpSpPr>
        <p:grpSpPr>
          <a:xfrm>
            <a:off x="3525949" y="4215384"/>
            <a:ext cx="1320745" cy="2325393"/>
            <a:chOff x="3525949" y="2706624"/>
            <a:chExt cx="1320745" cy="2325393"/>
          </a:xfrm>
        </p:grpSpPr>
        <p:sp>
          <p:nvSpPr>
            <p:cNvPr id="28" name="TextBox 27"/>
            <p:cNvSpPr txBox="1"/>
            <p:nvPr/>
          </p:nvSpPr>
          <p:spPr>
            <a:xfrm>
              <a:off x="3837426" y="4662685"/>
              <a:ext cx="684663" cy="369332"/>
            </a:xfrm>
            <a:prstGeom prst="rect">
              <a:avLst/>
            </a:prstGeom>
            <a:noFill/>
          </p:spPr>
          <p:txBody>
            <a:bodyPr wrap="square" rtlCol="0">
              <a:spAutoFit/>
            </a:bodyPr>
            <a:lstStyle/>
            <a:p>
              <a:r>
                <a:rPr lang="it-IT" dirty="0" smtClean="0">
                  <a:solidFill>
                    <a:schemeClr val="accent1">
                      <a:lumMod val="75000"/>
                    </a:schemeClr>
                  </a:solidFill>
                  <a:latin typeface="Symbol" panose="05050102010706020507" pitchFamily="18" charset="2"/>
                </a:rPr>
                <a:t>D</a:t>
              </a:r>
              <a:r>
                <a:rPr lang="it-IT" dirty="0" smtClean="0">
                  <a:solidFill>
                    <a:schemeClr val="accent1">
                      <a:lumMod val="75000"/>
                    </a:schemeClr>
                  </a:solidFill>
                </a:rPr>
                <a:t>T</a:t>
              </a:r>
              <a:r>
                <a:rPr lang="it-IT" baseline="-25000" dirty="0" smtClean="0">
                  <a:solidFill>
                    <a:schemeClr val="accent1">
                      <a:lumMod val="75000"/>
                    </a:schemeClr>
                  </a:solidFill>
                </a:rPr>
                <a:t>e</a:t>
              </a:r>
              <a:endParaRPr lang="it-IT" baseline="-25000" dirty="0">
                <a:solidFill>
                  <a:schemeClr val="accent1">
                    <a:lumMod val="75000"/>
                  </a:schemeClr>
                </a:solidFill>
              </a:endParaRPr>
            </a:p>
          </p:txBody>
        </p:sp>
        <p:cxnSp>
          <p:nvCxnSpPr>
            <p:cNvPr id="30" name="Straight Connector 29"/>
            <p:cNvCxnSpPr/>
            <p:nvPr/>
          </p:nvCxnSpPr>
          <p:spPr>
            <a:xfrm flipV="1">
              <a:off x="3934586" y="2706624"/>
              <a:ext cx="1" cy="2001515"/>
            </a:xfrm>
            <a:prstGeom prst="line">
              <a:avLst/>
            </a:prstGeom>
            <a:ln w="19050">
              <a:prstDash val="dash"/>
              <a:head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181454" y="2706890"/>
              <a:ext cx="1" cy="2001515"/>
            </a:xfrm>
            <a:prstGeom prst="line">
              <a:avLst/>
            </a:prstGeom>
            <a:ln w="19050">
              <a:prstDash val="dash"/>
              <a:head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162031" y="4379153"/>
              <a:ext cx="684663" cy="369332"/>
            </a:xfrm>
            <a:prstGeom prst="rect">
              <a:avLst/>
            </a:prstGeom>
            <a:noFill/>
          </p:spPr>
          <p:txBody>
            <a:bodyPr wrap="square" rtlCol="0">
              <a:spAutoFit/>
            </a:bodyPr>
            <a:lstStyle/>
            <a:p>
              <a:r>
                <a:rPr lang="it-IT" dirty="0" smtClean="0">
                  <a:solidFill>
                    <a:schemeClr val="accent1">
                      <a:lumMod val="75000"/>
                    </a:schemeClr>
                  </a:solidFill>
                </a:rPr>
                <a:t>T</a:t>
              </a:r>
              <a:r>
                <a:rPr lang="it-IT" baseline="-25000" dirty="0" smtClean="0">
                  <a:solidFill>
                    <a:schemeClr val="accent1">
                      <a:lumMod val="75000"/>
                    </a:schemeClr>
                  </a:solidFill>
                </a:rPr>
                <a:t>e</a:t>
              </a:r>
              <a:endParaRPr lang="it-IT" baseline="-25000" dirty="0">
                <a:solidFill>
                  <a:schemeClr val="accent1">
                    <a:lumMod val="75000"/>
                  </a:schemeClr>
                </a:solidFill>
              </a:endParaRPr>
            </a:p>
          </p:txBody>
        </p:sp>
        <p:sp>
          <p:nvSpPr>
            <p:cNvPr id="35" name="TextBox 34"/>
            <p:cNvSpPr txBox="1"/>
            <p:nvPr/>
          </p:nvSpPr>
          <p:spPr>
            <a:xfrm>
              <a:off x="3525949" y="4390935"/>
              <a:ext cx="684663" cy="369332"/>
            </a:xfrm>
            <a:prstGeom prst="rect">
              <a:avLst/>
            </a:prstGeom>
            <a:noFill/>
          </p:spPr>
          <p:txBody>
            <a:bodyPr wrap="square" rtlCol="0">
              <a:spAutoFit/>
            </a:bodyPr>
            <a:lstStyle/>
            <a:p>
              <a:r>
                <a:rPr lang="it-IT" dirty="0" smtClean="0">
                  <a:solidFill>
                    <a:schemeClr val="accent1">
                      <a:lumMod val="75000"/>
                    </a:schemeClr>
                  </a:solidFill>
                </a:rPr>
                <a:t>T°</a:t>
              </a:r>
              <a:r>
                <a:rPr lang="it-IT" baseline="-25000" dirty="0" smtClean="0">
                  <a:solidFill>
                    <a:schemeClr val="accent1">
                      <a:lumMod val="75000"/>
                    </a:schemeClr>
                  </a:solidFill>
                </a:rPr>
                <a:t>e</a:t>
              </a:r>
              <a:endParaRPr lang="it-IT" baseline="-25000" dirty="0">
                <a:solidFill>
                  <a:schemeClr val="accent1">
                    <a:lumMod val="75000"/>
                  </a:schemeClr>
                </a:solidFill>
              </a:endParaRPr>
            </a:p>
          </p:txBody>
        </p:sp>
      </p:grpSp>
    </p:spTree>
    <p:extLst>
      <p:ext uri="{BB962C8B-B14F-4D97-AF65-F5344CB8AC3E}">
        <p14:creationId xmlns:p14="http://schemas.microsoft.com/office/powerpoint/2010/main" val="357543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1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53" y="0"/>
            <a:ext cx="7996518" cy="809251"/>
          </a:xfrm>
        </p:spPr>
        <p:txBody>
          <a:bodyPr>
            <a:normAutofit/>
          </a:bodyPr>
          <a:lstStyle/>
          <a:p>
            <a:r>
              <a:rPr lang="it-IT" sz="3200" dirty="0" smtClean="0">
                <a:solidFill>
                  <a:srgbClr val="0070C0"/>
                </a:solidFill>
              </a:rPr>
              <a:t>Dissoluzione</a:t>
            </a:r>
            <a:endParaRPr lang="it-IT" sz="3200" dirty="0">
              <a:solidFill>
                <a:srgbClr val="0070C0"/>
              </a:solidFill>
            </a:endParaRPr>
          </a:p>
        </p:txBody>
      </p:sp>
      <p:sp>
        <p:nvSpPr>
          <p:cNvPr id="17" name="Content Placeholder 2"/>
          <p:cNvSpPr txBox="1">
            <a:spLocks/>
          </p:cNvSpPr>
          <p:nvPr/>
        </p:nvSpPr>
        <p:spPr>
          <a:xfrm>
            <a:off x="-1" y="610504"/>
            <a:ext cx="6485641"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None/>
            </a:pPr>
            <a:r>
              <a:rPr lang="it-IT" sz="1800" dirty="0" smtClean="0"/>
              <a:t>Il processo in cui una sostanza si mescola con un’altra formando una soluzione è detto </a:t>
            </a:r>
            <a:r>
              <a:rPr lang="it-IT" sz="1800" b="1" dirty="0" smtClean="0"/>
              <a:t>dissoluzione</a:t>
            </a:r>
            <a:r>
              <a:rPr lang="it-IT" sz="1800" dirty="0" smtClean="0"/>
              <a:t>.</a:t>
            </a:r>
          </a:p>
          <a:p>
            <a:pPr marL="0" indent="0">
              <a:lnSpc>
                <a:spcPct val="120000"/>
              </a:lnSpc>
              <a:spcBef>
                <a:spcPts val="0"/>
              </a:spcBef>
              <a:spcAft>
                <a:spcPts val="1200"/>
              </a:spcAft>
              <a:buNone/>
            </a:pPr>
            <a:r>
              <a:rPr lang="it-IT" sz="1800" dirty="0" smtClean="0"/>
              <a:t>Cosa </a:t>
            </a:r>
            <a:r>
              <a:rPr lang="it-IT" sz="1800" dirty="0"/>
              <a:t>succede dal punto di vista </a:t>
            </a:r>
            <a:r>
              <a:rPr lang="it-IT" sz="1800" dirty="0" smtClean="0"/>
              <a:t>microscopico? Una </a:t>
            </a:r>
            <a:r>
              <a:rPr lang="it-IT" sz="1800" dirty="0"/>
              <a:t>parte delle interazioni solvente-solvente lasciano il posto a interazioni soluto-solvente. </a:t>
            </a:r>
            <a:endParaRPr lang="it-IT" sz="1800" dirty="0" smtClean="0"/>
          </a:p>
          <a:p>
            <a:pPr marL="1165225" indent="-1165225">
              <a:lnSpc>
                <a:spcPct val="120000"/>
              </a:lnSpc>
              <a:spcBef>
                <a:spcPts val="0"/>
              </a:spcBef>
              <a:spcAft>
                <a:spcPts val="1200"/>
              </a:spcAft>
              <a:buNone/>
            </a:pPr>
            <a:r>
              <a:rPr lang="it-IT" sz="1800" i="1" dirty="0" smtClean="0"/>
              <a:t>Ad esempio</a:t>
            </a:r>
            <a:r>
              <a:rPr lang="it-IT" sz="1800" dirty="0" smtClean="0"/>
              <a:t>: </a:t>
            </a:r>
            <a:r>
              <a:rPr lang="it-IT" sz="1800" i="1" dirty="0"/>
              <a:t>nel caso di </a:t>
            </a:r>
            <a:r>
              <a:rPr lang="it-IT" sz="1800" i="1" dirty="0" smtClean="0"/>
              <a:t>un sale disciolto </a:t>
            </a:r>
            <a:r>
              <a:rPr lang="it-IT" sz="1800" i="1" dirty="0"/>
              <a:t>in acqua, una parte delle interazioni tra molecole di </a:t>
            </a:r>
            <a:r>
              <a:rPr lang="it-IT" sz="1800" i="1" dirty="0" smtClean="0"/>
              <a:t>acqua (legami </a:t>
            </a:r>
            <a:r>
              <a:rPr lang="it-IT" sz="1800" i="1" dirty="0"/>
              <a:t>a </a:t>
            </a:r>
            <a:r>
              <a:rPr lang="it-IT" sz="1800" i="1" dirty="0" smtClean="0"/>
              <a:t>idrogeno) e tra ioni del sale (legame ionico) </a:t>
            </a:r>
            <a:r>
              <a:rPr lang="it-IT" sz="1800" i="1" dirty="0"/>
              <a:t>vengono </a:t>
            </a:r>
            <a:r>
              <a:rPr lang="it-IT" sz="1800" i="1" dirty="0" smtClean="0"/>
              <a:t>sostituite </a:t>
            </a:r>
            <a:r>
              <a:rPr lang="it-IT" sz="1800" i="1" dirty="0"/>
              <a:t>con interazioni </a:t>
            </a:r>
            <a:r>
              <a:rPr lang="it-IT" sz="1800" i="1" dirty="0" smtClean="0"/>
              <a:t>tra </a:t>
            </a:r>
            <a:r>
              <a:rPr lang="it-IT" sz="1800" i="1" dirty="0"/>
              <a:t>le molecole di acqua e gli ioni del sale </a:t>
            </a:r>
            <a:r>
              <a:rPr lang="it-IT" sz="1800" i="1" dirty="0" smtClean="0"/>
              <a:t>(interazioni ione-dipolo). </a:t>
            </a:r>
          </a:p>
          <a:p>
            <a:pPr marL="0" indent="0">
              <a:lnSpc>
                <a:spcPct val="120000"/>
              </a:lnSpc>
              <a:spcBef>
                <a:spcPts val="0"/>
              </a:spcBef>
              <a:spcAft>
                <a:spcPts val="1200"/>
              </a:spcAft>
              <a:buNone/>
            </a:pPr>
            <a:r>
              <a:rPr lang="it-IT" sz="1800" dirty="0" smtClean="0"/>
              <a:t>Si definisce «</a:t>
            </a:r>
            <a:r>
              <a:rPr lang="it-IT" sz="1800" b="1" dirty="0" smtClean="0"/>
              <a:t>soluzione ideale»</a:t>
            </a:r>
            <a:r>
              <a:rPr lang="it-IT" sz="1800" dirty="0" smtClean="0"/>
              <a:t> una soluzione in cui la forza delle interazioni solvente-soluto è pari alla forza delle interazioni solvente-solvente e soluto-soluto. </a:t>
            </a:r>
          </a:p>
          <a:p>
            <a:pPr marL="0" indent="0">
              <a:lnSpc>
                <a:spcPct val="120000"/>
              </a:lnSpc>
              <a:spcBef>
                <a:spcPts val="0"/>
              </a:spcBef>
              <a:spcAft>
                <a:spcPts val="1200"/>
              </a:spcAft>
              <a:buNone/>
            </a:pPr>
            <a:r>
              <a:rPr lang="it-IT" sz="1800" dirty="0" smtClean="0"/>
              <a:t>In questo caso, non si ha né assorbimento, né cessione di calore: </a:t>
            </a:r>
            <a:r>
              <a:rPr lang="it-IT" sz="1800" b="1" dirty="0" smtClean="0"/>
              <a:t>la variazione di entalpia di dissoluzione </a:t>
            </a:r>
            <a:r>
              <a:rPr lang="it-IT" sz="1800" b="1" dirty="0" err="1" smtClean="0">
                <a:latin typeface="Symbol" panose="05050102010706020507" pitchFamily="18" charset="2"/>
              </a:rPr>
              <a:t>D</a:t>
            </a:r>
            <a:r>
              <a:rPr lang="it-IT" sz="1800" b="1" baseline="-25000" dirty="0" err="1" smtClean="0"/>
              <a:t>dis</a:t>
            </a:r>
            <a:r>
              <a:rPr lang="it-IT" sz="1800" b="1" dirty="0" err="1" smtClean="0"/>
              <a:t>H</a:t>
            </a:r>
            <a:r>
              <a:rPr lang="it-IT" sz="1800" b="1" dirty="0" smtClean="0"/>
              <a:t> è nulla</a:t>
            </a:r>
            <a:r>
              <a:rPr lang="it-IT" sz="1800" dirty="0"/>
              <a:t> </a:t>
            </a:r>
            <a:r>
              <a:rPr lang="it-IT" sz="1800" dirty="0" smtClean="0"/>
              <a:t>(</a:t>
            </a:r>
            <a:r>
              <a:rPr lang="it-IT" sz="1800" dirty="0" smtClean="0">
                <a:solidFill>
                  <a:srgbClr val="FF0000"/>
                </a:solidFill>
              </a:rPr>
              <a:t>verrà approfondito quando studieremo la termodinamica</a:t>
            </a:r>
            <a:r>
              <a:rPr lang="it-IT" sz="1800" dirty="0" smtClean="0"/>
              <a:t>)</a:t>
            </a:r>
          </a:p>
          <a:p>
            <a:pPr marL="0" indent="0">
              <a:lnSpc>
                <a:spcPct val="120000"/>
              </a:lnSpc>
              <a:spcBef>
                <a:spcPts val="0"/>
              </a:spcBef>
              <a:spcAft>
                <a:spcPts val="1200"/>
              </a:spcAft>
              <a:buNone/>
            </a:pPr>
            <a:endParaRPr lang="it-IT" sz="1800" baseline="-25000" dirty="0"/>
          </a:p>
        </p:txBody>
      </p:sp>
      <p:pic>
        <p:nvPicPr>
          <p:cNvPr id="8"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52086"/>
          <a:stretch/>
        </p:blipFill>
        <p:spPr bwMode="auto">
          <a:xfrm>
            <a:off x="6634570" y="449170"/>
            <a:ext cx="2336205" cy="63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01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508033" y="882707"/>
            <a:ext cx="4498807" cy="3366578"/>
            <a:chOff x="4508033" y="882707"/>
            <a:chExt cx="4498807" cy="3366578"/>
          </a:xfrm>
        </p:grpSpPr>
        <p:grpSp>
          <p:nvGrpSpPr>
            <p:cNvPr id="7" name="Group 6"/>
            <p:cNvGrpSpPr/>
            <p:nvPr/>
          </p:nvGrpSpPr>
          <p:grpSpPr>
            <a:xfrm>
              <a:off x="4508033" y="882707"/>
              <a:ext cx="4498807" cy="3366578"/>
              <a:chOff x="265217" y="875694"/>
              <a:chExt cx="4498807" cy="3366578"/>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474" y="875694"/>
                <a:ext cx="4384550" cy="3366578"/>
              </a:xfrm>
              <a:prstGeom prst="rect">
                <a:avLst/>
              </a:prstGeom>
            </p:spPr>
          </p:pic>
          <p:cxnSp>
            <p:nvCxnSpPr>
              <p:cNvPr id="29" name="Straight Connector 28"/>
              <p:cNvCxnSpPr/>
              <p:nvPr/>
            </p:nvCxnSpPr>
            <p:spPr>
              <a:xfrm flipH="1">
                <a:off x="967617" y="1811326"/>
                <a:ext cx="734067" cy="0"/>
              </a:xfrm>
              <a:prstGeom prst="line">
                <a:avLst/>
              </a:prstGeom>
              <a:ln w="19050">
                <a:prstDash val="dash"/>
                <a:head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5217" y="1626660"/>
                <a:ext cx="797204" cy="369332"/>
              </a:xfrm>
              <a:prstGeom prst="rect">
                <a:avLst/>
              </a:prstGeom>
              <a:noFill/>
            </p:spPr>
            <p:txBody>
              <a:bodyPr wrap="square" rtlCol="0">
                <a:spAutoFit/>
              </a:bodyPr>
              <a:lstStyle/>
              <a:p>
                <a:r>
                  <a:rPr lang="it-IT" dirty="0" smtClean="0">
                    <a:solidFill>
                      <a:schemeClr val="accent1">
                        <a:lumMod val="75000"/>
                      </a:schemeClr>
                    </a:solidFill>
                  </a:rPr>
                  <a:t>1 atm</a:t>
                </a:r>
                <a:endParaRPr lang="it-IT" baseline="-25000" dirty="0">
                  <a:solidFill>
                    <a:schemeClr val="accent1">
                      <a:lumMod val="75000"/>
                    </a:schemeClr>
                  </a:solidFill>
                </a:endParaRPr>
              </a:p>
            </p:txBody>
          </p:sp>
          <p:cxnSp>
            <p:nvCxnSpPr>
              <p:cNvPr id="31" name="Straight Connector 30"/>
              <p:cNvCxnSpPr/>
              <p:nvPr/>
            </p:nvCxnSpPr>
            <p:spPr>
              <a:xfrm flipH="1">
                <a:off x="1425657" y="1811326"/>
                <a:ext cx="270000" cy="0"/>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6351421" y="1882461"/>
              <a:ext cx="1444752" cy="369332"/>
            </a:xfrm>
            <a:prstGeom prst="rect">
              <a:avLst/>
            </a:prstGeom>
            <a:noFill/>
          </p:spPr>
          <p:txBody>
            <a:bodyPr wrap="square" rtlCol="0">
              <a:spAutoFit/>
            </a:bodyPr>
            <a:lstStyle/>
            <a:p>
              <a:r>
                <a:rPr lang="it-IT" dirty="0" smtClean="0"/>
                <a:t>LIQUIDO</a:t>
              </a:r>
              <a:endParaRPr lang="it-IT" dirty="0"/>
            </a:p>
          </p:txBody>
        </p:sp>
        <p:sp>
          <p:nvSpPr>
            <p:cNvPr id="33" name="TextBox 32"/>
            <p:cNvSpPr txBox="1"/>
            <p:nvPr/>
          </p:nvSpPr>
          <p:spPr>
            <a:xfrm>
              <a:off x="7543121" y="3140218"/>
              <a:ext cx="1444752" cy="369332"/>
            </a:xfrm>
            <a:prstGeom prst="rect">
              <a:avLst/>
            </a:prstGeom>
            <a:noFill/>
          </p:spPr>
          <p:txBody>
            <a:bodyPr wrap="square" rtlCol="0">
              <a:spAutoFit/>
            </a:bodyPr>
            <a:lstStyle/>
            <a:p>
              <a:r>
                <a:rPr lang="it-IT" dirty="0" smtClean="0"/>
                <a:t>VAPORE</a:t>
              </a:r>
              <a:endParaRPr lang="it-IT" dirty="0"/>
            </a:p>
          </p:txBody>
        </p:sp>
        <p:sp>
          <p:nvSpPr>
            <p:cNvPr id="34" name="TextBox 33"/>
            <p:cNvSpPr txBox="1"/>
            <p:nvPr/>
          </p:nvSpPr>
          <p:spPr>
            <a:xfrm rot="16200000">
              <a:off x="4737202" y="2308230"/>
              <a:ext cx="1444752" cy="369332"/>
            </a:xfrm>
            <a:prstGeom prst="rect">
              <a:avLst/>
            </a:prstGeom>
            <a:noFill/>
          </p:spPr>
          <p:txBody>
            <a:bodyPr wrap="square" rtlCol="0">
              <a:spAutoFit/>
            </a:bodyPr>
            <a:lstStyle/>
            <a:p>
              <a:r>
                <a:rPr lang="it-IT" dirty="0" smtClean="0"/>
                <a:t>SOLIDO</a:t>
              </a:r>
              <a:endParaRPr lang="it-IT" dirty="0"/>
            </a:p>
          </p:txBody>
        </p:sp>
      </p:grpSp>
      <mc:AlternateContent xmlns:mc="http://schemas.openxmlformats.org/markup-compatibility/2006" xmlns:a14="http://schemas.microsoft.com/office/drawing/2010/main">
        <mc:Choice Requires="a14">
          <p:sp>
            <p:nvSpPr>
              <p:cNvPr id="20" name="Content Placeholder 2"/>
              <p:cNvSpPr txBox="1">
                <a:spLocks/>
              </p:cNvSpPr>
              <p:nvPr/>
            </p:nvSpPr>
            <p:spPr>
              <a:xfrm>
                <a:off x="517710" y="882707"/>
                <a:ext cx="4104580"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La presenza di un soluto non volatile provoca anche una variazione nella curva di fusione della soluzione, rispetto a quella del solvente puro: la </a:t>
                </a:r>
                <a:r>
                  <a:rPr lang="it-IT" sz="1800" dirty="0"/>
                  <a:t>temperatura di </a:t>
                </a:r>
                <a:r>
                  <a:rPr lang="it-IT" sz="1800" dirty="0" smtClean="0"/>
                  <a:t>congelamento si abbassa (abbassamento crioscopico). </a:t>
                </a:r>
              </a:p>
              <a:p>
                <a:pPr marL="0" indent="0">
                  <a:lnSpc>
                    <a:spcPct val="120000"/>
                  </a:lnSpc>
                  <a:spcBef>
                    <a:spcPts val="0"/>
                  </a:spcBef>
                  <a:spcAft>
                    <a:spcPts val="600"/>
                  </a:spcAft>
                  <a:buNone/>
                </a:pPr>
                <a:r>
                  <a:rPr lang="it-IT" sz="1800" dirty="0" smtClean="0"/>
                  <a:t>Anche </a:t>
                </a:r>
                <a:r>
                  <a:rPr lang="it-IT" sz="1800" dirty="0"/>
                  <a:t>in questo caso, </a:t>
                </a:r>
                <a:r>
                  <a:rPr lang="it-IT" sz="1800" dirty="0" smtClean="0"/>
                  <a:t>l’abbassamento del punto </a:t>
                </a:r>
                <a:r>
                  <a:rPr lang="it-IT" sz="1800" dirty="0"/>
                  <a:t>di congelamento </a:t>
                </a:r>
                <a:r>
                  <a:rPr lang="it-IT" sz="1800" dirty="0" smtClean="0"/>
                  <a:t>dipende solo dalla natura del solvente e dalla </a:t>
                </a:r>
                <a:r>
                  <a:rPr lang="it-IT" sz="1800" b="1" dirty="0" smtClean="0"/>
                  <a:t>molalità del soluto</a:t>
                </a:r>
                <a:r>
                  <a:rPr lang="it-IT" sz="1800" dirty="0" smtClean="0"/>
                  <a:t>:        </a:t>
                </a:r>
                <a14:m>
                  <m:oMath xmlns:m="http://schemas.openxmlformats.org/officeDocument/2006/math">
                    <m:r>
                      <a:rPr lang="it-IT" sz="1800" b="1" i="1">
                        <a:latin typeface="Cambria Math" panose="02040503050406030204" pitchFamily="18" charset="0"/>
                      </a:rPr>
                      <m:t>𝜟</m:t>
                    </m:r>
                    <m:sSub>
                      <m:sSubPr>
                        <m:ctrlPr>
                          <a:rPr lang="it-IT" sz="1800" b="1" i="1">
                            <a:latin typeface="Cambria Math" panose="02040503050406030204" pitchFamily="18" charset="0"/>
                          </a:rPr>
                        </m:ctrlPr>
                      </m:sSubPr>
                      <m:e>
                        <m:r>
                          <a:rPr lang="it-IT" sz="1800" b="1" i="1">
                            <a:latin typeface="Cambria Math" panose="02040503050406030204" pitchFamily="18" charset="0"/>
                          </a:rPr>
                          <m:t>𝑻</m:t>
                        </m:r>
                      </m:e>
                      <m:sub>
                        <m:r>
                          <a:rPr lang="it-IT" sz="1800" b="1" i="1" smtClean="0">
                            <a:latin typeface="Cambria Math" panose="02040503050406030204" pitchFamily="18" charset="0"/>
                          </a:rPr>
                          <m:t>𝒄𝒓</m:t>
                        </m:r>
                      </m:sub>
                    </m:sSub>
                    <m:r>
                      <a:rPr lang="it-IT" sz="1800" b="1" i="1">
                        <a:latin typeface="Cambria Math" panose="02040503050406030204" pitchFamily="18" charset="0"/>
                      </a:rPr>
                      <m:t>=</m:t>
                    </m:r>
                    <m:sSub>
                      <m:sSubPr>
                        <m:ctrlPr>
                          <a:rPr lang="it-IT" sz="1800" b="1" i="1">
                            <a:latin typeface="Cambria Math" panose="02040503050406030204" pitchFamily="18" charset="0"/>
                          </a:rPr>
                        </m:ctrlPr>
                      </m:sSubPr>
                      <m:e>
                        <m:r>
                          <a:rPr lang="it-IT" sz="1800" b="1" i="1">
                            <a:latin typeface="Cambria Math" panose="02040503050406030204" pitchFamily="18" charset="0"/>
                          </a:rPr>
                          <m:t>𝑲</m:t>
                        </m:r>
                      </m:e>
                      <m:sub>
                        <m:r>
                          <a:rPr lang="it-IT" sz="1800" b="1" i="1" smtClean="0">
                            <a:latin typeface="Cambria Math" panose="02040503050406030204" pitchFamily="18" charset="0"/>
                          </a:rPr>
                          <m:t>𝒄𝒓</m:t>
                        </m:r>
                      </m:sub>
                    </m:sSub>
                    <m:r>
                      <a:rPr lang="it-IT" sz="1800" b="1" i="1">
                        <a:latin typeface="Cambria Math" panose="02040503050406030204" pitchFamily="18" charset="0"/>
                      </a:rPr>
                      <m:t>⋅</m:t>
                    </m:r>
                    <m:r>
                      <a:rPr lang="it-IT" sz="1800" b="1" i="1" smtClean="0">
                        <a:latin typeface="Cambria Math" panose="02040503050406030204" pitchFamily="18" charset="0"/>
                      </a:rPr>
                      <m:t>𝒃</m:t>
                    </m:r>
                  </m:oMath>
                </a14:m>
                <a:endParaRPr lang="it-IT" sz="1800" dirty="0" smtClean="0"/>
              </a:p>
              <a:p>
                <a:pPr marL="0" indent="0">
                  <a:lnSpc>
                    <a:spcPct val="120000"/>
                  </a:lnSpc>
                  <a:spcBef>
                    <a:spcPts val="0"/>
                  </a:spcBef>
                  <a:spcAft>
                    <a:spcPts val="600"/>
                  </a:spcAft>
                  <a:buNone/>
                </a:pPr>
                <a:r>
                  <a:rPr lang="it-IT" sz="1800" dirty="0" smtClean="0"/>
                  <a:t>dove </a:t>
                </a:r>
                <a:r>
                  <a:rPr lang="it-IT" sz="1800" i="1" dirty="0" smtClean="0"/>
                  <a:t>K</a:t>
                </a:r>
                <a:r>
                  <a:rPr lang="it-IT" sz="1800" i="1" baseline="-25000" dirty="0" smtClean="0"/>
                  <a:t>cr</a:t>
                </a:r>
                <a:r>
                  <a:rPr lang="it-IT" sz="1800" dirty="0" smtClean="0"/>
                  <a:t> è la costante crioscopica, dipende solo dalla natura del solvente ed è </a:t>
                </a:r>
                <a:r>
                  <a:rPr lang="it-IT" sz="1800" dirty="0"/>
                  <a:t>espressa in °C kg/mol. </a:t>
                </a:r>
                <a:endParaRPr lang="it-IT" sz="1800" dirty="0" smtClean="0"/>
              </a:p>
              <a:p>
                <a:pPr marL="0" indent="0">
                  <a:lnSpc>
                    <a:spcPct val="120000"/>
                  </a:lnSpc>
                  <a:spcBef>
                    <a:spcPts val="0"/>
                  </a:spcBef>
                  <a:spcAft>
                    <a:spcPts val="600"/>
                  </a:spcAft>
                  <a:buNone/>
                </a:pPr>
                <a:r>
                  <a:rPr lang="it-IT" sz="1800" dirty="0"/>
                  <a:t>La temperatura di </a:t>
                </a:r>
                <a:r>
                  <a:rPr lang="it-IT" sz="1800" dirty="0" smtClean="0"/>
                  <a:t>congelamento </a:t>
                </a:r>
                <a:r>
                  <a:rPr lang="it-IT" sz="1800" dirty="0"/>
                  <a:t>della soluzione è: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𝑇</m:t>
                        </m:r>
                      </m:e>
                      <m:sub>
                        <m:r>
                          <a:rPr lang="it-IT" sz="1800" b="0" i="1" smtClean="0">
                            <a:latin typeface="Cambria Math" panose="02040503050406030204" pitchFamily="18" charset="0"/>
                          </a:rPr>
                          <m:t>𝑐𝑟</m:t>
                        </m:r>
                      </m:sub>
                    </m:sSub>
                    <m:r>
                      <a:rPr lang="it-IT" sz="1800" i="1">
                        <a:latin typeface="Cambria Math" panose="02040503050406030204" pitchFamily="18" charset="0"/>
                      </a:rPr>
                      <m:t>=</m:t>
                    </m:r>
                    <m:sSubSup>
                      <m:sSubSupPr>
                        <m:ctrlPr>
                          <a:rPr lang="it-IT" sz="1800" i="1">
                            <a:latin typeface="Cambria Math" panose="02040503050406030204" pitchFamily="18" charset="0"/>
                          </a:rPr>
                        </m:ctrlPr>
                      </m:sSubSupPr>
                      <m:e>
                        <m:r>
                          <a:rPr lang="it-IT" sz="1800" i="1">
                            <a:latin typeface="Cambria Math" panose="02040503050406030204" pitchFamily="18" charset="0"/>
                          </a:rPr>
                          <m:t>𝑇</m:t>
                        </m:r>
                      </m:e>
                      <m:sub>
                        <m:r>
                          <a:rPr lang="it-IT" sz="1800" b="0" i="1" smtClean="0">
                            <a:latin typeface="Cambria Math" panose="02040503050406030204" pitchFamily="18" charset="0"/>
                          </a:rPr>
                          <m:t>𝑐𝑟</m:t>
                        </m:r>
                      </m:sub>
                      <m:sup>
                        <m:r>
                          <a:rPr lang="it-IT" sz="1800" i="1">
                            <a:latin typeface="Cambria Math" panose="02040503050406030204" pitchFamily="18" charset="0"/>
                          </a:rPr>
                          <m:t>𝑜</m:t>
                        </m:r>
                      </m:sup>
                    </m:sSubSup>
                    <m:r>
                      <a:rPr lang="it-IT" sz="1800" b="0" i="1" smtClean="0">
                        <a:latin typeface="Cambria Math" panose="02040503050406030204" pitchFamily="18" charset="0"/>
                      </a:rPr>
                      <m:t>−</m:t>
                    </m:r>
                    <m:r>
                      <m:rPr>
                        <m:sty m:val="p"/>
                      </m:rPr>
                      <a:rPr lang="it-IT" sz="1800" i="1">
                        <a:latin typeface="Cambria Math" panose="02040503050406030204" pitchFamily="18" charset="0"/>
                      </a:rPr>
                      <m:t>Δ</m:t>
                    </m:r>
                    <m:sSub>
                      <m:sSubPr>
                        <m:ctrlPr>
                          <a:rPr lang="it-IT" sz="1800" i="1">
                            <a:latin typeface="Cambria Math" panose="02040503050406030204" pitchFamily="18" charset="0"/>
                          </a:rPr>
                        </m:ctrlPr>
                      </m:sSubPr>
                      <m:e>
                        <m:r>
                          <a:rPr lang="it-IT" sz="1800" i="1">
                            <a:latin typeface="Cambria Math" panose="02040503050406030204" pitchFamily="18" charset="0"/>
                          </a:rPr>
                          <m:t>𝑇</m:t>
                        </m:r>
                      </m:e>
                      <m:sub>
                        <m:r>
                          <a:rPr lang="it-IT" sz="1800" b="0" i="1" smtClean="0">
                            <a:latin typeface="Cambria Math" panose="02040503050406030204" pitchFamily="18" charset="0"/>
                          </a:rPr>
                          <m:t>𝑐𝑟</m:t>
                        </m:r>
                      </m:sub>
                    </m:sSub>
                  </m:oMath>
                </a14:m>
                <a:endParaRPr lang="it-IT" sz="1800" dirty="0" smtClean="0"/>
              </a:p>
              <a:p>
                <a:pPr marL="0" indent="0">
                  <a:lnSpc>
                    <a:spcPct val="120000"/>
                  </a:lnSpc>
                  <a:spcBef>
                    <a:spcPts val="0"/>
                  </a:spcBef>
                  <a:spcAft>
                    <a:spcPts val="600"/>
                  </a:spcAft>
                  <a:buNone/>
                </a:pPr>
                <a:r>
                  <a:rPr lang="it-IT" sz="1800" i="1" dirty="0" smtClean="0"/>
                  <a:t>Esempio: uso dell’antigelo.</a:t>
                </a:r>
                <a:endParaRPr lang="it-IT" sz="1800" i="1"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517710" y="882707"/>
                <a:ext cx="4104580" cy="974768"/>
              </a:xfrm>
              <a:prstGeom prst="rect">
                <a:avLst/>
              </a:prstGeom>
              <a:blipFill>
                <a:blip r:embed="rId3"/>
                <a:stretch>
                  <a:fillRect l="-1337" r="-2229" b="-488750"/>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Abbassamento crioscopico</a:t>
            </a:r>
            <a:endParaRPr lang="it-IT" sz="3200" dirty="0">
              <a:solidFill>
                <a:srgbClr val="0070C0"/>
              </a:solidFill>
            </a:endParaRPr>
          </a:p>
        </p:txBody>
      </p:sp>
      <p:grpSp>
        <p:nvGrpSpPr>
          <p:cNvPr id="23" name="Group 22"/>
          <p:cNvGrpSpPr/>
          <p:nvPr/>
        </p:nvGrpSpPr>
        <p:grpSpPr>
          <a:xfrm>
            <a:off x="5326141" y="1818339"/>
            <a:ext cx="1225313" cy="2325393"/>
            <a:chOff x="3573965" y="2706624"/>
            <a:chExt cx="1225313" cy="2325393"/>
          </a:xfrm>
        </p:grpSpPr>
        <p:sp>
          <p:nvSpPr>
            <p:cNvPr id="24" name="TextBox 23"/>
            <p:cNvSpPr txBox="1"/>
            <p:nvPr/>
          </p:nvSpPr>
          <p:spPr>
            <a:xfrm>
              <a:off x="3809994" y="4662685"/>
              <a:ext cx="684663" cy="369332"/>
            </a:xfrm>
            <a:prstGeom prst="rect">
              <a:avLst/>
            </a:prstGeom>
            <a:noFill/>
          </p:spPr>
          <p:txBody>
            <a:bodyPr wrap="square" rtlCol="0">
              <a:spAutoFit/>
            </a:bodyPr>
            <a:lstStyle/>
            <a:p>
              <a:r>
                <a:rPr lang="it-IT" dirty="0" smtClean="0">
                  <a:solidFill>
                    <a:schemeClr val="accent1">
                      <a:lumMod val="75000"/>
                    </a:schemeClr>
                  </a:solidFill>
                  <a:latin typeface="Symbol" panose="05050102010706020507" pitchFamily="18" charset="2"/>
                </a:rPr>
                <a:t>D</a:t>
              </a:r>
              <a:r>
                <a:rPr lang="it-IT" dirty="0" smtClean="0">
                  <a:solidFill>
                    <a:schemeClr val="accent1">
                      <a:lumMod val="75000"/>
                    </a:schemeClr>
                  </a:solidFill>
                </a:rPr>
                <a:t>T</a:t>
              </a:r>
              <a:r>
                <a:rPr lang="it-IT" baseline="-25000" dirty="0" smtClean="0">
                  <a:solidFill>
                    <a:schemeClr val="accent1">
                      <a:lumMod val="75000"/>
                    </a:schemeClr>
                  </a:solidFill>
                </a:rPr>
                <a:t>cr</a:t>
              </a:r>
              <a:endParaRPr lang="it-IT" baseline="-25000" dirty="0">
                <a:solidFill>
                  <a:schemeClr val="accent1">
                    <a:lumMod val="75000"/>
                  </a:schemeClr>
                </a:solidFill>
              </a:endParaRPr>
            </a:p>
          </p:txBody>
        </p:sp>
        <p:cxnSp>
          <p:nvCxnSpPr>
            <p:cNvPr id="25" name="Straight Connector 24"/>
            <p:cNvCxnSpPr/>
            <p:nvPr/>
          </p:nvCxnSpPr>
          <p:spPr>
            <a:xfrm flipV="1">
              <a:off x="3916298" y="2706624"/>
              <a:ext cx="1" cy="2001515"/>
            </a:xfrm>
            <a:prstGeom prst="line">
              <a:avLst/>
            </a:prstGeom>
            <a:ln w="19050">
              <a:prstDash val="dash"/>
              <a:head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81454" y="2706890"/>
              <a:ext cx="1" cy="2001515"/>
            </a:xfrm>
            <a:prstGeom prst="line">
              <a:avLst/>
            </a:prstGeom>
            <a:ln w="19050">
              <a:prstDash val="dash"/>
              <a:head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14615" y="4397835"/>
              <a:ext cx="684663" cy="369332"/>
            </a:xfrm>
            <a:prstGeom prst="rect">
              <a:avLst/>
            </a:prstGeom>
            <a:noFill/>
          </p:spPr>
          <p:txBody>
            <a:bodyPr wrap="square" rtlCol="0">
              <a:spAutoFit/>
            </a:bodyPr>
            <a:lstStyle/>
            <a:p>
              <a:r>
                <a:rPr lang="it-IT" dirty="0" smtClean="0">
                  <a:solidFill>
                    <a:schemeClr val="accent1">
                      <a:lumMod val="75000"/>
                    </a:schemeClr>
                  </a:solidFill>
                </a:rPr>
                <a:t>T°</a:t>
              </a:r>
              <a:r>
                <a:rPr lang="it-IT" baseline="-25000" dirty="0" smtClean="0">
                  <a:solidFill>
                    <a:schemeClr val="accent1">
                      <a:lumMod val="75000"/>
                    </a:schemeClr>
                  </a:solidFill>
                </a:rPr>
                <a:t>cr</a:t>
              </a:r>
              <a:endParaRPr lang="it-IT" baseline="-25000" dirty="0">
                <a:solidFill>
                  <a:schemeClr val="accent1">
                    <a:lumMod val="75000"/>
                  </a:schemeClr>
                </a:solidFill>
              </a:endParaRPr>
            </a:p>
          </p:txBody>
        </p:sp>
        <p:sp>
          <p:nvSpPr>
            <p:cNvPr id="28" name="TextBox 27"/>
            <p:cNvSpPr txBox="1"/>
            <p:nvPr/>
          </p:nvSpPr>
          <p:spPr>
            <a:xfrm>
              <a:off x="3573965" y="4397835"/>
              <a:ext cx="684663" cy="369332"/>
            </a:xfrm>
            <a:prstGeom prst="rect">
              <a:avLst/>
            </a:prstGeom>
            <a:noFill/>
          </p:spPr>
          <p:txBody>
            <a:bodyPr wrap="square" rtlCol="0">
              <a:spAutoFit/>
            </a:bodyPr>
            <a:lstStyle/>
            <a:p>
              <a:r>
                <a:rPr lang="it-IT" dirty="0" smtClean="0">
                  <a:solidFill>
                    <a:schemeClr val="accent1">
                      <a:lumMod val="75000"/>
                    </a:schemeClr>
                  </a:solidFill>
                </a:rPr>
                <a:t>T</a:t>
              </a:r>
              <a:r>
                <a:rPr lang="it-IT" baseline="-25000" dirty="0" smtClean="0">
                  <a:solidFill>
                    <a:schemeClr val="accent1">
                      <a:lumMod val="75000"/>
                    </a:schemeClr>
                  </a:solidFill>
                </a:rPr>
                <a:t>cr</a:t>
              </a:r>
              <a:endParaRPr lang="it-IT" baseline="-25000" dirty="0">
                <a:solidFill>
                  <a:schemeClr val="accent1">
                    <a:lumMod val="75000"/>
                  </a:schemeClr>
                </a:solidFill>
              </a:endParaRPr>
            </a:p>
          </p:txBody>
        </p:sp>
      </p:grpSp>
      <p:graphicFrame>
        <p:nvGraphicFramePr>
          <p:cNvPr id="35" name="Table 34"/>
          <p:cNvGraphicFramePr>
            <a:graphicFrameLocks noGrp="1"/>
          </p:cNvGraphicFramePr>
          <p:nvPr>
            <p:extLst/>
          </p:nvPr>
        </p:nvGraphicFramePr>
        <p:xfrm>
          <a:off x="4622290" y="4259905"/>
          <a:ext cx="4185903" cy="2276424"/>
        </p:xfrm>
        <a:graphic>
          <a:graphicData uri="http://schemas.openxmlformats.org/drawingml/2006/table">
            <a:tbl>
              <a:tblPr firstRow="1" bandRow="1">
                <a:tableStyleId>{5C22544A-7EE6-4342-B048-85BDC9FD1C3A}</a:tableStyleId>
              </a:tblPr>
              <a:tblGrid>
                <a:gridCol w="1395301">
                  <a:extLst>
                    <a:ext uri="{9D8B030D-6E8A-4147-A177-3AD203B41FA5}">
                      <a16:colId xmlns:a16="http://schemas.microsoft.com/office/drawing/2014/main" val="3463003761"/>
                    </a:ext>
                  </a:extLst>
                </a:gridCol>
                <a:gridCol w="1395301">
                  <a:extLst>
                    <a:ext uri="{9D8B030D-6E8A-4147-A177-3AD203B41FA5}">
                      <a16:colId xmlns:a16="http://schemas.microsoft.com/office/drawing/2014/main" val="1892409469"/>
                    </a:ext>
                  </a:extLst>
                </a:gridCol>
                <a:gridCol w="1395301">
                  <a:extLst>
                    <a:ext uri="{9D8B030D-6E8A-4147-A177-3AD203B41FA5}">
                      <a16:colId xmlns:a16="http://schemas.microsoft.com/office/drawing/2014/main" val="1574224189"/>
                    </a:ext>
                  </a:extLst>
                </a:gridCol>
              </a:tblGrid>
              <a:tr h="320984">
                <a:tc>
                  <a:txBody>
                    <a:bodyPr/>
                    <a:lstStyle/>
                    <a:p>
                      <a:pPr algn="ctr"/>
                      <a:r>
                        <a:rPr lang="it-IT" sz="1700" dirty="0" smtClean="0">
                          <a:solidFill>
                            <a:schemeClr val="tx1"/>
                          </a:solidFill>
                        </a:rPr>
                        <a:t>SOLVENTE</a:t>
                      </a:r>
                      <a:endParaRPr lang="it-IT" sz="17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700" i="1" dirty="0" smtClean="0">
                          <a:solidFill>
                            <a:schemeClr val="tx1"/>
                          </a:solidFill>
                        </a:rPr>
                        <a:t>K</a:t>
                      </a:r>
                      <a:r>
                        <a:rPr lang="it-IT" sz="1700" i="1" baseline="-25000" dirty="0" smtClean="0">
                          <a:solidFill>
                            <a:schemeClr val="tx1"/>
                          </a:solidFill>
                        </a:rPr>
                        <a:t>cr</a:t>
                      </a:r>
                      <a:r>
                        <a:rPr lang="it-IT" sz="1700" i="1" baseline="0" dirty="0" smtClean="0">
                          <a:solidFill>
                            <a:schemeClr val="tx1"/>
                          </a:solidFill>
                        </a:rPr>
                        <a:t> </a:t>
                      </a:r>
                      <a:r>
                        <a:rPr lang="it-IT" sz="1700" b="0" i="0" baseline="0" dirty="0" smtClean="0">
                          <a:solidFill>
                            <a:schemeClr val="tx1"/>
                          </a:solidFill>
                        </a:rPr>
                        <a:t>(°C kg/mol)</a:t>
                      </a:r>
                      <a:endParaRPr lang="it-IT" sz="1700" b="0" i="0" baseline="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700" i="1" dirty="0" smtClean="0">
                          <a:solidFill>
                            <a:schemeClr val="tx1"/>
                          </a:solidFill>
                        </a:rPr>
                        <a:t>K</a:t>
                      </a:r>
                      <a:r>
                        <a:rPr lang="it-IT" sz="1700" i="1" baseline="-25000" dirty="0" smtClean="0">
                          <a:solidFill>
                            <a:schemeClr val="tx1"/>
                          </a:solidFill>
                        </a:rPr>
                        <a:t>e</a:t>
                      </a:r>
                      <a:r>
                        <a:rPr lang="it-IT" sz="1700" i="1" baseline="0" dirty="0" smtClean="0">
                          <a:solidFill>
                            <a:schemeClr val="tx1"/>
                          </a:solidFill>
                        </a:rPr>
                        <a:t> </a:t>
                      </a:r>
                      <a:r>
                        <a:rPr lang="it-IT" sz="1700" b="0" i="0" baseline="0" dirty="0" smtClean="0">
                          <a:solidFill>
                            <a:schemeClr val="tx1"/>
                          </a:solidFill>
                        </a:rPr>
                        <a:t>(°C kg/mol)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7331478"/>
                  </a:ext>
                </a:extLst>
              </a:tr>
              <a:tr h="320984">
                <a:tc rowSpan="2">
                  <a:txBody>
                    <a:bodyPr/>
                    <a:lstStyle/>
                    <a:p>
                      <a:pPr algn="ctr"/>
                      <a:r>
                        <a:rPr lang="it-IT" sz="1700" dirty="0" smtClean="0">
                          <a:solidFill>
                            <a:schemeClr val="tx1"/>
                          </a:solidFill>
                        </a:rPr>
                        <a:t>Acqua</a:t>
                      </a:r>
                      <a:endParaRPr lang="it-IT" sz="17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700" dirty="0" smtClean="0">
                          <a:solidFill>
                            <a:schemeClr val="tx1"/>
                          </a:solidFill>
                        </a:rPr>
                        <a:t>1.86</a:t>
                      </a:r>
                      <a:endParaRPr lang="it-IT" sz="17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700" dirty="0" smtClean="0">
                          <a:solidFill>
                            <a:schemeClr val="tx1"/>
                          </a:solidFill>
                        </a:rPr>
                        <a:t>0.52</a:t>
                      </a:r>
                      <a:endParaRPr lang="it-IT" sz="17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7658600"/>
                  </a:ext>
                </a:extLst>
              </a:tr>
              <a:tr h="320984">
                <a:tc v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700" dirty="0" smtClean="0">
                          <a:solidFill>
                            <a:schemeClr val="tx1"/>
                          </a:solidFill>
                        </a:rPr>
                        <a:t>(T°</a:t>
                      </a:r>
                      <a:r>
                        <a:rPr lang="it-IT" sz="1700" baseline="-25000" dirty="0" smtClean="0">
                          <a:solidFill>
                            <a:schemeClr val="tx1"/>
                          </a:solidFill>
                        </a:rPr>
                        <a:t>cr</a:t>
                      </a:r>
                      <a:r>
                        <a:rPr lang="it-IT" sz="1700" dirty="0" smtClean="0">
                          <a:solidFill>
                            <a:schemeClr val="tx1"/>
                          </a:solidFill>
                        </a:rPr>
                        <a:t> = 0°C)</a:t>
                      </a:r>
                      <a:endParaRPr lang="it-IT" sz="17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700" dirty="0" smtClean="0">
                          <a:solidFill>
                            <a:schemeClr val="tx1"/>
                          </a:solidFill>
                        </a:rPr>
                        <a:t>(T°</a:t>
                      </a:r>
                      <a:r>
                        <a:rPr lang="it-IT" sz="1700" baseline="-25000" dirty="0" smtClean="0">
                          <a:solidFill>
                            <a:schemeClr val="tx1"/>
                          </a:solidFill>
                        </a:rPr>
                        <a:t>e</a:t>
                      </a:r>
                      <a:r>
                        <a:rPr lang="it-IT" sz="1700" dirty="0" smtClean="0">
                          <a:solidFill>
                            <a:schemeClr val="tx1"/>
                          </a:solidFill>
                        </a:rPr>
                        <a:t> = 100°C)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7558772"/>
                  </a:ext>
                </a:extLst>
              </a:tr>
              <a:tr h="320984">
                <a:tc rowSpan="2">
                  <a:txBody>
                    <a:bodyPr/>
                    <a:lstStyle/>
                    <a:p>
                      <a:pPr algn="ctr"/>
                      <a:r>
                        <a:rPr lang="it-IT" sz="1700" dirty="0" smtClean="0">
                          <a:solidFill>
                            <a:schemeClr val="tx1"/>
                          </a:solidFill>
                        </a:rPr>
                        <a:t>Benzene</a:t>
                      </a:r>
                      <a:endParaRPr lang="it-IT" sz="17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700" dirty="0" smtClean="0">
                          <a:solidFill>
                            <a:schemeClr val="tx1"/>
                          </a:solidFill>
                        </a:rPr>
                        <a:t>5.12</a:t>
                      </a:r>
                      <a:endParaRPr lang="it-IT" sz="17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700" dirty="0" smtClean="0">
                          <a:solidFill>
                            <a:schemeClr val="tx1"/>
                          </a:solidFill>
                        </a:rPr>
                        <a:t>2.53</a:t>
                      </a:r>
                      <a:endParaRPr lang="it-IT" sz="17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8035428"/>
                  </a:ext>
                </a:extLst>
              </a:tr>
              <a:tr h="320984">
                <a:tc v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700" dirty="0" smtClean="0">
                          <a:solidFill>
                            <a:schemeClr val="tx1"/>
                          </a:solidFill>
                        </a:rPr>
                        <a:t>(T°</a:t>
                      </a:r>
                      <a:r>
                        <a:rPr lang="it-IT" sz="1700" baseline="-25000" dirty="0" smtClean="0">
                          <a:solidFill>
                            <a:schemeClr val="tx1"/>
                          </a:solidFill>
                        </a:rPr>
                        <a:t>cr</a:t>
                      </a:r>
                      <a:r>
                        <a:rPr lang="it-IT" sz="1700" dirty="0" smtClean="0">
                          <a:solidFill>
                            <a:schemeClr val="tx1"/>
                          </a:solidFill>
                        </a:rPr>
                        <a:t> = 5.5°C)</a:t>
                      </a:r>
                      <a:endParaRPr lang="it-IT" sz="17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700" dirty="0" smtClean="0">
                          <a:solidFill>
                            <a:schemeClr val="tx1"/>
                          </a:solidFill>
                        </a:rPr>
                        <a:t>(T°</a:t>
                      </a:r>
                      <a:r>
                        <a:rPr lang="it-IT" sz="1700" baseline="-25000" dirty="0" smtClean="0">
                          <a:solidFill>
                            <a:schemeClr val="tx1"/>
                          </a:solidFill>
                        </a:rPr>
                        <a:t>e</a:t>
                      </a:r>
                      <a:r>
                        <a:rPr lang="it-IT" sz="1700" dirty="0" smtClean="0">
                          <a:solidFill>
                            <a:schemeClr val="tx1"/>
                          </a:solidFill>
                        </a:rPr>
                        <a:t> = 80.1°C)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044223"/>
                  </a:ext>
                </a:extLst>
              </a:tr>
              <a:tr h="320984">
                <a:tc rowSpan="2">
                  <a:txBody>
                    <a:bodyPr/>
                    <a:lstStyle/>
                    <a:p>
                      <a:pPr algn="ctr"/>
                      <a:r>
                        <a:rPr lang="it-IT" sz="1700" dirty="0" smtClean="0">
                          <a:solidFill>
                            <a:schemeClr val="tx1"/>
                          </a:solidFill>
                        </a:rPr>
                        <a:t>CCl</a:t>
                      </a:r>
                      <a:r>
                        <a:rPr lang="it-IT" sz="1700" baseline="-25000" dirty="0" smtClean="0">
                          <a:solidFill>
                            <a:schemeClr val="tx1"/>
                          </a:solidFill>
                        </a:rPr>
                        <a:t>4</a:t>
                      </a:r>
                      <a:endParaRPr lang="it-IT" sz="1700" baseline="-250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700" dirty="0" smtClean="0">
                          <a:solidFill>
                            <a:schemeClr val="tx1"/>
                          </a:solidFill>
                        </a:rPr>
                        <a:t>29.8</a:t>
                      </a:r>
                      <a:endParaRPr lang="it-IT" sz="17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700" dirty="0" smtClean="0">
                          <a:solidFill>
                            <a:schemeClr val="tx1"/>
                          </a:solidFill>
                        </a:rPr>
                        <a:t>5.02</a:t>
                      </a:r>
                      <a:endParaRPr lang="it-IT" sz="17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405027"/>
                  </a:ext>
                </a:extLst>
              </a:tr>
              <a:tr h="320984">
                <a:tc vMerge="1">
                  <a:txBody>
                    <a:bodyPr/>
                    <a:lstStyle/>
                    <a:p>
                      <a:pPr algn="ctr"/>
                      <a:endParaRPr lang="it-IT" baseline="-250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700" dirty="0" smtClean="0">
                          <a:solidFill>
                            <a:schemeClr val="tx1"/>
                          </a:solidFill>
                        </a:rPr>
                        <a:t>(T°</a:t>
                      </a:r>
                      <a:r>
                        <a:rPr lang="it-IT" sz="1700" baseline="-25000" dirty="0" smtClean="0">
                          <a:solidFill>
                            <a:schemeClr val="tx1"/>
                          </a:solidFill>
                        </a:rPr>
                        <a:t>cr</a:t>
                      </a:r>
                      <a:r>
                        <a:rPr lang="it-IT" sz="1700" dirty="0" smtClean="0">
                          <a:solidFill>
                            <a:schemeClr val="tx1"/>
                          </a:solidFill>
                        </a:rPr>
                        <a:t> = -22.3°C)</a:t>
                      </a:r>
                      <a:endParaRPr lang="it-IT" sz="17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700" dirty="0" smtClean="0">
                          <a:solidFill>
                            <a:schemeClr val="tx1"/>
                          </a:solidFill>
                        </a:rPr>
                        <a:t>(T°</a:t>
                      </a:r>
                      <a:r>
                        <a:rPr lang="it-IT" sz="1700" baseline="-25000" dirty="0" smtClean="0">
                          <a:solidFill>
                            <a:schemeClr val="tx1"/>
                          </a:solidFill>
                        </a:rPr>
                        <a:t>e</a:t>
                      </a:r>
                      <a:r>
                        <a:rPr lang="it-IT" sz="1700" dirty="0" smtClean="0">
                          <a:solidFill>
                            <a:schemeClr val="tx1"/>
                          </a:solidFill>
                        </a:rPr>
                        <a:t> = 76.8°C)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0792168"/>
                  </a:ext>
                </a:extLst>
              </a:tr>
            </a:tbl>
          </a:graphicData>
        </a:graphic>
      </p:graphicFrame>
    </p:spTree>
    <p:extLst>
      <p:ext uri="{BB962C8B-B14F-4D97-AF65-F5344CB8AC3E}">
        <p14:creationId xmlns:p14="http://schemas.microsoft.com/office/powerpoint/2010/main" val="11467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78439" y="4545477"/>
            <a:ext cx="5520392" cy="2246033"/>
            <a:chOff x="67608" y="4412393"/>
            <a:chExt cx="5520392" cy="2246033"/>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5382" r="65632"/>
            <a:stretch/>
          </p:blipFill>
          <p:spPr>
            <a:xfrm>
              <a:off x="67608" y="4412393"/>
              <a:ext cx="2424580" cy="2246033"/>
            </a:xfrm>
            <a:prstGeom prst="rect">
              <a:avLst/>
            </a:prstGeom>
          </p:spPr>
        </p:pic>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64665" t="15382" r="3557"/>
            <a:stretch/>
          </p:blipFill>
          <p:spPr>
            <a:xfrm>
              <a:off x="3346145" y="4412393"/>
              <a:ext cx="2241855" cy="2246033"/>
            </a:xfrm>
            <a:prstGeom prst="rect">
              <a:avLst/>
            </a:prstGeom>
          </p:spPr>
        </p:pic>
        <p:sp>
          <p:nvSpPr>
            <p:cNvPr id="11" name="TextBox 10"/>
            <p:cNvSpPr txBox="1"/>
            <p:nvPr/>
          </p:nvSpPr>
          <p:spPr>
            <a:xfrm>
              <a:off x="2299855" y="5237016"/>
              <a:ext cx="1128023" cy="830997"/>
            </a:xfrm>
            <a:prstGeom prst="rect">
              <a:avLst/>
            </a:prstGeom>
            <a:noFill/>
          </p:spPr>
          <p:txBody>
            <a:bodyPr wrap="square" rtlCol="0">
              <a:spAutoFit/>
            </a:bodyPr>
            <a:lstStyle/>
            <a:p>
              <a:pPr algn="ctr"/>
              <a:r>
                <a:rPr lang="it-IT" sz="1600" dirty="0" smtClean="0"/>
                <a:t>Membrana semi-</a:t>
              </a:r>
            </a:p>
            <a:p>
              <a:pPr algn="ctr"/>
              <a:r>
                <a:rPr lang="it-IT" sz="1600" dirty="0" smtClean="0"/>
                <a:t>permeabile</a:t>
              </a:r>
              <a:endParaRPr lang="it-IT" sz="1600" dirty="0"/>
            </a:p>
          </p:txBody>
        </p:sp>
      </p:grpSp>
      <p:sp>
        <p:nvSpPr>
          <p:cNvPr id="20" name="Content Placeholder 2"/>
          <p:cNvSpPr txBox="1">
            <a:spLocks/>
          </p:cNvSpPr>
          <p:nvPr/>
        </p:nvSpPr>
        <p:spPr>
          <a:xfrm>
            <a:off x="445992" y="763182"/>
            <a:ext cx="596377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a:t>Il fenomeno </a:t>
            </a:r>
            <a:r>
              <a:rPr lang="it-IT" sz="1800" dirty="0" smtClean="0"/>
              <a:t>dell’osmosi avviene quando due soluzioni sono poste a contatto attraverso una membrana </a:t>
            </a:r>
            <a:r>
              <a:rPr lang="it-IT" sz="1800" b="1" dirty="0" smtClean="0"/>
              <a:t>semi-permeabile</a:t>
            </a:r>
            <a:r>
              <a:rPr lang="it-IT" sz="1800" dirty="0" smtClean="0"/>
              <a:t>. </a:t>
            </a:r>
            <a:r>
              <a:rPr lang="it-IT" sz="1800" dirty="0"/>
              <a:t>A livello molecolare, la membrana </a:t>
            </a:r>
            <a:r>
              <a:rPr lang="it-IT" sz="1800" dirty="0" smtClean="0"/>
              <a:t>semi-permeabile </a:t>
            </a:r>
            <a:r>
              <a:rPr lang="it-IT" sz="1800" dirty="0"/>
              <a:t>è fatta in modo tale </a:t>
            </a:r>
            <a:r>
              <a:rPr lang="it-IT" sz="1800" dirty="0" smtClean="0"/>
              <a:t>da permettere il passaggio delle molecole </a:t>
            </a:r>
            <a:r>
              <a:rPr lang="it-IT" sz="1800" dirty="0"/>
              <a:t>di solvente </a:t>
            </a:r>
            <a:r>
              <a:rPr lang="it-IT" sz="1800" dirty="0" smtClean="0"/>
              <a:t>in </a:t>
            </a:r>
            <a:r>
              <a:rPr lang="it-IT" sz="1800" dirty="0"/>
              <a:t>entrambi i sensi, ma non </a:t>
            </a:r>
            <a:r>
              <a:rPr lang="it-IT" sz="1800" dirty="0" smtClean="0"/>
              <a:t>delle </a:t>
            </a:r>
            <a:r>
              <a:rPr lang="it-IT" sz="1800" dirty="0"/>
              <a:t>molecole di soluto. </a:t>
            </a:r>
          </a:p>
          <a:p>
            <a:pPr marL="0" indent="0">
              <a:lnSpc>
                <a:spcPct val="120000"/>
              </a:lnSpc>
              <a:spcBef>
                <a:spcPts val="0"/>
              </a:spcBef>
              <a:spcAft>
                <a:spcPts val="600"/>
              </a:spcAft>
              <a:buNone/>
            </a:pPr>
            <a:r>
              <a:rPr lang="it-IT" sz="1800" dirty="0" smtClean="0"/>
              <a:t>L’</a:t>
            </a:r>
            <a:r>
              <a:rPr lang="it-IT" sz="1800" b="1" dirty="0" smtClean="0"/>
              <a:t>osmosi</a:t>
            </a:r>
            <a:r>
              <a:rPr lang="it-IT" sz="1800" dirty="0" smtClean="0"/>
              <a:t> è il passaggio spontaneo del solvente una soluzione più diluita a una più concentrata, quando queste sono separate da una membrana semi-permeabile.</a:t>
            </a:r>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Pressione osmotica</a:t>
            </a:r>
            <a:endParaRPr lang="it-IT" sz="3200" dirty="0">
              <a:solidFill>
                <a:srgbClr val="0070C0"/>
              </a:solidFill>
            </a:endParaRPr>
          </a:p>
        </p:txBody>
      </p:sp>
      <p:grpSp>
        <p:nvGrpSpPr>
          <p:cNvPr id="17" name="Group 16"/>
          <p:cNvGrpSpPr/>
          <p:nvPr/>
        </p:nvGrpSpPr>
        <p:grpSpPr>
          <a:xfrm>
            <a:off x="6462179" y="131480"/>
            <a:ext cx="2592346" cy="3370817"/>
            <a:chOff x="6573011" y="445511"/>
            <a:chExt cx="2592346" cy="3370817"/>
          </a:xfrm>
        </p:grpSpPr>
        <p:grpSp>
          <p:nvGrpSpPr>
            <p:cNvPr id="5" name="Group 4"/>
            <p:cNvGrpSpPr/>
            <p:nvPr/>
          </p:nvGrpSpPr>
          <p:grpSpPr>
            <a:xfrm>
              <a:off x="6573011" y="445511"/>
              <a:ext cx="2548964" cy="3370817"/>
              <a:chOff x="4338918" y="573654"/>
              <a:chExt cx="2548964" cy="3370817"/>
            </a:xfrm>
          </p:grpSpPr>
          <p:pic>
            <p:nvPicPr>
              <p:cNvPr id="10" name="Immagine 1"/>
              <p:cNvPicPr>
                <a:picLocks noChangeAspect="1"/>
              </p:cNvPicPr>
              <p:nvPr/>
            </p:nvPicPr>
            <p:blipFill rotWithShape="1">
              <a:blip r:embed="rId3">
                <a:extLst>
                  <a:ext uri="{28A0092B-C50C-407E-A947-70E740481C1C}">
                    <a14:useLocalDpi xmlns:a14="http://schemas.microsoft.com/office/drawing/2010/main" val="0"/>
                  </a:ext>
                </a:extLst>
              </a:blip>
              <a:srcRect l="18733" t="4890" r="57748" b="45903"/>
              <a:stretch/>
            </p:blipFill>
            <p:spPr bwMode="auto">
              <a:xfrm>
                <a:off x="4338918" y="932329"/>
                <a:ext cx="1550894" cy="30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04541" y="573654"/>
                <a:ext cx="1183341" cy="584775"/>
              </a:xfrm>
              <a:prstGeom prst="rect">
                <a:avLst/>
              </a:prstGeom>
              <a:noFill/>
            </p:spPr>
            <p:txBody>
              <a:bodyPr wrap="square" rtlCol="0">
                <a:spAutoFit/>
              </a:bodyPr>
              <a:lstStyle/>
              <a:p>
                <a:pPr algn="ctr"/>
                <a:r>
                  <a:rPr lang="it-IT" sz="1600" dirty="0"/>
                  <a:t>l</a:t>
                </a:r>
                <a:r>
                  <a:rPr lang="it-IT" sz="1600" dirty="0" smtClean="0"/>
                  <a:t>ivello del liquido</a:t>
                </a:r>
                <a:endParaRPr lang="it-IT" sz="1600" dirty="0"/>
              </a:p>
            </p:txBody>
          </p:sp>
        </p:grpSp>
        <p:cxnSp>
          <p:nvCxnSpPr>
            <p:cNvPr id="7" name="Straight Connector 6"/>
            <p:cNvCxnSpPr/>
            <p:nvPr/>
          </p:nvCxnSpPr>
          <p:spPr>
            <a:xfrm flipV="1">
              <a:off x="7662223" y="3460377"/>
              <a:ext cx="6776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77200" y="3291100"/>
              <a:ext cx="1030941" cy="338554"/>
            </a:xfrm>
            <a:prstGeom prst="rect">
              <a:avLst/>
            </a:prstGeom>
            <a:noFill/>
          </p:spPr>
          <p:txBody>
            <a:bodyPr wrap="square" rtlCol="0">
              <a:spAutoFit/>
            </a:bodyPr>
            <a:lstStyle/>
            <a:p>
              <a:pPr algn="ctr"/>
              <a:r>
                <a:rPr lang="it-IT" sz="1600" dirty="0" smtClean="0"/>
                <a:t>H</a:t>
              </a:r>
              <a:r>
                <a:rPr lang="it-IT" sz="1600" baseline="-25000" dirty="0" smtClean="0"/>
                <a:t>2</a:t>
              </a:r>
              <a:r>
                <a:rPr lang="it-IT" sz="1600" dirty="0" smtClean="0"/>
                <a:t>O</a:t>
              </a:r>
              <a:endParaRPr lang="it-IT" sz="1600" dirty="0"/>
            </a:p>
          </p:txBody>
        </p:sp>
        <p:cxnSp>
          <p:nvCxnSpPr>
            <p:cNvPr id="13" name="Straight Connector 12"/>
            <p:cNvCxnSpPr/>
            <p:nvPr/>
          </p:nvCxnSpPr>
          <p:spPr>
            <a:xfrm flipV="1">
              <a:off x="7487410" y="2564839"/>
              <a:ext cx="864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34416" y="2279348"/>
              <a:ext cx="1030941" cy="584775"/>
            </a:xfrm>
            <a:prstGeom prst="rect">
              <a:avLst/>
            </a:prstGeom>
            <a:noFill/>
          </p:spPr>
          <p:txBody>
            <a:bodyPr wrap="square" rtlCol="0">
              <a:spAutoFit/>
            </a:bodyPr>
            <a:lstStyle/>
            <a:p>
              <a:pPr algn="ctr"/>
              <a:r>
                <a:rPr lang="it-IT" sz="1600" dirty="0" smtClean="0"/>
                <a:t>H</a:t>
              </a:r>
              <a:r>
                <a:rPr lang="it-IT" sz="1600" baseline="-25000" dirty="0" smtClean="0"/>
                <a:t>2</a:t>
              </a:r>
              <a:r>
                <a:rPr lang="it-IT" sz="1600" dirty="0" smtClean="0"/>
                <a:t>O + soluto</a:t>
              </a:r>
              <a:endParaRPr lang="it-IT" sz="1600" dirty="0"/>
            </a:p>
          </p:txBody>
        </p:sp>
      </p:grpSp>
      <p:sp>
        <p:nvSpPr>
          <p:cNvPr id="19" name="Content Placeholder 2"/>
          <p:cNvSpPr txBox="1">
            <a:spLocks/>
          </p:cNvSpPr>
          <p:nvPr/>
        </p:nvSpPr>
        <p:spPr>
          <a:xfrm>
            <a:off x="442868" y="3547027"/>
            <a:ext cx="8145320"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A causa di questo passaggio spontanteo, la soluzione più concentrata tende ad aumentare di volume, fino a che la pressione della colonna di acqua non bilancia la pressione delle molecole di solvente sulla membrana semipermeabile.</a:t>
            </a:r>
            <a:endParaRPr lang="it-IT" sz="1800" dirty="0"/>
          </a:p>
        </p:txBody>
      </p:sp>
      <p:sp>
        <p:nvSpPr>
          <p:cNvPr id="21" name="Content Placeholder 2"/>
          <p:cNvSpPr txBox="1">
            <a:spLocks/>
          </p:cNvSpPr>
          <p:nvPr/>
        </p:nvSpPr>
        <p:spPr>
          <a:xfrm>
            <a:off x="5770956" y="4684341"/>
            <a:ext cx="289275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Il fenomeno dell’osmosi si osserva in tutti i sistemi biologici: le membrane biologiche sono esempi di membrane semi-permeabili.</a:t>
            </a:r>
          </a:p>
        </p:txBody>
      </p:sp>
    </p:spTree>
    <p:extLst>
      <p:ext uri="{BB962C8B-B14F-4D97-AF65-F5344CB8AC3E}">
        <p14:creationId xmlns:p14="http://schemas.microsoft.com/office/powerpoint/2010/main" val="380219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19"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Content Placeholder 2"/>
              <p:cNvSpPr txBox="1">
                <a:spLocks/>
              </p:cNvSpPr>
              <p:nvPr/>
            </p:nvSpPr>
            <p:spPr>
              <a:xfrm>
                <a:off x="493427" y="221502"/>
                <a:ext cx="8133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La </a:t>
                </a:r>
                <a:r>
                  <a:rPr lang="it-IT" sz="1800" b="1" dirty="0" smtClean="0"/>
                  <a:t>pressione osmotica, </a:t>
                </a:r>
                <a:r>
                  <a:rPr lang="it-IT" sz="1800" b="1" dirty="0" smtClean="0">
                    <a:latin typeface="Symbol" panose="05050102010706020507" pitchFamily="18" charset="2"/>
                  </a:rPr>
                  <a:t>p</a:t>
                </a:r>
                <a:r>
                  <a:rPr lang="it-IT" sz="1800" b="1" dirty="0" smtClean="0"/>
                  <a:t>,</a:t>
                </a:r>
                <a:r>
                  <a:rPr lang="it-IT" sz="1800" dirty="0" smtClean="0"/>
                  <a:t> è la pressione che deve essere applicata ad una soluzione separata dal proprio solvente da una membrana semipermeabile per evitare il passaggio di solvente. </a:t>
                </a:r>
                <a:r>
                  <a:rPr lang="it-IT" sz="1800" dirty="0"/>
                  <a:t>La pressione osmotica è pari a:    </a:t>
                </a:r>
                <a:endParaRPr lang="it-IT" sz="1800" dirty="0" smtClean="0"/>
              </a:p>
              <a:p>
                <a:pPr marL="0" indent="0" algn="ctr">
                  <a:lnSpc>
                    <a:spcPct val="120000"/>
                  </a:lnSpc>
                  <a:spcBef>
                    <a:spcPts val="0"/>
                  </a:spcBef>
                  <a:spcAft>
                    <a:spcPts val="600"/>
                  </a:spcAft>
                  <a:buNone/>
                </a:pPr>
                <a:r>
                  <a:rPr lang="it-IT" sz="1800" dirty="0" smtClean="0"/>
                  <a:t> </a:t>
                </a:r>
                <a14:m>
                  <m:oMath xmlns:m="http://schemas.openxmlformats.org/officeDocument/2006/math">
                    <m:r>
                      <a:rPr lang="it-IT" sz="1800" b="1" i="1">
                        <a:latin typeface="Cambria Math" panose="02040503050406030204" pitchFamily="18" charset="0"/>
                        <a:ea typeface="Cambria Math" panose="02040503050406030204" pitchFamily="18" charset="0"/>
                      </a:rPr>
                      <m:t>𝝅</m:t>
                    </m:r>
                    <m:r>
                      <a:rPr lang="it-IT" sz="1800" b="1" i="1">
                        <a:latin typeface="Cambria Math" panose="02040503050406030204" pitchFamily="18" charset="0"/>
                        <a:ea typeface="Cambria Math" panose="02040503050406030204" pitchFamily="18" charset="0"/>
                      </a:rPr>
                      <m:t>=</m:t>
                    </m:r>
                    <m:r>
                      <a:rPr lang="it-IT" sz="1800" b="1" i="1" smtClean="0">
                        <a:latin typeface="Cambria Math" panose="02040503050406030204" pitchFamily="18" charset="0"/>
                        <a:ea typeface="Cambria Math" panose="02040503050406030204" pitchFamily="18" charset="0"/>
                      </a:rPr>
                      <m:t>𝒄</m:t>
                    </m:r>
                    <m:r>
                      <a:rPr lang="it-IT" sz="1800" b="1" i="1">
                        <a:latin typeface="Cambria Math" panose="02040503050406030204" pitchFamily="18" charset="0"/>
                        <a:ea typeface="Cambria Math" panose="02040503050406030204" pitchFamily="18" charset="0"/>
                      </a:rPr>
                      <m:t>∙</m:t>
                    </m:r>
                    <m:r>
                      <a:rPr lang="it-IT" sz="1800" b="1" i="1">
                        <a:latin typeface="Cambria Math" panose="02040503050406030204" pitchFamily="18" charset="0"/>
                        <a:ea typeface="Cambria Math" panose="02040503050406030204" pitchFamily="18" charset="0"/>
                      </a:rPr>
                      <m:t>𝑹</m:t>
                    </m:r>
                    <m:r>
                      <a:rPr lang="it-IT" sz="1800" b="1" i="1">
                        <a:latin typeface="Cambria Math" panose="02040503050406030204" pitchFamily="18" charset="0"/>
                        <a:ea typeface="Cambria Math" panose="02040503050406030204" pitchFamily="18" charset="0"/>
                      </a:rPr>
                      <m:t>∙</m:t>
                    </m:r>
                    <m:r>
                      <a:rPr lang="it-IT" sz="1800" b="1" i="1">
                        <a:latin typeface="Cambria Math" panose="02040503050406030204" pitchFamily="18" charset="0"/>
                        <a:ea typeface="Cambria Math" panose="02040503050406030204" pitchFamily="18" charset="0"/>
                      </a:rPr>
                      <m:t>𝑻</m:t>
                    </m:r>
                  </m:oMath>
                </a14:m>
                <a:r>
                  <a:rPr lang="it-IT" sz="1800" b="1" dirty="0"/>
                  <a:t> </a:t>
                </a:r>
                <a:endParaRPr lang="it-IT" sz="1800" b="1" dirty="0" smtClean="0"/>
              </a:p>
              <a:p>
                <a:pPr marL="0" indent="0">
                  <a:lnSpc>
                    <a:spcPct val="120000"/>
                  </a:lnSpc>
                  <a:spcBef>
                    <a:spcPts val="0"/>
                  </a:spcBef>
                  <a:spcAft>
                    <a:spcPts val="600"/>
                  </a:spcAft>
                  <a:buNone/>
                </a:pPr>
                <a:r>
                  <a:rPr lang="it-IT" sz="1800" dirty="0" smtClean="0"/>
                  <a:t>dove </a:t>
                </a:r>
                <a:r>
                  <a:rPr lang="it-IT" sz="1800" i="1" dirty="0"/>
                  <a:t>M</a:t>
                </a:r>
                <a:r>
                  <a:rPr lang="it-IT" sz="1800" dirty="0"/>
                  <a:t> è la molarità del soluto, </a:t>
                </a:r>
                <a:r>
                  <a:rPr lang="it-IT" sz="1800" i="1" dirty="0"/>
                  <a:t>R</a:t>
                </a:r>
                <a:r>
                  <a:rPr lang="it-IT" sz="1800" dirty="0"/>
                  <a:t> è la costante universale dei gas e </a:t>
                </a:r>
                <a:r>
                  <a:rPr lang="it-IT" sz="1800" i="1" dirty="0"/>
                  <a:t>T</a:t>
                </a:r>
                <a:r>
                  <a:rPr lang="it-IT" sz="1800" dirty="0"/>
                  <a:t> è la temperatura espressa in K. </a:t>
                </a:r>
                <a:endParaRPr lang="it-IT" sz="1800" dirty="0" smtClean="0"/>
              </a:p>
              <a:p>
                <a:pPr marL="0" indent="0">
                  <a:lnSpc>
                    <a:spcPct val="120000"/>
                  </a:lnSpc>
                  <a:spcBef>
                    <a:spcPts val="0"/>
                  </a:spcBef>
                  <a:spcAft>
                    <a:spcPts val="600"/>
                  </a:spcAft>
                  <a:buNone/>
                </a:pPr>
                <a:r>
                  <a:rPr lang="it-IT" sz="1800" dirty="0" smtClean="0"/>
                  <a:t>Due soluzioni a differente concentrazione molare (diverso numero di particelle disciolte) sono definite:</a:t>
                </a:r>
              </a:p>
              <a:p>
                <a:pPr>
                  <a:lnSpc>
                    <a:spcPct val="120000"/>
                  </a:lnSpc>
                  <a:spcBef>
                    <a:spcPts val="0"/>
                  </a:spcBef>
                  <a:spcAft>
                    <a:spcPts val="600"/>
                  </a:spcAft>
                  <a:buFontTx/>
                  <a:buChar char="-"/>
                </a:pPr>
                <a:r>
                  <a:rPr lang="it-IT" sz="1800" b="1" dirty="0" smtClean="0"/>
                  <a:t>ipotonica</a:t>
                </a:r>
                <a:r>
                  <a:rPr lang="it-IT" sz="1800" dirty="0" smtClean="0"/>
                  <a:t>, la soluzione con minore pressione osmotica,</a:t>
                </a:r>
              </a:p>
              <a:p>
                <a:pPr>
                  <a:lnSpc>
                    <a:spcPct val="120000"/>
                  </a:lnSpc>
                  <a:spcBef>
                    <a:spcPts val="0"/>
                  </a:spcBef>
                  <a:spcAft>
                    <a:spcPts val="600"/>
                  </a:spcAft>
                  <a:buFontTx/>
                  <a:buChar char="-"/>
                </a:pPr>
                <a:r>
                  <a:rPr lang="it-IT" sz="1800" b="1" dirty="0"/>
                  <a:t>i</a:t>
                </a:r>
                <a:r>
                  <a:rPr lang="it-IT" sz="1800" b="1" dirty="0" smtClean="0"/>
                  <a:t>pertonica</a:t>
                </a:r>
                <a:r>
                  <a:rPr lang="it-IT" sz="1800" dirty="0" smtClean="0"/>
                  <a:t>, la soluzione con maggiore pressione osmotica,</a:t>
                </a:r>
              </a:p>
              <a:p>
                <a:pPr marL="0" indent="0">
                  <a:lnSpc>
                    <a:spcPct val="120000"/>
                  </a:lnSpc>
                  <a:spcBef>
                    <a:spcPts val="0"/>
                  </a:spcBef>
                  <a:spcAft>
                    <a:spcPts val="600"/>
                  </a:spcAft>
                  <a:buNone/>
                </a:pPr>
                <a:r>
                  <a:rPr lang="it-IT" sz="1800" dirty="0" smtClean="0"/>
                  <a:t>Due soluzioni sono </a:t>
                </a:r>
                <a:r>
                  <a:rPr lang="it-IT" sz="1800" b="1" dirty="0" smtClean="0"/>
                  <a:t>isotoniche</a:t>
                </a:r>
                <a:r>
                  <a:rPr lang="it-IT" sz="1800" dirty="0"/>
                  <a:t> </a:t>
                </a:r>
                <a:r>
                  <a:rPr lang="it-IT" sz="1800" dirty="0" smtClean="0"/>
                  <a:t>quando hanno pari pressione osmotica.</a:t>
                </a:r>
                <a:r>
                  <a:rPr lang="it-IT" sz="1800" b="1" dirty="0" smtClean="0"/>
                  <a:t> </a:t>
                </a:r>
                <a:r>
                  <a:rPr lang="it-IT" sz="1800" dirty="0" smtClean="0"/>
                  <a:t> </a:t>
                </a:r>
                <a:endParaRPr lang="it-IT" sz="1800" dirty="0"/>
              </a:p>
            </p:txBody>
          </p:sp>
        </mc:Choice>
        <mc:Fallback xmlns="">
          <p:sp>
            <p:nvSpPr>
              <p:cNvPr id="19" name="Content Placeholder 2"/>
              <p:cNvSpPr txBox="1">
                <a:spLocks noRot="1" noChangeAspect="1" noMove="1" noResize="1" noEditPoints="1" noAdjustHandles="1" noChangeArrowheads="1" noChangeShapeType="1" noTextEdit="1"/>
              </p:cNvSpPr>
              <p:nvPr/>
            </p:nvSpPr>
            <p:spPr>
              <a:xfrm>
                <a:off x="493427" y="221502"/>
                <a:ext cx="8133337" cy="974768"/>
              </a:xfrm>
              <a:prstGeom prst="rect">
                <a:avLst/>
              </a:prstGeom>
              <a:blipFill>
                <a:blip r:embed="rId2"/>
                <a:stretch>
                  <a:fillRect l="-675" t="-625" b="-335625"/>
                </a:stretch>
              </a:blipFill>
            </p:spPr>
            <p:txBody>
              <a:bodyPr/>
              <a:lstStyle/>
              <a:p>
                <a:r>
                  <a:rPr lang="it-IT">
                    <a:noFill/>
                  </a:rPr>
                  <a:t> </a:t>
                </a:r>
              </a:p>
            </p:txBody>
          </p:sp>
        </mc:Fallback>
      </mc:AlternateContent>
      <p:grpSp>
        <p:nvGrpSpPr>
          <p:cNvPr id="8" name="Group 7"/>
          <p:cNvGrpSpPr/>
          <p:nvPr/>
        </p:nvGrpSpPr>
        <p:grpSpPr>
          <a:xfrm>
            <a:off x="520322" y="4525029"/>
            <a:ext cx="7969633" cy="2073869"/>
            <a:chOff x="860614" y="4560888"/>
            <a:chExt cx="7969633" cy="2073869"/>
          </a:xfrm>
        </p:grpSpPr>
        <p:pic>
          <p:nvPicPr>
            <p:cNvPr id="18" name="Immagine 1"/>
            <p:cNvPicPr>
              <a:picLocks noChangeAspect="1"/>
            </p:cNvPicPr>
            <p:nvPr/>
          </p:nvPicPr>
          <p:blipFill rotWithShape="1">
            <a:blip r:embed="rId3">
              <a:extLst>
                <a:ext uri="{28A0092B-C50C-407E-A947-70E740481C1C}">
                  <a14:useLocalDpi xmlns:a14="http://schemas.microsoft.com/office/drawing/2010/main" val="0"/>
                </a:ext>
              </a:extLst>
            </a:blip>
            <a:srcRect l="11074" t="-1" r="10405" b="44683"/>
            <a:stretch/>
          </p:blipFill>
          <p:spPr bwMode="auto">
            <a:xfrm>
              <a:off x="1783976" y="4560888"/>
              <a:ext cx="7010400" cy="144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94331" y="5988426"/>
              <a:ext cx="2366682" cy="646331"/>
            </a:xfrm>
            <a:prstGeom prst="rect">
              <a:avLst/>
            </a:prstGeom>
            <a:noFill/>
          </p:spPr>
          <p:txBody>
            <a:bodyPr wrap="square" rtlCol="0">
              <a:spAutoFit/>
            </a:bodyPr>
            <a:lstStyle/>
            <a:p>
              <a:pPr algn="ctr"/>
              <a:r>
                <a:rPr lang="it-IT" dirty="0" smtClean="0"/>
                <a:t>Soluzione esterna isotonica</a:t>
              </a:r>
              <a:endParaRPr lang="it-IT" dirty="0"/>
            </a:p>
          </p:txBody>
        </p:sp>
        <p:sp>
          <p:nvSpPr>
            <p:cNvPr id="23" name="TextBox 22"/>
            <p:cNvSpPr txBox="1"/>
            <p:nvPr/>
          </p:nvSpPr>
          <p:spPr>
            <a:xfrm>
              <a:off x="4078948" y="5979459"/>
              <a:ext cx="2366682" cy="646331"/>
            </a:xfrm>
            <a:prstGeom prst="rect">
              <a:avLst/>
            </a:prstGeom>
            <a:noFill/>
          </p:spPr>
          <p:txBody>
            <a:bodyPr wrap="square" rtlCol="0">
              <a:spAutoFit/>
            </a:bodyPr>
            <a:lstStyle/>
            <a:p>
              <a:pPr algn="ctr"/>
              <a:r>
                <a:rPr lang="it-IT" dirty="0" smtClean="0"/>
                <a:t>Soluzione esterna ipotonica</a:t>
              </a:r>
              <a:endParaRPr lang="it-IT" dirty="0"/>
            </a:p>
          </p:txBody>
        </p:sp>
        <p:sp>
          <p:nvSpPr>
            <p:cNvPr id="24" name="TextBox 23"/>
            <p:cNvSpPr txBox="1"/>
            <p:nvPr/>
          </p:nvSpPr>
          <p:spPr>
            <a:xfrm>
              <a:off x="6463565" y="5979459"/>
              <a:ext cx="2366682" cy="646331"/>
            </a:xfrm>
            <a:prstGeom prst="rect">
              <a:avLst/>
            </a:prstGeom>
            <a:noFill/>
          </p:spPr>
          <p:txBody>
            <a:bodyPr wrap="square" rtlCol="0">
              <a:spAutoFit/>
            </a:bodyPr>
            <a:lstStyle/>
            <a:p>
              <a:pPr algn="ctr"/>
              <a:r>
                <a:rPr lang="it-IT" dirty="0" smtClean="0"/>
                <a:t>Soluzione esterna ipertonica</a:t>
              </a:r>
              <a:endParaRPr lang="it-IT" dirty="0"/>
            </a:p>
          </p:txBody>
        </p:sp>
        <p:sp>
          <p:nvSpPr>
            <p:cNvPr id="25" name="TextBox 24"/>
            <p:cNvSpPr txBox="1"/>
            <p:nvPr/>
          </p:nvSpPr>
          <p:spPr>
            <a:xfrm>
              <a:off x="860614" y="4825986"/>
              <a:ext cx="1111622" cy="646331"/>
            </a:xfrm>
            <a:prstGeom prst="rect">
              <a:avLst/>
            </a:prstGeom>
            <a:noFill/>
          </p:spPr>
          <p:txBody>
            <a:bodyPr wrap="square" rtlCol="0">
              <a:spAutoFit/>
            </a:bodyPr>
            <a:lstStyle/>
            <a:p>
              <a:r>
                <a:rPr lang="it-IT" dirty="0" smtClean="0"/>
                <a:t>Globuli rossi</a:t>
              </a:r>
              <a:endParaRPr lang="it-IT" dirty="0"/>
            </a:p>
          </p:txBody>
        </p:sp>
      </p:grpSp>
    </p:spTree>
    <p:extLst>
      <p:ext uri="{BB962C8B-B14F-4D97-AF65-F5344CB8AC3E}">
        <p14:creationId xmlns:p14="http://schemas.microsoft.com/office/powerpoint/2010/main" val="5078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481850" y="859255"/>
                <a:ext cx="822323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Si definiscono </a:t>
                </a:r>
                <a:r>
                  <a:rPr lang="it-IT" sz="1800" b="1" dirty="0" smtClean="0"/>
                  <a:t>elettroliti</a:t>
                </a:r>
                <a:r>
                  <a:rPr lang="it-IT" sz="1800" dirty="0" smtClean="0"/>
                  <a:t> quelle sostanze che, sciolte in acqua, rendono la soluzione capace di condurre elettricità. Infatti, quando disciolti in acqua, gli elettroliti si</a:t>
                </a:r>
                <a:r>
                  <a:rPr lang="it-IT" sz="1800" b="1" dirty="0" smtClean="0"/>
                  <a:t> dissociano</a:t>
                </a:r>
                <a:r>
                  <a:rPr lang="it-IT" sz="1800" dirty="0" smtClean="0"/>
                  <a:t> negli ioni che li formano. </a:t>
                </a:r>
              </a:p>
              <a:p>
                <a:pPr marL="0" indent="0">
                  <a:lnSpc>
                    <a:spcPct val="120000"/>
                  </a:lnSpc>
                  <a:spcBef>
                    <a:spcPts val="0"/>
                  </a:spcBef>
                  <a:spcAft>
                    <a:spcPts val="600"/>
                  </a:spcAft>
                  <a:buNone/>
                </a:pPr>
                <a:r>
                  <a:rPr lang="it-IT" sz="1800" dirty="0" smtClean="0"/>
                  <a:t>Un esempio di elettroliti sono </a:t>
                </a:r>
                <a:r>
                  <a:rPr lang="it-IT" sz="1800" b="1" dirty="0" smtClean="0"/>
                  <a:t>i sali</a:t>
                </a:r>
                <a:r>
                  <a:rPr lang="it-IT" sz="1800" dirty="0" smtClean="0"/>
                  <a:t>:       </a:t>
                </a:r>
                <a14:m>
                  <m:oMath xmlns:m="http://schemas.openxmlformats.org/officeDocument/2006/math">
                    <m:r>
                      <a:rPr lang="it-IT" sz="1800" b="0" i="1" smtClean="0">
                        <a:latin typeface="Cambria Math" panose="02040503050406030204" pitchFamily="18" charset="0"/>
                      </a:rPr>
                      <m:t>𝑁𝑎</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𝐶𝑙</m:t>
                        </m:r>
                      </m:e>
                      <m:sub>
                        <m:r>
                          <a:rPr lang="it-IT" sz="1800" b="0" i="1" smtClean="0">
                            <a:latin typeface="Cambria Math" panose="02040503050406030204" pitchFamily="18" charset="0"/>
                          </a:rPr>
                          <m:t>(</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groupChr>
                      <m:groupChrPr>
                        <m:chr m:val="→"/>
                        <m:vertJc m:val="bot"/>
                        <m:ctrlPr>
                          <a:rPr lang="it-IT" sz="1800" b="0" i="1" smtClean="0">
                            <a:latin typeface="Cambria Math" panose="02040503050406030204" pitchFamily="18" charset="0"/>
                          </a:rPr>
                        </m:ctrlPr>
                      </m:groupChrPr>
                      <m:e>
                        <m:r>
                          <m:rPr>
                            <m:brk m:alnAt="2"/>
                          </m:rPr>
                          <a:rPr lang="it-IT" sz="1800" b="0" i="1" smtClean="0">
                            <a:latin typeface="Cambria Math" panose="02040503050406030204" pitchFamily="18" charset="0"/>
                          </a:rPr>
                          <m:t>𝐻</m:t>
                        </m:r>
                        <m:r>
                          <a:rPr lang="it-IT" sz="1800" b="0" i="1" baseline="-25000" smtClean="0">
                            <a:latin typeface="Cambria Math" panose="02040503050406030204" pitchFamily="18" charset="0"/>
                          </a:rPr>
                          <m:t>2</m:t>
                        </m:r>
                        <m:r>
                          <a:rPr lang="it-IT" sz="1800" b="0" i="1" smtClean="0">
                            <a:latin typeface="Cambria Math" panose="02040503050406030204" pitchFamily="18" charset="0"/>
                          </a:rPr>
                          <m:t>𝑂</m:t>
                        </m:r>
                      </m:e>
                    </m:groupCh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𝑁𝑎</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m:t>
                        </m:r>
                      </m:sup>
                    </m:sSubSup>
                    <m:r>
                      <a:rPr lang="it-IT" sz="1800" b="0" i="1" smtClean="0">
                        <a:latin typeface="Cambria Math" panose="02040503050406030204" pitchFamily="18" charset="0"/>
                      </a:rPr>
                      <m:t>+</m:t>
                    </m: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𝐶𝑙</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m:t>
                        </m:r>
                      </m:sup>
                    </m:sSubSup>
                  </m:oMath>
                </a14:m>
                <a:r>
                  <a:rPr lang="it-IT" sz="1800" dirty="0" smtClean="0"/>
                  <a:t>.</a:t>
                </a:r>
              </a:p>
              <a:p>
                <a:pPr marL="0" indent="0">
                  <a:lnSpc>
                    <a:spcPct val="120000"/>
                  </a:lnSpc>
                  <a:spcBef>
                    <a:spcPts val="0"/>
                  </a:spcBef>
                  <a:spcAft>
                    <a:spcPts val="600"/>
                  </a:spcAft>
                  <a:buNone/>
                </a:pPr>
                <a:r>
                  <a:rPr lang="it-IT" sz="1800" dirty="0" smtClean="0"/>
                  <a:t>Mentre l’acqua pura conduce poco, sciogliendo una piccola quantità di sale, la soluzione conduce la corrente elettrica.</a:t>
                </a:r>
              </a:p>
              <a:p>
                <a:pPr marL="0" indent="0">
                  <a:lnSpc>
                    <a:spcPct val="120000"/>
                  </a:lnSpc>
                  <a:spcBef>
                    <a:spcPts val="0"/>
                  </a:spcBef>
                  <a:spcAft>
                    <a:spcPts val="600"/>
                  </a:spcAft>
                  <a:buNone/>
                </a:pPr>
                <a:r>
                  <a:rPr lang="it-IT" sz="1800" dirty="0" smtClean="0"/>
                  <a:t>Gli elettroliti si dividono in:</a:t>
                </a:r>
              </a:p>
              <a:p>
                <a:pPr>
                  <a:lnSpc>
                    <a:spcPct val="120000"/>
                  </a:lnSpc>
                  <a:spcBef>
                    <a:spcPts val="0"/>
                  </a:spcBef>
                  <a:spcAft>
                    <a:spcPts val="600"/>
                  </a:spcAft>
                  <a:buFont typeface="Wingdings" panose="05000000000000000000" pitchFamily="2" charset="2"/>
                  <a:buChar char="Ø"/>
                </a:pPr>
                <a:r>
                  <a:rPr lang="it-IT" sz="1800" dirty="0"/>
                  <a:t>E</a:t>
                </a:r>
                <a:r>
                  <a:rPr lang="it-IT" sz="1800" dirty="0" smtClean="0"/>
                  <a:t>lettroliti forti, tra cui tutti i sali, che quando si sciolgono si dissociano completamente (N.B. </a:t>
                </a:r>
                <a:r>
                  <a:rPr lang="it-IT" sz="1800" dirty="0"/>
                  <a:t>a</a:t>
                </a:r>
                <a:r>
                  <a:rPr lang="it-IT" sz="1800" dirty="0" smtClean="0"/>
                  <a:t>lcuni sali però sono poco solubili...). Questo include anche gli acidi e le basi forti:        </a:t>
                </a:r>
                <a14:m>
                  <m:oMath xmlns:m="http://schemas.openxmlformats.org/officeDocument/2006/math">
                    <m:r>
                      <a:rPr lang="it-IT" sz="1800" b="0" i="1" smtClean="0">
                        <a:latin typeface="Cambria Math" panose="02040503050406030204" pitchFamily="18" charset="0"/>
                      </a:rPr>
                      <m:t>𝐻𝐶𝑙</m:t>
                    </m:r>
                    <m:r>
                      <a:rPr lang="it-IT" sz="1800" b="0" i="1" smtClean="0">
                        <a:latin typeface="Cambria Math" panose="02040503050406030204" pitchFamily="18" charset="0"/>
                      </a:rPr>
                      <m:t>+</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𝐻</m:t>
                        </m:r>
                      </m:e>
                      <m:sub>
                        <m:r>
                          <a:rPr lang="it-IT" sz="1800" b="0" i="1" smtClean="0">
                            <a:latin typeface="Cambria Math" panose="02040503050406030204" pitchFamily="18" charset="0"/>
                          </a:rPr>
                          <m:t>2</m:t>
                        </m:r>
                      </m:sub>
                    </m:sSub>
                    <m:r>
                      <a:rPr lang="it-IT" sz="1800" b="0" i="1" smtClean="0">
                        <a:latin typeface="Cambria Math" panose="02040503050406030204" pitchFamily="18" charset="0"/>
                      </a:rPr>
                      <m:t>𝑂</m:t>
                    </m:r>
                    <m:r>
                      <a:rPr lang="it-IT" sz="1800" b="0" i="1" smtClean="0">
                        <a:latin typeface="Cambria Math" panose="02040503050406030204" pitchFamily="18" charset="0"/>
                      </a:rPr>
                      <m:t>→</m:t>
                    </m:r>
                    <m:sSubSup>
                      <m:sSubSupPr>
                        <m:ctrlPr>
                          <a:rPr lang="it-IT" sz="1800" i="1" smtClean="0">
                            <a:latin typeface="Cambria Math" panose="02040503050406030204" pitchFamily="18" charset="0"/>
                          </a:rPr>
                        </m:ctrlPr>
                      </m:sSubSupPr>
                      <m:e>
                        <m:r>
                          <a:rPr lang="it-IT" sz="1800" b="0" i="1" smtClean="0">
                            <a:latin typeface="Cambria Math" panose="02040503050406030204" pitchFamily="18" charset="0"/>
                          </a:rPr>
                          <m:t>𝐶𝑙</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b="0" i="1" smtClean="0">
                            <a:latin typeface="Cambria Math" panose="02040503050406030204" pitchFamily="18" charset="0"/>
                          </a:rPr>
                          <m:t>−</m:t>
                        </m:r>
                      </m:sup>
                    </m:sSubSup>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i="1">
                            <a:latin typeface="Cambria Math" panose="02040503050406030204" pitchFamily="18" charset="0"/>
                          </a:rPr>
                          <m:t>3</m:t>
                        </m:r>
                      </m:sub>
                    </m:sSub>
                    <m:sSubSup>
                      <m:sSubSupPr>
                        <m:ctrlPr>
                          <a:rPr lang="it-IT" sz="1800" i="1">
                            <a:latin typeface="Cambria Math" panose="02040503050406030204" pitchFamily="18" charset="0"/>
                          </a:rPr>
                        </m:ctrlPr>
                      </m:sSubSupPr>
                      <m:e>
                        <m:r>
                          <a:rPr lang="it-IT" sz="1800" b="0" i="1" smtClean="0">
                            <a:latin typeface="Cambria Math" panose="02040503050406030204" pitchFamily="18" charset="0"/>
                          </a:rPr>
                          <m:t>𝑂</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b="0" i="1" smtClean="0">
                            <a:latin typeface="Cambria Math" panose="02040503050406030204" pitchFamily="18" charset="0"/>
                          </a:rPr>
                          <m:t>+</m:t>
                        </m:r>
                      </m:sup>
                    </m:sSubSup>
                  </m:oMath>
                </a14:m>
                <a:endParaRPr lang="it-IT" sz="1800" dirty="0"/>
              </a:p>
              <a:p>
                <a:pPr>
                  <a:lnSpc>
                    <a:spcPct val="120000"/>
                  </a:lnSpc>
                  <a:spcBef>
                    <a:spcPts val="0"/>
                  </a:spcBef>
                  <a:spcAft>
                    <a:spcPts val="600"/>
                  </a:spcAft>
                  <a:buFont typeface="Wingdings" panose="05000000000000000000" pitchFamily="2" charset="2"/>
                  <a:buChar char="Ø"/>
                </a:pPr>
                <a:r>
                  <a:rPr lang="it-IT" sz="1800" dirty="0" smtClean="0"/>
                  <a:t>Elettroliti deboli, che sono solo parzialmente dissociati in soluzione. Tra questi, basi e acidi deboli</a:t>
                </a:r>
                <a:r>
                  <a:rPr lang="it-IT" sz="1800" dirty="0"/>
                  <a:t>:        </a:t>
                </a:r>
                <a14:m>
                  <m:oMath xmlns:m="http://schemas.openxmlformats.org/officeDocument/2006/math">
                    <m:r>
                      <a:rPr lang="it-IT" sz="1800" b="0" i="1" smtClean="0">
                        <a:latin typeface="Cambria Math" panose="02040503050406030204" pitchFamily="18" charset="0"/>
                      </a:rPr>
                      <m:t>𝐶</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𝐻</m:t>
                        </m:r>
                      </m:e>
                      <m:sub>
                        <m:r>
                          <a:rPr lang="it-IT" sz="1800" b="0" i="1" smtClean="0">
                            <a:latin typeface="Cambria Math" panose="02040503050406030204" pitchFamily="18" charset="0"/>
                          </a:rPr>
                          <m:t>3</m:t>
                        </m:r>
                      </m:sub>
                    </m:sSub>
                    <m:r>
                      <a:rPr lang="it-IT" sz="1800" i="1">
                        <a:latin typeface="Cambria Math" panose="02040503050406030204" pitchFamily="18" charset="0"/>
                      </a:rPr>
                      <m:t>𝐶</m:t>
                    </m:r>
                    <m:r>
                      <a:rPr lang="it-IT" sz="1800" b="0" i="1" smtClean="0">
                        <a:latin typeface="Cambria Math" panose="02040503050406030204" pitchFamily="18" charset="0"/>
                      </a:rPr>
                      <m:t>𝑂𝑂𝐻</m:t>
                    </m:r>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i="1">
                            <a:latin typeface="Cambria Math" panose="02040503050406030204" pitchFamily="18" charset="0"/>
                          </a:rPr>
                          <m:t>2</m:t>
                        </m:r>
                      </m:sub>
                    </m:sSub>
                    <m:r>
                      <a:rPr lang="it-IT" sz="1800" i="1">
                        <a:latin typeface="Cambria Math" panose="02040503050406030204" pitchFamily="18" charset="0"/>
                      </a:rPr>
                      <m:t>𝑂</m:t>
                    </m:r>
                    <m:r>
                      <a:rPr lang="it-IT" sz="1800" b="0" i="1" smtClean="0">
                        <a:latin typeface="Cambria Math" panose="02040503050406030204" pitchFamily="18" charset="0"/>
                      </a:rPr>
                      <m:t>              </m:t>
                    </m:r>
                    <m:r>
                      <a:rPr lang="it-IT" sz="1800" b="0" i="1" smtClean="0">
                        <a:latin typeface="Cambria Math" panose="02040503050406030204" pitchFamily="18" charset="0"/>
                      </a:rPr>
                      <m:t>𝐶</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𝐻</m:t>
                        </m:r>
                      </m:e>
                      <m:sub>
                        <m:r>
                          <a:rPr lang="it-IT" sz="1800" b="0" i="1" smtClean="0">
                            <a:latin typeface="Cambria Math" panose="02040503050406030204" pitchFamily="18" charset="0"/>
                          </a:rPr>
                          <m:t>3</m:t>
                        </m:r>
                      </m:sub>
                    </m:sSub>
                    <m:sSubSup>
                      <m:sSubSupPr>
                        <m:ctrlPr>
                          <a:rPr lang="it-IT" sz="1800" i="1">
                            <a:latin typeface="Cambria Math" panose="02040503050406030204" pitchFamily="18" charset="0"/>
                          </a:rPr>
                        </m:ctrlPr>
                      </m:sSubSupPr>
                      <m:e>
                        <m:r>
                          <a:rPr lang="it-IT" sz="1800" i="1">
                            <a:latin typeface="Cambria Math" panose="02040503050406030204" pitchFamily="18" charset="0"/>
                          </a:rPr>
                          <m:t>𝐶</m:t>
                        </m:r>
                        <m:r>
                          <a:rPr lang="it-IT" sz="1800" b="0" i="1" smtClean="0">
                            <a:latin typeface="Cambria Math" panose="02040503050406030204" pitchFamily="18" charset="0"/>
                          </a:rPr>
                          <m:t>𝑂𝑂</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i="1">
                            <a:latin typeface="Cambria Math" panose="02040503050406030204" pitchFamily="18" charset="0"/>
                          </a:rPr>
                          <m:t>3</m:t>
                        </m:r>
                      </m:sub>
                    </m:sSub>
                    <m:sSubSup>
                      <m:sSubSupPr>
                        <m:ctrlPr>
                          <a:rPr lang="it-IT" sz="1800" i="1">
                            <a:latin typeface="Cambria Math" panose="02040503050406030204" pitchFamily="18" charset="0"/>
                          </a:rPr>
                        </m:ctrlPr>
                      </m:sSubSupPr>
                      <m:e>
                        <m:r>
                          <a:rPr lang="it-IT" sz="1800" i="1">
                            <a:latin typeface="Cambria Math" panose="02040503050406030204" pitchFamily="18" charset="0"/>
                          </a:rPr>
                          <m:t>𝑂</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oMath>
                </a14:m>
                <a:endParaRPr lang="it-IT" sz="1800" dirty="0" smtClean="0"/>
              </a:p>
              <a:p>
                <a:pPr marL="0" indent="0">
                  <a:lnSpc>
                    <a:spcPct val="120000"/>
                  </a:lnSpc>
                  <a:spcBef>
                    <a:spcPts val="0"/>
                  </a:spcBef>
                  <a:spcAft>
                    <a:spcPts val="600"/>
                  </a:spcAft>
                  <a:buNone/>
                </a:pPr>
                <a:r>
                  <a:rPr lang="it-IT" sz="1800" dirty="0" smtClean="0"/>
                  <a:t>Tra le sostanze che appartengono al gruppo dei </a:t>
                </a:r>
                <a:r>
                  <a:rPr lang="it-IT" sz="1800" b="1" dirty="0" smtClean="0"/>
                  <a:t>non elettroliti</a:t>
                </a:r>
                <a:r>
                  <a:rPr lang="it-IT" sz="1800" dirty="0" smtClean="0"/>
                  <a:t>: composti organici (a parte acidi e basi organiche, che sono di solito elettroliti deboli), composti molecolari.</a:t>
                </a:r>
                <a:endParaRPr lang="it-IT" sz="1800"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81850" y="859255"/>
                <a:ext cx="8223238" cy="974768"/>
              </a:xfrm>
              <a:prstGeom prst="rect">
                <a:avLst/>
              </a:prstGeom>
              <a:blipFill>
                <a:blip r:embed="rId2"/>
                <a:stretch>
                  <a:fillRect l="-593" r="-964" b="-465000"/>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Elettroliti</a:t>
            </a:r>
            <a:endParaRPr lang="it-IT" sz="3200" dirty="0">
              <a:solidFill>
                <a:srgbClr val="0070C0"/>
              </a:solidFill>
            </a:endParaRPr>
          </a:p>
        </p:txBody>
      </p:sp>
      <p:grpSp>
        <p:nvGrpSpPr>
          <p:cNvPr id="7" name="Gruppo 101"/>
          <p:cNvGrpSpPr/>
          <p:nvPr/>
        </p:nvGrpSpPr>
        <p:grpSpPr>
          <a:xfrm>
            <a:off x="4370962" y="5278599"/>
            <a:ext cx="548641" cy="76200"/>
            <a:chOff x="6348982" y="2401824"/>
            <a:chExt cx="548641" cy="76200"/>
          </a:xfrm>
        </p:grpSpPr>
        <p:cxnSp>
          <p:nvCxnSpPr>
            <p:cNvPr id="8" name="Connettore 2 94"/>
            <p:cNvCxnSpPr/>
            <p:nvPr/>
          </p:nvCxnSpPr>
          <p:spPr>
            <a:xfrm>
              <a:off x="6348982" y="2401824"/>
              <a:ext cx="457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98"/>
            <p:cNvCxnSpPr/>
            <p:nvPr/>
          </p:nvCxnSpPr>
          <p:spPr>
            <a:xfrm rot="10800000">
              <a:off x="6348983" y="2476436"/>
              <a:ext cx="457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ttangolo 95"/>
            <p:cNvSpPr/>
            <p:nvPr/>
          </p:nvSpPr>
          <p:spPr>
            <a:xfrm>
              <a:off x="6348983" y="2414016"/>
              <a:ext cx="548640" cy="45720"/>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008379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120073" y="1835602"/>
                <a:ext cx="536313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u="sng" dirty="0" smtClean="0"/>
                  <a:t>Per i non elettroliti</a:t>
                </a:r>
                <a:r>
                  <a:rPr lang="it-IT" sz="1800" dirty="0" smtClean="0"/>
                  <a:t>, </a:t>
                </a:r>
                <a:r>
                  <a:rPr lang="it-IT" sz="1800" dirty="0"/>
                  <a:t>il numero di particelle coincide con il numero di molecole disciolte. </a:t>
                </a:r>
                <a:r>
                  <a:rPr lang="it-IT" sz="1800" u="sng" dirty="0" smtClean="0"/>
                  <a:t>Per gli elettroliti</a:t>
                </a:r>
                <a:r>
                  <a:rPr lang="it-IT" sz="1800" dirty="0" smtClean="0"/>
                  <a:t>, è necessario considerare oltre alla dissoluzione anche la dissociazione negli ioni che li costituiscono. </a:t>
                </a:r>
              </a:p>
              <a:p>
                <a:pPr marL="0" indent="0">
                  <a:lnSpc>
                    <a:spcPct val="120000"/>
                  </a:lnSpc>
                  <a:spcBef>
                    <a:spcPts val="0"/>
                  </a:spcBef>
                  <a:spcAft>
                    <a:spcPts val="600"/>
                  </a:spcAft>
                  <a:buNone/>
                </a:pPr>
                <a:r>
                  <a:rPr lang="it-IT" sz="1800" dirty="0" smtClean="0"/>
                  <a:t>Nelle equazioni delle proprietà colligative, è necessario quindi considerare anche il </a:t>
                </a:r>
                <a:r>
                  <a:rPr lang="it-IT" sz="1800" b="1" dirty="0"/>
                  <a:t>coefficiente di van’t Hoff</a:t>
                </a:r>
                <a:r>
                  <a:rPr lang="it-IT" sz="1800" dirty="0"/>
                  <a:t>, </a:t>
                </a:r>
                <a:r>
                  <a:rPr lang="it-IT" sz="1800" b="1" i="1" dirty="0"/>
                  <a:t>i</a:t>
                </a:r>
                <a:r>
                  <a:rPr lang="it-IT" sz="1800" dirty="0"/>
                  <a:t>, </a:t>
                </a:r>
                <a:r>
                  <a:rPr lang="it-IT" sz="1800" dirty="0" smtClean="0"/>
                  <a:t>un coefficiente moltiplicativo che tiene in considerazione il numero di particelle che si formano in acqua.</a:t>
                </a:r>
              </a:p>
              <a:p>
                <a:pPr marL="0" indent="0">
                  <a:lnSpc>
                    <a:spcPct val="120000"/>
                  </a:lnSpc>
                  <a:spcBef>
                    <a:spcPts val="0"/>
                  </a:spcBef>
                  <a:spcAft>
                    <a:spcPts val="600"/>
                  </a:spcAft>
                  <a:buNone/>
                </a:pPr>
                <a:r>
                  <a:rPr lang="it-IT" sz="1800" i="1" dirty="0" smtClean="0"/>
                  <a:t>Esempio: </a:t>
                </a:r>
              </a:p>
              <a:p>
                <a:pPr marL="0" indent="0">
                  <a:lnSpc>
                    <a:spcPct val="120000"/>
                  </a:lnSpc>
                  <a:spcBef>
                    <a:spcPts val="0"/>
                  </a:spcBef>
                  <a:spcAft>
                    <a:spcPts val="600"/>
                  </a:spcAft>
                  <a:buNone/>
                </a:pPr>
                <a14:m>
                  <m:oMath xmlns:m="http://schemas.openxmlformats.org/officeDocument/2006/math">
                    <m:r>
                      <a:rPr lang="en-US" sz="1800" b="0" i="1" smtClean="0">
                        <a:latin typeface="Cambria Math" panose="02040503050406030204" pitchFamily="18" charset="0"/>
                      </a:rPr>
                      <m:t>𝑁𝑎</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𝐶𝑙</m:t>
                        </m:r>
                      </m:e>
                      <m:sub>
                        <m:r>
                          <a:rPr lang="en-US" sz="1800" b="0" i="1" smtClean="0">
                            <a:latin typeface="Cambria Math" panose="02040503050406030204" pitchFamily="18" charset="0"/>
                          </a:rPr>
                          <m:t>(</m:t>
                        </m:r>
                        <m:r>
                          <a:rPr lang="en-US" sz="1800" b="0" i="1" smtClean="0">
                            <a:latin typeface="Cambria Math" panose="02040503050406030204" pitchFamily="18" charset="0"/>
                          </a:rPr>
                          <m:t>𝑠</m:t>
                        </m:r>
                        <m:r>
                          <a:rPr lang="en-US" sz="1800" b="0" i="1" smtClean="0">
                            <a:latin typeface="Cambria Math" panose="02040503050406030204" pitchFamily="18" charset="0"/>
                          </a:rPr>
                          <m:t>)</m:t>
                        </m:r>
                      </m:sub>
                    </m:sSub>
                    <m:r>
                      <a:rPr lang="en-US" sz="1800" b="0" i="1" smtClean="0">
                        <a:latin typeface="Cambria Math" panose="02040503050406030204" pitchFamily="18" charset="0"/>
                        <a:ea typeface="Cambria Math" panose="02040503050406030204" pitchFamily="18" charset="0"/>
                      </a:rPr>
                      <m:t>→</m:t>
                    </m:r>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𝑁𝑎</m:t>
                        </m:r>
                      </m:e>
                      <m:sub>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𝑎𝑞</m:t>
                        </m:r>
                        <m:r>
                          <a:rPr lang="en-US" sz="1800" b="0" i="1" smtClean="0">
                            <a:latin typeface="Cambria Math" panose="02040503050406030204" pitchFamily="18" charset="0"/>
                            <a:ea typeface="Cambria Math" panose="02040503050406030204" pitchFamily="18" charset="0"/>
                          </a:rPr>
                          <m:t>)</m:t>
                        </m:r>
                      </m:sub>
                      <m:sup>
                        <m:r>
                          <a:rPr lang="en-US" sz="1800" b="0" i="1" smtClean="0">
                            <a:latin typeface="Cambria Math" panose="02040503050406030204" pitchFamily="18" charset="0"/>
                            <a:ea typeface="Cambria Math" panose="02040503050406030204" pitchFamily="18" charset="0"/>
                          </a:rPr>
                          <m:t>+</m:t>
                        </m:r>
                      </m:sup>
                    </m:sSubSup>
                    <m:r>
                      <a:rPr lang="en-US" sz="1800" b="0" i="1" smtClean="0">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𝐶𝑙</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𝑎𝑞</m:t>
                        </m:r>
                        <m:r>
                          <a:rPr lang="en-US" sz="1800" i="1">
                            <a:latin typeface="Cambria Math" panose="02040503050406030204" pitchFamily="18" charset="0"/>
                            <a:ea typeface="Cambria Math" panose="02040503050406030204" pitchFamily="18" charset="0"/>
                          </a:rPr>
                          <m:t>)</m:t>
                        </m:r>
                      </m:sub>
                      <m:sup>
                        <m:r>
                          <a:rPr lang="en-US" sz="1800" b="0" i="1" smtClean="0">
                            <a:latin typeface="Cambria Math" panose="02040503050406030204" pitchFamily="18" charset="0"/>
                            <a:ea typeface="Cambria Math" panose="02040503050406030204" pitchFamily="18" charset="0"/>
                          </a:rPr>
                          <m:t>−</m:t>
                        </m:r>
                      </m:sup>
                    </m:sSubSup>
                  </m:oMath>
                </a14:m>
                <a:r>
                  <a:rPr lang="it-IT" sz="1800" dirty="0" smtClean="0"/>
                  <a:t>		       </a:t>
                </a:r>
                <a14:m>
                  <m:oMath xmlns:m="http://schemas.openxmlformats.org/officeDocument/2006/math">
                    <m:r>
                      <a:rPr lang="en-US" sz="1800" b="0" i="1" smtClean="0">
                        <a:latin typeface="Cambria Math" panose="02040503050406030204" pitchFamily="18" charset="0"/>
                      </a:rPr>
                      <m:t>𝑖</m:t>
                    </m:r>
                    <m:r>
                      <a:rPr lang="en-US" sz="1800" b="0" i="1" smtClean="0">
                        <a:latin typeface="Cambria Math" panose="02040503050406030204" pitchFamily="18" charset="0"/>
                      </a:rPr>
                      <m:t>=2</m:t>
                    </m:r>
                  </m:oMath>
                </a14:m>
                <a:endParaRPr lang="it-IT" sz="1800" dirty="0" smtClean="0"/>
              </a:p>
              <a:p>
                <a:pPr marL="0" indent="0">
                  <a:lnSpc>
                    <a:spcPct val="120000"/>
                  </a:lnSpc>
                  <a:spcBef>
                    <a:spcPts val="0"/>
                  </a:spcBef>
                  <a:spcAft>
                    <a:spcPts val="600"/>
                  </a:spcAft>
                  <a:buNone/>
                </a:pPr>
                <a14:m>
                  <m:oMath xmlns:m="http://schemas.openxmlformats.org/officeDocument/2006/math">
                    <m:r>
                      <a:rPr lang="en-US" sz="1800" b="0" i="1" smtClean="0">
                        <a:latin typeface="Cambria Math" panose="02040503050406030204" pitchFamily="18" charset="0"/>
                      </a:rPr>
                      <m:t>𝑀𝑔</m:t>
                    </m:r>
                    <m:sSub>
                      <m:sSubPr>
                        <m:ctrlPr>
                          <a:rPr lang="en-US" sz="1800" i="1">
                            <a:latin typeface="Cambria Math" panose="02040503050406030204" pitchFamily="18" charset="0"/>
                          </a:rPr>
                        </m:ctrlPr>
                      </m:sSubPr>
                      <m:e>
                        <m:r>
                          <a:rPr lang="en-US" sz="1800" i="1">
                            <a:latin typeface="Cambria Math" panose="02040503050406030204" pitchFamily="18" charset="0"/>
                          </a:rPr>
                          <m:t>𝐶𝑙</m:t>
                        </m:r>
                      </m:e>
                      <m:sub>
                        <m:r>
                          <a:rPr lang="en-US" sz="1800" b="0" i="1" smtClean="0">
                            <a:latin typeface="Cambria Math" panose="02040503050406030204" pitchFamily="18" charset="0"/>
                          </a:rPr>
                          <m:t>2</m:t>
                        </m:r>
                        <m:r>
                          <a:rPr lang="en-US" sz="1800" i="1">
                            <a:latin typeface="Cambria Math" panose="02040503050406030204" pitchFamily="18" charset="0"/>
                          </a:rPr>
                          <m:t>(</m:t>
                        </m:r>
                        <m:r>
                          <a:rPr lang="en-US" sz="1800" i="1">
                            <a:latin typeface="Cambria Math" panose="02040503050406030204" pitchFamily="18" charset="0"/>
                          </a:rPr>
                          <m:t>𝑠</m:t>
                        </m:r>
                        <m:r>
                          <a:rPr lang="en-US" sz="1800" i="1">
                            <a:latin typeface="Cambria Math" panose="02040503050406030204" pitchFamily="18" charset="0"/>
                          </a:rPr>
                          <m:t>)</m:t>
                        </m:r>
                      </m:sub>
                    </m:sSub>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𝑀𝑔</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𝑎𝑞</m:t>
                        </m:r>
                        <m:r>
                          <a:rPr lang="en-US" sz="1800" i="1">
                            <a:latin typeface="Cambria Math" panose="02040503050406030204" pitchFamily="18" charset="0"/>
                            <a:ea typeface="Cambria Math" panose="02040503050406030204" pitchFamily="18" charset="0"/>
                          </a:rPr>
                          <m:t>)</m:t>
                        </m:r>
                      </m:sub>
                      <m:sup>
                        <m:r>
                          <a:rPr lang="en-US" sz="1800" b="0" i="1" smtClean="0">
                            <a:latin typeface="Cambria Math" panose="02040503050406030204" pitchFamily="18" charset="0"/>
                            <a:ea typeface="Cambria Math" panose="02040503050406030204" pitchFamily="18" charset="0"/>
                          </a:rPr>
                          <m:t>2</m:t>
                        </m:r>
                        <m:r>
                          <a:rPr lang="en-US" sz="1800" i="1">
                            <a:latin typeface="Cambria Math" panose="02040503050406030204" pitchFamily="18" charset="0"/>
                            <a:ea typeface="Cambria Math" panose="02040503050406030204" pitchFamily="18" charset="0"/>
                          </a:rPr>
                          <m:t>+</m:t>
                        </m:r>
                      </m:sup>
                    </m:sSubSup>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2 </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𝐶𝑙</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𝑎𝑞</m:t>
                        </m:r>
                        <m:r>
                          <a:rPr lang="en-US" sz="1800" i="1">
                            <a:latin typeface="Cambria Math" panose="02040503050406030204" pitchFamily="18" charset="0"/>
                            <a:ea typeface="Cambria Math" panose="02040503050406030204" pitchFamily="18" charset="0"/>
                          </a:rPr>
                          <m:t>)</m:t>
                        </m:r>
                      </m:sub>
                      <m:sup>
                        <m:r>
                          <a:rPr lang="en-US" sz="1800" i="1">
                            <a:latin typeface="Cambria Math" panose="02040503050406030204" pitchFamily="18" charset="0"/>
                            <a:ea typeface="Cambria Math" panose="02040503050406030204" pitchFamily="18" charset="0"/>
                          </a:rPr>
                          <m:t>−</m:t>
                        </m:r>
                      </m:sup>
                    </m:sSubSup>
                  </m:oMath>
                </a14:m>
                <a:r>
                  <a:rPr lang="it-IT" sz="1800" dirty="0"/>
                  <a:t>	</a:t>
                </a:r>
                <a:r>
                  <a:rPr lang="it-IT" sz="1800" dirty="0" smtClean="0"/>
                  <a:t>       </a:t>
                </a:r>
                <a14:m>
                  <m:oMath xmlns:m="http://schemas.openxmlformats.org/officeDocument/2006/math">
                    <m:r>
                      <a:rPr lang="en-US" sz="1800" i="1">
                        <a:latin typeface="Cambria Math" panose="02040503050406030204" pitchFamily="18" charset="0"/>
                      </a:rPr>
                      <m:t>𝑖</m:t>
                    </m:r>
                    <m:r>
                      <a:rPr lang="en-US" sz="1800" i="1">
                        <a:latin typeface="Cambria Math" panose="02040503050406030204" pitchFamily="18" charset="0"/>
                      </a:rPr>
                      <m:t>=3</m:t>
                    </m:r>
                  </m:oMath>
                </a14:m>
                <a:endParaRPr lang="it-IT" sz="1800" dirty="0"/>
              </a:p>
              <a:p>
                <a:pPr marL="0" indent="0">
                  <a:lnSpc>
                    <a:spcPct val="120000"/>
                  </a:lnSpc>
                  <a:spcBef>
                    <a:spcPts val="0"/>
                  </a:spcBef>
                  <a:spcAft>
                    <a:spcPts val="600"/>
                  </a:spcAft>
                  <a:buNone/>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𝐴𝑙</m:t>
                        </m:r>
                      </m:e>
                      <m:sub>
                        <m:r>
                          <a:rPr lang="en-US" sz="1800" b="0" i="1" smtClean="0">
                            <a:latin typeface="Cambria Math" panose="02040503050406030204" pitchFamily="18" charset="0"/>
                          </a:rPr>
                          <m:t>2</m:t>
                        </m:r>
                      </m:sub>
                    </m:sSub>
                    <m:sSub>
                      <m:sSubPr>
                        <m:ctrlPr>
                          <a:rPr lang="en-US" sz="1800" i="1">
                            <a:latin typeface="Cambria Math" panose="02040503050406030204" pitchFamily="18" charset="0"/>
                          </a:rPr>
                        </m:ctrlPr>
                      </m:sSubPr>
                      <m:e>
                        <m:r>
                          <a:rPr lang="en-US" sz="1800" b="0" i="1" smtClean="0">
                            <a:latin typeface="Cambria Math" panose="02040503050406030204" pitchFamily="18" charset="0"/>
                          </a:rPr>
                          <m:t>(</m:t>
                        </m:r>
                        <m:r>
                          <a:rPr lang="en-US" sz="1800" b="0" i="1" smtClean="0">
                            <a:latin typeface="Cambria Math" panose="02040503050406030204" pitchFamily="18" charset="0"/>
                          </a:rPr>
                          <m:t>𝑆</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𝑂</m:t>
                            </m:r>
                          </m:e>
                          <m:sub>
                            <m:r>
                              <a:rPr lang="en-US" sz="1800" b="0" i="1" smtClean="0">
                                <a:latin typeface="Cambria Math" panose="02040503050406030204" pitchFamily="18" charset="0"/>
                              </a:rPr>
                              <m:t>4</m:t>
                            </m:r>
                          </m:sub>
                        </m:sSub>
                        <m:r>
                          <a:rPr lang="en-US" sz="1800" b="0" i="1" smtClean="0">
                            <a:latin typeface="Cambria Math" panose="02040503050406030204" pitchFamily="18" charset="0"/>
                          </a:rPr>
                          <m:t>)</m:t>
                        </m:r>
                      </m:e>
                      <m:sub>
                        <m:r>
                          <a:rPr lang="en-US" sz="1800" b="0" i="1" smtClean="0">
                            <a:latin typeface="Cambria Math" panose="02040503050406030204" pitchFamily="18" charset="0"/>
                          </a:rPr>
                          <m:t>3</m:t>
                        </m:r>
                        <m:r>
                          <a:rPr lang="en-US" sz="1800" i="1">
                            <a:latin typeface="Cambria Math" panose="02040503050406030204" pitchFamily="18" charset="0"/>
                          </a:rPr>
                          <m:t>(</m:t>
                        </m:r>
                        <m:r>
                          <a:rPr lang="en-US" sz="1800" i="1">
                            <a:latin typeface="Cambria Math" panose="02040503050406030204" pitchFamily="18" charset="0"/>
                          </a:rPr>
                          <m:t>𝑠</m:t>
                        </m:r>
                        <m:r>
                          <a:rPr lang="en-US" sz="1800" i="1">
                            <a:latin typeface="Cambria Math" panose="02040503050406030204" pitchFamily="18" charset="0"/>
                          </a:rPr>
                          <m:t>)</m:t>
                        </m:r>
                      </m:sub>
                    </m:sSub>
                    <m:r>
                      <a:rPr lang="en-US" sz="1800" b="0" i="1" smtClean="0">
                        <a:latin typeface="Cambria Math" panose="02040503050406030204" pitchFamily="18" charset="0"/>
                      </a:rPr>
                      <m:t> </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2 </m:t>
                    </m:r>
                    <m:sSubSup>
                      <m:sSubSupPr>
                        <m:ctrlPr>
                          <a:rPr lang="en-US" sz="1800" i="1">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𝐴𝑙</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𝑎𝑞</m:t>
                        </m:r>
                        <m:r>
                          <a:rPr lang="en-US" sz="1800" i="1">
                            <a:latin typeface="Cambria Math" panose="02040503050406030204" pitchFamily="18" charset="0"/>
                            <a:ea typeface="Cambria Math" panose="02040503050406030204" pitchFamily="18" charset="0"/>
                          </a:rPr>
                          <m:t>)</m:t>
                        </m:r>
                      </m:sub>
                      <m:sup>
                        <m:r>
                          <a:rPr lang="en-US" sz="1800" b="0" i="1" smtClean="0">
                            <a:latin typeface="Cambria Math" panose="02040503050406030204" pitchFamily="18" charset="0"/>
                            <a:ea typeface="Cambria Math" panose="02040503050406030204" pitchFamily="18" charset="0"/>
                          </a:rPr>
                          <m:t>3</m:t>
                        </m:r>
                        <m:r>
                          <a:rPr lang="en-US" sz="1800" i="1">
                            <a:latin typeface="Cambria Math" panose="02040503050406030204" pitchFamily="18" charset="0"/>
                            <a:ea typeface="Cambria Math" panose="02040503050406030204" pitchFamily="18" charset="0"/>
                          </a:rPr>
                          <m:t>+</m:t>
                        </m:r>
                      </m:sup>
                    </m:sSubSup>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3 </m:t>
                    </m:r>
                    <m:sSubSup>
                      <m:sSubSupPr>
                        <m:ctrlPr>
                          <a:rPr lang="en-US" sz="1800" i="1">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𝑆𝑂</m:t>
                        </m:r>
                      </m:e>
                      <m:sub>
                        <m:r>
                          <a:rPr lang="en-US" sz="1800" b="0" i="1" smtClean="0">
                            <a:latin typeface="Cambria Math" panose="02040503050406030204" pitchFamily="18" charset="0"/>
                            <a:ea typeface="Cambria Math" panose="02040503050406030204" pitchFamily="18" charset="0"/>
                          </a:rPr>
                          <m:t>4</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𝑎𝑞</m:t>
                        </m:r>
                        <m:r>
                          <a:rPr lang="en-US" sz="1800" i="1">
                            <a:latin typeface="Cambria Math" panose="02040503050406030204" pitchFamily="18" charset="0"/>
                            <a:ea typeface="Cambria Math" panose="02040503050406030204" pitchFamily="18" charset="0"/>
                          </a:rPr>
                          <m:t>)</m:t>
                        </m:r>
                      </m:sub>
                      <m:sup>
                        <m:r>
                          <a:rPr lang="en-US" sz="1800" b="0" i="1" smtClean="0">
                            <a:latin typeface="Cambria Math" panose="02040503050406030204" pitchFamily="18" charset="0"/>
                            <a:ea typeface="Cambria Math" panose="02040503050406030204" pitchFamily="18" charset="0"/>
                          </a:rPr>
                          <m:t>2</m:t>
                        </m:r>
                        <m:r>
                          <a:rPr lang="en-US" sz="1800" i="1">
                            <a:latin typeface="Cambria Math" panose="02040503050406030204" pitchFamily="18" charset="0"/>
                            <a:ea typeface="Cambria Math" panose="02040503050406030204" pitchFamily="18" charset="0"/>
                          </a:rPr>
                          <m:t>−</m:t>
                        </m:r>
                      </m:sup>
                    </m:sSubSup>
                  </m:oMath>
                </a14:m>
                <a:r>
                  <a:rPr lang="it-IT" sz="1800" dirty="0"/>
                  <a:t>	</a:t>
                </a:r>
                <a:r>
                  <a:rPr lang="it-IT" sz="1800" dirty="0" smtClean="0"/>
                  <a:t>       </a:t>
                </a:r>
                <a14:m>
                  <m:oMath xmlns:m="http://schemas.openxmlformats.org/officeDocument/2006/math">
                    <m:r>
                      <a:rPr lang="en-US" sz="1800" i="1">
                        <a:latin typeface="Cambria Math" panose="02040503050406030204" pitchFamily="18" charset="0"/>
                      </a:rPr>
                      <m:t>𝑖</m:t>
                    </m:r>
                    <m:r>
                      <a:rPr lang="en-US" sz="1800" i="1">
                        <a:latin typeface="Cambria Math" panose="02040503050406030204" pitchFamily="18" charset="0"/>
                      </a:rPr>
                      <m:t>=5</m:t>
                    </m:r>
                  </m:oMath>
                </a14:m>
                <a:endParaRPr lang="it-IT" sz="1800" dirty="0"/>
              </a:p>
              <a:p>
                <a:pPr marL="0" indent="0">
                  <a:lnSpc>
                    <a:spcPct val="120000"/>
                  </a:lnSpc>
                  <a:spcBef>
                    <a:spcPts val="0"/>
                  </a:spcBef>
                  <a:spcAft>
                    <a:spcPts val="600"/>
                  </a:spcAft>
                  <a:buNone/>
                </a:pPr>
                <a:endParaRPr lang="it-IT" sz="1800" dirty="0" smtClean="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120073" y="1835602"/>
                <a:ext cx="5363138" cy="974768"/>
              </a:xfrm>
              <a:prstGeom prst="rect">
                <a:avLst/>
              </a:prstGeom>
              <a:blipFill>
                <a:blip r:embed="rId2"/>
                <a:stretch>
                  <a:fillRect l="-1024" r="-1251" b="-408750"/>
                </a:stretch>
              </a:blipFill>
            </p:spPr>
            <p:txBody>
              <a:bodyPr/>
              <a:lstStyle/>
              <a:p>
                <a:r>
                  <a:rPr lang="it-IT">
                    <a:noFill/>
                  </a:rPr>
                  <a:t> </a:t>
                </a:r>
              </a:p>
            </p:txBody>
          </p:sp>
        </mc:Fallback>
      </mc:AlternateContent>
      <p:sp>
        <p:nvSpPr>
          <p:cNvPr id="2" name="Title 1"/>
          <p:cNvSpPr>
            <a:spLocks noGrp="1"/>
          </p:cNvSpPr>
          <p:nvPr>
            <p:ph type="title"/>
          </p:nvPr>
        </p:nvSpPr>
        <p:spPr>
          <a:xfrm>
            <a:off x="490810" y="81243"/>
            <a:ext cx="8070477" cy="809251"/>
          </a:xfrm>
        </p:spPr>
        <p:txBody>
          <a:bodyPr>
            <a:normAutofit/>
          </a:bodyPr>
          <a:lstStyle/>
          <a:p>
            <a:r>
              <a:rPr lang="it-IT" sz="3200" dirty="0" smtClean="0">
                <a:solidFill>
                  <a:srgbClr val="0070C0"/>
                </a:solidFill>
              </a:rPr>
              <a:t>Proprietà colligative delle soluzioni di elettroliti</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4" name="TextBox 3"/>
              <p:cNvSpPr txBox="1"/>
              <p:nvPr/>
            </p:nvSpPr>
            <p:spPr>
              <a:xfrm>
                <a:off x="5934634" y="2553895"/>
                <a:ext cx="2805953" cy="3213187"/>
              </a:xfrm>
              <a:prstGeom prst="rect">
                <a:avLst/>
              </a:prstGeom>
              <a:noFill/>
              <a:ln w="25400">
                <a:solidFill>
                  <a:schemeClr val="accent1">
                    <a:lumMod val="50000"/>
                  </a:schemeClr>
                </a:solidFill>
              </a:ln>
            </p:spPr>
            <p:txBody>
              <a:bodyPr wrap="square" rtlCol="0">
                <a:spAutoFit/>
              </a:bodyPr>
              <a:lstStyle/>
              <a:p>
                <a:pPr marL="285750" indent="-285750">
                  <a:lnSpc>
                    <a:spcPct val="120000"/>
                  </a:lnSpc>
                  <a:spcBef>
                    <a:spcPts val="0"/>
                  </a:spcBef>
                  <a:spcAft>
                    <a:spcPts val="600"/>
                  </a:spcAft>
                  <a:buFont typeface="Wingdings" panose="05000000000000000000" pitchFamily="2" charset="2"/>
                  <a:buChar char="ü"/>
                </a:pPr>
                <a:r>
                  <a:rPr lang="it-IT" b="1" dirty="0" smtClean="0">
                    <a:solidFill>
                      <a:schemeClr val="accent1">
                        <a:lumMod val="75000"/>
                      </a:schemeClr>
                    </a:solidFill>
                  </a:rPr>
                  <a:t>Innalzamento ebullioscopico</a:t>
                </a:r>
              </a:p>
              <a:p>
                <a:pPr>
                  <a:lnSpc>
                    <a:spcPct val="120000"/>
                  </a:lnSpc>
                  <a:spcBef>
                    <a:spcPts val="0"/>
                  </a:spcBef>
                  <a:spcAft>
                    <a:spcPts val="600"/>
                  </a:spcAft>
                </a:pPr>
                <a14:m>
                  <m:oMathPara xmlns:m="http://schemas.openxmlformats.org/officeDocument/2006/math">
                    <m:oMathParaPr>
                      <m:jc m:val="centerGroup"/>
                    </m:oMathParaPr>
                    <m:oMath xmlns:m="http://schemas.openxmlformats.org/officeDocument/2006/math">
                      <m:r>
                        <a:rPr lang="it-IT" b="1" i="1" smtClean="0">
                          <a:solidFill>
                            <a:schemeClr val="accent1">
                              <a:lumMod val="75000"/>
                            </a:schemeClr>
                          </a:solidFill>
                          <a:latin typeface="Cambria Math" panose="02040503050406030204" pitchFamily="18" charset="0"/>
                        </a:rPr>
                        <m:t>𝜟</m:t>
                      </m:r>
                      <m:sSub>
                        <m:sSubPr>
                          <m:ctrlPr>
                            <a:rPr lang="it-IT" b="1" i="1" smtClean="0">
                              <a:solidFill>
                                <a:schemeClr val="accent1">
                                  <a:lumMod val="75000"/>
                                </a:schemeClr>
                              </a:solidFill>
                              <a:latin typeface="Cambria Math" panose="02040503050406030204" pitchFamily="18" charset="0"/>
                            </a:rPr>
                          </m:ctrlPr>
                        </m:sSubPr>
                        <m:e>
                          <m:r>
                            <a:rPr lang="it-IT" b="1" i="1" smtClean="0">
                              <a:solidFill>
                                <a:schemeClr val="accent1">
                                  <a:lumMod val="75000"/>
                                </a:schemeClr>
                              </a:solidFill>
                              <a:latin typeface="Cambria Math" panose="02040503050406030204" pitchFamily="18" charset="0"/>
                            </a:rPr>
                            <m:t>𝑻</m:t>
                          </m:r>
                        </m:e>
                        <m:sub>
                          <m:r>
                            <a:rPr lang="it-IT" b="1" i="1" smtClean="0">
                              <a:solidFill>
                                <a:schemeClr val="accent1">
                                  <a:lumMod val="75000"/>
                                </a:schemeClr>
                              </a:solidFill>
                              <a:latin typeface="Cambria Math" panose="02040503050406030204" pitchFamily="18" charset="0"/>
                            </a:rPr>
                            <m:t>𝒆𝒃</m:t>
                          </m:r>
                        </m:sub>
                      </m:sSub>
                      <m:r>
                        <a:rPr lang="it-IT" b="1" i="1" smtClean="0">
                          <a:solidFill>
                            <a:schemeClr val="accent1">
                              <a:lumMod val="75000"/>
                            </a:schemeClr>
                          </a:solidFill>
                          <a:latin typeface="Cambria Math" panose="02040503050406030204" pitchFamily="18" charset="0"/>
                        </a:rPr>
                        <m:t>=</m:t>
                      </m:r>
                      <m:sSub>
                        <m:sSubPr>
                          <m:ctrlPr>
                            <a:rPr lang="it-IT" b="1" i="1" smtClean="0">
                              <a:solidFill>
                                <a:schemeClr val="accent1">
                                  <a:lumMod val="75000"/>
                                </a:schemeClr>
                              </a:solidFill>
                              <a:latin typeface="Cambria Math" panose="02040503050406030204" pitchFamily="18" charset="0"/>
                            </a:rPr>
                          </m:ctrlPr>
                        </m:sSubPr>
                        <m:e>
                          <m:r>
                            <a:rPr lang="it-IT" b="1" i="1" smtClean="0">
                              <a:solidFill>
                                <a:schemeClr val="accent1">
                                  <a:lumMod val="75000"/>
                                </a:schemeClr>
                              </a:solidFill>
                              <a:latin typeface="Cambria Math" panose="02040503050406030204" pitchFamily="18" charset="0"/>
                            </a:rPr>
                            <m:t>𝑲</m:t>
                          </m:r>
                        </m:e>
                        <m:sub>
                          <m:r>
                            <a:rPr lang="it-IT" b="1" i="1" smtClean="0">
                              <a:solidFill>
                                <a:schemeClr val="accent1">
                                  <a:lumMod val="75000"/>
                                </a:schemeClr>
                              </a:solidFill>
                              <a:latin typeface="Cambria Math" panose="02040503050406030204" pitchFamily="18" charset="0"/>
                            </a:rPr>
                            <m:t>𝒆𝒃</m:t>
                          </m:r>
                        </m:sub>
                      </m:sSub>
                      <m:r>
                        <a:rPr lang="it-IT" b="1" i="1" smtClean="0">
                          <a:solidFill>
                            <a:schemeClr val="accent1">
                              <a:lumMod val="75000"/>
                            </a:schemeClr>
                          </a:solidFill>
                          <a:latin typeface="Cambria Math" panose="02040503050406030204" pitchFamily="18" charset="0"/>
                          <a:ea typeface="Cambria Math" panose="02040503050406030204" pitchFamily="18" charset="0"/>
                        </a:rPr>
                        <m:t>∙</m:t>
                      </m:r>
                      <m:r>
                        <a:rPr lang="it-IT" b="1" i="1" smtClean="0">
                          <a:solidFill>
                            <a:schemeClr val="accent1">
                              <a:lumMod val="75000"/>
                            </a:schemeClr>
                          </a:solidFill>
                          <a:latin typeface="Cambria Math" panose="02040503050406030204" pitchFamily="18" charset="0"/>
                          <a:ea typeface="Cambria Math" panose="02040503050406030204" pitchFamily="18" charset="0"/>
                        </a:rPr>
                        <m:t>𝒃</m:t>
                      </m:r>
                      <m:r>
                        <a:rPr lang="it-IT" b="1" i="1" smtClean="0">
                          <a:solidFill>
                            <a:schemeClr val="accent1">
                              <a:lumMod val="75000"/>
                            </a:schemeClr>
                          </a:solidFill>
                          <a:latin typeface="Cambria Math" panose="02040503050406030204" pitchFamily="18" charset="0"/>
                          <a:ea typeface="Cambria Math" panose="02040503050406030204" pitchFamily="18" charset="0"/>
                        </a:rPr>
                        <m:t>∙</m:t>
                      </m:r>
                      <m:r>
                        <a:rPr lang="it-IT" b="1" i="1" smtClean="0">
                          <a:solidFill>
                            <a:schemeClr val="accent1">
                              <a:lumMod val="75000"/>
                            </a:schemeClr>
                          </a:solidFill>
                          <a:latin typeface="Cambria Math" panose="02040503050406030204" pitchFamily="18" charset="0"/>
                        </a:rPr>
                        <m:t>𝒊</m:t>
                      </m:r>
                    </m:oMath>
                  </m:oMathPara>
                </a14:m>
                <a:endParaRPr lang="it-IT" b="1" dirty="0" smtClean="0">
                  <a:solidFill>
                    <a:schemeClr val="accent1">
                      <a:lumMod val="75000"/>
                    </a:schemeClr>
                  </a:solidFill>
                </a:endParaRPr>
              </a:p>
              <a:p>
                <a:pPr marL="285750" indent="-285750">
                  <a:lnSpc>
                    <a:spcPct val="120000"/>
                  </a:lnSpc>
                  <a:spcBef>
                    <a:spcPts val="0"/>
                  </a:spcBef>
                  <a:spcAft>
                    <a:spcPts val="600"/>
                  </a:spcAft>
                  <a:buFont typeface="Wingdings" panose="05000000000000000000" pitchFamily="2" charset="2"/>
                  <a:buChar char="ü"/>
                </a:pPr>
                <a:r>
                  <a:rPr lang="it-IT" b="1" dirty="0" smtClean="0">
                    <a:solidFill>
                      <a:schemeClr val="accent1">
                        <a:lumMod val="75000"/>
                      </a:schemeClr>
                    </a:solidFill>
                  </a:rPr>
                  <a:t>Abbassamento crioscopico</a:t>
                </a:r>
              </a:p>
              <a:p>
                <a:pPr>
                  <a:lnSpc>
                    <a:spcPct val="120000"/>
                  </a:lnSpc>
                  <a:spcAft>
                    <a:spcPts val="600"/>
                  </a:spcAft>
                </a:pPr>
                <a14:m>
                  <m:oMathPara xmlns:m="http://schemas.openxmlformats.org/officeDocument/2006/math">
                    <m:oMathParaPr>
                      <m:jc m:val="centerGroup"/>
                    </m:oMathParaPr>
                    <m:oMath xmlns:m="http://schemas.openxmlformats.org/officeDocument/2006/math">
                      <m:r>
                        <a:rPr lang="it-IT" b="1" i="1">
                          <a:solidFill>
                            <a:schemeClr val="accent1">
                              <a:lumMod val="75000"/>
                            </a:schemeClr>
                          </a:solidFill>
                          <a:latin typeface="Cambria Math" panose="02040503050406030204" pitchFamily="18" charset="0"/>
                        </a:rPr>
                        <m:t>𝜟</m:t>
                      </m:r>
                      <m:sSub>
                        <m:sSubPr>
                          <m:ctrlPr>
                            <a:rPr lang="it-IT" b="1" i="1">
                              <a:solidFill>
                                <a:schemeClr val="accent1">
                                  <a:lumMod val="75000"/>
                                </a:schemeClr>
                              </a:solidFill>
                              <a:latin typeface="Cambria Math" panose="02040503050406030204" pitchFamily="18" charset="0"/>
                            </a:rPr>
                          </m:ctrlPr>
                        </m:sSubPr>
                        <m:e>
                          <m:r>
                            <a:rPr lang="it-IT" b="1" i="1">
                              <a:solidFill>
                                <a:schemeClr val="accent1">
                                  <a:lumMod val="75000"/>
                                </a:schemeClr>
                              </a:solidFill>
                              <a:latin typeface="Cambria Math" panose="02040503050406030204" pitchFamily="18" charset="0"/>
                            </a:rPr>
                            <m:t>𝑻</m:t>
                          </m:r>
                        </m:e>
                        <m:sub>
                          <m:r>
                            <a:rPr lang="en-US" b="1" i="1" smtClean="0">
                              <a:solidFill>
                                <a:schemeClr val="accent1">
                                  <a:lumMod val="75000"/>
                                </a:schemeClr>
                              </a:solidFill>
                              <a:latin typeface="Cambria Math" panose="02040503050406030204" pitchFamily="18" charset="0"/>
                            </a:rPr>
                            <m:t>𝒄𝒓</m:t>
                          </m:r>
                        </m:sub>
                      </m:sSub>
                      <m:r>
                        <a:rPr lang="it-IT" b="1" i="1">
                          <a:solidFill>
                            <a:schemeClr val="accent1">
                              <a:lumMod val="75000"/>
                            </a:schemeClr>
                          </a:solidFill>
                          <a:latin typeface="Cambria Math" panose="02040503050406030204" pitchFamily="18" charset="0"/>
                        </a:rPr>
                        <m:t>=</m:t>
                      </m:r>
                      <m:sSub>
                        <m:sSubPr>
                          <m:ctrlPr>
                            <a:rPr lang="it-IT" b="1" i="1">
                              <a:solidFill>
                                <a:schemeClr val="accent1">
                                  <a:lumMod val="75000"/>
                                </a:schemeClr>
                              </a:solidFill>
                              <a:latin typeface="Cambria Math" panose="02040503050406030204" pitchFamily="18" charset="0"/>
                            </a:rPr>
                          </m:ctrlPr>
                        </m:sSubPr>
                        <m:e>
                          <m:r>
                            <a:rPr lang="it-IT" b="1" i="1">
                              <a:solidFill>
                                <a:schemeClr val="accent1">
                                  <a:lumMod val="75000"/>
                                </a:schemeClr>
                              </a:solidFill>
                              <a:latin typeface="Cambria Math" panose="02040503050406030204" pitchFamily="18" charset="0"/>
                            </a:rPr>
                            <m:t>𝑲</m:t>
                          </m:r>
                        </m:e>
                        <m:sub>
                          <m:r>
                            <a:rPr lang="en-US" b="1" i="1" smtClean="0">
                              <a:solidFill>
                                <a:schemeClr val="accent1">
                                  <a:lumMod val="75000"/>
                                </a:schemeClr>
                              </a:solidFill>
                              <a:latin typeface="Cambria Math" panose="02040503050406030204" pitchFamily="18" charset="0"/>
                            </a:rPr>
                            <m:t>𝒄𝒓</m:t>
                          </m:r>
                        </m:sub>
                      </m:sSub>
                      <m:r>
                        <a:rPr lang="it-IT" b="1" i="1">
                          <a:solidFill>
                            <a:schemeClr val="accent1">
                              <a:lumMod val="75000"/>
                            </a:schemeClr>
                          </a:solidFill>
                          <a:latin typeface="Cambria Math" panose="02040503050406030204" pitchFamily="18" charset="0"/>
                          <a:ea typeface="Cambria Math" panose="02040503050406030204" pitchFamily="18" charset="0"/>
                        </a:rPr>
                        <m:t>∙</m:t>
                      </m:r>
                      <m:r>
                        <a:rPr lang="it-IT" b="1" i="1" smtClean="0">
                          <a:solidFill>
                            <a:schemeClr val="accent1">
                              <a:lumMod val="75000"/>
                            </a:schemeClr>
                          </a:solidFill>
                          <a:latin typeface="Cambria Math" panose="02040503050406030204" pitchFamily="18" charset="0"/>
                          <a:ea typeface="Cambria Math" panose="02040503050406030204" pitchFamily="18" charset="0"/>
                        </a:rPr>
                        <m:t>𝒃</m:t>
                      </m:r>
                      <m:r>
                        <a:rPr lang="it-IT" b="1" i="1" smtClean="0">
                          <a:solidFill>
                            <a:schemeClr val="accent1">
                              <a:lumMod val="75000"/>
                            </a:schemeClr>
                          </a:solidFill>
                          <a:latin typeface="Cambria Math" panose="02040503050406030204" pitchFamily="18" charset="0"/>
                          <a:ea typeface="Cambria Math" panose="02040503050406030204" pitchFamily="18" charset="0"/>
                        </a:rPr>
                        <m:t>∙</m:t>
                      </m:r>
                      <m:r>
                        <a:rPr lang="it-IT" b="1" i="1">
                          <a:solidFill>
                            <a:schemeClr val="accent1">
                              <a:lumMod val="75000"/>
                            </a:schemeClr>
                          </a:solidFill>
                          <a:latin typeface="Cambria Math" panose="02040503050406030204" pitchFamily="18" charset="0"/>
                        </a:rPr>
                        <m:t>𝒊</m:t>
                      </m:r>
                    </m:oMath>
                  </m:oMathPara>
                </a14:m>
                <a:endParaRPr lang="it-IT" b="1" dirty="0">
                  <a:solidFill>
                    <a:schemeClr val="accent1">
                      <a:lumMod val="75000"/>
                    </a:schemeClr>
                  </a:solidFill>
                </a:endParaRPr>
              </a:p>
              <a:p>
                <a:pPr marL="285750" indent="-285750">
                  <a:lnSpc>
                    <a:spcPct val="120000"/>
                  </a:lnSpc>
                  <a:spcBef>
                    <a:spcPts val="0"/>
                  </a:spcBef>
                  <a:spcAft>
                    <a:spcPts val="600"/>
                  </a:spcAft>
                  <a:buFont typeface="Wingdings" panose="05000000000000000000" pitchFamily="2" charset="2"/>
                  <a:buChar char="ü"/>
                </a:pPr>
                <a:r>
                  <a:rPr lang="it-IT" b="1" dirty="0">
                    <a:solidFill>
                      <a:schemeClr val="accent1">
                        <a:lumMod val="75000"/>
                      </a:schemeClr>
                    </a:solidFill>
                  </a:rPr>
                  <a:t>Pressione </a:t>
                </a:r>
                <a:r>
                  <a:rPr lang="it-IT" b="1" dirty="0" smtClean="0">
                    <a:solidFill>
                      <a:schemeClr val="accent1">
                        <a:lumMod val="75000"/>
                      </a:schemeClr>
                    </a:solidFill>
                  </a:rPr>
                  <a:t>osmotica</a:t>
                </a:r>
              </a:p>
              <a:p>
                <a:pPr>
                  <a:lnSpc>
                    <a:spcPct val="120000"/>
                  </a:lnSpc>
                  <a:spcAft>
                    <a:spcPts val="600"/>
                  </a:spcAft>
                </a:pPr>
                <a14:m>
                  <m:oMathPara xmlns:m="http://schemas.openxmlformats.org/officeDocument/2006/math">
                    <m:oMathParaPr>
                      <m:jc m:val="centerGroup"/>
                    </m:oMathParaPr>
                    <m:oMath xmlns:m="http://schemas.openxmlformats.org/officeDocument/2006/math">
                      <m:r>
                        <a:rPr lang="it-IT" b="1" i="1" smtClean="0">
                          <a:solidFill>
                            <a:schemeClr val="accent1">
                              <a:lumMod val="75000"/>
                            </a:schemeClr>
                          </a:solidFill>
                          <a:latin typeface="Cambria Math" panose="02040503050406030204" pitchFamily="18" charset="0"/>
                        </a:rPr>
                        <m:t>𝝅</m:t>
                      </m:r>
                      <m:r>
                        <a:rPr lang="it-IT" b="1" i="1" smtClean="0">
                          <a:solidFill>
                            <a:schemeClr val="accent1">
                              <a:lumMod val="75000"/>
                            </a:schemeClr>
                          </a:solidFill>
                          <a:latin typeface="Cambria Math" panose="02040503050406030204" pitchFamily="18" charset="0"/>
                        </a:rPr>
                        <m:t>=</m:t>
                      </m:r>
                      <m:r>
                        <a:rPr lang="it-IT" b="1" i="1" smtClean="0">
                          <a:solidFill>
                            <a:schemeClr val="accent1">
                              <a:lumMod val="75000"/>
                            </a:schemeClr>
                          </a:solidFill>
                          <a:latin typeface="Cambria Math" panose="02040503050406030204" pitchFamily="18" charset="0"/>
                        </a:rPr>
                        <m:t>𝒄</m:t>
                      </m:r>
                      <m:r>
                        <a:rPr lang="it-IT" b="1" i="1" smtClean="0">
                          <a:solidFill>
                            <a:schemeClr val="accent1">
                              <a:lumMod val="75000"/>
                            </a:schemeClr>
                          </a:solidFill>
                          <a:latin typeface="Cambria Math" panose="02040503050406030204" pitchFamily="18" charset="0"/>
                          <a:ea typeface="Cambria Math" panose="02040503050406030204" pitchFamily="18" charset="0"/>
                        </a:rPr>
                        <m:t>∙</m:t>
                      </m:r>
                      <m:r>
                        <a:rPr lang="it-IT" b="1" i="1" smtClean="0">
                          <a:solidFill>
                            <a:schemeClr val="accent1">
                              <a:lumMod val="75000"/>
                            </a:schemeClr>
                          </a:solidFill>
                          <a:latin typeface="Cambria Math" panose="02040503050406030204" pitchFamily="18" charset="0"/>
                        </a:rPr>
                        <m:t>𝑹</m:t>
                      </m:r>
                      <m:r>
                        <a:rPr lang="it-IT" b="1" i="1" smtClean="0">
                          <a:solidFill>
                            <a:schemeClr val="accent1">
                              <a:lumMod val="75000"/>
                            </a:schemeClr>
                          </a:solidFill>
                          <a:latin typeface="Cambria Math" panose="02040503050406030204" pitchFamily="18" charset="0"/>
                          <a:ea typeface="Cambria Math" panose="02040503050406030204" pitchFamily="18" charset="0"/>
                        </a:rPr>
                        <m:t>∙</m:t>
                      </m:r>
                      <m:r>
                        <a:rPr lang="it-IT" b="1" i="1" smtClean="0">
                          <a:solidFill>
                            <a:schemeClr val="accent1">
                              <a:lumMod val="75000"/>
                            </a:schemeClr>
                          </a:solidFill>
                          <a:latin typeface="Cambria Math" panose="02040503050406030204" pitchFamily="18" charset="0"/>
                        </a:rPr>
                        <m:t>𝑻</m:t>
                      </m:r>
                      <m:r>
                        <a:rPr lang="it-IT" b="1" i="1" smtClean="0">
                          <a:solidFill>
                            <a:schemeClr val="accent1">
                              <a:lumMod val="75000"/>
                            </a:schemeClr>
                          </a:solidFill>
                          <a:latin typeface="Cambria Math" panose="02040503050406030204" pitchFamily="18" charset="0"/>
                          <a:ea typeface="Cambria Math" panose="02040503050406030204" pitchFamily="18" charset="0"/>
                        </a:rPr>
                        <m:t>∙</m:t>
                      </m:r>
                      <m:r>
                        <a:rPr lang="it-IT" b="1" i="1" smtClean="0">
                          <a:solidFill>
                            <a:schemeClr val="accent1">
                              <a:lumMod val="75000"/>
                            </a:schemeClr>
                          </a:solidFill>
                          <a:latin typeface="Cambria Math" panose="02040503050406030204" pitchFamily="18" charset="0"/>
                        </a:rPr>
                        <m:t>ⅈ</m:t>
                      </m:r>
                    </m:oMath>
                  </m:oMathPara>
                </a14:m>
                <a:endParaRPr lang="it-IT" b="1" dirty="0">
                  <a:solidFill>
                    <a:schemeClr val="accent1">
                      <a:lumMod val="75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934634" y="2553895"/>
                <a:ext cx="2805953" cy="3213187"/>
              </a:xfrm>
              <a:prstGeom prst="rect">
                <a:avLst/>
              </a:prstGeom>
              <a:blipFill>
                <a:blip r:embed="rId3"/>
                <a:stretch>
                  <a:fillRect l="-1078"/>
                </a:stretch>
              </a:blipFill>
              <a:ln w="25400">
                <a:solidFill>
                  <a:schemeClr val="accent1">
                    <a:lumMod val="50000"/>
                  </a:schemeClr>
                </a:solidFill>
              </a:ln>
            </p:spPr>
            <p:txBody>
              <a:bodyPr/>
              <a:lstStyle/>
              <a:p>
                <a:r>
                  <a:rPr lang="it-IT">
                    <a:noFill/>
                  </a:rPr>
                  <a:t> </a:t>
                </a:r>
              </a:p>
            </p:txBody>
          </p:sp>
        </mc:Fallback>
      </mc:AlternateContent>
      <p:sp>
        <p:nvSpPr>
          <p:cNvPr id="9" name="Content Placeholder 2"/>
          <p:cNvSpPr txBox="1">
            <a:spLocks/>
          </p:cNvSpPr>
          <p:nvPr/>
        </p:nvSpPr>
        <p:spPr>
          <a:xfrm>
            <a:off x="120073" y="747970"/>
            <a:ext cx="894079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Per le proprietà colligative, il fattore determinante </a:t>
            </a:r>
            <a:r>
              <a:rPr lang="it-IT" sz="1800" b="1" dirty="0" smtClean="0"/>
              <a:t>non è la concentrazione della specie</a:t>
            </a:r>
            <a:r>
              <a:rPr lang="it-IT" sz="1800" dirty="0" smtClean="0"/>
              <a:t>, quanto </a:t>
            </a:r>
            <a:r>
              <a:rPr lang="it-IT" sz="1800" b="1" dirty="0" smtClean="0">
                <a:solidFill>
                  <a:srgbClr val="FF0000"/>
                </a:solidFill>
              </a:rPr>
              <a:t>il numero </a:t>
            </a:r>
            <a:r>
              <a:rPr lang="it-IT" sz="1800" dirty="0" smtClean="0"/>
              <a:t>di particelle (che possono essere molecole o ioni) che si trovano libere nella soluzione. </a:t>
            </a:r>
          </a:p>
        </p:txBody>
      </p:sp>
    </p:spTree>
    <p:extLst>
      <p:ext uri="{BB962C8B-B14F-4D97-AF65-F5344CB8AC3E}">
        <p14:creationId xmlns:p14="http://schemas.microsoft.com/office/powerpoint/2010/main" val="23439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7"/>
          <p:cNvSpPr/>
          <p:nvPr/>
        </p:nvSpPr>
        <p:spPr>
          <a:xfrm>
            <a:off x="381000" y="1302020"/>
            <a:ext cx="8458200" cy="2050780"/>
          </a:xfrm>
          <a:prstGeom prst="rect">
            <a:avLst/>
          </a:prstGeom>
          <a:solidFill>
            <a:schemeClr val="accent1">
              <a:lumMod val="20000"/>
              <a:lumOff val="80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25</a:t>
            </a:fld>
            <a:endParaRPr lang="it-IT"/>
          </a:p>
        </p:txBody>
      </p:sp>
      <p:sp>
        <p:nvSpPr>
          <p:cNvPr id="22" name="CasellaDiTesto 21"/>
          <p:cNvSpPr txBox="1"/>
          <p:nvPr/>
        </p:nvSpPr>
        <p:spPr>
          <a:xfrm>
            <a:off x="381000" y="457200"/>
            <a:ext cx="8382000" cy="830997"/>
          </a:xfrm>
          <a:prstGeom prst="rect">
            <a:avLst/>
          </a:prstGeom>
          <a:noFill/>
        </p:spPr>
        <p:txBody>
          <a:bodyPr wrap="square" rtlCol="0">
            <a:spAutoFit/>
          </a:bodyPr>
          <a:lstStyle/>
          <a:p>
            <a:r>
              <a:rPr lang="it-IT" sz="1600" u="sng" dirty="0" smtClean="0"/>
              <a:t>Esempio:</a:t>
            </a:r>
          </a:p>
          <a:p>
            <a:r>
              <a:rPr lang="it-IT" sz="1600" dirty="0" smtClean="0"/>
              <a:t>Calcolare la tensione di vapore a 25°C di una soluzione acquosa al 13.5% in peso di un composto organico il cui peso molecolare è 228.6. La pressione di vapore dell’acqua pura a 25°C è 3.15∙10</a:t>
            </a:r>
            <a:r>
              <a:rPr lang="it-IT" sz="1600" baseline="30000" dirty="0" smtClean="0"/>
              <a:t>3 </a:t>
            </a:r>
            <a:r>
              <a:rPr lang="it-IT" sz="1600" dirty="0" smtClean="0"/>
              <a:t>Pa.</a:t>
            </a:r>
          </a:p>
        </p:txBody>
      </p:sp>
      <p:sp>
        <p:nvSpPr>
          <p:cNvPr id="47" name="Rectangle 87"/>
          <p:cNvSpPr/>
          <p:nvPr/>
        </p:nvSpPr>
        <p:spPr>
          <a:xfrm>
            <a:off x="457200" y="4495800"/>
            <a:ext cx="8229600" cy="1828800"/>
          </a:xfrm>
          <a:prstGeom prst="rect">
            <a:avLst/>
          </a:prstGeom>
          <a:solidFill>
            <a:schemeClr val="accent1">
              <a:lumMod val="20000"/>
              <a:lumOff val="80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asellaDiTesto 48"/>
          <p:cNvSpPr txBox="1"/>
          <p:nvPr/>
        </p:nvSpPr>
        <p:spPr>
          <a:xfrm>
            <a:off x="381000" y="3657600"/>
            <a:ext cx="8382000" cy="830997"/>
          </a:xfrm>
          <a:prstGeom prst="rect">
            <a:avLst/>
          </a:prstGeom>
          <a:noFill/>
        </p:spPr>
        <p:txBody>
          <a:bodyPr wrap="square" rtlCol="0">
            <a:spAutoFit/>
          </a:bodyPr>
          <a:lstStyle/>
          <a:p>
            <a:r>
              <a:rPr lang="it-IT" sz="1600" u="sng" dirty="0" smtClean="0"/>
              <a:t>Esempio:</a:t>
            </a:r>
          </a:p>
          <a:p>
            <a:r>
              <a:rPr lang="it-IT" sz="1600" dirty="0" smtClean="0"/>
              <a:t>Calcolare quanti kg di glicol etilenico (C</a:t>
            </a:r>
            <a:r>
              <a:rPr lang="it-IT" sz="1600" baseline="-25000" dirty="0" smtClean="0"/>
              <a:t>2</a:t>
            </a:r>
            <a:r>
              <a:rPr lang="it-IT" sz="1600" dirty="0" smtClean="0"/>
              <a:t>H</a:t>
            </a:r>
            <a:r>
              <a:rPr lang="it-IT" sz="1600" baseline="-25000" dirty="0" smtClean="0"/>
              <a:t>6</a:t>
            </a:r>
            <a:r>
              <a:rPr lang="it-IT" sz="1600" dirty="0" smtClean="0"/>
              <a:t>O</a:t>
            </a:r>
            <a:r>
              <a:rPr lang="it-IT" sz="1600" baseline="-25000" dirty="0" smtClean="0"/>
              <a:t>2</a:t>
            </a:r>
            <a:r>
              <a:rPr lang="it-IT" sz="1600" dirty="0" smtClean="0"/>
              <a:t>) occorre sciogliere in 5.0 kg di acqua di un radiatore di un’automobile per abbassare il punto di congelamento dell’acqua a -10°C.    (</a:t>
            </a:r>
            <a:r>
              <a:rPr lang="it-IT" sz="1600" dirty="0" err="1" smtClean="0"/>
              <a:t>K</a:t>
            </a:r>
            <a:r>
              <a:rPr lang="it-IT" sz="1600" baseline="-25000" dirty="0" err="1" smtClean="0"/>
              <a:t>cr</a:t>
            </a:r>
            <a:r>
              <a:rPr lang="it-IT" sz="1600" dirty="0" smtClean="0"/>
              <a:t> = 1.853 K mol</a:t>
            </a:r>
            <a:r>
              <a:rPr lang="it-IT" sz="1600" baseline="30000" dirty="0" smtClean="0"/>
              <a:t>-1</a:t>
            </a:r>
            <a:r>
              <a:rPr lang="it-IT" sz="1600" dirty="0" smtClean="0"/>
              <a:t> kg)</a:t>
            </a:r>
            <a:endParaRPr lang="it-IT" sz="1600" baseline="-25000" dirty="0" smtClean="0"/>
          </a:p>
        </p:txBody>
      </p:sp>
      <p:grpSp>
        <p:nvGrpSpPr>
          <p:cNvPr id="4" name="Gruppo 59"/>
          <p:cNvGrpSpPr/>
          <p:nvPr/>
        </p:nvGrpSpPr>
        <p:grpSpPr>
          <a:xfrm>
            <a:off x="4953000" y="1219200"/>
            <a:ext cx="2438400" cy="602980"/>
            <a:chOff x="6096000" y="1289304"/>
            <a:chExt cx="2438400" cy="602980"/>
          </a:xfrm>
        </p:grpSpPr>
        <p:sp>
          <p:nvSpPr>
            <p:cNvPr id="61" name="CasellaDiTesto 60"/>
            <p:cNvSpPr txBox="1"/>
            <p:nvPr/>
          </p:nvSpPr>
          <p:spPr>
            <a:xfrm>
              <a:off x="6096000" y="1428988"/>
              <a:ext cx="1905000" cy="338554"/>
            </a:xfrm>
            <a:prstGeom prst="rect">
              <a:avLst/>
            </a:prstGeom>
            <a:noFill/>
          </p:spPr>
          <p:txBody>
            <a:bodyPr wrap="square" rtlCol="0">
              <a:spAutoFit/>
            </a:bodyPr>
            <a:lstStyle/>
            <a:p>
              <a:r>
                <a:rPr lang="it-IT" sz="1600" dirty="0" err="1" smtClean="0">
                  <a:latin typeface="Symbol" pitchFamily="18" charset="2"/>
                </a:rPr>
                <a:t>c</a:t>
              </a:r>
              <a:r>
                <a:rPr lang="it-IT" sz="1600" baseline="-25000" dirty="0" err="1" smtClean="0"/>
                <a:t>solvente</a:t>
              </a:r>
              <a:r>
                <a:rPr lang="it-IT" sz="1600" dirty="0" smtClean="0"/>
                <a:t> =</a:t>
              </a:r>
            </a:p>
          </p:txBody>
        </p:sp>
        <p:grpSp>
          <p:nvGrpSpPr>
            <p:cNvPr id="5" name="Gruppo 18"/>
            <p:cNvGrpSpPr/>
            <p:nvPr/>
          </p:nvGrpSpPr>
          <p:grpSpPr>
            <a:xfrm>
              <a:off x="6858000" y="1289304"/>
              <a:ext cx="1676400" cy="602980"/>
              <a:chOff x="7239000" y="1310116"/>
              <a:chExt cx="1676400" cy="602980"/>
            </a:xfrm>
          </p:grpSpPr>
          <p:sp>
            <p:nvSpPr>
              <p:cNvPr id="67" name="CasellaDiTesto 66"/>
              <p:cNvSpPr txBox="1"/>
              <p:nvPr/>
            </p:nvSpPr>
            <p:spPr>
              <a:xfrm>
                <a:off x="7239000" y="1574542"/>
                <a:ext cx="1676400" cy="338554"/>
              </a:xfrm>
              <a:prstGeom prst="rect">
                <a:avLst/>
              </a:prstGeom>
              <a:noFill/>
            </p:spPr>
            <p:txBody>
              <a:bodyPr wrap="square" rtlCol="0">
                <a:spAutoFit/>
              </a:bodyPr>
              <a:lstStyle/>
              <a:p>
                <a:r>
                  <a:rPr lang="it-IT" sz="1600" dirty="0" err="1" smtClean="0"/>
                  <a:t>n</a:t>
                </a:r>
                <a:r>
                  <a:rPr lang="it-IT" sz="1600" baseline="-25000" dirty="0" err="1" smtClean="0"/>
                  <a:t>solvente</a:t>
                </a:r>
                <a:r>
                  <a:rPr lang="it-IT" sz="1600" dirty="0" smtClean="0"/>
                  <a:t> + </a:t>
                </a:r>
                <a:r>
                  <a:rPr lang="it-IT" sz="1600" dirty="0" err="1" smtClean="0"/>
                  <a:t>n</a:t>
                </a:r>
                <a:r>
                  <a:rPr lang="it-IT" sz="1600" baseline="-25000" dirty="0" err="1" smtClean="0"/>
                  <a:t>soluto</a:t>
                </a:r>
                <a:endParaRPr lang="it-IT" sz="1600" baseline="-25000" dirty="0"/>
              </a:p>
            </p:txBody>
          </p:sp>
          <p:sp>
            <p:nvSpPr>
              <p:cNvPr id="68" name="CasellaDiTesto 31"/>
              <p:cNvSpPr txBox="1"/>
              <p:nvPr/>
            </p:nvSpPr>
            <p:spPr>
              <a:xfrm>
                <a:off x="7543800" y="1310116"/>
                <a:ext cx="1066800" cy="338554"/>
              </a:xfrm>
              <a:prstGeom prst="rect">
                <a:avLst/>
              </a:prstGeom>
              <a:noFill/>
            </p:spPr>
            <p:txBody>
              <a:bodyPr wrap="square" rtlCol="0">
                <a:spAutoFit/>
              </a:bodyPr>
              <a:lstStyle/>
              <a:p>
                <a:r>
                  <a:rPr lang="it-IT" sz="1600" dirty="0" err="1" smtClean="0"/>
                  <a:t>n</a:t>
                </a:r>
                <a:r>
                  <a:rPr lang="it-IT" sz="1600" baseline="-25000" dirty="0" err="1" smtClean="0"/>
                  <a:t>solvente</a:t>
                </a:r>
                <a:endParaRPr lang="it-IT" sz="1600" dirty="0"/>
              </a:p>
            </p:txBody>
          </p:sp>
          <p:cxnSp>
            <p:nvCxnSpPr>
              <p:cNvPr id="69" name="Connettore 1 32"/>
              <p:cNvCxnSpPr/>
              <p:nvPr/>
            </p:nvCxnSpPr>
            <p:spPr>
              <a:xfrm>
                <a:off x="7315200" y="1649706"/>
                <a:ext cx="128016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9" name="CasellaDiTesto 88"/>
          <p:cNvSpPr txBox="1"/>
          <p:nvPr/>
        </p:nvSpPr>
        <p:spPr>
          <a:xfrm>
            <a:off x="533400" y="2057400"/>
            <a:ext cx="4648200" cy="338554"/>
          </a:xfrm>
          <a:prstGeom prst="rect">
            <a:avLst/>
          </a:prstGeom>
          <a:noFill/>
        </p:spPr>
        <p:txBody>
          <a:bodyPr wrap="square" rtlCol="0">
            <a:spAutoFit/>
          </a:bodyPr>
          <a:lstStyle/>
          <a:p>
            <a:r>
              <a:rPr lang="it-IT" sz="1600" dirty="0" err="1" smtClean="0"/>
              <a:t>m</a:t>
            </a:r>
            <a:r>
              <a:rPr lang="it-IT" sz="1600" baseline="-25000" dirty="0" err="1" smtClean="0"/>
              <a:t>soluto</a:t>
            </a:r>
            <a:r>
              <a:rPr lang="it-IT" sz="1600" dirty="0" smtClean="0"/>
              <a:t> = 13.5 g</a:t>
            </a:r>
          </a:p>
        </p:txBody>
      </p:sp>
      <p:sp>
        <p:nvSpPr>
          <p:cNvPr id="95" name="CasellaDiTesto 94"/>
          <p:cNvSpPr txBox="1"/>
          <p:nvPr/>
        </p:nvSpPr>
        <p:spPr>
          <a:xfrm>
            <a:off x="2667000" y="1371600"/>
            <a:ext cx="1905000" cy="338554"/>
          </a:xfrm>
          <a:prstGeom prst="rect">
            <a:avLst/>
          </a:prstGeom>
          <a:noFill/>
        </p:spPr>
        <p:txBody>
          <a:bodyPr wrap="square" rtlCol="0">
            <a:spAutoFit/>
          </a:bodyPr>
          <a:lstStyle/>
          <a:p>
            <a:r>
              <a:rPr lang="it-IT" sz="1600" dirty="0" smtClean="0"/>
              <a:t>P</a:t>
            </a:r>
            <a:r>
              <a:rPr lang="it-IT" sz="1600" baseline="30000" dirty="0" smtClean="0"/>
              <a:t>0</a:t>
            </a:r>
            <a:r>
              <a:rPr lang="it-IT" sz="1600" dirty="0" smtClean="0"/>
              <a:t> = 3.15∙10</a:t>
            </a:r>
            <a:r>
              <a:rPr lang="it-IT" sz="1600" baseline="30000" dirty="0" smtClean="0"/>
              <a:t>3 </a:t>
            </a:r>
            <a:r>
              <a:rPr lang="it-IT" sz="1600" dirty="0" smtClean="0"/>
              <a:t>Pa </a:t>
            </a:r>
            <a:endParaRPr lang="it-IT" sz="1600" dirty="0"/>
          </a:p>
        </p:txBody>
      </p:sp>
      <p:sp>
        <p:nvSpPr>
          <p:cNvPr id="110" name="CasellaDiTesto 109"/>
          <p:cNvSpPr txBox="1"/>
          <p:nvPr/>
        </p:nvSpPr>
        <p:spPr>
          <a:xfrm>
            <a:off x="5486400" y="2057400"/>
            <a:ext cx="3124200" cy="338554"/>
          </a:xfrm>
          <a:prstGeom prst="rect">
            <a:avLst/>
          </a:prstGeom>
          <a:noFill/>
        </p:spPr>
        <p:txBody>
          <a:bodyPr wrap="square" rtlCol="0">
            <a:spAutoFit/>
          </a:bodyPr>
          <a:lstStyle/>
          <a:p>
            <a:r>
              <a:rPr lang="it-IT" sz="1600" dirty="0" err="1" smtClean="0"/>
              <a:t>m</a:t>
            </a:r>
            <a:r>
              <a:rPr lang="it-IT" sz="1600" baseline="-25000" dirty="0" err="1" smtClean="0"/>
              <a:t>solvente</a:t>
            </a:r>
            <a:r>
              <a:rPr lang="it-IT" sz="1600" dirty="0" smtClean="0"/>
              <a:t> = </a:t>
            </a:r>
            <a:r>
              <a:rPr lang="it-IT" sz="1600" dirty="0" err="1" smtClean="0"/>
              <a:t>m</a:t>
            </a:r>
            <a:r>
              <a:rPr lang="it-IT" sz="1600" baseline="-25000" dirty="0" err="1" smtClean="0"/>
              <a:t>soluzione</a:t>
            </a:r>
            <a:r>
              <a:rPr lang="it-IT" sz="1600" baseline="-25000" dirty="0" smtClean="0"/>
              <a:t> </a:t>
            </a:r>
            <a:r>
              <a:rPr lang="it-IT" sz="1600" dirty="0" smtClean="0"/>
              <a:t>- </a:t>
            </a:r>
            <a:r>
              <a:rPr lang="it-IT" sz="1600" dirty="0" err="1" smtClean="0"/>
              <a:t>m</a:t>
            </a:r>
            <a:r>
              <a:rPr lang="it-IT" sz="1600" baseline="-25000" dirty="0" err="1" smtClean="0"/>
              <a:t>soluto</a:t>
            </a:r>
            <a:r>
              <a:rPr lang="it-IT" sz="1600" baseline="-25000" dirty="0" smtClean="0"/>
              <a:t> </a:t>
            </a:r>
            <a:r>
              <a:rPr lang="it-IT" sz="1600" dirty="0" smtClean="0"/>
              <a:t>= 86.5 g</a:t>
            </a:r>
          </a:p>
        </p:txBody>
      </p:sp>
      <p:sp>
        <p:nvSpPr>
          <p:cNvPr id="126" name="Rectangle 3"/>
          <p:cNvSpPr/>
          <p:nvPr/>
        </p:nvSpPr>
        <p:spPr>
          <a:xfrm>
            <a:off x="783229" y="1371600"/>
            <a:ext cx="1731371" cy="338554"/>
          </a:xfrm>
          <a:prstGeom prst="rect">
            <a:avLst/>
          </a:prstGeom>
        </p:spPr>
        <p:txBody>
          <a:bodyPr wrap="square">
            <a:spAutoFit/>
          </a:bodyPr>
          <a:lstStyle/>
          <a:p>
            <a:r>
              <a:rPr lang="it-IT" sz="1600" dirty="0" smtClean="0"/>
              <a:t>P = </a:t>
            </a:r>
            <a:r>
              <a:rPr lang="it-IT" sz="1600" dirty="0" err="1" smtClean="0">
                <a:latin typeface="Symbol" pitchFamily="18" charset="2"/>
              </a:rPr>
              <a:t>c</a:t>
            </a:r>
            <a:r>
              <a:rPr lang="it-IT" sz="1600" baseline="-25000" dirty="0" err="1" smtClean="0"/>
              <a:t>solvente</a:t>
            </a:r>
            <a:r>
              <a:rPr lang="it-IT" sz="1600" dirty="0" smtClean="0"/>
              <a:t> ∙ P</a:t>
            </a:r>
            <a:r>
              <a:rPr lang="it-IT" sz="1600" baseline="30000" dirty="0" smtClean="0"/>
              <a:t>0</a:t>
            </a:r>
            <a:endParaRPr lang="en-US" sz="1600" baseline="30000" dirty="0"/>
          </a:p>
        </p:txBody>
      </p:sp>
      <p:sp>
        <p:nvSpPr>
          <p:cNvPr id="133" name="CasellaDiTesto 132"/>
          <p:cNvSpPr txBox="1"/>
          <p:nvPr/>
        </p:nvSpPr>
        <p:spPr>
          <a:xfrm>
            <a:off x="609600" y="1752600"/>
            <a:ext cx="3352800" cy="338554"/>
          </a:xfrm>
          <a:prstGeom prst="rect">
            <a:avLst/>
          </a:prstGeom>
          <a:noFill/>
        </p:spPr>
        <p:txBody>
          <a:bodyPr wrap="square" rtlCol="0">
            <a:spAutoFit/>
          </a:bodyPr>
          <a:lstStyle/>
          <a:p>
            <a:r>
              <a:rPr lang="it-IT" sz="1600" dirty="0" smtClean="0"/>
              <a:t>Consideriamo 100 g di soluzione:</a:t>
            </a:r>
            <a:endParaRPr lang="it-IT" sz="1600" dirty="0"/>
          </a:p>
        </p:txBody>
      </p:sp>
      <p:sp>
        <p:nvSpPr>
          <p:cNvPr id="136" name="CasellaDiTesto 135"/>
          <p:cNvSpPr txBox="1"/>
          <p:nvPr/>
        </p:nvSpPr>
        <p:spPr>
          <a:xfrm>
            <a:off x="3581400" y="1752600"/>
            <a:ext cx="4648200" cy="338554"/>
          </a:xfrm>
          <a:prstGeom prst="rect">
            <a:avLst/>
          </a:prstGeom>
          <a:noFill/>
        </p:spPr>
        <p:txBody>
          <a:bodyPr wrap="square" rtlCol="0">
            <a:spAutoFit/>
          </a:bodyPr>
          <a:lstStyle/>
          <a:p>
            <a:r>
              <a:rPr lang="it-IT" sz="1600" dirty="0" err="1" smtClean="0"/>
              <a:t>m</a:t>
            </a:r>
            <a:r>
              <a:rPr lang="it-IT" sz="1600" baseline="-25000" dirty="0" err="1" smtClean="0"/>
              <a:t>soluzione</a:t>
            </a:r>
            <a:r>
              <a:rPr lang="it-IT" sz="1600" dirty="0" smtClean="0"/>
              <a:t> = 100 g</a:t>
            </a:r>
          </a:p>
        </p:txBody>
      </p:sp>
      <p:sp>
        <p:nvSpPr>
          <p:cNvPr id="138" name="CasellaDiTesto 137"/>
          <p:cNvSpPr txBox="1"/>
          <p:nvPr/>
        </p:nvSpPr>
        <p:spPr>
          <a:xfrm>
            <a:off x="533400" y="2438400"/>
            <a:ext cx="2057400" cy="338554"/>
          </a:xfrm>
          <a:prstGeom prst="rect">
            <a:avLst/>
          </a:prstGeom>
          <a:noFill/>
        </p:spPr>
        <p:txBody>
          <a:bodyPr wrap="square" rtlCol="0">
            <a:spAutoFit/>
          </a:bodyPr>
          <a:lstStyle/>
          <a:p>
            <a:r>
              <a:rPr lang="it-IT" sz="1600" dirty="0" err="1" smtClean="0"/>
              <a:t>mm</a:t>
            </a:r>
            <a:r>
              <a:rPr lang="it-IT" sz="1600" baseline="-25000" dirty="0" err="1" smtClean="0"/>
              <a:t>soluto</a:t>
            </a:r>
            <a:r>
              <a:rPr lang="it-IT" sz="1600" dirty="0" smtClean="0"/>
              <a:t> = 228.6 g/mol </a:t>
            </a:r>
            <a:endParaRPr lang="it-IT" sz="1600" dirty="0"/>
          </a:p>
        </p:txBody>
      </p:sp>
      <p:sp>
        <p:nvSpPr>
          <p:cNvPr id="142" name="CasellaDiTesto 141"/>
          <p:cNvSpPr txBox="1"/>
          <p:nvPr/>
        </p:nvSpPr>
        <p:spPr>
          <a:xfrm>
            <a:off x="5486400" y="2438400"/>
            <a:ext cx="2057400" cy="338554"/>
          </a:xfrm>
          <a:prstGeom prst="rect">
            <a:avLst/>
          </a:prstGeom>
          <a:noFill/>
        </p:spPr>
        <p:txBody>
          <a:bodyPr wrap="square" rtlCol="0">
            <a:spAutoFit/>
          </a:bodyPr>
          <a:lstStyle/>
          <a:p>
            <a:r>
              <a:rPr lang="it-IT" sz="1600" dirty="0" smtClean="0"/>
              <a:t>mm</a:t>
            </a:r>
            <a:r>
              <a:rPr lang="it-IT" sz="1600" baseline="-25000" dirty="0" smtClean="0"/>
              <a:t>H2O</a:t>
            </a:r>
            <a:r>
              <a:rPr lang="it-IT" sz="1600" dirty="0" smtClean="0"/>
              <a:t> = 18.02 g/mol </a:t>
            </a:r>
            <a:endParaRPr lang="it-IT" sz="1600" dirty="0"/>
          </a:p>
        </p:txBody>
      </p:sp>
      <p:grpSp>
        <p:nvGrpSpPr>
          <p:cNvPr id="144" name="Gruppo 163"/>
          <p:cNvGrpSpPr/>
          <p:nvPr/>
        </p:nvGrpSpPr>
        <p:grpSpPr>
          <a:xfrm>
            <a:off x="2667000" y="2286000"/>
            <a:ext cx="3048000" cy="609600"/>
            <a:chOff x="6096000" y="1289304"/>
            <a:chExt cx="3048000" cy="609600"/>
          </a:xfrm>
        </p:grpSpPr>
        <p:sp>
          <p:nvSpPr>
            <p:cNvPr id="148" name="CasellaDiTesto 147"/>
            <p:cNvSpPr txBox="1"/>
            <p:nvPr/>
          </p:nvSpPr>
          <p:spPr>
            <a:xfrm>
              <a:off x="6096000" y="1428988"/>
              <a:ext cx="3048000" cy="338554"/>
            </a:xfrm>
            <a:prstGeom prst="rect">
              <a:avLst/>
            </a:prstGeom>
            <a:noFill/>
          </p:spPr>
          <p:txBody>
            <a:bodyPr wrap="square" rtlCol="0">
              <a:spAutoFit/>
            </a:bodyPr>
            <a:lstStyle/>
            <a:p>
              <a:r>
                <a:rPr lang="it-IT" sz="1600" dirty="0" err="1" smtClean="0"/>
                <a:t>n</a:t>
              </a:r>
              <a:r>
                <a:rPr lang="it-IT" sz="1600" baseline="-25000" dirty="0" err="1" smtClean="0"/>
                <a:t>soluto</a:t>
              </a:r>
              <a:r>
                <a:rPr lang="it-IT" sz="1600" dirty="0" smtClean="0"/>
                <a:t> =               = 0.0591 mol</a:t>
              </a:r>
            </a:p>
          </p:txBody>
        </p:sp>
        <p:grpSp>
          <p:nvGrpSpPr>
            <p:cNvPr id="149" name="Gruppo 18"/>
            <p:cNvGrpSpPr/>
            <p:nvPr/>
          </p:nvGrpSpPr>
          <p:grpSpPr>
            <a:xfrm>
              <a:off x="6781800" y="1289304"/>
              <a:ext cx="1066800" cy="609600"/>
              <a:chOff x="7162800" y="1310116"/>
              <a:chExt cx="1066800" cy="609600"/>
            </a:xfrm>
          </p:grpSpPr>
          <p:sp>
            <p:nvSpPr>
              <p:cNvPr id="150" name="CasellaDiTesto 149"/>
              <p:cNvSpPr txBox="1"/>
              <p:nvPr/>
            </p:nvSpPr>
            <p:spPr>
              <a:xfrm>
                <a:off x="7239000" y="1581162"/>
                <a:ext cx="609600" cy="338554"/>
              </a:xfrm>
              <a:prstGeom prst="rect">
                <a:avLst/>
              </a:prstGeom>
              <a:noFill/>
            </p:spPr>
            <p:txBody>
              <a:bodyPr wrap="square" rtlCol="0">
                <a:spAutoFit/>
              </a:bodyPr>
              <a:lstStyle/>
              <a:p>
                <a:r>
                  <a:rPr lang="it-IT" sz="1600" dirty="0" smtClean="0"/>
                  <a:t>mm</a:t>
                </a:r>
                <a:endParaRPr lang="it-IT" sz="1600" dirty="0"/>
              </a:p>
            </p:txBody>
          </p:sp>
          <p:sp>
            <p:nvSpPr>
              <p:cNvPr id="151" name="CasellaDiTesto 31"/>
              <p:cNvSpPr txBox="1"/>
              <p:nvPr/>
            </p:nvSpPr>
            <p:spPr>
              <a:xfrm>
                <a:off x="7162800" y="1310116"/>
                <a:ext cx="1066800" cy="338554"/>
              </a:xfrm>
              <a:prstGeom prst="rect">
                <a:avLst/>
              </a:prstGeom>
              <a:noFill/>
            </p:spPr>
            <p:txBody>
              <a:bodyPr wrap="square" rtlCol="0">
                <a:spAutoFit/>
              </a:bodyPr>
              <a:lstStyle/>
              <a:p>
                <a:r>
                  <a:rPr lang="it-IT" sz="1600" dirty="0" err="1" smtClean="0"/>
                  <a:t>m</a:t>
                </a:r>
                <a:r>
                  <a:rPr lang="it-IT" sz="1600" baseline="-25000" dirty="0" err="1" smtClean="0"/>
                  <a:t>soluto</a:t>
                </a:r>
                <a:endParaRPr lang="it-IT" sz="1600" dirty="0"/>
              </a:p>
            </p:txBody>
          </p:sp>
          <p:cxnSp>
            <p:nvCxnSpPr>
              <p:cNvPr id="152" name="Connettore 1 32"/>
              <p:cNvCxnSpPr/>
              <p:nvPr/>
            </p:nvCxnSpPr>
            <p:spPr>
              <a:xfrm>
                <a:off x="7232904" y="1649706"/>
                <a:ext cx="54864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3" name="CasellaDiTesto 152"/>
          <p:cNvSpPr txBox="1"/>
          <p:nvPr/>
        </p:nvSpPr>
        <p:spPr>
          <a:xfrm>
            <a:off x="7391400" y="2404646"/>
            <a:ext cx="1447800" cy="338554"/>
          </a:xfrm>
          <a:prstGeom prst="rect">
            <a:avLst/>
          </a:prstGeom>
          <a:noFill/>
        </p:spPr>
        <p:txBody>
          <a:bodyPr wrap="square" rtlCol="0">
            <a:spAutoFit/>
          </a:bodyPr>
          <a:lstStyle/>
          <a:p>
            <a:r>
              <a:rPr lang="it-IT" sz="1600" dirty="0" smtClean="0"/>
              <a:t>n</a:t>
            </a:r>
            <a:r>
              <a:rPr lang="it-IT" sz="1600" baseline="-25000" dirty="0" smtClean="0"/>
              <a:t>H2O</a:t>
            </a:r>
            <a:r>
              <a:rPr lang="it-IT" sz="1600" dirty="0" smtClean="0"/>
              <a:t> = 4.80 mol</a:t>
            </a:r>
          </a:p>
        </p:txBody>
      </p:sp>
      <p:grpSp>
        <p:nvGrpSpPr>
          <p:cNvPr id="154" name="Gruppo 59"/>
          <p:cNvGrpSpPr/>
          <p:nvPr/>
        </p:nvGrpSpPr>
        <p:grpSpPr>
          <a:xfrm>
            <a:off x="533400" y="2785646"/>
            <a:ext cx="3810000" cy="560534"/>
            <a:chOff x="6096000" y="1331750"/>
            <a:chExt cx="3810000" cy="560534"/>
          </a:xfrm>
        </p:grpSpPr>
        <p:sp>
          <p:nvSpPr>
            <p:cNvPr id="155" name="CasellaDiTesto 154"/>
            <p:cNvSpPr txBox="1"/>
            <p:nvPr/>
          </p:nvSpPr>
          <p:spPr>
            <a:xfrm>
              <a:off x="6096000" y="1428988"/>
              <a:ext cx="3810000" cy="338554"/>
            </a:xfrm>
            <a:prstGeom prst="rect">
              <a:avLst/>
            </a:prstGeom>
            <a:noFill/>
          </p:spPr>
          <p:txBody>
            <a:bodyPr wrap="square" rtlCol="0">
              <a:spAutoFit/>
            </a:bodyPr>
            <a:lstStyle/>
            <a:p>
              <a:r>
                <a:rPr lang="it-IT" sz="1600" dirty="0" err="1" smtClean="0">
                  <a:latin typeface="Symbol" pitchFamily="18" charset="2"/>
                </a:rPr>
                <a:t>c</a:t>
              </a:r>
              <a:r>
                <a:rPr lang="it-IT" sz="1600" baseline="-25000" dirty="0" err="1" smtClean="0"/>
                <a:t>solvente</a:t>
              </a:r>
              <a:r>
                <a:rPr lang="it-IT" sz="1600" dirty="0" smtClean="0"/>
                <a:t> =                                      = 0.988</a:t>
              </a:r>
            </a:p>
          </p:txBody>
        </p:sp>
        <p:grpSp>
          <p:nvGrpSpPr>
            <p:cNvPr id="156" name="Gruppo 18"/>
            <p:cNvGrpSpPr/>
            <p:nvPr/>
          </p:nvGrpSpPr>
          <p:grpSpPr>
            <a:xfrm>
              <a:off x="6858000" y="1331750"/>
              <a:ext cx="2133600" cy="560534"/>
              <a:chOff x="7239000" y="1352562"/>
              <a:chExt cx="2133600" cy="560534"/>
            </a:xfrm>
          </p:grpSpPr>
          <p:sp>
            <p:nvSpPr>
              <p:cNvPr id="157" name="CasellaDiTesto 156"/>
              <p:cNvSpPr txBox="1"/>
              <p:nvPr/>
            </p:nvSpPr>
            <p:spPr>
              <a:xfrm>
                <a:off x="7239000" y="1574542"/>
                <a:ext cx="2133600" cy="338554"/>
              </a:xfrm>
              <a:prstGeom prst="rect">
                <a:avLst/>
              </a:prstGeom>
              <a:noFill/>
            </p:spPr>
            <p:txBody>
              <a:bodyPr wrap="square" rtlCol="0">
                <a:spAutoFit/>
              </a:bodyPr>
              <a:lstStyle/>
              <a:p>
                <a:r>
                  <a:rPr lang="it-IT" sz="1600" dirty="0" smtClean="0"/>
                  <a:t>(0.0591 + 4.80) mol</a:t>
                </a:r>
                <a:endParaRPr lang="it-IT" sz="1600" baseline="-25000" dirty="0"/>
              </a:p>
            </p:txBody>
          </p:sp>
          <p:sp>
            <p:nvSpPr>
              <p:cNvPr id="158" name="CasellaDiTesto 31"/>
              <p:cNvSpPr txBox="1"/>
              <p:nvPr/>
            </p:nvSpPr>
            <p:spPr>
              <a:xfrm>
                <a:off x="7620000" y="1352562"/>
                <a:ext cx="1066800" cy="338554"/>
              </a:xfrm>
              <a:prstGeom prst="rect">
                <a:avLst/>
              </a:prstGeom>
              <a:noFill/>
            </p:spPr>
            <p:txBody>
              <a:bodyPr wrap="square" rtlCol="0">
                <a:spAutoFit/>
              </a:bodyPr>
              <a:lstStyle/>
              <a:p>
                <a:r>
                  <a:rPr lang="it-IT" sz="1600" dirty="0" smtClean="0"/>
                  <a:t>4.80 mol</a:t>
                </a:r>
                <a:endParaRPr lang="it-IT" sz="1600" dirty="0"/>
              </a:p>
            </p:txBody>
          </p:sp>
          <p:cxnSp>
            <p:nvCxnSpPr>
              <p:cNvPr id="160" name="Connettore 1 32"/>
              <p:cNvCxnSpPr/>
              <p:nvPr/>
            </p:nvCxnSpPr>
            <p:spPr>
              <a:xfrm>
                <a:off x="7315200" y="1649706"/>
                <a:ext cx="164592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4" name="Right Arrow 3"/>
          <p:cNvSpPr/>
          <p:nvPr/>
        </p:nvSpPr>
        <p:spPr>
          <a:xfrm>
            <a:off x="3810000" y="2971800"/>
            <a:ext cx="495300" cy="228600"/>
          </a:xfrm>
          <a:prstGeom prst="rightArrow">
            <a:avLst>
              <a:gd name="adj1" fmla="val 37002"/>
              <a:gd name="adj2" fmla="val 4675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3"/>
          <p:cNvSpPr/>
          <p:nvPr/>
        </p:nvSpPr>
        <p:spPr>
          <a:xfrm>
            <a:off x="4364629" y="2895600"/>
            <a:ext cx="4474571" cy="338554"/>
          </a:xfrm>
          <a:prstGeom prst="rect">
            <a:avLst/>
          </a:prstGeom>
        </p:spPr>
        <p:txBody>
          <a:bodyPr wrap="square">
            <a:spAutoFit/>
          </a:bodyPr>
          <a:lstStyle/>
          <a:p>
            <a:r>
              <a:rPr lang="it-IT" sz="1600" dirty="0" smtClean="0"/>
              <a:t>P = </a:t>
            </a:r>
            <a:r>
              <a:rPr lang="it-IT" sz="1600" dirty="0" err="1" smtClean="0">
                <a:latin typeface="Symbol" pitchFamily="18" charset="2"/>
              </a:rPr>
              <a:t>c</a:t>
            </a:r>
            <a:r>
              <a:rPr lang="it-IT" sz="1600" baseline="-25000" dirty="0" err="1" smtClean="0"/>
              <a:t>solvente</a:t>
            </a:r>
            <a:r>
              <a:rPr lang="it-IT" sz="1600" dirty="0" smtClean="0"/>
              <a:t> ∙ P</a:t>
            </a:r>
            <a:r>
              <a:rPr lang="it-IT" sz="1600" baseline="30000" dirty="0" smtClean="0"/>
              <a:t>0</a:t>
            </a:r>
            <a:r>
              <a:rPr lang="it-IT" sz="1600" dirty="0" smtClean="0"/>
              <a:t> = 0.988 ∙ 3.15∙10</a:t>
            </a:r>
            <a:r>
              <a:rPr lang="it-IT" sz="1600" baseline="30000" dirty="0" smtClean="0"/>
              <a:t>3 </a:t>
            </a:r>
            <a:r>
              <a:rPr lang="it-IT" sz="1600" dirty="0" smtClean="0"/>
              <a:t>Pa = 3.11∙10</a:t>
            </a:r>
            <a:r>
              <a:rPr lang="it-IT" sz="1600" baseline="30000" dirty="0" smtClean="0"/>
              <a:t>3 </a:t>
            </a:r>
            <a:r>
              <a:rPr lang="it-IT" sz="1600" dirty="0" smtClean="0"/>
              <a:t>Pa </a:t>
            </a:r>
            <a:endParaRPr lang="en-US" sz="1600" dirty="0"/>
          </a:p>
        </p:txBody>
      </p:sp>
      <p:sp>
        <p:nvSpPr>
          <p:cNvPr id="170" name="Rectangle 3"/>
          <p:cNvSpPr/>
          <p:nvPr/>
        </p:nvSpPr>
        <p:spPr>
          <a:xfrm>
            <a:off x="609600" y="4538246"/>
            <a:ext cx="1358705" cy="338554"/>
          </a:xfrm>
          <a:prstGeom prst="rect">
            <a:avLst/>
          </a:prstGeom>
        </p:spPr>
        <p:txBody>
          <a:bodyPr wrap="none">
            <a:spAutoFit/>
          </a:bodyPr>
          <a:lstStyle/>
          <a:p>
            <a:r>
              <a:rPr lang="it-IT" sz="1600" dirty="0" err="1" smtClean="0">
                <a:latin typeface="Symbol" pitchFamily="18" charset="2"/>
              </a:rPr>
              <a:t>D</a:t>
            </a:r>
            <a:r>
              <a:rPr lang="it-IT" sz="1600" dirty="0" err="1" smtClean="0"/>
              <a:t>T</a:t>
            </a:r>
            <a:r>
              <a:rPr lang="it-IT" sz="1600" baseline="-25000" dirty="0" err="1" smtClean="0"/>
              <a:t>cr</a:t>
            </a:r>
            <a:r>
              <a:rPr lang="it-IT" sz="1600" dirty="0" smtClean="0"/>
              <a:t> = </a:t>
            </a:r>
            <a:r>
              <a:rPr lang="it-IT" sz="1600" dirty="0" err="1" smtClean="0"/>
              <a:t>K</a:t>
            </a:r>
            <a:r>
              <a:rPr lang="it-IT" sz="1600" baseline="-25000" dirty="0" err="1" smtClean="0"/>
              <a:t>cr</a:t>
            </a:r>
            <a:r>
              <a:rPr lang="it-IT" sz="1600" dirty="0" smtClean="0"/>
              <a:t> </a:t>
            </a:r>
            <a:r>
              <a:rPr lang="it-IT" sz="1600" smtClean="0"/>
              <a:t>∙ </a:t>
            </a:r>
            <a:r>
              <a:rPr lang="it-IT" sz="1600" i="1" dirty="0"/>
              <a:t>b</a:t>
            </a:r>
            <a:r>
              <a:rPr lang="it-IT" sz="1600" smtClean="0"/>
              <a:t> </a:t>
            </a:r>
            <a:r>
              <a:rPr lang="it-IT" sz="1600" dirty="0" smtClean="0"/>
              <a:t>∙ </a:t>
            </a:r>
            <a:r>
              <a:rPr lang="it-IT" sz="1600" b="1" dirty="0" smtClean="0">
                <a:latin typeface="Bradley Hand ITC" pitchFamily="66" charset="0"/>
              </a:rPr>
              <a:t>i</a:t>
            </a:r>
            <a:endParaRPr lang="en-US" sz="1600" b="1" dirty="0">
              <a:latin typeface="Bradley Hand ITC" pitchFamily="66" charset="0"/>
            </a:endParaRPr>
          </a:p>
        </p:txBody>
      </p:sp>
      <p:sp>
        <p:nvSpPr>
          <p:cNvPr id="171" name="CasellaDiTesto 170"/>
          <p:cNvSpPr txBox="1"/>
          <p:nvPr/>
        </p:nvSpPr>
        <p:spPr>
          <a:xfrm>
            <a:off x="2286000" y="4538246"/>
            <a:ext cx="6400800" cy="338554"/>
          </a:xfrm>
          <a:prstGeom prst="rect">
            <a:avLst/>
          </a:prstGeom>
          <a:noFill/>
        </p:spPr>
        <p:txBody>
          <a:bodyPr wrap="square" rtlCol="0">
            <a:spAutoFit/>
          </a:bodyPr>
          <a:lstStyle/>
          <a:p>
            <a:r>
              <a:rPr lang="it-IT" sz="1600" dirty="0" smtClean="0"/>
              <a:t>Il glicol etilenico è un solido molecolare e non è un elettrolita, quindi </a:t>
            </a:r>
            <a:r>
              <a:rPr lang="it-IT" sz="1600" b="1" dirty="0" smtClean="0">
                <a:latin typeface="Bradley Hand ITC" pitchFamily="66" charset="0"/>
              </a:rPr>
              <a:t>i</a:t>
            </a:r>
            <a:r>
              <a:rPr lang="it-IT" sz="1600" dirty="0" smtClean="0"/>
              <a:t> = 1</a:t>
            </a:r>
            <a:endParaRPr lang="it-IT" sz="1600" dirty="0"/>
          </a:p>
        </p:txBody>
      </p:sp>
      <p:grpSp>
        <p:nvGrpSpPr>
          <p:cNvPr id="173" name="Gruppo 172"/>
          <p:cNvGrpSpPr/>
          <p:nvPr/>
        </p:nvGrpSpPr>
        <p:grpSpPr>
          <a:xfrm>
            <a:off x="4724400" y="4800600"/>
            <a:ext cx="1981200" cy="585442"/>
            <a:chOff x="6096000" y="1289304"/>
            <a:chExt cx="1981200" cy="585442"/>
          </a:xfrm>
        </p:grpSpPr>
        <p:sp>
          <p:nvSpPr>
            <p:cNvPr id="174" name="CasellaDiTesto 173"/>
            <p:cNvSpPr txBox="1"/>
            <p:nvPr/>
          </p:nvSpPr>
          <p:spPr>
            <a:xfrm>
              <a:off x="6096000" y="1428988"/>
              <a:ext cx="1905000" cy="338554"/>
            </a:xfrm>
            <a:prstGeom prst="rect">
              <a:avLst/>
            </a:prstGeom>
            <a:noFill/>
          </p:spPr>
          <p:txBody>
            <a:bodyPr wrap="square" rtlCol="0">
              <a:spAutoFit/>
            </a:bodyPr>
            <a:lstStyle/>
            <a:p>
              <a:r>
                <a:rPr lang="it-IT" sz="1600" i="1" dirty="0"/>
                <a:t>b</a:t>
              </a:r>
              <a:r>
                <a:rPr lang="it-IT" sz="1600" dirty="0" smtClean="0"/>
                <a:t> =</a:t>
              </a:r>
              <a:endParaRPr lang="it-IT" sz="1600" dirty="0"/>
            </a:p>
          </p:txBody>
        </p:sp>
        <p:grpSp>
          <p:nvGrpSpPr>
            <p:cNvPr id="175" name="Gruppo 18"/>
            <p:cNvGrpSpPr/>
            <p:nvPr/>
          </p:nvGrpSpPr>
          <p:grpSpPr>
            <a:xfrm>
              <a:off x="6477000" y="1289304"/>
              <a:ext cx="1600200" cy="585442"/>
              <a:chOff x="6858000" y="1310116"/>
              <a:chExt cx="1600200" cy="585442"/>
            </a:xfrm>
          </p:grpSpPr>
          <p:sp>
            <p:nvSpPr>
              <p:cNvPr id="176" name="CasellaDiTesto 175"/>
              <p:cNvSpPr txBox="1"/>
              <p:nvPr/>
            </p:nvSpPr>
            <p:spPr>
              <a:xfrm>
                <a:off x="6858000" y="1557004"/>
                <a:ext cx="1600200" cy="338554"/>
              </a:xfrm>
              <a:prstGeom prst="rect">
                <a:avLst/>
              </a:prstGeom>
              <a:noFill/>
            </p:spPr>
            <p:txBody>
              <a:bodyPr wrap="square" rtlCol="0">
                <a:spAutoFit/>
              </a:bodyPr>
              <a:lstStyle/>
              <a:p>
                <a:r>
                  <a:rPr lang="it-IT" sz="1600" dirty="0" err="1" smtClean="0"/>
                  <a:t>m</a:t>
                </a:r>
                <a:r>
                  <a:rPr lang="it-IT" sz="1600" baseline="-25000" dirty="0" err="1" smtClean="0"/>
                  <a:t>solvente</a:t>
                </a:r>
                <a:r>
                  <a:rPr lang="it-IT" sz="1600" dirty="0" smtClean="0"/>
                  <a:t> (kg)</a:t>
                </a:r>
                <a:endParaRPr lang="it-IT" sz="1600" dirty="0"/>
              </a:p>
            </p:txBody>
          </p:sp>
          <p:sp>
            <p:nvSpPr>
              <p:cNvPr id="177" name="CasellaDiTesto 31"/>
              <p:cNvSpPr txBox="1"/>
              <p:nvPr/>
            </p:nvSpPr>
            <p:spPr>
              <a:xfrm>
                <a:off x="7086600" y="1310116"/>
                <a:ext cx="1066800" cy="338554"/>
              </a:xfrm>
              <a:prstGeom prst="rect">
                <a:avLst/>
              </a:prstGeom>
              <a:noFill/>
            </p:spPr>
            <p:txBody>
              <a:bodyPr wrap="square" rtlCol="0">
                <a:spAutoFit/>
              </a:bodyPr>
              <a:lstStyle/>
              <a:p>
                <a:r>
                  <a:rPr lang="it-IT" sz="1600" dirty="0" err="1" smtClean="0"/>
                  <a:t>n</a:t>
                </a:r>
                <a:r>
                  <a:rPr lang="it-IT" sz="1600" baseline="-25000" dirty="0" err="1" smtClean="0"/>
                  <a:t>soluto</a:t>
                </a:r>
                <a:endParaRPr lang="it-IT" sz="1600" dirty="0"/>
              </a:p>
            </p:txBody>
          </p:sp>
          <p:cxnSp>
            <p:nvCxnSpPr>
              <p:cNvPr id="178" name="Connettore 1 32"/>
              <p:cNvCxnSpPr/>
              <p:nvPr/>
            </p:nvCxnSpPr>
            <p:spPr>
              <a:xfrm>
                <a:off x="6928104" y="1649706"/>
                <a:ext cx="100584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0" name="CasellaDiTesto 179"/>
          <p:cNvSpPr txBox="1"/>
          <p:nvPr/>
        </p:nvSpPr>
        <p:spPr>
          <a:xfrm>
            <a:off x="685800" y="5867400"/>
            <a:ext cx="2895600" cy="338554"/>
          </a:xfrm>
          <a:prstGeom prst="rect">
            <a:avLst/>
          </a:prstGeom>
          <a:noFill/>
        </p:spPr>
        <p:txBody>
          <a:bodyPr wrap="square" rtlCol="0">
            <a:spAutoFit/>
          </a:bodyPr>
          <a:lstStyle/>
          <a:p>
            <a:r>
              <a:rPr lang="it-IT" sz="1600" dirty="0" smtClean="0"/>
              <a:t>mm</a:t>
            </a:r>
            <a:r>
              <a:rPr lang="it-IT" sz="1600" baseline="-25000" dirty="0" smtClean="0"/>
              <a:t>C2H6O2</a:t>
            </a:r>
            <a:r>
              <a:rPr lang="it-IT" sz="1600" dirty="0" smtClean="0"/>
              <a:t> = 62.08 g/mol </a:t>
            </a:r>
            <a:endParaRPr lang="it-IT" sz="1600" dirty="0"/>
          </a:p>
        </p:txBody>
      </p:sp>
      <p:grpSp>
        <p:nvGrpSpPr>
          <p:cNvPr id="212" name="Gruppo 211"/>
          <p:cNvGrpSpPr/>
          <p:nvPr/>
        </p:nvGrpSpPr>
        <p:grpSpPr>
          <a:xfrm>
            <a:off x="609600" y="4876800"/>
            <a:ext cx="3962400" cy="600908"/>
            <a:chOff x="2209800" y="4309646"/>
            <a:chExt cx="3962400" cy="600908"/>
          </a:xfrm>
        </p:grpSpPr>
        <p:grpSp>
          <p:nvGrpSpPr>
            <p:cNvPr id="203" name="Gruppo 59"/>
            <p:cNvGrpSpPr/>
            <p:nvPr/>
          </p:nvGrpSpPr>
          <p:grpSpPr>
            <a:xfrm>
              <a:off x="2209800" y="4309646"/>
              <a:ext cx="3962400" cy="560534"/>
              <a:chOff x="6096000" y="1331750"/>
              <a:chExt cx="3962400" cy="560534"/>
            </a:xfrm>
          </p:grpSpPr>
          <p:sp>
            <p:nvSpPr>
              <p:cNvPr id="204" name="CasellaDiTesto 203"/>
              <p:cNvSpPr txBox="1"/>
              <p:nvPr/>
            </p:nvSpPr>
            <p:spPr>
              <a:xfrm>
                <a:off x="6096000" y="1428988"/>
                <a:ext cx="3962400" cy="338554"/>
              </a:xfrm>
              <a:prstGeom prst="rect">
                <a:avLst/>
              </a:prstGeom>
              <a:noFill/>
            </p:spPr>
            <p:txBody>
              <a:bodyPr wrap="square" rtlCol="0">
                <a:spAutoFit/>
              </a:bodyPr>
              <a:lstStyle/>
              <a:p>
                <a:r>
                  <a:rPr lang="it-IT" sz="1600" i="1"/>
                  <a:t>b</a:t>
                </a:r>
                <a:r>
                  <a:rPr lang="it-IT" sz="1600" smtClean="0"/>
                  <a:t> </a:t>
                </a:r>
                <a:r>
                  <a:rPr lang="it-IT" sz="1600" dirty="0" smtClean="0"/>
                  <a:t>=             =                                = 5.40 mol/kg</a:t>
                </a:r>
              </a:p>
            </p:txBody>
          </p:sp>
          <p:grpSp>
            <p:nvGrpSpPr>
              <p:cNvPr id="205" name="Gruppo 18"/>
              <p:cNvGrpSpPr/>
              <p:nvPr/>
            </p:nvGrpSpPr>
            <p:grpSpPr>
              <a:xfrm>
                <a:off x="6477000" y="1331750"/>
                <a:ext cx="685800" cy="560534"/>
                <a:chOff x="6858000" y="1352562"/>
                <a:chExt cx="685800" cy="560534"/>
              </a:xfrm>
            </p:grpSpPr>
            <p:sp>
              <p:nvSpPr>
                <p:cNvPr id="206" name="CasellaDiTesto 205"/>
                <p:cNvSpPr txBox="1"/>
                <p:nvPr/>
              </p:nvSpPr>
              <p:spPr>
                <a:xfrm>
                  <a:off x="6858000" y="1574542"/>
                  <a:ext cx="685800" cy="338554"/>
                </a:xfrm>
                <a:prstGeom prst="rect">
                  <a:avLst/>
                </a:prstGeom>
                <a:noFill/>
              </p:spPr>
              <p:txBody>
                <a:bodyPr wrap="square" rtlCol="0">
                  <a:spAutoFit/>
                </a:bodyPr>
                <a:lstStyle/>
                <a:p>
                  <a:r>
                    <a:rPr lang="it-IT" sz="1600" dirty="0" err="1" smtClean="0"/>
                    <a:t>K</a:t>
                  </a:r>
                  <a:r>
                    <a:rPr lang="it-IT" sz="1600" baseline="-25000" dirty="0" err="1" smtClean="0"/>
                    <a:t>cr</a:t>
                  </a:r>
                  <a:r>
                    <a:rPr lang="it-IT" sz="1600" dirty="0" smtClean="0"/>
                    <a:t> ∙ </a:t>
                  </a:r>
                  <a:r>
                    <a:rPr lang="it-IT" sz="1600" b="1" dirty="0" smtClean="0">
                      <a:latin typeface="Bradley Hand ITC" pitchFamily="66" charset="0"/>
                    </a:rPr>
                    <a:t>i</a:t>
                  </a:r>
                  <a:endParaRPr lang="en-US" sz="1600" b="1" dirty="0">
                    <a:latin typeface="Bradley Hand ITC" pitchFamily="66" charset="0"/>
                  </a:endParaRPr>
                </a:p>
              </p:txBody>
            </p:sp>
            <p:sp>
              <p:nvSpPr>
                <p:cNvPr id="207" name="CasellaDiTesto 31"/>
                <p:cNvSpPr txBox="1"/>
                <p:nvPr/>
              </p:nvSpPr>
              <p:spPr>
                <a:xfrm>
                  <a:off x="6934200" y="1352562"/>
                  <a:ext cx="533400" cy="338554"/>
                </a:xfrm>
                <a:prstGeom prst="rect">
                  <a:avLst/>
                </a:prstGeom>
                <a:noFill/>
              </p:spPr>
              <p:txBody>
                <a:bodyPr wrap="square" rtlCol="0">
                  <a:spAutoFit/>
                </a:bodyPr>
                <a:lstStyle/>
                <a:p>
                  <a:r>
                    <a:rPr lang="it-IT" sz="1600" dirty="0" err="1" smtClean="0">
                      <a:latin typeface="Symbol" pitchFamily="18" charset="2"/>
                    </a:rPr>
                    <a:t>D</a:t>
                  </a:r>
                  <a:r>
                    <a:rPr lang="it-IT" sz="1600" dirty="0" err="1" smtClean="0"/>
                    <a:t>T</a:t>
                  </a:r>
                  <a:r>
                    <a:rPr lang="it-IT" sz="1600" baseline="-25000" dirty="0" err="1" smtClean="0"/>
                    <a:t>cr</a:t>
                  </a:r>
                  <a:endParaRPr lang="it-IT" sz="1600" dirty="0"/>
                </a:p>
              </p:txBody>
            </p:sp>
            <p:cxnSp>
              <p:nvCxnSpPr>
                <p:cNvPr id="208" name="Connettore 1 32"/>
                <p:cNvCxnSpPr/>
                <p:nvPr/>
              </p:nvCxnSpPr>
              <p:spPr>
                <a:xfrm>
                  <a:off x="6934200" y="1649706"/>
                  <a:ext cx="457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09" name="CasellaDiTesto 208"/>
            <p:cNvSpPr txBox="1"/>
            <p:nvPr/>
          </p:nvSpPr>
          <p:spPr>
            <a:xfrm>
              <a:off x="3276600" y="4572000"/>
              <a:ext cx="1524000" cy="338554"/>
            </a:xfrm>
            <a:prstGeom prst="rect">
              <a:avLst/>
            </a:prstGeom>
            <a:noFill/>
          </p:spPr>
          <p:txBody>
            <a:bodyPr wrap="square" rtlCol="0">
              <a:spAutoFit/>
            </a:bodyPr>
            <a:lstStyle/>
            <a:p>
              <a:r>
                <a:rPr lang="it-IT" sz="1600" dirty="0" smtClean="0"/>
                <a:t>1.853 K mol</a:t>
              </a:r>
              <a:r>
                <a:rPr lang="it-IT" sz="1600" baseline="30000" dirty="0" smtClean="0"/>
                <a:t>-1</a:t>
              </a:r>
              <a:r>
                <a:rPr lang="it-IT" sz="1600" dirty="0" smtClean="0"/>
                <a:t> kg</a:t>
              </a:r>
              <a:endParaRPr lang="en-US" sz="1600" b="1" dirty="0">
                <a:latin typeface="Bradley Hand ITC" pitchFamily="66" charset="0"/>
              </a:endParaRPr>
            </a:p>
          </p:txBody>
        </p:sp>
        <p:sp>
          <p:nvSpPr>
            <p:cNvPr id="210" name="CasellaDiTesto 31"/>
            <p:cNvSpPr txBox="1"/>
            <p:nvPr/>
          </p:nvSpPr>
          <p:spPr>
            <a:xfrm>
              <a:off x="3657600" y="4343400"/>
              <a:ext cx="838200" cy="338554"/>
            </a:xfrm>
            <a:prstGeom prst="rect">
              <a:avLst/>
            </a:prstGeom>
            <a:noFill/>
          </p:spPr>
          <p:txBody>
            <a:bodyPr wrap="square" rtlCol="0">
              <a:spAutoFit/>
            </a:bodyPr>
            <a:lstStyle/>
            <a:p>
              <a:r>
                <a:rPr lang="it-IT" sz="1600" dirty="0" smtClean="0"/>
                <a:t>10 K</a:t>
              </a:r>
              <a:endParaRPr lang="it-IT" sz="1600" dirty="0"/>
            </a:p>
          </p:txBody>
        </p:sp>
        <p:cxnSp>
          <p:nvCxnSpPr>
            <p:cNvPr id="211" name="Connettore 1 32"/>
            <p:cNvCxnSpPr/>
            <p:nvPr/>
          </p:nvCxnSpPr>
          <p:spPr>
            <a:xfrm>
              <a:off x="3352800" y="4613410"/>
              <a:ext cx="1371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3" name="CasellaDiTesto 212"/>
          <p:cNvSpPr txBox="1"/>
          <p:nvPr/>
        </p:nvSpPr>
        <p:spPr>
          <a:xfrm>
            <a:off x="609600" y="5452646"/>
            <a:ext cx="1828800" cy="338554"/>
          </a:xfrm>
          <a:prstGeom prst="rect">
            <a:avLst/>
          </a:prstGeom>
          <a:noFill/>
        </p:spPr>
        <p:txBody>
          <a:bodyPr wrap="square" rtlCol="0">
            <a:spAutoFit/>
          </a:bodyPr>
          <a:lstStyle/>
          <a:p>
            <a:r>
              <a:rPr lang="it-IT" sz="1600" dirty="0" err="1" smtClean="0"/>
              <a:t>m</a:t>
            </a:r>
            <a:r>
              <a:rPr lang="it-IT" sz="1600" baseline="-25000" dirty="0" err="1" smtClean="0"/>
              <a:t>solvente</a:t>
            </a:r>
            <a:r>
              <a:rPr lang="it-IT" sz="1600" dirty="0" smtClean="0"/>
              <a:t> = 5 kg</a:t>
            </a:r>
          </a:p>
        </p:txBody>
      </p:sp>
      <p:sp>
        <p:nvSpPr>
          <p:cNvPr id="214" name="CasellaDiTesto 213"/>
          <p:cNvSpPr txBox="1"/>
          <p:nvPr/>
        </p:nvSpPr>
        <p:spPr>
          <a:xfrm>
            <a:off x="2362200" y="5452646"/>
            <a:ext cx="5029200" cy="338554"/>
          </a:xfrm>
          <a:prstGeom prst="rect">
            <a:avLst/>
          </a:prstGeom>
          <a:noFill/>
        </p:spPr>
        <p:txBody>
          <a:bodyPr wrap="square" rtlCol="0">
            <a:spAutoFit/>
          </a:bodyPr>
          <a:lstStyle/>
          <a:p>
            <a:r>
              <a:rPr lang="it-IT" sz="1600" dirty="0" err="1" smtClean="0"/>
              <a:t>n</a:t>
            </a:r>
            <a:r>
              <a:rPr lang="it-IT" sz="1600" baseline="-25000" dirty="0" err="1" smtClean="0"/>
              <a:t>soluto</a:t>
            </a:r>
            <a:r>
              <a:rPr lang="it-IT" sz="1600" dirty="0" smtClean="0"/>
              <a:t> = </a:t>
            </a:r>
            <a:r>
              <a:rPr lang="it-IT" sz="1600" i="1" dirty="0"/>
              <a:t>b</a:t>
            </a:r>
            <a:r>
              <a:rPr lang="it-IT" sz="1600" dirty="0" smtClean="0"/>
              <a:t> ∙ </a:t>
            </a:r>
            <a:r>
              <a:rPr lang="it-IT" sz="1600" dirty="0" err="1" smtClean="0"/>
              <a:t>m</a:t>
            </a:r>
            <a:r>
              <a:rPr lang="it-IT" sz="1600" baseline="-25000" dirty="0" err="1" smtClean="0"/>
              <a:t>solvente</a:t>
            </a:r>
            <a:r>
              <a:rPr lang="it-IT" sz="1600" dirty="0" smtClean="0"/>
              <a:t> = 5.40 mol/kg ∙ 5 kg = 27.0 mol</a:t>
            </a:r>
          </a:p>
        </p:txBody>
      </p:sp>
      <p:sp>
        <p:nvSpPr>
          <p:cNvPr id="215" name="CasellaDiTesto 214"/>
          <p:cNvSpPr txBox="1"/>
          <p:nvPr/>
        </p:nvSpPr>
        <p:spPr>
          <a:xfrm>
            <a:off x="3200400" y="5867400"/>
            <a:ext cx="5486400" cy="338554"/>
          </a:xfrm>
          <a:prstGeom prst="rect">
            <a:avLst/>
          </a:prstGeom>
          <a:noFill/>
        </p:spPr>
        <p:txBody>
          <a:bodyPr wrap="square" rtlCol="0">
            <a:spAutoFit/>
          </a:bodyPr>
          <a:lstStyle/>
          <a:p>
            <a:r>
              <a:rPr lang="it-IT" sz="1600" dirty="0" err="1" smtClean="0"/>
              <a:t>m</a:t>
            </a:r>
            <a:r>
              <a:rPr lang="it-IT" sz="1600" baseline="-25000" dirty="0" err="1" smtClean="0"/>
              <a:t>soluto</a:t>
            </a:r>
            <a:r>
              <a:rPr lang="it-IT" sz="1600" dirty="0" smtClean="0"/>
              <a:t> = mm ∙ </a:t>
            </a:r>
            <a:r>
              <a:rPr lang="it-IT" sz="1600" dirty="0" err="1" smtClean="0"/>
              <a:t>n</a:t>
            </a:r>
            <a:r>
              <a:rPr lang="it-IT" sz="1600" baseline="-25000" dirty="0" err="1" smtClean="0"/>
              <a:t>soluto</a:t>
            </a:r>
            <a:r>
              <a:rPr lang="it-IT" sz="1600" dirty="0" smtClean="0"/>
              <a:t> = 27.0 mol ∙ 62.08 g/mol = 1676 g = 1.68 kg</a:t>
            </a:r>
          </a:p>
        </p:txBody>
      </p:sp>
      <p:sp>
        <p:nvSpPr>
          <p:cNvPr id="58" name="Rettangolo 57"/>
          <p:cNvSpPr/>
          <p:nvPr/>
        </p:nvSpPr>
        <p:spPr>
          <a:xfrm>
            <a:off x="7467600" y="2895600"/>
            <a:ext cx="1066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p:cNvSpPr/>
          <p:nvPr/>
        </p:nvSpPr>
        <p:spPr>
          <a:xfrm>
            <a:off x="7772400" y="5867400"/>
            <a:ext cx="762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9714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6"/>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7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7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1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7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1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1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8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15"/>
                                        </p:tgtEl>
                                        <p:attrNameLst>
                                          <p:attrName>style.visibility</p:attrName>
                                        </p:attrNameLst>
                                      </p:cBhvr>
                                      <p:to>
                                        <p:strVal val="visible"/>
                                      </p:to>
                                    </p:set>
                                  </p:childTnLst>
                                </p:cTn>
                              </p:par>
                            </p:childTnLst>
                          </p:cTn>
                        </p:par>
                        <p:par>
                          <p:cTn id="86" fill="hold">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7" grpId="0" animBg="1"/>
      <p:bldP spid="49" grpId="0"/>
      <p:bldP spid="89" grpId="0"/>
      <p:bldP spid="95" grpId="0"/>
      <p:bldP spid="110" grpId="0"/>
      <p:bldP spid="126" grpId="0"/>
      <p:bldP spid="133" grpId="0"/>
      <p:bldP spid="136" grpId="0"/>
      <p:bldP spid="138" grpId="0"/>
      <p:bldP spid="142" grpId="0"/>
      <p:bldP spid="153" grpId="0"/>
      <p:bldP spid="164" grpId="0" animBg="1"/>
      <p:bldP spid="166" grpId="0"/>
      <p:bldP spid="170" grpId="0"/>
      <p:bldP spid="171" grpId="0"/>
      <p:bldP spid="180" grpId="0"/>
      <p:bldP spid="213" grpId="0"/>
      <p:bldP spid="214" grpId="0"/>
      <p:bldP spid="215" grpId="0"/>
      <p:bldP spid="58" grpId="0" animBg="1"/>
      <p:bldP spid="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7"/>
          <p:cNvSpPr/>
          <p:nvPr/>
        </p:nvSpPr>
        <p:spPr>
          <a:xfrm>
            <a:off x="381000" y="1225820"/>
            <a:ext cx="8458200" cy="831580"/>
          </a:xfrm>
          <a:prstGeom prst="rect">
            <a:avLst/>
          </a:prstGeom>
          <a:solidFill>
            <a:schemeClr val="accent1">
              <a:lumMod val="20000"/>
              <a:lumOff val="80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26</a:t>
            </a:fld>
            <a:endParaRPr lang="it-IT"/>
          </a:p>
        </p:txBody>
      </p:sp>
      <p:sp>
        <p:nvSpPr>
          <p:cNvPr id="22" name="CasellaDiTesto 21"/>
          <p:cNvSpPr txBox="1"/>
          <p:nvPr/>
        </p:nvSpPr>
        <p:spPr>
          <a:xfrm>
            <a:off x="381000" y="609600"/>
            <a:ext cx="8382000" cy="584775"/>
          </a:xfrm>
          <a:prstGeom prst="rect">
            <a:avLst/>
          </a:prstGeom>
          <a:noFill/>
        </p:spPr>
        <p:txBody>
          <a:bodyPr wrap="square" rtlCol="0">
            <a:spAutoFit/>
          </a:bodyPr>
          <a:lstStyle/>
          <a:p>
            <a:r>
              <a:rPr lang="it-IT" sz="1600" u="sng" dirty="0" smtClean="0"/>
              <a:t>Esempio:</a:t>
            </a:r>
          </a:p>
          <a:p>
            <a:r>
              <a:rPr lang="it-IT" sz="1600" dirty="0" smtClean="0"/>
              <a:t>Calcolare la pressione osmotica di una soluzione 0.272 M di glicerolo (C</a:t>
            </a:r>
            <a:r>
              <a:rPr lang="it-IT" sz="1600" baseline="-25000" dirty="0" smtClean="0"/>
              <a:t>3</a:t>
            </a:r>
            <a:r>
              <a:rPr lang="it-IT" sz="1600" dirty="0" smtClean="0"/>
              <a:t>H</a:t>
            </a:r>
            <a:r>
              <a:rPr lang="it-IT" sz="1600" baseline="-25000" dirty="0" smtClean="0"/>
              <a:t>8</a:t>
            </a:r>
            <a:r>
              <a:rPr lang="it-IT" sz="1600" dirty="0" smtClean="0"/>
              <a:t>O</a:t>
            </a:r>
            <a:r>
              <a:rPr lang="it-IT" sz="1600" baseline="-25000" dirty="0" smtClean="0"/>
              <a:t>3</a:t>
            </a:r>
            <a:r>
              <a:rPr lang="it-IT" sz="1600" dirty="0" smtClean="0"/>
              <a:t>) a 25°C.</a:t>
            </a:r>
          </a:p>
        </p:txBody>
      </p:sp>
      <p:sp>
        <p:nvSpPr>
          <p:cNvPr id="47" name="Rectangle 87"/>
          <p:cNvSpPr/>
          <p:nvPr/>
        </p:nvSpPr>
        <p:spPr>
          <a:xfrm>
            <a:off x="457200" y="3352800"/>
            <a:ext cx="8229600" cy="2667000"/>
          </a:xfrm>
          <a:prstGeom prst="rect">
            <a:avLst/>
          </a:prstGeom>
          <a:solidFill>
            <a:schemeClr val="accent1">
              <a:lumMod val="20000"/>
              <a:lumOff val="80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asellaDiTesto 48"/>
          <p:cNvSpPr txBox="1"/>
          <p:nvPr/>
        </p:nvSpPr>
        <p:spPr>
          <a:xfrm>
            <a:off x="381000" y="2514600"/>
            <a:ext cx="8382000" cy="830997"/>
          </a:xfrm>
          <a:prstGeom prst="rect">
            <a:avLst/>
          </a:prstGeom>
          <a:noFill/>
        </p:spPr>
        <p:txBody>
          <a:bodyPr wrap="square" rtlCol="0">
            <a:spAutoFit/>
          </a:bodyPr>
          <a:lstStyle/>
          <a:p>
            <a:r>
              <a:rPr lang="it-IT" sz="1600" u="sng" dirty="0" smtClean="0"/>
              <a:t>Esempio:</a:t>
            </a:r>
          </a:p>
          <a:p>
            <a:r>
              <a:rPr lang="it-IT" sz="1600" dirty="0" smtClean="0"/>
              <a:t>Calcolare il punto di ebollizione di 100 g di acqua in cui sono stati sciolti 1.210 g di solfato di sodio.      (</a:t>
            </a:r>
            <a:r>
              <a:rPr lang="it-IT" sz="1600" dirty="0" err="1" smtClean="0"/>
              <a:t>K</a:t>
            </a:r>
            <a:r>
              <a:rPr lang="it-IT" sz="1600" baseline="-25000" dirty="0" err="1" smtClean="0"/>
              <a:t>eb</a:t>
            </a:r>
            <a:r>
              <a:rPr lang="it-IT" sz="1600" dirty="0" smtClean="0"/>
              <a:t> = 0.515 K mol</a:t>
            </a:r>
            <a:r>
              <a:rPr lang="it-IT" sz="1600" baseline="30000" dirty="0" smtClean="0"/>
              <a:t>-1</a:t>
            </a:r>
            <a:r>
              <a:rPr lang="it-IT" sz="1600" dirty="0" smtClean="0"/>
              <a:t> kg)</a:t>
            </a:r>
            <a:endParaRPr lang="it-IT" sz="1600" baseline="-25000" dirty="0" smtClean="0"/>
          </a:p>
        </p:txBody>
      </p:sp>
      <p:sp>
        <p:nvSpPr>
          <p:cNvPr id="95" name="CasellaDiTesto 94"/>
          <p:cNvSpPr txBox="1"/>
          <p:nvPr/>
        </p:nvSpPr>
        <p:spPr>
          <a:xfrm>
            <a:off x="2667000" y="1261646"/>
            <a:ext cx="1905000" cy="338554"/>
          </a:xfrm>
          <a:prstGeom prst="rect">
            <a:avLst/>
          </a:prstGeom>
          <a:noFill/>
        </p:spPr>
        <p:txBody>
          <a:bodyPr wrap="square" rtlCol="0">
            <a:spAutoFit/>
          </a:bodyPr>
          <a:lstStyle/>
          <a:p>
            <a:r>
              <a:rPr lang="it-IT" sz="1600" dirty="0" smtClean="0"/>
              <a:t>T = 25°C = 298 K</a:t>
            </a:r>
            <a:endParaRPr lang="it-IT" sz="1600" dirty="0"/>
          </a:p>
        </p:txBody>
      </p:sp>
      <p:sp>
        <p:nvSpPr>
          <p:cNvPr id="170" name="Rectangle 3"/>
          <p:cNvSpPr/>
          <p:nvPr/>
        </p:nvSpPr>
        <p:spPr>
          <a:xfrm>
            <a:off x="609600" y="3395246"/>
            <a:ext cx="1425903" cy="338554"/>
          </a:xfrm>
          <a:prstGeom prst="rect">
            <a:avLst/>
          </a:prstGeom>
        </p:spPr>
        <p:txBody>
          <a:bodyPr wrap="none">
            <a:spAutoFit/>
          </a:bodyPr>
          <a:lstStyle/>
          <a:p>
            <a:r>
              <a:rPr lang="it-IT" sz="1600" dirty="0" err="1" smtClean="0">
                <a:latin typeface="Symbol" pitchFamily="18" charset="2"/>
              </a:rPr>
              <a:t>D</a:t>
            </a:r>
            <a:r>
              <a:rPr lang="it-IT" sz="1600" dirty="0" err="1" smtClean="0"/>
              <a:t>T</a:t>
            </a:r>
            <a:r>
              <a:rPr lang="it-IT" sz="1600" baseline="-25000" dirty="0" err="1" smtClean="0"/>
              <a:t>eb</a:t>
            </a:r>
            <a:r>
              <a:rPr lang="it-IT" sz="1600" dirty="0" smtClean="0"/>
              <a:t> = </a:t>
            </a:r>
            <a:r>
              <a:rPr lang="it-IT" sz="1600" dirty="0" err="1" smtClean="0"/>
              <a:t>K</a:t>
            </a:r>
            <a:r>
              <a:rPr lang="it-IT" sz="1600" baseline="-25000" dirty="0" err="1" smtClean="0"/>
              <a:t>eb</a:t>
            </a:r>
            <a:r>
              <a:rPr lang="it-IT" sz="1600" dirty="0" smtClean="0"/>
              <a:t> </a:t>
            </a:r>
            <a:r>
              <a:rPr lang="it-IT" sz="1600" smtClean="0"/>
              <a:t>∙ </a:t>
            </a:r>
            <a:r>
              <a:rPr lang="it-IT" sz="1600" i="1" dirty="0"/>
              <a:t>b</a:t>
            </a:r>
            <a:r>
              <a:rPr lang="it-IT" sz="1600" smtClean="0"/>
              <a:t> </a:t>
            </a:r>
            <a:r>
              <a:rPr lang="it-IT" sz="1600" dirty="0" smtClean="0"/>
              <a:t>∙ </a:t>
            </a:r>
            <a:r>
              <a:rPr lang="it-IT" sz="1600" b="1" dirty="0" smtClean="0">
                <a:latin typeface="Bradley Hand ITC" pitchFamily="66" charset="0"/>
              </a:rPr>
              <a:t>i</a:t>
            </a:r>
            <a:endParaRPr lang="en-US" sz="1600" b="1" dirty="0">
              <a:latin typeface="Bradley Hand ITC" pitchFamily="66" charset="0"/>
            </a:endParaRPr>
          </a:p>
        </p:txBody>
      </p:sp>
      <p:sp>
        <p:nvSpPr>
          <p:cNvPr id="171" name="CasellaDiTesto 170"/>
          <p:cNvSpPr txBox="1"/>
          <p:nvPr/>
        </p:nvSpPr>
        <p:spPr>
          <a:xfrm>
            <a:off x="3429000" y="3395246"/>
            <a:ext cx="5257800" cy="338554"/>
          </a:xfrm>
          <a:prstGeom prst="rect">
            <a:avLst/>
          </a:prstGeom>
          <a:noFill/>
        </p:spPr>
        <p:txBody>
          <a:bodyPr wrap="square" rtlCol="0">
            <a:spAutoFit/>
          </a:bodyPr>
          <a:lstStyle/>
          <a:p>
            <a:r>
              <a:rPr lang="it-IT" sz="1600" dirty="0" smtClean="0"/>
              <a:t>Na</a:t>
            </a:r>
            <a:r>
              <a:rPr lang="it-IT" sz="1600" baseline="-25000" dirty="0" smtClean="0"/>
              <a:t>2</a:t>
            </a:r>
            <a:r>
              <a:rPr lang="it-IT" sz="1600" dirty="0" smtClean="0"/>
              <a:t>SO</a:t>
            </a:r>
            <a:r>
              <a:rPr lang="it-IT" sz="1600" baseline="-25000" dirty="0" smtClean="0"/>
              <a:t>4</a:t>
            </a:r>
            <a:r>
              <a:rPr lang="it-IT" sz="1600" dirty="0" smtClean="0"/>
              <a:t>             2Na</a:t>
            </a:r>
            <a:r>
              <a:rPr lang="it-IT" sz="1600" baseline="30000" dirty="0" smtClean="0"/>
              <a:t>+</a:t>
            </a:r>
            <a:r>
              <a:rPr lang="it-IT" sz="1600" dirty="0" smtClean="0"/>
              <a:t> + SO</a:t>
            </a:r>
            <a:r>
              <a:rPr lang="it-IT" sz="1600" baseline="-25000" dirty="0" smtClean="0"/>
              <a:t>4</a:t>
            </a:r>
            <a:r>
              <a:rPr lang="it-IT" sz="1600" baseline="30000" dirty="0" smtClean="0"/>
              <a:t>2-</a:t>
            </a:r>
            <a:r>
              <a:rPr lang="it-IT" sz="1600" b="1" dirty="0" smtClean="0"/>
              <a:t>       </a:t>
            </a:r>
            <a:r>
              <a:rPr lang="it-IT" sz="1600" b="1" dirty="0" smtClean="0">
                <a:latin typeface="Bradley Hand ITC" pitchFamily="66" charset="0"/>
              </a:rPr>
              <a:t>i</a:t>
            </a:r>
            <a:r>
              <a:rPr lang="it-IT" sz="1600" dirty="0" smtClean="0"/>
              <a:t> = 3</a:t>
            </a:r>
            <a:endParaRPr lang="it-IT" sz="1600" dirty="0"/>
          </a:p>
        </p:txBody>
      </p:sp>
      <p:grpSp>
        <p:nvGrpSpPr>
          <p:cNvPr id="8" name="Gruppo 172"/>
          <p:cNvGrpSpPr/>
          <p:nvPr/>
        </p:nvGrpSpPr>
        <p:grpSpPr>
          <a:xfrm>
            <a:off x="609600" y="3657600"/>
            <a:ext cx="1981200" cy="585442"/>
            <a:chOff x="6096000" y="1289304"/>
            <a:chExt cx="1981200" cy="585442"/>
          </a:xfrm>
        </p:grpSpPr>
        <p:sp>
          <p:nvSpPr>
            <p:cNvPr id="174" name="CasellaDiTesto 173"/>
            <p:cNvSpPr txBox="1"/>
            <p:nvPr/>
          </p:nvSpPr>
          <p:spPr>
            <a:xfrm>
              <a:off x="6096000" y="1428988"/>
              <a:ext cx="1905000" cy="338554"/>
            </a:xfrm>
            <a:prstGeom prst="rect">
              <a:avLst/>
            </a:prstGeom>
            <a:noFill/>
          </p:spPr>
          <p:txBody>
            <a:bodyPr wrap="square" rtlCol="0">
              <a:spAutoFit/>
            </a:bodyPr>
            <a:lstStyle/>
            <a:p>
              <a:r>
                <a:rPr lang="it-IT" sz="1600" i="1" dirty="0"/>
                <a:t>b</a:t>
              </a:r>
              <a:r>
                <a:rPr lang="it-IT" sz="1600" dirty="0" smtClean="0"/>
                <a:t> =</a:t>
              </a:r>
              <a:endParaRPr lang="it-IT" sz="1600" dirty="0"/>
            </a:p>
          </p:txBody>
        </p:sp>
        <p:grpSp>
          <p:nvGrpSpPr>
            <p:cNvPr id="9" name="Gruppo 18"/>
            <p:cNvGrpSpPr/>
            <p:nvPr/>
          </p:nvGrpSpPr>
          <p:grpSpPr>
            <a:xfrm>
              <a:off x="6477000" y="1289304"/>
              <a:ext cx="1600200" cy="585442"/>
              <a:chOff x="6858000" y="1310116"/>
              <a:chExt cx="1600200" cy="585442"/>
            </a:xfrm>
          </p:grpSpPr>
          <p:sp>
            <p:nvSpPr>
              <p:cNvPr id="176" name="CasellaDiTesto 175"/>
              <p:cNvSpPr txBox="1"/>
              <p:nvPr/>
            </p:nvSpPr>
            <p:spPr>
              <a:xfrm>
                <a:off x="6858000" y="1557004"/>
                <a:ext cx="1600200" cy="338554"/>
              </a:xfrm>
              <a:prstGeom prst="rect">
                <a:avLst/>
              </a:prstGeom>
              <a:noFill/>
            </p:spPr>
            <p:txBody>
              <a:bodyPr wrap="square" rtlCol="0">
                <a:spAutoFit/>
              </a:bodyPr>
              <a:lstStyle/>
              <a:p>
                <a:r>
                  <a:rPr lang="it-IT" sz="1600" dirty="0" err="1" smtClean="0"/>
                  <a:t>m</a:t>
                </a:r>
                <a:r>
                  <a:rPr lang="it-IT" sz="1600" baseline="-25000" dirty="0" err="1" smtClean="0"/>
                  <a:t>solvente</a:t>
                </a:r>
                <a:r>
                  <a:rPr lang="it-IT" sz="1600" dirty="0" smtClean="0"/>
                  <a:t> (kg)</a:t>
                </a:r>
                <a:endParaRPr lang="it-IT" sz="1600" dirty="0"/>
              </a:p>
            </p:txBody>
          </p:sp>
          <p:sp>
            <p:nvSpPr>
              <p:cNvPr id="177" name="CasellaDiTesto 31"/>
              <p:cNvSpPr txBox="1"/>
              <p:nvPr/>
            </p:nvSpPr>
            <p:spPr>
              <a:xfrm>
                <a:off x="7086600" y="1310116"/>
                <a:ext cx="1066800" cy="338554"/>
              </a:xfrm>
              <a:prstGeom prst="rect">
                <a:avLst/>
              </a:prstGeom>
              <a:noFill/>
            </p:spPr>
            <p:txBody>
              <a:bodyPr wrap="square" rtlCol="0">
                <a:spAutoFit/>
              </a:bodyPr>
              <a:lstStyle/>
              <a:p>
                <a:r>
                  <a:rPr lang="it-IT" sz="1600" dirty="0" err="1" smtClean="0"/>
                  <a:t>n</a:t>
                </a:r>
                <a:r>
                  <a:rPr lang="it-IT" sz="1600" baseline="-25000" dirty="0" err="1" smtClean="0"/>
                  <a:t>soluto</a:t>
                </a:r>
                <a:endParaRPr lang="it-IT" sz="1600" dirty="0"/>
              </a:p>
            </p:txBody>
          </p:sp>
          <p:cxnSp>
            <p:nvCxnSpPr>
              <p:cNvPr id="178" name="Connettore 1 32"/>
              <p:cNvCxnSpPr/>
              <p:nvPr/>
            </p:nvCxnSpPr>
            <p:spPr>
              <a:xfrm>
                <a:off x="6928104" y="1649706"/>
                <a:ext cx="100584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0" name="CasellaDiTesto 179"/>
          <p:cNvSpPr txBox="1"/>
          <p:nvPr/>
        </p:nvSpPr>
        <p:spPr>
          <a:xfrm>
            <a:off x="609600" y="4343400"/>
            <a:ext cx="2895600" cy="338554"/>
          </a:xfrm>
          <a:prstGeom prst="rect">
            <a:avLst/>
          </a:prstGeom>
          <a:noFill/>
        </p:spPr>
        <p:txBody>
          <a:bodyPr wrap="square" rtlCol="0">
            <a:spAutoFit/>
          </a:bodyPr>
          <a:lstStyle/>
          <a:p>
            <a:r>
              <a:rPr lang="it-IT" sz="1600" dirty="0" smtClean="0"/>
              <a:t>mm</a:t>
            </a:r>
            <a:r>
              <a:rPr lang="it-IT" sz="1600" baseline="-25000" dirty="0" smtClean="0"/>
              <a:t>Na2SO4</a:t>
            </a:r>
            <a:r>
              <a:rPr lang="it-IT" sz="1600" dirty="0" smtClean="0"/>
              <a:t> = 142.04 g/mol </a:t>
            </a:r>
            <a:endParaRPr lang="it-IT" sz="1600" dirty="0"/>
          </a:p>
        </p:txBody>
      </p:sp>
      <p:grpSp>
        <p:nvGrpSpPr>
          <p:cNvPr id="11" name="Gruppo 59"/>
          <p:cNvGrpSpPr/>
          <p:nvPr/>
        </p:nvGrpSpPr>
        <p:grpSpPr>
          <a:xfrm>
            <a:off x="3200400" y="4191000"/>
            <a:ext cx="3962400" cy="609600"/>
            <a:chOff x="6096000" y="1331750"/>
            <a:chExt cx="3962400" cy="609600"/>
          </a:xfrm>
        </p:grpSpPr>
        <p:sp>
          <p:nvSpPr>
            <p:cNvPr id="204" name="CasellaDiTesto 203"/>
            <p:cNvSpPr txBox="1"/>
            <p:nvPr/>
          </p:nvSpPr>
          <p:spPr>
            <a:xfrm>
              <a:off x="6096000" y="1428988"/>
              <a:ext cx="3962400" cy="338554"/>
            </a:xfrm>
            <a:prstGeom prst="rect">
              <a:avLst/>
            </a:prstGeom>
            <a:noFill/>
          </p:spPr>
          <p:txBody>
            <a:bodyPr wrap="square" rtlCol="0">
              <a:spAutoFit/>
            </a:bodyPr>
            <a:lstStyle/>
            <a:p>
              <a:r>
                <a:rPr lang="it-IT" sz="1600" dirty="0" err="1" smtClean="0"/>
                <a:t>n</a:t>
              </a:r>
              <a:r>
                <a:rPr lang="it-IT" sz="1600" baseline="-25000" dirty="0" err="1" smtClean="0"/>
                <a:t>soluto</a:t>
              </a:r>
              <a:r>
                <a:rPr lang="it-IT" sz="1600" dirty="0" smtClean="0"/>
                <a:t> =                           = 0.00852 mol</a:t>
              </a:r>
            </a:p>
          </p:txBody>
        </p:sp>
        <p:grpSp>
          <p:nvGrpSpPr>
            <p:cNvPr id="12" name="Gruppo 18"/>
            <p:cNvGrpSpPr/>
            <p:nvPr/>
          </p:nvGrpSpPr>
          <p:grpSpPr>
            <a:xfrm>
              <a:off x="6705600" y="1331750"/>
              <a:ext cx="1447800" cy="609600"/>
              <a:chOff x="7086600" y="1352562"/>
              <a:chExt cx="1447800" cy="609600"/>
            </a:xfrm>
          </p:grpSpPr>
          <p:sp>
            <p:nvSpPr>
              <p:cNvPr id="206" name="CasellaDiTesto 205"/>
              <p:cNvSpPr txBox="1"/>
              <p:nvPr/>
            </p:nvSpPr>
            <p:spPr>
              <a:xfrm>
                <a:off x="7086600" y="1623608"/>
                <a:ext cx="1447800" cy="338554"/>
              </a:xfrm>
              <a:prstGeom prst="rect">
                <a:avLst/>
              </a:prstGeom>
              <a:noFill/>
            </p:spPr>
            <p:txBody>
              <a:bodyPr wrap="square" rtlCol="0">
                <a:spAutoFit/>
              </a:bodyPr>
              <a:lstStyle/>
              <a:p>
                <a:r>
                  <a:rPr lang="it-IT" sz="1600" dirty="0" smtClean="0"/>
                  <a:t>142.04 g/mol</a:t>
                </a:r>
                <a:endParaRPr lang="en-US" sz="1600" b="1" dirty="0">
                  <a:latin typeface="Bradley Hand ITC" pitchFamily="66" charset="0"/>
                </a:endParaRPr>
              </a:p>
            </p:txBody>
          </p:sp>
          <p:sp>
            <p:nvSpPr>
              <p:cNvPr id="207" name="CasellaDiTesto 31"/>
              <p:cNvSpPr txBox="1"/>
              <p:nvPr/>
            </p:nvSpPr>
            <p:spPr>
              <a:xfrm>
                <a:off x="7315200" y="1352562"/>
                <a:ext cx="914400" cy="338554"/>
              </a:xfrm>
              <a:prstGeom prst="rect">
                <a:avLst/>
              </a:prstGeom>
              <a:noFill/>
            </p:spPr>
            <p:txBody>
              <a:bodyPr wrap="square" rtlCol="0">
                <a:spAutoFit/>
              </a:bodyPr>
              <a:lstStyle/>
              <a:p>
                <a:r>
                  <a:rPr lang="it-IT" sz="1600" dirty="0" smtClean="0"/>
                  <a:t>1.210 g</a:t>
                </a:r>
                <a:endParaRPr lang="it-IT" sz="1600" dirty="0"/>
              </a:p>
            </p:txBody>
          </p:sp>
          <p:cxnSp>
            <p:nvCxnSpPr>
              <p:cNvPr id="208" name="Connettore 1 32"/>
              <p:cNvCxnSpPr/>
              <p:nvPr/>
            </p:nvCxnSpPr>
            <p:spPr>
              <a:xfrm>
                <a:off x="7162800" y="1649706"/>
                <a:ext cx="118872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13" name="CasellaDiTesto 212"/>
          <p:cNvSpPr txBox="1"/>
          <p:nvPr/>
        </p:nvSpPr>
        <p:spPr>
          <a:xfrm>
            <a:off x="3429000" y="3810000"/>
            <a:ext cx="1828800" cy="338554"/>
          </a:xfrm>
          <a:prstGeom prst="rect">
            <a:avLst/>
          </a:prstGeom>
          <a:noFill/>
        </p:spPr>
        <p:txBody>
          <a:bodyPr wrap="square" rtlCol="0">
            <a:spAutoFit/>
          </a:bodyPr>
          <a:lstStyle/>
          <a:p>
            <a:r>
              <a:rPr lang="it-IT" sz="1600" dirty="0" err="1" smtClean="0"/>
              <a:t>m</a:t>
            </a:r>
            <a:r>
              <a:rPr lang="it-IT" sz="1600" baseline="-25000" dirty="0" err="1" smtClean="0"/>
              <a:t>solvente</a:t>
            </a:r>
            <a:r>
              <a:rPr lang="it-IT" sz="1600" dirty="0" smtClean="0"/>
              <a:t> = 0.100 kg</a:t>
            </a:r>
          </a:p>
        </p:txBody>
      </p:sp>
      <p:sp>
        <p:nvSpPr>
          <p:cNvPr id="59" name="Rectangle 3"/>
          <p:cNvSpPr/>
          <p:nvPr/>
        </p:nvSpPr>
        <p:spPr>
          <a:xfrm>
            <a:off x="685800" y="1261646"/>
            <a:ext cx="1600200" cy="338554"/>
          </a:xfrm>
          <a:prstGeom prst="rect">
            <a:avLst/>
          </a:prstGeom>
        </p:spPr>
        <p:txBody>
          <a:bodyPr wrap="square">
            <a:spAutoFit/>
          </a:bodyPr>
          <a:lstStyle/>
          <a:p>
            <a:r>
              <a:rPr lang="it-IT" sz="1600" dirty="0" smtClean="0">
                <a:latin typeface="Symbol" pitchFamily="18" charset="2"/>
              </a:rPr>
              <a:t>p</a:t>
            </a:r>
            <a:r>
              <a:rPr lang="it-IT" sz="1600" dirty="0" smtClean="0"/>
              <a:t> </a:t>
            </a:r>
            <a:r>
              <a:rPr lang="it-IT" sz="1600" smtClean="0"/>
              <a:t>= </a:t>
            </a:r>
            <a:r>
              <a:rPr lang="it-IT" sz="1600"/>
              <a:t>c</a:t>
            </a:r>
            <a:r>
              <a:rPr lang="it-IT" sz="1600" smtClean="0"/>
              <a:t> </a:t>
            </a:r>
            <a:r>
              <a:rPr lang="it-IT" sz="1600" dirty="0" smtClean="0"/>
              <a:t>∙ R ∙ T ∙ </a:t>
            </a:r>
            <a:r>
              <a:rPr lang="it-IT" sz="1600" b="1" dirty="0" smtClean="0">
                <a:latin typeface="Bradley Hand ITC" pitchFamily="66" charset="0"/>
              </a:rPr>
              <a:t>i</a:t>
            </a:r>
            <a:endParaRPr lang="en-US" sz="1600" dirty="0"/>
          </a:p>
        </p:txBody>
      </p:sp>
      <p:sp>
        <p:nvSpPr>
          <p:cNvPr id="60" name="CasellaDiTesto 59"/>
          <p:cNvSpPr txBox="1"/>
          <p:nvPr/>
        </p:nvSpPr>
        <p:spPr>
          <a:xfrm>
            <a:off x="4953000" y="1261646"/>
            <a:ext cx="1905000" cy="338554"/>
          </a:xfrm>
          <a:prstGeom prst="rect">
            <a:avLst/>
          </a:prstGeom>
          <a:noFill/>
        </p:spPr>
        <p:txBody>
          <a:bodyPr wrap="square" rtlCol="0">
            <a:spAutoFit/>
          </a:bodyPr>
          <a:lstStyle/>
          <a:p>
            <a:r>
              <a:rPr lang="it-IT" sz="1600" dirty="0"/>
              <a:t>c</a:t>
            </a:r>
            <a:r>
              <a:rPr lang="it-IT" sz="1600" smtClean="0"/>
              <a:t> </a:t>
            </a:r>
            <a:r>
              <a:rPr lang="it-IT" sz="1600" dirty="0" smtClean="0"/>
              <a:t>= 0.272 mol/L </a:t>
            </a:r>
            <a:endParaRPr lang="it-IT" sz="1600" dirty="0"/>
          </a:p>
        </p:txBody>
      </p:sp>
      <p:sp>
        <p:nvSpPr>
          <p:cNvPr id="63" name="Rectangle 3"/>
          <p:cNvSpPr/>
          <p:nvPr/>
        </p:nvSpPr>
        <p:spPr>
          <a:xfrm>
            <a:off x="7162800" y="1261646"/>
            <a:ext cx="1600200" cy="338554"/>
          </a:xfrm>
          <a:prstGeom prst="rect">
            <a:avLst/>
          </a:prstGeom>
        </p:spPr>
        <p:txBody>
          <a:bodyPr wrap="square">
            <a:spAutoFit/>
          </a:bodyPr>
          <a:lstStyle/>
          <a:p>
            <a:r>
              <a:rPr lang="it-IT" sz="1600" b="1" dirty="0" smtClean="0">
                <a:latin typeface="Bradley Hand ITC" pitchFamily="66" charset="0"/>
              </a:rPr>
              <a:t>i</a:t>
            </a:r>
            <a:r>
              <a:rPr lang="it-IT" sz="1600" b="1" dirty="0" smtClean="0"/>
              <a:t> </a:t>
            </a:r>
            <a:r>
              <a:rPr lang="it-IT" sz="1600" dirty="0" smtClean="0"/>
              <a:t>= 1</a:t>
            </a:r>
            <a:endParaRPr lang="en-US" sz="1600" dirty="0"/>
          </a:p>
        </p:txBody>
      </p:sp>
      <p:sp>
        <p:nvSpPr>
          <p:cNvPr id="64" name="Rectangle 3"/>
          <p:cNvSpPr/>
          <p:nvPr/>
        </p:nvSpPr>
        <p:spPr>
          <a:xfrm>
            <a:off x="685800" y="1642646"/>
            <a:ext cx="5334000" cy="338554"/>
          </a:xfrm>
          <a:prstGeom prst="rect">
            <a:avLst/>
          </a:prstGeom>
        </p:spPr>
        <p:txBody>
          <a:bodyPr wrap="square">
            <a:spAutoFit/>
          </a:bodyPr>
          <a:lstStyle/>
          <a:p>
            <a:r>
              <a:rPr lang="it-IT" sz="1600" dirty="0" smtClean="0">
                <a:latin typeface="Symbol" pitchFamily="18" charset="2"/>
              </a:rPr>
              <a:t>p</a:t>
            </a:r>
            <a:r>
              <a:rPr lang="it-IT" sz="1600" dirty="0" smtClean="0"/>
              <a:t> = 0.272 mol/L ∙ 0.0821 L </a:t>
            </a:r>
            <a:r>
              <a:rPr lang="it-IT" sz="1600" dirty="0" err="1" smtClean="0"/>
              <a:t>atm</a:t>
            </a:r>
            <a:r>
              <a:rPr lang="it-IT" sz="1600" dirty="0" smtClean="0"/>
              <a:t> mol</a:t>
            </a:r>
            <a:r>
              <a:rPr lang="it-IT" sz="1600" baseline="30000" dirty="0" smtClean="0"/>
              <a:t>-1 </a:t>
            </a:r>
            <a:r>
              <a:rPr lang="it-IT" sz="1600" dirty="0" smtClean="0"/>
              <a:t>K</a:t>
            </a:r>
            <a:r>
              <a:rPr lang="it-IT" sz="1600" baseline="30000" dirty="0" smtClean="0"/>
              <a:t>-1</a:t>
            </a:r>
            <a:r>
              <a:rPr lang="it-IT" sz="1600" dirty="0" smtClean="0"/>
              <a:t> ∙ 298 K = 6.65 </a:t>
            </a:r>
            <a:r>
              <a:rPr lang="it-IT" sz="1600" dirty="0" err="1" smtClean="0"/>
              <a:t>atm</a:t>
            </a:r>
            <a:endParaRPr lang="en-US" sz="1600" baseline="30000" dirty="0"/>
          </a:p>
        </p:txBody>
      </p:sp>
      <p:cxnSp>
        <p:nvCxnSpPr>
          <p:cNvPr id="65" name="Connettore 2 25"/>
          <p:cNvCxnSpPr/>
          <p:nvPr/>
        </p:nvCxnSpPr>
        <p:spPr>
          <a:xfrm>
            <a:off x="4267200" y="3541776"/>
            <a:ext cx="41148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6" name="Gruppo 172"/>
          <p:cNvGrpSpPr/>
          <p:nvPr/>
        </p:nvGrpSpPr>
        <p:grpSpPr>
          <a:xfrm>
            <a:off x="609600" y="4724400"/>
            <a:ext cx="3429000" cy="567154"/>
            <a:chOff x="6096000" y="1341346"/>
            <a:chExt cx="3429000" cy="567154"/>
          </a:xfrm>
        </p:grpSpPr>
        <p:sp>
          <p:nvSpPr>
            <p:cNvPr id="70" name="CasellaDiTesto 69"/>
            <p:cNvSpPr txBox="1"/>
            <p:nvPr/>
          </p:nvSpPr>
          <p:spPr>
            <a:xfrm>
              <a:off x="6096000" y="1428988"/>
              <a:ext cx="3429000" cy="338554"/>
            </a:xfrm>
            <a:prstGeom prst="rect">
              <a:avLst/>
            </a:prstGeom>
            <a:noFill/>
          </p:spPr>
          <p:txBody>
            <a:bodyPr wrap="square" rtlCol="0">
              <a:spAutoFit/>
            </a:bodyPr>
            <a:lstStyle/>
            <a:p>
              <a:r>
                <a:rPr lang="it-IT" sz="1600" i="1" dirty="0"/>
                <a:t>b</a:t>
              </a:r>
              <a:r>
                <a:rPr lang="it-IT" sz="1600" dirty="0" smtClean="0"/>
                <a:t> =                          = 0.0852 mol/kg</a:t>
              </a:r>
              <a:endParaRPr lang="it-IT" sz="1600" dirty="0"/>
            </a:p>
          </p:txBody>
        </p:sp>
        <p:grpSp>
          <p:nvGrpSpPr>
            <p:cNvPr id="71" name="Gruppo 18"/>
            <p:cNvGrpSpPr/>
            <p:nvPr/>
          </p:nvGrpSpPr>
          <p:grpSpPr>
            <a:xfrm>
              <a:off x="6477000" y="1341346"/>
              <a:ext cx="1371600" cy="567154"/>
              <a:chOff x="6858000" y="1362158"/>
              <a:chExt cx="1371600" cy="567154"/>
            </a:xfrm>
          </p:grpSpPr>
          <p:sp>
            <p:nvSpPr>
              <p:cNvPr id="72" name="CasellaDiTesto 71"/>
              <p:cNvSpPr txBox="1"/>
              <p:nvPr/>
            </p:nvSpPr>
            <p:spPr>
              <a:xfrm>
                <a:off x="7010400" y="1590758"/>
                <a:ext cx="990600" cy="338554"/>
              </a:xfrm>
              <a:prstGeom prst="rect">
                <a:avLst/>
              </a:prstGeom>
              <a:noFill/>
            </p:spPr>
            <p:txBody>
              <a:bodyPr wrap="square" rtlCol="0">
                <a:spAutoFit/>
              </a:bodyPr>
              <a:lstStyle/>
              <a:p>
                <a:r>
                  <a:rPr lang="it-IT" sz="1600" dirty="0" smtClean="0"/>
                  <a:t>0.100 kg</a:t>
                </a:r>
                <a:endParaRPr lang="it-IT" sz="1600" dirty="0"/>
              </a:p>
            </p:txBody>
          </p:sp>
          <p:sp>
            <p:nvSpPr>
              <p:cNvPr id="73" name="CasellaDiTesto 31"/>
              <p:cNvSpPr txBox="1"/>
              <p:nvPr/>
            </p:nvSpPr>
            <p:spPr>
              <a:xfrm>
                <a:off x="6858000" y="1362158"/>
                <a:ext cx="1371600" cy="338554"/>
              </a:xfrm>
              <a:prstGeom prst="rect">
                <a:avLst/>
              </a:prstGeom>
              <a:noFill/>
            </p:spPr>
            <p:txBody>
              <a:bodyPr wrap="square" rtlCol="0">
                <a:spAutoFit/>
              </a:bodyPr>
              <a:lstStyle/>
              <a:p>
                <a:r>
                  <a:rPr lang="it-IT" sz="1600" dirty="0" smtClean="0"/>
                  <a:t>0.00852 mol</a:t>
                </a:r>
                <a:endParaRPr lang="it-IT" sz="1600" dirty="0"/>
              </a:p>
            </p:txBody>
          </p:sp>
          <p:cxnSp>
            <p:nvCxnSpPr>
              <p:cNvPr id="74" name="Connettore 1 32"/>
              <p:cNvCxnSpPr/>
              <p:nvPr/>
            </p:nvCxnSpPr>
            <p:spPr>
              <a:xfrm>
                <a:off x="6928104" y="1649706"/>
                <a:ext cx="109728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5" name="Rectangle 3"/>
          <p:cNvSpPr/>
          <p:nvPr/>
        </p:nvSpPr>
        <p:spPr>
          <a:xfrm>
            <a:off x="649988" y="5257800"/>
            <a:ext cx="7655811" cy="338554"/>
          </a:xfrm>
          <a:prstGeom prst="rect">
            <a:avLst/>
          </a:prstGeom>
        </p:spPr>
        <p:txBody>
          <a:bodyPr wrap="square">
            <a:spAutoFit/>
          </a:bodyPr>
          <a:lstStyle/>
          <a:p>
            <a:r>
              <a:rPr lang="it-IT" sz="1600" dirty="0" err="1" smtClean="0">
                <a:latin typeface="Symbol" pitchFamily="18" charset="2"/>
              </a:rPr>
              <a:t>D</a:t>
            </a:r>
            <a:r>
              <a:rPr lang="it-IT" sz="1600" dirty="0" err="1" smtClean="0"/>
              <a:t>T</a:t>
            </a:r>
            <a:r>
              <a:rPr lang="it-IT" sz="1600" baseline="-25000" dirty="0" err="1" smtClean="0"/>
              <a:t>eb</a:t>
            </a:r>
            <a:r>
              <a:rPr lang="it-IT" sz="1600" dirty="0" smtClean="0"/>
              <a:t> = </a:t>
            </a:r>
            <a:r>
              <a:rPr lang="it-IT" sz="1600" dirty="0" err="1" smtClean="0"/>
              <a:t>K</a:t>
            </a:r>
            <a:r>
              <a:rPr lang="it-IT" sz="1600" baseline="-25000" dirty="0" err="1" smtClean="0"/>
              <a:t>eb</a:t>
            </a:r>
            <a:r>
              <a:rPr lang="it-IT" sz="1600" dirty="0" smtClean="0"/>
              <a:t> ∙ </a:t>
            </a:r>
            <a:r>
              <a:rPr lang="it-IT" sz="1600" i="1" dirty="0"/>
              <a:t>b</a:t>
            </a:r>
            <a:r>
              <a:rPr lang="it-IT" sz="1600" dirty="0" smtClean="0"/>
              <a:t> ∙ </a:t>
            </a:r>
            <a:r>
              <a:rPr lang="it-IT" sz="1600" b="1" dirty="0" smtClean="0">
                <a:latin typeface="Bradley Hand ITC" pitchFamily="66" charset="0"/>
              </a:rPr>
              <a:t>i</a:t>
            </a:r>
            <a:r>
              <a:rPr lang="it-IT" sz="1600" dirty="0" smtClean="0"/>
              <a:t> = 0.515 K mol</a:t>
            </a:r>
            <a:r>
              <a:rPr lang="it-IT" sz="1600" baseline="30000" dirty="0" smtClean="0"/>
              <a:t>-1</a:t>
            </a:r>
            <a:r>
              <a:rPr lang="it-IT" sz="1600" dirty="0" smtClean="0"/>
              <a:t> kg ∙ 0.0852 mol/kg ∙ 3 = 0.132 K = 0.132°C</a:t>
            </a:r>
            <a:endParaRPr lang="en-US" sz="1600" dirty="0"/>
          </a:p>
        </p:txBody>
      </p:sp>
      <p:sp>
        <p:nvSpPr>
          <p:cNvPr id="76" name="Rectangle 3"/>
          <p:cNvSpPr/>
          <p:nvPr/>
        </p:nvSpPr>
        <p:spPr>
          <a:xfrm>
            <a:off x="649989" y="5638800"/>
            <a:ext cx="7655811" cy="338554"/>
          </a:xfrm>
          <a:prstGeom prst="rect">
            <a:avLst/>
          </a:prstGeom>
        </p:spPr>
        <p:txBody>
          <a:bodyPr wrap="square">
            <a:spAutoFit/>
          </a:bodyPr>
          <a:lstStyle/>
          <a:p>
            <a:r>
              <a:rPr lang="it-IT" sz="1600" dirty="0" err="1" smtClean="0"/>
              <a:t>T</a:t>
            </a:r>
            <a:r>
              <a:rPr lang="it-IT" sz="1600" baseline="-25000" dirty="0" err="1" smtClean="0"/>
              <a:t>eb</a:t>
            </a:r>
            <a:r>
              <a:rPr lang="it-IT" sz="1600" dirty="0" smtClean="0"/>
              <a:t> = (100 + 0.132)°C = 100.132°C</a:t>
            </a:r>
            <a:endParaRPr lang="en-US" sz="1600" dirty="0"/>
          </a:p>
        </p:txBody>
      </p:sp>
      <p:sp>
        <p:nvSpPr>
          <p:cNvPr id="37" name="Rettangolo 36"/>
          <p:cNvSpPr/>
          <p:nvPr/>
        </p:nvSpPr>
        <p:spPr>
          <a:xfrm>
            <a:off x="4724400" y="1676400"/>
            <a:ext cx="838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p:cNvSpPr/>
          <p:nvPr/>
        </p:nvSpPr>
        <p:spPr>
          <a:xfrm>
            <a:off x="2590800" y="5638800"/>
            <a:ext cx="914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342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7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7" grpId="0" animBg="1"/>
      <p:bldP spid="49" grpId="0"/>
      <p:bldP spid="95" grpId="0"/>
      <p:bldP spid="170" grpId="0"/>
      <p:bldP spid="171" grpId="0"/>
      <p:bldP spid="180" grpId="0"/>
      <p:bldP spid="213" grpId="0"/>
      <p:bldP spid="59" grpId="0"/>
      <p:bldP spid="60" grpId="0"/>
      <p:bldP spid="63" grpId="0"/>
      <p:bldP spid="64" grpId="0"/>
      <p:bldP spid="75" grpId="0"/>
      <p:bldP spid="76" grpId="0"/>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77D6A5A-7EAA-4DB4-B3BA-B3FCA63BD357}" type="slidenum">
              <a:rPr lang="it-IT" smtClean="0"/>
              <a:pPr/>
              <a:t>27</a:t>
            </a:fld>
            <a:endParaRPr lang="it-IT"/>
          </a:p>
        </p:txBody>
      </p:sp>
      <p:sp>
        <p:nvSpPr>
          <p:cNvPr id="5" name="Rettangolo 4"/>
          <p:cNvSpPr/>
          <p:nvPr/>
        </p:nvSpPr>
        <p:spPr>
          <a:xfrm>
            <a:off x="381000" y="228600"/>
            <a:ext cx="7924800" cy="646331"/>
          </a:xfrm>
          <a:prstGeom prst="rect">
            <a:avLst/>
          </a:prstGeom>
        </p:spPr>
        <p:txBody>
          <a:bodyPr wrap="square">
            <a:spAutoFit/>
          </a:bodyPr>
          <a:lstStyle/>
          <a:p>
            <a:r>
              <a:rPr lang="en-AU" dirty="0" err="1">
                <a:latin typeface="Calibri" panose="020F0502020204030204" pitchFamily="34" charset="0"/>
                <a:ea typeface="Calibri" panose="020F0502020204030204" pitchFamily="34" charset="0"/>
                <a:cs typeface="Times New Roman" panose="02020603050405020304" pitchFamily="18" charset="0"/>
              </a:rPr>
              <a:t>Calcolare</a:t>
            </a:r>
            <a:r>
              <a:rPr lang="en-AU" dirty="0">
                <a:latin typeface="Calibri" panose="020F0502020204030204" pitchFamily="34" charset="0"/>
                <a:ea typeface="Calibri" panose="020F0502020204030204" pitchFamily="34" charset="0"/>
                <a:cs typeface="Times New Roman" panose="02020603050405020304" pitchFamily="18" charset="0"/>
              </a:rPr>
              <a:t> la </a:t>
            </a:r>
            <a:r>
              <a:rPr lang="en-AU" dirty="0" err="1">
                <a:latin typeface="Calibri" panose="020F0502020204030204" pitchFamily="34" charset="0"/>
                <a:ea typeface="Calibri" panose="020F0502020204030204" pitchFamily="34" charset="0"/>
                <a:cs typeface="Times New Roman" panose="02020603050405020304" pitchFamily="18" charset="0"/>
              </a:rPr>
              <a:t>pressione</a:t>
            </a:r>
            <a:r>
              <a:rPr lang="en-AU" dirty="0">
                <a:latin typeface="Calibri" panose="020F0502020204030204" pitchFamily="34" charset="0"/>
                <a:ea typeface="Calibri" panose="020F0502020204030204" pitchFamily="34" charset="0"/>
                <a:cs typeface="Times New Roman" panose="02020603050405020304" pitchFamily="18" charset="0"/>
              </a:rPr>
              <a:t> </a:t>
            </a:r>
            <a:r>
              <a:rPr lang="en-AU" dirty="0" err="1">
                <a:latin typeface="Calibri" panose="020F0502020204030204" pitchFamily="34" charset="0"/>
                <a:ea typeface="Calibri" panose="020F0502020204030204" pitchFamily="34" charset="0"/>
                <a:cs typeface="Times New Roman" panose="02020603050405020304" pitchFamily="18" charset="0"/>
              </a:rPr>
              <a:t>osmotica</a:t>
            </a:r>
            <a:r>
              <a:rPr lang="en-AU" dirty="0">
                <a:latin typeface="Calibri" panose="020F0502020204030204" pitchFamily="34" charset="0"/>
                <a:ea typeface="Calibri" panose="020F0502020204030204" pitchFamily="34" charset="0"/>
                <a:cs typeface="Times New Roman" panose="02020603050405020304" pitchFamily="18" charset="0"/>
              </a:rPr>
              <a:t> a 20 °C di </a:t>
            </a:r>
            <a:r>
              <a:rPr lang="en-AU" dirty="0" err="1">
                <a:latin typeface="Calibri" panose="020F0502020204030204" pitchFamily="34" charset="0"/>
                <a:ea typeface="Calibri" panose="020F0502020204030204" pitchFamily="34" charset="0"/>
                <a:cs typeface="Times New Roman" panose="02020603050405020304" pitchFamily="18" charset="0"/>
              </a:rPr>
              <a:t>una</a:t>
            </a:r>
            <a:r>
              <a:rPr lang="en-AU" dirty="0">
                <a:latin typeface="Calibri" panose="020F0502020204030204" pitchFamily="34" charset="0"/>
                <a:ea typeface="Calibri" panose="020F0502020204030204" pitchFamily="34" charset="0"/>
                <a:cs typeface="Times New Roman" panose="02020603050405020304" pitchFamily="18" charset="0"/>
              </a:rPr>
              <a:t> </a:t>
            </a:r>
            <a:r>
              <a:rPr lang="en-AU" dirty="0" err="1">
                <a:latin typeface="Calibri" panose="020F0502020204030204" pitchFamily="34" charset="0"/>
                <a:ea typeface="Calibri" panose="020F0502020204030204" pitchFamily="34" charset="0"/>
                <a:cs typeface="Times New Roman" panose="02020603050405020304" pitchFamily="18" charset="0"/>
              </a:rPr>
              <a:t>soluzione</a:t>
            </a:r>
            <a:r>
              <a:rPr lang="en-AU" dirty="0">
                <a:latin typeface="Calibri" panose="020F0502020204030204" pitchFamily="34" charset="0"/>
                <a:ea typeface="Calibri" panose="020F0502020204030204" pitchFamily="34" charset="0"/>
                <a:cs typeface="Times New Roman" panose="02020603050405020304" pitchFamily="18" charset="0"/>
              </a:rPr>
              <a:t> </a:t>
            </a:r>
            <a:r>
              <a:rPr lang="en-AU" dirty="0" err="1">
                <a:latin typeface="Calibri" panose="020F0502020204030204" pitchFamily="34" charset="0"/>
                <a:ea typeface="Calibri" panose="020F0502020204030204" pitchFamily="34" charset="0"/>
                <a:cs typeface="Times New Roman" panose="02020603050405020304" pitchFamily="18" charset="0"/>
              </a:rPr>
              <a:t>acquosa</a:t>
            </a:r>
            <a:r>
              <a:rPr lang="en-AU" dirty="0">
                <a:latin typeface="Calibri" panose="020F0502020204030204" pitchFamily="34" charset="0"/>
                <a:ea typeface="Calibri" panose="020F0502020204030204" pitchFamily="34" charset="0"/>
                <a:cs typeface="Times New Roman" panose="02020603050405020304" pitchFamily="18" charset="0"/>
              </a:rPr>
              <a:t> di </a:t>
            </a:r>
            <a:r>
              <a:rPr lang="en-AU" dirty="0" err="1">
                <a:latin typeface="Calibri" panose="020F0502020204030204" pitchFamily="34" charset="0"/>
                <a:ea typeface="Calibri" panose="020F0502020204030204" pitchFamily="34" charset="0"/>
                <a:cs typeface="Times New Roman" panose="02020603050405020304" pitchFamily="18" charset="0"/>
              </a:rPr>
              <a:t>ioduro</a:t>
            </a:r>
            <a:r>
              <a:rPr lang="en-AU" dirty="0">
                <a:latin typeface="Calibri" panose="020F0502020204030204" pitchFamily="34" charset="0"/>
                <a:ea typeface="Calibri" panose="020F0502020204030204" pitchFamily="34" charset="0"/>
                <a:cs typeface="Times New Roman" panose="02020603050405020304" pitchFamily="18" charset="0"/>
              </a:rPr>
              <a:t> di </a:t>
            </a:r>
            <a:r>
              <a:rPr lang="en-AU" dirty="0" err="1">
                <a:latin typeface="Calibri" panose="020F0502020204030204" pitchFamily="34" charset="0"/>
                <a:ea typeface="Calibri" panose="020F0502020204030204" pitchFamily="34" charset="0"/>
                <a:cs typeface="Times New Roman" panose="02020603050405020304" pitchFamily="18" charset="0"/>
              </a:rPr>
              <a:t>sodio</a:t>
            </a:r>
            <a:r>
              <a:rPr lang="en-AU" dirty="0">
                <a:latin typeface="Calibri" panose="020F0502020204030204" pitchFamily="34" charset="0"/>
                <a:ea typeface="Calibri" panose="020F0502020204030204" pitchFamily="34" charset="0"/>
                <a:cs typeface="Times New Roman" panose="02020603050405020304" pitchFamily="18" charset="0"/>
              </a:rPr>
              <a:t> al 3.5 % in peso, </a:t>
            </a:r>
            <a:r>
              <a:rPr lang="en-AU" dirty="0" err="1">
                <a:latin typeface="Calibri" panose="020F0502020204030204" pitchFamily="34" charset="0"/>
                <a:ea typeface="Calibri" panose="020F0502020204030204" pitchFamily="34" charset="0"/>
                <a:cs typeface="Times New Roman" panose="02020603050405020304" pitchFamily="18" charset="0"/>
              </a:rPr>
              <a:t>sapendo</a:t>
            </a:r>
            <a:r>
              <a:rPr lang="en-AU" dirty="0">
                <a:latin typeface="Calibri" panose="020F0502020204030204" pitchFamily="34" charset="0"/>
                <a:ea typeface="Calibri" panose="020F0502020204030204" pitchFamily="34" charset="0"/>
                <a:cs typeface="Times New Roman" panose="02020603050405020304" pitchFamily="18" charset="0"/>
              </a:rPr>
              <a:t> </a:t>
            </a:r>
            <a:r>
              <a:rPr lang="en-AU" dirty="0" err="1">
                <a:latin typeface="Calibri" panose="020F0502020204030204" pitchFamily="34" charset="0"/>
                <a:ea typeface="Calibri" panose="020F0502020204030204" pitchFamily="34" charset="0"/>
                <a:cs typeface="Times New Roman" panose="02020603050405020304" pitchFamily="18" charset="0"/>
              </a:rPr>
              <a:t>che</a:t>
            </a:r>
            <a:r>
              <a:rPr lang="en-AU" dirty="0">
                <a:latin typeface="Calibri" panose="020F0502020204030204" pitchFamily="34" charset="0"/>
                <a:ea typeface="Calibri" panose="020F0502020204030204" pitchFamily="34" charset="0"/>
                <a:cs typeface="Times New Roman" panose="02020603050405020304" pitchFamily="18" charset="0"/>
              </a:rPr>
              <a:t> la </a:t>
            </a:r>
            <a:r>
              <a:rPr lang="en-AU" dirty="0" err="1">
                <a:latin typeface="Calibri" panose="020F0502020204030204" pitchFamily="34" charset="0"/>
                <a:ea typeface="Calibri" panose="020F0502020204030204" pitchFamily="34" charset="0"/>
                <a:cs typeface="Times New Roman" panose="02020603050405020304" pitchFamily="18" charset="0"/>
              </a:rPr>
              <a:t>densita</a:t>
            </a:r>
            <a:r>
              <a:rPr lang="en-AU" dirty="0">
                <a:latin typeface="Calibri" panose="020F0502020204030204" pitchFamily="34" charset="0"/>
                <a:ea typeface="Calibri" panose="020F0502020204030204" pitchFamily="34" charset="0"/>
                <a:cs typeface="Times New Roman" panose="02020603050405020304" pitchFamily="18" charset="0"/>
              </a:rPr>
              <a:t>’ </a:t>
            </a:r>
            <a:r>
              <a:rPr lang="en-AU" dirty="0" err="1">
                <a:latin typeface="Calibri" panose="020F0502020204030204" pitchFamily="34" charset="0"/>
                <a:ea typeface="Calibri" panose="020F0502020204030204" pitchFamily="34" charset="0"/>
                <a:cs typeface="Times New Roman" panose="02020603050405020304" pitchFamily="18" charset="0"/>
              </a:rPr>
              <a:t>della</a:t>
            </a:r>
            <a:r>
              <a:rPr lang="en-AU" dirty="0">
                <a:latin typeface="Calibri" panose="020F0502020204030204" pitchFamily="34" charset="0"/>
                <a:ea typeface="Calibri" panose="020F0502020204030204" pitchFamily="34" charset="0"/>
                <a:cs typeface="Times New Roman" panose="02020603050405020304" pitchFamily="18" charset="0"/>
              </a:rPr>
              <a:t> </a:t>
            </a:r>
            <a:r>
              <a:rPr lang="en-AU" dirty="0" err="1">
                <a:latin typeface="Calibri" panose="020F0502020204030204" pitchFamily="34" charset="0"/>
                <a:ea typeface="Calibri" panose="020F0502020204030204" pitchFamily="34" charset="0"/>
                <a:cs typeface="Times New Roman" panose="02020603050405020304" pitchFamily="18" charset="0"/>
              </a:rPr>
              <a:t>soluzione</a:t>
            </a:r>
            <a:r>
              <a:rPr lang="en-AU" dirty="0">
                <a:latin typeface="Calibri" panose="020F0502020204030204" pitchFamily="34" charset="0"/>
                <a:ea typeface="Calibri" panose="020F0502020204030204" pitchFamily="34" charset="0"/>
                <a:cs typeface="Times New Roman" panose="02020603050405020304" pitchFamily="18" charset="0"/>
              </a:rPr>
              <a:t> e’ 1.020 g/mL</a:t>
            </a:r>
            <a:endParaRPr lang="it-IT" dirty="0"/>
          </a:p>
        </p:txBody>
      </p:sp>
    </p:spTree>
    <p:extLst>
      <p:ext uri="{BB962C8B-B14F-4D97-AF65-F5344CB8AC3E}">
        <p14:creationId xmlns:p14="http://schemas.microsoft.com/office/powerpoint/2010/main" val="216564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368092" y="236410"/>
            <a:ext cx="841014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it-IT" sz="1800" dirty="0" smtClean="0"/>
              <a:t>Per </a:t>
            </a:r>
            <a:r>
              <a:rPr lang="it-IT" sz="1800" b="1" dirty="0" smtClean="0"/>
              <a:t>una soluzione reale</a:t>
            </a:r>
            <a:r>
              <a:rPr lang="it-IT" sz="1800" dirty="0" smtClean="0"/>
              <a:t>, il valore dell’entalpia di mescolamento dipende dalle interazioni coinvolte. </a:t>
            </a:r>
          </a:p>
          <a:p>
            <a:pPr marL="0" indent="0">
              <a:lnSpc>
                <a:spcPct val="110000"/>
              </a:lnSpc>
              <a:spcBef>
                <a:spcPts val="0"/>
              </a:spcBef>
              <a:buNone/>
            </a:pPr>
            <a:r>
              <a:rPr lang="it-IT" sz="1800" dirty="0" smtClean="0"/>
              <a:t>Ad esempio, per un soluto solido in un liquido, la dissoluzione può essere:</a:t>
            </a:r>
          </a:p>
          <a:p>
            <a:pPr>
              <a:lnSpc>
                <a:spcPct val="110000"/>
              </a:lnSpc>
              <a:spcBef>
                <a:spcPts val="0"/>
              </a:spcBef>
            </a:pPr>
            <a:r>
              <a:rPr lang="it-IT" sz="1800" dirty="0" smtClean="0"/>
              <a:t>Esotermica (libera calore):   </a:t>
            </a:r>
            <a:r>
              <a:rPr lang="it-IT" sz="1800" dirty="0" err="1" smtClean="0">
                <a:latin typeface="Symbol" panose="05050102010706020507" pitchFamily="18" charset="2"/>
              </a:rPr>
              <a:t>D</a:t>
            </a:r>
            <a:r>
              <a:rPr lang="it-IT" sz="1800" baseline="-25000" dirty="0" err="1"/>
              <a:t>dis</a:t>
            </a:r>
            <a:r>
              <a:rPr lang="it-IT" sz="1800" dirty="0" err="1" smtClean="0"/>
              <a:t>H</a:t>
            </a:r>
            <a:r>
              <a:rPr lang="it-IT" sz="1800" dirty="0" smtClean="0"/>
              <a:t> &lt; 0</a:t>
            </a:r>
          </a:p>
          <a:p>
            <a:pPr>
              <a:lnSpc>
                <a:spcPct val="110000"/>
              </a:lnSpc>
              <a:spcBef>
                <a:spcPts val="0"/>
              </a:spcBef>
            </a:pPr>
            <a:r>
              <a:rPr lang="it-IT" sz="1800" dirty="0" smtClean="0"/>
              <a:t>Endotermica (assorbe calore):  </a:t>
            </a:r>
            <a:r>
              <a:rPr lang="it-IT" sz="1800" dirty="0" err="1" smtClean="0">
                <a:latin typeface="Symbol" panose="05050102010706020507" pitchFamily="18" charset="2"/>
              </a:rPr>
              <a:t>D</a:t>
            </a:r>
            <a:r>
              <a:rPr lang="it-IT" sz="1800" baseline="-25000" dirty="0" err="1"/>
              <a:t>dis</a:t>
            </a:r>
            <a:r>
              <a:rPr lang="it-IT" sz="1800" dirty="0" err="1" smtClean="0"/>
              <a:t>H</a:t>
            </a:r>
            <a:r>
              <a:rPr lang="it-IT" sz="1800" dirty="0" smtClean="0"/>
              <a:t> </a:t>
            </a:r>
            <a:r>
              <a:rPr lang="it-IT" sz="1800" dirty="0"/>
              <a:t>&gt; </a:t>
            </a:r>
            <a:r>
              <a:rPr lang="it-IT" sz="1800" dirty="0" smtClean="0"/>
              <a:t>0</a:t>
            </a:r>
            <a:endParaRPr lang="it-IT" sz="1800" dirty="0"/>
          </a:p>
        </p:txBody>
      </p:sp>
      <p:sp>
        <p:nvSpPr>
          <p:cNvPr id="48" name="Content Placeholder 2"/>
          <p:cNvSpPr txBox="1">
            <a:spLocks/>
          </p:cNvSpPr>
          <p:nvPr/>
        </p:nvSpPr>
        <p:spPr>
          <a:xfrm>
            <a:off x="2273303" y="3544107"/>
            <a:ext cx="6504937" cy="15372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it-IT" sz="1800" dirty="0" smtClean="0"/>
              <a:t>Per valutare se un composto può sciogliersi in un solvente, è necessario considerare tutti i contributi termodinamici, sia </a:t>
            </a:r>
            <a:r>
              <a:rPr lang="it-IT" sz="1800" b="1" dirty="0" smtClean="0"/>
              <a:t>entalpici</a:t>
            </a:r>
            <a:r>
              <a:rPr lang="it-IT" sz="1800" dirty="0" smtClean="0"/>
              <a:t>, che </a:t>
            </a:r>
            <a:r>
              <a:rPr lang="it-IT" sz="1800" b="1" dirty="0" smtClean="0"/>
              <a:t>entropici</a:t>
            </a:r>
            <a:r>
              <a:rPr lang="it-IT" sz="1800" dirty="0" smtClean="0"/>
              <a:t>. (</a:t>
            </a:r>
            <a:r>
              <a:rPr lang="it-IT" sz="1800" dirty="0" smtClean="0">
                <a:solidFill>
                  <a:srgbClr val="FF0000"/>
                </a:solidFill>
              </a:rPr>
              <a:t>approfondiremo in termodinamica</a:t>
            </a:r>
            <a:r>
              <a:rPr lang="it-IT" sz="1800" dirty="0" smtClean="0"/>
              <a:t>)</a:t>
            </a:r>
            <a:endParaRPr lang="it-IT" sz="1800" dirty="0"/>
          </a:p>
          <a:p>
            <a:pPr marL="0" indent="0">
              <a:lnSpc>
                <a:spcPct val="110000"/>
              </a:lnSpc>
              <a:spcBef>
                <a:spcPts val="0"/>
              </a:spcBef>
              <a:spcAft>
                <a:spcPts val="600"/>
              </a:spcAft>
              <a:buNone/>
            </a:pPr>
            <a:r>
              <a:rPr lang="it-IT" sz="1800" dirty="0" smtClean="0"/>
              <a:t>Per composti non ionici, comunque, si può dire che quando soluto e solvente hanno caratteristiche simili, ad esempio entrambi polari o entrambi apolari, sono più solubili rispetto a quando hanno caratteristiche diverse.       </a:t>
            </a:r>
            <a:r>
              <a:rPr lang="it-IT" sz="1800" b="1" dirty="0" smtClean="0"/>
              <a:t>«Il simile scioglie il simile.»</a:t>
            </a:r>
          </a:p>
          <a:p>
            <a:pPr marL="0" indent="0">
              <a:lnSpc>
                <a:spcPct val="110000"/>
              </a:lnSpc>
              <a:spcBef>
                <a:spcPts val="0"/>
              </a:spcBef>
              <a:spcAft>
                <a:spcPts val="600"/>
              </a:spcAft>
              <a:buNone/>
            </a:pPr>
            <a:r>
              <a:rPr lang="it-IT" sz="1800" i="1" dirty="0" smtClean="0"/>
              <a:t>Ad esempio: il pentano (C</a:t>
            </a:r>
            <a:r>
              <a:rPr lang="it-IT" sz="1800" i="1" baseline="-25000" dirty="0" smtClean="0"/>
              <a:t>5</a:t>
            </a:r>
            <a:r>
              <a:rPr lang="it-IT" sz="1800" i="1" dirty="0" smtClean="0"/>
              <a:t>H</a:t>
            </a:r>
            <a:r>
              <a:rPr lang="it-IT" sz="1800" i="1" baseline="-25000" dirty="0" smtClean="0"/>
              <a:t>12</a:t>
            </a:r>
            <a:r>
              <a:rPr lang="it-IT" sz="1800" i="1" dirty="0" smtClean="0"/>
              <a:t>) è solubile in esano</a:t>
            </a:r>
            <a:r>
              <a:rPr lang="it-IT" sz="1800" i="1" dirty="0"/>
              <a:t> (</a:t>
            </a:r>
            <a:r>
              <a:rPr lang="it-IT" sz="1800" i="1" dirty="0" smtClean="0"/>
              <a:t>C</a:t>
            </a:r>
            <a:r>
              <a:rPr lang="it-IT" sz="1800" i="1" baseline="-25000" dirty="0" smtClean="0"/>
              <a:t>6</a:t>
            </a:r>
            <a:r>
              <a:rPr lang="it-IT" sz="1800" i="1" dirty="0" smtClean="0"/>
              <a:t>H</a:t>
            </a:r>
            <a:r>
              <a:rPr lang="it-IT" sz="1800" i="1" baseline="-25000" dirty="0" smtClean="0"/>
              <a:t>14</a:t>
            </a:r>
            <a:r>
              <a:rPr lang="it-IT" sz="1800" i="1" dirty="0" smtClean="0"/>
              <a:t>), ma non in acqua.</a:t>
            </a:r>
          </a:p>
        </p:txBody>
      </p:sp>
      <p:grpSp>
        <p:nvGrpSpPr>
          <p:cNvPr id="29" name="Group 28"/>
          <p:cNvGrpSpPr/>
          <p:nvPr/>
        </p:nvGrpSpPr>
        <p:grpSpPr>
          <a:xfrm>
            <a:off x="186021" y="3502816"/>
            <a:ext cx="2087282" cy="3092769"/>
            <a:chOff x="186021" y="3502816"/>
            <a:chExt cx="2087282" cy="3092769"/>
          </a:xfrm>
        </p:grpSpPr>
        <p:pic>
          <p:nvPicPr>
            <p:cNvPr id="8"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8706" b="32865"/>
            <a:stretch/>
          </p:blipFill>
          <p:spPr bwMode="auto">
            <a:xfrm>
              <a:off x="248027" y="3502816"/>
              <a:ext cx="1963270" cy="309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6021" y="3544107"/>
              <a:ext cx="619459" cy="541046"/>
            </a:xfrm>
            <a:prstGeom prst="rect">
              <a:avLst/>
            </a:prstGeom>
            <a:noFill/>
          </p:spPr>
          <p:txBody>
            <a:bodyPr wrap="square" rtlCol="0">
              <a:spAutoFit/>
            </a:bodyPr>
            <a:lstStyle/>
            <a:p>
              <a:pPr algn="ctr">
                <a:lnSpc>
                  <a:spcPct val="80000"/>
                </a:lnSpc>
              </a:pPr>
              <a:r>
                <a:rPr lang="it-IT" b="1" dirty="0" smtClean="0">
                  <a:solidFill>
                    <a:schemeClr val="bg1"/>
                  </a:solidFill>
                </a:rPr>
                <a:t>S</a:t>
              </a:r>
              <a:r>
                <a:rPr lang="it-IT" b="1" baseline="-25000" dirty="0" smtClean="0">
                  <a:solidFill>
                    <a:schemeClr val="bg1"/>
                  </a:solidFill>
                </a:rPr>
                <a:t>8</a:t>
              </a:r>
              <a:r>
                <a:rPr lang="it-IT" b="1" dirty="0" smtClean="0">
                  <a:solidFill>
                    <a:schemeClr val="bg1"/>
                  </a:solidFill>
                </a:rPr>
                <a:t> in H</a:t>
              </a:r>
              <a:r>
                <a:rPr lang="it-IT" b="1" baseline="-25000" dirty="0" smtClean="0">
                  <a:solidFill>
                    <a:schemeClr val="bg1"/>
                  </a:solidFill>
                </a:rPr>
                <a:t>2</a:t>
              </a:r>
              <a:r>
                <a:rPr lang="it-IT" b="1" dirty="0" smtClean="0">
                  <a:solidFill>
                    <a:schemeClr val="bg1"/>
                  </a:solidFill>
                </a:rPr>
                <a:t>O</a:t>
              </a:r>
              <a:endParaRPr lang="it-IT" b="1" dirty="0">
                <a:solidFill>
                  <a:schemeClr val="bg1"/>
                </a:solidFill>
              </a:endParaRPr>
            </a:p>
          </p:txBody>
        </p:sp>
        <p:sp>
          <p:nvSpPr>
            <p:cNvPr id="30" name="TextBox 29"/>
            <p:cNvSpPr txBox="1"/>
            <p:nvPr/>
          </p:nvSpPr>
          <p:spPr>
            <a:xfrm>
              <a:off x="1610059" y="3814630"/>
              <a:ext cx="663244" cy="535531"/>
            </a:xfrm>
            <a:prstGeom prst="rect">
              <a:avLst/>
            </a:prstGeom>
            <a:noFill/>
          </p:spPr>
          <p:txBody>
            <a:bodyPr wrap="square" rtlCol="0">
              <a:spAutoFit/>
            </a:bodyPr>
            <a:lstStyle/>
            <a:p>
              <a:pPr algn="ctr">
                <a:lnSpc>
                  <a:spcPct val="80000"/>
                </a:lnSpc>
              </a:pPr>
              <a:r>
                <a:rPr lang="it-IT" b="1" dirty="0" smtClean="0">
                  <a:solidFill>
                    <a:schemeClr val="bg1"/>
                  </a:solidFill>
                </a:rPr>
                <a:t>S</a:t>
              </a:r>
              <a:r>
                <a:rPr lang="it-IT" b="1" baseline="-25000" dirty="0" smtClean="0">
                  <a:solidFill>
                    <a:schemeClr val="bg1"/>
                  </a:solidFill>
                </a:rPr>
                <a:t>8</a:t>
              </a:r>
              <a:r>
                <a:rPr lang="it-IT" b="1" dirty="0" smtClean="0">
                  <a:solidFill>
                    <a:schemeClr val="bg1"/>
                  </a:solidFill>
                </a:rPr>
                <a:t> in CS</a:t>
              </a:r>
              <a:r>
                <a:rPr lang="it-IT" b="1" baseline="-25000" dirty="0" smtClean="0">
                  <a:solidFill>
                    <a:schemeClr val="bg1"/>
                  </a:solidFill>
                </a:rPr>
                <a:t>2</a:t>
              </a:r>
              <a:endParaRPr lang="it-IT" b="1" dirty="0">
                <a:solidFill>
                  <a:schemeClr val="bg1"/>
                </a:solidFill>
              </a:endParaRPr>
            </a:p>
          </p:txBody>
        </p:sp>
      </p:grpSp>
      <p:sp>
        <p:nvSpPr>
          <p:cNvPr id="7" name="Rettangolo 6"/>
          <p:cNvSpPr/>
          <p:nvPr/>
        </p:nvSpPr>
        <p:spPr>
          <a:xfrm>
            <a:off x="149594" y="1992942"/>
            <a:ext cx="8847143" cy="1200329"/>
          </a:xfrm>
          <a:prstGeom prst="rect">
            <a:avLst/>
          </a:prstGeom>
        </p:spPr>
        <p:txBody>
          <a:bodyPr wrap="square">
            <a:spAutoFit/>
          </a:bodyPr>
          <a:lstStyle/>
          <a:p>
            <a:r>
              <a:rPr lang="it-IT" altLang="it-IT" i="1" dirty="0" smtClean="0"/>
              <a:t>Mescolando </a:t>
            </a:r>
            <a:r>
              <a:rPr lang="it-IT" altLang="it-IT" i="1" dirty="0"/>
              <a:t>tra loro etanolo e acqua si ottiene una soluzione il cui volume è inferiore alla somma dei due volumi. Tale fenomeno è noto come </a:t>
            </a:r>
            <a:r>
              <a:rPr lang="it-IT" altLang="it-IT" i="1" dirty="0">
                <a:solidFill>
                  <a:srgbClr val="FF0000"/>
                </a:solidFill>
              </a:rPr>
              <a:t>contrazione di volume</a:t>
            </a:r>
            <a:r>
              <a:rPr lang="it-IT" altLang="it-IT" i="1" dirty="0"/>
              <a:t>. In altri casi si può avere </a:t>
            </a:r>
            <a:r>
              <a:rPr lang="it-IT" altLang="it-IT" i="1" dirty="0">
                <a:solidFill>
                  <a:schemeClr val="tx2"/>
                </a:solidFill>
              </a:rPr>
              <a:t>un’</a:t>
            </a:r>
            <a:r>
              <a:rPr lang="it-IT" altLang="it-IT" i="1" dirty="0">
                <a:solidFill>
                  <a:srgbClr val="FF0000"/>
                </a:solidFill>
              </a:rPr>
              <a:t>espansione di volume</a:t>
            </a:r>
            <a:r>
              <a:rPr lang="it-IT" altLang="it-IT" i="1" dirty="0"/>
              <a:t>. Tali variazioni traggono origine dal mutamento delle interazioni intermolecolari. </a:t>
            </a:r>
            <a:endParaRPr lang="it-IT" i="1" dirty="0"/>
          </a:p>
        </p:txBody>
      </p:sp>
    </p:spTree>
    <p:extLst>
      <p:ext uri="{BB962C8B-B14F-4D97-AF65-F5344CB8AC3E}">
        <p14:creationId xmlns:p14="http://schemas.microsoft.com/office/powerpoint/2010/main" val="39181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4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Concentrazione</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17" name="Content Placeholder 2"/>
              <p:cNvSpPr txBox="1">
                <a:spLocks/>
              </p:cNvSpPr>
              <p:nvPr/>
            </p:nvSpPr>
            <p:spPr>
              <a:xfrm>
                <a:off x="475130" y="795345"/>
                <a:ext cx="8184775" cy="1116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A seconda della quantità di soluto contenuto nel solvente, la soluzione si dice più concentrata (più soluto) o più diluita (meno soluto). La </a:t>
                </a:r>
                <a:r>
                  <a:rPr lang="it-IT" sz="1800" b="1" dirty="0" smtClean="0"/>
                  <a:t>concentrazione</a:t>
                </a:r>
                <a:r>
                  <a:rPr lang="it-IT" sz="1800" dirty="0" smtClean="0"/>
                  <a:t> è la quantità di soluto che viene sciolta in una quantità unitaria di solvente.</a:t>
                </a:r>
              </a:p>
              <a:p>
                <a:pPr marL="0" indent="0">
                  <a:lnSpc>
                    <a:spcPct val="120000"/>
                  </a:lnSpc>
                  <a:spcBef>
                    <a:spcPts val="0"/>
                  </a:spcBef>
                  <a:buNone/>
                </a:pPr>
                <a:r>
                  <a:rPr lang="it-IT" sz="1800" dirty="0" smtClean="0"/>
                  <a:t>A seconda dell’utilizzo che si fa di questa informazione, ci sono diversi modi di definire la concentrazione e diverse unità di misura. Tra queste possiamo distinguere unità di tipo fisico che considerano grandezze prettamente fisiche come massa o volume, e unità di tipo chimico che considerano la quantità chimica di sostanza (il numero di moli).</a:t>
                </a:r>
                <a:endParaRPr lang="it-IT" sz="1800" b="1" dirty="0" smtClean="0"/>
              </a:p>
              <a:p>
                <a:pPr>
                  <a:lnSpc>
                    <a:spcPct val="120000"/>
                  </a:lnSpc>
                  <a:spcBef>
                    <a:spcPts val="0"/>
                  </a:spcBef>
                  <a:spcAft>
                    <a:spcPts val="1200"/>
                  </a:spcAft>
                </a:pPr>
                <a:r>
                  <a:rPr lang="it-IT" sz="2000" b="1" dirty="0" smtClean="0"/>
                  <a:t>%massa</a:t>
                </a:r>
                <a:r>
                  <a:rPr lang="it-IT" sz="2000" dirty="0" smtClean="0"/>
                  <a:t>:</a:t>
                </a:r>
                <a:r>
                  <a:rPr lang="it-IT" sz="2000" b="1" dirty="0" smtClean="0"/>
                  <a:t>   </a:t>
                </a:r>
                <a14:m>
                  <m:oMath xmlns:m="http://schemas.openxmlformats.org/officeDocument/2006/math">
                    <m:f>
                      <m:fPr>
                        <m:type m:val="skw"/>
                        <m:ctrlPr>
                          <a:rPr lang="it-IT" sz="2400" b="1" i="1" smtClean="0">
                            <a:latin typeface="Cambria Math" panose="02040503050406030204" pitchFamily="18" charset="0"/>
                          </a:rPr>
                        </m:ctrlPr>
                      </m:fPr>
                      <m:num>
                        <m:r>
                          <a:rPr lang="it-IT" sz="2400" b="1" i="1" smtClean="0">
                            <a:latin typeface="Cambria Math" panose="02040503050406030204" pitchFamily="18" charset="0"/>
                          </a:rPr>
                          <m:t>0</m:t>
                        </m:r>
                      </m:num>
                      <m:den>
                        <m:r>
                          <a:rPr lang="it-IT" sz="2400" b="1" i="1" smtClean="0">
                            <a:latin typeface="Cambria Math" panose="02040503050406030204" pitchFamily="18" charset="0"/>
                          </a:rPr>
                          <m:t>0</m:t>
                        </m:r>
                      </m:den>
                    </m:f>
                    <m:f>
                      <m:fPr>
                        <m:type m:val="lin"/>
                        <m:ctrlPr>
                          <a:rPr lang="it-IT" sz="2400" b="1" i="1" smtClean="0">
                            <a:latin typeface="Cambria Math" panose="02040503050406030204" pitchFamily="18" charset="0"/>
                          </a:rPr>
                        </m:ctrlPr>
                      </m:fPr>
                      <m:num>
                        <m:r>
                          <a:rPr lang="it-IT" sz="2400" b="1" i="1" smtClean="0">
                            <a:latin typeface="Cambria Math" panose="02040503050406030204" pitchFamily="18" charset="0"/>
                          </a:rPr>
                          <m:t>𝑚</m:t>
                        </m:r>
                      </m:num>
                      <m:den>
                        <m:r>
                          <a:rPr lang="it-IT" sz="2400" b="1" i="1" smtClean="0">
                            <a:latin typeface="Cambria Math" panose="02040503050406030204" pitchFamily="18" charset="0"/>
                          </a:rPr>
                          <m:t>𝑚</m:t>
                        </m:r>
                      </m:den>
                    </m:f>
                    <m:r>
                      <a:rPr lang="it-IT" sz="2400" b="1" i="1" smtClean="0">
                        <a:latin typeface="Cambria Math" panose="02040503050406030204" pitchFamily="18" charset="0"/>
                      </a:rPr>
                      <m:t>=</m:t>
                    </m:r>
                    <m:f>
                      <m:fPr>
                        <m:ctrlPr>
                          <a:rPr lang="it-IT" sz="2400" i="1" smtClean="0">
                            <a:solidFill>
                              <a:schemeClr val="tx1"/>
                            </a:solidFill>
                            <a:latin typeface="Cambria Math" panose="02040503050406030204" pitchFamily="18" charset="0"/>
                          </a:rPr>
                        </m:ctrlPr>
                      </m:fPr>
                      <m:num>
                        <m:sSub>
                          <m:sSubPr>
                            <m:ctrlPr>
                              <a:rPr lang="it-IT" sz="2400" i="1" smtClean="0">
                                <a:solidFill>
                                  <a:schemeClr val="tx1"/>
                                </a:solidFill>
                                <a:latin typeface="Cambria Math" panose="02040503050406030204" pitchFamily="18" charset="0"/>
                              </a:rPr>
                            </m:ctrlPr>
                          </m:sSubPr>
                          <m:e>
                            <m:r>
                              <a:rPr lang="it-IT" sz="2400" b="0" i="1" smtClean="0">
                                <a:solidFill>
                                  <a:schemeClr val="tx1"/>
                                </a:solidFill>
                                <a:latin typeface="Cambria Math" panose="02040503050406030204" pitchFamily="18" charset="0"/>
                              </a:rPr>
                              <m:t>𝑚</m:t>
                            </m:r>
                          </m:e>
                          <m:sub>
                            <m:r>
                              <a:rPr lang="it-IT" sz="2400" b="0" i="1" smtClean="0">
                                <a:solidFill>
                                  <a:schemeClr val="tx1"/>
                                </a:solidFill>
                                <a:latin typeface="Cambria Math" panose="02040503050406030204" pitchFamily="18" charset="0"/>
                              </a:rPr>
                              <m:t>𝑠𝑜𝑙𝑢𝑡𝑜</m:t>
                            </m:r>
                          </m:sub>
                        </m:sSub>
                      </m:num>
                      <m:den>
                        <m:sSub>
                          <m:sSubPr>
                            <m:ctrlPr>
                              <a:rPr lang="it-IT" sz="2400" i="1" smtClean="0">
                                <a:solidFill>
                                  <a:schemeClr val="tx1"/>
                                </a:solidFill>
                                <a:latin typeface="Cambria Math" panose="02040503050406030204" pitchFamily="18" charset="0"/>
                              </a:rPr>
                            </m:ctrlPr>
                          </m:sSubPr>
                          <m:e>
                            <m:r>
                              <a:rPr lang="it-IT" sz="2400" b="0" i="1" smtClean="0">
                                <a:solidFill>
                                  <a:schemeClr val="tx1"/>
                                </a:solidFill>
                                <a:latin typeface="Cambria Math" panose="02040503050406030204" pitchFamily="18" charset="0"/>
                              </a:rPr>
                              <m:t>𝑚</m:t>
                            </m:r>
                          </m:e>
                          <m:sub>
                            <m:r>
                              <a:rPr lang="it-IT" sz="2400" b="0" i="1" smtClean="0">
                                <a:solidFill>
                                  <a:schemeClr val="tx1"/>
                                </a:solidFill>
                                <a:latin typeface="Cambria Math" panose="02040503050406030204" pitchFamily="18" charset="0"/>
                              </a:rPr>
                              <m:t>𝑠𝑜𝑙𝑢𝑧𝑖𝑜𝑛𝑒</m:t>
                            </m:r>
                          </m:sub>
                        </m:sSub>
                      </m:den>
                    </m:f>
                    <m:r>
                      <a:rPr lang="it-IT" sz="2400" i="1" smtClean="0">
                        <a:solidFill>
                          <a:schemeClr val="tx1"/>
                        </a:solidFill>
                        <a:latin typeface="Cambria Math" panose="02040503050406030204" pitchFamily="18" charset="0"/>
                        <a:ea typeface="Cambria Math" panose="02040503050406030204" pitchFamily="18" charset="0"/>
                      </a:rPr>
                      <m:t>∙</m:t>
                    </m:r>
                    <m:r>
                      <a:rPr lang="it-IT" sz="2400" b="0" i="1" smtClean="0">
                        <a:solidFill>
                          <a:schemeClr val="tx1"/>
                        </a:solidFill>
                        <a:latin typeface="Cambria Math" panose="02040503050406030204" pitchFamily="18" charset="0"/>
                        <a:ea typeface="Cambria Math" panose="02040503050406030204" pitchFamily="18" charset="0"/>
                      </a:rPr>
                      <m:t>100</m:t>
                    </m:r>
                  </m:oMath>
                </a14:m>
                <a:endParaRPr lang="it-IT" sz="2400" dirty="0" smtClean="0"/>
              </a:p>
              <a:p>
                <a:pPr>
                  <a:lnSpc>
                    <a:spcPct val="120000"/>
                  </a:lnSpc>
                  <a:spcBef>
                    <a:spcPts val="0"/>
                  </a:spcBef>
                  <a:spcAft>
                    <a:spcPts val="1200"/>
                  </a:spcAft>
                </a:pPr>
                <a:r>
                  <a:rPr lang="it-IT" sz="2000" b="1" dirty="0" smtClean="0"/>
                  <a:t>%volume</a:t>
                </a:r>
                <a:r>
                  <a:rPr lang="it-IT" sz="2000" dirty="0" smtClean="0"/>
                  <a:t>:     </a:t>
                </a:r>
                <a14:m>
                  <m:oMath xmlns:m="http://schemas.openxmlformats.org/officeDocument/2006/math">
                    <m:f>
                      <m:fPr>
                        <m:type m:val="skw"/>
                        <m:ctrlPr>
                          <a:rPr lang="it-IT" sz="2400" i="1">
                            <a:latin typeface="Cambria Math" panose="02040503050406030204" pitchFamily="18" charset="0"/>
                          </a:rPr>
                        </m:ctrlPr>
                      </m:fPr>
                      <m:num>
                        <m:r>
                          <a:rPr lang="it-IT" sz="2400" b="0" i="1">
                            <a:latin typeface="Cambria Math" panose="02040503050406030204" pitchFamily="18" charset="0"/>
                          </a:rPr>
                          <m:t>0</m:t>
                        </m:r>
                      </m:num>
                      <m:den>
                        <m:r>
                          <a:rPr lang="it-IT" sz="2400" b="0" i="1">
                            <a:latin typeface="Cambria Math" panose="02040503050406030204" pitchFamily="18" charset="0"/>
                          </a:rPr>
                          <m:t>0</m:t>
                        </m:r>
                      </m:den>
                    </m:f>
                    <m:f>
                      <m:fPr>
                        <m:type m:val="lin"/>
                        <m:ctrlPr>
                          <a:rPr lang="it-IT" sz="2400" i="1">
                            <a:latin typeface="Cambria Math" panose="02040503050406030204" pitchFamily="18" charset="0"/>
                          </a:rPr>
                        </m:ctrlPr>
                      </m:fPr>
                      <m:num>
                        <m:r>
                          <a:rPr lang="it-IT" sz="2400" b="0" i="1" smtClean="0">
                            <a:latin typeface="Cambria Math" panose="02040503050406030204" pitchFamily="18" charset="0"/>
                          </a:rPr>
                          <m:t>𝑉</m:t>
                        </m:r>
                      </m:num>
                      <m:den>
                        <m:r>
                          <a:rPr lang="it-IT" sz="2400" b="0" i="1" smtClean="0">
                            <a:latin typeface="Cambria Math" panose="02040503050406030204" pitchFamily="18" charset="0"/>
                          </a:rPr>
                          <m:t>𝑉</m:t>
                        </m:r>
                      </m:den>
                    </m:f>
                    <m:r>
                      <a:rPr lang="it-IT" sz="2400" b="0" i="1">
                        <a:latin typeface="Cambria Math" panose="02040503050406030204" pitchFamily="18" charset="0"/>
                      </a:rPr>
                      <m:t>=</m:t>
                    </m:r>
                    <m:f>
                      <m:fPr>
                        <m:ctrlPr>
                          <a:rPr lang="it-IT" sz="2400" i="1">
                            <a:latin typeface="Cambria Math" panose="02040503050406030204" pitchFamily="18" charset="0"/>
                          </a:rPr>
                        </m:ctrlPr>
                      </m:fPr>
                      <m:num>
                        <m:sSub>
                          <m:sSubPr>
                            <m:ctrlPr>
                              <a:rPr lang="it-IT" sz="2400" i="1">
                                <a:latin typeface="Cambria Math" panose="02040503050406030204" pitchFamily="18" charset="0"/>
                              </a:rPr>
                            </m:ctrlPr>
                          </m:sSubPr>
                          <m:e>
                            <m:r>
                              <a:rPr lang="it-IT" sz="2400" b="0" i="1" smtClean="0">
                                <a:latin typeface="Cambria Math" panose="02040503050406030204" pitchFamily="18" charset="0"/>
                              </a:rPr>
                              <m:t>𝑉</m:t>
                            </m:r>
                          </m:e>
                          <m:sub>
                            <m:r>
                              <a:rPr lang="it-IT" sz="2400" b="0" i="1">
                                <a:latin typeface="Cambria Math" panose="02040503050406030204" pitchFamily="18" charset="0"/>
                              </a:rPr>
                              <m:t>𝑠𝑜𝑙𝑢𝑡𝑜</m:t>
                            </m:r>
                          </m:sub>
                        </m:sSub>
                      </m:num>
                      <m:den>
                        <m:sSub>
                          <m:sSubPr>
                            <m:ctrlPr>
                              <a:rPr lang="it-IT" sz="2400" i="1">
                                <a:latin typeface="Cambria Math" panose="02040503050406030204" pitchFamily="18" charset="0"/>
                              </a:rPr>
                            </m:ctrlPr>
                          </m:sSubPr>
                          <m:e>
                            <m:r>
                              <a:rPr lang="it-IT" sz="2400" b="0" i="1" smtClean="0">
                                <a:latin typeface="Cambria Math" panose="02040503050406030204" pitchFamily="18" charset="0"/>
                              </a:rPr>
                              <m:t>𝑉</m:t>
                            </m:r>
                          </m:e>
                          <m:sub>
                            <m:r>
                              <a:rPr lang="it-IT" sz="2400" b="0" i="1">
                                <a:latin typeface="Cambria Math" panose="02040503050406030204" pitchFamily="18" charset="0"/>
                              </a:rPr>
                              <m:t>𝑠𝑜𝑙𝑢𝑧𝑖𝑜𝑛𝑒</m:t>
                            </m:r>
                          </m:sub>
                        </m:sSub>
                      </m:den>
                    </m:f>
                    <m:r>
                      <a:rPr lang="it-IT" sz="2400" i="1">
                        <a:latin typeface="Cambria Math" panose="02040503050406030204" pitchFamily="18" charset="0"/>
                        <a:ea typeface="Cambria Math" panose="02040503050406030204" pitchFamily="18" charset="0"/>
                      </a:rPr>
                      <m:t>∙100</m:t>
                    </m:r>
                  </m:oMath>
                </a14:m>
                <a:endParaRPr lang="it-IT" sz="2400" dirty="0" smtClean="0"/>
              </a:p>
              <a:p>
                <a:pPr>
                  <a:lnSpc>
                    <a:spcPct val="120000"/>
                  </a:lnSpc>
                  <a:spcBef>
                    <a:spcPts val="0"/>
                  </a:spcBef>
                  <a:spcAft>
                    <a:spcPts val="1200"/>
                  </a:spcAft>
                </a:pPr>
                <a:r>
                  <a:rPr lang="it-IT" sz="2000" b="1" dirty="0" smtClean="0"/>
                  <a:t>%massa/volume</a:t>
                </a:r>
                <a:r>
                  <a:rPr lang="it-IT" sz="2000" dirty="0" smtClean="0"/>
                  <a:t>: </a:t>
                </a:r>
                <a14:m>
                  <m:oMath xmlns:m="http://schemas.openxmlformats.org/officeDocument/2006/math">
                    <m:f>
                      <m:fPr>
                        <m:type m:val="skw"/>
                        <m:ctrlPr>
                          <a:rPr lang="it-IT" sz="2400" i="1">
                            <a:latin typeface="Cambria Math" panose="02040503050406030204" pitchFamily="18" charset="0"/>
                          </a:rPr>
                        </m:ctrlPr>
                      </m:fPr>
                      <m:num>
                        <m:r>
                          <a:rPr lang="it-IT" sz="2400" i="1">
                            <a:latin typeface="Cambria Math" panose="02040503050406030204" pitchFamily="18" charset="0"/>
                          </a:rPr>
                          <m:t>0</m:t>
                        </m:r>
                      </m:num>
                      <m:den>
                        <m:r>
                          <a:rPr lang="it-IT" sz="2400" i="1">
                            <a:latin typeface="Cambria Math" panose="02040503050406030204" pitchFamily="18" charset="0"/>
                          </a:rPr>
                          <m:t>0</m:t>
                        </m:r>
                      </m:den>
                    </m:f>
                    <m:f>
                      <m:fPr>
                        <m:type m:val="lin"/>
                        <m:ctrlPr>
                          <a:rPr lang="it-IT" sz="2400" i="1">
                            <a:latin typeface="Cambria Math" panose="02040503050406030204" pitchFamily="18" charset="0"/>
                          </a:rPr>
                        </m:ctrlPr>
                      </m:fPr>
                      <m:num>
                        <m:r>
                          <a:rPr lang="it-IT" sz="2400" b="0" i="1" smtClean="0">
                            <a:latin typeface="Cambria Math" panose="02040503050406030204" pitchFamily="18" charset="0"/>
                          </a:rPr>
                          <m:t>𝑚</m:t>
                        </m:r>
                      </m:num>
                      <m:den>
                        <m:r>
                          <a:rPr lang="it-IT" sz="2400" i="1">
                            <a:latin typeface="Cambria Math" panose="02040503050406030204" pitchFamily="18" charset="0"/>
                          </a:rPr>
                          <m:t>𝑉</m:t>
                        </m:r>
                      </m:den>
                    </m:f>
                    <m:r>
                      <a:rPr lang="it-IT" sz="2400" i="1">
                        <a:latin typeface="Cambria Math" panose="02040503050406030204" pitchFamily="18" charset="0"/>
                      </a:rPr>
                      <m:t>=</m:t>
                    </m:r>
                    <m:f>
                      <m:fPr>
                        <m:ctrlPr>
                          <a:rPr lang="it-IT" sz="2400" i="1">
                            <a:latin typeface="Cambria Math" panose="02040503050406030204" pitchFamily="18" charset="0"/>
                          </a:rPr>
                        </m:ctrlPr>
                      </m:fPr>
                      <m:num>
                        <m:sSub>
                          <m:sSubPr>
                            <m:ctrlPr>
                              <a:rPr lang="it-IT" sz="2400" i="1">
                                <a:latin typeface="Cambria Math" panose="02040503050406030204" pitchFamily="18" charset="0"/>
                              </a:rPr>
                            </m:ctrlPr>
                          </m:sSubPr>
                          <m:e>
                            <m:r>
                              <a:rPr lang="it-IT" sz="2400" b="0" i="1" smtClean="0">
                                <a:latin typeface="Cambria Math" panose="02040503050406030204" pitchFamily="18" charset="0"/>
                              </a:rPr>
                              <m:t>𝑚</m:t>
                            </m:r>
                          </m:e>
                          <m:sub>
                            <m:r>
                              <a:rPr lang="it-IT" sz="2400" i="1">
                                <a:latin typeface="Cambria Math" panose="02040503050406030204" pitchFamily="18" charset="0"/>
                              </a:rPr>
                              <m:t>𝑠𝑜𝑙𝑢𝑡𝑜</m:t>
                            </m:r>
                          </m:sub>
                        </m:sSub>
                      </m:num>
                      <m:den>
                        <m:sSub>
                          <m:sSubPr>
                            <m:ctrlPr>
                              <a:rPr lang="it-IT" sz="2400" i="1">
                                <a:latin typeface="Cambria Math" panose="02040503050406030204" pitchFamily="18" charset="0"/>
                              </a:rPr>
                            </m:ctrlPr>
                          </m:sSubPr>
                          <m:e>
                            <m:r>
                              <a:rPr lang="it-IT" sz="2400" i="1">
                                <a:latin typeface="Cambria Math" panose="02040503050406030204" pitchFamily="18" charset="0"/>
                              </a:rPr>
                              <m:t>𝑉</m:t>
                            </m:r>
                          </m:e>
                          <m:sub>
                            <m:r>
                              <a:rPr lang="it-IT" sz="2400" i="1">
                                <a:latin typeface="Cambria Math" panose="02040503050406030204" pitchFamily="18" charset="0"/>
                              </a:rPr>
                              <m:t>𝑠𝑜𝑙𝑢𝑧𝑖𝑜𝑛𝑒</m:t>
                            </m:r>
                          </m:sub>
                        </m:sSub>
                      </m:den>
                    </m:f>
                    <m:r>
                      <a:rPr lang="it-IT" sz="2400" i="1">
                        <a:latin typeface="Cambria Math" panose="02040503050406030204" pitchFamily="18" charset="0"/>
                        <a:ea typeface="Cambria Math" panose="02040503050406030204" pitchFamily="18" charset="0"/>
                      </a:rPr>
                      <m:t>∙100</m:t>
                    </m:r>
                  </m:oMath>
                </a14:m>
                <a:endParaRPr lang="it-IT" sz="2400" b="1" dirty="0" smtClean="0"/>
              </a:p>
              <a:p>
                <a:pPr>
                  <a:lnSpc>
                    <a:spcPct val="120000"/>
                  </a:lnSpc>
                  <a:spcBef>
                    <a:spcPts val="0"/>
                  </a:spcBef>
                  <a:spcAft>
                    <a:spcPts val="1200"/>
                  </a:spcAft>
                </a:pPr>
                <a:r>
                  <a:rPr lang="it-IT" sz="2000" b="1" dirty="0" smtClean="0">
                    <a:solidFill>
                      <a:schemeClr val="accent3">
                        <a:lumMod val="75000"/>
                      </a:schemeClr>
                    </a:solidFill>
                  </a:rPr>
                  <a:t>ppm (parti per milione)</a:t>
                </a:r>
                <a:r>
                  <a:rPr lang="it-IT" sz="2000" dirty="0" smtClean="0">
                    <a:solidFill>
                      <a:schemeClr val="accent3">
                        <a:lumMod val="75000"/>
                      </a:schemeClr>
                    </a:solidFill>
                  </a:rPr>
                  <a:t>:      </a:t>
                </a:r>
                <a14:m>
                  <m:oMath xmlns:m="http://schemas.openxmlformats.org/officeDocument/2006/math">
                    <m:r>
                      <a:rPr lang="it-IT" sz="2000" b="0" i="1" smtClean="0">
                        <a:solidFill>
                          <a:schemeClr val="accent3">
                            <a:lumMod val="75000"/>
                          </a:schemeClr>
                        </a:solidFill>
                        <a:latin typeface="Cambria Math" panose="02040503050406030204" pitchFamily="18" charset="0"/>
                      </a:rPr>
                      <m:t>𝑝𝑝𝑚</m:t>
                    </m:r>
                    <m:r>
                      <a:rPr lang="it-IT" sz="2000" b="0" i="1" smtClean="0">
                        <a:solidFill>
                          <a:schemeClr val="accent3">
                            <a:lumMod val="75000"/>
                          </a:schemeClr>
                        </a:solidFill>
                        <a:latin typeface="Cambria Math" panose="02040503050406030204" pitchFamily="18" charset="0"/>
                      </a:rPr>
                      <m:t>=</m:t>
                    </m:r>
                    <m:f>
                      <m:fPr>
                        <m:ctrlPr>
                          <a:rPr lang="it-IT" sz="2000" i="1" dirty="0" smtClean="0">
                            <a:solidFill>
                              <a:schemeClr val="accent3">
                                <a:lumMod val="75000"/>
                              </a:schemeClr>
                            </a:solidFill>
                            <a:latin typeface="Cambria Math" panose="02040503050406030204" pitchFamily="18" charset="0"/>
                          </a:rPr>
                        </m:ctrlPr>
                      </m:fPr>
                      <m:num>
                        <m:sSub>
                          <m:sSubPr>
                            <m:ctrlPr>
                              <a:rPr lang="it-IT" sz="2000" i="1" dirty="0" smtClean="0">
                                <a:solidFill>
                                  <a:schemeClr val="accent3">
                                    <a:lumMod val="75000"/>
                                  </a:schemeClr>
                                </a:solidFill>
                                <a:latin typeface="Cambria Math" panose="02040503050406030204" pitchFamily="18" charset="0"/>
                              </a:rPr>
                            </m:ctrlPr>
                          </m:sSubPr>
                          <m:e>
                            <m:r>
                              <a:rPr lang="it-IT" sz="2000" i="1" dirty="0" smtClean="0">
                                <a:solidFill>
                                  <a:schemeClr val="accent3">
                                    <a:lumMod val="75000"/>
                                  </a:schemeClr>
                                </a:solidFill>
                                <a:latin typeface="Cambria Math" panose="02040503050406030204" pitchFamily="18" charset="0"/>
                              </a:rPr>
                              <m:t>𝑚</m:t>
                            </m:r>
                          </m:e>
                          <m:sub>
                            <m:r>
                              <a:rPr lang="it-IT" sz="2000" b="0" i="1" dirty="0" smtClean="0">
                                <a:solidFill>
                                  <a:schemeClr val="accent3">
                                    <a:lumMod val="75000"/>
                                  </a:schemeClr>
                                </a:solidFill>
                                <a:latin typeface="Cambria Math" panose="02040503050406030204" pitchFamily="18" charset="0"/>
                              </a:rPr>
                              <m:t>𝑠𝑜𝑙𝑢𝑡𝑜</m:t>
                            </m:r>
                          </m:sub>
                        </m:sSub>
                        <m:r>
                          <a:rPr lang="it-IT" sz="2000" b="0" i="1" dirty="0" smtClean="0">
                            <a:solidFill>
                              <a:schemeClr val="accent3">
                                <a:lumMod val="75000"/>
                              </a:schemeClr>
                            </a:solidFill>
                            <a:latin typeface="Cambria Math" panose="02040503050406030204" pitchFamily="18" charset="0"/>
                          </a:rPr>
                          <m:t>(</m:t>
                        </m:r>
                        <m:r>
                          <a:rPr lang="it-IT" sz="2000" b="0" i="1" dirty="0" smtClean="0">
                            <a:solidFill>
                              <a:schemeClr val="accent3">
                                <a:lumMod val="75000"/>
                              </a:schemeClr>
                            </a:solidFill>
                            <a:latin typeface="Cambria Math" panose="02040503050406030204" pitchFamily="18" charset="0"/>
                          </a:rPr>
                          <m:t>𝑚𝑔</m:t>
                        </m:r>
                        <m:r>
                          <a:rPr lang="it-IT" sz="2000" b="0" i="1" dirty="0" smtClean="0">
                            <a:solidFill>
                              <a:schemeClr val="accent3">
                                <a:lumMod val="75000"/>
                              </a:schemeClr>
                            </a:solidFill>
                            <a:latin typeface="Cambria Math" panose="02040503050406030204" pitchFamily="18" charset="0"/>
                          </a:rPr>
                          <m:t>)</m:t>
                        </m:r>
                      </m:num>
                      <m:den>
                        <m:sSub>
                          <m:sSubPr>
                            <m:ctrlPr>
                              <a:rPr lang="it-IT" sz="2000" i="1" dirty="0" smtClean="0">
                                <a:solidFill>
                                  <a:schemeClr val="accent3">
                                    <a:lumMod val="75000"/>
                                  </a:schemeClr>
                                </a:solidFill>
                                <a:latin typeface="Cambria Math" panose="02040503050406030204" pitchFamily="18" charset="0"/>
                              </a:rPr>
                            </m:ctrlPr>
                          </m:sSubPr>
                          <m:e>
                            <m:r>
                              <a:rPr lang="it-IT" sz="2000" b="0" i="1" dirty="0" smtClean="0">
                                <a:solidFill>
                                  <a:schemeClr val="accent3">
                                    <a:lumMod val="75000"/>
                                  </a:schemeClr>
                                </a:solidFill>
                                <a:latin typeface="Cambria Math" panose="02040503050406030204" pitchFamily="18" charset="0"/>
                              </a:rPr>
                              <m:t>𝑚</m:t>
                            </m:r>
                          </m:e>
                          <m:sub>
                            <m:r>
                              <a:rPr lang="it-IT" sz="2000" b="0" i="1" dirty="0" smtClean="0">
                                <a:solidFill>
                                  <a:schemeClr val="accent3">
                                    <a:lumMod val="75000"/>
                                  </a:schemeClr>
                                </a:solidFill>
                                <a:latin typeface="Cambria Math" panose="02040503050406030204" pitchFamily="18" charset="0"/>
                              </a:rPr>
                              <m:t>𝑠𝑜𝑙</m:t>
                            </m:r>
                            <m:r>
                              <a:rPr lang="it-IT" sz="2000" i="1" dirty="0" smtClean="0">
                                <a:solidFill>
                                  <a:schemeClr val="accent3">
                                    <a:lumMod val="75000"/>
                                  </a:schemeClr>
                                </a:solidFill>
                                <a:latin typeface="Cambria Math" panose="02040503050406030204" pitchFamily="18" charset="0"/>
                              </a:rPr>
                              <m:t>𝑢𝑧</m:t>
                            </m:r>
                            <m:r>
                              <a:rPr lang="it-IT" sz="2000" b="0" i="1" dirty="0" smtClean="0">
                                <a:solidFill>
                                  <a:schemeClr val="accent3">
                                    <a:lumMod val="75000"/>
                                  </a:schemeClr>
                                </a:solidFill>
                                <a:latin typeface="Cambria Math" panose="02040503050406030204" pitchFamily="18" charset="0"/>
                              </a:rPr>
                              <m:t>𝑖𝑜𝑛𝑒</m:t>
                            </m:r>
                          </m:sub>
                        </m:sSub>
                        <m:r>
                          <a:rPr lang="it-IT" sz="2000" b="0" i="1" dirty="0" smtClean="0">
                            <a:solidFill>
                              <a:schemeClr val="accent3">
                                <a:lumMod val="75000"/>
                              </a:schemeClr>
                            </a:solidFill>
                            <a:latin typeface="Cambria Math" panose="02040503050406030204" pitchFamily="18" charset="0"/>
                          </a:rPr>
                          <m:t>(</m:t>
                        </m:r>
                        <m:r>
                          <a:rPr lang="it-IT" sz="2000" b="0" i="1" dirty="0" smtClean="0">
                            <a:solidFill>
                              <a:schemeClr val="accent3">
                                <a:lumMod val="75000"/>
                              </a:schemeClr>
                            </a:solidFill>
                            <a:latin typeface="Cambria Math" panose="02040503050406030204" pitchFamily="18" charset="0"/>
                          </a:rPr>
                          <m:t>𝐾𝑔</m:t>
                        </m:r>
                        <m:r>
                          <a:rPr lang="it-IT" sz="2000" b="0" i="1" dirty="0" smtClean="0">
                            <a:solidFill>
                              <a:schemeClr val="accent3">
                                <a:lumMod val="75000"/>
                              </a:schemeClr>
                            </a:solidFill>
                            <a:latin typeface="Cambria Math" panose="02040503050406030204" pitchFamily="18" charset="0"/>
                          </a:rPr>
                          <m:t>)</m:t>
                        </m:r>
                      </m:den>
                    </m:f>
                  </m:oMath>
                </a14:m>
                <a:endParaRPr lang="it-IT" sz="2000" dirty="0" smtClean="0"/>
              </a:p>
            </p:txBody>
          </p:sp>
        </mc:Choice>
        <mc:Fallback xmlns="">
          <p:sp>
            <p:nvSpPr>
              <p:cNvPr id="17" name="Content Placeholder 2"/>
              <p:cNvSpPr txBox="1">
                <a:spLocks noRot="1" noChangeAspect="1" noMove="1" noResize="1" noEditPoints="1" noAdjustHandles="1" noChangeArrowheads="1" noChangeShapeType="1" noTextEdit="1"/>
              </p:cNvSpPr>
              <p:nvPr/>
            </p:nvSpPr>
            <p:spPr>
              <a:xfrm>
                <a:off x="475130" y="795345"/>
                <a:ext cx="8184775" cy="1116000"/>
              </a:xfrm>
              <a:prstGeom prst="rect">
                <a:avLst/>
              </a:prstGeom>
              <a:blipFill>
                <a:blip r:embed="rId3"/>
                <a:stretch>
                  <a:fillRect l="-670" r="-968" b="-419022"/>
                </a:stretch>
              </a:blipFill>
            </p:spPr>
            <p:txBody>
              <a:bodyPr/>
              <a:lstStyle/>
              <a:p>
                <a:r>
                  <a:rPr lang="it-IT">
                    <a:noFill/>
                  </a:rPr>
                  <a:t> </a:t>
                </a:r>
              </a:p>
            </p:txBody>
          </p:sp>
        </mc:Fallback>
      </mc:AlternateContent>
      <p:sp>
        <p:nvSpPr>
          <p:cNvPr id="3" name="Right Brace 2"/>
          <p:cNvSpPr/>
          <p:nvPr/>
        </p:nvSpPr>
        <p:spPr>
          <a:xfrm>
            <a:off x="6793992" y="3657600"/>
            <a:ext cx="521208" cy="2752344"/>
          </a:xfrm>
          <a:prstGeom prst="rightBrace">
            <a:avLst>
              <a:gd name="adj1" fmla="val 47916"/>
              <a:gd name="adj2" fmla="val 51661"/>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 name="TextBox 3"/>
          <p:cNvSpPr txBox="1"/>
          <p:nvPr/>
        </p:nvSpPr>
        <p:spPr>
          <a:xfrm>
            <a:off x="7516368" y="4710606"/>
            <a:ext cx="1298448" cy="646331"/>
          </a:xfrm>
          <a:prstGeom prst="rect">
            <a:avLst/>
          </a:prstGeom>
          <a:noFill/>
        </p:spPr>
        <p:txBody>
          <a:bodyPr wrap="square" rtlCol="0">
            <a:spAutoFit/>
          </a:bodyPr>
          <a:lstStyle/>
          <a:p>
            <a:r>
              <a:rPr lang="it-IT" dirty="0" smtClean="0"/>
              <a:t>Unità fisiche</a:t>
            </a:r>
            <a:endParaRPr lang="it-IT" dirty="0"/>
          </a:p>
        </p:txBody>
      </p:sp>
    </p:spTree>
    <p:extLst>
      <p:ext uri="{BB962C8B-B14F-4D97-AF65-F5344CB8AC3E}">
        <p14:creationId xmlns:p14="http://schemas.microsoft.com/office/powerpoint/2010/main" val="36380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7019920" y="4066346"/>
            <a:ext cx="533399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endParaRPr lang="it-IT" sz="1800" b="1" dirty="0" smtClean="0"/>
          </a:p>
        </p:txBody>
      </p:sp>
      <mc:AlternateContent xmlns:mc="http://schemas.openxmlformats.org/markup-compatibility/2006">
        <mc:Choice xmlns:a14="http://schemas.microsoft.com/office/drawing/2010/main" Requires="a14">
          <p:sp>
            <p:nvSpPr>
              <p:cNvPr id="8" name="Content Placeholder 2"/>
              <p:cNvSpPr txBox="1">
                <a:spLocks/>
              </p:cNvSpPr>
              <p:nvPr/>
            </p:nvSpPr>
            <p:spPr>
              <a:xfrm>
                <a:off x="933540" y="58517"/>
                <a:ext cx="8184775" cy="1116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1200"/>
                  </a:spcAft>
                </a:pPr>
                <a:r>
                  <a:rPr lang="it-IT" sz="2000" b="1" dirty="0" smtClean="0"/>
                  <a:t>Frazione molare</a:t>
                </a:r>
                <a:r>
                  <a:rPr lang="it-IT" sz="2000" dirty="0" smtClean="0"/>
                  <a:t>:</a:t>
                </a:r>
                <a:r>
                  <a:rPr lang="it-IT" sz="2000" b="1" dirty="0" smtClean="0"/>
                  <a:t>   </a:t>
                </a:r>
                <a14:m>
                  <m:oMath xmlns:m="http://schemas.openxmlformats.org/officeDocument/2006/math">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𝜒</m:t>
                        </m:r>
                      </m:e>
                      <m:sub>
                        <m:r>
                          <a:rPr lang="it-IT" sz="2400" b="1" i="1" smtClean="0">
                            <a:latin typeface="Cambria Math" panose="02040503050406030204" pitchFamily="18" charset="0"/>
                          </a:rPr>
                          <m:t>𝑖</m:t>
                        </m:r>
                      </m:sub>
                    </m:sSub>
                    <m:r>
                      <a:rPr lang="it-IT" sz="2400" b="1" i="1" smtClean="0">
                        <a:latin typeface="Cambria Math" panose="02040503050406030204" pitchFamily="18" charset="0"/>
                      </a:rPr>
                      <m:t>=</m:t>
                    </m:r>
                    <m:f>
                      <m:fPr>
                        <m:ctrlPr>
                          <a:rPr lang="it-IT" sz="2400" b="1" i="1" smtClean="0">
                            <a:latin typeface="Cambria Math" panose="02040503050406030204" pitchFamily="18" charset="0"/>
                          </a:rPr>
                        </m:ctrlPr>
                      </m:fPr>
                      <m:num>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𝑛</m:t>
                            </m:r>
                          </m:e>
                          <m:sub>
                            <m:r>
                              <a:rPr lang="it-IT" sz="2400" b="1" i="1" smtClean="0">
                                <a:latin typeface="Cambria Math" panose="02040503050406030204" pitchFamily="18" charset="0"/>
                              </a:rPr>
                              <m:t>𝑖</m:t>
                            </m:r>
                          </m:sub>
                        </m:sSub>
                      </m:num>
                      <m:den>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𝑛</m:t>
                            </m:r>
                          </m:e>
                          <m:sub>
                            <m:r>
                              <a:rPr lang="it-IT" sz="2400" b="1" i="1" smtClean="0">
                                <a:latin typeface="Cambria Math" panose="02040503050406030204" pitchFamily="18" charset="0"/>
                              </a:rPr>
                              <m:t>𝑡𝑜𝑡𝑎𝑙𝑖</m:t>
                            </m:r>
                          </m:sub>
                        </m:sSub>
                      </m:den>
                    </m:f>
                    <m:r>
                      <a:rPr lang="it-IT" sz="2400" b="1" i="1" smtClean="0">
                        <a:latin typeface="Cambria Math" panose="02040503050406030204" pitchFamily="18" charset="0"/>
                      </a:rPr>
                      <m:t>=</m:t>
                    </m:r>
                    <m:f>
                      <m:fPr>
                        <m:ctrlPr>
                          <a:rPr lang="it-IT" sz="2400" b="1" i="1" smtClean="0">
                            <a:latin typeface="Cambria Math" panose="02040503050406030204" pitchFamily="18" charset="0"/>
                          </a:rPr>
                        </m:ctrlPr>
                      </m:fPr>
                      <m:num>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𝑛</m:t>
                            </m:r>
                          </m:e>
                          <m:sub>
                            <m:r>
                              <a:rPr lang="it-IT" sz="2400" b="1" i="1" smtClean="0">
                                <a:latin typeface="Cambria Math" panose="02040503050406030204" pitchFamily="18" charset="0"/>
                              </a:rPr>
                              <m:t>𝑖</m:t>
                            </m:r>
                          </m:sub>
                        </m:sSub>
                      </m:num>
                      <m:den>
                        <m:nary>
                          <m:naryPr>
                            <m:chr m:val="∑"/>
                            <m:limLoc m:val="subSup"/>
                            <m:grow m:val="on"/>
                            <m:ctrlPr>
                              <a:rPr lang="it-IT" sz="2400" b="1" i="1" smtClean="0">
                                <a:latin typeface="Cambria Math" panose="02040503050406030204" pitchFamily="18" charset="0"/>
                              </a:rPr>
                            </m:ctrlPr>
                          </m:naryPr>
                          <m:sub>
                            <m:r>
                              <a:rPr lang="it-IT" sz="2400" b="1" i="1" smtClean="0">
                                <a:latin typeface="Cambria Math" panose="02040503050406030204" pitchFamily="18" charset="0"/>
                              </a:rPr>
                              <m:t>𝑗</m:t>
                            </m:r>
                          </m:sub>
                          <m:sup>
                            <m:r>
                              <a:rPr lang="it-IT" sz="2400" b="1" i="1" smtClean="0">
                                <a:latin typeface="Cambria Math" panose="02040503050406030204" pitchFamily="18" charset="0"/>
                              </a:rPr>
                              <m:t>𝑁</m:t>
                            </m:r>
                          </m:sup>
                          <m:e>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𝑛</m:t>
                                </m:r>
                              </m:e>
                              <m:sub>
                                <m:r>
                                  <a:rPr lang="it-IT" sz="2400" b="1" i="1" smtClean="0">
                                    <a:latin typeface="Cambria Math" panose="02040503050406030204" pitchFamily="18" charset="0"/>
                                  </a:rPr>
                                  <m:t>𝑗</m:t>
                                </m:r>
                              </m:sub>
                            </m:sSub>
                          </m:e>
                        </m:nary>
                      </m:den>
                    </m:f>
                  </m:oMath>
                </a14:m>
                <a:endParaRPr lang="it-IT" sz="2400" b="1" dirty="0" smtClean="0"/>
              </a:p>
              <a:p>
                <a:pPr>
                  <a:lnSpc>
                    <a:spcPct val="120000"/>
                  </a:lnSpc>
                  <a:spcBef>
                    <a:spcPts val="0"/>
                  </a:spcBef>
                  <a:spcAft>
                    <a:spcPts val="1200"/>
                  </a:spcAft>
                </a:pPr>
                <a:r>
                  <a:rPr lang="it-IT" sz="2000" b="1" dirty="0" smtClean="0"/>
                  <a:t>MOLALITA’</a:t>
                </a:r>
                <a:r>
                  <a:rPr lang="it-IT" sz="2000" dirty="0" smtClean="0"/>
                  <a:t>:    </a:t>
                </a:r>
                <a:r>
                  <a:rPr lang="it-IT" sz="2000" i="1" dirty="0" smtClean="0">
                    <a:latin typeface="Cambria Math" panose="02040503050406030204" pitchFamily="18" charset="0"/>
                    <a:ea typeface="Cambria Math" panose="02040503050406030204" pitchFamily="18" charset="0"/>
                  </a:rPr>
                  <a:t> b </a:t>
                </a:r>
                <a14:m>
                  <m:oMath xmlns:m="http://schemas.openxmlformats.org/officeDocument/2006/math">
                    <m:r>
                      <a:rPr lang="it-IT" sz="2400" b="0" i="1" smtClean="0">
                        <a:latin typeface="Cambria Math" panose="02040503050406030204" pitchFamily="18" charset="0"/>
                      </a:rPr>
                      <m:t> </m:t>
                    </m:r>
                    <m:r>
                      <a:rPr lang="it-IT" sz="2400" b="0" i="1">
                        <a:latin typeface="Cambria Math" panose="02040503050406030204" pitchFamily="18" charset="0"/>
                      </a:rPr>
                      <m:t>=</m:t>
                    </m:r>
                    <m:f>
                      <m:fPr>
                        <m:ctrlPr>
                          <a:rPr lang="it-IT" sz="2400" i="1">
                            <a:latin typeface="Cambria Math" panose="02040503050406030204" pitchFamily="18" charset="0"/>
                          </a:rPr>
                        </m:ctrlPr>
                      </m:fPr>
                      <m:num>
                        <m:sSub>
                          <m:sSubPr>
                            <m:ctrlPr>
                              <a:rPr lang="it-IT" sz="2400" i="1">
                                <a:latin typeface="Cambria Math" panose="02040503050406030204" pitchFamily="18" charset="0"/>
                              </a:rPr>
                            </m:ctrlPr>
                          </m:sSubPr>
                          <m:e>
                            <m:r>
                              <a:rPr lang="it-IT" sz="2400" b="0" i="1" smtClean="0">
                                <a:latin typeface="Cambria Math" panose="02040503050406030204" pitchFamily="18" charset="0"/>
                              </a:rPr>
                              <m:t>𝑛</m:t>
                            </m:r>
                          </m:e>
                          <m:sub>
                            <m:r>
                              <a:rPr lang="it-IT" sz="2400" b="0" i="1">
                                <a:latin typeface="Cambria Math" panose="02040503050406030204" pitchFamily="18" charset="0"/>
                              </a:rPr>
                              <m:t>𝑠𝑜𝑙𝑢𝑡𝑜</m:t>
                            </m:r>
                          </m:sub>
                        </m:sSub>
                      </m:num>
                      <m:den>
                        <m:sSub>
                          <m:sSubPr>
                            <m:ctrlPr>
                              <a:rPr lang="it-IT" sz="2400" i="1">
                                <a:latin typeface="Cambria Math" panose="02040503050406030204" pitchFamily="18" charset="0"/>
                              </a:rPr>
                            </m:ctrlPr>
                          </m:sSubPr>
                          <m:e>
                            <m:r>
                              <a:rPr lang="it-IT" sz="2400" b="0" i="1" smtClean="0">
                                <a:latin typeface="Cambria Math" panose="02040503050406030204" pitchFamily="18" charset="0"/>
                              </a:rPr>
                              <m:t>𝑚</m:t>
                            </m:r>
                          </m:e>
                          <m:sub>
                            <m:r>
                              <a:rPr lang="it-IT" sz="2400" b="0" i="1">
                                <a:latin typeface="Cambria Math" panose="02040503050406030204" pitchFamily="18" charset="0"/>
                              </a:rPr>
                              <m:t>𝑠𝑜𝑙</m:t>
                            </m:r>
                            <m:r>
                              <a:rPr lang="it-IT" sz="2400" b="0" i="1" smtClean="0">
                                <a:latin typeface="Cambria Math" panose="02040503050406030204" pitchFamily="18" charset="0"/>
                              </a:rPr>
                              <m:t>𝑣𝑒𝑛𝑡𝑒</m:t>
                            </m:r>
                          </m:sub>
                        </m:sSub>
                        <m:r>
                          <a:rPr lang="it-IT" sz="2400" b="0" i="1" smtClean="0">
                            <a:latin typeface="Cambria Math" panose="02040503050406030204" pitchFamily="18" charset="0"/>
                          </a:rPr>
                          <m:t>(</m:t>
                        </m:r>
                        <m:r>
                          <a:rPr lang="it-IT" sz="2400" b="0" i="1" smtClean="0">
                            <a:latin typeface="Cambria Math" panose="02040503050406030204" pitchFamily="18" charset="0"/>
                          </a:rPr>
                          <m:t>𝐾𝑔</m:t>
                        </m:r>
                        <m:r>
                          <a:rPr lang="it-IT" sz="2400" b="0" i="1" smtClean="0">
                            <a:latin typeface="Cambria Math" panose="02040503050406030204" pitchFamily="18" charset="0"/>
                          </a:rPr>
                          <m:t>)</m:t>
                        </m:r>
                      </m:den>
                    </m:f>
                  </m:oMath>
                </a14:m>
                <a:endParaRPr lang="it-IT" sz="2400" dirty="0" smtClean="0"/>
              </a:p>
              <a:p>
                <a:pPr marL="0" indent="0">
                  <a:lnSpc>
                    <a:spcPct val="120000"/>
                  </a:lnSpc>
                  <a:spcBef>
                    <a:spcPts val="0"/>
                  </a:spcBef>
                  <a:spcAft>
                    <a:spcPts val="1200"/>
                  </a:spcAft>
                  <a:buNone/>
                </a:pPr>
                <a:r>
                  <a:rPr lang="it-IT" sz="2400" dirty="0" smtClean="0"/>
                  <a:t>	</a:t>
                </a:r>
                <a:r>
                  <a:rPr lang="it-IT" sz="2000" dirty="0" smtClean="0"/>
                  <a:t>unità di misura: </a:t>
                </a:r>
                <a:r>
                  <a:rPr lang="it-IT" sz="2000" b="1" dirty="0" smtClean="0"/>
                  <a:t>mol/Kg</a:t>
                </a:r>
                <a:endParaRPr lang="it-IT" sz="2400" b="1" dirty="0"/>
              </a:p>
              <a:p>
                <a:pPr>
                  <a:lnSpc>
                    <a:spcPct val="120000"/>
                  </a:lnSpc>
                  <a:spcBef>
                    <a:spcPts val="0"/>
                  </a:spcBef>
                  <a:spcAft>
                    <a:spcPts val="1200"/>
                  </a:spcAft>
                </a:pPr>
                <a:endParaRPr lang="it-IT" sz="2400" dirty="0" smtClean="0"/>
              </a:p>
              <a:p>
                <a:pPr>
                  <a:lnSpc>
                    <a:spcPct val="120000"/>
                  </a:lnSpc>
                  <a:spcBef>
                    <a:spcPts val="0"/>
                  </a:spcBef>
                  <a:spcAft>
                    <a:spcPts val="1200"/>
                  </a:spcAft>
                </a:pPr>
                <a:endParaRPr lang="it-IT" sz="2400" dirty="0" smtClean="0"/>
              </a:p>
              <a:p>
                <a:pPr>
                  <a:lnSpc>
                    <a:spcPct val="120000"/>
                  </a:lnSpc>
                  <a:spcBef>
                    <a:spcPts val="0"/>
                  </a:spcBef>
                  <a:spcAft>
                    <a:spcPts val="1200"/>
                  </a:spcAft>
                </a:pPr>
                <a:r>
                  <a:rPr lang="it-IT" sz="2000" b="1" dirty="0" smtClean="0"/>
                  <a:t>MOLARITA’</a:t>
                </a:r>
                <a:r>
                  <a:rPr lang="it-IT" sz="2000" dirty="0" smtClean="0"/>
                  <a:t>:     </a:t>
                </a:r>
                <a:r>
                  <a:rPr lang="it-IT" sz="2000" i="1" dirty="0" smtClean="0"/>
                  <a:t>c </a:t>
                </a:r>
                <a14:m>
                  <m:oMath xmlns:m="http://schemas.openxmlformats.org/officeDocument/2006/math">
                    <m:r>
                      <a:rPr lang="it-IT" sz="2400" i="1">
                        <a:latin typeface="Cambria Math" panose="02040503050406030204" pitchFamily="18" charset="0"/>
                      </a:rPr>
                      <m:t>=</m:t>
                    </m:r>
                    <m:f>
                      <m:fPr>
                        <m:ctrlPr>
                          <a:rPr lang="it-IT" sz="2400" i="1">
                            <a:latin typeface="Cambria Math" panose="02040503050406030204" pitchFamily="18" charset="0"/>
                          </a:rPr>
                        </m:ctrlPr>
                      </m:fPr>
                      <m:num>
                        <m:sSub>
                          <m:sSubPr>
                            <m:ctrlPr>
                              <a:rPr lang="it-IT" sz="2400" i="1">
                                <a:latin typeface="Cambria Math" panose="02040503050406030204" pitchFamily="18" charset="0"/>
                              </a:rPr>
                            </m:ctrlPr>
                          </m:sSubPr>
                          <m:e>
                            <m:r>
                              <a:rPr lang="it-IT" sz="2400" i="1">
                                <a:latin typeface="Cambria Math" panose="02040503050406030204" pitchFamily="18" charset="0"/>
                              </a:rPr>
                              <m:t>𝑛</m:t>
                            </m:r>
                          </m:e>
                          <m:sub>
                            <m:r>
                              <a:rPr lang="it-IT" sz="2400" i="1">
                                <a:latin typeface="Cambria Math" panose="02040503050406030204" pitchFamily="18" charset="0"/>
                              </a:rPr>
                              <m:t>𝑠𝑜𝑙𝑢𝑡𝑜</m:t>
                            </m:r>
                          </m:sub>
                        </m:sSub>
                      </m:num>
                      <m:den>
                        <m:sSub>
                          <m:sSubPr>
                            <m:ctrlPr>
                              <a:rPr lang="it-IT" sz="2400" i="1">
                                <a:latin typeface="Cambria Math" panose="02040503050406030204" pitchFamily="18" charset="0"/>
                              </a:rPr>
                            </m:ctrlPr>
                          </m:sSubPr>
                          <m:e>
                            <m:r>
                              <a:rPr lang="it-IT" sz="2400" b="0" i="1" smtClean="0">
                                <a:latin typeface="Cambria Math" panose="02040503050406030204" pitchFamily="18" charset="0"/>
                              </a:rPr>
                              <m:t>𝑉</m:t>
                            </m:r>
                          </m:e>
                          <m:sub>
                            <m:r>
                              <a:rPr lang="it-IT" sz="2400" i="1">
                                <a:latin typeface="Cambria Math" panose="02040503050406030204" pitchFamily="18" charset="0"/>
                              </a:rPr>
                              <m:t>𝑠𝑜𝑙</m:t>
                            </m:r>
                            <m:r>
                              <a:rPr lang="it-IT" sz="2400" b="0" i="1" smtClean="0">
                                <a:latin typeface="Cambria Math" panose="02040503050406030204" pitchFamily="18" charset="0"/>
                              </a:rPr>
                              <m:t>𝑢𝑧𝑖𝑜𝑛𝑒</m:t>
                            </m:r>
                          </m:sub>
                        </m:sSub>
                      </m:den>
                    </m:f>
                  </m:oMath>
                </a14:m>
                <a:endParaRPr lang="it-IT" sz="2400" dirty="0" smtClean="0"/>
              </a:p>
              <a:p>
                <a:pPr marL="0" indent="0">
                  <a:lnSpc>
                    <a:spcPct val="120000"/>
                  </a:lnSpc>
                  <a:spcBef>
                    <a:spcPts val="0"/>
                  </a:spcBef>
                  <a:spcAft>
                    <a:spcPts val="1200"/>
                  </a:spcAft>
                  <a:buNone/>
                </a:pPr>
                <a:r>
                  <a:rPr lang="it-IT" dirty="0" smtClean="0"/>
                  <a:t>	</a:t>
                </a:r>
                <a:r>
                  <a:rPr lang="it-IT" sz="2000" dirty="0" smtClean="0"/>
                  <a:t>unità </a:t>
                </a:r>
                <a:r>
                  <a:rPr lang="it-IT" sz="2000" dirty="0"/>
                  <a:t>di misura: </a:t>
                </a:r>
                <a:r>
                  <a:rPr lang="it-IT" sz="2000" b="1" dirty="0" smtClean="0"/>
                  <a:t>mol/L</a:t>
                </a:r>
                <a:endParaRPr lang="it-IT" sz="2000" b="1" dirty="0"/>
              </a:p>
              <a:p>
                <a:pPr>
                  <a:lnSpc>
                    <a:spcPct val="120000"/>
                  </a:lnSpc>
                  <a:spcBef>
                    <a:spcPts val="0"/>
                  </a:spcBef>
                  <a:spcAft>
                    <a:spcPts val="1200"/>
                  </a:spcAft>
                </a:pPr>
                <a:endParaRPr lang="it-IT" sz="2400" dirty="0" smtClean="0"/>
              </a:p>
            </p:txBody>
          </p:sp>
        </mc:Choice>
        <mc:Fallback>
          <p:sp>
            <p:nvSpPr>
              <p:cNvPr id="8" name="Content Placeholder 2"/>
              <p:cNvSpPr txBox="1">
                <a:spLocks noRot="1" noChangeAspect="1" noMove="1" noResize="1" noEditPoints="1" noAdjustHandles="1" noChangeArrowheads="1" noChangeShapeType="1" noTextEdit="1"/>
              </p:cNvSpPr>
              <p:nvPr/>
            </p:nvSpPr>
            <p:spPr>
              <a:xfrm>
                <a:off x="933540" y="58517"/>
                <a:ext cx="8184775" cy="1116000"/>
              </a:xfrm>
              <a:prstGeom prst="rect">
                <a:avLst/>
              </a:prstGeom>
              <a:blipFill>
                <a:blip r:embed="rId3"/>
                <a:stretch>
                  <a:fillRect l="-670" b="-365027"/>
                </a:stretch>
              </a:blipFill>
            </p:spPr>
            <p:txBody>
              <a:bodyPr/>
              <a:lstStyle/>
              <a:p>
                <a:r>
                  <a:rPr lang="it-IT">
                    <a:noFill/>
                  </a:rPr>
                  <a:t> </a:t>
                </a:r>
              </a:p>
            </p:txBody>
          </p:sp>
        </mc:Fallback>
      </mc:AlternateContent>
      <p:pic>
        <p:nvPicPr>
          <p:cNvPr id="9" name="Immagine 1"/>
          <p:cNvPicPr>
            <a:picLocks noChangeAspect="1"/>
          </p:cNvPicPr>
          <p:nvPr/>
        </p:nvPicPr>
        <p:blipFill rotWithShape="1">
          <a:blip r:embed="rId4">
            <a:extLst>
              <a:ext uri="{28A0092B-C50C-407E-A947-70E740481C1C}">
                <a14:useLocalDpi xmlns:a14="http://schemas.microsoft.com/office/drawing/2010/main" val="0"/>
              </a:ext>
            </a:extLst>
          </a:blip>
          <a:srcRect b="74050"/>
          <a:stretch/>
        </p:blipFill>
        <p:spPr bwMode="auto">
          <a:xfrm>
            <a:off x="5025927" y="1316927"/>
            <a:ext cx="3862587" cy="217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
          <p:cNvPicPr>
            <a:picLocks noChangeAspect="1"/>
          </p:cNvPicPr>
          <p:nvPr/>
        </p:nvPicPr>
        <p:blipFill rotWithShape="1">
          <a:blip r:embed="rId4">
            <a:extLst>
              <a:ext uri="{28A0092B-C50C-407E-A947-70E740481C1C}">
                <a14:useLocalDpi xmlns:a14="http://schemas.microsoft.com/office/drawing/2010/main" val="0"/>
              </a:ext>
            </a:extLst>
          </a:blip>
          <a:srcRect l="-1" t="26394" r="-1885" b="37925"/>
          <a:stretch/>
        </p:blipFill>
        <p:spPr bwMode="auto">
          <a:xfrm>
            <a:off x="4689916" y="3635610"/>
            <a:ext cx="3935417" cy="299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rot="16200000">
            <a:off x="-475965" y="2789735"/>
            <a:ext cx="1780848" cy="369332"/>
          </a:xfrm>
          <a:prstGeom prst="rect">
            <a:avLst/>
          </a:prstGeom>
          <a:noFill/>
        </p:spPr>
        <p:txBody>
          <a:bodyPr wrap="square" rtlCol="0">
            <a:spAutoFit/>
          </a:bodyPr>
          <a:lstStyle/>
          <a:p>
            <a:r>
              <a:rPr lang="it-IT" dirty="0" smtClean="0"/>
              <a:t>Unità chimiche</a:t>
            </a:r>
            <a:endParaRPr lang="it-IT" dirty="0"/>
          </a:p>
        </p:txBody>
      </p:sp>
      <p:sp>
        <p:nvSpPr>
          <p:cNvPr id="2" name="Left Brace 1"/>
          <p:cNvSpPr/>
          <p:nvPr/>
        </p:nvSpPr>
        <p:spPr>
          <a:xfrm>
            <a:off x="680484" y="202015"/>
            <a:ext cx="435935" cy="5709684"/>
          </a:xfrm>
          <a:prstGeom prst="leftBrace">
            <a:avLst>
              <a:gd name="adj1" fmla="val 93699"/>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 name="TextBox 2"/>
          <p:cNvSpPr txBox="1"/>
          <p:nvPr/>
        </p:nvSpPr>
        <p:spPr>
          <a:xfrm>
            <a:off x="1364563" y="5173035"/>
            <a:ext cx="3232297" cy="1477328"/>
          </a:xfrm>
          <a:prstGeom prst="rect">
            <a:avLst/>
          </a:prstGeom>
          <a:solidFill>
            <a:schemeClr val="accent2">
              <a:lumMod val="40000"/>
              <a:lumOff val="60000"/>
            </a:schemeClr>
          </a:solidFill>
        </p:spPr>
        <p:txBody>
          <a:bodyPr wrap="square" rtlCol="0">
            <a:spAutoFit/>
          </a:bodyPr>
          <a:lstStyle/>
          <a:p>
            <a:r>
              <a:rPr lang="it-IT" dirty="0" smtClean="0"/>
              <a:t>ATTENZIONE!! </a:t>
            </a:r>
          </a:p>
          <a:p>
            <a:r>
              <a:rPr lang="it-IT" dirty="0" smtClean="0"/>
              <a:t>Le masse sono additive: la massa della soluzione è pari alla massa del solvente più quella del soluto</a:t>
            </a:r>
            <a:r>
              <a:rPr lang="it-IT" dirty="0"/>
              <a:t>.</a:t>
            </a:r>
            <a:r>
              <a:rPr lang="it-IT" dirty="0" smtClean="0"/>
              <a:t> </a:t>
            </a:r>
            <a:r>
              <a:rPr lang="it-IT" b="1" dirty="0" smtClean="0"/>
              <a:t>I volumi NO!!!</a:t>
            </a:r>
            <a:endParaRPr lang="it-IT" b="1" dirty="0"/>
          </a:p>
        </p:txBody>
      </p:sp>
      <p:sp>
        <p:nvSpPr>
          <p:cNvPr id="14" name="TextBox 13"/>
          <p:cNvSpPr txBox="1"/>
          <p:nvPr/>
        </p:nvSpPr>
        <p:spPr>
          <a:xfrm>
            <a:off x="5996763" y="251186"/>
            <a:ext cx="2987749" cy="1200329"/>
          </a:xfrm>
          <a:prstGeom prst="rect">
            <a:avLst/>
          </a:prstGeom>
          <a:noFill/>
        </p:spPr>
        <p:txBody>
          <a:bodyPr wrap="square" rtlCol="0">
            <a:spAutoFit/>
          </a:bodyPr>
          <a:lstStyle/>
          <a:p>
            <a:pPr algn="ctr"/>
            <a:r>
              <a:rPr lang="it-IT" b="1" dirty="0" smtClean="0">
                <a:solidFill>
                  <a:srgbClr val="FF0000"/>
                </a:solidFill>
              </a:rPr>
              <a:t>La somma delle frazioni molari di tutte le componenti presenti in una soluzione deve essere pari a 1.</a:t>
            </a:r>
            <a:endParaRPr lang="it-IT" b="1" dirty="0">
              <a:solidFill>
                <a:srgbClr val="FF0000"/>
              </a:solidFill>
            </a:endParaRPr>
          </a:p>
        </p:txBody>
      </p:sp>
    </p:spTree>
    <p:extLst>
      <p:ext uri="{BB962C8B-B14F-4D97-AF65-F5344CB8AC3E}">
        <p14:creationId xmlns:p14="http://schemas.microsoft.com/office/powerpoint/2010/main" val="397243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Diluizione</a:t>
            </a:r>
            <a:endParaRPr lang="it-IT" sz="3200" dirty="0">
              <a:solidFill>
                <a:srgbClr val="0070C0"/>
              </a:solidFill>
            </a:endParaRPr>
          </a:p>
        </p:txBody>
      </p:sp>
      <p:grpSp>
        <p:nvGrpSpPr>
          <p:cNvPr id="3" name="Gruppo 2"/>
          <p:cNvGrpSpPr/>
          <p:nvPr/>
        </p:nvGrpSpPr>
        <p:grpSpPr>
          <a:xfrm>
            <a:off x="475130" y="795345"/>
            <a:ext cx="8184775" cy="5591715"/>
            <a:chOff x="475130" y="795345"/>
            <a:chExt cx="8184775" cy="5591715"/>
          </a:xfrm>
        </p:grpSpPr>
        <mc:AlternateContent xmlns:mc="http://schemas.openxmlformats.org/markup-compatibility/2006" xmlns:a14="http://schemas.microsoft.com/office/drawing/2010/main">
          <mc:Choice Requires="a14">
            <p:sp>
              <p:nvSpPr>
                <p:cNvPr id="17" name="Content Placeholder 2"/>
                <p:cNvSpPr txBox="1">
                  <a:spLocks/>
                </p:cNvSpPr>
                <p:nvPr/>
              </p:nvSpPr>
              <p:spPr>
                <a:xfrm>
                  <a:off x="475130" y="795345"/>
                  <a:ext cx="818477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it-IT" sz="1800" dirty="0" smtClean="0"/>
                    <a:t>Per diluizione di una soluzione si intende l’aggiunta di solvente, in modo da ottenere una soluzione con una concentrazione minore. </a:t>
                  </a:r>
                </a:p>
                <a:p>
                  <a:pPr marL="0" indent="0">
                    <a:lnSpc>
                      <a:spcPct val="110000"/>
                    </a:lnSpc>
                    <a:spcBef>
                      <a:spcPts val="0"/>
                    </a:spcBef>
                    <a:spcAft>
                      <a:spcPts val="600"/>
                    </a:spcAft>
                    <a:buNone/>
                  </a:pPr>
                  <a:r>
                    <a:rPr lang="it-IT" sz="1800" dirty="0" smtClean="0"/>
                    <a:t>E’ possibile calcolare la concentrazione della nuova soluzione (soluzione diluita), tenendo conto che nella </a:t>
                  </a:r>
                  <a:r>
                    <a:rPr lang="it-IT" sz="1800" dirty="0"/>
                    <a:t>diluizione </a:t>
                  </a:r>
                  <a:r>
                    <a:rPr lang="it-IT" sz="1800" b="1" dirty="0"/>
                    <a:t>lo stesso numero di moli di soluto sono presenti all’inizio e alla fine del </a:t>
                  </a:r>
                  <a:r>
                    <a:rPr lang="it-IT" sz="1800" b="1" dirty="0" smtClean="0"/>
                    <a:t>processo</a:t>
                  </a:r>
                  <a:r>
                    <a:rPr lang="it-IT" sz="1800" dirty="0" smtClean="0"/>
                    <a:t>, in quanto il soluto non viene aggiunto assieme al solvente. </a:t>
                  </a:r>
                </a:p>
                <a:p>
                  <a:pPr marL="0" indent="0">
                    <a:lnSpc>
                      <a:spcPct val="110000"/>
                    </a:lnSpc>
                    <a:spcBef>
                      <a:spcPts val="0"/>
                    </a:spcBef>
                    <a:spcAft>
                      <a:spcPts val="600"/>
                    </a:spcAft>
                    <a:buNone/>
                  </a:pPr>
                  <a:r>
                    <a:rPr lang="it-IT" sz="1800" dirty="0" smtClean="0"/>
                    <a:t>In base alla definizione di molarità, il </a:t>
                  </a:r>
                  <a:r>
                    <a:rPr lang="it-IT" sz="1800" dirty="0"/>
                    <a:t>numero di moli può essere calcolato come prodotto tra la molarità della soluzione e </a:t>
                  </a:r>
                  <a:r>
                    <a:rPr lang="it-IT" sz="1800" dirty="0" smtClean="0"/>
                    <a:t>il suo volume: </a:t>
                  </a:r>
                </a:p>
                <a:p>
                  <a:pPr marL="0" indent="0">
                    <a:lnSpc>
                      <a:spcPct val="110000"/>
                    </a:lnSpc>
                    <a:spcBef>
                      <a:spcPts val="0"/>
                    </a:spcBef>
                    <a:spcAft>
                      <a:spcPts val="1800"/>
                    </a:spcAft>
                    <a:buNone/>
                  </a:pPr>
                  <a14:m>
                    <m:oMathPara xmlns:m="http://schemas.openxmlformats.org/officeDocument/2006/math">
                      <m:oMathParaPr>
                        <m:jc m:val="centerGroup"/>
                      </m:oMathParaPr>
                      <m:oMath xmlns:m="http://schemas.openxmlformats.org/officeDocument/2006/math">
                        <m:sSub>
                          <m:sSubPr>
                            <m:ctrlPr>
                              <a:rPr lang="it-IT" sz="2200" b="1" i="1" smtClean="0">
                                <a:latin typeface="Cambria Math" panose="02040503050406030204" pitchFamily="18" charset="0"/>
                              </a:rPr>
                            </m:ctrlPr>
                          </m:sSubPr>
                          <m:e>
                            <m:r>
                              <a:rPr lang="it-IT" sz="2200" b="1" i="1" smtClean="0">
                                <a:latin typeface="Cambria Math" panose="02040503050406030204" pitchFamily="18" charset="0"/>
                              </a:rPr>
                              <m:t>𝒏</m:t>
                            </m:r>
                          </m:e>
                          <m:sub>
                            <m:r>
                              <a:rPr lang="it-IT" sz="2200" b="1" i="1" smtClean="0">
                                <a:latin typeface="Cambria Math" panose="02040503050406030204" pitchFamily="18" charset="0"/>
                              </a:rPr>
                              <m:t>𝒅𝒊𝒍</m:t>
                            </m:r>
                          </m:sub>
                        </m:sSub>
                        <m:r>
                          <a:rPr lang="it-IT" sz="2200" b="1" i="1" smtClean="0">
                            <a:latin typeface="Cambria Math" panose="02040503050406030204" pitchFamily="18" charset="0"/>
                          </a:rPr>
                          <m:t>=</m:t>
                        </m:r>
                        <m:sSub>
                          <m:sSubPr>
                            <m:ctrlPr>
                              <a:rPr lang="it-IT" sz="2200" b="1" i="1" smtClean="0">
                                <a:latin typeface="Cambria Math" panose="02040503050406030204" pitchFamily="18" charset="0"/>
                              </a:rPr>
                            </m:ctrlPr>
                          </m:sSubPr>
                          <m:e>
                            <m:r>
                              <a:rPr lang="it-IT" sz="2200" b="1" i="1" smtClean="0">
                                <a:latin typeface="Cambria Math" panose="02040503050406030204" pitchFamily="18" charset="0"/>
                              </a:rPr>
                              <m:t>𝒏</m:t>
                            </m:r>
                          </m:e>
                          <m:sub>
                            <m:r>
                              <a:rPr lang="it-IT" sz="2200" b="1" i="1" smtClean="0">
                                <a:latin typeface="Cambria Math" panose="02040503050406030204" pitchFamily="18" charset="0"/>
                              </a:rPr>
                              <m:t>𝒄𝒐𝒏𝒄</m:t>
                            </m:r>
                          </m:sub>
                        </m:sSub>
                        <m:r>
                          <a:rPr lang="it-IT" sz="2200" b="1" i="1" smtClean="0">
                            <a:latin typeface="Cambria Math" panose="02040503050406030204" pitchFamily="18" charset="0"/>
                          </a:rPr>
                          <m:t>=</m:t>
                        </m:r>
                        <m:sSub>
                          <m:sSubPr>
                            <m:ctrlPr>
                              <a:rPr lang="it-IT" sz="2200" b="1" i="1" smtClean="0">
                                <a:latin typeface="Cambria Math" panose="02040503050406030204" pitchFamily="18" charset="0"/>
                              </a:rPr>
                            </m:ctrlPr>
                          </m:sSubPr>
                          <m:e>
                            <m:r>
                              <a:rPr lang="it-IT" sz="2200" b="1" i="1" smtClean="0">
                                <a:latin typeface="Cambria Math" panose="02040503050406030204" pitchFamily="18" charset="0"/>
                              </a:rPr>
                              <m:t>𝑴</m:t>
                            </m:r>
                          </m:e>
                          <m:sub>
                            <m:r>
                              <a:rPr lang="it-IT" sz="2200" b="1" i="1" smtClean="0">
                                <a:latin typeface="Cambria Math" panose="02040503050406030204" pitchFamily="18" charset="0"/>
                              </a:rPr>
                              <m:t>𝒅𝒊𝒍</m:t>
                            </m:r>
                          </m:sub>
                        </m:sSub>
                        <m:r>
                          <a:rPr lang="it-IT" sz="2200" b="1" i="1" smtClean="0">
                            <a:latin typeface="Cambria Math" panose="02040503050406030204" pitchFamily="18" charset="0"/>
                          </a:rPr>
                          <m:t>⋅</m:t>
                        </m:r>
                        <m:sSub>
                          <m:sSubPr>
                            <m:ctrlPr>
                              <a:rPr lang="it-IT" sz="2200" b="1" i="1" smtClean="0">
                                <a:latin typeface="Cambria Math" panose="02040503050406030204" pitchFamily="18" charset="0"/>
                              </a:rPr>
                            </m:ctrlPr>
                          </m:sSubPr>
                          <m:e>
                            <m:r>
                              <a:rPr lang="it-IT" sz="2200" b="1" i="1" smtClean="0">
                                <a:latin typeface="Cambria Math" panose="02040503050406030204" pitchFamily="18" charset="0"/>
                              </a:rPr>
                              <m:t>𝑽</m:t>
                            </m:r>
                          </m:e>
                          <m:sub>
                            <m:r>
                              <a:rPr lang="it-IT" sz="2200" b="1" i="1" smtClean="0">
                                <a:latin typeface="Cambria Math" panose="02040503050406030204" pitchFamily="18" charset="0"/>
                              </a:rPr>
                              <m:t>𝒅𝒊𝒍</m:t>
                            </m:r>
                          </m:sub>
                        </m:sSub>
                        <m:r>
                          <a:rPr lang="it-IT" sz="2200" b="1" i="1" smtClean="0">
                            <a:latin typeface="Cambria Math" panose="02040503050406030204" pitchFamily="18" charset="0"/>
                          </a:rPr>
                          <m:t>=</m:t>
                        </m:r>
                        <m:sSub>
                          <m:sSubPr>
                            <m:ctrlPr>
                              <a:rPr lang="it-IT" sz="2200" b="1" i="1" smtClean="0">
                                <a:latin typeface="Cambria Math" panose="02040503050406030204" pitchFamily="18" charset="0"/>
                              </a:rPr>
                            </m:ctrlPr>
                          </m:sSubPr>
                          <m:e>
                            <m:r>
                              <a:rPr lang="it-IT" sz="2200" b="1" i="1" smtClean="0">
                                <a:latin typeface="Cambria Math" panose="02040503050406030204" pitchFamily="18" charset="0"/>
                              </a:rPr>
                              <m:t>𝑴</m:t>
                            </m:r>
                          </m:e>
                          <m:sub>
                            <m:r>
                              <a:rPr lang="it-IT" sz="2200" b="1" i="1" smtClean="0">
                                <a:latin typeface="Cambria Math" panose="02040503050406030204" pitchFamily="18" charset="0"/>
                              </a:rPr>
                              <m:t>𝒄𝒐𝒏𝒄</m:t>
                            </m:r>
                          </m:sub>
                        </m:sSub>
                        <m:r>
                          <a:rPr lang="it-IT" sz="2200" b="1" i="1" smtClean="0">
                            <a:latin typeface="Cambria Math" panose="02040503050406030204" pitchFamily="18" charset="0"/>
                          </a:rPr>
                          <m:t>⋅</m:t>
                        </m:r>
                        <m:sSub>
                          <m:sSubPr>
                            <m:ctrlPr>
                              <a:rPr lang="it-IT" sz="2200" b="1" i="1" smtClean="0">
                                <a:latin typeface="Cambria Math" panose="02040503050406030204" pitchFamily="18" charset="0"/>
                              </a:rPr>
                            </m:ctrlPr>
                          </m:sSubPr>
                          <m:e>
                            <m:r>
                              <a:rPr lang="it-IT" sz="2200" b="1" i="1" smtClean="0">
                                <a:latin typeface="Cambria Math" panose="02040503050406030204" pitchFamily="18" charset="0"/>
                              </a:rPr>
                              <m:t>𝑽</m:t>
                            </m:r>
                          </m:e>
                          <m:sub>
                            <m:r>
                              <a:rPr lang="it-IT" sz="2200" b="1" i="1" smtClean="0">
                                <a:latin typeface="Cambria Math" panose="02040503050406030204" pitchFamily="18" charset="0"/>
                              </a:rPr>
                              <m:t>𝒄𝒐𝒏𝒄</m:t>
                            </m:r>
                          </m:sub>
                        </m:sSub>
                      </m:oMath>
                    </m:oMathPara>
                  </a14:m>
                  <a:endParaRPr lang="it-IT" sz="2200" b="1" i="1" dirty="0" smtClean="0"/>
                </a:p>
                <a:p>
                  <a:pPr marL="896938" indent="-896938">
                    <a:lnSpc>
                      <a:spcPct val="110000"/>
                    </a:lnSpc>
                    <a:spcBef>
                      <a:spcPts val="0"/>
                    </a:spcBef>
                    <a:spcAft>
                      <a:spcPts val="600"/>
                    </a:spcAft>
                    <a:buNone/>
                  </a:pPr>
                  <a:r>
                    <a:rPr lang="it-IT" sz="1800" i="1" dirty="0" smtClean="0"/>
                    <a:t>Esempio: 50.0 cm</a:t>
                  </a:r>
                  <a:r>
                    <a:rPr lang="it-IT" sz="1800" i="1" baseline="30000" dirty="0" smtClean="0"/>
                    <a:t>3</a:t>
                  </a:r>
                  <a:r>
                    <a:rPr lang="it-IT" sz="1800" i="1" dirty="0" smtClean="0"/>
                    <a:t> di una soluzione di KCl hanno una concentrazione di 1.59 mol/L. Alla soluzione viene aggiunta acqua fino ad un volume di 1 L. Calcolare la nuova concentrazione.</a:t>
                  </a:r>
                </a:p>
              </p:txBody>
            </p:sp>
          </mc:Choice>
          <mc:Fallback xmlns="">
            <p:sp>
              <p:nvSpPr>
                <p:cNvPr id="17" name="Content Placeholder 2"/>
                <p:cNvSpPr txBox="1">
                  <a:spLocks noRot="1" noChangeAspect="1" noMove="1" noResize="1" noEditPoints="1" noAdjustHandles="1" noChangeArrowheads="1" noChangeShapeType="1" noTextEdit="1"/>
                </p:cNvSpPr>
                <p:nvPr/>
              </p:nvSpPr>
              <p:spPr>
                <a:xfrm>
                  <a:off x="475130" y="795345"/>
                  <a:ext cx="8184775" cy="974768"/>
                </a:xfrm>
                <a:prstGeom prst="rect">
                  <a:avLst/>
                </a:prstGeom>
                <a:blipFill>
                  <a:blip r:embed="rId3"/>
                  <a:stretch>
                    <a:fillRect l="-670" t="-1875" b="-343125"/>
                  </a:stretch>
                </a:blipFill>
              </p:spPr>
              <p:txBody>
                <a:bodyPr/>
                <a:lstStyle/>
                <a:p>
                  <a:r>
                    <a:rPr lang="it-IT">
                      <a:noFill/>
                    </a:rPr>
                    <a:t> </a:t>
                  </a:r>
                </a:p>
              </p:txBody>
            </p:sp>
          </mc:Fallback>
        </mc:AlternateContent>
        <p:grpSp>
          <p:nvGrpSpPr>
            <p:cNvPr id="237" name="Group 236"/>
            <p:cNvGrpSpPr/>
            <p:nvPr/>
          </p:nvGrpSpPr>
          <p:grpSpPr>
            <a:xfrm>
              <a:off x="663388" y="5057220"/>
              <a:ext cx="7658756" cy="1329840"/>
              <a:chOff x="532083" y="5312401"/>
              <a:chExt cx="7658756" cy="1329840"/>
            </a:xfrm>
          </p:grpSpPr>
          <mc:AlternateContent xmlns:mc="http://schemas.openxmlformats.org/markup-compatibility/2006" xmlns:p14="http://schemas.microsoft.com/office/powerpoint/2010/main">
            <mc:Choice Requires="p14">
              <p:contentPart p14:bwMode="auto" r:id="rId4">
                <p14:nvContentPartPr>
                  <p14:cNvPr id="36" name="Ink 35"/>
                  <p14:cNvContentPartPr/>
                  <p14:nvPr/>
                </p14:nvContentPartPr>
                <p14:xfrm>
                  <a:off x="532083" y="5312401"/>
                  <a:ext cx="7658756" cy="1159920"/>
                </p14:xfrm>
              </p:contentPart>
            </mc:Choice>
            <mc:Fallback xmlns="">
              <p:pic>
                <p:nvPicPr>
                  <p:cNvPr id="36" name="Ink 35"/>
                  <p:cNvPicPr/>
                  <p:nvPr/>
                </p:nvPicPr>
                <p:blipFill>
                  <a:blip r:embed="rId5"/>
                  <a:stretch>
                    <a:fillRect/>
                  </a:stretch>
                </p:blipFill>
                <p:spPr>
                  <a:xfrm>
                    <a:off x="522723" y="5303041"/>
                    <a:ext cx="7677476" cy="1178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9" name="Ink 168"/>
                  <p14:cNvContentPartPr/>
                  <p14:nvPr/>
                </p14:nvContentPartPr>
                <p14:xfrm>
                  <a:off x="1286283" y="6304201"/>
                  <a:ext cx="1262880" cy="33480"/>
                </p14:xfrm>
              </p:contentPart>
            </mc:Choice>
            <mc:Fallback xmlns="">
              <p:pic>
                <p:nvPicPr>
                  <p:cNvPr id="169" name="Ink 168"/>
                  <p:cNvPicPr/>
                  <p:nvPr/>
                </p:nvPicPr>
                <p:blipFill>
                  <a:blip r:embed="rId7"/>
                  <a:stretch>
                    <a:fillRect/>
                  </a:stretch>
                </p:blipFill>
                <p:spPr>
                  <a:xfrm>
                    <a:off x="1276923" y="6294841"/>
                    <a:ext cx="1281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1" name="Ink 200"/>
                  <p14:cNvContentPartPr/>
                  <p14:nvPr/>
                </p14:nvContentPartPr>
                <p14:xfrm>
                  <a:off x="4638963" y="5640361"/>
                  <a:ext cx="606716" cy="208800"/>
                </p14:xfrm>
              </p:contentPart>
            </mc:Choice>
            <mc:Fallback xmlns="">
              <p:pic>
                <p:nvPicPr>
                  <p:cNvPr id="201" name="Ink 200"/>
                  <p:cNvPicPr/>
                  <p:nvPr/>
                </p:nvPicPr>
                <p:blipFill>
                  <a:blip r:embed="rId9"/>
                  <a:stretch>
                    <a:fillRect/>
                  </a:stretch>
                </p:blipFill>
                <p:spPr>
                  <a:xfrm>
                    <a:off x="4629601" y="5631001"/>
                    <a:ext cx="6254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4" name="Ink 213"/>
                  <p14:cNvContentPartPr/>
                  <p14:nvPr/>
                </p14:nvContentPartPr>
                <p14:xfrm>
                  <a:off x="592203" y="6209881"/>
                  <a:ext cx="1314116" cy="432360"/>
                </p14:xfrm>
              </p:contentPart>
            </mc:Choice>
            <mc:Fallback xmlns="">
              <p:pic>
                <p:nvPicPr>
                  <p:cNvPr id="214" name="Ink 213"/>
                  <p:cNvPicPr/>
                  <p:nvPr/>
                </p:nvPicPr>
                <p:blipFill>
                  <a:blip r:embed="rId11"/>
                  <a:stretch>
                    <a:fillRect/>
                  </a:stretch>
                </p:blipFill>
                <p:spPr>
                  <a:xfrm>
                    <a:off x="582842" y="6200521"/>
                    <a:ext cx="1332838"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5" name="Ink 214"/>
                  <p14:cNvContentPartPr/>
                  <p14:nvPr/>
                </p14:nvContentPartPr>
                <p14:xfrm>
                  <a:off x="3004589" y="6231841"/>
                  <a:ext cx="1909440" cy="52200"/>
                </p14:xfrm>
              </p:contentPart>
            </mc:Choice>
            <mc:Fallback xmlns="">
              <p:pic>
                <p:nvPicPr>
                  <p:cNvPr id="215" name="Ink 214"/>
                  <p:cNvPicPr/>
                  <p:nvPr/>
                </p:nvPicPr>
                <p:blipFill>
                  <a:blip r:embed="rId13"/>
                  <a:stretch>
                    <a:fillRect/>
                  </a:stretch>
                </p:blipFill>
                <p:spPr>
                  <a:xfrm>
                    <a:off x="2995229" y="6222481"/>
                    <a:ext cx="1928160" cy="70920"/>
                  </a:xfrm>
                  <a:prstGeom prst="rect">
                    <a:avLst/>
                  </a:prstGeom>
                </p:spPr>
              </p:pic>
            </mc:Fallback>
          </mc:AlternateContent>
        </p:grpSp>
      </p:grpSp>
    </p:spTree>
    <p:extLst>
      <p:ext uri="{BB962C8B-B14F-4D97-AF65-F5344CB8AC3E}">
        <p14:creationId xmlns:p14="http://schemas.microsoft.com/office/powerpoint/2010/main" val="2848267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45274" y="827530"/>
            <a:ext cx="479145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Una </a:t>
            </a:r>
            <a:r>
              <a:rPr lang="it-IT" sz="1800" b="1" dirty="0" smtClean="0"/>
              <a:t>soluzione satura</a:t>
            </a:r>
            <a:r>
              <a:rPr lang="it-IT" sz="1800" dirty="0" smtClean="0"/>
              <a:t> è una soluzione in cui è stata dissolta la quantità massima di soluto possibile. Per soluzioni di sistemi </a:t>
            </a:r>
            <a:r>
              <a:rPr lang="it-IT" sz="1800" b="1" dirty="0" smtClean="0"/>
              <a:t>liquido-solido</a:t>
            </a:r>
            <a:r>
              <a:rPr lang="it-IT" sz="1800" dirty="0" smtClean="0"/>
              <a:t>, una soluzione può essere definita satura quando è presente un </a:t>
            </a:r>
            <a:r>
              <a:rPr lang="it-IT" sz="1800" b="1" dirty="0" smtClean="0"/>
              <a:t>corpo di fondo</a:t>
            </a:r>
            <a:r>
              <a:rPr lang="it-IT" sz="1800" dirty="0" smtClean="0"/>
              <a:t>, cioè </a:t>
            </a:r>
            <a:r>
              <a:rPr lang="it-IT" sz="1800" dirty="0"/>
              <a:t>una quantità di soluto indisciolta </a:t>
            </a:r>
            <a:r>
              <a:rPr lang="it-IT" sz="1800" dirty="0" smtClean="0"/>
              <a:t>sul </a:t>
            </a:r>
            <a:r>
              <a:rPr lang="it-IT" sz="1800" dirty="0"/>
              <a:t>fondo </a:t>
            </a:r>
            <a:r>
              <a:rPr lang="it-IT" sz="1800" dirty="0" smtClean="0"/>
              <a:t>del contenitore, o qualche volta in sospensione nel liquido. </a:t>
            </a:r>
          </a:p>
          <a:p>
            <a:pPr marL="0" indent="0">
              <a:lnSpc>
                <a:spcPct val="120000"/>
              </a:lnSpc>
              <a:spcBef>
                <a:spcPts val="0"/>
              </a:spcBef>
              <a:spcAft>
                <a:spcPts val="600"/>
              </a:spcAft>
              <a:buNone/>
            </a:pPr>
            <a:r>
              <a:rPr lang="it-IT" sz="1800" u="sng" dirty="0" smtClean="0">
                <a:solidFill>
                  <a:srgbClr val="FF0000"/>
                </a:solidFill>
              </a:rPr>
              <a:t>N.B. In </a:t>
            </a:r>
            <a:r>
              <a:rPr lang="it-IT" sz="1800" u="sng" dirty="0">
                <a:solidFill>
                  <a:srgbClr val="FF0000"/>
                </a:solidFill>
              </a:rPr>
              <a:t>una soluzione satura </a:t>
            </a:r>
            <a:r>
              <a:rPr lang="it-IT" sz="1800" dirty="0">
                <a:solidFill>
                  <a:srgbClr val="FF0000"/>
                </a:solidFill>
              </a:rPr>
              <a:t>esiste un </a:t>
            </a:r>
            <a:r>
              <a:rPr lang="it-IT" sz="1800" b="1" dirty="0">
                <a:solidFill>
                  <a:srgbClr val="FF0000"/>
                </a:solidFill>
              </a:rPr>
              <a:t>equilibrio </a:t>
            </a:r>
            <a:r>
              <a:rPr lang="it-IT" sz="1800" b="1" dirty="0" smtClean="0">
                <a:solidFill>
                  <a:srgbClr val="FF0000"/>
                </a:solidFill>
              </a:rPr>
              <a:t>dinamico. </a:t>
            </a:r>
            <a:r>
              <a:rPr lang="it-IT" sz="1800" dirty="0" smtClean="0">
                <a:solidFill>
                  <a:srgbClr val="FF0000"/>
                </a:solidFill>
              </a:rPr>
              <a:t>Approfondiremo quando studieremo </a:t>
            </a:r>
          </a:p>
          <a:p>
            <a:pPr marL="0" indent="0">
              <a:lnSpc>
                <a:spcPct val="120000"/>
              </a:lnSpc>
              <a:spcBef>
                <a:spcPts val="0"/>
              </a:spcBef>
              <a:spcAft>
                <a:spcPts val="600"/>
              </a:spcAft>
              <a:buNone/>
            </a:pPr>
            <a:r>
              <a:rPr lang="it-IT" sz="1800" dirty="0" smtClean="0">
                <a:solidFill>
                  <a:srgbClr val="FF0000"/>
                </a:solidFill>
              </a:rPr>
              <a:t>Il prodotto di solubilità</a:t>
            </a:r>
            <a:endParaRPr lang="it-IT" sz="1800" dirty="0">
              <a:solidFill>
                <a:srgbClr val="FF0000"/>
              </a:solidFill>
            </a:endParaRPr>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Soluzione satura</a:t>
            </a:r>
            <a:endParaRPr lang="it-IT" sz="3200" dirty="0">
              <a:solidFill>
                <a:srgbClr val="0070C0"/>
              </a:solidFill>
            </a:endParaRPr>
          </a:p>
        </p:txBody>
      </p:sp>
      <p:sp>
        <p:nvSpPr>
          <p:cNvPr id="18" name="Content Placeholder 2"/>
          <p:cNvSpPr txBox="1">
            <a:spLocks/>
          </p:cNvSpPr>
          <p:nvPr/>
        </p:nvSpPr>
        <p:spPr>
          <a:xfrm>
            <a:off x="445274" y="5305860"/>
            <a:ext cx="826895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La concentrazione di soluto presente nella soluzione satura è detta </a:t>
            </a:r>
            <a:r>
              <a:rPr lang="it-IT" sz="1800" b="1" dirty="0" smtClean="0"/>
              <a:t>solubilità</a:t>
            </a:r>
            <a:r>
              <a:rPr lang="it-IT" sz="1800" dirty="0" smtClean="0"/>
              <a:t> del soluto. La solubilità varia con la temperatura, con il tipo di solvente, il tipo di soluto e, per i gas, anche con la pressione. La solubilità ha unità di misura di concentrazione.</a:t>
            </a:r>
          </a:p>
        </p:txBody>
      </p:sp>
      <p:grpSp>
        <p:nvGrpSpPr>
          <p:cNvPr id="14" name="Group 13"/>
          <p:cNvGrpSpPr/>
          <p:nvPr/>
        </p:nvGrpSpPr>
        <p:grpSpPr>
          <a:xfrm>
            <a:off x="5163370" y="904975"/>
            <a:ext cx="3758184" cy="4331363"/>
            <a:chOff x="179890" y="859255"/>
            <a:chExt cx="3758184" cy="4331363"/>
          </a:xfrm>
        </p:grpSpPr>
        <p:pic>
          <p:nvPicPr>
            <p:cNvPr id="10" name="Immagine 1"/>
            <p:cNvPicPr>
              <a:picLocks noChangeAspect="1"/>
            </p:cNvPicPr>
            <p:nvPr/>
          </p:nvPicPr>
          <p:blipFill rotWithShape="1">
            <a:blip r:embed="rId2">
              <a:extLst>
                <a:ext uri="{28A0092B-C50C-407E-A947-70E740481C1C}">
                  <a14:useLocalDpi xmlns:a14="http://schemas.microsoft.com/office/drawing/2010/main" val="0"/>
                </a:ext>
              </a:extLst>
            </a:blip>
            <a:srcRect r="42523" b="8086"/>
            <a:stretch/>
          </p:blipFill>
          <p:spPr bwMode="auto">
            <a:xfrm>
              <a:off x="295774" y="859255"/>
              <a:ext cx="3572137" cy="368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9890" y="4544287"/>
              <a:ext cx="1901952" cy="646331"/>
            </a:xfrm>
            <a:prstGeom prst="rect">
              <a:avLst/>
            </a:prstGeom>
            <a:noFill/>
          </p:spPr>
          <p:txBody>
            <a:bodyPr wrap="square" rtlCol="0">
              <a:spAutoFit/>
            </a:bodyPr>
            <a:lstStyle/>
            <a:p>
              <a:pPr algn="ctr"/>
              <a:r>
                <a:rPr lang="it-IT" dirty="0" smtClean="0"/>
                <a:t>SOLUZIONE INSATURA</a:t>
              </a:r>
              <a:endParaRPr lang="it-IT" dirty="0"/>
            </a:p>
          </p:txBody>
        </p:sp>
        <p:sp>
          <p:nvSpPr>
            <p:cNvPr id="12" name="TextBox 11"/>
            <p:cNvSpPr txBox="1"/>
            <p:nvPr/>
          </p:nvSpPr>
          <p:spPr>
            <a:xfrm>
              <a:off x="2036122" y="4544286"/>
              <a:ext cx="1901952" cy="646331"/>
            </a:xfrm>
            <a:prstGeom prst="rect">
              <a:avLst/>
            </a:prstGeom>
            <a:noFill/>
          </p:spPr>
          <p:txBody>
            <a:bodyPr wrap="square" rtlCol="0">
              <a:spAutoFit/>
            </a:bodyPr>
            <a:lstStyle/>
            <a:p>
              <a:pPr algn="ctr"/>
              <a:r>
                <a:rPr lang="it-IT" dirty="0" smtClean="0"/>
                <a:t>SOLUZIONE SATURA</a:t>
              </a:r>
              <a:endParaRPr lang="it-IT" dirty="0"/>
            </a:p>
          </p:txBody>
        </p:sp>
        <p:sp>
          <p:nvSpPr>
            <p:cNvPr id="5" name="TextBox 4"/>
            <p:cNvSpPr txBox="1"/>
            <p:nvPr/>
          </p:nvSpPr>
          <p:spPr>
            <a:xfrm>
              <a:off x="2261557" y="4207430"/>
              <a:ext cx="1606354" cy="369332"/>
            </a:xfrm>
            <a:prstGeom prst="rect">
              <a:avLst/>
            </a:prstGeom>
            <a:noFill/>
          </p:spPr>
          <p:txBody>
            <a:bodyPr wrap="square" rtlCol="0">
              <a:spAutoFit/>
            </a:bodyPr>
            <a:lstStyle/>
            <a:p>
              <a:r>
                <a:rPr lang="it-IT" dirty="0" smtClean="0">
                  <a:solidFill>
                    <a:schemeClr val="bg1"/>
                  </a:solidFill>
                </a:rPr>
                <a:t>Corpo di fondo</a:t>
              </a:r>
              <a:endParaRPr lang="it-IT" dirty="0">
                <a:solidFill>
                  <a:schemeClr val="bg1"/>
                </a:solidFill>
              </a:endParaRPr>
            </a:p>
          </p:txBody>
        </p:sp>
        <p:cxnSp>
          <p:nvCxnSpPr>
            <p:cNvPr id="9" name="Straight Arrow Connector 8"/>
            <p:cNvCxnSpPr/>
            <p:nvPr/>
          </p:nvCxnSpPr>
          <p:spPr>
            <a:xfrm flipH="1" flipV="1">
              <a:off x="3198012" y="4157138"/>
              <a:ext cx="411480" cy="100583"/>
            </a:xfrm>
            <a:prstGeom prst="straightConnector1">
              <a:avLst/>
            </a:prstGeom>
            <a:ln w="317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344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1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1990" y="861307"/>
            <a:ext cx="8214094" cy="430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Come varia la solubilità con la temperatura per la soluzione di un </a:t>
            </a:r>
            <a:r>
              <a:rPr lang="it-IT" sz="1800" u="sng" dirty="0" smtClean="0"/>
              <a:t>solido in un liquido</a:t>
            </a:r>
            <a:r>
              <a:rPr lang="it-IT" sz="1800" dirty="0" smtClean="0"/>
              <a:t>?</a:t>
            </a:r>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Solubilità e temperatura</a:t>
            </a:r>
            <a:endParaRPr lang="it-IT" sz="3200" dirty="0">
              <a:solidFill>
                <a:srgbClr val="0070C0"/>
              </a:solidFill>
            </a:endParaRPr>
          </a:p>
        </p:txBody>
      </p:sp>
      <p:sp>
        <p:nvSpPr>
          <p:cNvPr id="18" name="Content Placeholder 2"/>
          <p:cNvSpPr txBox="1">
            <a:spLocks/>
          </p:cNvSpPr>
          <p:nvPr/>
        </p:nvSpPr>
        <p:spPr>
          <a:xfrm>
            <a:off x="471990" y="4637143"/>
            <a:ext cx="821409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2050" indent="-1162050">
              <a:lnSpc>
                <a:spcPct val="120000"/>
              </a:lnSpc>
              <a:spcBef>
                <a:spcPts val="0"/>
              </a:spcBef>
              <a:spcAft>
                <a:spcPts val="1200"/>
              </a:spcAft>
              <a:buNone/>
            </a:pPr>
            <a:r>
              <a:rPr lang="it-IT" sz="1800" i="1" dirty="0" smtClean="0"/>
              <a:t>Ad esempio: NaOH si scioglie in acqua liberando una gran quantità di calore (processo esotermico). Invece, NH</a:t>
            </a:r>
            <a:r>
              <a:rPr lang="it-IT" sz="1800" i="1" baseline="-25000" dirty="0" smtClean="0"/>
              <a:t>4</a:t>
            </a:r>
            <a:r>
              <a:rPr lang="it-IT" sz="1800" i="1" dirty="0" smtClean="0"/>
              <a:t>NO</a:t>
            </a:r>
            <a:r>
              <a:rPr lang="it-IT" sz="1800" i="1" baseline="-25000" dirty="0" smtClean="0"/>
              <a:t>3</a:t>
            </a:r>
            <a:r>
              <a:rPr lang="it-IT" sz="1800" i="1" dirty="0" smtClean="0"/>
              <a:t> si dissolve assorbendo calore (processo endotermico) ed è utilizzato nei sacchetti di «ghiaccio istantaneo».</a:t>
            </a:r>
          </a:p>
          <a:p>
            <a:pPr marL="0" indent="0">
              <a:lnSpc>
                <a:spcPct val="120000"/>
              </a:lnSpc>
              <a:spcBef>
                <a:spcPts val="0"/>
              </a:spcBef>
              <a:spcAft>
                <a:spcPts val="1200"/>
              </a:spcAft>
              <a:buNone/>
            </a:pPr>
            <a:r>
              <a:rPr lang="it-IT" sz="1800" dirty="0" smtClean="0"/>
              <a:t>Per una soluzione di un </a:t>
            </a:r>
            <a:r>
              <a:rPr lang="it-IT" sz="1800" u="sng" dirty="0" smtClean="0"/>
              <a:t>gas in un liquido</a:t>
            </a:r>
            <a:r>
              <a:rPr lang="it-IT" sz="1800" dirty="0" smtClean="0"/>
              <a:t>, la solubilità diminuisce all’aumentare della temperatura: </a:t>
            </a:r>
            <a:r>
              <a:rPr lang="it-IT" sz="1800" b="1" dirty="0" smtClean="0"/>
              <a:t>la dissoluzione di un gas in un liquido è un processo esotermico</a:t>
            </a:r>
            <a:r>
              <a:rPr lang="it-IT" sz="1800" dirty="0" smtClean="0"/>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56" y="1167819"/>
            <a:ext cx="3648040" cy="3528572"/>
          </a:xfrm>
          <a:prstGeom prst="rect">
            <a:avLst/>
          </a:prstGeom>
        </p:spPr>
      </p:pic>
      <p:sp>
        <p:nvSpPr>
          <p:cNvPr id="14" name="Content Placeholder 2"/>
          <p:cNvSpPr txBox="1">
            <a:spLocks/>
          </p:cNvSpPr>
          <p:nvPr/>
        </p:nvSpPr>
        <p:spPr>
          <a:xfrm>
            <a:off x="3901290" y="1228391"/>
            <a:ext cx="5120162" cy="3719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r>
              <a:rPr lang="it-IT" sz="1800" dirty="0" smtClean="0"/>
              <a:t>La </a:t>
            </a:r>
            <a:r>
              <a:rPr lang="it-IT" sz="1800" dirty="0"/>
              <a:t>maggior parte delle sostanze </a:t>
            </a:r>
            <a:r>
              <a:rPr lang="it-IT" sz="1800" dirty="0" smtClean="0"/>
              <a:t>mostra un </a:t>
            </a:r>
            <a:r>
              <a:rPr lang="it-IT" sz="1800" b="1" dirty="0" smtClean="0"/>
              <a:t>aumento di solubilità con la temperatura</a:t>
            </a:r>
            <a:r>
              <a:rPr lang="it-IT" sz="1800" dirty="0" smtClean="0"/>
              <a:t>. In questo caso il processo avviene con </a:t>
            </a:r>
            <a:r>
              <a:rPr lang="it-IT" sz="1800" b="1" dirty="0" smtClean="0"/>
              <a:t>assorbimento di calore </a:t>
            </a:r>
            <a:r>
              <a:rPr lang="it-IT" sz="1800" dirty="0" smtClean="0"/>
              <a:t>(processo endotermico, </a:t>
            </a:r>
            <a:r>
              <a:rPr lang="it-IT" sz="1800" dirty="0" err="1" smtClean="0">
                <a:latin typeface="Symbol" panose="05050102010706020507" pitchFamily="18" charset="2"/>
              </a:rPr>
              <a:t>D</a:t>
            </a:r>
            <a:r>
              <a:rPr lang="it-IT" sz="1800" baseline="-25000" dirty="0" err="1"/>
              <a:t>dis</a:t>
            </a:r>
            <a:r>
              <a:rPr lang="it-IT" sz="1800" dirty="0" err="1" smtClean="0"/>
              <a:t>H</a:t>
            </a:r>
            <a:r>
              <a:rPr lang="it-IT" sz="1800" dirty="0" smtClean="0"/>
              <a:t> &gt; 0). </a:t>
            </a:r>
            <a:r>
              <a:rPr lang="it-IT" sz="1800" dirty="0"/>
              <a:t>L</a:t>
            </a:r>
            <a:r>
              <a:rPr lang="it-IT" sz="1800" dirty="0" smtClean="0"/>
              <a:t>’aumento di temperatura favorisce il processo di dissoluzione.</a:t>
            </a:r>
          </a:p>
          <a:p>
            <a:pPr>
              <a:lnSpc>
                <a:spcPct val="120000"/>
              </a:lnSpc>
              <a:spcBef>
                <a:spcPts val="0"/>
              </a:spcBef>
              <a:spcAft>
                <a:spcPts val="600"/>
              </a:spcAft>
            </a:pPr>
            <a:r>
              <a:rPr lang="it-IT" sz="1800" dirty="0" smtClean="0"/>
              <a:t>Al contrario, se la dissoluzione avviene con </a:t>
            </a:r>
            <a:r>
              <a:rPr lang="it-IT" sz="1800" b="1" dirty="0" smtClean="0"/>
              <a:t>sviluppo di calore </a:t>
            </a:r>
            <a:r>
              <a:rPr lang="it-IT" sz="1800" dirty="0" smtClean="0"/>
              <a:t>(processo esotermico, </a:t>
            </a:r>
            <a:r>
              <a:rPr lang="it-IT" sz="1800" dirty="0" err="1" smtClean="0">
                <a:latin typeface="Symbol" panose="05050102010706020507" pitchFamily="18" charset="2"/>
              </a:rPr>
              <a:t>D</a:t>
            </a:r>
            <a:r>
              <a:rPr lang="it-IT" sz="1800" baseline="-25000" dirty="0" err="1"/>
              <a:t>dis</a:t>
            </a:r>
            <a:r>
              <a:rPr lang="it-IT" sz="1800" dirty="0" err="1" smtClean="0"/>
              <a:t>H</a:t>
            </a:r>
            <a:r>
              <a:rPr lang="it-IT" sz="1800" dirty="0" smtClean="0"/>
              <a:t> </a:t>
            </a:r>
            <a:r>
              <a:rPr lang="it-IT" sz="1800" dirty="0"/>
              <a:t>&lt;</a:t>
            </a:r>
            <a:r>
              <a:rPr lang="it-IT" sz="1800" dirty="0" smtClean="0"/>
              <a:t> </a:t>
            </a:r>
            <a:r>
              <a:rPr lang="it-IT" sz="1800" dirty="0"/>
              <a:t>0</a:t>
            </a:r>
            <a:r>
              <a:rPr lang="it-IT" sz="1800" dirty="0" smtClean="0"/>
              <a:t>), la solubilità </a:t>
            </a:r>
            <a:r>
              <a:rPr lang="it-IT" sz="1800" b="1" dirty="0" smtClean="0"/>
              <a:t>diminuisce all’aumentare della temperatura.</a:t>
            </a:r>
            <a:endParaRPr lang="it-IT" sz="1800" b="1" dirty="0"/>
          </a:p>
        </p:txBody>
      </p:sp>
    </p:spTree>
    <p:extLst>
      <p:ext uri="{BB962C8B-B14F-4D97-AF65-F5344CB8AC3E}">
        <p14:creationId xmlns:p14="http://schemas.microsoft.com/office/powerpoint/2010/main" val="5255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491207" y="994036"/>
                <a:ext cx="472108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Per la soluzione di un </a:t>
                </a:r>
                <a:r>
                  <a:rPr lang="it-IT" sz="1800" u="sng" dirty="0" smtClean="0"/>
                  <a:t>gas in un liquido</a:t>
                </a:r>
                <a:r>
                  <a:rPr lang="it-IT" sz="1800" dirty="0" smtClean="0"/>
                  <a:t>, la solubilità varia anche al variare della pressione parziale del gas sulla soluzione. </a:t>
                </a:r>
              </a:p>
              <a:p>
                <a:pPr marL="0" indent="0">
                  <a:lnSpc>
                    <a:spcPct val="120000"/>
                  </a:lnSpc>
                  <a:spcBef>
                    <a:spcPts val="0"/>
                  </a:spcBef>
                  <a:buNone/>
                </a:pPr>
                <a:r>
                  <a:rPr lang="it-IT" sz="1800" dirty="0" smtClean="0"/>
                  <a:t>Per soluzioni diluite, vale </a:t>
                </a:r>
                <a:r>
                  <a:rPr lang="it-IT" sz="1800" dirty="0"/>
                  <a:t>la </a:t>
                </a:r>
                <a:r>
                  <a:rPr lang="it-IT" sz="1800" b="1" dirty="0"/>
                  <a:t>legge di Henry</a:t>
                </a:r>
                <a:r>
                  <a:rPr lang="it-IT" sz="1800" dirty="0"/>
                  <a:t>, </a:t>
                </a:r>
                <a:r>
                  <a:rPr lang="it-IT" sz="1800" dirty="0" smtClean="0"/>
                  <a:t>secondo cui la </a:t>
                </a:r>
                <a:r>
                  <a:rPr lang="it-IT" sz="1800" dirty="0"/>
                  <a:t>solubilità di un gas aumenta all’aumentare della </a:t>
                </a:r>
                <a:r>
                  <a:rPr lang="it-IT" sz="1800" dirty="0" smtClean="0"/>
                  <a:t>pressione parziale </a:t>
                </a:r>
                <a:r>
                  <a:rPr lang="it-IT" sz="1800" dirty="0"/>
                  <a:t>del gas sul </a:t>
                </a:r>
                <a:r>
                  <a:rPr lang="it-IT" sz="1800" dirty="0" smtClean="0"/>
                  <a:t>liquido:    		  </a:t>
                </a:r>
                <a14:m>
                  <m:oMath xmlns:m="http://schemas.openxmlformats.org/officeDocument/2006/math">
                    <m:r>
                      <a:rPr lang="it-IT" sz="2200" i="1" smtClean="0">
                        <a:latin typeface="Cambria Math" panose="02040503050406030204" pitchFamily="18" charset="0"/>
                      </a:rPr>
                      <m:t>𝑐</m:t>
                    </m:r>
                    <m:r>
                      <a:rPr lang="it-IT" sz="2200" i="1" smtClean="0">
                        <a:latin typeface="Cambria Math" panose="02040503050406030204" pitchFamily="18" charset="0"/>
                      </a:rPr>
                      <m:t>=</m:t>
                    </m:r>
                    <m:r>
                      <a:rPr lang="it-IT" sz="2200" i="1" smtClean="0">
                        <a:latin typeface="Cambria Math" panose="02040503050406030204" pitchFamily="18" charset="0"/>
                      </a:rPr>
                      <m:t>𝑘</m:t>
                    </m:r>
                    <m:r>
                      <a:rPr lang="it-IT" sz="2200" i="1" smtClean="0">
                        <a:latin typeface="Cambria Math" panose="02040503050406030204" pitchFamily="18" charset="0"/>
                      </a:rPr>
                      <m:t>⋅</m:t>
                    </m:r>
                    <m:sSub>
                      <m:sSubPr>
                        <m:ctrlPr>
                          <a:rPr lang="it-IT" sz="2200" i="1" smtClean="0">
                            <a:latin typeface="Cambria Math" panose="02040503050406030204" pitchFamily="18" charset="0"/>
                          </a:rPr>
                        </m:ctrlPr>
                      </m:sSubPr>
                      <m:e>
                        <m:r>
                          <a:rPr lang="it-IT" sz="2200" i="1" smtClean="0">
                            <a:latin typeface="Cambria Math" panose="02040503050406030204" pitchFamily="18" charset="0"/>
                          </a:rPr>
                          <m:t>𝑃</m:t>
                        </m:r>
                      </m:e>
                      <m:sub>
                        <m:r>
                          <a:rPr lang="it-IT" sz="2200" i="1" smtClean="0">
                            <a:latin typeface="Cambria Math" panose="02040503050406030204" pitchFamily="18" charset="0"/>
                          </a:rPr>
                          <m:t>𝑔𝑎𝑠</m:t>
                        </m:r>
                      </m:sub>
                    </m:sSub>
                  </m:oMath>
                </a14:m>
                <a:endParaRPr lang="it-IT" sz="2200" dirty="0" smtClean="0"/>
              </a:p>
              <a:p>
                <a:pPr marL="0" indent="0">
                  <a:lnSpc>
                    <a:spcPct val="120000"/>
                  </a:lnSpc>
                  <a:spcBef>
                    <a:spcPts val="0"/>
                  </a:spcBef>
                  <a:spcAft>
                    <a:spcPts val="600"/>
                  </a:spcAft>
                  <a:buNone/>
                </a:pPr>
                <a:r>
                  <a:rPr lang="it-IT" sz="1800" dirty="0"/>
                  <a:t>d</a:t>
                </a:r>
                <a:r>
                  <a:rPr lang="it-IT" sz="1800" dirty="0" smtClean="0"/>
                  <a:t>ove </a:t>
                </a:r>
                <a:r>
                  <a:rPr lang="it-IT" sz="1800" i="1" dirty="0" smtClean="0"/>
                  <a:t>c</a:t>
                </a:r>
                <a:r>
                  <a:rPr lang="it-IT" sz="1800" dirty="0" smtClean="0"/>
                  <a:t> è la concentrazione del gas nel liquido, </a:t>
                </a:r>
                <a:r>
                  <a:rPr lang="it-IT" sz="1800" i="1" dirty="0" smtClean="0"/>
                  <a:t>P</a:t>
                </a:r>
                <a:r>
                  <a:rPr lang="it-IT" sz="1800" i="1" baseline="-25000" dirty="0" smtClean="0"/>
                  <a:t>gas</a:t>
                </a:r>
                <a:r>
                  <a:rPr lang="it-IT" sz="1800" dirty="0" smtClean="0"/>
                  <a:t> è la pressione parziale esercitata dal gas sul liquido, e </a:t>
                </a:r>
                <a:r>
                  <a:rPr lang="it-IT" sz="1800" i="1" dirty="0" smtClean="0"/>
                  <a:t>k</a:t>
                </a:r>
                <a:r>
                  <a:rPr lang="it-IT" sz="1800" dirty="0" smtClean="0"/>
                  <a:t> è una costante che dipende dal gas e dal liquido. </a:t>
                </a:r>
                <a:endParaRPr lang="it-IT" sz="1800"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91207" y="994036"/>
                <a:ext cx="4721086" cy="974768"/>
              </a:xfrm>
              <a:prstGeom prst="rect">
                <a:avLst/>
              </a:prstGeom>
              <a:blipFill>
                <a:blip r:embed="rId2"/>
                <a:stretch>
                  <a:fillRect l="-1163" r="-1680" b="-306875"/>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Solubilità e pressione: legge di Henry</a:t>
            </a:r>
            <a:endParaRPr lang="it-IT" sz="3200" dirty="0">
              <a:solidFill>
                <a:srgbClr val="0070C0"/>
              </a:solidFill>
            </a:endParaRPr>
          </a:p>
        </p:txBody>
      </p:sp>
      <p:sp>
        <p:nvSpPr>
          <p:cNvPr id="18" name="Content Placeholder 2"/>
          <p:cNvSpPr txBox="1">
            <a:spLocks/>
          </p:cNvSpPr>
          <p:nvPr/>
        </p:nvSpPr>
        <p:spPr>
          <a:xfrm>
            <a:off x="491207" y="5013252"/>
            <a:ext cx="813217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i="1" dirty="0" smtClean="0"/>
              <a:t>Un esempio di questa legge viene dall’apertura di una bottiglia di acqua gassata: la bottiglia chiusa è ‘sotto pressione’, ovvero </a:t>
            </a:r>
            <a:r>
              <a:rPr lang="it-IT" sz="1800" i="1" dirty="0"/>
              <a:t>ha al proprio </a:t>
            </a:r>
            <a:r>
              <a:rPr lang="it-IT" sz="1800" i="1" dirty="0" smtClean="0"/>
              <a:t>interno una pressione parziale di CO</a:t>
            </a:r>
            <a:r>
              <a:rPr lang="it-IT" sz="1800" i="1" baseline="-25000" dirty="0" smtClean="0"/>
              <a:t>2</a:t>
            </a:r>
            <a:r>
              <a:rPr lang="it-IT" sz="1800" i="1" dirty="0" smtClean="0"/>
              <a:t> più elevata. Quando la bottiglia viene aperta, la pressione parziale del gas diminuisce e la solubilità diminuisce: compaiono le bolle di gas!</a:t>
            </a:r>
          </a:p>
        </p:txBody>
      </p:sp>
      <p:pic>
        <p:nvPicPr>
          <p:cNvPr id="10" name="Immagine 1"/>
          <p:cNvPicPr>
            <a:picLocks noChangeAspect="1"/>
          </p:cNvPicPr>
          <p:nvPr/>
        </p:nvPicPr>
        <p:blipFill rotWithShape="1">
          <a:blip r:embed="rId3">
            <a:extLst>
              <a:ext uri="{28A0092B-C50C-407E-A947-70E740481C1C}">
                <a14:useLocalDpi xmlns:a14="http://schemas.microsoft.com/office/drawing/2010/main" val="0"/>
              </a:ext>
            </a:extLst>
          </a:blip>
          <a:srcRect b="26996"/>
          <a:stretch/>
        </p:blipFill>
        <p:spPr bwMode="auto">
          <a:xfrm>
            <a:off x="5373360" y="927484"/>
            <a:ext cx="3053759" cy="408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01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18"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10026</TotalTime>
  <Words>3264</Words>
  <Application>Microsoft Office PowerPoint</Application>
  <PresentationFormat>Presentazione su schermo (4:3)</PresentationFormat>
  <Paragraphs>324</Paragraphs>
  <Slides>27</Slides>
  <Notes>7</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27</vt:i4>
      </vt:variant>
    </vt:vector>
  </HeadingPairs>
  <TitlesOfParts>
    <vt:vector size="36" baseType="lpstr">
      <vt:lpstr>Arial</vt:lpstr>
      <vt:lpstr>Bradley Hand ITC</vt:lpstr>
      <vt:lpstr>Calibri</vt:lpstr>
      <vt:lpstr>Calibri Light</vt:lpstr>
      <vt:lpstr>Cambria Math</vt:lpstr>
      <vt:lpstr>Symbol</vt:lpstr>
      <vt:lpstr>Times New Roman</vt:lpstr>
      <vt:lpstr>Wingdings</vt:lpstr>
      <vt:lpstr>Office Theme</vt:lpstr>
      <vt:lpstr>Soluzione</vt:lpstr>
      <vt:lpstr>Dissoluzione</vt:lpstr>
      <vt:lpstr>Presentazione standard di PowerPoint</vt:lpstr>
      <vt:lpstr>Concentrazione</vt:lpstr>
      <vt:lpstr>Presentazione standard di PowerPoint</vt:lpstr>
      <vt:lpstr>Diluizione</vt:lpstr>
      <vt:lpstr>Soluzione satura</vt:lpstr>
      <vt:lpstr>Solubilità e temperatura</vt:lpstr>
      <vt:lpstr>Solubilità e pressione: legge di Henry</vt:lpstr>
      <vt:lpstr>Tensione di vapore della soluzione</vt:lpstr>
      <vt:lpstr>Soluzioni liquido-liquido</vt:lpstr>
      <vt:lpstr>Soluzioni di due componenti volatili:esempio</vt:lpstr>
      <vt:lpstr>Distillazione</vt:lpstr>
      <vt:lpstr>Presentazione standard di PowerPoint</vt:lpstr>
      <vt:lpstr>Soluzioni non ideali</vt:lpstr>
      <vt:lpstr>Azeotropi</vt:lpstr>
      <vt:lpstr>Proprietà colligative</vt:lpstr>
      <vt:lpstr>Abbassamento della tensione di vapore</vt:lpstr>
      <vt:lpstr>Innalzamento ebullioscopico</vt:lpstr>
      <vt:lpstr>Abbassamento crioscopico</vt:lpstr>
      <vt:lpstr>Pressione osmotica</vt:lpstr>
      <vt:lpstr>Presentazione standard di PowerPoint</vt:lpstr>
      <vt:lpstr>Elettroliti</vt:lpstr>
      <vt:lpstr>Proprietà colligative delle soluzioni di elettroliti</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747</cp:revision>
  <cp:lastPrinted>2020-10-28T14:23:08Z</cp:lastPrinted>
  <dcterms:created xsi:type="dcterms:W3CDTF">2020-07-11T12:16:55Z</dcterms:created>
  <dcterms:modified xsi:type="dcterms:W3CDTF">2024-10-29T13:30:14Z</dcterms:modified>
</cp:coreProperties>
</file>