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5"/>
  </p:notesMasterIdLst>
  <p:handoutMasterIdLst>
    <p:handoutMasterId r:id="rId46"/>
  </p:handoutMasterIdLst>
  <p:sldIdLst>
    <p:sldId id="330" r:id="rId5"/>
    <p:sldId id="257" r:id="rId6"/>
    <p:sldId id="358" r:id="rId7"/>
    <p:sldId id="297" r:id="rId8"/>
    <p:sldId id="298" r:id="rId9"/>
    <p:sldId id="300" r:id="rId10"/>
    <p:sldId id="299" r:id="rId11"/>
    <p:sldId id="303" r:id="rId12"/>
    <p:sldId id="301" r:id="rId13"/>
    <p:sldId id="302" r:id="rId14"/>
    <p:sldId id="306" r:id="rId15"/>
    <p:sldId id="307" r:id="rId16"/>
    <p:sldId id="309" r:id="rId17"/>
    <p:sldId id="310" r:id="rId18"/>
    <p:sldId id="311" r:id="rId19"/>
    <p:sldId id="312" r:id="rId20"/>
    <p:sldId id="327" r:id="rId21"/>
    <p:sldId id="329" r:id="rId22"/>
    <p:sldId id="315" r:id="rId23"/>
    <p:sldId id="328" r:id="rId24"/>
    <p:sldId id="281" r:id="rId25"/>
    <p:sldId id="319" r:id="rId26"/>
    <p:sldId id="335" r:id="rId27"/>
    <p:sldId id="336" r:id="rId28"/>
    <p:sldId id="337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3" r:id="rId40"/>
    <p:sldId id="355" r:id="rId41"/>
    <p:sldId id="356" r:id="rId42"/>
    <p:sldId id="357" r:id="rId43"/>
    <p:sldId id="354" r:id="rId44"/>
  </p:sldIdLst>
  <p:sldSz cx="9144000" cy="6858000" type="screen4x3"/>
  <p:notesSz cx="6888163" cy="100203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5050"/>
    <a:srgbClr val="000000"/>
    <a:srgbClr val="EA8622"/>
    <a:srgbClr val="F0A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5332" autoAdjust="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8CDA8F7B-6000-3F43-952A-AA090E3C1422}"/>
    <pc:docChg chg="custSel addSld delSld modSld sldOrd">
      <pc:chgData name="GAROFOLO ILARIA" userId="3b094b60-c214-4504-8c18-1bd7e03e5e88" providerId="ADAL" clId="{8CDA8F7B-6000-3F43-952A-AA090E3C1422}" dt="2020-10-18T13:51:04.307" v="60" actId="1076"/>
      <pc:docMkLst>
        <pc:docMk/>
      </pc:docMkLst>
      <pc:sldChg chg="addSp delSp">
        <pc:chgData name="GAROFOLO ILARIA" userId="3b094b60-c214-4504-8c18-1bd7e03e5e88" providerId="ADAL" clId="{8CDA8F7B-6000-3F43-952A-AA090E3C1422}" dt="2020-10-18T13:42:59.885" v="1" actId="22"/>
        <pc:sldMkLst>
          <pc:docMk/>
          <pc:sldMk cId="0" sldId="257"/>
        </pc:sldMkLst>
        <pc:spChg chg="add">
          <ac:chgData name="GAROFOLO ILARIA" userId="3b094b60-c214-4504-8c18-1bd7e03e5e88" providerId="ADAL" clId="{8CDA8F7B-6000-3F43-952A-AA090E3C1422}" dt="2020-10-18T13:42:59.885" v="1" actId="22"/>
          <ac:spMkLst>
            <pc:docMk/>
            <pc:sldMk cId="0" sldId="257"/>
            <ac:spMk id="2" creationId="{BB4DA729-496C-8440-869B-9E7BC5AA8DB5}"/>
          </ac:spMkLst>
        </pc:spChg>
        <pc:spChg chg="del">
          <ac:chgData name="GAROFOLO ILARIA" userId="3b094b60-c214-4504-8c18-1bd7e03e5e88" providerId="ADAL" clId="{8CDA8F7B-6000-3F43-952A-AA090E3C1422}" dt="2020-10-18T13:42:25.494" v="0" actId="21"/>
          <ac:spMkLst>
            <pc:docMk/>
            <pc:sldMk cId="0" sldId="257"/>
            <ac:spMk id="7176" creationId="{64099525-9215-404E-8EDE-35A1C46E8B87}"/>
          </ac:spMkLst>
        </pc:spChg>
      </pc:sldChg>
      <pc:sldChg chg="modSp">
        <pc:chgData name="GAROFOLO ILARIA" userId="3b094b60-c214-4504-8c18-1bd7e03e5e88" providerId="ADAL" clId="{8CDA8F7B-6000-3F43-952A-AA090E3C1422}" dt="2020-10-18T13:46:06.430" v="21" actId="20577"/>
        <pc:sldMkLst>
          <pc:docMk/>
          <pc:sldMk cId="0" sldId="262"/>
        </pc:sldMkLst>
        <pc:spChg chg="mod">
          <ac:chgData name="GAROFOLO ILARIA" userId="3b094b60-c214-4504-8c18-1bd7e03e5e88" providerId="ADAL" clId="{8CDA8F7B-6000-3F43-952A-AA090E3C1422}" dt="2020-10-18T13:46:06.430" v="21" actId="20577"/>
          <ac:spMkLst>
            <pc:docMk/>
            <pc:sldMk cId="0" sldId="262"/>
            <ac:spMk id="18491" creationId="{529CC496-ED2D-47E6-86B0-5D3F5483516F}"/>
          </ac:spMkLst>
        </pc:spChg>
      </pc:sldChg>
      <pc:sldChg chg="modSp">
        <pc:chgData name="GAROFOLO ILARIA" userId="3b094b60-c214-4504-8c18-1bd7e03e5e88" providerId="ADAL" clId="{8CDA8F7B-6000-3F43-952A-AA090E3C1422}" dt="2020-10-18T13:48:03.039" v="34" actId="21"/>
        <pc:sldMkLst>
          <pc:docMk/>
          <pc:sldMk cId="0" sldId="281"/>
        </pc:sldMkLst>
        <pc:spChg chg="mod">
          <ac:chgData name="GAROFOLO ILARIA" userId="3b094b60-c214-4504-8c18-1bd7e03e5e88" providerId="ADAL" clId="{8CDA8F7B-6000-3F43-952A-AA090E3C1422}" dt="2020-10-18T13:48:03.039" v="34" actId="21"/>
          <ac:spMkLst>
            <pc:docMk/>
            <pc:sldMk cId="0" sldId="281"/>
            <ac:spMk id="33797" creationId="{EC0C4953-C006-4613-B577-32BBCD81BB80}"/>
          </ac:spMkLst>
        </pc:spChg>
      </pc:sldChg>
      <pc:sldChg chg="addSp delSp modSp">
        <pc:chgData name="GAROFOLO ILARIA" userId="3b094b60-c214-4504-8c18-1bd7e03e5e88" providerId="ADAL" clId="{8CDA8F7B-6000-3F43-952A-AA090E3C1422}" dt="2020-10-18T13:44:04.602" v="9" actId="21"/>
        <pc:sldMkLst>
          <pc:docMk/>
          <pc:sldMk cId="0" sldId="297"/>
        </pc:sldMkLst>
        <pc:spChg chg="mod">
          <ac:chgData name="GAROFOLO ILARIA" userId="3b094b60-c214-4504-8c18-1bd7e03e5e88" providerId="ADAL" clId="{8CDA8F7B-6000-3F43-952A-AA090E3C1422}" dt="2020-10-18T13:44:04.602" v="9" actId="21"/>
          <ac:spMkLst>
            <pc:docMk/>
            <pc:sldMk cId="0" sldId="297"/>
            <ac:spMk id="10260" creationId="{290BAE07-31E7-46DB-AD0D-CF384E7A0985}"/>
          </ac:spMkLst>
        </pc:spChg>
        <pc:grpChg chg="add del">
          <ac:chgData name="GAROFOLO ILARIA" userId="3b094b60-c214-4504-8c18-1bd7e03e5e88" providerId="ADAL" clId="{8CDA8F7B-6000-3F43-952A-AA090E3C1422}" dt="2020-10-18T13:43:42.429" v="8"/>
          <ac:grpSpMkLst>
            <pc:docMk/>
            <pc:sldMk cId="0" sldId="297"/>
            <ac:grpSpMk id="5" creationId="{B4A0E0B8-9024-6745-85C9-AFE745E4DC42}"/>
          </ac:grpSpMkLst>
        </pc:grpChg>
        <pc:grpChg chg="add">
          <ac:chgData name="GAROFOLO ILARIA" userId="3b094b60-c214-4504-8c18-1bd7e03e5e88" providerId="ADAL" clId="{8CDA8F7B-6000-3F43-952A-AA090E3C1422}" dt="2020-10-18T13:43:42.429" v="8"/>
          <ac:grpSpMkLst>
            <pc:docMk/>
            <pc:sldMk cId="0" sldId="297"/>
            <ac:grpSpMk id="7" creationId="{863EA28D-7D60-8242-AC39-8ED307ECA757}"/>
          </ac:grpSpMkLst>
        </pc:grpChg>
        <pc:inkChg chg="add topLvl">
          <ac:chgData name="GAROFOLO ILARIA" userId="3b094b60-c214-4504-8c18-1bd7e03e5e88" providerId="ADAL" clId="{8CDA8F7B-6000-3F43-952A-AA090E3C1422}" dt="2020-10-18T13:43:42.429" v="8"/>
          <ac:inkMkLst>
            <pc:docMk/>
            <pc:sldMk cId="0" sldId="297"/>
            <ac:inkMk id="2" creationId="{379874D0-5D71-FD44-8BD7-8EA155EE1351}"/>
          </ac:inkMkLst>
        </pc:inkChg>
        <pc:inkChg chg="add topLvl">
          <ac:chgData name="GAROFOLO ILARIA" userId="3b094b60-c214-4504-8c18-1bd7e03e5e88" providerId="ADAL" clId="{8CDA8F7B-6000-3F43-952A-AA090E3C1422}" dt="2020-10-18T13:43:42.429" v="8"/>
          <ac:inkMkLst>
            <pc:docMk/>
            <pc:sldMk cId="0" sldId="297"/>
            <ac:inkMk id="3" creationId="{FE88B1E4-1830-BD4B-8473-CB49EB6ABE6B}"/>
          </ac:inkMkLst>
        </pc:inkChg>
        <pc:inkChg chg="add topLvl">
          <ac:chgData name="GAROFOLO ILARIA" userId="3b094b60-c214-4504-8c18-1bd7e03e5e88" providerId="ADAL" clId="{8CDA8F7B-6000-3F43-952A-AA090E3C1422}" dt="2020-10-18T13:43:42.429" v="8"/>
          <ac:inkMkLst>
            <pc:docMk/>
            <pc:sldMk cId="0" sldId="297"/>
            <ac:inkMk id="4" creationId="{A5C550CA-C1CF-A140-BC28-C06FD4DFC5FC}"/>
          </ac:inkMkLst>
        </pc:inkChg>
        <pc:inkChg chg="add">
          <ac:chgData name="GAROFOLO ILARIA" userId="3b094b60-c214-4504-8c18-1bd7e03e5e88" providerId="ADAL" clId="{8CDA8F7B-6000-3F43-952A-AA090E3C1422}" dt="2020-10-18T13:43:41.894" v="7"/>
          <ac:inkMkLst>
            <pc:docMk/>
            <pc:sldMk cId="0" sldId="297"/>
            <ac:inkMk id="6" creationId="{60D0AC12-93E3-7846-AFD7-99E38C721EAE}"/>
          </ac:inkMkLst>
        </pc:inkChg>
      </pc:sldChg>
      <pc:sldChg chg="addSp modSp">
        <pc:chgData name="GAROFOLO ILARIA" userId="3b094b60-c214-4504-8c18-1bd7e03e5e88" providerId="ADAL" clId="{8CDA8F7B-6000-3F43-952A-AA090E3C1422}" dt="2020-10-18T13:44:27.400" v="14" actId="21"/>
        <pc:sldMkLst>
          <pc:docMk/>
          <pc:sldMk cId="0" sldId="298"/>
        </pc:sldMkLst>
        <pc:spChg chg="mod">
          <ac:chgData name="GAROFOLO ILARIA" userId="3b094b60-c214-4504-8c18-1bd7e03e5e88" providerId="ADAL" clId="{8CDA8F7B-6000-3F43-952A-AA090E3C1422}" dt="2020-10-18T13:44:27.400" v="14" actId="21"/>
          <ac:spMkLst>
            <pc:docMk/>
            <pc:sldMk cId="0" sldId="298"/>
            <ac:spMk id="11274" creationId="{D277CCC8-44A2-4813-98B3-180251134153}"/>
          </ac:spMkLst>
        </pc:spChg>
        <pc:grpChg chg="add">
          <ac:chgData name="GAROFOLO ILARIA" userId="3b094b60-c214-4504-8c18-1bd7e03e5e88" providerId="ADAL" clId="{8CDA8F7B-6000-3F43-952A-AA090E3C1422}" dt="2020-10-18T13:44:13.043" v="13"/>
          <ac:grpSpMkLst>
            <pc:docMk/>
            <pc:sldMk cId="0" sldId="298"/>
            <ac:grpSpMk id="5" creationId="{9F803A00-4689-7344-B7BE-8DF6DFAB3B51}"/>
          </ac:grpSpMkLst>
        </pc:grpChg>
        <pc:inkChg chg="add">
          <ac:chgData name="GAROFOLO ILARIA" userId="3b094b60-c214-4504-8c18-1bd7e03e5e88" providerId="ADAL" clId="{8CDA8F7B-6000-3F43-952A-AA090E3C1422}" dt="2020-10-18T13:44:11.320" v="10"/>
          <ac:inkMkLst>
            <pc:docMk/>
            <pc:sldMk cId="0" sldId="298"/>
            <ac:inkMk id="2" creationId="{1FC4A736-1815-D249-9945-ED6824D1AB4C}"/>
          </ac:inkMkLst>
        </pc:inkChg>
        <pc:inkChg chg="add">
          <ac:chgData name="GAROFOLO ILARIA" userId="3b094b60-c214-4504-8c18-1bd7e03e5e88" providerId="ADAL" clId="{8CDA8F7B-6000-3F43-952A-AA090E3C1422}" dt="2020-10-18T13:44:11.928" v="11"/>
          <ac:inkMkLst>
            <pc:docMk/>
            <pc:sldMk cId="0" sldId="298"/>
            <ac:inkMk id="3" creationId="{03C46AFA-5828-604C-A992-B5948D395069}"/>
          </ac:inkMkLst>
        </pc:inkChg>
        <pc:inkChg chg="add">
          <ac:chgData name="GAROFOLO ILARIA" userId="3b094b60-c214-4504-8c18-1bd7e03e5e88" providerId="ADAL" clId="{8CDA8F7B-6000-3F43-952A-AA090E3C1422}" dt="2020-10-18T13:44:12.089" v="12"/>
          <ac:inkMkLst>
            <pc:docMk/>
            <pc:sldMk cId="0" sldId="298"/>
            <ac:inkMk id="4" creationId="{CCDFA9FC-8385-A140-A8B4-EA7D7CA6BAB8}"/>
          </ac:inkMkLst>
        </pc:inkChg>
      </pc:sldChg>
      <pc:sldChg chg="modSp">
        <pc:chgData name="GAROFOLO ILARIA" userId="3b094b60-c214-4504-8c18-1bd7e03e5e88" providerId="ADAL" clId="{8CDA8F7B-6000-3F43-952A-AA090E3C1422}" dt="2020-10-18T13:45:27.983" v="17" actId="20577"/>
        <pc:sldMkLst>
          <pc:docMk/>
          <pc:sldMk cId="0" sldId="299"/>
        </pc:sldMkLst>
        <pc:spChg chg="mod">
          <ac:chgData name="GAROFOLO ILARIA" userId="3b094b60-c214-4504-8c18-1bd7e03e5e88" providerId="ADAL" clId="{8CDA8F7B-6000-3F43-952A-AA090E3C1422}" dt="2020-10-18T13:45:27.983" v="17" actId="20577"/>
          <ac:spMkLst>
            <pc:docMk/>
            <pc:sldMk cId="0" sldId="299"/>
            <ac:spMk id="14347" creationId="{B3B1A3FD-1675-411A-8EF5-4805F6DD1F92}"/>
          </ac:spMkLst>
        </pc:spChg>
      </pc:sldChg>
      <pc:sldChg chg="modSp">
        <pc:chgData name="GAROFOLO ILARIA" userId="3b094b60-c214-4504-8c18-1bd7e03e5e88" providerId="ADAL" clId="{8CDA8F7B-6000-3F43-952A-AA090E3C1422}" dt="2020-10-18T13:45:01.666" v="15" actId="21"/>
        <pc:sldMkLst>
          <pc:docMk/>
          <pc:sldMk cId="0" sldId="300"/>
        </pc:sldMkLst>
        <pc:spChg chg="mod">
          <ac:chgData name="GAROFOLO ILARIA" userId="3b094b60-c214-4504-8c18-1bd7e03e5e88" providerId="ADAL" clId="{8CDA8F7B-6000-3F43-952A-AA090E3C1422}" dt="2020-10-18T13:45:01.666" v="15" actId="21"/>
          <ac:spMkLst>
            <pc:docMk/>
            <pc:sldMk cId="0" sldId="300"/>
            <ac:spMk id="12297" creationId="{DFDAC1FC-20C8-4771-B1F5-582540EE5426}"/>
          </ac:spMkLst>
        </pc:spChg>
      </pc:sldChg>
      <pc:sldChg chg="modSp">
        <pc:chgData name="GAROFOLO ILARIA" userId="3b094b60-c214-4504-8c18-1bd7e03e5e88" providerId="ADAL" clId="{8CDA8F7B-6000-3F43-952A-AA090E3C1422}" dt="2020-10-18T13:45:58.618" v="20" actId="21"/>
        <pc:sldMkLst>
          <pc:docMk/>
          <pc:sldMk cId="0" sldId="301"/>
        </pc:sldMkLst>
        <pc:spChg chg="mod">
          <ac:chgData name="GAROFOLO ILARIA" userId="3b094b60-c214-4504-8c18-1bd7e03e5e88" providerId="ADAL" clId="{8CDA8F7B-6000-3F43-952A-AA090E3C1422}" dt="2020-10-18T13:45:58.618" v="20" actId="21"/>
          <ac:spMkLst>
            <pc:docMk/>
            <pc:sldMk cId="0" sldId="301"/>
            <ac:spMk id="17417" creationId="{79929258-8082-4C2C-B5CD-6A3991D8E1B3}"/>
          </ac:spMkLst>
        </pc:spChg>
      </pc:sldChg>
      <pc:sldChg chg="modSp">
        <pc:chgData name="GAROFOLO ILARIA" userId="3b094b60-c214-4504-8c18-1bd7e03e5e88" providerId="ADAL" clId="{8CDA8F7B-6000-3F43-952A-AA090E3C1422}" dt="2020-10-18T13:46:16.177" v="22" actId="21"/>
        <pc:sldMkLst>
          <pc:docMk/>
          <pc:sldMk cId="0" sldId="302"/>
        </pc:sldMkLst>
        <pc:spChg chg="mod">
          <ac:chgData name="GAROFOLO ILARIA" userId="3b094b60-c214-4504-8c18-1bd7e03e5e88" providerId="ADAL" clId="{8CDA8F7B-6000-3F43-952A-AA090E3C1422}" dt="2020-10-18T13:46:16.177" v="22" actId="21"/>
          <ac:spMkLst>
            <pc:docMk/>
            <pc:sldMk cId="0" sldId="302"/>
            <ac:spMk id="19468" creationId="{0CE5B939-7C99-4541-BE84-2EDF2C651E88}"/>
          </ac:spMkLst>
        </pc:spChg>
      </pc:sldChg>
      <pc:sldChg chg="modSp">
        <pc:chgData name="GAROFOLO ILARIA" userId="3b094b60-c214-4504-8c18-1bd7e03e5e88" providerId="ADAL" clId="{8CDA8F7B-6000-3F43-952A-AA090E3C1422}" dt="2020-10-18T13:45:39.403" v="18" actId="20577"/>
        <pc:sldMkLst>
          <pc:docMk/>
          <pc:sldMk cId="0" sldId="303"/>
        </pc:sldMkLst>
        <pc:spChg chg="mod">
          <ac:chgData name="GAROFOLO ILARIA" userId="3b094b60-c214-4504-8c18-1bd7e03e5e88" providerId="ADAL" clId="{8CDA8F7B-6000-3F43-952A-AA090E3C1422}" dt="2020-10-18T13:45:39.403" v="18" actId="20577"/>
          <ac:spMkLst>
            <pc:docMk/>
            <pc:sldMk cId="0" sldId="303"/>
            <ac:spMk id="15369" creationId="{CB59F007-5D4B-473B-AC10-D8FB8B6C7127}"/>
          </ac:spMkLst>
        </pc:spChg>
      </pc:sldChg>
      <pc:sldChg chg="modSp">
        <pc:chgData name="GAROFOLO ILARIA" userId="3b094b60-c214-4504-8c18-1bd7e03e5e88" providerId="ADAL" clId="{8CDA8F7B-6000-3F43-952A-AA090E3C1422}" dt="2020-10-18T13:45:48.722" v="19" actId="20577"/>
        <pc:sldMkLst>
          <pc:docMk/>
          <pc:sldMk cId="0" sldId="305"/>
        </pc:sldMkLst>
        <pc:spChg chg="mod">
          <ac:chgData name="GAROFOLO ILARIA" userId="3b094b60-c214-4504-8c18-1bd7e03e5e88" providerId="ADAL" clId="{8CDA8F7B-6000-3F43-952A-AA090E3C1422}" dt="2020-10-18T13:45:48.722" v="19" actId="20577"/>
          <ac:spMkLst>
            <pc:docMk/>
            <pc:sldMk cId="0" sldId="305"/>
            <ac:spMk id="16394" creationId="{4273ECA4-F309-4098-A8E2-A64D11EF832E}"/>
          </ac:spMkLst>
        </pc:spChg>
      </pc:sldChg>
      <pc:sldChg chg="modSp">
        <pc:chgData name="GAROFOLO ILARIA" userId="3b094b60-c214-4504-8c18-1bd7e03e5e88" providerId="ADAL" clId="{8CDA8F7B-6000-3F43-952A-AA090E3C1422}" dt="2020-10-18T13:46:24.146" v="23" actId="20577"/>
        <pc:sldMkLst>
          <pc:docMk/>
          <pc:sldMk cId="0" sldId="306"/>
        </pc:sldMkLst>
        <pc:spChg chg="mod">
          <ac:chgData name="GAROFOLO ILARIA" userId="3b094b60-c214-4504-8c18-1bd7e03e5e88" providerId="ADAL" clId="{8CDA8F7B-6000-3F43-952A-AA090E3C1422}" dt="2020-10-18T13:46:24.146" v="23" actId="20577"/>
          <ac:spMkLst>
            <pc:docMk/>
            <pc:sldMk cId="0" sldId="306"/>
            <ac:spMk id="20490" creationId="{DFA90CBD-34A6-4C27-BF74-010254FADAEF}"/>
          </ac:spMkLst>
        </pc:spChg>
      </pc:sldChg>
      <pc:sldChg chg="modSp">
        <pc:chgData name="GAROFOLO ILARIA" userId="3b094b60-c214-4504-8c18-1bd7e03e5e88" providerId="ADAL" clId="{8CDA8F7B-6000-3F43-952A-AA090E3C1422}" dt="2020-10-18T13:46:38.792" v="25" actId="20577"/>
        <pc:sldMkLst>
          <pc:docMk/>
          <pc:sldMk cId="0" sldId="307"/>
        </pc:sldMkLst>
        <pc:spChg chg="mod">
          <ac:chgData name="GAROFOLO ILARIA" userId="3b094b60-c214-4504-8c18-1bd7e03e5e88" providerId="ADAL" clId="{8CDA8F7B-6000-3F43-952A-AA090E3C1422}" dt="2020-10-18T13:46:38.792" v="25" actId="20577"/>
          <ac:spMkLst>
            <pc:docMk/>
            <pc:sldMk cId="0" sldId="307"/>
            <ac:spMk id="22538" creationId="{5A66038A-C1EB-4045-A679-BE86A757E4FD}"/>
          </ac:spMkLst>
        </pc:spChg>
      </pc:sldChg>
      <pc:sldChg chg="modSp">
        <pc:chgData name="GAROFOLO ILARIA" userId="3b094b60-c214-4504-8c18-1bd7e03e5e88" providerId="ADAL" clId="{8CDA8F7B-6000-3F43-952A-AA090E3C1422}" dt="2020-10-18T13:46:30.912" v="24" actId="20577"/>
        <pc:sldMkLst>
          <pc:docMk/>
          <pc:sldMk cId="0" sldId="308"/>
        </pc:sldMkLst>
        <pc:spChg chg="mod">
          <ac:chgData name="GAROFOLO ILARIA" userId="3b094b60-c214-4504-8c18-1bd7e03e5e88" providerId="ADAL" clId="{8CDA8F7B-6000-3F43-952A-AA090E3C1422}" dt="2020-10-18T13:46:30.912" v="24" actId="20577"/>
          <ac:spMkLst>
            <pc:docMk/>
            <pc:sldMk cId="0" sldId="308"/>
            <ac:spMk id="21513" creationId="{2EB883AD-CE12-4191-80B9-6A025C4A8983}"/>
          </ac:spMkLst>
        </pc:spChg>
      </pc:sldChg>
      <pc:sldChg chg="modSp">
        <pc:chgData name="GAROFOLO ILARIA" userId="3b094b60-c214-4504-8c18-1bd7e03e5e88" providerId="ADAL" clId="{8CDA8F7B-6000-3F43-952A-AA090E3C1422}" dt="2020-10-18T13:46:45.997" v="26" actId="20577"/>
        <pc:sldMkLst>
          <pc:docMk/>
          <pc:sldMk cId="0" sldId="309"/>
        </pc:sldMkLst>
        <pc:spChg chg="mod">
          <ac:chgData name="GAROFOLO ILARIA" userId="3b094b60-c214-4504-8c18-1bd7e03e5e88" providerId="ADAL" clId="{8CDA8F7B-6000-3F43-952A-AA090E3C1422}" dt="2020-10-18T13:46:45.997" v="26" actId="20577"/>
          <ac:spMkLst>
            <pc:docMk/>
            <pc:sldMk cId="0" sldId="309"/>
            <ac:spMk id="23564" creationId="{44B03792-D793-4BDA-86CC-048FED066771}"/>
          </ac:spMkLst>
        </pc:spChg>
      </pc:sldChg>
      <pc:sldChg chg="modSp">
        <pc:chgData name="GAROFOLO ILARIA" userId="3b094b60-c214-4504-8c18-1bd7e03e5e88" providerId="ADAL" clId="{8CDA8F7B-6000-3F43-952A-AA090E3C1422}" dt="2020-10-18T13:46:55.145" v="27" actId="21"/>
        <pc:sldMkLst>
          <pc:docMk/>
          <pc:sldMk cId="0" sldId="310"/>
        </pc:sldMkLst>
        <pc:spChg chg="mod">
          <ac:chgData name="GAROFOLO ILARIA" userId="3b094b60-c214-4504-8c18-1bd7e03e5e88" providerId="ADAL" clId="{8CDA8F7B-6000-3F43-952A-AA090E3C1422}" dt="2020-10-18T13:46:55.145" v="27" actId="21"/>
          <ac:spMkLst>
            <pc:docMk/>
            <pc:sldMk cId="0" sldId="310"/>
            <ac:spMk id="24584" creationId="{E9DE7A5A-C9D8-4F7A-B833-E07F3E568EA9}"/>
          </ac:spMkLst>
        </pc:spChg>
      </pc:sldChg>
      <pc:sldChg chg="modSp">
        <pc:chgData name="GAROFOLO ILARIA" userId="3b094b60-c214-4504-8c18-1bd7e03e5e88" providerId="ADAL" clId="{8CDA8F7B-6000-3F43-952A-AA090E3C1422}" dt="2020-10-18T13:47:05.817" v="28" actId="21"/>
        <pc:sldMkLst>
          <pc:docMk/>
          <pc:sldMk cId="0" sldId="312"/>
        </pc:sldMkLst>
        <pc:spChg chg="mod">
          <ac:chgData name="GAROFOLO ILARIA" userId="3b094b60-c214-4504-8c18-1bd7e03e5e88" providerId="ADAL" clId="{8CDA8F7B-6000-3F43-952A-AA090E3C1422}" dt="2020-10-18T13:47:05.817" v="28" actId="21"/>
          <ac:spMkLst>
            <pc:docMk/>
            <pc:sldMk cId="0" sldId="312"/>
            <ac:spMk id="27656" creationId="{4902D3DF-3AC4-4527-9ABD-C776D63D69B3}"/>
          </ac:spMkLst>
        </pc:spChg>
      </pc:sldChg>
      <pc:sldChg chg="modSp">
        <pc:chgData name="GAROFOLO ILARIA" userId="3b094b60-c214-4504-8c18-1bd7e03e5e88" providerId="ADAL" clId="{8CDA8F7B-6000-3F43-952A-AA090E3C1422}" dt="2020-10-18T13:47:29.026" v="30" actId="21"/>
        <pc:sldMkLst>
          <pc:docMk/>
          <pc:sldMk cId="0" sldId="315"/>
        </pc:sldMkLst>
        <pc:spChg chg="mod">
          <ac:chgData name="GAROFOLO ILARIA" userId="3b094b60-c214-4504-8c18-1bd7e03e5e88" providerId="ADAL" clId="{8CDA8F7B-6000-3F43-952A-AA090E3C1422}" dt="2020-10-18T13:47:29.026" v="30" actId="21"/>
          <ac:spMkLst>
            <pc:docMk/>
            <pc:sldMk cId="0" sldId="315"/>
            <ac:spMk id="29705" creationId="{D842FADB-69D7-40DF-AF67-653C248E8D13}"/>
          </ac:spMkLst>
        </pc:spChg>
      </pc:sldChg>
      <pc:sldChg chg="modSp">
        <pc:chgData name="GAROFOLO ILARIA" userId="3b094b60-c214-4504-8c18-1bd7e03e5e88" providerId="ADAL" clId="{8CDA8F7B-6000-3F43-952A-AA090E3C1422}" dt="2020-10-18T13:47:53.245" v="33" actId="21"/>
        <pc:sldMkLst>
          <pc:docMk/>
          <pc:sldMk cId="0" sldId="317"/>
        </pc:sldMkLst>
        <pc:spChg chg="mod">
          <ac:chgData name="GAROFOLO ILARIA" userId="3b094b60-c214-4504-8c18-1bd7e03e5e88" providerId="ADAL" clId="{8CDA8F7B-6000-3F43-952A-AA090E3C1422}" dt="2020-10-18T13:47:53.245" v="33" actId="21"/>
          <ac:spMkLst>
            <pc:docMk/>
            <pc:sldMk cId="0" sldId="317"/>
            <ac:spMk id="32771" creationId="{3D3534F8-6E40-466C-B5FE-E6D490A2EC6D}"/>
          </ac:spMkLst>
        </pc:spChg>
      </pc:sldChg>
      <pc:sldChg chg="modSp">
        <pc:chgData name="GAROFOLO ILARIA" userId="3b094b60-c214-4504-8c18-1bd7e03e5e88" providerId="ADAL" clId="{8CDA8F7B-6000-3F43-952A-AA090E3C1422}" dt="2020-10-18T13:47:16.687" v="29" actId="21"/>
        <pc:sldMkLst>
          <pc:docMk/>
          <pc:sldMk cId="0" sldId="318"/>
        </pc:sldMkLst>
        <pc:spChg chg="mod">
          <ac:chgData name="GAROFOLO ILARIA" userId="3b094b60-c214-4504-8c18-1bd7e03e5e88" providerId="ADAL" clId="{8CDA8F7B-6000-3F43-952A-AA090E3C1422}" dt="2020-10-18T13:47:16.687" v="29" actId="21"/>
          <ac:spMkLst>
            <pc:docMk/>
            <pc:sldMk cId="0" sldId="318"/>
            <ac:spMk id="28679" creationId="{6DCCBF4F-8BDF-4A78-A3A7-EBCD56CC01C2}"/>
          </ac:spMkLst>
        </pc:spChg>
      </pc:sldChg>
      <pc:sldChg chg="modSp">
        <pc:chgData name="GAROFOLO ILARIA" userId="3b094b60-c214-4504-8c18-1bd7e03e5e88" providerId="ADAL" clId="{8CDA8F7B-6000-3F43-952A-AA090E3C1422}" dt="2020-10-18T13:48:12.355" v="35" actId="20577"/>
        <pc:sldMkLst>
          <pc:docMk/>
          <pc:sldMk cId="0" sldId="319"/>
        </pc:sldMkLst>
        <pc:spChg chg="mod">
          <ac:chgData name="GAROFOLO ILARIA" userId="3b094b60-c214-4504-8c18-1bd7e03e5e88" providerId="ADAL" clId="{8CDA8F7B-6000-3F43-952A-AA090E3C1422}" dt="2020-10-18T13:48:12.355" v="35" actId="20577"/>
          <ac:spMkLst>
            <pc:docMk/>
            <pc:sldMk cId="0" sldId="319"/>
            <ac:spMk id="36869" creationId="{A51522E9-E722-4694-BBB3-3BDBF0C7EB9D}"/>
          </ac:spMkLst>
        </pc:spChg>
      </pc:sldChg>
      <pc:sldChg chg="modSp">
        <pc:chgData name="GAROFOLO ILARIA" userId="3b094b60-c214-4504-8c18-1bd7e03e5e88" providerId="ADAL" clId="{8CDA8F7B-6000-3F43-952A-AA090E3C1422}" dt="2020-10-18T13:47:36.719" v="31" actId="21"/>
        <pc:sldMkLst>
          <pc:docMk/>
          <pc:sldMk cId="0" sldId="328"/>
        </pc:sldMkLst>
        <pc:spChg chg="mod">
          <ac:chgData name="GAROFOLO ILARIA" userId="3b094b60-c214-4504-8c18-1bd7e03e5e88" providerId="ADAL" clId="{8CDA8F7B-6000-3F43-952A-AA090E3C1422}" dt="2020-10-18T13:47:36.719" v="31" actId="21"/>
          <ac:spMkLst>
            <pc:docMk/>
            <pc:sldMk cId="0" sldId="328"/>
            <ac:spMk id="30723" creationId="{8B9F4E9B-CBAE-4F57-B642-F6E48F20E7FD}"/>
          </ac:spMkLst>
        </pc:spChg>
      </pc:sldChg>
      <pc:sldChg chg="modSp">
        <pc:chgData name="GAROFOLO ILARIA" userId="3b094b60-c214-4504-8c18-1bd7e03e5e88" providerId="ADAL" clId="{8CDA8F7B-6000-3F43-952A-AA090E3C1422}" dt="2020-10-18T13:47:44.449" v="32" actId="21"/>
        <pc:sldMkLst>
          <pc:docMk/>
          <pc:sldMk cId="0" sldId="329"/>
        </pc:sldMkLst>
        <pc:spChg chg="mod">
          <ac:chgData name="GAROFOLO ILARIA" userId="3b094b60-c214-4504-8c18-1bd7e03e5e88" providerId="ADAL" clId="{8CDA8F7B-6000-3F43-952A-AA090E3C1422}" dt="2020-10-18T13:47:44.449" v="32" actId="21"/>
          <ac:spMkLst>
            <pc:docMk/>
            <pc:sldMk cId="0" sldId="329"/>
            <ac:spMk id="31748" creationId="{7BB92535-5495-4DAD-BC90-DA42819ABFA1}"/>
          </ac:spMkLst>
        </pc:spChg>
      </pc:sldChg>
      <pc:sldChg chg="addSp delSp modSp add del ord">
        <pc:chgData name="GAROFOLO ILARIA" userId="3b094b60-c214-4504-8c18-1bd7e03e5e88" providerId="ADAL" clId="{8CDA8F7B-6000-3F43-952A-AA090E3C1422}" dt="2020-10-18T13:51:04.307" v="60" actId="1076"/>
        <pc:sldMkLst>
          <pc:docMk/>
          <pc:sldMk cId="0" sldId="330"/>
        </pc:sldMkLst>
        <pc:spChg chg="add mod">
          <ac:chgData name="GAROFOLO ILARIA" userId="3b094b60-c214-4504-8c18-1bd7e03e5e88" providerId="ADAL" clId="{8CDA8F7B-6000-3F43-952A-AA090E3C1422}" dt="2020-10-18T13:51:04.307" v="60" actId="1076"/>
          <ac:spMkLst>
            <pc:docMk/>
            <pc:sldMk cId="0" sldId="330"/>
            <ac:spMk id="2" creationId="{04F9AB4A-A584-C04E-96DB-EA22FE43BF13}"/>
          </ac:spMkLst>
        </pc:spChg>
        <pc:spChg chg="mod">
          <ac:chgData name="GAROFOLO ILARIA" userId="3b094b60-c214-4504-8c18-1bd7e03e5e88" providerId="ADAL" clId="{8CDA8F7B-6000-3F43-952A-AA090E3C1422}" dt="2020-10-18T13:48:22.541" v="36" actId="20577"/>
          <ac:spMkLst>
            <pc:docMk/>
            <pc:sldMk cId="0" sldId="330"/>
            <ac:spMk id="39939" creationId="{A8AD5D47-77CA-4CAC-AD17-3CBE8AEF33AF}"/>
          </ac:spMkLst>
        </pc:spChg>
        <pc:grpChg chg="add del">
          <ac:chgData name="GAROFOLO ILARIA" userId="3b094b60-c214-4504-8c18-1bd7e03e5e88" providerId="ADAL" clId="{8CDA8F7B-6000-3F43-952A-AA090E3C1422}" dt="2020-10-18T13:50:01.659" v="47"/>
          <ac:grpSpMkLst>
            <pc:docMk/>
            <pc:sldMk cId="0" sldId="330"/>
            <ac:grpSpMk id="6" creationId="{18D25D91-0E8D-8D4E-8DC2-D472E6EBC0DE}"/>
          </ac:grpSpMkLst>
        </pc:grpChg>
        <pc:inkChg chg="add del topLvl">
          <ac:chgData name="GAROFOLO ILARIA" userId="3b094b60-c214-4504-8c18-1bd7e03e5e88" providerId="ADAL" clId="{8CDA8F7B-6000-3F43-952A-AA090E3C1422}" dt="2020-10-18T13:50:01.659" v="47"/>
          <ac:inkMkLst>
            <pc:docMk/>
            <pc:sldMk cId="0" sldId="330"/>
            <ac:inkMk id="3" creationId="{D6CF31B1-7A79-A34A-9E17-521221F76B31}"/>
          </ac:inkMkLst>
        </pc:inkChg>
        <pc:inkChg chg="add del topLvl">
          <ac:chgData name="GAROFOLO ILARIA" userId="3b094b60-c214-4504-8c18-1bd7e03e5e88" providerId="ADAL" clId="{8CDA8F7B-6000-3F43-952A-AA090E3C1422}" dt="2020-10-18T13:50:01.662" v="48"/>
          <ac:inkMkLst>
            <pc:docMk/>
            <pc:sldMk cId="0" sldId="330"/>
            <ac:inkMk id="5" creationId="{DC08F601-500F-9046-90CC-841F4214EB90}"/>
          </ac:inkMkLst>
        </pc:inkChg>
      </pc:sldChg>
      <pc:sldChg chg="modSp">
        <pc:chgData name="GAROFOLO ILARIA" userId="3b094b60-c214-4504-8c18-1bd7e03e5e88" providerId="ADAL" clId="{8CDA8F7B-6000-3F43-952A-AA090E3C1422}" dt="2020-10-18T13:45:19.029" v="16" actId="21"/>
        <pc:sldMkLst>
          <pc:docMk/>
          <pc:sldMk cId="0" sldId="331"/>
        </pc:sldMkLst>
        <pc:spChg chg="mod">
          <ac:chgData name="GAROFOLO ILARIA" userId="3b094b60-c214-4504-8c18-1bd7e03e5e88" providerId="ADAL" clId="{8CDA8F7B-6000-3F43-952A-AA090E3C1422}" dt="2020-10-18T13:45:19.029" v="16" actId="21"/>
          <ac:spMkLst>
            <pc:docMk/>
            <pc:sldMk cId="0" sldId="331"/>
            <ac:spMk id="13315" creationId="{8EEF21E9-065C-4567-8EE7-9CBBC18DFE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640F3BA-F7BB-4DB2-A8D6-D3DE9EE0CD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BF2624-EDD4-4715-80F2-91FC4ACAAF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97C208A-41CC-40DB-8353-DCD6216585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95DC036-1355-46C0-9722-987F32E8A9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449F6738-5139-49F1-BDA3-826902B156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3:36.145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44 73 11573,'-6'-9'-508,"-4"-1"0,2 7 0,0-4 439,2 1 1054,1 4 38,5-4 697,0 6-3852,0 0 1922,6 0 120,-4 0 158,4 0 418,-6 0 1010,0 0-1222,7 0-332,1-7 1,13-1-1,2-7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3:36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59 8579,'-15'-15'28,"5"5"-810,1 1-797,5 5 1579,-2-2 0,7 6 0,4 0 0,-3 0 0,17-7 0,-2-1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3:37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88 8444,'-8'-6'-915,"2"4"0,6-6 502,0 3 419,0 4 0,1-11-366,4 7 360,3-6 0,7-4 0,-1-7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3:41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73 8282,'-15'-5'-1516,"0"1"696,1-1 869,-1-2-19,7 6 348,2-6-446,6 7 1,1 0-144,4 0 0,5-2 211,9-2 0,-2 2 0,10-17 0,-4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4:11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102 117 8057,'-27'-6'0,"2"-4"-143,4-3 0,11 5 757,1 3 1241,6 3-1357,-4 2-713,7 0-1417,0 0 1,7-1 1145,2-4 0,4-3 486,2-7 0,-1-6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4:11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102 132 8001,'-37'-7'-242,"3"-3"-731,16 4 613,5-1 174,13 7 0,2-4 186,3-1 0,11-8 0,13-2 0,7-12 0,8-11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3:44:12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88 7994,'-19'0'0,"0"0"152,-1 0-383,12 0-382,2 0 0,7 0 299,4 0 1,10-8 313,9-7 0,3-12 0,3-10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11BD3F-E5DA-41DE-9636-8E10FCFF22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0D9838-AF24-4F33-B2F8-CB06ABAAAB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3ECB437-45B9-4475-87B3-E36DDC92E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AEEB924-0338-4EA6-84A1-4C346592E0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48B1967-F10A-4DDA-A092-1D5752C282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F72F173-6353-4617-BB1E-320AA741B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5245E2D1-96FE-4D94-BC3D-212ECFE8823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FA5C0A-4D24-40EB-96FB-C04F44D99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9BD653-BB29-4ACB-9307-D35D7476F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33"/>
              </a:spcAft>
            </a:pPr>
            <a:endParaRPr lang="it-IT" sz="1100" dirty="0">
              <a:ea typeface="Calibri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932C-6091-4D58-8442-7B8AF2570C4A}" type="slidenum">
              <a:rPr lang="it-IT" smtClean="0"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88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932C-6091-4D58-8442-7B8AF2570C4A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43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932C-6091-4D58-8442-7B8AF2570C4A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220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85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86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124"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24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124"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8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01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5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74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FA5C0A-4D24-40EB-96FB-C04F44D99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9BD653-BB29-4ACB-9307-D35D7476F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34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02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3E87CAE2-7C8C-4626-9861-35A057DF0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999B21DA-0B23-4F40-82B1-EC5C97E2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134E17FE-0F8B-4A2F-B5C5-8E2A33237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65C7F0-E8F6-43BA-BAEB-88CF847C7F9E}" type="slidenum">
              <a:rPr lang="it-IT" altLang="it-IT" sz="1300"/>
              <a:pPr>
                <a:spcBef>
                  <a:spcPct val="0"/>
                </a:spcBef>
              </a:pPr>
              <a:t>21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>
            <a:extLst>
              <a:ext uri="{FF2B5EF4-FFF2-40B4-BE49-F238E27FC236}">
                <a16:creationId xmlns:a16="http://schemas.microsoft.com/office/drawing/2014/main" id="{40577201-FCF0-408F-8E05-F51BDE295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6471D1AB-4EAB-4471-8663-4317499B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2" name="Segnaposto numero diapositiva 3">
            <a:extLst>
              <a:ext uri="{FF2B5EF4-FFF2-40B4-BE49-F238E27FC236}">
                <a16:creationId xmlns:a16="http://schemas.microsoft.com/office/drawing/2014/main" id="{368E0488-4BF8-4671-96FB-D0CBFAA46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227F4A-20B9-44F7-8455-8F94FFE2454E}" type="slidenum">
              <a:rPr lang="it-IT" altLang="it-IT" sz="1300"/>
              <a:pPr>
                <a:spcBef>
                  <a:spcPct val="0"/>
                </a:spcBef>
              </a:pPr>
              <a:t>22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3551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124"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3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494-E780-4E78-97F2-AFC07DB2D8F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02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932C-6091-4D58-8442-7B8AF2570C4A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92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932C-6091-4D58-8442-7B8AF2570C4A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5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E689475-B5FA-4FDA-9001-FEFB3C9DF80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E3117-D3B6-4776-BF90-7047FDCD6D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00A52-C53E-41C1-A954-887116CC65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9BD64-A045-47E4-AB5D-F7264B34C21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74FAC5-E96A-44A4-B817-273F59618F1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3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0EC8-7890-426B-BA2F-207038F8B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858DB-4140-4E5F-960B-FAC88EB9C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A5FFDE-0B95-41FE-8571-2E1EABE9D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821A0-327C-409C-9E21-C0D1699E16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198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F6E82-5559-41FE-8C9C-5E984ACE9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468F4-51F3-4FE0-8A50-C9DAA0EE7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BB433-6B04-458F-A8F9-48435F1BD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055FE-8499-4DF2-B007-D87F6CD5CF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28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31442C-06A3-4202-9C86-F002D9635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9F0E-EF93-493C-A4F9-66B257174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333DE4-CD65-4DE5-B33A-3C341A906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8846D-2FB8-4F51-AE0D-DFE16515F5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21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A162E5-3560-4216-945C-44A68D7CB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0F5885-4CAF-4986-8D0D-B43D18162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B5122A-5D4B-4582-BAA8-73A95E8D8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FDB14-DD1C-44A1-B033-4842DEE22E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6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DF71E-A002-42FA-80F0-3AFB529CF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CF5D2-3135-42F2-A9A2-095497FBE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F5598-C580-49B6-A507-63F494A73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75A60-6CF7-474E-BC08-63D0EF117A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33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670F37-07F9-424D-BE79-9D1658B0F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D74030-19EE-4295-A301-99F4E2502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A705AF-FA59-44B4-89C3-FC881B96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D484-F110-4D8F-B069-3EECAE162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20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991B54-848D-413D-8563-E27658D61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5027FC-89B2-43CD-99C2-C38F22EBA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17CE09-4B67-4D1A-94CA-8574A4A9E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9CA5B-A325-4175-83C5-04D381F9CE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420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04E25D-9135-43C6-A3EE-92A8770F6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56B84D-D514-4C63-AE22-33D5D9F23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34B340-3134-48B5-A1BE-CD39B4EA6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A8EE-695E-46F5-8879-2B940C6A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91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9992B-E608-47E1-8822-1E503AAC7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EDA8B-E23E-4AF7-91C3-90501BF2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BB8ED-404E-4E43-8688-482F13D3E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4E6B4-EA61-4E71-B9B6-C67AAD6365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56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20D84-E746-49B6-96DB-C077BEA40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AB66E-BCDA-4758-BF7A-732F74804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A5133-2212-4FB1-A84B-20A31D0C9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700BA-C21E-42A3-961C-9908715A2C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35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FF4D776-67CE-46D9-B68F-FEFD69E61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81B0E3-68E5-471B-855C-7F587C1E9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A198B2-96B4-4106-935F-5837C95D7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9390C4F-1852-4A31-95CA-33CD29456B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Gruppo 2A- LAPIDEI NATURALI  tecnologia dei materiali e proprietà fisico-chimiche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5174979-927E-4787-8C7B-8090F71E18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E0C0574-0320-4999-B383-23F4685C279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customXml" Target="../ink/ink5.xml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7.xml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7235\Desktop\CORSI2016\FOTO LEZIONI 2016\DSC_0391.JPG">
            <a:extLst>
              <a:ext uri="{FF2B5EF4-FFF2-40B4-BE49-F238E27FC236}">
                <a16:creationId xmlns:a16="http://schemas.microsoft.com/office/drawing/2014/main" id="{06BB0029-F154-44A2-9827-3B0D020A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4F9AB4A-A584-C04E-96DB-EA22FE43BF13}"/>
              </a:ext>
            </a:extLst>
          </p:cNvPr>
          <p:cNvSpPr txBox="1">
            <a:spLocks noChangeArrowheads="1"/>
          </p:cNvSpPr>
          <p:nvPr/>
        </p:nvSpPr>
        <p:spPr>
          <a:xfrm>
            <a:off x="711129" y="1052736"/>
            <a:ext cx="7772400" cy="790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it-IT" altLang="it-IT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 LAPIDEI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38C95D3B-1165-4A51-BE77-C8390F98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17EBE1F4-6ED2-4A5E-8980-A0509D68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02332981-D92C-46E9-8BAE-35F022B6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81E36E84-9938-49BA-93DE-E32EDFBD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8142907-1451-44EE-B1DF-6D6F140C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" y="1319212"/>
            <a:ext cx="8964488" cy="17192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termiche e acustiche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Conducibilità termica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capacità di trasmettere il calore </a:t>
            </a:r>
            <a:endParaRPr lang="it-IT" sz="18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Coefficiente </a:t>
            </a: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dilatazione termica lineare </a:t>
            </a:r>
            <a:r>
              <a:rPr lang="it-IT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 di aumentare il volume all’aumentare della temperatura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Capacità di assorbire e o riflettere un suono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865656D-7AED-4A3F-B2E8-B6EEBDD6A1A9}"/>
              </a:ext>
            </a:extLst>
          </p:cNvPr>
          <p:cNvSpPr txBox="1">
            <a:spLocks/>
          </p:cNvSpPr>
          <p:nvPr/>
        </p:nvSpPr>
        <p:spPr bwMode="auto">
          <a:xfrm>
            <a:off x="81248" y="3356992"/>
            <a:ext cx="89644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Altre proprietà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Lavorabilità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attitudine a lasciarsi lavorare in forme e dimensioni volute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Durezza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esprime la possibilità di tagliare e lavorare la roccia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Divisibilità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attitudine a essere divisa secondo particolari piani o giaciture del banco di provenienza </a:t>
            </a:r>
            <a:endParaRPr lang="it-IT" sz="20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Anisotropia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funzione della stratificazione dei banchi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Durevolezza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resistenza della roccia all’alterazione metereologica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Colore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dipende da pigmenti o minerali nella roccia e può essere monocromatica o policroma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0365EDC-29D8-45D4-A1DB-1DA9FBCF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708149"/>
            <a:ext cx="676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PRINCIPALI PROPRIETA’ DELLE ROCCE</a:t>
            </a: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64417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62325217-070E-47EB-BE9B-901FA993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44663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20CAA98A-E606-4D93-861D-841CAFBF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44663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6AB46E52-02C2-4316-BA9E-948D331A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44663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0D4FA8A9-EC79-4FA2-B315-441B17DF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08138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>
            <a:extLst>
              <a:ext uri="{FF2B5EF4-FFF2-40B4-BE49-F238E27FC236}">
                <a16:creationId xmlns:a16="http://schemas.microsoft.com/office/drawing/2014/main" id="{8358519F-205B-413E-98C4-409E5710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" y="836613"/>
            <a:ext cx="8713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IMPIEGO DEI MATERIALI LAPIDEI E PRESTAZIONI</a:t>
            </a:r>
          </a:p>
        </p:txBody>
      </p:sp>
      <p:sp>
        <p:nvSpPr>
          <p:cNvPr id="20487" name="TextBox 1">
            <a:extLst>
              <a:ext uri="{FF2B5EF4-FFF2-40B4-BE49-F238E27FC236}">
                <a16:creationId xmlns:a16="http://schemas.microsoft.com/office/drawing/2014/main" id="{7BAD6393-5484-4B66-8A9A-8F499E2D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4" y="1562101"/>
            <a:ext cx="561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ATTITUDINE AD ESSERE LAVORATE</a:t>
            </a:r>
          </a:p>
        </p:txBody>
      </p:sp>
      <p:sp>
        <p:nvSpPr>
          <p:cNvPr id="20488" name="CasellaDiTesto 3">
            <a:extLst>
              <a:ext uri="{FF2B5EF4-FFF2-40B4-BE49-F238E27FC236}">
                <a16:creationId xmlns:a16="http://schemas.microsoft.com/office/drawing/2014/main" id="{3884C60C-0EE4-44B6-8959-6F1A6D01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2148759"/>
            <a:ext cx="85613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DUREZZA </a:t>
            </a: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Attitudine a resistere alle azioni meccaniche (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scalfitura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incisione, abrasione, taglio,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segagione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 all’usura</a:t>
            </a:r>
          </a:p>
        </p:txBody>
      </p:sp>
      <p:grpSp>
        <p:nvGrpSpPr>
          <p:cNvPr id="20489" name="Gruppo 4">
            <a:extLst>
              <a:ext uri="{FF2B5EF4-FFF2-40B4-BE49-F238E27FC236}">
                <a16:creationId xmlns:a16="http://schemas.microsoft.com/office/drawing/2014/main" id="{0459AB0B-BC16-4CAD-9E04-F7B63F8CB2C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284538"/>
            <a:ext cx="8713788" cy="3140075"/>
            <a:chOff x="251521" y="2733064"/>
            <a:chExt cx="8712967" cy="3141057"/>
          </a:xfrm>
        </p:grpSpPr>
        <p:sp>
          <p:nvSpPr>
            <p:cNvPr id="20491" name="CasellaDiTesto 16">
              <a:extLst>
                <a:ext uri="{FF2B5EF4-FFF2-40B4-BE49-F238E27FC236}">
                  <a16:creationId xmlns:a16="http://schemas.microsoft.com/office/drawing/2014/main" id="{B8934DA1-EEC3-4D74-9B11-4DB211BFE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826" y="2733064"/>
              <a:ext cx="4223662" cy="314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SEGABILITA’ – 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attitudine ad essere lavorate con la </a:t>
              </a:r>
              <a:r>
                <a:rPr lang="it-IT" altLang="it-IT" sz="1800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sega</a:t>
              </a: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Classifica le pietre in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tenere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lavorabili con seghe dentate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semidure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lavorabili con lame lisce e sabbie silicee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dure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lavorabili con lame lisce e sabbie quarzose o smeriglio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durissime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-  segabili con carborundum o polveri diamantifere industriali</a:t>
              </a:r>
              <a:endPara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2" name="CasellaDiTesto 19">
              <a:extLst>
                <a:ext uri="{FF2B5EF4-FFF2-40B4-BE49-F238E27FC236}">
                  <a16:creationId xmlns:a16="http://schemas.microsoft.com/office/drawing/2014/main" id="{3F4369DC-DD43-47F3-9DC4-AAB3D2EE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1" y="2733064"/>
              <a:ext cx="4183160" cy="25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SCALA DI MOHS – 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metodo comparativo basato sulla </a:t>
              </a:r>
              <a:r>
                <a:rPr lang="it-IT" altLang="it-IT" sz="1800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scalfittura reciproca </a:t>
              </a: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Classifica le rocce in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Dure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Semidure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Tenere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0= talco	10= diamante</a:t>
              </a:r>
            </a:p>
          </p:txBody>
        </p:sp>
      </p:grpSp>
      <p:cxnSp>
        <p:nvCxnSpPr>
          <p:cNvPr id="3" name="Connettore diritto 2"/>
          <p:cNvCxnSpPr/>
          <p:nvPr/>
        </p:nvCxnSpPr>
        <p:spPr>
          <a:xfrm>
            <a:off x="9828584" y="23488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4434379" y="3356992"/>
            <a:ext cx="0" cy="331236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885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1F63B496-EFB7-41E5-8F3E-DC980389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2C29C9D2-CE73-4495-BC50-FBC68EAE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>
            <a:extLst>
              <a:ext uri="{FF2B5EF4-FFF2-40B4-BE49-F238E27FC236}">
                <a16:creationId xmlns:a16="http://schemas.microsoft.com/office/drawing/2014/main" id="{CB1E9A77-7D06-49F2-A632-D0E6C424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7" y="1294658"/>
            <a:ext cx="6291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COMPORTAMENTO DURANTE 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L’UTILIZZO</a:t>
            </a:r>
            <a:endParaRPr lang="it-IT" altLang="it-IT" sz="24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2535" name="CasellaDiTesto 13">
            <a:extLst>
              <a:ext uri="{FF2B5EF4-FFF2-40B4-BE49-F238E27FC236}">
                <a16:creationId xmlns:a16="http://schemas.microsoft.com/office/drawing/2014/main" id="{F6C0D617-2530-4378-9419-F7B1B3D5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1907433"/>
            <a:ext cx="889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DUREVOLEZZA</a:t>
            </a: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Attitudine a durare nel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pietre tenere è funzione della stagionatura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36" name="Group 1">
            <a:extLst>
              <a:ext uri="{FF2B5EF4-FFF2-40B4-BE49-F238E27FC236}">
                <a16:creationId xmlns:a16="http://schemas.microsoft.com/office/drawing/2014/main" id="{9A1CBEE1-3217-4CF6-9414-125B3FA8318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922588"/>
            <a:ext cx="8713787" cy="3754437"/>
            <a:chOff x="197214" y="3291525"/>
            <a:chExt cx="8713866" cy="3754523"/>
          </a:xfrm>
        </p:grpSpPr>
        <p:sp>
          <p:nvSpPr>
            <p:cNvPr id="22539" name="CasellaDiTesto 1">
              <a:extLst>
                <a:ext uri="{FF2B5EF4-FFF2-40B4-BE49-F238E27FC236}">
                  <a16:creationId xmlns:a16="http://schemas.microsoft.com/office/drawing/2014/main" id="{45C5F7C3-CB15-40CF-9979-7A4530B89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14" y="3291525"/>
              <a:ext cx="4294196" cy="37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FATTORI INTRINSECI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composizione e struttura mineralogica trattamento superficiale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GELIVITA</a:t>
              </a: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’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caratteristica ad essere soggetto a disgregazione per l’insorgenza di tensioni dovute al congelamento dell’acqua assorbita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COEFFICIENTE IMBIBIZIONE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POROSITA’</a:t>
              </a:r>
            </a:p>
          </p:txBody>
        </p:sp>
        <p:sp>
          <p:nvSpPr>
            <p:cNvPr id="22540" name="CasellaDiTesto 15">
              <a:extLst>
                <a:ext uri="{FF2B5EF4-FFF2-40B4-BE49-F238E27FC236}">
                  <a16:creationId xmlns:a16="http://schemas.microsoft.com/office/drawing/2014/main" id="{733B3739-D84B-4B59-8423-BC6B2048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729" y="3291525"/>
              <a:ext cx="4566351" cy="347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FATTORI ESTRINSECI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azione chimica e fisico-meccanica degli agenti atmosferici, inquinanti e naturali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alterazioni cromatiche, macchie, patine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erosione, </a:t>
              </a:r>
              <a:r>
                <a:rPr lang="it-IT" altLang="it-IT" sz="1800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alveolizzazione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it-IT" altLang="it-IT" sz="1800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pitting</a:t>
              </a: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disgregazione, esfoliazione, distacco, </a:t>
              </a:r>
              <a:r>
                <a:rPr lang="it-IT" altLang="it-IT" sz="1800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scagliatura</a:t>
              </a: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incrostazioni, efflorescenze, patina e/o colonizzazione biologica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537" name="TextBox 1">
            <a:extLst>
              <a:ext uri="{FF2B5EF4-FFF2-40B4-BE49-F238E27FC236}">
                <a16:creationId xmlns:a16="http://schemas.microsoft.com/office/drawing/2014/main" id="{48C11C45-9F82-49ED-8CF0-519335A5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770783"/>
            <a:ext cx="8713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IMPIEGO DEI MATERIALI LAPIDEI E PRESTAZIONI</a:t>
            </a:r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69108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Box 1">
            <a:extLst>
              <a:ext uri="{FF2B5EF4-FFF2-40B4-BE49-F238E27FC236}">
                <a16:creationId xmlns:a16="http://schemas.microsoft.com/office/drawing/2014/main" id="{2AEDFC1A-E139-4F74-B480-DAF258ED4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393995"/>
            <a:ext cx="6583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COMPORTAMENTO DURANTE L’IMPIEGO</a:t>
            </a:r>
          </a:p>
        </p:txBody>
      </p:sp>
      <p:sp>
        <p:nvSpPr>
          <p:cNvPr id="23559" name="CasellaDiTesto 10">
            <a:extLst>
              <a:ext uri="{FF2B5EF4-FFF2-40B4-BE49-F238E27FC236}">
                <a16:creationId xmlns:a16="http://schemas.microsoft.com/office/drawing/2014/main" id="{2206A871-506D-43D6-AF30-2256C670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276872"/>
            <a:ext cx="8424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ADERENZA CON LE MALTE </a:t>
            </a: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Azione che si esercita tra i materiali per effetto delle loro forze molecolari, quando siano messi a contatto in opportune condizioni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60" name="Gruppo 7">
            <a:extLst>
              <a:ext uri="{FF2B5EF4-FFF2-40B4-BE49-F238E27FC236}">
                <a16:creationId xmlns:a16="http://schemas.microsoft.com/office/drawing/2014/main" id="{7D9F6DFB-8C04-4D93-B2BA-0B133015946E}"/>
              </a:ext>
            </a:extLst>
          </p:cNvPr>
          <p:cNvGrpSpPr>
            <a:grpSpLocks/>
          </p:cNvGrpSpPr>
          <p:nvPr/>
        </p:nvGrpSpPr>
        <p:grpSpPr bwMode="auto">
          <a:xfrm>
            <a:off x="2267744" y="3167835"/>
            <a:ext cx="4608512" cy="739775"/>
            <a:chOff x="2322584" y="3353058"/>
            <a:chExt cx="4608512" cy="738622"/>
          </a:xfrm>
        </p:grpSpPr>
        <p:sp>
          <p:nvSpPr>
            <p:cNvPr id="23567" name="CasellaDiTesto 1">
              <a:extLst>
                <a:ext uri="{FF2B5EF4-FFF2-40B4-BE49-F238E27FC236}">
                  <a16:creationId xmlns:a16="http://schemas.microsoft.com/office/drawing/2014/main" id="{FD31959F-DA5F-4330-93BA-FC4FBD567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353058"/>
              <a:ext cx="2016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POROSITA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’</a:t>
              </a:r>
            </a:p>
          </p:txBody>
        </p:sp>
        <p:sp>
          <p:nvSpPr>
            <p:cNvPr id="23568" name="CasellaDiTesto 13">
              <a:extLst>
                <a:ext uri="{FF2B5EF4-FFF2-40B4-BE49-F238E27FC236}">
                  <a16:creationId xmlns:a16="http://schemas.microsoft.com/office/drawing/2014/main" id="{84ABC50C-B858-4830-A485-2A2594837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840" y="3353058"/>
              <a:ext cx="2016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RUVIDITA’</a:t>
              </a:r>
            </a:p>
          </p:txBody>
        </p:sp>
        <p:sp>
          <p:nvSpPr>
            <p:cNvPr id="23569" name="CasellaDiTesto 4">
              <a:extLst>
                <a:ext uri="{FF2B5EF4-FFF2-40B4-BE49-F238E27FC236}">
                  <a16:creationId xmlns:a16="http://schemas.microsoft.com/office/drawing/2014/main" id="{CF9872A7-A8ED-4020-B5FA-333A867A7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84" y="3722648"/>
              <a:ext cx="4608512" cy="369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favoriscono la penetrazione delle malte</a:t>
              </a:r>
            </a:p>
          </p:txBody>
        </p:sp>
      </p:grpSp>
      <p:grpSp>
        <p:nvGrpSpPr>
          <p:cNvPr id="23561" name="Gruppo 6">
            <a:extLst>
              <a:ext uri="{FF2B5EF4-FFF2-40B4-BE49-F238E27FC236}">
                <a16:creationId xmlns:a16="http://schemas.microsoft.com/office/drawing/2014/main" id="{9E1DD029-4E62-4616-8E72-777B3E5A4175}"/>
              </a:ext>
            </a:extLst>
          </p:cNvPr>
          <p:cNvGrpSpPr>
            <a:grpSpLocks/>
          </p:cNvGrpSpPr>
          <p:nvPr/>
        </p:nvGrpSpPr>
        <p:grpSpPr bwMode="auto">
          <a:xfrm>
            <a:off x="297656" y="3962729"/>
            <a:ext cx="8631238" cy="1046162"/>
            <a:chOff x="1680226" y="4728759"/>
            <a:chExt cx="5928891" cy="1046613"/>
          </a:xfrm>
        </p:grpSpPr>
        <p:sp>
          <p:nvSpPr>
            <p:cNvPr id="23565" name="CasellaDiTesto 23">
              <a:extLst>
                <a:ext uri="{FF2B5EF4-FFF2-40B4-BE49-F238E27FC236}">
                  <a16:creationId xmlns:a16="http://schemas.microsoft.com/office/drawing/2014/main" id="{09387BD7-655D-4291-B994-77AEA5BCC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559" y="4728759"/>
              <a:ext cx="2016224" cy="40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FATTORI CHIMICI</a:t>
              </a:r>
            </a:p>
          </p:txBody>
        </p:sp>
        <p:sp>
          <p:nvSpPr>
            <p:cNvPr id="23566" name="CasellaDiTesto 21">
              <a:extLst>
                <a:ext uri="{FF2B5EF4-FFF2-40B4-BE49-F238E27FC236}">
                  <a16:creationId xmlns:a16="http://schemas.microsoft.com/office/drawing/2014/main" id="{0BDA9F8A-E866-4E9D-B441-5DD87B5D1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226" y="5128869"/>
              <a:ext cx="5928891" cy="64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 minerali delle pietre partecipano ai fenomeni di presa e indurimento del legante (affinità)</a:t>
              </a:r>
            </a:p>
          </p:txBody>
        </p:sp>
      </p:grpSp>
      <p:sp>
        <p:nvSpPr>
          <p:cNvPr id="23562" name="CasellaDiTesto 25">
            <a:extLst>
              <a:ext uri="{FF2B5EF4-FFF2-40B4-BE49-F238E27FC236}">
                <a16:creationId xmlns:a16="http://schemas.microsoft.com/office/drawing/2014/main" id="{BE4EB2E9-31C7-4927-9E51-4E3AD513B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597525"/>
            <a:ext cx="8961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RESISTENZA ALL’USURA </a:t>
            </a: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Resistenza opposta al consumo delle parti superficiali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Influisce sulla possibilità di effettuare trattamenti superficiali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8C11C45-9F82-49ED-8CF0-519335A5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770783"/>
            <a:ext cx="8713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IMPIEGO DEI MATERIALI LAPIDEI E PRESTAZIONI</a:t>
            </a:r>
          </a:p>
        </p:txBody>
      </p:sp>
      <p:sp>
        <p:nvSpPr>
          <p:cNvPr id="15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6668" y="60736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ECAAC08F-C2D1-4773-ADF2-58F71660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66986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1B2D9F05-3B74-4CED-A909-4EA5B01F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66986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FAC06B66-EF14-4C55-9A49-11A63720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66986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E7EF4EAE-599A-45F5-A6BB-FC3DC142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030461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>
            <a:extLst>
              <a:ext uri="{FF2B5EF4-FFF2-40B4-BE49-F238E27FC236}">
                <a16:creationId xmlns:a16="http://schemas.microsoft.com/office/drawing/2014/main" id="{933F5834-D45D-402B-8653-A658C75D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666016"/>
            <a:ext cx="89423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LAVORAZIONI FUORI OPERA E TRATTAMENTI SUPERFICIALI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dirty="0" smtClean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risultato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 una o più operazioni condotte sulle superfici delle lastre con lo scopo di conferire diversi tipi di aspetto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superficie liscia     		lucidatura – levigatura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superficie scabra   		</a:t>
            </a:r>
            <a:r>
              <a:rPr lang="it-IT" altLang="it-IT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fiammatura</a:t>
            </a: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bocciardatura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sabbiatura, spazzolatura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rigatura, incisioni lineari</a:t>
            </a:r>
          </a:p>
        </p:txBody>
      </p:sp>
      <p:pic>
        <p:nvPicPr>
          <p:cNvPr id="18" name="Picture 2" descr="C:\Users\Utente\Downloads\utensili.jpg">
            <a:extLst>
              <a:ext uri="{FF2B5EF4-FFF2-40B4-BE49-F238E27FC236}">
                <a16:creationId xmlns:a16="http://schemas.microsoft.com/office/drawing/2014/main" id="{29636D1E-9327-46FE-B9A2-5AB95BEA7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1368425" y="3959225"/>
            <a:ext cx="6721475" cy="2884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88061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po 5">
            <a:extLst>
              <a:ext uri="{FF2B5EF4-FFF2-40B4-BE49-F238E27FC236}">
                <a16:creationId xmlns:a16="http://schemas.microsoft.com/office/drawing/2014/main" id="{F9D6E600-7B2F-4597-8836-A82C16933CAE}"/>
              </a:ext>
            </a:extLst>
          </p:cNvPr>
          <p:cNvGrpSpPr>
            <a:grpSpLocks/>
          </p:cNvGrpSpPr>
          <p:nvPr/>
        </p:nvGrpSpPr>
        <p:grpSpPr bwMode="auto">
          <a:xfrm>
            <a:off x="0" y="-171450"/>
            <a:ext cx="9144000" cy="7129463"/>
            <a:chOff x="5604" y="-27700"/>
            <a:chExt cx="5286476" cy="5733701"/>
          </a:xfrm>
        </p:grpSpPr>
        <p:pic>
          <p:nvPicPr>
            <p:cNvPr id="25603" name="Picture 2">
              <a:extLst>
                <a:ext uri="{FF2B5EF4-FFF2-40B4-BE49-F238E27FC236}">
                  <a16:creationId xmlns:a16="http://schemas.microsoft.com/office/drawing/2014/main" id="{75BF1293-3CB7-4159-90FF-E08016323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" y="0"/>
              <a:ext cx="2643238" cy="286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3">
              <a:extLst>
                <a:ext uri="{FF2B5EF4-FFF2-40B4-BE49-F238E27FC236}">
                  <a16:creationId xmlns:a16="http://schemas.microsoft.com/office/drawing/2014/main" id="{76EBD27E-FEAD-4619-AD61-A448798B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842" y="-27700"/>
              <a:ext cx="2643238" cy="289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4">
              <a:extLst>
                <a:ext uri="{FF2B5EF4-FFF2-40B4-BE49-F238E27FC236}">
                  <a16:creationId xmlns:a16="http://schemas.microsoft.com/office/drawing/2014/main" id="{9C6468F8-AEB6-4FBD-91A9-48DFAE7F6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" y="2839372"/>
              <a:ext cx="2643238" cy="286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CE4FA4D6-77B2-4C26-9160-B337E1CA2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842" y="2866627"/>
              <a:ext cx="2643238" cy="283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Box 1">
            <a:extLst>
              <a:ext uri="{FF2B5EF4-FFF2-40B4-BE49-F238E27FC236}">
                <a16:creationId xmlns:a16="http://schemas.microsoft.com/office/drawing/2014/main" id="{1B6D9B2D-C915-4160-81C9-495CF2C27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0688"/>
            <a:ext cx="89281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PATOLOGIE RICORRENTI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FF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DISGREGAZIONE/DISTACCHI </a:t>
            </a: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000" dirty="0" err="1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gelività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AGGRESSIONE SALINA 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	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cristallizzazione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salsedine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DILAVAMENTO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		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azione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battente della pioggia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EROSIONE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				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azione del vento e delle polveri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AGGRESSIONE ORGANICA 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azioni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degli apparati radicali di 						muschi e licheni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AGGRESSIONE INQUINANTI 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piogge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acide </a:t>
            </a: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(gessificazione dei calcari)</a:t>
            </a: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7655" name="Gruppo 2">
            <a:extLst>
              <a:ext uri="{FF2B5EF4-FFF2-40B4-BE49-F238E27FC236}">
                <a16:creationId xmlns:a16="http://schemas.microsoft.com/office/drawing/2014/main" id="{94B2BCE6-0ECE-4844-834D-9CE540DB9E57}"/>
              </a:ext>
            </a:extLst>
          </p:cNvPr>
          <p:cNvGrpSpPr>
            <a:grpSpLocks/>
          </p:cNvGrpSpPr>
          <p:nvPr/>
        </p:nvGrpSpPr>
        <p:grpSpPr bwMode="auto">
          <a:xfrm>
            <a:off x="0" y="4292600"/>
            <a:ext cx="9144000" cy="2565400"/>
            <a:chOff x="1" y="4080698"/>
            <a:chExt cx="7467345" cy="2777302"/>
          </a:xfrm>
        </p:grpSpPr>
        <p:pic>
          <p:nvPicPr>
            <p:cNvPr id="27657" name="Picture 2">
              <a:extLst>
                <a:ext uri="{FF2B5EF4-FFF2-40B4-BE49-F238E27FC236}">
                  <a16:creationId xmlns:a16="http://schemas.microsoft.com/office/drawing/2014/main" id="{0FF54F82-D655-4C51-BF71-AB542F37F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080698"/>
              <a:ext cx="3707904" cy="27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4">
              <a:extLst>
                <a:ext uri="{FF2B5EF4-FFF2-40B4-BE49-F238E27FC236}">
                  <a16:creationId xmlns:a16="http://schemas.microsoft.com/office/drawing/2014/main" id="{1375E426-E79D-4FAF-85FD-AE6C70006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5" y="4080698"/>
              <a:ext cx="3759441" cy="27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8304" y="71413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po 1">
            <a:extLst>
              <a:ext uri="{FF2B5EF4-FFF2-40B4-BE49-F238E27FC236}">
                <a16:creationId xmlns:a16="http://schemas.microsoft.com/office/drawing/2014/main" id="{1884C9D0-44F1-430E-B692-A68302F51B67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-19050"/>
            <a:ext cx="9258300" cy="6877050"/>
            <a:chOff x="-108520" y="-18439"/>
            <a:chExt cx="9259546" cy="6876439"/>
          </a:xfrm>
        </p:grpSpPr>
        <p:pic>
          <p:nvPicPr>
            <p:cNvPr id="35843" name="Picture 2" descr="C:\Documents and Settings\7235\Desktop\foto lezioni\img001.jpg">
              <a:extLst>
                <a:ext uri="{FF2B5EF4-FFF2-40B4-BE49-F238E27FC236}">
                  <a16:creationId xmlns:a16="http://schemas.microsoft.com/office/drawing/2014/main" id="{30230111-E504-4A01-A286-8F97FDFEB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0"/>
              <a:ext cx="483365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3" descr="C:\Documents and Settings\7235\Desktop\IMMAGINI\FOTO\CITTA'\ROMA\roma e capri 060.jpg">
              <a:extLst>
                <a:ext uri="{FF2B5EF4-FFF2-40B4-BE49-F238E27FC236}">
                  <a16:creationId xmlns:a16="http://schemas.microsoft.com/office/drawing/2014/main" id="{564CDC0A-9253-48FD-8F51-3DBABB188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498" y="-18439"/>
              <a:ext cx="4752528" cy="687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po 9">
            <a:extLst>
              <a:ext uri="{FF2B5EF4-FFF2-40B4-BE49-F238E27FC236}">
                <a16:creationId xmlns:a16="http://schemas.microsoft.com/office/drawing/2014/main" id="{92B81E40-EE6F-4298-BE43-DA190E7C15F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1125538"/>
            <a:ext cx="9265001" cy="5491481"/>
            <a:chOff x="0" y="1349524"/>
            <a:chExt cx="9264736" cy="5493090"/>
          </a:xfrm>
        </p:grpSpPr>
        <p:sp>
          <p:nvSpPr>
            <p:cNvPr id="31749" name="CasellaDiTesto 5">
              <a:extLst>
                <a:ext uri="{FF2B5EF4-FFF2-40B4-BE49-F238E27FC236}">
                  <a16:creationId xmlns:a16="http://schemas.microsoft.com/office/drawing/2014/main" id="{C5CB1ED3-1040-49F5-B846-F4D6F2DF4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30" y="4979922"/>
              <a:ext cx="4559214" cy="175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Blocchi per murature: arenarie compatte, tufi calcarei, tufi vulcanici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a = 30-50 cm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b = 20-30 cm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c = 15-25cm</a:t>
              </a:r>
            </a:p>
          </p:txBody>
        </p:sp>
        <p:pic>
          <p:nvPicPr>
            <p:cNvPr id="31750" name="Picture 5" descr="http://www.icvbc.cnr.it/didattica/petrografia/immagini/div.gif">
              <a:extLst>
                <a:ext uri="{FF2B5EF4-FFF2-40B4-BE49-F238E27FC236}">
                  <a16:creationId xmlns:a16="http://schemas.microsoft.com/office/drawing/2014/main" id="{538C063F-52D4-4682-9542-916D570C3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16618"/>
              <a:ext cx="219075" cy="11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6" descr="http://www.icvbc.cnr.it/didattica/petrografia/immagini/div.gif">
              <a:extLst>
                <a:ext uri="{FF2B5EF4-FFF2-40B4-BE49-F238E27FC236}">
                  <a16:creationId xmlns:a16="http://schemas.microsoft.com/office/drawing/2014/main" id="{23D740C6-92CF-465B-A03F-17C29ED72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16618"/>
              <a:ext cx="219075" cy="11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7" descr="http://www.icvbc.cnr.it/didattica/petrografia/immagini/div.gif">
              <a:extLst>
                <a:ext uri="{FF2B5EF4-FFF2-40B4-BE49-F238E27FC236}">
                  <a16:creationId xmlns:a16="http://schemas.microsoft.com/office/drawing/2014/main" id="{189BEF2A-C6F7-4C6C-B9E1-20968B58A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16618"/>
              <a:ext cx="219075" cy="11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4" descr="http://www.icvbc.cnr.it/didattica/petrografia/immagini/div.gif">
              <a:extLst>
                <a:ext uri="{FF2B5EF4-FFF2-40B4-BE49-F238E27FC236}">
                  <a16:creationId xmlns:a16="http://schemas.microsoft.com/office/drawing/2014/main" id="{F05802A5-D12A-4604-B2C8-100506F89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1372767"/>
              <a:ext cx="219075" cy="11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4" name="Gruppo 4">
              <a:extLst>
                <a:ext uri="{FF2B5EF4-FFF2-40B4-BE49-F238E27FC236}">
                  <a16:creationId xmlns:a16="http://schemas.microsoft.com/office/drawing/2014/main" id="{E73E08E9-8B70-4834-837A-ADB5A0615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49524"/>
              <a:ext cx="9144558" cy="3519895"/>
              <a:chOff x="0" y="3932805"/>
              <a:chExt cx="9144558" cy="2943170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3125EED-CA20-4041-A641-A973E2B9F0FD}"/>
                  </a:ext>
                </a:extLst>
              </p:cNvPr>
              <p:cNvSpPr/>
              <p:nvPr/>
            </p:nvSpPr>
            <p:spPr>
              <a:xfrm>
                <a:off x="0" y="3932805"/>
                <a:ext cx="9145326" cy="294369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1766" name="Picture 2" descr="C:\Documents and Settings\7235\Desktop\scan0003.jpg">
                <a:extLst>
                  <a:ext uri="{FF2B5EF4-FFF2-40B4-BE49-F238E27FC236}">
                    <a16:creationId xmlns:a16="http://schemas.microsoft.com/office/drawing/2014/main" id="{B69390F1-D9B2-4D1F-B4C8-E08333A3BE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719" y="4298015"/>
                <a:ext cx="8391237" cy="25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F5526BA-8624-4238-8617-FBA9B5264AEE}"/>
                  </a:ext>
                </a:extLst>
              </p:cNvPr>
              <p:cNvSpPr txBox="1"/>
              <p:nvPr/>
            </p:nvSpPr>
            <p:spPr>
              <a:xfrm>
                <a:off x="107947" y="3932805"/>
                <a:ext cx="2160526" cy="3863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BLOCCO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CCD436E-2952-4F88-901E-B77CF8CEF902}"/>
                  </a:ext>
                </a:extLst>
              </p:cNvPr>
              <p:cNvSpPr txBox="1"/>
              <p:nvPr/>
            </p:nvSpPr>
            <p:spPr>
              <a:xfrm>
                <a:off x="6878441" y="3963344"/>
                <a:ext cx="2158938" cy="3863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LASTRA</a:t>
                </a:r>
              </a:p>
            </p:txBody>
          </p: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A16EFC9-5DD3-4C0A-8255-DCB9247B9DEE}"/>
                </a:ext>
              </a:extLst>
            </p:cNvPr>
            <p:cNvSpPr txBox="1"/>
            <p:nvPr/>
          </p:nvSpPr>
          <p:spPr>
            <a:xfrm>
              <a:off x="614345" y="2099044"/>
              <a:ext cx="1668414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spigolo</a:t>
              </a:r>
              <a:endPara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0DE9D63-8A85-414D-A730-52078E257E2E}"/>
                </a:ext>
              </a:extLst>
            </p:cNvPr>
            <p:cNvSpPr txBox="1"/>
            <p:nvPr/>
          </p:nvSpPr>
          <p:spPr>
            <a:xfrm>
              <a:off x="6350" y="4085587"/>
              <a:ext cx="1330287" cy="522441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spessore</a:t>
              </a:r>
              <a:endPara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AAF0887-9D6B-4B61-A1A5-359040C4B9E8}"/>
                </a:ext>
              </a:extLst>
            </p:cNvPr>
            <p:cNvSpPr txBox="1"/>
            <p:nvPr/>
          </p:nvSpPr>
          <p:spPr>
            <a:xfrm>
              <a:off x="3239995" y="4261852"/>
              <a:ext cx="1341399" cy="522440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lunghezza</a:t>
              </a:r>
              <a:endPara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999CBE1-1BE9-4438-94ED-86C3B9BE8F39}"/>
                </a:ext>
              </a:extLst>
            </p:cNvPr>
            <p:cNvSpPr txBox="1"/>
            <p:nvPr/>
          </p:nvSpPr>
          <p:spPr>
            <a:xfrm>
              <a:off x="3876564" y="3922027"/>
              <a:ext cx="1371561" cy="46209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larghezza</a:t>
              </a:r>
              <a:endPara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89E861B-DFD2-46BC-94A1-057E6ED15484}"/>
                </a:ext>
              </a:extLst>
            </p:cNvPr>
            <p:cNvSpPr txBox="1"/>
            <p:nvPr/>
          </p:nvSpPr>
          <p:spPr>
            <a:xfrm>
              <a:off x="6592699" y="1695700"/>
              <a:ext cx="852463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costa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EB5CCE8-6EA9-40F2-8FC6-2DEC453C9E4B}"/>
                </a:ext>
              </a:extLst>
            </p:cNvPr>
            <p:cNvSpPr txBox="1"/>
            <p:nvPr/>
          </p:nvSpPr>
          <p:spPr>
            <a:xfrm>
              <a:off x="7708679" y="2557965"/>
              <a:ext cx="1060420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faccia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C56094AE-D27B-4876-BF9D-3F0EC98BED54}"/>
                </a:ext>
              </a:extLst>
            </p:cNvPr>
            <p:cNvSpPr txBox="1"/>
            <p:nvPr/>
          </p:nvSpPr>
          <p:spPr>
            <a:xfrm>
              <a:off x="4646480" y="1933895"/>
              <a:ext cx="1257264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angolo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968B0317-6533-4661-B8D1-C20D08DD1768}"/>
                </a:ext>
              </a:extLst>
            </p:cNvPr>
            <p:cNvSpPr txBox="1"/>
            <p:nvPr/>
          </p:nvSpPr>
          <p:spPr>
            <a:xfrm>
              <a:off x="4621081" y="2486507"/>
              <a:ext cx="1393785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paramento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CE7CFBA0-BCC5-46BC-A3FC-170A4B494692}"/>
                </a:ext>
              </a:extLst>
            </p:cNvPr>
            <p:cNvSpPr txBox="1"/>
            <p:nvPr/>
          </p:nvSpPr>
          <p:spPr>
            <a:xfrm>
              <a:off x="7308641" y="2086340"/>
              <a:ext cx="936598" cy="40016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angolo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64" name="CasellaDiTesto 25">
              <a:extLst>
                <a:ext uri="{FF2B5EF4-FFF2-40B4-BE49-F238E27FC236}">
                  <a16:creationId xmlns:a16="http://schemas.microsoft.com/office/drawing/2014/main" id="{BF4811FA-46DC-4B74-A382-093638FE1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9543" y="4979922"/>
              <a:ext cx="4715193" cy="186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Lastre da rivestimento, pavimento e copertura: graniti, porfidi, basalti, arenarie, ardesie, </a:t>
              </a:r>
              <a:r>
                <a:rPr lang="it-IT" altLang="it-IT" sz="1800" dirty="0" smtClean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gneiss </a:t>
              </a: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Listelli. Marmette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7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a = 30-50 cm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b = 20-30 cm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rPr>
                <a:t>c = 15-25cm</a:t>
              </a:r>
            </a:p>
          </p:txBody>
        </p:sp>
      </p:grpSp>
      <p:sp>
        <p:nvSpPr>
          <p:cNvPr id="31747" name="CasellaDiTesto 10">
            <a:extLst>
              <a:ext uri="{FF2B5EF4-FFF2-40B4-BE49-F238E27FC236}">
                <a16:creationId xmlns:a16="http://schemas.microsoft.com/office/drawing/2014/main" id="{23637C39-8912-460F-8907-0FA88191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6211888"/>
            <a:ext cx="240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 9379 </a:t>
            </a:r>
            <a:r>
              <a:rPr lang="it-IT" altLang="it-IT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Terminologia e classificazione pavimenti e rivestimenti lapidei</a:t>
            </a:r>
          </a:p>
        </p:txBody>
      </p:sp>
      <p:sp>
        <p:nvSpPr>
          <p:cNvPr id="25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AB6F8912-20E3-4B67-B6F4-BCF143CA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EEA635EE-7576-40C4-8219-75B6975A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BCD98F95-E890-4BDC-96A2-1B95450F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FB2EA7BF-492D-447A-9715-1F137064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>
            <a:extLst>
              <a:ext uri="{FF2B5EF4-FFF2-40B4-BE49-F238E27FC236}">
                <a16:creationId xmlns:a16="http://schemas.microsoft.com/office/drawing/2014/main" id="{37CA60D8-866E-4F91-923A-5B6FE78F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14375"/>
            <a:ext cx="871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IMPIEGHI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FF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BLOCCHI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>
                <a:solidFill>
                  <a:schemeClr val="tx2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      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REALIZZAZIONE OSSATURE MURARIE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chemeClr val="tx2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MURI A SECCO, MURI LEGATI A MALTA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APPARECCHIATURE COSTRUTTIVE AD ARCO E VOLTE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chemeClr val="tx2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dirty="0">
              <a:solidFill>
                <a:schemeClr val="tx2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9704" name="Gruppo 3">
            <a:extLst>
              <a:ext uri="{FF2B5EF4-FFF2-40B4-BE49-F238E27FC236}">
                <a16:creationId xmlns:a16="http://schemas.microsoft.com/office/drawing/2014/main" id="{41CBCB26-C27A-4D96-9116-B3AAD618DABD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3019425"/>
            <a:ext cx="9102725" cy="3854450"/>
            <a:chOff x="41037" y="3020206"/>
            <a:chExt cx="9102963" cy="3852970"/>
          </a:xfrm>
        </p:grpSpPr>
        <p:pic>
          <p:nvPicPr>
            <p:cNvPr id="29706" name="Picture 2" descr="C:\Documents and Settings\7235\Desktop\carso 114.jpg">
              <a:extLst>
                <a:ext uri="{FF2B5EF4-FFF2-40B4-BE49-F238E27FC236}">
                  <a16:creationId xmlns:a16="http://schemas.microsoft.com/office/drawing/2014/main" id="{A5667B6F-D151-457A-B188-75C47B55A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7" y="3020206"/>
              <a:ext cx="2889728" cy="385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3" descr="C:\Documents and Settings\7235\Desktop\carso 015.jpg">
              <a:extLst>
                <a:ext uri="{FF2B5EF4-FFF2-40B4-BE49-F238E27FC236}">
                  <a16:creationId xmlns:a16="http://schemas.microsoft.com/office/drawing/2014/main" id="{418736A8-3E01-488B-9B9A-17B68D618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20206"/>
              <a:ext cx="3497023" cy="383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4" descr="C:\Documents and Settings\7235\Desktop\IMMAGINI\FOTO\CITTA' 1\liguria\LIGURIA 06_07\liguria 107.jpg">
              <a:extLst>
                <a:ext uri="{FF2B5EF4-FFF2-40B4-BE49-F238E27FC236}">
                  <a16:creationId xmlns:a16="http://schemas.microsoft.com/office/drawing/2014/main" id="{5D8DF2A2-23DD-49AE-AF94-97D726580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>
              <a:fillRect/>
            </a:stretch>
          </p:blipFill>
          <p:spPr bwMode="auto">
            <a:xfrm>
              <a:off x="6012160" y="3020206"/>
              <a:ext cx="3131840" cy="383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-17462" y="7723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5536" y="2656895"/>
            <a:ext cx="8145462" cy="1330541"/>
            <a:chOff x="715963" y="1712697"/>
            <a:chExt cx="8145462" cy="13305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715963" y="2119313"/>
              <a:ext cx="814546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Aggregato di minerali facente parte della crosta terrestre che, in campioni al di fuori della sua sede naturale, è dotato di elevata coesione anche dopo prolungato contatto con acqua</a:t>
              </a: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3680619" y="1712697"/>
              <a:ext cx="2216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b="1" cap="all" dirty="0" smtClean="0">
                  <a:solidFill>
                    <a:srgbClr val="C00000"/>
                  </a:solidFill>
                  <a:ea typeface="Consolas" panose="020B0609020204030204" pitchFamily="49" charset="0"/>
                  <a:cs typeface="Calibri" panose="020F0502020204030204" pitchFamily="34" charset="0"/>
                </a:rPr>
                <a:t>ROCCIA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95536" y="980728"/>
            <a:ext cx="8145462" cy="1385292"/>
            <a:chOff x="2195736" y="3462128"/>
            <a:chExt cx="8145462" cy="1385292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195736" y="3924090"/>
              <a:ext cx="81454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Prodotto dell'alterazione dello strato superficiale, costituito da </a:t>
              </a:r>
              <a:r>
                <a:rPr lang="it-IT" altLang="it-IT" sz="1800" b="1" dirty="0">
                  <a:solidFill>
                    <a:srgbClr val="C00000"/>
                  </a:solidFill>
                  <a:latin typeface="+mn-lt"/>
                </a:rPr>
                <a:t>rocce</a:t>
              </a: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 o </a:t>
              </a:r>
              <a:r>
                <a:rPr lang="it-IT" altLang="it-IT" sz="1800" b="1" dirty="0">
                  <a:solidFill>
                    <a:srgbClr val="002060"/>
                  </a:solidFill>
                  <a:latin typeface="+mn-lt"/>
                </a:rPr>
                <a:t>terreni</a:t>
              </a: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, ad opera del clima e di fattori biologici (vegetazione, microflora, fauna e uomo) </a:t>
              </a:r>
            </a:p>
          </p:txBody>
        </p:sp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5160392" y="3462128"/>
              <a:ext cx="2216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b="1" cap="all" dirty="0" smtClean="0">
                  <a:solidFill>
                    <a:srgbClr val="C00000"/>
                  </a:solidFill>
                  <a:ea typeface="Consolas" panose="020B0609020204030204" pitchFamily="49" charset="0"/>
                  <a:cs typeface="Calibri" panose="020F0502020204030204" pitchFamily="34" charset="0"/>
                </a:rPr>
                <a:t>SUOLO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95536" y="4652887"/>
            <a:ext cx="8145462" cy="1477328"/>
            <a:chOff x="467544" y="4705282"/>
            <a:chExt cx="8145462" cy="1477328"/>
          </a:xfrm>
        </p:grpSpPr>
        <p:sp>
          <p:nvSpPr>
            <p:cNvPr id="7171" name="CasellaDiTesto 2">
              <a:extLst>
                <a:ext uri="{FF2B5EF4-FFF2-40B4-BE49-F238E27FC236}">
                  <a16:creationId xmlns:a16="http://schemas.microsoft.com/office/drawing/2014/main" id="{CEE4EAD1-796F-4635-AC17-11F8F9A17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66947"/>
              <a:ext cx="81454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massa </a:t>
              </a:r>
              <a:r>
                <a:rPr lang="it-IT" altLang="it-IT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allo stato solido costituita da un aggregato di uno o più minerali,  che rappresenta il risultato di equilibrio di un processo genetico che si ripete in modo regolare e che si sviluppa a grande </a:t>
              </a:r>
              <a:r>
                <a:rPr lang="it-IT" altLang="it-IT" sz="20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scala</a:t>
              </a:r>
              <a:endParaRPr lang="it-IT" altLang="it-IT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2557328" y="4705282"/>
              <a:ext cx="3965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it-IT" sz="2400" b="1" cap="all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Lapideo naturale </a:t>
              </a:r>
              <a:r>
                <a:rPr lang="it-IT" altLang="it-IT" b="1" cap="al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it-IT" altLang="it-IT" sz="2400" b="1" cap="all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roccia</a:t>
              </a:r>
              <a:endParaRPr lang="it-IT" altLang="it-IT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ettangolo 17"/>
          <p:cNvSpPr/>
          <p:nvPr/>
        </p:nvSpPr>
        <p:spPr>
          <a:xfrm>
            <a:off x="395536" y="4483610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5">
            <a:extLst>
              <a:ext uri="{FF2B5EF4-FFF2-40B4-BE49-F238E27FC236}">
                <a16:creationId xmlns:a16="http://schemas.microsoft.com/office/drawing/2014/main" id="{24FED3EC-162E-4764-893E-ACD50B8EEF71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728663"/>
            <a:ext cx="9830479" cy="6129337"/>
            <a:chOff x="13937" y="764705"/>
            <a:chExt cx="9831086" cy="6129021"/>
          </a:xfrm>
        </p:grpSpPr>
        <p:grpSp>
          <p:nvGrpSpPr>
            <p:cNvPr id="30724" name="Group 17">
              <a:extLst>
                <a:ext uri="{FF2B5EF4-FFF2-40B4-BE49-F238E27FC236}">
                  <a16:creationId xmlns:a16="http://schemas.microsoft.com/office/drawing/2014/main" id="{2DDA930D-71F9-45BA-BF56-F5AE2054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7" y="764705"/>
              <a:ext cx="9153669" cy="6129021"/>
              <a:chOff x="-22318" y="735905"/>
              <a:chExt cx="9190018" cy="61579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18B6B7-4D1A-47FE-9E19-EF8553E5C19B}"/>
                  </a:ext>
                </a:extLst>
              </p:cNvPr>
              <p:cNvSpPr/>
              <p:nvPr/>
            </p:nvSpPr>
            <p:spPr>
              <a:xfrm>
                <a:off x="-22318" y="735905"/>
                <a:ext cx="9190441" cy="615798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732" name="Group 16">
                <a:extLst>
                  <a:ext uri="{FF2B5EF4-FFF2-40B4-BE49-F238E27FC236}">
                    <a16:creationId xmlns:a16="http://schemas.microsoft.com/office/drawing/2014/main" id="{7C779365-411A-4FFD-A168-BA7954233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1430" y="735905"/>
                <a:ext cx="9165430" cy="5281509"/>
                <a:chOff x="-21430" y="735905"/>
                <a:chExt cx="9165430" cy="5281509"/>
              </a:xfrm>
            </p:grpSpPr>
            <p:pic>
              <p:nvPicPr>
                <p:cNvPr id="30733" name="Picture 4">
                  <a:extLst>
                    <a:ext uri="{FF2B5EF4-FFF2-40B4-BE49-F238E27FC236}">
                      <a16:creationId xmlns:a16="http://schemas.microsoft.com/office/drawing/2014/main" id="{A6C010AC-2367-4E4E-915B-E42232A26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6794" y="3203841"/>
                  <a:ext cx="2587206" cy="2759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4" name="Picture 5">
                  <a:extLst>
                    <a:ext uri="{FF2B5EF4-FFF2-40B4-BE49-F238E27FC236}">
                      <a16:creationId xmlns:a16="http://schemas.microsoft.com/office/drawing/2014/main" id="{7B485E34-B3CE-44C3-86E4-5A3C7097B7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0082" y="3284983"/>
                  <a:ext cx="3684504" cy="2732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5" name="Picture 6">
                  <a:extLst>
                    <a:ext uri="{FF2B5EF4-FFF2-40B4-BE49-F238E27FC236}">
                      <a16:creationId xmlns:a16="http://schemas.microsoft.com/office/drawing/2014/main" id="{18B368DF-E609-449D-98A8-67AED88F8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430" y="735905"/>
                  <a:ext cx="2649213" cy="2180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6" name="Picture 7">
                  <a:extLst>
                    <a:ext uri="{FF2B5EF4-FFF2-40B4-BE49-F238E27FC236}">
                      <a16:creationId xmlns:a16="http://schemas.microsoft.com/office/drawing/2014/main" id="{75FD36E3-DEE1-457F-9A86-1BB4547776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764212"/>
                  <a:ext cx="2490261" cy="2229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7" name="Picture 8">
                  <a:extLst>
                    <a:ext uri="{FF2B5EF4-FFF2-40B4-BE49-F238E27FC236}">
                      <a16:creationId xmlns:a16="http://schemas.microsoft.com/office/drawing/2014/main" id="{897AA144-D308-4692-8E7D-2BB3D67A9B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783850"/>
                  <a:ext cx="2366680" cy="22099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8" name="Picture 9">
                  <a:extLst>
                    <a:ext uri="{FF2B5EF4-FFF2-40B4-BE49-F238E27FC236}">
                      <a16:creationId xmlns:a16="http://schemas.microsoft.com/office/drawing/2014/main" id="{8C9CF69E-9FC5-41DB-95BF-61BE3A4F5E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49" y="3070864"/>
                  <a:ext cx="2359263" cy="2086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DA2874E-B414-4D88-88F4-C2EF54A37BD2}"/>
                    </a:ext>
                  </a:extLst>
                </p:cNvPr>
                <p:cNvSpPr/>
                <p:nvPr/>
              </p:nvSpPr>
              <p:spPr>
                <a:xfrm>
                  <a:off x="1907899" y="2992718"/>
                  <a:ext cx="863895" cy="43541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45DBA6D-3C00-4601-B870-5345ECFD97B0}"/>
                    </a:ext>
                  </a:extLst>
                </p:cNvPr>
                <p:cNvSpPr/>
                <p:nvPr/>
              </p:nvSpPr>
              <p:spPr>
                <a:xfrm>
                  <a:off x="5580249" y="2491912"/>
                  <a:ext cx="977062" cy="574172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318B18D-5327-462B-9948-0339511CAD1D}"/>
                    </a:ext>
                  </a:extLst>
                </p:cNvPr>
                <p:cNvSpPr/>
                <p:nvPr/>
              </p:nvSpPr>
              <p:spPr>
                <a:xfrm>
                  <a:off x="5580249" y="735905"/>
                  <a:ext cx="714068" cy="244022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4CC7ACB-5889-4637-9CA0-1716D7119126}"/>
                    </a:ext>
                  </a:extLst>
                </p:cNvPr>
                <p:cNvSpPr/>
                <p:nvPr/>
              </p:nvSpPr>
              <p:spPr>
                <a:xfrm rot="16200000">
                  <a:off x="4860442" y="620526"/>
                  <a:ext cx="503995" cy="79216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725" name="TextBox 18">
              <a:extLst>
                <a:ext uri="{FF2B5EF4-FFF2-40B4-BE49-F238E27FC236}">
                  <a16:creationId xmlns:a16="http://schemas.microsoft.com/office/drawing/2014/main" id="{78DFBEC7-2A9C-4B00-A7A3-DA929EEFC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3872" y="5993983"/>
              <a:ext cx="3774508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MURATURA IN PIETRA (primo livello ) e MATTONI (livelli superiori)</a:t>
              </a:r>
            </a:p>
          </p:txBody>
        </p:sp>
        <p:sp>
          <p:nvSpPr>
            <p:cNvPr id="30726" name="TextBox 19">
              <a:extLst>
                <a:ext uri="{FF2B5EF4-FFF2-40B4-BE49-F238E27FC236}">
                  <a16:creationId xmlns:a16="http://schemas.microsoft.com/office/drawing/2014/main" id="{7557EFD2-54FD-4BE4-8547-9ACDFA2FE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741" y="5953541"/>
              <a:ext cx="3774508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SOLUZIONE D’ANGOLO</a:t>
              </a:r>
            </a:p>
          </p:txBody>
        </p:sp>
        <p:sp>
          <p:nvSpPr>
            <p:cNvPr id="30727" name="TextBox 20">
              <a:extLst>
                <a:ext uri="{FF2B5EF4-FFF2-40B4-BE49-F238E27FC236}">
                  <a16:creationId xmlns:a16="http://schemas.microsoft.com/office/drawing/2014/main" id="{1EE84FE0-FAAF-466F-8FDA-CBC671F08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2" y="5276034"/>
              <a:ext cx="2604094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MURATURA  A CONCI SBOZZATI E LISTATA</a:t>
              </a:r>
            </a:p>
          </p:txBody>
        </p:sp>
        <p:sp>
          <p:nvSpPr>
            <p:cNvPr id="30728" name="TextBox 21">
              <a:extLst>
                <a:ext uri="{FF2B5EF4-FFF2-40B4-BE49-F238E27FC236}">
                  <a16:creationId xmlns:a16="http://schemas.microsoft.com/office/drawing/2014/main" id="{634E0CA8-DEDE-4DDC-B1F6-7389E01E8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2" y="2933433"/>
              <a:ext cx="5757089" cy="30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MURATURA  A CONCI SBOZZATI E INSERTI NEI VUOTI (mattoni o pietrame)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B05F4B-9EEF-4674-9E05-D2B8ACBD54A7}"/>
                </a:ext>
              </a:extLst>
            </p:cNvPr>
            <p:cNvSpPr/>
            <p:nvPr/>
          </p:nvSpPr>
          <p:spPr>
            <a:xfrm>
              <a:off x="8018606" y="3220440"/>
              <a:ext cx="1125607" cy="42384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Box 24">
              <a:extLst>
                <a:ext uri="{FF2B5EF4-FFF2-40B4-BE49-F238E27FC236}">
                  <a16:creationId xmlns:a16="http://schemas.microsoft.com/office/drawing/2014/main" id="{F00FE1A9-150B-4AC4-AF6E-2DD22DA5C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241" y="2921161"/>
              <a:ext cx="4445782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ctr" eaLnBrk="1" hangingPunct="1">
                <a:buClrTx/>
                <a:buSzTx/>
                <a:buFontTx/>
                <a:buNone/>
                <a:defRPr sz="14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/>
              </a:lvl9pPr>
            </a:lstStyle>
            <a:p>
              <a:r>
                <a:rPr lang="it-IT" altLang="it-IT" dirty="0"/>
                <a:t>MURATURA  A CONCI REGOLARI</a:t>
              </a:r>
            </a:p>
          </p:txBody>
        </p:sp>
      </p:grpSp>
      <p:sp>
        <p:nvSpPr>
          <p:cNvPr id="24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EA8A021-98EB-4288-96AD-BEFDAC46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765175"/>
            <a:ext cx="8712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IMPIEGHI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FF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LASTRE</a:t>
            </a:r>
            <a:r>
              <a:rPr lang="it-IT" altLang="it-IT" sz="2400" b="1" dirty="0">
                <a:solidFill>
                  <a:schemeClr val="tx2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		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PARAMENTI DI RIVESTIMENTO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			PAVIMENTAZIONI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chemeClr val="tx2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dirty="0">
              <a:solidFill>
                <a:schemeClr val="tx2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3796" name="CasellaDiTesto 1">
            <a:extLst>
              <a:ext uri="{FF2B5EF4-FFF2-40B4-BE49-F238E27FC236}">
                <a16:creationId xmlns:a16="http://schemas.microsoft.com/office/drawing/2014/main" id="{842647C5-22F6-438F-8827-B3118DC2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924175"/>
            <a:ext cx="8712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RIVESTIMENTI CON POSA IN OPERA A UMIDO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imbottitura completa di malta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 o senza zanche)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Problematiche: distacco lastre per variazioni dimensionali, rottura per infiltrazione di acqua, macchie per reazioni chimiche di componenti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incollaggio a mastice o collante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Problematiche: scarso controllo dell’irregolarità del supporto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Vantaggi: possibilità di usare lastre di piccolo spessore, rapidità di costruzione, eliminazione dei dispositivi di ancoraggio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>
            <a:extLst>
              <a:ext uri="{FF2B5EF4-FFF2-40B4-BE49-F238E27FC236}">
                <a16:creationId xmlns:a16="http://schemas.microsoft.com/office/drawing/2014/main" id="{45FE118D-1E3C-4DE8-8240-E6AF64A02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65175"/>
            <a:ext cx="89281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IMPIEGHI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FFFF0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LASTRE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	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PARAMENTI DI RIVESTIMENTO</a:t>
            </a:r>
            <a:endParaRPr lang="it-IT" altLang="it-IT" sz="24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6868" name="CasellaDiTesto 1">
            <a:extLst>
              <a:ext uri="{FF2B5EF4-FFF2-40B4-BE49-F238E27FC236}">
                <a16:creationId xmlns:a16="http://schemas.microsoft.com/office/drawing/2014/main" id="{E3DE7770-25CE-4617-93CC-14B5DE3D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093913"/>
            <a:ext cx="80676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RIVESTIMENTI CON POSA IN OPERA  A SECCO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creazione di una discontinuità tra supporto e rivestimento che favorisce il controllo della  tolleranza di lavorazione e posa in opera attraverso l’uso di interfacce regolabili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 puntiformi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tasselli ad espansione, ancoranti chimici, staffe e zanche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 lineari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piastra, a spinotti, continui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pannelli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telaio metallico, a supporto in c.a. alleggerito, con lastre sottili o pannelli sandwich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085184"/>
            <a:ext cx="5220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ADDITIVI</a:t>
            </a:r>
          </a:p>
          <a:p>
            <a:pPr algn="l"/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fluidificanti,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superfluificanti</a:t>
            </a: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iperfluidificanti</a:t>
            </a:r>
            <a:endParaRPr lang="it-IT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ritardanti, acceleranti</a:t>
            </a:r>
          </a:p>
          <a:p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aeranti, plastificanti</a:t>
            </a:r>
          </a:p>
          <a:p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modificatori di viscosità, riduttori di ritiro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08518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SOSTANZE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polvere</a:t>
            </a:r>
            <a:b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fibre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metalliche e polimeriche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6361" y="2615408"/>
            <a:ext cx="8811276" cy="2376264"/>
            <a:chOff x="18392" y="2778576"/>
            <a:chExt cx="9125608" cy="2641452"/>
          </a:xfrm>
        </p:grpSpPr>
        <p:grpSp>
          <p:nvGrpSpPr>
            <p:cNvPr id="13" name="Group 12"/>
            <p:cNvGrpSpPr/>
            <p:nvPr/>
          </p:nvGrpSpPr>
          <p:grpSpPr>
            <a:xfrm>
              <a:off x="18392" y="2778576"/>
              <a:ext cx="6075534" cy="2641452"/>
              <a:chOff x="79163" y="2778576"/>
              <a:chExt cx="5996371" cy="264145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9163" y="2797262"/>
                <a:ext cx="4073652" cy="2622766"/>
                <a:chOff x="79163" y="2797262"/>
                <a:chExt cx="4073652" cy="262276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18" r="24613"/>
                <a:stretch/>
              </p:blipFill>
              <p:spPr bwMode="auto">
                <a:xfrm>
                  <a:off x="79163" y="2797262"/>
                  <a:ext cx="2675355" cy="2622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53" r="27038"/>
                <a:stretch/>
              </p:blipFill>
              <p:spPr bwMode="auto">
                <a:xfrm>
                  <a:off x="2483768" y="2797262"/>
                  <a:ext cx="1669047" cy="2622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" name="Picture 2" descr="L:\DCIM\100MEDIA\IMAG016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" t="11115" r="4322" b="3425"/>
              <a:stretch/>
            </p:blipFill>
            <p:spPr bwMode="auto">
              <a:xfrm rot="10800000">
                <a:off x="4152813" y="2778576"/>
                <a:ext cx="1922721" cy="2641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3" r="5337"/>
            <a:stretch/>
          </p:blipFill>
          <p:spPr bwMode="auto">
            <a:xfrm>
              <a:off x="6075534" y="2778576"/>
              <a:ext cx="3068466" cy="2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4387041" y="4305355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7949" y="1795855"/>
            <a:ext cx="7767414" cy="646331"/>
            <a:chOff x="539552" y="1556792"/>
            <a:chExt cx="7767414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1679903"/>
              <a:ext cx="2223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AGGREGATI</a:t>
              </a:r>
              <a:endPara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4632" y="1556792"/>
              <a:ext cx="5292334" cy="646331"/>
              <a:chOff x="3014632" y="1556792"/>
              <a:chExt cx="5292334" cy="6463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90696" y="1679903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2400" b="1">
                    <a:solidFill>
                      <a:schemeClr val="bg1"/>
                    </a:solidFill>
                  </a:defRPr>
                </a:lvl1pPr>
              </a:lstStyle>
              <a:p>
                <a:pPr algn="r"/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LEGANTE</a:t>
                </a:r>
                <a:endParaRPr lang="it-IT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62750" y="1679903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24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ACQUA</a:t>
                </a:r>
                <a:endParaRPr lang="it-IT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14632" y="1556792"/>
                <a:ext cx="504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734" y="1556792"/>
                <a:ext cx="504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192125" y="1607132"/>
            <a:ext cx="2263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miscela</a:t>
            </a:r>
          </a:p>
        </p:txBody>
      </p:sp>
      <p:sp>
        <p:nvSpPr>
          <p:cNvPr id="22" name="Left Bracket 21"/>
          <p:cNvSpPr/>
          <p:nvPr/>
        </p:nvSpPr>
        <p:spPr>
          <a:xfrm rot="5400000">
            <a:off x="3209660" y="1012200"/>
            <a:ext cx="228241" cy="2022768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eft Bracket 29"/>
          <p:cNvSpPr/>
          <p:nvPr/>
        </p:nvSpPr>
        <p:spPr>
          <a:xfrm rot="5400000">
            <a:off x="4090495" y="-1050433"/>
            <a:ext cx="416452" cy="5731582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3029" y="1259299"/>
            <a:ext cx="2263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impasto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3271" y="675094"/>
            <a:ext cx="429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</a:t>
            </a:r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CALCESTRUZZO</a:t>
            </a:r>
          </a:p>
        </p:txBody>
      </p:sp>
      <p:sp>
        <p:nvSpPr>
          <p:cNvPr id="2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5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506" y="584200"/>
            <a:ext cx="8997494" cy="6321097"/>
            <a:chOff x="146506" y="584200"/>
            <a:chExt cx="8997494" cy="6321097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671213" y="1508598"/>
              <a:ext cx="807249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POZZOLANA + CALCE</a:t>
              </a:r>
              <a:endPara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endParaRPr>
            </a:p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durezza,  resistenza, </a:t>
              </a:r>
              <a:r>
                <a:rPr 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a</a:t>
              </a:r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derenza</a:t>
              </a:r>
              <a:endPara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208151" y="2657981"/>
              <a:ext cx="7793283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inizio XVIII sec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- studi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 leganti naturali e artificiali</a:t>
              </a:r>
            </a:p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1769 -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Parker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brevetta un nuovo legante idraulico, il cemento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romano ottenuto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cottura di calcari marnosi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(argilla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1824 -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Joseph </a:t>
              </a:r>
              <a:r>
                <a:rPr lang="it-IT" sz="2000" b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Aspdin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ottiene il </a:t>
              </a:r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CEMENTO PORTLAND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attraverso la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cottura di una miscela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calcare e argilla </a:t>
              </a:r>
              <a:endParaRPr lang="it-IT" sz="2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1844 -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Johnson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 la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composizione della miscela per </a:t>
              </a:r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CLINKER</a:t>
              </a:r>
              <a:endPara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327056" y="5445224"/>
              <a:ext cx="7816944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lang="it-IT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1860 –</a:t>
              </a:r>
              <a:r>
                <a:rPr lang="it-IT" sz="24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industriale dei clinker, cementi </a:t>
              </a:r>
              <a:r>
                <a:rPr lang="it-IT" sz="2000" b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d’altoforno, pozzolanici, </a:t>
              </a:r>
              <a:r>
                <a:rPr lang="it-IT" sz="2000" b="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alluminosi, </a:t>
              </a:r>
              <a:r>
                <a:rPr lang="it-IT" sz="2000" b="0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soprasolfatati</a:t>
              </a:r>
              <a:endParaRPr lang="it-IT" sz="2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6506" y="584200"/>
              <a:ext cx="738664" cy="17646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EPOCA </a:t>
              </a: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ROMANA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506" y="2134899"/>
              <a:ext cx="738664" cy="30469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RIVOLUZIONE </a:t>
              </a: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INDUSTRIALE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006" y="4596973"/>
              <a:ext cx="461665" cy="23083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FFFF00"/>
                  </a:solidFill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XIX SECOLO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1196" y="783458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LEGANTI IDRAULICI</a:t>
              </a:r>
            </a:p>
          </p:txBody>
        </p:sp>
      </p:grpSp>
      <p:sp>
        <p:nvSpPr>
          <p:cNvPr id="13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4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n Arrow 45"/>
          <p:cNvSpPr/>
          <p:nvPr/>
        </p:nvSpPr>
        <p:spPr>
          <a:xfrm>
            <a:off x="4068118" y="3727868"/>
            <a:ext cx="285752" cy="357190"/>
          </a:xfrm>
          <a:prstGeom prst="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047812" y="2836793"/>
            <a:ext cx="285752" cy="357190"/>
          </a:xfrm>
          <a:prstGeom prst="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4068118" y="1587750"/>
            <a:ext cx="265446" cy="707886"/>
          </a:xfrm>
          <a:prstGeom prst="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3362169" y="5376696"/>
            <a:ext cx="397747" cy="447485"/>
          </a:xfrm>
          <a:prstGeom prst="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827584" y="1772816"/>
            <a:ext cx="242549" cy="195505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667895" y="3857190"/>
            <a:ext cx="3824463" cy="554197"/>
            <a:chOff x="660812" y="4357709"/>
            <a:chExt cx="3824463" cy="554197"/>
          </a:xfrm>
        </p:grpSpPr>
        <p:sp>
          <p:nvSpPr>
            <p:cNvPr id="21" name="CasellaDiTesto 33"/>
            <p:cNvSpPr txBox="1"/>
            <p:nvPr/>
          </p:nvSpPr>
          <p:spPr>
            <a:xfrm>
              <a:off x="3110777" y="4357709"/>
              <a:ext cx="1374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it-IT" sz="28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GESSO</a:t>
              </a:r>
              <a:endPara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sellaDiTesto 35"/>
            <p:cNvSpPr txBox="1"/>
            <p:nvPr/>
          </p:nvSpPr>
          <p:spPr>
            <a:xfrm>
              <a:off x="2639551" y="4388686"/>
              <a:ext cx="318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800" b="1">
                  <a:solidFill>
                    <a:srgbClr val="FFFF00"/>
                  </a:solidFill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60812" y="4387956"/>
              <a:ext cx="202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CLINKER</a:t>
              </a:r>
              <a:endPara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CasellaDiTesto 33"/>
          <p:cNvSpPr txBox="1"/>
          <p:nvPr/>
        </p:nvSpPr>
        <p:spPr>
          <a:xfrm>
            <a:off x="1179068" y="6144466"/>
            <a:ext cx="70567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Pasta di cemento</a:t>
            </a:r>
            <a:endParaRPr lang="it-IT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566125" y="5099937"/>
            <a:ext cx="5571425" cy="534544"/>
            <a:chOff x="1564688" y="5238255"/>
            <a:chExt cx="5571425" cy="534544"/>
          </a:xfrm>
        </p:grpSpPr>
        <p:sp>
          <p:nvSpPr>
            <p:cNvPr id="20" name="CasellaDiTesto 32"/>
            <p:cNvSpPr txBox="1"/>
            <p:nvPr/>
          </p:nvSpPr>
          <p:spPr>
            <a:xfrm>
              <a:off x="5443437" y="5249579"/>
              <a:ext cx="318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800" b="1">
                  <a:solidFill>
                    <a:srgbClr val="FFFF00"/>
                  </a:solidFill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24" name="CasellaDiTesto 36"/>
            <p:cNvSpPr txBox="1"/>
            <p:nvPr/>
          </p:nvSpPr>
          <p:spPr>
            <a:xfrm>
              <a:off x="5761615" y="5238255"/>
              <a:ext cx="1374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800" b="1">
                  <a:solidFill>
                    <a:schemeClr val="bg1"/>
                  </a:solidFill>
                </a:defRPr>
              </a:lvl1pPr>
            </a:lstStyle>
            <a:p>
              <a:r>
                <a:rPr lang="it-IT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ACQUA</a:t>
              </a:r>
              <a:endPara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sellaDiTesto 33"/>
            <p:cNvSpPr txBox="1"/>
            <p:nvPr/>
          </p:nvSpPr>
          <p:spPr>
            <a:xfrm>
              <a:off x="1564688" y="5249579"/>
              <a:ext cx="40607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it-IT" sz="28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CEMENTO IN POLVERE</a:t>
              </a:r>
              <a:endPara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ccia in giù 4"/>
          <p:cNvSpPr/>
          <p:nvPr/>
        </p:nvSpPr>
        <p:spPr>
          <a:xfrm>
            <a:off x="4293003" y="4242890"/>
            <a:ext cx="199355" cy="81306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/>
          <p:cNvSpPr/>
          <p:nvPr/>
        </p:nvSpPr>
        <p:spPr>
          <a:xfrm>
            <a:off x="4707460" y="5640531"/>
            <a:ext cx="205982" cy="49758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808513" y="1588152"/>
            <a:ext cx="8483188" cy="868107"/>
            <a:chOff x="789196" y="1191191"/>
            <a:chExt cx="8483188" cy="868107"/>
          </a:xfrm>
        </p:grpSpPr>
        <p:sp>
          <p:nvSpPr>
            <p:cNvPr id="16" name="CasellaDiTesto 17"/>
            <p:cNvSpPr txBox="1"/>
            <p:nvPr/>
          </p:nvSpPr>
          <p:spPr>
            <a:xfrm>
              <a:off x="3958675" y="1191191"/>
              <a:ext cx="593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1016023" y="1659188"/>
              <a:ext cx="7928369" cy="400110"/>
              <a:chOff x="1016023" y="1659188"/>
              <a:chExt cx="7928369" cy="400110"/>
            </a:xfrm>
          </p:grpSpPr>
          <p:sp>
            <p:nvSpPr>
              <p:cNvPr id="15" name="CasellaDiTesto 5"/>
              <p:cNvSpPr txBox="1"/>
              <p:nvPr/>
            </p:nvSpPr>
            <p:spPr>
              <a:xfrm>
                <a:off x="4624086" y="1659188"/>
                <a:ext cx="43203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cenere di pirite, sabbia silicea, bauxite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16023" y="1659188"/>
                <a:ext cx="2579044" cy="400110"/>
                <a:chOff x="1500166" y="1785926"/>
                <a:chExt cx="2579044" cy="400110"/>
              </a:xfrm>
              <a:noFill/>
            </p:grpSpPr>
            <p:sp>
              <p:nvSpPr>
                <p:cNvPr id="6" name="CasellaDiTesto 7"/>
                <p:cNvSpPr txBox="1"/>
                <p:nvPr/>
              </p:nvSpPr>
              <p:spPr>
                <a:xfrm>
                  <a:off x="1701131" y="1785926"/>
                  <a:ext cx="930640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2000" b="1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  <a:r>
                    <a:rPr lang="it-IT" sz="2000" b="1" dirty="0" smtClea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alcare</a:t>
                  </a:r>
                </a:p>
              </p:txBody>
            </p:sp>
            <p:sp>
              <p:nvSpPr>
                <p:cNvPr id="7" name="CasellaDiTesto 8"/>
                <p:cNvSpPr txBox="1"/>
                <p:nvPr/>
              </p:nvSpPr>
              <p:spPr>
                <a:xfrm>
                  <a:off x="3214678" y="1785926"/>
                  <a:ext cx="864532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sz="2000" b="1"/>
                  </a:lvl1pPr>
                </a:lstStyle>
                <a:p>
                  <a:r>
                    <a:rPr lang="it-IT" dirty="0" smtClea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argilla</a:t>
                  </a:r>
                  <a:endParaRPr lang="it-IT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1500166" y="1785926"/>
                  <a:ext cx="2579044" cy="400110"/>
                </a:xfrm>
                <a:prstGeom prst="rect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5" name="CasellaDiTesto 34"/>
            <p:cNvSpPr txBox="1"/>
            <p:nvPr/>
          </p:nvSpPr>
          <p:spPr>
            <a:xfrm>
              <a:off x="789196" y="1191191"/>
              <a:ext cx="3022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MATERIE PRIME</a:t>
              </a:r>
              <a:endPara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698591" y="1191191"/>
              <a:ext cx="4573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MATERIE PRIME AUSILIARIE</a:t>
              </a:r>
              <a:endPara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CasellaDiTesto 5"/>
          <p:cNvSpPr txBox="1"/>
          <p:nvPr/>
        </p:nvSpPr>
        <p:spPr>
          <a:xfrm>
            <a:off x="2050841" y="2582825"/>
            <a:ext cx="43203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macinazione del materiale crudo</a:t>
            </a:r>
          </a:p>
        </p:txBody>
      </p:sp>
      <p:sp>
        <p:nvSpPr>
          <p:cNvPr id="38" name="CasellaDiTesto 5"/>
          <p:cNvSpPr txBox="1"/>
          <p:nvPr/>
        </p:nvSpPr>
        <p:spPr>
          <a:xfrm>
            <a:off x="1887659" y="3050455"/>
            <a:ext cx="43203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cottura in forno (1450°C circa)</a:t>
            </a:r>
          </a:p>
        </p:txBody>
      </p:sp>
      <p:sp>
        <p:nvSpPr>
          <p:cNvPr id="42" name="TextBox 4"/>
          <p:cNvSpPr txBox="1"/>
          <p:nvPr/>
        </p:nvSpPr>
        <p:spPr>
          <a:xfrm>
            <a:off x="2331196" y="78345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LEGANTI IDRAULICI</a:t>
            </a:r>
          </a:p>
        </p:txBody>
      </p:sp>
      <p:sp>
        <p:nvSpPr>
          <p:cNvPr id="33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595194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</a:t>
            </a:r>
            <a:endParaRPr lang="it-IT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928992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Frammenti </a:t>
            </a:r>
            <a:r>
              <a:rPr lang="it-IT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rocce, provenienti dalle cave o dall’alveo dei 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fiumi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 l’elemento </a:t>
            </a: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PORTANTE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calcestruzzo (2/3 del volume)</a:t>
            </a:r>
          </a:p>
          <a:p>
            <a:pPr marL="0" lvl="0" indent="0">
              <a:spcBef>
                <a:spcPts val="0"/>
              </a:spcBef>
              <a:buNone/>
            </a:pPr>
            <a:endParaRPr lang="it-IT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 NATURALI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provenienti dalla disgregazione di rocce calcaree o silicee</a:t>
            </a:r>
            <a:b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sabbia 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Ø </a:t>
            </a:r>
            <a:r>
              <a:rPr lang="it-IT" sz="20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4-5 mm</a:t>
            </a:r>
            <a:b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ghiaia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(di origine alluvionale e di forma tondeggiante)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 MANIPOLATI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ottenuti da frantumazione di rocce di cava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pietrisco</a:t>
            </a: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(di forma irregolare) con granuli più grossi di 4-5 mm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it-IT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LAVATI PRIMA DELL’USO</a:t>
            </a:r>
          </a:p>
          <a:p>
            <a:pPr marL="0" lv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eliminare impurità e le sostanze organiche eventualmente presenti</a:t>
            </a:r>
          </a:p>
          <a:p>
            <a:pPr marL="0" lvl="0" indent="0">
              <a:buNone/>
            </a:pPr>
            <a:endParaRPr lang="it-IT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595194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</a:t>
            </a:r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09363"/>
              </p:ext>
            </p:extLst>
          </p:nvPr>
        </p:nvGraphicFramePr>
        <p:xfrm>
          <a:off x="539552" y="2204864"/>
          <a:ext cx="8352928" cy="310301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Resistenza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</a:rPr>
                        <a:t> a compressione (rottura) kg/cm²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Porosità totale % del volume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Resistenza all’usura (materiale asportato per l’attrito)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Granito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1.600 - 2.400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0,4 - 1,5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Basalto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2.000 - 4.000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0,2 - 0,9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1 - 2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Pomice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50 - 200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30 -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Dolomite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200 - 600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0,4 - 2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7 - 12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Travertino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5 - 12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Marmo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1.000 -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1.800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0,5 - 3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4 - 8</a:t>
                      </a:r>
                      <a:endParaRPr lang="it-IT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2071" y="126876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caratteristica intrinseca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RESISTENZA MECCANICA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5676" y="56612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altre caratteristiche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NON GELIVITA’                  	ASSENZA IMPURITA’</a:t>
            </a:r>
            <a:endParaRPr lang="it-IT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5"/>
          <p:cNvSpPr>
            <a:spLocks noGrp="1"/>
          </p:cNvSpPr>
          <p:nvPr>
            <p:ph type="title"/>
          </p:nvPr>
        </p:nvSpPr>
        <p:spPr>
          <a:xfrm>
            <a:off x="838200" y="595194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 LEGGERI</a:t>
            </a:r>
            <a:endParaRPr lang="it-IT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caratteristica intrinseca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BASSA RESISTENZA MECCANICA, ELEVATA POROSITA’, BASSO PESO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(200-500 kg mc)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358" y="2589217"/>
            <a:ext cx="712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argilla espansa, pomice, perlite, vermiculite, polistirolo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550" y="3068960"/>
            <a:ext cx="730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 NON STRUTTURALI E  IN AMBIENTE PROTETTO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(interni o protezione con impermeabilizzazione)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MASSETTI -  SOTTOFONDI - CALDANE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4629329"/>
            <a:ext cx="9144000" cy="2215702"/>
            <a:chOff x="-2133488" y="3428999"/>
            <a:chExt cx="10593920" cy="25860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"/>
            <a:stretch/>
          </p:blipFill>
          <p:spPr bwMode="auto">
            <a:xfrm>
              <a:off x="-2133488" y="3429001"/>
              <a:ext cx="3068997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943588" y="3428999"/>
              <a:ext cx="7516844" cy="2586039"/>
              <a:chOff x="-992784" y="3354696"/>
              <a:chExt cx="8949334" cy="307847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6" t="6248" r="3555" b="6647"/>
              <a:stretch/>
            </p:blipFill>
            <p:spPr bwMode="auto">
              <a:xfrm>
                <a:off x="-992784" y="3354696"/>
                <a:ext cx="4854333" cy="3078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3354697"/>
                <a:ext cx="4104630" cy="3078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5"/>
          <p:cNvSpPr>
            <a:spLocks noGrp="1"/>
          </p:cNvSpPr>
          <p:nvPr>
            <p:ph type="title"/>
          </p:nvPr>
        </p:nvSpPr>
        <p:spPr>
          <a:xfrm>
            <a:off x="838200" y="602251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endParaRPr lang="it-IT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25153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IDRATARE IL LEGANTE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consentire lo sviluppo  delle reazioni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BAGNARE L’AGGREGATO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favorire l’aderenza con la pasta legante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PORTARE LA MASSA ALLA CONSISTENZA  VOLUTA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consentire il trasporto, getto e costipamento dell’impasto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15444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carbonati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azione accelerante o ritardante sull’indurimento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solfati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azione disgregante, con conseguenze sulla resistenza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cloruri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azione corrosiva delle armature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4365104"/>
            <a:ext cx="9144000" cy="2484089"/>
            <a:chOff x="0" y="4706067"/>
            <a:chExt cx="7494839" cy="21431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06068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4706067"/>
              <a:ext cx="2860923" cy="214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805" y="4706068"/>
              <a:ext cx="2471034" cy="214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1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80F528-569C-425F-BE42-3F3D0DBED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292840"/>
            <a:ext cx="8748464" cy="1415772"/>
          </a:xfrm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it-IT" sz="24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COMPOSIZIONE </a:t>
            </a:r>
            <a:r>
              <a:rPr lang="it-IT" sz="2400" b="1" kern="1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MINERALOGICA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it-IT" sz="1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sz="20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ROCCE </a:t>
            </a:r>
            <a:r>
              <a:rPr lang="it-IT" sz="2000" b="1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SEMPLICI -   </a:t>
            </a:r>
            <a:r>
              <a:rPr lang="it-IT" sz="2000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formate da un solo minerale (calcite, salgemma, calcari)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sz="20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ROCCE </a:t>
            </a:r>
            <a:r>
              <a:rPr lang="it-IT" sz="2000" b="1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COMPOSTE -   </a:t>
            </a:r>
            <a:r>
              <a:rPr lang="it-IT" sz="2000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formate da più minerali (granito, conglomerati)</a:t>
            </a:r>
          </a:p>
        </p:txBody>
      </p:sp>
      <p:sp>
        <p:nvSpPr>
          <p:cNvPr id="7172" name="CasellaDiTesto 3">
            <a:extLst>
              <a:ext uri="{FF2B5EF4-FFF2-40B4-BE49-F238E27FC236}">
                <a16:creationId xmlns:a16="http://schemas.microsoft.com/office/drawing/2014/main" id="{EFCDE901-C779-498F-9469-122517B7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40" y="2803162"/>
            <a:ext cx="522796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STRUTTURA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olocristallina, vetrosa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porfirica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determinata </a:t>
            </a: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forma 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singoli minerali, </a:t>
            </a: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dalle 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loro dimensioni, </a:t>
            </a: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modo di aggregarsi e </a:t>
            </a:r>
            <a:r>
              <a:rPr lang="it-IT" altLang="it-IT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dalle 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reciproche relazioni</a:t>
            </a:r>
          </a:p>
        </p:txBody>
      </p:sp>
      <p:pic>
        <p:nvPicPr>
          <p:cNvPr id="7173" name="Picture 2" descr="C:\Documents and Settings\7235\Desktop\figura4b.jpg">
            <a:extLst>
              <a:ext uri="{FF2B5EF4-FFF2-40B4-BE49-F238E27FC236}">
                <a16:creationId xmlns:a16="http://schemas.microsoft.com/office/drawing/2014/main" id="{D6F645D3-3F88-4A86-AB83-3D8CA623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278188"/>
            <a:ext cx="3533775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CasellaDiTesto 9">
            <a:extLst>
              <a:ext uri="{FF2B5EF4-FFF2-40B4-BE49-F238E27FC236}">
                <a16:creationId xmlns:a16="http://schemas.microsoft.com/office/drawing/2014/main" id="{90FFBA1A-BB52-4552-9FA5-CA9BF11D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983892"/>
            <a:ext cx="526923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TESSITURA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disposizione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orientamento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componenti</a:t>
            </a:r>
            <a:r>
              <a:rPr lang="it-IT" altLang="it-IT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nello spazio (insieme delle caratteristiche di una roccia a scala geologica)</a:t>
            </a: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-17462" y="7723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71576" y="596007"/>
            <a:ext cx="639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ELEMENTI CHE CARETTIZZANO LE ROCCE</a:t>
            </a:r>
            <a:endParaRPr lang="it-IT" altLang="it-IT" sz="2400" b="1" cap="all" dirty="0" smtClean="0">
              <a:solidFill>
                <a:srgbClr val="C00000"/>
              </a:solidFill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64377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ostanze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vengono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aggiunte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all’impasto per migliorare le caratteristiche del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calcestruzzo in fase di lavorazione ed esercizio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2380040"/>
            <a:ext cx="3358470" cy="44779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66" y="2380041"/>
            <a:ext cx="5758834" cy="44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5"/>
          <p:cNvSpPr txBox="1">
            <a:spLocks/>
          </p:cNvSpPr>
          <p:nvPr/>
        </p:nvSpPr>
        <p:spPr bwMode="auto">
          <a:xfrm>
            <a:off x="838200" y="602251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ADDITIVI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5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" y="3092962"/>
            <a:ext cx="4417082" cy="294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8912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QUANTITA’ DI INERTI</a:t>
            </a:r>
          </a:p>
          <a:p>
            <a:endParaRPr lang="it-IT" sz="1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PASTA LEGANTE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1489123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GRANULOMETRICA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RAPPORTO A/C</a:t>
            </a:r>
          </a:p>
          <a:p>
            <a:endParaRPr lang="it-IT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DOSAGGIO CEMENTO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59832" y="1700808"/>
            <a:ext cx="72008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59832" y="2636912"/>
            <a:ext cx="72008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98384" y="502202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LAVORABILITA’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PESO SPECIFICO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RESISTENZE MECCANICHE FINALI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384" y="2996951"/>
            <a:ext cx="470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ipo di costruzione </a:t>
            </a:r>
            <a:r>
              <a:rPr lang="it-IT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(spessore manufatti)</a:t>
            </a: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1/5 spessore manufatto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3/4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distanza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ferri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042102"/>
            <a:ext cx="405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a/c tra 0,5 e 0,7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legante tra 150 kg e 350 Kg</a:t>
            </a:r>
          </a:p>
          <a:p>
            <a:endParaRPr lang="it-IT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35" y="6296809"/>
            <a:ext cx="9133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CALCESTRUZZO MAGRO 200-300 kg/mc	CALCESTRUZZO GRASSO 350-500 kg/mc</a:t>
            </a:r>
          </a:p>
        </p:txBody>
      </p:sp>
      <p:sp>
        <p:nvSpPr>
          <p:cNvPr id="18" name="Titolo 5"/>
          <p:cNvSpPr txBox="1">
            <a:spLocks/>
          </p:cNvSpPr>
          <p:nvPr/>
        </p:nvSpPr>
        <p:spPr bwMode="auto">
          <a:xfrm>
            <a:off x="838200" y="602251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IMPASTO_LAVORAZIONE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165730" y="1550601"/>
            <a:ext cx="3680327" cy="3330013"/>
            <a:chOff x="165730" y="1550601"/>
            <a:chExt cx="3680327" cy="3330013"/>
          </a:xfrm>
        </p:grpSpPr>
        <p:sp>
          <p:nvSpPr>
            <p:cNvPr id="8" name="TextBox 7"/>
            <p:cNvSpPr txBox="1"/>
            <p:nvPr/>
          </p:nvSpPr>
          <p:spPr>
            <a:xfrm>
              <a:off x="2400214" y="1550601"/>
              <a:ext cx="144584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acqua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730" y="1550601"/>
              <a:ext cx="157728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cemento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0173" y="1616321"/>
              <a:ext cx="262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973545" y="1969767"/>
              <a:ext cx="205550" cy="419310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1491" y="2536403"/>
              <a:ext cx="2694525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gelo di cemento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491" y="4418949"/>
              <a:ext cx="2694525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stagionatura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14488" y="1340921"/>
            <a:ext cx="4829512" cy="3290385"/>
            <a:chOff x="4314488" y="1652149"/>
            <a:chExt cx="4829512" cy="3290385"/>
          </a:xfrm>
        </p:grpSpPr>
        <p:pic>
          <p:nvPicPr>
            <p:cNvPr id="15" name="Picture 2" descr="F:\grafico 3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0000" contrast="10000"/>
            </a:blip>
            <a:srcRect t="18014" r="22996" b="21155"/>
            <a:stretch/>
          </p:blipFill>
          <p:spPr bwMode="auto">
            <a:xfrm>
              <a:off x="4314488" y="2526555"/>
              <a:ext cx="4829512" cy="2415979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843651" y="2571546"/>
              <a:ext cx="11521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ACQUA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9683" y="1652149"/>
              <a:ext cx="1944216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GRANULO DI CEMENTO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092280" y="2298480"/>
              <a:ext cx="864270" cy="13752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84168" y="2273522"/>
              <a:ext cx="645076" cy="11172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79145" y="2526555"/>
              <a:ext cx="74978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GEL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5494" y="4918164"/>
            <a:ext cx="9143815" cy="1884209"/>
            <a:chOff x="678629" y="5874683"/>
            <a:chExt cx="7848394" cy="1884209"/>
          </a:xfrm>
        </p:grpSpPr>
        <p:sp>
          <p:nvSpPr>
            <p:cNvPr id="32" name="TextBox 31"/>
            <p:cNvSpPr txBox="1"/>
            <p:nvPr/>
          </p:nvSpPr>
          <p:spPr>
            <a:xfrm>
              <a:off x="740281" y="5874683"/>
              <a:ext cx="7786742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fase iniziale -  </a:t>
              </a:r>
              <a:r>
                <a:rPr lang="it-IT" sz="2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PRESA</a:t>
              </a:r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(o </a:t>
              </a:r>
              <a:r>
                <a:rPr 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maturazione</a:t>
              </a:r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/>
              <a:r>
                <a:rPr lang="it-IT" sz="20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considera terminata quando l’impasto non è più sufficientemente plastico da poter essere manipolato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8629" y="6989451"/>
              <a:ext cx="7786742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>
                  <a:solidFill>
                    <a:srgbClr val="FFFF00"/>
                  </a:solidFill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fase finale – </a:t>
              </a:r>
              <a:r>
                <a:rPr lang="it-IT" sz="2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INDURIMENTO </a:t>
              </a:r>
              <a:endPara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L’impasto</a:t>
              </a:r>
              <a:r>
                <a:rPr lang="it-IT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già rappreso, acquista resistenza </a:t>
              </a:r>
              <a:r>
                <a:rPr lang="it-IT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meccanica</a:t>
              </a:r>
              <a:endPara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450315" y="19733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KG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619079" y="19733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5730" y="3079537"/>
            <a:ext cx="368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di cristalli  (silicati e idrati di calcio) che collegano i granuli di cemento)</a:t>
            </a:r>
          </a:p>
        </p:txBody>
      </p:sp>
      <p:sp>
        <p:nvSpPr>
          <p:cNvPr id="29" name="Titolo 5"/>
          <p:cNvSpPr txBox="1">
            <a:spLocks/>
          </p:cNvSpPr>
          <p:nvPr/>
        </p:nvSpPr>
        <p:spPr bwMode="auto">
          <a:xfrm>
            <a:off x="973660" y="464682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IMPASTO_IDRATAZIONE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Down Arrow 10"/>
          <p:cNvSpPr/>
          <p:nvPr/>
        </p:nvSpPr>
        <p:spPr>
          <a:xfrm>
            <a:off x="1903118" y="3925615"/>
            <a:ext cx="205550" cy="4193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3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6080" y="1273622"/>
            <a:ext cx="9071987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FFFF00"/>
                </a:solidFill>
              </a:defRPr>
            </a:lvl1pPr>
          </a:lstStyle>
          <a:p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COMPATTEZZA</a:t>
            </a:r>
            <a:endParaRPr lang="it-IT" sz="35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 sulla DUREVOLEZZA  e sulla RESISTENZA MECCANICA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GRANULOMETRIA DEGLI INERTI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LAVORABILITA’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RAPPORTO A/C</a:t>
            </a:r>
          </a:p>
          <a:p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CONSISTENZA  S1-S5                              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Cono di </a:t>
            </a:r>
            <a:r>
              <a:rPr lang="it-IT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Abrams</a:t>
            </a: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16080" y="4003775"/>
            <a:ext cx="9160080" cy="2854225"/>
            <a:chOff x="-16080" y="4003775"/>
            <a:chExt cx="9160080" cy="2854225"/>
          </a:xfrm>
        </p:grpSpPr>
        <p:pic>
          <p:nvPicPr>
            <p:cNvPr id="12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" r="477"/>
            <a:stretch/>
          </p:blipFill>
          <p:spPr>
            <a:xfrm>
              <a:off x="-16080" y="4013488"/>
              <a:ext cx="3425587" cy="2844512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939" y="4003775"/>
              <a:ext cx="5723061" cy="2844512"/>
            </a:xfrm>
            <a:prstGeom prst="rect">
              <a:avLst/>
            </a:prstGeom>
          </p:spPr>
        </p:pic>
      </p:grpSp>
      <p:sp>
        <p:nvSpPr>
          <p:cNvPr id="11" name="Titolo 5"/>
          <p:cNvSpPr txBox="1">
            <a:spLocks/>
          </p:cNvSpPr>
          <p:nvPr/>
        </p:nvSpPr>
        <p:spPr bwMode="auto">
          <a:xfrm>
            <a:off x="899592" y="476672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IMPASTO_GETTO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4494" y="145167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Temperatura 15°C – 25 °C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Ur </a:t>
            </a:r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 80%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57275" y="2494613"/>
            <a:ext cx="71482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RITIRO </a:t>
            </a: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Diminuzione volumetrica connaturata alla fase di stagionatura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 temperature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Impasto grasso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 inerti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602726" y="4307131"/>
            <a:ext cx="257306" cy="70604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40938" y="5246810"/>
            <a:ext cx="218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FESSURAZIONE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63570" y="6121840"/>
            <a:ext cx="330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giunti di frazionamento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34145" y="6121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armatura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987824" y="5683204"/>
            <a:ext cx="797130" cy="4386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757163" y="5708475"/>
            <a:ext cx="563222" cy="4386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34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223425"/>
            <a:ext cx="215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5"/>
          <p:cNvSpPr txBox="1">
            <a:spLocks/>
          </p:cNvSpPr>
          <p:nvPr/>
        </p:nvSpPr>
        <p:spPr bwMode="auto">
          <a:xfrm>
            <a:off x="899592" y="476672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PRESA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8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063285"/>
            <a:ext cx="612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acquisizione resistenza meccanica di progetto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28gg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2948" y="1848116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caratteristiche dell’aggregato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resistenza intrinseca del cemento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dosaggio cemento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rapporto a/c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grado di costipazione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grado di maturazione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temperatura</a:t>
            </a:r>
          </a:p>
        </p:txBody>
      </p:sp>
      <p:sp>
        <p:nvSpPr>
          <p:cNvPr id="23" name="Titolo 5"/>
          <p:cNvSpPr txBox="1">
            <a:spLocks/>
          </p:cNvSpPr>
          <p:nvPr/>
        </p:nvSpPr>
        <p:spPr>
          <a:xfrm>
            <a:off x="5121500" y="1848241"/>
            <a:ext cx="3765923" cy="11627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FLUAGE  - </a:t>
            </a:r>
            <a:r>
              <a:rPr 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deformazione (plastica) lenta cui sono soggetti i materiali sottoposti a carichi costanti nel tempo. Esaurito dopo 3 anni circa.</a:t>
            </a:r>
            <a:endParaRPr lang="it-IT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olo 5"/>
          <p:cNvSpPr txBox="1">
            <a:spLocks/>
          </p:cNvSpPr>
          <p:nvPr/>
        </p:nvSpPr>
        <p:spPr bwMode="auto">
          <a:xfrm>
            <a:off x="899592" y="476672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INDURIMENTO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46367" y="4966843"/>
            <a:ext cx="672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Classificazione del </a:t>
            </a:r>
            <a:r>
              <a:rPr lang="it-IT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cls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avviene attraverso l’indicazione della </a:t>
            </a:r>
            <a:r>
              <a:rPr lang="it-IT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it-IT" sz="2400" b="1" baseline="-25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bK</a:t>
            </a:r>
            <a:endParaRPr lang="it-IT" sz="2400" b="1" baseline="-25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0527" y="5568026"/>
            <a:ext cx="841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RESISTENZA CARATTERISTICA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dedotta da prove a compressione a 28gg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/>
              </a:rPr>
              <a:t>resistenza a compressione al di sotto della quale si trova solo il 5% dei provini</a:t>
            </a:r>
          </a:p>
          <a:p>
            <a:pPr algn="ctr"/>
            <a:endParaRPr lang="it-IT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sp>
        <p:nvSpPr>
          <p:cNvPr id="25" name="Titolo 5"/>
          <p:cNvSpPr txBox="1">
            <a:spLocks/>
          </p:cNvSpPr>
          <p:nvPr/>
        </p:nvSpPr>
        <p:spPr bwMode="auto">
          <a:xfrm>
            <a:off x="973659" y="4362095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 MECCANICA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3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9973" y="1125959"/>
            <a:ext cx="39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CALCESTRUZZO DI CEMENTO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1393863"/>
            <a:ext cx="4139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dritte, spezzoni, sagomati (staffe)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4mm-30mm fino a 12m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legate, elettrosaldate</a:t>
            </a:r>
          </a:p>
          <a:p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ferri ad aderenza migliorata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trazione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secondaria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taglio e torsione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complementare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collegamento, ripartizione</a:t>
            </a:r>
          </a:p>
          <a:p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93022" y="895647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0512" y="4993445"/>
            <a:ext cx="7612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 aderenza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impedisce lo scorrimento reciproco</a:t>
            </a:r>
          </a:p>
          <a:p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Coefficienti di dilatazione termica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molto prossimi </a:t>
            </a:r>
          </a:p>
          <a:p>
            <a:pPr lvl="0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(per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il calcestruzzo 0,000010/°C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per l’acciaio 0,000012/°C 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olo 5"/>
          <p:cNvSpPr txBox="1">
            <a:spLocks/>
          </p:cNvSpPr>
          <p:nvPr/>
        </p:nvSpPr>
        <p:spPr bwMode="auto">
          <a:xfrm>
            <a:off x="899592" y="476672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CALCESTRUZZO ARMATO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04509" y="1146643"/>
            <a:ext cx="317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ARMATURA IN ACCIAIO</a:t>
            </a:r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3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 txBox="1">
            <a:spLocks/>
          </p:cNvSpPr>
          <p:nvPr/>
        </p:nvSpPr>
        <p:spPr>
          <a:xfrm>
            <a:off x="838200" y="1303845"/>
            <a:ext cx="7467600" cy="7020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CONCREZIONE</a:t>
            </a:r>
            <a:endParaRPr lang="it-IT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822521"/>
            <a:ext cx="201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OPERA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36096" y="177505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FUORI OPERA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49201" y="3088813"/>
            <a:ext cx="7356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Costruzione delle casseforme per i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Preparazione e montaggio dell’armatura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metallica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Confezionamento e trasporto in opera del </a:t>
            </a:r>
            <a:r>
              <a:rPr lang="it-IT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Getto nelle casseforme e costipamento del </a:t>
            </a:r>
            <a:r>
              <a:rPr lang="it-IT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Stagionatura del </a:t>
            </a:r>
            <a:r>
              <a:rPr lang="it-IT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Disarmo delle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casseforme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5"/>
          <p:cNvSpPr txBox="1">
            <a:spLocks/>
          </p:cNvSpPr>
          <p:nvPr/>
        </p:nvSpPr>
        <p:spPr bwMode="auto">
          <a:xfrm>
            <a:off x="838200" y="529888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TECNOLOGIA DI ESECUZIONE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 txBox="1">
            <a:spLocks/>
          </p:cNvSpPr>
          <p:nvPr/>
        </p:nvSpPr>
        <p:spPr>
          <a:xfrm>
            <a:off x="838200" y="1190726"/>
            <a:ext cx="7467600" cy="7020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CONCREZIONE</a:t>
            </a:r>
            <a:endParaRPr lang="it-IT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5"/>
          <p:cNvSpPr txBox="1">
            <a:spLocks/>
          </p:cNvSpPr>
          <p:nvPr/>
        </p:nvSpPr>
        <p:spPr bwMode="auto">
          <a:xfrm>
            <a:off x="838200" y="529888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TECNOLOGIA DI ESECUZIONE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89822"/>
            <a:ext cx="7832969" cy="5168178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7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 txBox="1">
            <a:spLocks/>
          </p:cNvSpPr>
          <p:nvPr/>
        </p:nvSpPr>
        <p:spPr>
          <a:xfrm>
            <a:off x="838200" y="1190726"/>
            <a:ext cx="7467600" cy="7020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CONCREZIONE</a:t>
            </a:r>
            <a:endParaRPr lang="it-IT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5"/>
          <p:cNvSpPr txBox="1">
            <a:spLocks/>
          </p:cNvSpPr>
          <p:nvPr/>
        </p:nvSpPr>
        <p:spPr bwMode="auto">
          <a:xfrm>
            <a:off x="838200" y="529888"/>
            <a:ext cx="7467600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it-IT" sz="2800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TECNOLOGIA DI ESECUZIONE</a:t>
            </a:r>
            <a:endParaRPr lang="it-IT" sz="2800" b="1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9649"/>
            <a:ext cx="6809225" cy="51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797C16C-299E-4DE3-B6CA-CA60BDAB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7186"/>
              </p:ext>
            </p:extLst>
          </p:nvPr>
        </p:nvGraphicFramePr>
        <p:xfrm>
          <a:off x="539750" y="1227138"/>
          <a:ext cx="8380414" cy="5730502"/>
        </p:xfrm>
        <a:graphic>
          <a:graphicData uri="http://schemas.openxmlformats.org/drawingml/2006/table">
            <a:tbl>
              <a:tblPr/>
              <a:tblGrid>
                <a:gridCol w="25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8324">
                  <a:extLst>
                    <a:ext uri="{9D8B030D-6E8A-4147-A177-3AD203B41FA5}">
                      <a16:colId xmlns:a16="http://schemas.microsoft.com/office/drawing/2014/main" val="1403875245"/>
                    </a:ext>
                  </a:extLst>
                </a:gridCol>
              </a:tblGrid>
              <a:tr h="243854">
                <a:tc gridSpan="2"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in</a:t>
                      </a:r>
                      <a:r>
                        <a:rPr lang="it-IT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 alle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proprietà fisico-meccaniche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8">
                <a:tc>
                  <a:txBody>
                    <a:bodyPr/>
                    <a:lstStyle/>
                    <a:p>
                      <a:pPr algn="l"/>
                      <a:endParaRPr lang="it-IT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coerenti, compatte, incoerenti, sciolte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4">
                <a:tc gridSpan="2"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in base alla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composizione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08">
                <a:tc>
                  <a:txBody>
                    <a:bodyPr/>
                    <a:lstStyle/>
                    <a:p>
                      <a:pPr algn="l"/>
                      <a:endParaRPr lang="it-IT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</a:t>
                      </a:r>
                      <a:r>
                        <a:rPr lang="it-IT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 </a:t>
                      </a:r>
                      <a:r>
                        <a:rPr lang="it-IT" sz="18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mineraliche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</a:t>
                      </a:r>
                      <a:r>
                        <a:rPr lang="it-IT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18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ineraliche</a:t>
                      </a:r>
                      <a:endParaRPr lang="it-IT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54">
                <a:tc gridSpan="2"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in base all'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415">
                <a:tc>
                  <a:txBody>
                    <a:bodyPr/>
                    <a:lstStyle/>
                    <a:p>
                      <a:pPr algn="l"/>
                      <a:endParaRPr lang="it-IT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endogene  (formatesi all'interno della </a:t>
                      </a:r>
                      <a:r>
                        <a:rPr lang="it-IT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terra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it-IT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esogene (formatesi sulla superficie terrestre)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4">
                <a:tc gridSpan="2">
                  <a:txBody>
                    <a:bodyPr/>
                    <a:lstStyle/>
                    <a:p>
                      <a:pPr algn="l"/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in base alla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391">
                <a:tc>
                  <a:txBody>
                    <a:bodyPr/>
                    <a:lstStyle/>
                    <a:p>
                      <a:pPr algn="l"/>
                      <a:endParaRPr lang="it-IT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magmatiche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 ignee (formatesi per cristallizzazione di un magma)</a:t>
                      </a:r>
                      <a:b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sedimentarie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(formatesi in seguito al deposito di materiale proveniente dalla degradazione di altre rocce)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rocce </a:t>
                      </a:r>
                      <a:r>
                        <a:rPr lang="it-IT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metamorfiche</a:t>
                      </a:r>
                      <a:r>
                        <a:rPr lang="it-IT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(formatesi in seguito alla trasformazione di altre rocce sotto l'azione di agenti esterni quali pressione e temperatura)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5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15249932-1D92-40BB-9A8A-66CCCD15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953781F2-173A-4F7B-A3DF-D15F4F04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5E7F89C5-C694-4EB6-B09A-FCA04921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70A83CA6-82DB-42F5-A42E-EA2EF050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CasellaDiTesto 9">
            <a:extLst>
              <a:ext uri="{FF2B5EF4-FFF2-40B4-BE49-F238E27FC236}">
                <a16:creationId xmlns:a16="http://schemas.microsoft.com/office/drawing/2014/main" id="{BFE8AB57-022A-4659-9AC3-B0569D96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7" y="587990"/>
            <a:ext cx="713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CLASSIFICAZIONE DELLE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ROCCE</a:t>
            </a:r>
            <a:r>
              <a:rPr lang="it-IT" altLang="it-IT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it-IT" altLang="it-IT" sz="18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petrografica</a:t>
            </a:r>
            <a:endParaRPr lang="it-IT" altLang="it-IT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63EA28D-7D60-8242-AC39-8ED307ECA757}"/>
              </a:ext>
            </a:extLst>
          </p:cNvPr>
          <p:cNvGrpSpPr/>
          <p:nvPr/>
        </p:nvGrpSpPr>
        <p:grpSpPr>
          <a:xfrm>
            <a:off x="4855146" y="591499"/>
            <a:ext cx="115920" cy="68760"/>
            <a:chOff x="4855146" y="591499"/>
            <a:chExt cx="11592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379874D0-5D71-FD44-8BD7-8EA155EE1351}"/>
                    </a:ext>
                  </a:extLst>
                </p14:cNvPr>
                <p14:cNvContentPartPr/>
                <p14:nvPr/>
              </p14:nvContentPartPr>
              <p14:xfrm>
                <a:off x="4891866" y="607339"/>
                <a:ext cx="26640" cy="2664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379874D0-5D71-FD44-8BD7-8EA155EE13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1706" y="586819"/>
                  <a:ext cx="67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FE88B1E4-1830-BD4B-8473-CB49EB6ABE6B}"/>
                    </a:ext>
                  </a:extLst>
                </p14:cNvPr>
                <p14:cNvContentPartPr/>
                <p14:nvPr/>
              </p14:nvContentPartPr>
              <p14:xfrm>
                <a:off x="4902306" y="633619"/>
                <a:ext cx="16200" cy="21240"/>
              </p14:xfrm>
            </p:contentPart>
          </mc:Choice>
          <mc:Fallback xmlns=""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FE88B1E4-1830-BD4B-8473-CB49EB6ABE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87186" y="618139"/>
                  <a:ext cx="46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A5C550CA-C1CF-A140-BC28-C06FD4DFC5FC}"/>
                    </a:ext>
                  </a:extLst>
                </p14:cNvPr>
                <p14:cNvContentPartPr/>
                <p14:nvPr/>
              </p14:nvContentPartPr>
              <p14:xfrm>
                <a:off x="4954866" y="591499"/>
                <a:ext cx="16200" cy="316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A5C550CA-C1CF-A140-BC28-C06FD4DFC5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39746" y="576379"/>
                  <a:ext cx="46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60D0AC12-93E3-7846-AFD7-99E38C721EAE}"/>
                    </a:ext>
                  </a:extLst>
                </p14:cNvPr>
                <p14:cNvContentPartPr/>
                <p14:nvPr/>
              </p14:nvContentPartPr>
              <p14:xfrm>
                <a:off x="4855146" y="633619"/>
                <a:ext cx="37080" cy="2664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60D0AC12-93E3-7846-AFD7-99E38C721E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40026" y="618139"/>
                  <a:ext cx="67680" cy="57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50426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235\Desktop\CORSI2016\FOTO LEZIONI 2016\CH_2 (18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284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0" y="1484784"/>
            <a:ext cx="9144000" cy="5032375"/>
            <a:chOff x="0" y="1484784"/>
            <a:chExt cx="9144000" cy="5032375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4784"/>
              <a:ext cx="9144000" cy="50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759055" y="6055475"/>
              <a:ext cx="2160240" cy="4616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2060"/>
                  </a:solidFill>
                  <a:cs typeface="Calibri" panose="020F0502020204030204" pitchFamily="34" charset="0"/>
                </a:rPr>
                <a:t>distacco</a:t>
              </a:r>
            </a:p>
          </p:txBody>
        </p:sp>
        <p:sp>
          <p:nvSpPr>
            <p:cNvPr id="9" name="Rectangle 3"/>
            <p:cNvSpPr/>
            <p:nvPr/>
          </p:nvSpPr>
          <p:spPr bwMode="auto">
            <a:xfrm>
              <a:off x="4268788" y="2237259"/>
              <a:ext cx="2520950" cy="13350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448838" y="2674071"/>
              <a:ext cx="2160240" cy="4616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smusso</a:t>
              </a:r>
            </a:p>
          </p:txBody>
        </p:sp>
        <p:cxnSp>
          <p:nvCxnSpPr>
            <p:cNvPr id="11" name="Straight Arrow Connector 6"/>
            <p:cNvCxnSpPr/>
            <p:nvPr/>
          </p:nvCxnSpPr>
          <p:spPr bwMode="auto">
            <a:xfrm flipH="1" flipV="1">
              <a:off x="4268788" y="2237259"/>
              <a:ext cx="576262" cy="54451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0"/>
            <p:cNvCxnSpPr/>
            <p:nvPr/>
          </p:nvCxnSpPr>
          <p:spPr bwMode="auto">
            <a:xfrm>
              <a:off x="6084888" y="3110384"/>
              <a:ext cx="776287" cy="166211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 bwMode="auto">
            <a:xfrm>
              <a:off x="3692525" y="4221634"/>
              <a:ext cx="2581275" cy="21605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8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0CECE808-244E-4E62-93CB-8CBA9187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A301F872-3121-4218-8601-63BE57A5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C8E65002-D603-4932-B6B5-F2281668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9A2EFCC9-62A5-4D7E-8B5E-4D4DAB90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sellaDiTesto 9">
            <a:extLst>
              <a:ext uri="{FF2B5EF4-FFF2-40B4-BE49-F238E27FC236}">
                <a16:creationId xmlns:a16="http://schemas.microsoft.com/office/drawing/2014/main" id="{BCD7A090-ECCE-4C34-BA68-FDC38CF5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741363"/>
            <a:ext cx="713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CLASSIFICAZIONE DELLE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ROCCE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it-IT" altLang="it-IT" sz="1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petrografica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1" name="TextBox 2">
            <a:extLst>
              <a:ext uri="{FF2B5EF4-FFF2-40B4-BE49-F238E27FC236}">
                <a16:creationId xmlns:a16="http://schemas.microsoft.com/office/drawing/2014/main" id="{4D12C028-418C-42A3-9A80-13B4DCF7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1312423"/>
            <a:ext cx="9398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MAGMATICHE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it-IT" altLang="it-IT" sz="1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Oigine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cristallizzazione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 magmi, in profondità </a:t>
            </a:r>
          </a:p>
          <a:p>
            <a:pPr algn="ctr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effusive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 i magmi arrivano in superficie e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fuoriescono (lave, tufi vulcanici)</a:t>
            </a: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intrusive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 i magmi rimangono in profondità.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(granito, diorite, gabbro, sienite; porfido, andesite, basalto, trachite)</a:t>
            </a:r>
          </a:p>
        </p:txBody>
      </p:sp>
      <p:sp>
        <p:nvSpPr>
          <p:cNvPr id="11272" name="TextBox 12">
            <a:extLst>
              <a:ext uri="{FF2B5EF4-FFF2-40B4-BE49-F238E27FC236}">
                <a16:creationId xmlns:a16="http://schemas.microsoft.com/office/drawing/2014/main" id="{D2774F34-A5C9-4316-9C26-4D4DA7CD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025758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METAMORFICHE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Origine: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rocce eruttive o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sedimentarie,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 l’aumento di temperatura e pressione  avvenute a grandi profondità nella crosta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terrestre</a:t>
            </a: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1273" name="Group 3">
            <a:extLst>
              <a:ext uri="{FF2B5EF4-FFF2-40B4-BE49-F238E27FC236}">
                <a16:creationId xmlns:a16="http://schemas.microsoft.com/office/drawing/2014/main" id="{7A3453C6-CF84-484F-89A2-670A5A0DCA5E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4433888"/>
            <a:ext cx="9139237" cy="2424112"/>
            <a:chOff x="4093" y="4509118"/>
            <a:chExt cx="9139907" cy="2143127"/>
          </a:xfrm>
        </p:grpSpPr>
        <p:pic>
          <p:nvPicPr>
            <p:cNvPr id="11275" name="Picture 2">
              <a:extLst>
                <a:ext uri="{FF2B5EF4-FFF2-40B4-BE49-F238E27FC236}">
                  <a16:creationId xmlns:a16="http://schemas.microsoft.com/office/drawing/2014/main" id="{E9BBB323-6AE1-4AD5-B4BC-990269934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4509120"/>
              <a:ext cx="2380033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3">
              <a:extLst>
                <a:ext uri="{FF2B5EF4-FFF2-40B4-BE49-F238E27FC236}">
                  <a16:creationId xmlns:a16="http://schemas.microsoft.com/office/drawing/2014/main" id="{A48CAC17-7499-4948-AFF4-A61B5949B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126" y="450912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4">
              <a:extLst>
                <a:ext uri="{FF2B5EF4-FFF2-40B4-BE49-F238E27FC236}">
                  <a16:creationId xmlns:a16="http://schemas.microsoft.com/office/drawing/2014/main" id="{592244A7-9C1E-4EB5-AE84-7869EC33C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251" y="4509119"/>
              <a:ext cx="2276997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5">
              <a:extLst>
                <a:ext uri="{FF2B5EF4-FFF2-40B4-BE49-F238E27FC236}">
                  <a16:creationId xmlns:a16="http://schemas.microsoft.com/office/drawing/2014/main" id="{BEC84888-18A0-48BC-A727-E12AB7F26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>
              <a:fillRect/>
            </a:stretch>
          </p:blipFill>
          <p:spPr bwMode="auto">
            <a:xfrm>
              <a:off x="6788150" y="4509118"/>
              <a:ext cx="235585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F803A00-4689-7344-B7BE-8DF6DFAB3B51}"/>
              </a:ext>
            </a:extLst>
          </p:cNvPr>
          <p:cNvGrpSpPr/>
          <p:nvPr/>
        </p:nvGrpSpPr>
        <p:grpSpPr>
          <a:xfrm>
            <a:off x="4949466" y="552979"/>
            <a:ext cx="267840" cy="115560"/>
            <a:chOff x="4949466" y="552979"/>
            <a:chExt cx="26784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1FC4A736-1815-D249-9945-ED6824D1AB4C}"/>
                    </a:ext>
                  </a:extLst>
                </p14:cNvPr>
                <p14:cNvContentPartPr/>
                <p14:nvPr/>
              </p14:nvContentPartPr>
              <p14:xfrm>
                <a:off x="4949466" y="589699"/>
                <a:ext cx="37080" cy="4248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1FC4A736-1815-D249-9945-ED6824D1AB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33986" y="574579"/>
                  <a:ext cx="67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03C46AFA-5828-604C-A992-B5948D395069}"/>
                    </a:ext>
                  </a:extLst>
                </p14:cNvPr>
                <p14:cNvContentPartPr/>
                <p14:nvPr/>
              </p14:nvContentPartPr>
              <p14:xfrm>
                <a:off x="5169786" y="552979"/>
                <a:ext cx="47520" cy="47520"/>
              </p14:xfrm>
            </p:contentPart>
          </mc:Choice>
          <mc:Fallback xmlns=""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03C46AFA-5828-604C-A992-B5948D3950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4306" y="537859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CCDFA9FC-8385-A140-A8B4-EA7D7CA6BAB8}"/>
                    </a:ext>
                  </a:extLst>
                </p14:cNvPr>
                <p14:cNvContentPartPr/>
                <p14:nvPr/>
              </p14:nvContentPartPr>
              <p14:xfrm>
                <a:off x="5117226" y="636859"/>
                <a:ext cx="37080" cy="316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CCDFA9FC-8385-A140-A8B4-EA7D7CA6BA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02106" y="621739"/>
                  <a:ext cx="67680" cy="62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1113" y="573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CFB1ED4E-7224-459A-994D-7559F78E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3EC82D91-0AD0-454E-B88E-2D5D3D92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54225B28-E07B-4156-BC4F-8B9053BD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114EF916-58CF-4708-859C-27111E88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1">
            <a:extLst>
              <a:ext uri="{FF2B5EF4-FFF2-40B4-BE49-F238E27FC236}">
                <a16:creationId xmlns:a16="http://schemas.microsoft.com/office/drawing/2014/main" id="{E18B6175-F501-450F-B9CA-CFB5898F7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538" y="1145398"/>
            <a:ext cx="936307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SEDIMENTARIE</a:t>
            </a:r>
            <a:endParaRPr lang="it-IT" altLang="it-IT" sz="20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prevalente struttura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stratificata </a:t>
            </a: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Origine: deposizione di sedimenti, accumulo di bacini marini o continentali di frammenti di rocce preesistenti, precipitazione di sali minerali sciolti in acqua, attività di essere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viventi </a:t>
            </a: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b="1" dirty="0" smtClean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clastiche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da rocce eruttive, sedimentarie e metamorfiche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piroclastiche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da materiali vulcanici, cementati o meno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 origine chimica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dal deposito di sostanze sciolte in acque marine o continentali, per evaporazione o modificazione fisico-chimiche dell’acqua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 origine organica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da resti di animali e vegetali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(conglomerato, arenaria, argilla, tufo; calcare, dolomia, travertino)</a:t>
            </a:r>
          </a:p>
        </p:txBody>
      </p:sp>
      <p:grpSp>
        <p:nvGrpSpPr>
          <p:cNvPr id="12296" name="Group 1">
            <a:extLst>
              <a:ext uri="{FF2B5EF4-FFF2-40B4-BE49-F238E27FC236}">
                <a16:creationId xmlns:a16="http://schemas.microsoft.com/office/drawing/2014/main" id="{E5F4690D-C354-412F-B8F7-FFF83F98D1F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459288"/>
            <a:ext cx="9140825" cy="2398712"/>
            <a:chOff x="3175" y="4459288"/>
            <a:chExt cx="9140825" cy="2398712"/>
          </a:xfrm>
        </p:grpSpPr>
        <p:pic>
          <p:nvPicPr>
            <p:cNvPr id="12298" name="Picture 2">
              <a:extLst>
                <a:ext uri="{FF2B5EF4-FFF2-40B4-BE49-F238E27FC236}">
                  <a16:creationId xmlns:a16="http://schemas.microsoft.com/office/drawing/2014/main" id="{CECCF3F2-2105-4653-ABDD-212F176A1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4459288"/>
              <a:ext cx="2388492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3">
              <a:extLst>
                <a:ext uri="{FF2B5EF4-FFF2-40B4-BE49-F238E27FC236}">
                  <a16:creationId xmlns:a16="http://schemas.microsoft.com/office/drawing/2014/main" id="{8F062B66-04EF-4922-95BB-E5D66FD0E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667" y="4459288"/>
              <a:ext cx="2012808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4">
              <a:extLst>
                <a:ext uri="{FF2B5EF4-FFF2-40B4-BE49-F238E27FC236}">
                  <a16:creationId xmlns:a16="http://schemas.microsoft.com/office/drawing/2014/main" id="{F01CA31A-A16B-47AF-93B2-1D27C50B5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474" y="4459288"/>
              <a:ext cx="2139494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5">
              <a:extLst>
                <a:ext uri="{FF2B5EF4-FFF2-40B4-BE49-F238E27FC236}">
                  <a16:creationId xmlns:a16="http://schemas.microsoft.com/office/drawing/2014/main" id="{05E367EE-F639-4C5F-9B57-85F6BD9C0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969" y="4459288"/>
              <a:ext cx="2600031" cy="2398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CasellaDiTesto 9">
            <a:extLst>
              <a:ext uri="{FF2B5EF4-FFF2-40B4-BE49-F238E27FC236}">
                <a16:creationId xmlns:a16="http://schemas.microsoft.com/office/drawing/2014/main" id="{BFE8AB57-022A-4659-9AC3-B0569D96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7" y="654859"/>
            <a:ext cx="713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CLASSIFICAZIONE DELLE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ROCCE</a:t>
            </a:r>
            <a:r>
              <a:rPr lang="it-IT" altLang="it-IT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it-IT" altLang="it-IT" sz="18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petrografica</a:t>
            </a:r>
            <a:endParaRPr lang="it-IT" altLang="it-IT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8258" y="23348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6C3A19D6-D76A-4657-8FBA-7D731DDF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DF7DBDA0-F692-4637-86D3-E62E6FE6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1C78307B-F2F7-4AE1-AE74-FAAC6901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390390DF-D327-416E-B73C-8DDB5F9D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sellaDiTesto 9">
            <a:extLst>
              <a:ext uri="{FF2B5EF4-FFF2-40B4-BE49-F238E27FC236}">
                <a16:creationId xmlns:a16="http://schemas.microsoft.com/office/drawing/2014/main" id="{EA7CC770-37B2-4DF0-8649-65EA7100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65175"/>
            <a:ext cx="713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CLASSIFICAZIONE DELLE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ROCCE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it-IT" altLang="it-IT" sz="1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commerciale</a:t>
            </a:r>
            <a:endParaRPr lang="it-IT" alt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TextBox 2">
            <a:extLst>
              <a:ext uri="{FF2B5EF4-FFF2-40B4-BE49-F238E27FC236}">
                <a16:creationId xmlns:a16="http://schemas.microsoft.com/office/drawing/2014/main" id="{A66B20F3-8B18-4DB6-B10F-D144B822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549400"/>
            <a:ext cx="7899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MARMO</a:t>
            </a:r>
            <a:endParaRPr lang="it-IT" altLang="it-IT" sz="1800" b="1" dirty="0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rocce compatte di natura carbonatica, lucidabili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(marmo, calcescisto; calcare compatto)</a:t>
            </a:r>
          </a:p>
        </p:txBody>
      </p:sp>
      <p:sp>
        <p:nvSpPr>
          <p:cNvPr id="14344" name="TextBox 11">
            <a:extLst>
              <a:ext uri="{FF2B5EF4-FFF2-40B4-BE49-F238E27FC236}">
                <a16:creationId xmlns:a16="http://schemas.microsoft.com/office/drawing/2014/main" id="{3CC0343F-1DC5-4D2A-8B9B-8D15478CC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822575"/>
            <a:ext cx="8415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GRANITO</a:t>
            </a:r>
            <a:endParaRPr lang="it-IT" altLang="it-IT" sz="2000" b="1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rocce resistenti di natura silicatica, lucidabili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(granito, diorite, gabbro, sienite; porfido, andesite; gneiss, granulite)</a:t>
            </a:r>
          </a:p>
        </p:txBody>
      </p:sp>
      <p:sp>
        <p:nvSpPr>
          <p:cNvPr id="14345" name="TextBox 12">
            <a:extLst>
              <a:ext uri="{FF2B5EF4-FFF2-40B4-BE49-F238E27FC236}">
                <a16:creationId xmlns:a16="http://schemas.microsoft.com/office/drawing/2014/main" id="{51D56601-CBB6-42C3-8A39-F1F1664A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4097338"/>
            <a:ext cx="790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TRAVERTINO</a:t>
            </a:r>
            <a:endParaRPr lang="it-IT" altLang="it-IT" sz="1800" b="1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rocce ricche di cavità, compatte, lucidabili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(travertino)</a:t>
            </a:r>
          </a:p>
        </p:txBody>
      </p:sp>
      <p:sp>
        <p:nvSpPr>
          <p:cNvPr id="14346" name="TextBox 13">
            <a:extLst>
              <a:ext uri="{FF2B5EF4-FFF2-40B4-BE49-F238E27FC236}">
                <a16:creationId xmlns:a16="http://schemas.microsoft.com/office/drawing/2014/main" id="{F161A04F-08D5-43C2-A7C2-96A8BDCC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373688"/>
            <a:ext cx="7908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PIETRA</a:t>
            </a:r>
            <a:endParaRPr lang="it-IT" altLang="it-IT" sz="2000" b="1">
              <a:solidFill>
                <a:srgbClr val="00206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rocce compatte o porose, non lucidabili</a:t>
            </a:r>
            <a:b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(basalto, trachite; conglomerato, arenaria, argilla, tufo, calcare tenero, dolomia; fillade, micascisto, quarzite, serpentinite, anfibolite)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26791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9DE3902F-56FD-41D2-8E7C-AA26475D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C9F5070F-BF62-4F0C-BE6A-5D8F7CBE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A56A66E9-40F5-4805-BA3C-3FEA73A0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55AA2E9B-52FC-4E5E-A0E1-ABE3995D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asellaDiTesto 9">
            <a:extLst>
              <a:ext uri="{FF2B5EF4-FFF2-40B4-BE49-F238E27FC236}">
                <a16:creationId xmlns:a16="http://schemas.microsoft.com/office/drawing/2014/main" id="{A77B55F0-7C98-470A-B8EC-90AE0269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02" y="61757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CLASSIFICAZIONE DEI MATERIALI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LAPIDEI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it-IT" altLang="it-IT" sz="1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utilizzo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7" name="CasellaDiTesto 1">
            <a:extLst>
              <a:ext uri="{FF2B5EF4-FFF2-40B4-BE49-F238E27FC236}">
                <a16:creationId xmlns:a16="http://schemas.microsoft.com/office/drawing/2014/main" id="{34AE13A9-0F0E-4811-9D60-14A99485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9" y="1138036"/>
            <a:ext cx="8352928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PIETRE DA COSTRUZIONE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dotate di elevata resistenza alla compressione e pertanto idonee ad assolvere funzioni portanti (colonne, architravi, blocchi per murature)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PIETRE ORNAMENTALI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suscettibili di lucidatura e di lavorazioni di finitura superficiale che esaltano colore e aspetto, rendendole adatte a impieghi in pavimenti, rivestimenti e in elementi decorativi (balaustre, cornici)</a:t>
            </a: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155CC95-D546-4065-B022-5C81B871F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02" y="4098716"/>
            <a:ext cx="8353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ROCCE FRANTUMATE</a:t>
            </a:r>
            <a:endParaRPr lang="it-IT" altLang="it-IT" sz="18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2">
            <a:extLst>
              <a:ext uri="{FF2B5EF4-FFF2-40B4-BE49-F238E27FC236}">
                <a16:creationId xmlns:a16="http://schemas.microsoft.com/office/drawing/2014/main" id="{765FFB4C-6DC5-4A44-9605-9C466340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02" y="4444791"/>
            <a:ext cx="878522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PIETRISCHI/PIETRISCHETTI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per costruzioni stradali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AGGREGATI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(inerti) -  sabbia e ghiaia per la preparazione delle malte e dei calcestruzzi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GRANULATI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per la produzione di elementi lapidei agglomerati e per l’esecuzione di pavimenti gettati in opera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POLVERI DI MARMO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per intonaci e altri impieghi</a:t>
            </a:r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51501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www.icvbc.cnr.it/didattica/petrografia/immagini/div.gif">
            <a:extLst>
              <a:ext uri="{FF2B5EF4-FFF2-40B4-BE49-F238E27FC236}">
                <a16:creationId xmlns:a16="http://schemas.microsoft.com/office/drawing/2014/main" id="{2E028559-537B-4690-8CF0-1E34996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http://www.icvbc.cnr.it/didattica/petrografia/immagini/div.gif">
            <a:extLst>
              <a:ext uri="{FF2B5EF4-FFF2-40B4-BE49-F238E27FC236}">
                <a16:creationId xmlns:a16="http://schemas.microsoft.com/office/drawing/2014/main" id="{D05B2B42-8F12-429D-A527-9AE12D13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http://www.icvbc.cnr.it/didattica/petrografia/immagini/div.gif">
            <a:extLst>
              <a:ext uri="{FF2B5EF4-FFF2-40B4-BE49-F238E27FC236}">
                <a16:creationId xmlns:a16="http://schemas.microsoft.com/office/drawing/2014/main" id="{1BB73BB8-6E67-4DAE-B632-FF1E910C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08125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icvbc.cnr.it/didattica/petrografia/immagini/div.gif">
            <a:extLst>
              <a:ext uri="{FF2B5EF4-FFF2-40B4-BE49-F238E27FC236}">
                <a16:creationId xmlns:a16="http://schemas.microsoft.com/office/drawing/2014/main" id="{CDC894A3-F7F9-4767-BF98-8E5CD8E2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1600"/>
            <a:ext cx="2190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>
            <a:extLst>
              <a:ext uri="{FF2B5EF4-FFF2-40B4-BE49-F238E27FC236}">
                <a16:creationId xmlns:a16="http://schemas.microsoft.com/office/drawing/2014/main" id="{E0365EDC-29D8-45D4-A1DB-1DA9FBCF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708149"/>
            <a:ext cx="676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PRINCIPALI PROPRIETA’ DELLE ROCCE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E32709CC-6335-46C2-9A03-D8DFA632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8" y="1522413"/>
            <a:ext cx="9037637" cy="25320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fisiche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Porosità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misura del coefficiente di porosità (rapporto in centesimi tra volume dei pori e volume totale)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 di volume</a:t>
            </a:r>
            <a:r>
              <a:rPr lang="it-IT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 di unità di volume della roccia completamente essiccata (kg/m³) – comprensivo quindi delle porosità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Capacità di imbibizione</a:t>
            </a:r>
            <a:r>
              <a:rPr lang="it-IT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l’attitudine ad assorbire acqua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 al fuoco </a:t>
            </a:r>
            <a:r>
              <a:rPr lang="it-IT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misura la resistenza a sgretolarsi, calcinarsi o fondersi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0CF4BB8-7AE9-4EA2-A753-C3E7B86F1F13}"/>
              </a:ext>
            </a:extLst>
          </p:cNvPr>
          <p:cNvSpPr txBox="1">
            <a:spLocks/>
          </p:cNvSpPr>
          <p:nvPr/>
        </p:nvSpPr>
        <p:spPr bwMode="auto">
          <a:xfrm>
            <a:off x="285750" y="4221163"/>
            <a:ext cx="87868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 meccaniche</a:t>
            </a:r>
            <a:endParaRPr lang="it-IT" sz="2000" kern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 alla compressione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resistenza opposta alle forze che tendono a romperla per schiacciamento. </a:t>
            </a:r>
            <a:r>
              <a:rPr lang="it-IT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Requisito strutturale caratteristico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 alla trazione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la resistenza opposta alle forze che tendono a romperla per trazione. </a:t>
            </a:r>
            <a:r>
              <a:rPr lang="it-IT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Trascurabile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(1/20 – 1/50 </a:t>
            </a:r>
            <a:r>
              <a:rPr lang="it-IT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Rc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5600" indent="0">
              <a:buClr>
                <a:srgbClr val="EA8622"/>
              </a:buClr>
              <a:buFontTx/>
              <a:buNone/>
              <a:defRPr/>
            </a:pPr>
            <a:r>
              <a:rPr lang="it-IT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Resistenza alle flessione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varia in funzione della disposizione interna degli strati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0" y="135855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latin typeface="Calibri"/>
              </a:rPr>
              <a:t>Laboratorio di progettazione tecnologica </a:t>
            </a:r>
            <a:r>
              <a:rPr lang="it-IT" sz="2000" b="1" dirty="0" smtClean="0">
                <a:latin typeface="Calibri"/>
              </a:rPr>
              <a:t>dell’architettura_aa.2024-25</a:t>
            </a:r>
            <a:endParaRPr lang="it-IT" sz="2000" b="1" dirty="0"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B354A-2783-410E-ADE1-A2A8F294DF1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e2ceee5-4e98-448d-bd69-9759c2918574"/>
    <ds:schemaRef ds:uri="f3077446-a7b8-4994-9298-7551826f19f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671858-FDC8-4611-B966-0543F8B896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A375A-6A8A-46D4-BC8F-1126C53A4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1926</TotalTime>
  <Words>2662</Words>
  <Application>Microsoft Office PowerPoint</Application>
  <PresentationFormat>Presentazione su schermo (4:3)</PresentationFormat>
  <Paragraphs>486</Paragraphs>
  <Slides>40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8" baseType="lpstr">
      <vt:lpstr>Arial</vt:lpstr>
      <vt:lpstr>Calibri</vt:lpstr>
      <vt:lpstr>Consolas</vt:lpstr>
      <vt:lpstr>Symbol</vt:lpstr>
      <vt:lpstr>Tahoma</vt:lpstr>
      <vt:lpstr>Times New Roman</vt:lpstr>
      <vt:lpstr>Wingdings</vt:lpstr>
      <vt:lpstr>Oceano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AGGREGATI</vt:lpstr>
      <vt:lpstr>AGGREGATI</vt:lpstr>
      <vt:lpstr>AGGREGATI LEGGERI</vt:lpstr>
      <vt:lpstr>ACQUA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LAPIDEI NATURALI</dc:title>
  <dc:creator>Beatrice Finocchiaro</dc:creator>
  <cp:lastModifiedBy>GAROFOLO ILARIA</cp:lastModifiedBy>
  <cp:revision>184</cp:revision>
  <cp:lastPrinted>2012-04-18T19:16:56Z</cp:lastPrinted>
  <dcterms:created xsi:type="dcterms:W3CDTF">2012-04-16T12:59:57Z</dcterms:created>
  <dcterms:modified xsi:type="dcterms:W3CDTF">2024-11-03T19:28:33Z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