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5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3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9"/>
    <p:restoredTop sz="99450" autoAdjust="0"/>
  </p:normalViewPr>
  <p:slideViewPr>
    <p:cSldViewPr>
      <p:cViewPr varScale="1">
        <p:scale>
          <a:sx n="84" d="100"/>
          <a:sy n="84" d="100"/>
        </p:scale>
        <p:origin x="2624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A4414-7106-624B-96A4-3236B74FE77D}" type="datetimeFigureOut">
              <a:rPr lang="it-IT" smtClean="0"/>
              <a:t>05/11/24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918A7-9285-6345-ABAE-395B831CB4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395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18A7-9285-6345-ABAE-395B831CB4B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02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222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8100">
              <a:spcBef>
                <a:spcPts val="155"/>
              </a:spcBef>
            </a:pPr>
            <a:fld id="{81D60167-4931-47E6-BA6A-407CBD079E47}" type="slidenum">
              <a:rPr lang="en-ID" spc="-80" smtClean="0"/>
              <a:pPr marL="38100">
                <a:spcBef>
                  <a:spcPts val="155"/>
                </a:spcBef>
              </a:pPr>
              <a:t>‹N›</a:t>
            </a:fld>
            <a:endParaRPr lang="en-ID" spc="-8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12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222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8100">
              <a:spcBef>
                <a:spcPts val="155"/>
              </a:spcBef>
            </a:pPr>
            <a:fld id="{81D60167-4931-47E6-BA6A-407CBD079E47}" type="slidenum">
              <a:rPr lang="en-ID" spc="-80" smtClean="0"/>
              <a:pPr marL="38100">
                <a:spcBef>
                  <a:spcPts val="155"/>
                </a:spcBef>
              </a:pPr>
              <a:t>‹N›</a:t>
            </a:fld>
            <a:endParaRPr lang="en-ID" spc="-8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12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222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8100">
              <a:spcBef>
                <a:spcPts val="155"/>
              </a:spcBef>
            </a:pPr>
            <a:fld id="{81D60167-4931-47E6-BA6A-407CBD079E47}" type="slidenum">
              <a:rPr lang="en-ID" spc="-80" smtClean="0"/>
              <a:pPr marL="38100">
                <a:spcBef>
                  <a:spcPts val="155"/>
                </a:spcBef>
              </a:pPr>
              <a:t>‹N›</a:t>
            </a:fld>
            <a:endParaRPr lang="en-ID" spc="-8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12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222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8100">
              <a:spcBef>
                <a:spcPts val="155"/>
              </a:spcBef>
            </a:pPr>
            <a:fld id="{81D60167-4931-47E6-BA6A-407CBD079E47}" type="slidenum">
              <a:rPr lang="en-ID" spc="-80" smtClean="0"/>
              <a:pPr marL="38100">
                <a:spcBef>
                  <a:spcPts val="155"/>
                </a:spcBef>
              </a:pPr>
              <a:t>‹N›</a:t>
            </a:fld>
            <a:endParaRPr lang="en-ID" spc="-8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222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8100">
              <a:spcBef>
                <a:spcPts val="155"/>
              </a:spcBef>
            </a:pPr>
            <a:fld id="{81D60167-4931-47E6-BA6A-407CBD079E47}" type="slidenum">
              <a:rPr lang="en-ID" spc="-80" smtClean="0"/>
              <a:pPr marL="38100">
                <a:spcBef>
                  <a:spcPts val="155"/>
                </a:spcBef>
              </a:pPr>
              <a:t>‹N›</a:t>
            </a:fld>
            <a:endParaRPr lang="en-ID" spc="-8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99" y="668353"/>
            <a:ext cx="209994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212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5995" y="3409950"/>
            <a:ext cx="6511290" cy="5634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25299" y="9557642"/>
            <a:ext cx="19304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21222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8100">
              <a:spcBef>
                <a:spcPts val="155"/>
              </a:spcBef>
            </a:pPr>
            <a:fld id="{81D60167-4931-47E6-BA6A-407CBD079E47}" type="slidenum">
              <a:rPr lang="en-ID" spc="-80" smtClean="0"/>
              <a:pPr marL="38100">
                <a:spcBef>
                  <a:spcPts val="155"/>
                </a:spcBef>
              </a:pPr>
              <a:t>‹N›</a:t>
            </a:fld>
            <a:endParaRPr lang="en-ID" spc="-8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2080F95C-706A-D9FB-776C-84BDCAFDBD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772400" cy="4267201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8467" y="4267200"/>
            <a:ext cx="2810933" cy="4800600"/>
          </a:xfrm>
          <a:custGeom>
            <a:avLst/>
            <a:gdLst/>
            <a:ahLst/>
            <a:cxnLst/>
            <a:rect l="l" t="t" r="r" b="b"/>
            <a:pathLst>
              <a:path w="2955290" h="5359400">
                <a:moveTo>
                  <a:pt x="2954845" y="0"/>
                </a:moveTo>
                <a:lnTo>
                  <a:pt x="0" y="0"/>
                </a:lnTo>
                <a:lnTo>
                  <a:pt x="0" y="5359400"/>
                </a:lnTo>
                <a:lnTo>
                  <a:pt x="2954845" y="5359400"/>
                </a:lnTo>
                <a:lnTo>
                  <a:pt x="2954845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1">
            <a:extLst>
              <a:ext uri="{FF2B5EF4-FFF2-40B4-BE49-F238E27FC236}">
                <a16:creationId xmlns:a16="http://schemas.microsoft.com/office/drawing/2014/main" id="{0AF124A0-E940-C146-9523-539D47EA36E2}"/>
              </a:ext>
            </a:extLst>
          </p:cNvPr>
          <p:cNvSpPr txBox="1"/>
          <p:nvPr/>
        </p:nvSpPr>
        <p:spPr>
          <a:xfrm>
            <a:off x="2904783" y="4421119"/>
            <a:ext cx="4715216" cy="457048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lang="it-IT" sz="17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Inositol</a:t>
            </a:r>
            <a:r>
              <a:rPr lang="it-IT" sz="17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1,4,5-trisphoshate in </a:t>
            </a:r>
            <a:r>
              <a:rPr lang="it-IT" sz="17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skeletal</a:t>
            </a:r>
            <a:r>
              <a:rPr lang="it-IT" sz="17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muscle: from </a:t>
            </a:r>
            <a:r>
              <a:rPr lang="it-IT" sz="17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excitation-contraction</a:t>
            </a:r>
            <a:r>
              <a:rPr lang="it-IT" sz="17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sz="17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coupling</a:t>
            </a:r>
            <a:endParaRPr lang="it-IT" sz="17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</a:pPr>
            <a:r>
              <a:rPr lang="it-IT" sz="17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</a:t>
            </a:r>
            <a:r>
              <a:rPr lang="it-IT" sz="17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t-IT" sz="17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excitation-transcription</a:t>
            </a:r>
            <a:r>
              <a:rPr lang="it-IT" sz="17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t-IT" sz="17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coupling</a:t>
            </a:r>
            <a:endParaRPr lang="it-IT" sz="17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</a:pPr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1600" b="1" dirty="0">
                <a:solidFill>
                  <a:srgbClr val="212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Pompeo Volpe</a:t>
            </a:r>
          </a:p>
          <a:p>
            <a:pPr>
              <a:lnSpc>
                <a:spcPct val="100000"/>
              </a:lnSpc>
            </a:pPr>
            <a:r>
              <a:rPr lang="it-IT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Dipartimento di Scienze Biomediche</a:t>
            </a:r>
          </a:p>
          <a:p>
            <a:pPr>
              <a:lnSpc>
                <a:spcPct val="10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Università degli Studi di Padova</a:t>
            </a: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endParaRPr lang="it-IT" sz="800" dirty="0">
              <a:effectLst/>
              <a:latin typeface="Avenir Book" panose="02000503020000020003" pitchFamily="2" charset="0"/>
            </a:endParaRPr>
          </a:p>
          <a:p>
            <a:pPr algn="just"/>
            <a:r>
              <a:rPr lang="it-IT" sz="1200" i="1" dirty="0" err="1">
                <a:effectLst/>
                <a:latin typeface="Helvetica" pitchFamily="2" charset="0"/>
              </a:rPr>
              <a:t>Almost</a:t>
            </a:r>
            <a:r>
              <a:rPr lang="it-IT" sz="1200" i="1" dirty="0">
                <a:effectLst/>
                <a:latin typeface="Helvetica" pitchFamily="2" charset="0"/>
              </a:rPr>
              <a:t> 40 </a:t>
            </a:r>
            <a:r>
              <a:rPr lang="it-IT" sz="1200" i="1" dirty="0" err="1">
                <a:effectLst/>
                <a:latin typeface="Helvetica" pitchFamily="2" charset="0"/>
              </a:rPr>
              <a:t>years</a:t>
            </a:r>
            <a:r>
              <a:rPr lang="it-IT" sz="1200" i="1" dirty="0">
                <a:effectLst/>
                <a:latin typeface="Helvetica" pitchFamily="2" charset="0"/>
              </a:rPr>
              <a:t> ago </a:t>
            </a:r>
            <a:r>
              <a:rPr lang="it-IT" sz="1200" i="1" dirty="0" err="1">
                <a:effectLst/>
                <a:latin typeface="Helvetica" pitchFamily="2" charset="0"/>
              </a:rPr>
              <a:t>Inositol</a:t>
            </a:r>
            <a:r>
              <a:rPr lang="it-IT" sz="1200" i="1" dirty="0">
                <a:effectLst/>
                <a:latin typeface="Helvetica" pitchFamily="2" charset="0"/>
              </a:rPr>
              <a:t> 1,4,5-trisphoshate (IP</a:t>
            </a:r>
            <a:r>
              <a:rPr lang="it-IT" sz="1200" i="1" baseline="-25000" dirty="0">
                <a:effectLst/>
                <a:latin typeface="Helvetica" pitchFamily="2" charset="0"/>
              </a:rPr>
              <a:t>3</a:t>
            </a:r>
            <a:r>
              <a:rPr lang="it-IT" sz="1200" i="1" dirty="0">
                <a:effectLst/>
                <a:latin typeface="Helvetica" pitchFamily="2" charset="0"/>
              </a:rPr>
              <a:t>) </a:t>
            </a:r>
            <a:r>
              <a:rPr lang="it-IT" sz="1200" i="1" dirty="0" err="1">
                <a:effectLst/>
                <a:latin typeface="Helvetica" pitchFamily="2" charset="0"/>
              </a:rPr>
              <a:t>was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found</a:t>
            </a:r>
            <a:r>
              <a:rPr lang="it-IT" sz="1200" i="1" dirty="0">
                <a:effectLst/>
                <a:latin typeface="Helvetica" pitchFamily="2" charset="0"/>
              </a:rPr>
              <a:t> to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>
                <a:effectLst/>
                <a:latin typeface="Helvetica" pitchFamily="2" charset="0"/>
              </a:rPr>
              <a:t>induce Ca</a:t>
            </a:r>
            <a:r>
              <a:rPr lang="it-IT" sz="1200" i="1" baseline="30000" dirty="0">
                <a:effectLst/>
                <a:latin typeface="Helvetica" pitchFamily="2" charset="0"/>
              </a:rPr>
              <a:t>2+ </a:t>
            </a:r>
            <a:r>
              <a:rPr lang="it-IT" sz="1200" i="1" dirty="0">
                <a:effectLst/>
                <a:latin typeface="Helvetica" pitchFamily="2" charset="0"/>
              </a:rPr>
              <a:t>release from </a:t>
            </a:r>
            <a:r>
              <a:rPr lang="it-IT" sz="1200" i="1" dirty="0" err="1">
                <a:effectLst/>
                <a:latin typeface="Helvetica" pitchFamily="2" charset="0"/>
              </a:rPr>
              <a:t>sarcoplasmic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reticulum</a:t>
            </a:r>
            <a:r>
              <a:rPr lang="it-IT" sz="1200" i="1" dirty="0">
                <a:effectLst/>
                <a:latin typeface="Helvetica" pitchFamily="2" charset="0"/>
              </a:rPr>
              <a:t> and the </a:t>
            </a:r>
            <a:r>
              <a:rPr lang="it-IT" sz="1200" i="1" dirty="0" err="1">
                <a:effectLst/>
                <a:latin typeface="Helvetica" pitchFamily="2" charset="0"/>
              </a:rPr>
              <a:t>complex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enzymatic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machinery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responsible</a:t>
            </a:r>
            <a:r>
              <a:rPr lang="it-IT" sz="1200" i="1" dirty="0">
                <a:effectLst/>
                <a:latin typeface="Helvetica" pitchFamily="2" charset="0"/>
              </a:rPr>
              <a:t> for </a:t>
            </a:r>
            <a:r>
              <a:rPr lang="it-IT" sz="1200" i="1" dirty="0" err="1">
                <a:effectLst/>
                <a:latin typeface="Helvetica" pitchFamily="2" charset="0"/>
              </a:rPr>
              <a:t>its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synthesis</a:t>
            </a:r>
            <a:r>
              <a:rPr lang="it-IT" sz="1200" i="1" dirty="0">
                <a:effectLst/>
                <a:latin typeface="Helvetica" pitchFamily="2" charset="0"/>
              </a:rPr>
              <a:t> and </a:t>
            </a:r>
            <a:r>
              <a:rPr lang="it-IT" sz="1200" i="1" dirty="0" err="1">
                <a:effectLst/>
                <a:latin typeface="Helvetica" pitchFamily="2" charset="0"/>
              </a:rPr>
              <a:t>catabolism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was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discovered</a:t>
            </a:r>
            <a:r>
              <a:rPr lang="it-IT" sz="1200" i="1" dirty="0">
                <a:effectLst/>
                <a:latin typeface="Helvetica" pitchFamily="2" charset="0"/>
              </a:rPr>
              <a:t> in </a:t>
            </a:r>
            <a:r>
              <a:rPr lang="it-IT" sz="1200" i="1" dirty="0" err="1">
                <a:effectLst/>
                <a:latin typeface="Helvetica" pitchFamily="2" charset="0"/>
              </a:rPr>
              <a:t>skeletal</a:t>
            </a:r>
            <a:r>
              <a:rPr lang="it-IT" sz="1200" i="1" dirty="0">
                <a:effectLst/>
                <a:latin typeface="Helvetica" pitchFamily="2" charset="0"/>
              </a:rPr>
              <a:t> muscle. </a:t>
            </a:r>
            <a:r>
              <a:rPr lang="it-IT" sz="1200" i="1" dirty="0" err="1">
                <a:effectLst/>
                <a:latin typeface="Helvetica" pitchFamily="2" charset="0"/>
              </a:rPr>
              <a:t>Moreover</a:t>
            </a:r>
            <a:r>
              <a:rPr lang="it-IT" sz="1200" i="1" dirty="0">
                <a:effectLst/>
                <a:latin typeface="Helvetica" pitchFamily="2" charset="0"/>
              </a:rPr>
              <a:t>, </a:t>
            </a:r>
            <a:r>
              <a:rPr lang="it-IT" sz="1200" i="1" dirty="0" err="1">
                <a:effectLst/>
                <a:latin typeface="Helvetica" pitchFamily="2" charset="0"/>
              </a:rPr>
              <a:t>Acetylcholine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was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dirty="0" err="1">
                <a:latin typeface="Helvetica" pitchFamily="2" charset="0"/>
              </a:rPr>
              <a:t>s</a:t>
            </a:r>
            <a:r>
              <a:rPr lang="it-IT" sz="1200" i="1" dirty="0" err="1">
                <a:effectLst/>
                <a:latin typeface="Helvetica" pitchFamily="2" charset="0"/>
              </a:rPr>
              <a:t>hown</a:t>
            </a:r>
            <a:r>
              <a:rPr lang="it-IT" sz="1200" i="1" dirty="0">
                <a:effectLst/>
                <a:latin typeface="Helvetica" pitchFamily="2" charset="0"/>
              </a:rPr>
              <a:t> to induce PtdInP2 breakdown and IP</a:t>
            </a:r>
            <a:r>
              <a:rPr lang="it-IT" sz="1200" i="1" baseline="-25000" dirty="0">
                <a:effectLst/>
                <a:latin typeface="Helvetica" pitchFamily="2" charset="0"/>
              </a:rPr>
              <a:t>3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synthesis</a:t>
            </a:r>
            <a:r>
              <a:rPr lang="it-IT" sz="1200" i="1" dirty="0">
                <a:effectLst/>
                <a:latin typeface="Helvetica" pitchFamily="2" charset="0"/>
              </a:rPr>
              <a:t>. The </a:t>
            </a:r>
            <a:r>
              <a:rPr lang="it-IT" sz="1200" i="1" dirty="0" err="1">
                <a:effectLst/>
                <a:latin typeface="Helvetica" pitchFamily="2" charset="0"/>
              </a:rPr>
              <a:t>inevitable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question</a:t>
            </a:r>
            <a:r>
              <a:rPr lang="it-IT" sz="1200" i="1" dirty="0">
                <a:effectLst/>
                <a:latin typeface="Helvetica" pitchFamily="2" charset="0"/>
              </a:rPr>
              <a:t>, </a:t>
            </a:r>
            <a:r>
              <a:rPr lang="it-IT" sz="1200" i="1" dirty="0" err="1">
                <a:effectLst/>
                <a:latin typeface="Helvetica" pitchFamily="2" charset="0"/>
              </a:rPr>
              <a:t>whether</a:t>
            </a:r>
            <a:r>
              <a:rPr lang="it-IT" sz="1200" i="1" dirty="0">
                <a:effectLst/>
                <a:latin typeface="Helvetica" pitchFamily="2" charset="0"/>
              </a:rPr>
              <a:t> IP</a:t>
            </a:r>
            <a:r>
              <a:rPr lang="it-IT" sz="1200" i="1" baseline="-25000" dirty="0">
                <a:effectLst/>
                <a:latin typeface="Helvetica" pitchFamily="2" charset="0"/>
              </a:rPr>
              <a:t>3 </a:t>
            </a:r>
            <a:r>
              <a:rPr lang="it-IT" sz="1200" i="1" dirty="0" err="1">
                <a:effectLst/>
                <a:latin typeface="Helvetica" pitchFamily="2" charset="0"/>
              </a:rPr>
              <a:t>could</a:t>
            </a:r>
            <a:r>
              <a:rPr lang="it-IT" sz="1200" i="1" dirty="0">
                <a:effectLst/>
                <a:latin typeface="Helvetica" pitchFamily="2" charset="0"/>
              </a:rPr>
              <a:t> be the </a:t>
            </a:r>
            <a:r>
              <a:rPr lang="it-IT" sz="1200" i="1" dirty="0" err="1">
                <a:effectLst/>
                <a:latin typeface="Helvetica" pitchFamily="2" charset="0"/>
              </a:rPr>
              <a:t>messenger</a:t>
            </a:r>
            <a:r>
              <a:rPr lang="it-IT" sz="1200" i="1" dirty="0">
                <a:effectLst/>
                <a:latin typeface="Helvetica" pitchFamily="2" charset="0"/>
              </a:rPr>
              <a:t> in EC </a:t>
            </a:r>
            <a:r>
              <a:rPr lang="it-IT" sz="1200" i="1" dirty="0" err="1">
                <a:effectLst/>
                <a:latin typeface="Helvetica" pitchFamily="2" charset="0"/>
              </a:rPr>
              <a:t>coupling</a:t>
            </a:r>
            <a:r>
              <a:rPr lang="it-IT" sz="1200" i="1" dirty="0">
                <a:effectLst/>
                <a:latin typeface="Helvetica" pitchFamily="2" charset="0"/>
              </a:rPr>
              <a:t>, led to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>
                <a:effectLst/>
                <a:latin typeface="Helvetica" pitchFamily="2" charset="0"/>
              </a:rPr>
              <a:t>a negative </a:t>
            </a:r>
            <a:r>
              <a:rPr lang="it-IT" sz="1200" i="1" dirty="0" err="1">
                <a:effectLst/>
                <a:latin typeface="Helvetica" pitchFamily="2" charset="0"/>
              </a:rPr>
              <a:t>answer</a:t>
            </a:r>
            <a:r>
              <a:rPr lang="it-IT" sz="1200" i="1" dirty="0">
                <a:effectLst/>
                <a:latin typeface="Helvetica" pitchFamily="2" charset="0"/>
              </a:rPr>
              <a:t>.</a:t>
            </a:r>
            <a:endParaRPr lang="it-IT" sz="1200" dirty="0">
              <a:effectLst/>
              <a:latin typeface="Helvetica" pitchFamily="2" charset="0"/>
            </a:endParaRPr>
          </a:p>
          <a:p>
            <a:pPr algn="just"/>
            <a:r>
              <a:rPr lang="it-IT" sz="1200" i="1" dirty="0">
                <a:effectLst/>
                <a:latin typeface="Helvetica" pitchFamily="2" charset="0"/>
              </a:rPr>
              <a:t>More </a:t>
            </a:r>
            <a:r>
              <a:rPr lang="it-IT" sz="1200" i="1" dirty="0" err="1">
                <a:effectLst/>
                <a:latin typeface="Helvetica" pitchFamily="2" charset="0"/>
              </a:rPr>
              <a:t>recently</a:t>
            </a:r>
            <a:r>
              <a:rPr lang="it-IT" sz="1200" i="1" dirty="0">
                <a:effectLst/>
                <a:latin typeface="Helvetica" pitchFamily="2" charset="0"/>
              </a:rPr>
              <a:t>, IP</a:t>
            </a:r>
            <a:r>
              <a:rPr lang="it-IT" sz="1200" i="1" baseline="-25000" dirty="0">
                <a:effectLst/>
                <a:latin typeface="Helvetica" pitchFamily="2" charset="0"/>
              </a:rPr>
              <a:t>3</a:t>
            </a:r>
            <a:r>
              <a:rPr lang="it-IT" sz="1200" i="1" dirty="0">
                <a:effectLst/>
                <a:latin typeface="Helvetica" pitchFamily="2" charset="0"/>
              </a:rPr>
              <a:t> receptors (IP</a:t>
            </a:r>
            <a:r>
              <a:rPr lang="it-IT" sz="1200" i="1" baseline="-25000" dirty="0">
                <a:effectLst/>
                <a:latin typeface="Helvetica" pitchFamily="2" charset="0"/>
              </a:rPr>
              <a:t>3</a:t>
            </a:r>
            <a:r>
              <a:rPr lang="it-IT" sz="1200" i="1" dirty="0">
                <a:effectLst/>
                <a:latin typeface="Helvetica" pitchFamily="2" charset="0"/>
              </a:rPr>
              <a:t>R) </a:t>
            </a:r>
            <a:r>
              <a:rPr lang="it-IT" sz="1200" i="1" dirty="0" err="1">
                <a:effectLst/>
                <a:latin typeface="Helvetica" pitchFamily="2" charset="0"/>
              </a:rPr>
              <a:t>were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found</a:t>
            </a:r>
            <a:r>
              <a:rPr lang="it-IT" sz="1200" i="1" dirty="0">
                <a:effectLst/>
                <a:latin typeface="Helvetica" pitchFamily="2" charset="0"/>
              </a:rPr>
              <a:t> to be </a:t>
            </a:r>
            <a:r>
              <a:rPr lang="it-IT" sz="1200" i="1" dirty="0" err="1">
                <a:effectLst/>
                <a:latin typeface="Helvetica" pitchFamily="2" charset="0"/>
              </a:rPr>
              <a:t>enriched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at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postsynaptic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components</a:t>
            </a:r>
            <a:r>
              <a:rPr lang="it-IT" sz="1200" i="1" dirty="0">
                <a:effectLst/>
                <a:latin typeface="Helvetica" pitchFamily="2" charset="0"/>
              </a:rPr>
              <a:t> of the NMJ, </a:t>
            </a:r>
            <a:r>
              <a:rPr lang="it-IT" sz="1200" i="1" dirty="0" err="1">
                <a:effectLst/>
                <a:latin typeface="Helvetica" pitchFamily="2" charset="0"/>
              </a:rPr>
              <a:t>surrounding</a:t>
            </a:r>
            <a:r>
              <a:rPr lang="it-IT" sz="1200" i="1" dirty="0">
                <a:effectLst/>
                <a:latin typeface="Helvetica" pitchFamily="2" charset="0"/>
              </a:rPr>
              <a:t> the </a:t>
            </a:r>
            <a:r>
              <a:rPr lang="it-IT" sz="1200" i="1" dirty="0" err="1">
                <a:effectLst/>
                <a:latin typeface="Helvetica" pitchFamily="2" charset="0"/>
              </a:rPr>
              <a:t>subsynaptic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>
                <a:effectLst/>
                <a:latin typeface="Helvetica" pitchFamily="2" charset="0"/>
              </a:rPr>
              <a:t>nuclei and close to the </a:t>
            </a:r>
            <a:r>
              <a:rPr lang="it-IT" sz="1200" i="1" dirty="0" err="1">
                <a:effectLst/>
                <a:latin typeface="Helvetica" pitchFamily="2" charset="0"/>
              </a:rPr>
              <a:t>motor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endplate</a:t>
            </a:r>
            <a:r>
              <a:rPr lang="it-IT" sz="1200" i="1" dirty="0">
                <a:effectLst/>
                <a:latin typeface="Helvetica" pitchFamily="2" charset="0"/>
              </a:rPr>
              <a:t>. The </a:t>
            </a:r>
            <a:r>
              <a:rPr lang="it-IT" sz="1200" i="1" dirty="0" err="1">
                <a:effectLst/>
                <a:latin typeface="Helvetica" pitchFamily="2" charset="0"/>
              </a:rPr>
              <a:t>subsynaptic</a:t>
            </a:r>
            <a:r>
              <a:rPr lang="it-IT" sz="1200" i="1" dirty="0">
                <a:effectLst/>
                <a:latin typeface="Helvetica" pitchFamily="2" charset="0"/>
              </a:rPr>
              <a:t> IP</a:t>
            </a:r>
            <a:r>
              <a:rPr lang="it-IT" sz="1200" i="1" baseline="-25000" dirty="0">
                <a:effectLst/>
                <a:latin typeface="Helvetica" pitchFamily="2" charset="0"/>
              </a:rPr>
              <a:t>3</a:t>
            </a:r>
            <a:r>
              <a:rPr lang="it-IT" sz="1200" i="1" dirty="0">
                <a:effectLst/>
                <a:latin typeface="Helvetica" pitchFamily="2" charset="0"/>
              </a:rPr>
              <a:t>R </a:t>
            </a:r>
            <a:r>
              <a:rPr lang="it-IT" sz="1200" i="1" dirty="0" err="1">
                <a:effectLst/>
                <a:latin typeface="Helvetica" pitchFamily="2" charset="0"/>
              </a:rPr>
              <a:t>isoform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distribution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appears</a:t>
            </a:r>
            <a:r>
              <a:rPr lang="it-IT" sz="1200" i="1" dirty="0">
                <a:effectLst/>
                <a:latin typeface="Helvetica" pitchFamily="2" charset="0"/>
              </a:rPr>
              <a:t> to be </a:t>
            </a:r>
            <a:r>
              <a:rPr lang="it-IT" sz="1200" i="1" dirty="0" err="1">
                <a:effectLst/>
                <a:latin typeface="Helvetica" pitchFamily="2" charset="0"/>
              </a:rPr>
              <a:t>controlled</a:t>
            </a:r>
            <a:r>
              <a:rPr lang="it-IT" sz="1200" i="1" dirty="0">
                <a:effectLst/>
                <a:latin typeface="Helvetica" pitchFamily="2" charset="0"/>
              </a:rPr>
              <a:t> by </a:t>
            </a:r>
            <a:r>
              <a:rPr lang="it-IT" sz="1200" i="1" dirty="0" err="1">
                <a:effectLst/>
                <a:latin typeface="Helvetica" pitchFamily="2" charset="0"/>
              </a:rPr>
              <a:t>innervation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through</a:t>
            </a:r>
            <a:r>
              <a:rPr lang="it-IT" sz="1200" i="1" dirty="0">
                <a:effectLst/>
                <a:latin typeface="Helvetica" pitchFamily="2" charset="0"/>
              </a:rPr>
              <a:t> a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prevailing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mechanism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based</a:t>
            </a:r>
            <a:r>
              <a:rPr lang="it-IT" sz="1200" i="1" dirty="0">
                <a:effectLst/>
                <a:latin typeface="Helvetica" pitchFamily="2" charset="0"/>
              </a:rPr>
              <a:t> on </a:t>
            </a:r>
            <a:r>
              <a:rPr lang="it-IT" sz="1200" i="1" dirty="0" err="1">
                <a:effectLst/>
                <a:latin typeface="Helvetica" pitchFamily="2" charset="0"/>
              </a:rPr>
              <a:t>electrical</a:t>
            </a:r>
            <a:r>
              <a:rPr lang="it-IT" sz="1200" i="1" dirty="0">
                <a:effectLst/>
                <a:latin typeface="Helvetica" pitchFamily="2" charset="0"/>
              </a:rPr>
              <a:t> activity. </a:t>
            </a:r>
            <a:r>
              <a:rPr lang="it-IT" sz="1200" i="1" dirty="0" err="1">
                <a:effectLst/>
                <a:latin typeface="Helvetica" pitchFamily="2" charset="0"/>
              </a:rPr>
              <a:t>This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 dirty="0" err="1">
                <a:effectLst/>
                <a:latin typeface="Helvetica" pitchFamily="2" charset="0"/>
              </a:rPr>
              <a:t>opens</a:t>
            </a:r>
            <a:r>
              <a:rPr lang="it-IT" sz="1200" i="1" dirty="0">
                <a:effectLst/>
                <a:latin typeface="Helvetica" pitchFamily="2" charset="0"/>
              </a:rPr>
              <a:t> </a:t>
            </a:r>
            <a:r>
              <a:rPr lang="it-IT" sz="1200" i="1">
                <a:effectLst/>
                <a:latin typeface="Helvetica" pitchFamily="2" charset="0"/>
              </a:rPr>
              <a:t>a new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>
                <a:effectLst/>
                <a:latin typeface="Helvetica" pitchFamily="2" charset="0"/>
              </a:rPr>
              <a:t>scenario </a:t>
            </a:r>
            <a:r>
              <a:rPr lang="it-IT" sz="1200" i="1" dirty="0">
                <a:effectLst/>
                <a:latin typeface="Helvetica" pitchFamily="2" charset="0"/>
              </a:rPr>
              <a:t>in </a:t>
            </a:r>
            <a:r>
              <a:rPr lang="it-IT" sz="1200" i="1" dirty="0" err="1">
                <a:effectLst/>
                <a:latin typeface="Helvetica" pitchFamily="2" charset="0"/>
              </a:rPr>
              <a:t>which</a:t>
            </a:r>
            <a:r>
              <a:rPr lang="it-IT" sz="1200" i="1" dirty="0">
                <a:effectLst/>
                <a:latin typeface="Helvetica" pitchFamily="2" charset="0"/>
              </a:rPr>
              <a:t> IP</a:t>
            </a:r>
            <a:r>
              <a:rPr lang="it-IT" sz="1200" i="1" baseline="-25000" dirty="0">
                <a:effectLst/>
                <a:latin typeface="Helvetica" pitchFamily="2" charset="0"/>
              </a:rPr>
              <a:t>3</a:t>
            </a:r>
            <a:r>
              <a:rPr lang="it-IT" sz="1200" i="1" dirty="0">
                <a:effectLst/>
                <a:latin typeface="Helvetica" pitchFamily="2" charset="0"/>
              </a:rPr>
              <a:t>R </a:t>
            </a:r>
            <a:r>
              <a:rPr lang="it-IT" sz="1200" i="1" dirty="0" err="1">
                <a:effectLst/>
                <a:latin typeface="Helvetica" pitchFamily="2" charset="0"/>
              </a:rPr>
              <a:t>could</a:t>
            </a:r>
            <a:r>
              <a:rPr lang="it-IT" sz="1200" i="1" dirty="0">
                <a:effectLst/>
                <a:latin typeface="Helvetica" pitchFamily="2" charset="0"/>
              </a:rPr>
              <a:t> be </a:t>
            </a:r>
            <a:r>
              <a:rPr lang="it-IT" sz="1200" i="1" dirty="0" err="1">
                <a:effectLst/>
                <a:latin typeface="Helvetica" pitchFamily="2" charset="0"/>
              </a:rPr>
              <a:t>included</a:t>
            </a:r>
            <a:r>
              <a:rPr lang="it-IT" sz="1200" dirty="0">
                <a:latin typeface="Helvetica" pitchFamily="2" charset="0"/>
              </a:rPr>
              <a:t> </a:t>
            </a:r>
            <a:r>
              <a:rPr lang="it-IT" sz="1200" i="1" dirty="0">
                <a:effectLst/>
                <a:latin typeface="Helvetica" pitchFamily="2" charset="0"/>
              </a:rPr>
              <a:t>in the </a:t>
            </a:r>
            <a:r>
              <a:rPr lang="it-IT" sz="1200" i="1" dirty="0" err="1">
                <a:effectLst/>
                <a:latin typeface="Helvetica" pitchFamily="2" charset="0"/>
              </a:rPr>
              <a:t>growing</a:t>
            </a:r>
            <a:r>
              <a:rPr lang="it-IT" sz="1200" i="1" dirty="0">
                <a:effectLst/>
                <a:latin typeface="Helvetica" pitchFamily="2" charset="0"/>
              </a:rPr>
              <a:t> list of </a:t>
            </a:r>
            <a:r>
              <a:rPr lang="it-IT" sz="1200" i="1" dirty="0" err="1">
                <a:effectLst/>
                <a:latin typeface="Helvetica" pitchFamily="2" charset="0"/>
              </a:rPr>
              <a:t>atrogenes</a:t>
            </a:r>
            <a:r>
              <a:rPr lang="it-IT" sz="1200" i="1" dirty="0">
                <a:effectLst/>
                <a:latin typeface="Helvetica" pitchFamily="2" charset="0"/>
              </a:rPr>
              <a:t>.</a:t>
            </a:r>
            <a:endParaRPr lang="it-IT" sz="1200" dirty="0">
              <a:effectLst/>
              <a:latin typeface="Helvetica" pitchFamily="2" charset="0"/>
            </a:endParaRPr>
          </a:p>
        </p:txBody>
      </p:sp>
      <p:pic>
        <p:nvPicPr>
          <p:cNvPr id="27" name="Immagine 26">
            <a:extLst>
              <a:ext uri="{FF2B5EF4-FFF2-40B4-BE49-F238E27FC236}">
                <a16:creationId xmlns:a16="http://schemas.microsoft.com/office/drawing/2014/main" id="{F2D7A131-223B-8346-9A4A-367C4C41B96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194" y="4177322"/>
            <a:ext cx="3034977" cy="2604483"/>
          </a:xfrm>
          <a:prstGeom prst="rect">
            <a:avLst/>
          </a:prstGeom>
        </p:spPr>
      </p:pic>
      <p:sp>
        <p:nvSpPr>
          <p:cNvPr id="28" name="object 26">
            <a:extLst>
              <a:ext uri="{FF2B5EF4-FFF2-40B4-BE49-F238E27FC236}">
                <a16:creationId xmlns:a16="http://schemas.microsoft.com/office/drawing/2014/main" id="{63F67C81-38B7-5545-B041-10641BD0CBF9}"/>
              </a:ext>
            </a:extLst>
          </p:cNvPr>
          <p:cNvSpPr txBox="1"/>
          <p:nvPr/>
        </p:nvSpPr>
        <p:spPr>
          <a:xfrm>
            <a:off x="414102" y="9624032"/>
            <a:ext cx="1760963" cy="2353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it-IT" sz="1400" b="1" dirty="0" err="1">
                <a:solidFill>
                  <a:srgbClr val="19375D"/>
                </a:solidFill>
                <a:latin typeface="Avenir Black" panose="02000503020000020003" pitchFamily="2" charset="0"/>
                <a:cs typeface="Arial"/>
              </a:rPr>
              <a:t>dsv.units.it</a:t>
            </a:r>
            <a:endParaRPr lang="it-IT" sz="1400" b="1" dirty="0">
              <a:solidFill>
                <a:srgbClr val="19375D"/>
              </a:solidFill>
              <a:latin typeface="Avenir Black" panose="02000503020000020003" pitchFamily="2" charset="0"/>
              <a:cs typeface="Arial"/>
            </a:endParaRPr>
          </a:p>
        </p:txBody>
      </p:sp>
      <p:sp>
        <p:nvSpPr>
          <p:cNvPr id="32" name="object 8">
            <a:extLst>
              <a:ext uri="{FF2B5EF4-FFF2-40B4-BE49-F238E27FC236}">
                <a16:creationId xmlns:a16="http://schemas.microsoft.com/office/drawing/2014/main" id="{DC2E16C5-4E4B-2A46-B6E6-F951E2D9E26C}"/>
              </a:ext>
            </a:extLst>
          </p:cNvPr>
          <p:cNvSpPr txBox="1"/>
          <p:nvPr/>
        </p:nvSpPr>
        <p:spPr>
          <a:xfrm>
            <a:off x="152400" y="7313154"/>
            <a:ext cx="2667000" cy="1674817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R="5080"/>
            <a:r>
              <a:rPr lang="it-IT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 </a:t>
            </a:r>
          </a:p>
          <a:p>
            <a:pPr marR="5080"/>
            <a:r>
              <a:rPr lang="it-IT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13, 2024</a:t>
            </a:r>
          </a:p>
          <a:p>
            <a:pPr marR="5080"/>
            <a:r>
              <a:rPr lang="it-IT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11.30 a.m.</a:t>
            </a:r>
          </a:p>
          <a:p>
            <a:pPr marR="5080"/>
            <a:r>
              <a:rPr lang="it-IT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Aula ex-CLA</a:t>
            </a:r>
          </a:p>
          <a:p>
            <a:pPr marR="5080"/>
            <a:r>
              <a:rPr lang="it-IT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C1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C93A0079-E6E0-331B-6710-871C79FB9A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1" y="9296400"/>
            <a:ext cx="3962400" cy="583581"/>
          </a:xfrm>
          <a:prstGeom prst="rect">
            <a:avLst/>
          </a:prstGeom>
        </p:spPr>
      </p:pic>
      <p:grpSp>
        <p:nvGrpSpPr>
          <p:cNvPr id="8" name="Gruppo 7"/>
          <p:cNvGrpSpPr/>
          <p:nvPr/>
        </p:nvGrpSpPr>
        <p:grpSpPr>
          <a:xfrm>
            <a:off x="0" y="-15332"/>
            <a:ext cx="2837543" cy="1398973"/>
            <a:chOff x="5257800" y="189808"/>
            <a:chExt cx="2520366" cy="1181792"/>
          </a:xfrm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id="{AFD289CB-D1C9-7547-BFFB-A936A1D3DC2A}"/>
                </a:ext>
              </a:extLst>
            </p:cNvPr>
            <p:cNvSpPr/>
            <p:nvPr/>
          </p:nvSpPr>
          <p:spPr>
            <a:xfrm>
              <a:off x="5257800" y="199349"/>
              <a:ext cx="2504251" cy="1172251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1937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object 8">
              <a:extLst>
                <a:ext uri="{FF2B5EF4-FFF2-40B4-BE49-F238E27FC236}">
                  <a16:creationId xmlns:a16="http://schemas.microsoft.com/office/drawing/2014/main" id="{6416FA91-9683-7C42-8212-B133D07568C4}"/>
                </a:ext>
              </a:extLst>
            </p:cNvPr>
            <p:cNvSpPr txBox="1"/>
            <p:nvPr/>
          </p:nvSpPr>
          <p:spPr>
            <a:xfrm>
              <a:off x="5415966" y="189808"/>
              <a:ext cx="2362200" cy="1050819"/>
            </a:xfrm>
            <a:prstGeom prst="rect">
              <a:avLst/>
            </a:prstGeom>
          </p:spPr>
          <p:txBody>
            <a:bodyPr vert="horz" wrap="square" lIns="0" tIns="134620" rIns="0" bIns="0" rtlCol="0">
              <a:spAutoFit/>
            </a:bodyPr>
            <a:lstStyle/>
            <a:p>
              <a:pPr marR="5080"/>
              <a:r>
                <a:rPr lang="it-IT" sz="2000" dirty="0" err="1">
                  <a:solidFill>
                    <a:srgbClr val="FFFFFF"/>
                  </a:solidFill>
                  <a:latin typeface="Avenir Black" panose="02000503020000020003" pitchFamily="2" charset="0"/>
                  <a:cs typeface="Arial"/>
                </a:rPr>
                <a:t>Intl</a:t>
              </a:r>
              <a:r>
                <a:rPr lang="it-IT" sz="2000" dirty="0">
                  <a:solidFill>
                    <a:srgbClr val="FFFFFF"/>
                  </a:solidFill>
                  <a:latin typeface="Avenir Black" panose="02000503020000020003" pitchFamily="2" charset="0"/>
                  <a:cs typeface="Arial"/>
                </a:rPr>
                <a:t>. Master </a:t>
              </a:r>
              <a:r>
                <a:rPr lang="it-IT" sz="2000" dirty="0" err="1">
                  <a:solidFill>
                    <a:srgbClr val="FFFFFF"/>
                  </a:solidFill>
                  <a:latin typeface="Avenir Black" panose="02000503020000020003" pitchFamily="2" charset="0"/>
                  <a:cs typeface="Arial"/>
                </a:rPr>
                <a:t>Degree</a:t>
              </a:r>
              <a:r>
                <a:rPr lang="it-IT" sz="2000" dirty="0">
                  <a:solidFill>
                    <a:srgbClr val="FFFFFF"/>
                  </a:solidFill>
                  <a:latin typeface="Avenir Black" panose="02000503020000020003" pitchFamily="2" charset="0"/>
                  <a:cs typeface="Arial"/>
                </a:rPr>
                <a:t> </a:t>
              </a:r>
            </a:p>
            <a:p>
              <a:pPr marR="5080"/>
              <a:r>
                <a:rPr lang="it-IT" sz="2000" dirty="0">
                  <a:solidFill>
                    <a:srgbClr val="FFFFFF"/>
                  </a:solidFill>
                  <a:latin typeface="Avenir Black" panose="02000503020000020003" pitchFamily="2" charset="0"/>
                  <a:cs typeface="Arial"/>
                </a:rPr>
                <a:t>in </a:t>
              </a:r>
              <a:r>
                <a:rPr lang="it-IT" sz="2000" dirty="0" err="1">
                  <a:solidFill>
                    <a:srgbClr val="FFFFFF"/>
                  </a:solidFill>
                  <a:latin typeface="Avenir Black" panose="02000503020000020003" pitchFamily="2" charset="0"/>
                  <a:cs typeface="Arial"/>
                </a:rPr>
                <a:t>Neuroscience</a:t>
              </a:r>
              <a:r>
                <a:rPr lang="it-IT" sz="2000" dirty="0">
                  <a:solidFill>
                    <a:srgbClr val="FFFFFF"/>
                  </a:solidFill>
                  <a:latin typeface="Avenir Black" panose="02000503020000020003" pitchFamily="2" charset="0"/>
                  <a:cs typeface="Arial"/>
                </a:rPr>
                <a:t> </a:t>
              </a:r>
            </a:p>
            <a:p>
              <a:pPr marR="5080"/>
              <a:endParaRPr lang="it-IT" sz="1600" b="1" dirty="0">
                <a:solidFill>
                  <a:srgbClr val="FFFFFF"/>
                </a:solidFill>
                <a:latin typeface="Avenir Black" panose="02000503020000020003" pitchFamily="2" charset="0"/>
                <a:cs typeface="Arial"/>
              </a:endParaRPr>
            </a:p>
            <a:p>
              <a:pPr marR="5080"/>
              <a:r>
                <a:rPr lang="it-IT" sz="1600" b="1" dirty="0">
                  <a:solidFill>
                    <a:srgbClr val="FFFFFF"/>
                  </a:solidFill>
                  <a:latin typeface="Avenir Black" panose="02000503020000020003" pitchFamily="2" charset="0"/>
                  <a:cs typeface="Arial"/>
                </a:rPr>
                <a:t>SEMINARS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191</Words>
  <Application>Microsoft Macintosh PowerPoint</Application>
  <PresentationFormat>Personalizzato</PresentationFormat>
  <Paragraphs>20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Avenir Black</vt:lpstr>
      <vt:lpstr>Avenir Book</vt:lpstr>
      <vt:lpstr>Calibri</vt:lpstr>
      <vt:lpstr>Helvetica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Mauro Tretiach</dc:creator>
  <cp:lastModifiedBy>LORENZON PAOLA</cp:lastModifiedBy>
  <cp:revision>49</cp:revision>
  <dcterms:created xsi:type="dcterms:W3CDTF">2021-07-07T13:39:44Z</dcterms:created>
  <dcterms:modified xsi:type="dcterms:W3CDTF">2024-11-05T11:23:20Z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2021-07-07T00:00:00Z</vt:filetime>
  </property>
  <property fmtid="{D5CDD505-2E9C-101B-9397-08002B2CF9AE}" pid="3" name="Creator">
    <vt:lpwstr>Adobe InDesign 16.2 (Macintosh)</vt:lpwstr>
  </property>
  <property fmtid="{D5CDD505-2E9C-101B-9397-08002B2CF9AE}" pid="4" name="LastSaved">
    <vt:filetime>2021-07-07T00:00:00Z</vt:filetime>
  </property>
</Properties>
</file>