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69" r:id="rId3"/>
    <p:sldId id="368" r:id="rId4"/>
    <p:sldId id="371" r:id="rId5"/>
    <p:sldId id="374" r:id="rId6"/>
    <p:sldId id="361" r:id="rId7"/>
    <p:sldId id="378" r:id="rId8"/>
    <p:sldId id="304" r:id="rId9"/>
    <p:sldId id="305" r:id="rId10"/>
    <p:sldId id="370" r:id="rId11"/>
    <p:sldId id="365" r:id="rId12"/>
    <p:sldId id="366" r:id="rId13"/>
    <p:sldId id="367" r:id="rId14"/>
    <p:sldId id="373" r:id="rId15"/>
    <p:sldId id="375" r:id="rId16"/>
    <p:sldId id="376" r:id="rId17"/>
    <p:sldId id="377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DC3960-0D20-8E41-48FB-6B89312FC0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4BCD77B-20F9-D4E4-484D-DC449A1EB0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096221-3116-3C8F-E9AC-99AD7C62E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1814E-0C30-4537-9360-2BB5D9B250B8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D72192F-2804-82D9-260A-2D61A67A2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A32FF97-C56C-4FD8-28C6-892F8E6CE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F060-00E2-4A7A-A913-5520E645CB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0586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2094F2-281D-4525-58C6-FF1A8384F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85FB80D-961E-2793-36EA-DCBF48A0EE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4F5CCE0-71C2-7F13-FB32-91A1AEE71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1814E-0C30-4537-9360-2BB5D9B250B8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B19CFED-4122-8A6E-C796-4E3370EFA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69B1E7-9DE7-47DC-A8CE-AC65DB7C8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F060-00E2-4A7A-A913-5520E645CB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5148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6446402-4504-8CCB-4A1E-060D75BD6E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AFB0F08-B956-EB3A-3794-275E52C218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E434BBD-F58A-5BBB-7BD7-02C814774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1814E-0C30-4537-9360-2BB5D9B250B8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6D74AC7-EBF0-0A6A-24ED-5478A5B3D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3D5B61C-87B5-0AF5-B65A-3D11916D7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F060-00E2-4A7A-A913-5520E645CB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1797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79CF6A-C6EF-C087-0F8E-8648AB133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D63EBD-BD70-3B6B-6AF0-9A32D5DB7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7E49BB-1737-D1CF-9AF0-DE62C4056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1814E-0C30-4537-9360-2BB5D9B250B8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5D2D802-F9CA-45AA-615E-973886F82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54E8197-5266-6C0E-1E4A-E797C1245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F060-00E2-4A7A-A913-5520E645CB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1956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920D2E-E302-6032-E1D8-3D1D8F689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93EFA79-AF9D-32C2-EBE3-B3E029920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C6B0AE0-D2CF-5E37-1877-038908922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1814E-0C30-4537-9360-2BB5D9B250B8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9A9E0C-E1A3-DB37-7518-6019EAD6B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61881A6-0754-9AF2-01E6-EBFE9CDBE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F060-00E2-4A7A-A913-5520E645CB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5749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A7B138-3137-71F7-CFE1-3AD9EFC5E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AB5063A-5C30-9138-60F3-651269D91B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145D421-A6FE-6307-BC62-901252FAFA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BE26CBC-8EF8-BF31-B4CB-446ACD128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1814E-0C30-4537-9360-2BB5D9B250B8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4D6D9ED-BEE7-5DD8-EDBF-F4675A73A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91788D3-AB37-E0D8-1379-4A68D562C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F060-00E2-4A7A-A913-5520E645CB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2622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245A8A-EC70-20AB-64CE-D6A115AB9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DC3107F-98B5-78C9-B360-32210DFEE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4A6AAB9-1FAB-1C19-FC82-F090DD5D9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B8E836E-25D7-B586-C671-5B9B42D374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BABBF2E-E337-A705-62D0-B55AB62FCF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92C06C1-EF0E-4C3B-2042-63251D6FD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1814E-0C30-4537-9360-2BB5D9B250B8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A00F36E-64C7-100C-C64A-DF567D88F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BFA1A7D-4DD0-50E0-AFE9-1CB33BED5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F060-00E2-4A7A-A913-5520E645CB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6575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04C19C-3495-7FB5-6A56-0B2197D30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A2EBA88-8AB9-ADD0-BA52-62A8B03D5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1814E-0C30-4537-9360-2BB5D9B250B8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BD68DA1-CA1D-F67A-C28F-9CD40E4B4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9013973-4C76-FECC-0657-40C770A10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F060-00E2-4A7A-A913-5520E645CB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2792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127501F-AF6A-8DBF-075F-D07D44F13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1814E-0C30-4537-9360-2BB5D9B250B8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F41A6E2-4911-A4B8-31A5-0256A9BF9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805C7B9-0DC6-4FD1-8CDA-F286A5D34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F060-00E2-4A7A-A913-5520E645CB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2891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ADE266-B5E7-7C0C-4D9E-58692CBAC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8B6751-1C73-12FA-0029-7E65A4A2D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CB4E505-3F30-E63C-6E0F-DE27178CF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6E272FB-AD73-7DBC-B43B-92F28F59F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1814E-0C30-4537-9360-2BB5D9B250B8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3AD4184-855C-8D09-996C-CD5B70CF7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41D47B9-13A6-CDC9-0CB1-1C8BAEE5A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F060-00E2-4A7A-A913-5520E645CB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9500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F0BEF1-8AEE-5F49-BCC7-F7E03A5F1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EEE749F-7A00-BE99-37EF-85622DDD10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01E3087-C563-AB65-DD81-7D2EDE909E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29A5F0A-DF86-7B88-FD93-1EE9BB5A8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1814E-0C30-4537-9360-2BB5D9B250B8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3E67FAA-42DF-0643-1BA5-C1BD69533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ADB282B-8EAE-EF9E-1815-504180C7E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F060-00E2-4A7A-A913-5520E645CB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3910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CCEC99E-F74B-7AE8-B152-717CB2A88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5E12A32-95A2-6030-DA4C-338A9A7F2C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806BEB8-520E-01E0-43BE-948EE85772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E1814E-0C30-4537-9360-2BB5D9B250B8}" type="datetimeFigureOut">
              <a:rPr lang="it-IT" smtClean="0"/>
              <a:t>05/11/2024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B06EF5-F45C-BD27-1B9D-D374147378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50CD235-ABC1-EE12-8C08-4607412CE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D6F060-00E2-4A7A-A913-5520E645CB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6462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916063-7A6D-B2CE-7A85-44C0CFC727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Sintesi e uso di legami C-S</a:t>
            </a:r>
          </a:p>
        </p:txBody>
      </p:sp>
    </p:spTree>
    <p:extLst>
      <p:ext uri="{BB962C8B-B14F-4D97-AF65-F5344CB8AC3E}">
        <p14:creationId xmlns:p14="http://schemas.microsoft.com/office/powerpoint/2010/main" val="2774311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021BA0A4-53D4-8D14-5416-49B44C7389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2729" y="131149"/>
            <a:ext cx="7182852" cy="352474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27026"/>
            <a:ext cx="7848600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Formazione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di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legami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C-S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Oggetto 6">
            <a:extLst>
              <a:ext uri="{FF2B5EF4-FFF2-40B4-BE49-F238E27FC236}">
                <a16:creationId xmlns:a16="http://schemas.microsoft.com/office/drawing/2014/main" id="{FD150C09-34A3-D21F-2438-5CBAD3D85F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9759359"/>
              </p:ext>
            </p:extLst>
          </p:nvPr>
        </p:nvGraphicFramePr>
        <p:xfrm>
          <a:off x="3402806" y="3737846"/>
          <a:ext cx="5386388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3849411" imgH="844280" progId="ChemDraw.Document.6.0">
                  <p:embed/>
                </p:oleObj>
              </mc:Choice>
              <mc:Fallback>
                <p:oleObj name="CS ChemDraw Drawing" r:id="rId3" imgW="3849411" imgH="844280" progId="ChemDraw.Document.6.0">
                  <p:embed/>
                  <p:pic>
                    <p:nvPicPr>
                      <p:cNvPr id="2" name="Oggetto 1">
                        <a:extLst>
                          <a:ext uri="{FF2B5EF4-FFF2-40B4-BE49-F238E27FC236}">
                            <a16:creationId xmlns:a16="http://schemas.microsoft.com/office/drawing/2014/main" id="{4ABE9F9B-6305-D6C4-013F-2E5314D4F4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02806" y="3737846"/>
                        <a:ext cx="5386388" cy="1184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ggetto 7">
            <a:extLst>
              <a:ext uri="{FF2B5EF4-FFF2-40B4-BE49-F238E27FC236}">
                <a16:creationId xmlns:a16="http://schemas.microsoft.com/office/drawing/2014/main" id="{87A62B4D-95F0-C082-1588-8A47751661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925662"/>
              </p:ext>
            </p:extLst>
          </p:nvPr>
        </p:nvGraphicFramePr>
        <p:xfrm>
          <a:off x="3395663" y="5172075"/>
          <a:ext cx="5397500" cy="1138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5" imgW="3857492" imgH="810594" progId="ChemDraw.Document.6.0">
                  <p:embed/>
                </p:oleObj>
              </mc:Choice>
              <mc:Fallback>
                <p:oleObj name="CS ChemDraw Drawing" r:id="rId5" imgW="3857492" imgH="810594" progId="ChemDraw.Document.6.0">
                  <p:embed/>
                  <p:pic>
                    <p:nvPicPr>
                      <p:cNvPr id="7" name="Oggetto 6">
                        <a:extLst>
                          <a:ext uri="{FF2B5EF4-FFF2-40B4-BE49-F238E27FC236}">
                            <a16:creationId xmlns:a16="http://schemas.microsoft.com/office/drawing/2014/main" id="{FD150C09-34A3-D21F-2438-5CBAD3D85F8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95663" y="5172075"/>
                        <a:ext cx="5397500" cy="1138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5866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27026"/>
            <a:ext cx="7848600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Reattività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legami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C-S: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ossidazioni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A862EB46-D955-3D2A-5737-26B941C54E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7187" y="938120"/>
            <a:ext cx="5182323" cy="132416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6CFAD42E-A48A-CF31-C1AF-F605F95686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2046" y="2711076"/>
            <a:ext cx="8287907" cy="377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119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27026"/>
            <a:ext cx="7848600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Reattività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legami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C-S: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Ossidazioni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055A5809-F7AA-FC67-38F5-1A5F532DF6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3179" y="489324"/>
            <a:ext cx="6925642" cy="6363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565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27026"/>
            <a:ext cx="7848600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Reattività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legami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C-S: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Ossidazioni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35ED9BCE-8197-0F9B-6B9E-841AD885EF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5133" y="2007088"/>
            <a:ext cx="6261733" cy="2706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638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27026"/>
            <a:ext cx="7848600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Reattività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legami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C-S: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Ossidazioni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CA6B328-4E0A-57D5-32F2-9BD3C299E8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7667" y="2107373"/>
            <a:ext cx="5516666" cy="215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3639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27026"/>
            <a:ext cx="7848600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Tiofene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68A4B9A-4293-EAAF-8ED8-6674ABAC19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429" y="2957446"/>
            <a:ext cx="4963218" cy="943107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8C5D7AB9-6727-E785-F473-E1E15071A2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935" y="649742"/>
            <a:ext cx="5982535" cy="1133633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5451B802-51D4-9BA5-F832-E07D14E505A8}"/>
              </a:ext>
            </a:extLst>
          </p:cNvPr>
          <p:cNvSpPr txBox="1"/>
          <p:nvPr/>
        </p:nvSpPr>
        <p:spPr>
          <a:xfrm>
            <a:off x="373626" y="1783375"/>
            <a:ext cx="1899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Sintesi di </a:t>
            </a:r>
            <a:r>
              <a:rPr lang="it-IT" dirty="0" err="1"/>
              <a:t>Gewald</a:t>
            </a:r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9C5ABCC8-CE6F-3625-D3C4-67899541A3AF}"/>
              </a:ext>
            </a:extLst>
          </p:cNvPr>
          <p:cNvSpPr txBox="1"/>
          <p:nvPr/>
        </p:nvSpPr>
        <p:spPr>
          <a:xfrm>
            <a:off x="373626" y="4167698"/>
            <a:ext cx="2183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Sintesi di Paal-Knorr</a:t>
            </a:r>
          </a:p>
        </p:txBody>
      </p:sp>
    </p:spTree>
    <p:extLst>
      <p:ext uri="{BB962C8B-B14F-4D97-AF65-F5344CB8AC3E}">
        <p14:creationId xmlns:p14="http://schemas.microsoft.com/office/powerpoint/2010/main" val="223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27026"/>
            <a:ext cx="7848600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Tiofene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: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reattività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451B802-51D4-9BA5-F832-E07D14E505A8}"/>
              </a:ext>
            </a:extLst>
          </p:cNvPr>
          <p:cNvSpPr txBox="1"/>
          <p:nvPr/>
        </p:nvSpPr>
        <p:spPr>
          <a:xfrm>
            <a:off x="235975" y="721491"/>
            <a:ext cx="1158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Aromatico quasi quanto il benzene ma più </a:t>
            </a:r>
            <a:r>
              <a:rPr lang="it-IT" dirty="0" err="1"/>
              <a:t>elettron</a:t>
            </a:r>
            <a:r>
              <a:rPr lang="it-IT" dirty="0"/>
              <a:t> ricco. Molto efficiente nelle reazioni di sostituzione elettrofila aromatica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0A1B4073-1D2F-7CBE-3871-A686266125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401" y="1961945"/>
            <a:ext cx="4848902" cy="2934109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5BF173E2-F32F-95A2-6404-507AA058BE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6581" y="1668213"/>
            <a:ext cx="5658655" cy="176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6836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27026"/>
            <a:ext cx="7848600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Tiofene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S-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Ossidi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: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cicloaddizioni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7B3DDA0-6A00-1A6B-0BD1-A8AC931C7BBB}"/>
              </a:ext>
            </a:extLst>
          </p:cNvPr>
          <p:cNvSpPr txBox="1"/>
          <p:nvPr/>
        </p:nvSpPr>
        <p:spPr>
          <a:xfrm>
            <a:off x="8573727" y="6488668"/>
            <a:ext cx="36182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J. </a:t>
            </a:r>
            <a:r>
              <a:rPr lang="it-IT" dirty="0" err="1"/>
              <a:t>Org</a:t>
            </a:r>
            <a:r>
              <a:rPr lang="it-IT" dirty="0"/>
              <a:t>. </a:t>
            </a:r>
            <a:r>
              <a:rPr lang="it-IT" dirty="0" err="1"/>
              <a:t>Chem</a:t>
            </a:r>
            <a:r>
              <a:rPr lang="it-IT" dirty="0"/>
              <a:t>. 1998, 63, 4912-4924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E14A3B88-478A-2140-1A8C-EB828EC45A2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133"/>
          <a:stretch/>
        </p:blipFill>
        <p:spPr>
          <a:xfrm>
            <a:off x="482489" y="1425677"/>
            <a:ext cx="4314700" cy="4293928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9CEFDD5F-939A-E61E-0B1E-35C5742E13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4087" y="2285840"/>
            <a:ext cx="7455030" cy="144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143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48308"/>
            <a:ext cx="7848600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Legami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C-S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medicinali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C98FD3CD-83ED-8CBF-B9AC-E3C19B127B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3756" y="937865"/>
            <a:ext cx="9764488" cy="4982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710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48308"/>
            <a:ext cx="7848600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Legami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C-S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semiconduttori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3F6B912A-33D2-6212-C13F-96BF5F009B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511" y="937508"/>
            <a:ext cx="4666156" cy="1412401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F42286D5-B2C9-BBFE-DDAF-06BFD10380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4823" y="3745506"/>
            <a:ext cx="7554379" cy="180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350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48308"/>
            <a:ext cx="7848600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Formazione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di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legami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C-S: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SnAr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8067656-884F-7306-AEE3-1C8D5342DDB0}"/>
              </a:ext>
            </a:extLst>
          </p:cNvPr>
          <p:cNvSpPr txBox="1"/>
          <p:nvPr/>
        </p:nvSpPr>
        <p:spPr>
          <a:xfrm>
            <a:off x="653845" y="1445343"/>
            <a:ext cx="17550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R-S</a:t>
            </a:r>
            <a:r>
              <a:rPr lang="it-IT" baseline="30000" dirty="0"/>
              <a:t>-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08D88B8-0198-B939-A3FD-15FD1E9D672D}"/>
              </a:ext>
            </a:extLst>
          </p:cNvPr>
          <p:cNvSpPr txBox="1"/>
          <p:nvPr/>
        </p:nvSpPr>
        <p:spPr>
          <a:xfrm>
            <a:off x="2703871" y="1445343"/>
            <a:ext cx="725634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I </a:t>
            </a:r>
            <a:r>
              <a:rPr lang="it-IT" dirty="0" err="1"/>
              <a:t>tiolati</a:t>
            </a:r>
            <a:r>
              <a:rPr lang="it-IT" dirty="0"/>
              <a:t> sono ottimi nucleofili, molto migliori dei fenolati e delle ammine.</a:t>
            </a:r>
          </a:p>
          <a:p>
            <a:r>
              <a:rPr lang="it-IT" dirty="0"/>
              <a:t>Questo è dovuto principalmente ai seguenti fattori: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Carica negativa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Minore elettronegatività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Doppietti elettronici in orbitali 3p</a:t>
            </a:r>
          </a:p>
        </p:txBody>
      </p:sp>
    </p:spTree>
    <p:extLst>
      <p:ext uri="{BB962C8B-B14F-4D97-AF65-F5344CB8AC3E}">
        <p14:creationId xmlns:p14="http://schemas.microsoft.com/office/powerpoint/2010/main" val="3892064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27026"/>
            <a:ext cx="7848600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Reattività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legami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C-S: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effetto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dell’atomo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vicino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A05080DD-6850-CE28-1B8C-9415CFCFEA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9920" y="1033252"/>
            <a:ext cx="5258534" cy="819264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93E78233-E19B-0939-0EF0-30FE1DCC82F6}"/>
              </a:ext>
            </a:extLst>
          </p:cNvPr>
          <p:cNvSpPr txBox="1"/>
          <p:nvPr/>
        </p:nvSpPr>
        <p:spPr>
          <a:xfrm>
            <a:off x="904568" y="2690336"/>
            <a:ext cx="622798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In acqua reazione 650 volte più veloce rispetto al </a:t>
            </a:r>
            <a:r>
              <a:rPr lang="it-IT" dirty="0" err="1"/>
              <a:t>cloroalcano</a:t>
            </a:r>
            <a:endParaRPr lang="it-IT" dirty="0"/>
          </a:p>
          <a:p>
            <a:endParaRPr lang="it-IT" dirty="0"/>
          </a:p>
          <a:p>
            <a:r>
              <a:rPr lang="it-IT" dirty="0"/>
              <a:t>Mostarde azotate e soprattutto solforate!</a:t>
            </a:r>
          </a:p>
          <a:p>
            <a:endParaRPr lang="it-IT" dirty="0"/>
          </a:p>
          <a:p>
            <a:r>
              <a:rPr lang="it-IT" dirty="0"/>
              <a:t>Iprite!</a:t>
            </a:r>
          </a:p>
        </p:txBody>
      </p:sp>
    </p:spTree>
    <p:extLst>
      <p:ext uri="{BB962C8B-B14F-4D97-AF65-F5344CB8AC3E}">
        <p14:creationId xmlns:p14="http://schemas.microsoft.com/office/powerpoint/2010/main" val="3628654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48308"/>
            <a:ext cx="7848600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Formazione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di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legami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C-S: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SnAr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Oggetto 1">
            <a:extLst>
              <a:ext uri="{FF2B5EF4-FFF2-40B4-BE49-F238E27FC236}">
                <a16:creationId xmlns:a16="http://schemas.microsoft.com/office/drawing/2014/main" id="{4ABE9F9B-6305-D6C4-013F-2E5314D4F4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9958648"/>
              </p:ext>
            </p:extLst>
          </p:nvPr>
        </p:nvGraphicFramePr>
        <p:xfrm>
          <a:off x="1221556" y="1376363"/>
          <a:ext cx="5226050" cy="110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3735430" imgH="792685" progId="ChemDraw.Document.6.0">
                  <p:embed/>
                </p:oleObj>
              </mc:Choice>
              <mc:Fallback>
                <p:oleObj name="CS ChemDraw Drawing" r:id="rId2" imgW="3735430" imgH="792685" progId="ChemDraw.Document.6.0">
                  <p:embed/>
                  <p:pic>
                    <p:nvPicPr>
                      <p:cNvPr id="2" name="Oggetto 1">
                        <a:extLst>
                          <a:ext uri="{FF2B5EF4-FFF2-40B4-BE49-F238E27FC236}">
                            <a16:creationId xmlns:a16="http://schemas.microsoft.com/office/drawing/2014/main" id="{4ABE9F9B-6305-D6C4-013F-2E5314D4F4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221556" y="1376363"/>
                        <a:ext cx="5226050" cy="1109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57350BDD-36C2-33CA-8C21-A519C92A9B7A}"/>
              </a:ext>
            </a:extLst>
          </p:cNvPr>
          <p:cNvSpPr txBox="1"/>
          <p:nvPr/>
        </p:nvSpPr>
        <p:spPr>
          <a:xfrm>
            <a:off x="1130709" y="3364468"/>
            <a:ext cx="1361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R= Me, </a:t>
            </a:r>
            <a:r>
              <a:rPr lang="it-IT" dirty="0" err="1"/>
              <a:t>alkyl</a:t>
            </a:r>
            <a:endParaRPr lang="it-IT" dirty="0"/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B517C770-BBDD-AD41-0E97-2FFFCC32B7B9}"/>
              </a:ext>
            </a:extLst>
          </p:cNvPr>
          <p:cNvCxnSpPr/>
          <p:nvPr/>
        </p:nvCxnSpPr>
        <p:spPr>
          <a:xfrm>
            <a:off x="2694038" y="3541449"/>
            <a:ext cx="175014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B98CDFDB-B792-98CF-5C86-6ED61FA50958}"/>
              </a:ext>
            </a:extLst>
          </p:cNvPr>
          <p:cNvSpPr txBox="1"/>
          <p:nvPr/>
        </p:nvSpPr>
        <p:spPr>
          <a:xfrm>
            <a:off x="4645534" y="3364469"/>
            <a:ext cx="2729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Deprotezione</a:t>
            </a:r>
            <a:r>
              <a:rPr lang="it-IT" dirty="0"/>
              <a:t>: Na, o </a:t>
            </a:r>
            <a:r>
              <a:rPr lang="it-IT" dirty="0" err="1"/>
              <a:t>tBuS</a:t>
            </a:r>
            <a:r>
              <a:rPr lang="it-IT" baseline="30000" dirty="0"/>
              <a:t>-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DD3E7E8-EC0A-CE09-DCBB-91F434E71033}"/>
              </a:ext>
            </a:extLst>
          </p:cNvPr>
          <p:cNvSpPr txBox="1"/>
          <p:nvPr/>
        </p:nvSpPr>
        <p:spPr>
          <a:xfrm>
            <a:off x="1130710" y="4079454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R= </a:t>
            </a:r>
            <a:r>
              <a:rPr lang="it-IT" dirty="0" err="1"/>
              <a:t>tbu</a:t>
            </a:r>
            <a:endParaRPr lang="it-IT" dirty="0"/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973EEC5E-43BD-F3A1-EF29-5B14489952D1}"/>
              </a:ext>
            </a:extLst>
          </p:cNvPr>
          <p:cNvCxnSpPr/>
          <p:nvPr/>
        </p:nvCxnSpPr>
        <p:spPr>
          <a:xfrm>
            <a:off x="2664540" y="4264120"/>
            <a:ext cx="175014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5C5E058-FB67-8D8C-18CA-86CA3DA3A64D}"/>
              </a:ext>
            </a:extLst>
          </p:cNvPr>
          <p:cNvSpPr txBox="1"/>
          <p:nvPr/>
        </p:nvSpPr>
        <p:spPr>
          <a:xfrm>
            <a:off x="4616036" y="4087139"/>
            <a:ext cx="691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TfOH</a:t>
            </a:r>
            <a:endParaRPr lang="it-IT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632BDC35-F994-8AB2-FB99-BA8BB9357C68}"/>
              </a:ext>
            </a:extLst>
          </p:cNvPr>
          <p:cNvSpPr txBox="1"/>
          <p:nvPr/>
        </p:nvSpPr>
        <p:spPr>
          <a:xfrm>
            <a:off x="1130710" y="4821027"/>
            <a:ext cx="995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R= CPh</a:t>
            </a:r>
            <a:r>
              <a:rPr lang="it-IT" baseline="-25000" dirty="0"/>
              <a:t>3</a:t>
            </a:r>
          </a:p>
        </p:txBody>
      </p: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EF50E55F-A885-01EC-C384-13F517A85635}"/>
              </a:ext>
            </a:extLst>
          </p:cNvPr>
          <p:cNvCxnSpPr/>
          <p:nvPr/>
        </p:nvCxnSpPr>
        <p:spPr>
          <a:xfrm>
            <a:off x="2664540" y="5005693"/>
            <a:ext cx="175014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FE6F4A46-103C-735A-998B-99A456A2D42F}"/>
              </a:ext>
            </a:extLst>
          </p:cNvPr>
          <p:cNvSpPr txBox="1"/>
          <p:nvPr/>
        </p:nvSpPr>
        <p:spPr>
          <a:xfrm>
            <a:off x="4616036" y="4828712"/>
            <a:ext cx="1414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TfOH</a:t>
            </a:r>
            <a:r>
              <a:rPr lang="it-IT" dirty="0"/>
              <a:t>, R</a:t>
            </a:r>
            <a:r>
              <a:rPr lang="it-IT" baseline="-25000" dirty="0"/>
              <a:t>3</a:t>
            </a:r>
            <a:r>
              <a:rPr lang="it-IT" dirty="0"/>
              <a:t>SiH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4652EA2-17DA-32CD-9C82-A329C36829A2}"/>
              </a:ext>
            </a:extLst>
          </p:cNvPr>
          <p:cNvSpPr txBox="1"/>
          <p:nvPr/>
        </p:nvSpPr>
        <p:spPr>
          <a:xfrm>
            <a:off x="7374743" y="1331029"/>
            <a:ext cx="428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 differenza delle altre sostituzioni nucleofile aromatiche nel caso dei </a:t>
            </a:r>
            <a:r>
              <a:rPr lang="it-IT" dirty="0" err="1"/>
              <a:t>tiolati</a:t>
            </a:r>
            <a:r>
              <a:rPr lang="it-IT" dirty="0"/>
              <a:t> non è sempre necessaria la presenza di </a:t>
            </a:r>
            <a:r>
              <a:rPr lang="it-IT" dirty="0" err="1"/>
              <a:t>elettron</a:t>
            </a:r>
            <a:r>
              <a:rPr lang="it-IT" dirty="0"/>
              <a:t> attrattori forti.</a:t>
            </a:r>
          </a:p>
        </p:txBody>
      </p:sp>
    </p:spTree>
    <p:extLst>
      <p:ext uri="{BB962C8B-B14F-4D97-AF65-F5344CB8AC3E}">
        <p14:creationId xmlns:p14="http://schemas.microsoft.com/office/powerpoint/2010/main" val="1002464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48308"/>
            <a:ext cx="7848600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Formazione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di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legami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C-S: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SnAr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Oggetto 1">
            <a:extLst>
              <a:ext uri="{FF2B5EF4-FFF2-40B4-BE49-F238E27FC236}">
                <a16:creationId xmlns:a16="http://schemas.microsoft.com/office/drawing/2014/main" id="{4ABE9F9B-6305-D6C4-013F-2E5314D4F4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9087263"/>
              </p:ext>
            </p:extLst>
          </p:nvPr>
        </p:nvGraphicFramePr>
        <p:xfrm>
          <a:off x="1033974" y="1018715"/>
          <a:ext cx="522605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3735430" imgH="626388" progId="ChemDraw.Document.6.0">
                  <p:embed/>
                </p:oleObj>
              </mc:Choice>
              <mc:Fallback>
                <p:oleObj name="CS ChemDraw Drawing" r:id="rId2" imgW="3735430" imgH="626388" progId="ChemDraw.Document.6.0">
                  <p:embed/>
                  <p:pic>
                    <p:nvPicPr>
                      <p:cNvPr id="2" name="Oggetto 1">
                        <a:extLst>
                          <a:ext uri="{FF2B5EF4-FFF2-40B4-BE49-F238E27FC236}">
                            <a16:creationId xmlns:a16="http://schemas.microsoft.com/office/drawing/2014/main" id="{4ABE9F9B-6305-D6C4-013F-2E5314D4F4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33974" y="1018715"/>
                        <a:ext cx="5226050" cy="879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44652EA2-17DA-32CD-9C82-A329C36829A2}"/>
              </a:ext>
            </a:extLst>
          </p:cNvPr>
          <p:cNvSpPr txBox="1"/>
          <p:nvPr/>
        </p:nvSpPr>
        <p:spPr>
          <a:xfrm>
            <a:off x="7227259" y="1251859"/>
            <a:ext cx="428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Anche questa trasformazione è possibile grazie agli orbitali d vuoti dello zolfo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0238E8AD-4440-8E1E-5AD8-724467096F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4809" y="2239784"/>
            <a:ext cx="9002381" cy="4010585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30AB6CC9-F9F3-AD78-E8B8-C9A8C76E7A0E}"/>
              </a:ext>
            </a:extLst>
          </p:cNvPr>
          <p:cNvSpPr txBox="1"/>
          <p:nvPr/>
        </p:nvSpPr>
        <p:spPr>
          <a:xfrm>
            <a:off x="8647471" y="6407297"/>
            <a:ext cx="61451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Eur. J. </a:t>
            </a:r>
            <a:r>
              <a:rPr lang="it-IT" dirty="0" err="1"/>
              <a:t>Inorg</a:t>
            </a:r>
            <a:r>
              <a:rPr lang="it-IT" dirty="0"/>
              <a:t>. </a:t>
            </a:r>
            <a:r>
              <a:rPr lang="it-IT" dirty="0" err="1"/>
              <a:t>Chem</a:t>
            </a:r>
            <a:r>
              <a:rPr lang="it-IT" dirty="0"/>
              <a:t>. 2003, 458466</a:t>
            </a:r>
          </a:p>
        </p:txBody>
      </p:sp>
    </p:spTree>
    <p:extLst>
      <p:ext uri="{BB962C8B-B14F-4D97-AF65-F5344CB8AC3E}">
        <p14:creationId xmlns:p14="http://schemas.microsoft.com/office/powerpoint/2010/main" val="270521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B6052AB7-AE77-EE81-A362-1E2D523551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185" y="933530"/>
            <a:ext cx="6521214" cy="1249231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A2EEC5ED-37E6-CF85-9F38-EC7EC4E788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8607" y="2567972"/>
            <a:ext cx="6824191" cy="3102966"/>
          </a:xfrm>
          <a:prstGeom prst="rect">
            <a:avLst/>
          </a:prstGeom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379AA481-8C24-B224-FE48-4D079DE35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68033"/>
            <a:ext cx="7848600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Sintesi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di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legami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C-S: Chan-Lam coupling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54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6FAEAA-865A-B163-64C8-187A0C0F5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27026"/>
            <a:ext cx="7848600" cy="7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Formazione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di </a:t>
            </a:r>
            <a:r>
              <a:rPr lang="en-US" sz="2400" b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legami</a:t>
            </a:r>
            <a:r>
              <a:rPr 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C-S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5294E775-01AD-4B6D-89AF-E59E8DD3AA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6668" y="2315404"/>
            <a:ext cx="7358664" cy="2748318"/>
          </a:xfrm>
          <a:prstGeom prst="rect">
            <a:avLst/>
          </a:prstGeom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3394EE0F-BD28-F5C7-80B6-3EF6FC10C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1488" y="730066"/>
            <a:ext cx="9455499" cy="943856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Generalmente preparato utilizzando sostituzioni aromatiche nucleofile. Può anche essere formato da riarrangiamenti come il Newman-</a:t>
            </a:r>
            <a:r>
              <a:rPr kumimoji="0" lang="it-IT" altLang="it-IT" sz="2100" b="0" i="0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Kwart</a:t>
            </a:r>
            <a:r>
              <a:rPr kumimoji="0" lang="it-IT" altLang="it-IT" sz="2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(</a:t>
            </a:r>
            <a:r>
              <a:rPr kumimoji="0" lang="it-IT" altLang="it-IT" sz="2100" b="0" i="0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tiocarbammati</a:t>
            </a:r>
            <a:r>
              <a:rPr kumimoji="0" lang="it-IT" altLang="it-IT" sz="2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). In genere per formare i derivati ​​</a:t>
            </a:r>
            <a:r>
              <a:rPr kumimoji="0" lang="it-IT" altLang="it-IT" sz="2100" b="0" i="0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tiolici</a:t>
            </a:r>
            <a:r>
              <a:rPr kumimoji="0" lang="it-IT" altLang="it-IT" sz="2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sono comunque necessari gruppi protettivi.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8451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264</Words>
  <Application>Microsoft Office PowerPoint</Application>
  <PresentationFormat>Widescreen</PresentationFormat>
  <Paragraphs>42</Paragraphs>
  <Slides>17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3" baseType="lpstr">
      <vt:lpstr>Aptos</vt:lpstr>
      <vt:lpstr>Aptos Display</vt:lpstr>
      <vt:lpstr>Arial</vt:lpstr>
      <vt:lpstr>inherit</vt:lpstr>
      <vt:lpstr>Tema di Office</vt:lpstr>
      <vt:lpstr>CS ChemDraw Drawing</vt:lpstr>
      <vt:lpstr>Sintesi e uso di legami C-S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Jacopo Dosso</dc:creator>
  <cp:lastModifiedBy>Jacopo Dosso</cp:lastModifiedBy>
  <cp:revision>8</cp:revision>
  <dcterms:created xsi:type="dcterms:W3CDTF">2024-08-28T07:15:14Z</dcterms:created>
  <dcterms:modified xsi:type="dcterms:W3CDTF">2024-11-05T11:02:45Z</dcterms:modified>
</cp:coreProperties>
</file>