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66" r:id="rId6"/>
    <p:sldId id="287" r:id="rId7"/>
    <p:sldId id="290" r:id="rId8"/>
    <p:sldId id="288" r:id="rId9"/>
    <p:sldId id="310" r:id="rId10"/>
    <p:sldId id="313" r:id="rId11"/>
    <p:sldId id="314" r:id="rId12"/>
    <p:sldId id="296" r:id="rId13"/>
    <p:sldId id="272" r:id="rId14"/>
    <p:sldId id="291" r:id="rId15"/>
    <p:sldId id="315" r:id="rId16"/>
    <p:sldId id="31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4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2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70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8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6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8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75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58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60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95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5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45055-C80D-4D16-86CC-11A7D815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311"/>
          </a:xfrm>
        </p:spPr>
        <p:txBody>
          <a:bodyPr>
            <a:normAutofit/>
          </a:bodyPr>
          <a:lstStyle/>
          <a:p>
            <a:r>
              <a:rPr lang="it-IT" sz="3200" dirty="0"/>
              <a:t>La Conferenza di pace di Parigi (1919-20)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C422A-C6E4-4E17-8962-146D3FAE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Obiettivo della Conferenza: ridisegnare la carta d’Europa (in modo particolare dell’Europa centro-orientale) dopo la scomparsa degli imperi multinazionali, per sancire la creazione di nuove entità statuali «nazionali»</a:t>
            </a:r>
          </a:p>
          <a:p>
            <a:pPr algn="just"/>
            <a:r>
              <a:rPr lang="it-IT" dirty="0"/>
              <a:t>Atteggiamento punitivo nei confronti della Germania</a:t>
            </a:r>
          </a:p>
          <a:p>
            <a:pPr algn="just"/>
            <a:r>
              <a:rPr lang="it-IT" dirty="0"/>
              <a:t>Wilson vuole attuare i 14 punti enunciati nel gennaio 1918</a:t>
            </a:r>
          </a:p>
          <a:p>
            <a:pPr algn="just"/>
            <a:r>
              <a:rPr lang="it-IT" dirty="0"/>
              <a:t>Organo principale: Consiglio dei quattro, cui poi avrebbe fatto seguito la Conferenza degli ambasciatori</a:t>
            </a:r>
          </a:p>
          <a:p>
            <a:pPr algn="just"/>
            <a:r>
              <a:rPr lang="it-IT" dirty="0"/>
              <a:t>Con il trattato di Versailles (giugno 1919) la Germania (ormai una repubblica) è penalizzata dal punto di vista territoriale, economico e militare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145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</a:t>
            </a:r>
            <a:r>
              <a:rPr lang="it-IT" sz="3200" dirty="0" err="1"/>
              <a:t>Sèvres</a:t>
            </a:r>
            <a:r>
              <a:rPr lang="it-IT" sz="3200" dirty="0"/>
              <a:t> (1920)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577130"/>
            <a:ext cx="7920880" cy="45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Losanna (1923)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36" y="1690688"/>
            <a:ext cx="6761527" cy="44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2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Confine orientale italiano dopo la guerra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29" y="1568740"/>
            <a:ext cx="6140741" cy="46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1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>
            <a:normAutofit/>
          </a:bodyPr>
          <a:lstStyle/>
          <a:p>
            <a:r>
              <a:rPr lang="it-IT" sz="3200" dirty="0"/>
              <a:t>La questione delle minoranze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692112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Dopo la guerra in Europa orientale si pone il problema delle minoranze etniche</a:t>
            </a:r>
          </a:p>
          <a:p>
            <a:pPr algn="just"/>
            <a:r>
              <a:rPr lang="it-IT" sz="2400" dirty="0"/>
              <a:t>Primo tipo: minoranza delle zone di confine, come quella tedesca dei </a:t>
            </a:r>
            <a:r>
              <a:rPr lang="it-IT" sz="2400" dirty="0" err="1"/>
              <a:t>Sudeti</a:t>
            </a:r>
            <a:r>
              <a:rPr lang="it-IT" sz="2400" dirty="0"/>
              <a:t>, ungherese in Transilvania e albanese nel Kosovo</a:t>
            </a:r>
          </a:p>
          <a:p>
            <a:pPr algn="just"/>
            <a:r>
              <a:rPr lang="it-IT" sz="2400" dirty="0"/>
              <a:t>Secondo tipo: minoranze isolate territorialmente dalla propria patria: tedeschi ed ebrei</a:t>
            </a:r>
          </a:p>
          <a:p>
            <a:pPr algn="just"/>
            <a:r>
              <a:rPr lang="it-IT" sz="2400" dirty="0"/>
              <a:t>Terzo tipo: regioni con popolazioni miste: Banato (romeni, serbi, ungheresi, tedeschi), </a:t>
            </a:r>
            <a:r>
              <a:rPr lang="it-IT" sz="2400" dirty="0" err="1"/>
              <a:t>Dobrugia</a:t>
            </a:r>
            <a:r>
              <a:rPr lang="it-IT" sz="2400" dirty="0"/>
              <a:t> (turchi, bulgari, romeni, greci), </a:t>
            </a:r>
            <a:r>
              <a:rPr lang="it-IT" sz="2400" dirty="0" err="1"/>
              <a:t>Bessarabia</a:t>
            </a:r>
            <a:r>
              <a:rPr lang="it-IT" sz="2400" dirty="0"/>
              <a:t> (romeni, russi, ucraini, tedeschi, ebrei), Transilvania (romeni, ungheresi, tedeschi, ebrei), Macedonia (serbi, greci, bulgari, albanesi, turchi, valacchi, ebrei)</a:t>
            </a:r>
          </a:p>
          <a:p>
            <a:pPr algn="just"/>
            <a:r>
              <a:rPr lang="it-IT" sz="2400" dirty="0"/>
              <a:t>L’identificazione di un’etnia con uno Stato ha portato ad una radicalizzazione dei nazionalismi</a:t>
            </a:r>
          </a:p>
        </p:txBody>
      </p:sp>
    </p:spTree>
    <p:extLst>
      <p:ext uri="{BB962C8B-B14F-4D97-AF65-F5344CB8AC3E}">
        <p14:creationId xmlns:p14="http://schemas.microsoft.com/office/powerpoint/2010/main" val="80497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398" y="595617"/>
            <a:ext cx="10276514" cy="612397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 tedeschi dei </a:t>
            </a:r>
            <a:r>
              <a:rPr lang="it-IT" sz="3200" dirty="0" err="1"/>
              <a:t>Sudeti</a:t>
            </a:r>
            <a:endParaRPr lang="it-I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68" y="1560353"/>
            <a:ext cx="5154773" cy="43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4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 tedeschi della Transilvania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27" y="1417739"/>
            <a:ext cx="5536346" cy="47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5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r>
              <a:rPr lang="it-IT" sz="2800" dirty="0"/>
              <a:t>L’Italia e l’Europa orientale fra anni Venti e Trenta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99626"/>
            <a:ext cx="10515600" cy="499144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4400" dirty="0"/>
              <a:t>La firma del trattato di Rapallo (1920) avvia una fase di maggiore cooperazione dell’Italia con i paesi eredi dell’Impero austro-ungarico, in particolare, oltre a Regno SHS, Cecoslovacchia e Romania</a:t>
            </a:r>
          </a:p>
          <a:p>
            <a:pPr algn="just"/>
            <a:r>
              <a:rPr lang="it-IT" sz="4400" dirty="0"/>
              <a:t>Nel 1920-21 creazione della Piccola Intesa (Cecoslovacchia, Jugoslavia e Romania) in funzione anti-revisionista e in particolare anti-ungherese, appoggiata dalla Francia</a:t>
            </a:r>
          </a:p>
          <a:p>
            <a:pPr algn="just"/>
            <a:r>
              <a:rPr lang="it-IT" sz="4400" dirty="0"/>
              <a:t>Anche dopo la presa del potere del fascismo, fino alla metà degli anni Venti prevale nella diplomazia italiana una politica di continuità verso l’Europa orientale (un’eccezione è rappresentata dalla crisi di Corfù nel 1923)</a:t>
            </a:r>
          </a:p>
          <a:p>
            <a:pPr algn="just"/>
            <a:r>
              <a:rPr lang="it-IT" sz="4400" dirty="0"/>
              <a:t>La politica di «cooperazione antiasburgica» fu poi riconfermata con il trattato di Roma con il Regno SHS (1924), con un trattato italo-cecoslovacco (1924) e con un successivo trattato di amicizia con la Romania (1926)</a:t>
            </a:r>
          </a:p>
          <a:p>
            <a:pPr algn="just"/>
            <a:r>
              <a:rPr lang="it-IT" sz="4400" dirty="0"/>
              <a:t>La stipulazione dei due trattati italo-albanesi di Tirana (1926 e 1927) provocarono un aumento della tensione fra Italia e Jugoslavia</a:t>
            </a:r>
          </a:p>
          <a:p>
            <a:pPr algn="just"/>
            <a:r>
              <a:rPr lang="it-IT" sz="4400" dirty="0"/>
              <a:t>Dalla fine della guerra, l’Italia, prima liberale poi fascista, sviluppa una strategia di diplomazia culturale e di propaganda verso l’Europa orientale</a:t>
            </a:r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30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L’Europa dopo la Prima guerra mondiale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14" y="1431637"/>
            <a:ext cx="5849371" cy="46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6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Conseguenze territoriali del trattato di Versailles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1339273"/>
            <a:ext cx="6797964" cy="48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1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F690-72B4-4FAC-AEB1-F8E27CA0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505"/>
            <a:ext cx="10515600" cy="746621"/>
          </a:xfrm>
        </p:spPr>
        <p:txBody>
          <a:bodyPr>
            <a:normAutofit/>
          </a:bodyPr>
          <a:lstStyle/>
          <a:p>
            <a:r>
              <a:rPr lang="it-IT" sz="3200" dirty="0"/>
              <a:t>La fine dell’Impero austro-ungarico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1AED8-DD8B-4977-A9EF-CB6F3063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731"/>
            <a:ext cx="10515600" cy="452923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Il trattato di Saint-Germain (settembre 1919) sancisce la dissoluzione dell’Impero austro-ungarico e la nascita di nuovi stati, generalmente ispirati al principio nazionale e di autodeterminazione</a:t>
            </a:r>
          </a:p>
          <a:p>
            <a:pPr algn="just"/>
            <a:r>
              <a:rPr lang="it-IT" dirty="0"/>
              <a:t>In realtà, gli stati sconfitti tendono sempre più a diventare monoetnici (Austria e Ungheria), mentre gli stati vincitori o «premiati» dalla Conferenza della pace sono spesso multietnici (Polonia, Cecoslovacchia, Regno SHS, Romania)</a:t>
            </a:r>
          </a:p>
          <a:p>
            <a:pPr algn="just"/>
            <a:r>
              <a:rPr lang="it-IT" dirty="0"/>
              <a:t>Impossibilità di applicare quanto previsto dal Patto di Londra per la delimitazione della frontiera orientale italiana</a:t>
            </a:r>
          </a:p>
          <a:p>
            <a:pPr algn="just"/>
            <a:r>
              <a:rPr lang="it-IT" dirty="0"/>
              <a:t>La fissazione del confine italo-jugoslavo viene rimandata ad un successivo trattato fra i due paesi</a:t>
            </a:r>
          </a:p>
        </p:txBody>
      </p:sp>
    </p:spTree>
    <p:extLst>
      <p:ext uri="{BB962C8B-B14F-4D97-AF65-F5344CB8AC3E}">
        <p14:creationId xmlns:p14="http://schemas.microsoft.com/office/powerpoint/2010/main" val="319937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scomparsa dell’Impero austro-ungarico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7" y="1577130"/>
            <a:ext cx="5360565" cy="44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3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D5E9E-1BF7-4149-A8B4-53DD05FA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671120"/>
            <a:ext cx="10402349" cy="520118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/>
              <a:t>I trattati di pace postbellici (1919-20)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A8689B-12DD-4339-9324-E947192D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11" y="1468073"/>
            <a:ext cx="10402349" cy="458877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Nel contesto della Conferenza di Parigi, vengono firmati i trattati di pace che riguardavano i paesi sconfitti: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Versailles con la Germania (giugno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Saint-Germain con l’Austria (settembre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del Trianon con l’Ungheria (giugno 1920)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Neuilly con la Bulgaria (novembre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Sèvres (agosto 1920) con l’Impero ottomano, poi modificato con il trattato di Losanna con la Turchia (luglio 1923) in seguito alla guerra greco-turca (1919-22) che sancì l’espulsione della Grecia dall’Anatolia (scambio di popolazioni fra i due paesi)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Abolizione del sultanato ottomano (1922) e fondazione della Repubblica turca (1923), presieduta da Mustafa Kemal </a:t>
            </a:r>
            <a:r>
              <a:rPr lang="it-IT" dirty="0" err="1"/>
              <a:t>Atatürk</a:t>
            </a:r>
            <a:r>
              <a:rPr lang="it-IT" dirty="0"/>
              <a:t>: laicizzazione, occidentalizzazione e nazionalismo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Al posto degli imperi multinazionali, nascono in Europa orientale nuovi stati, basati, almeno teoricamente, sul principio di nazionalità</a:t>
            </a:r>
          </a:p>
        </p:txBody>
      </p:sp>
    </p:spTree>
    <p:extLst>
      <p:ext uri="{BB962C8B-B14F-4D97-AF65-F5344CB8AC3E}">
        <p14:creationId xmlns:p14="http://schemas.microsoft.com/office/powerpoint/2010/main" val="105066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F56852-6209-4BA0-8D8C-E3020867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30"/>
            <a:ext cx="10515600" cy="55142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Tensioni crescenti fra Italia e Regno SHS: D’Annunzio occupa Fiume alla testa dei legionari, fondando la Reggenza del Carnaro (settembre 1919)</a:t>
            </a:r>
          </a:p>
          <a:p>
            <a:pPr algn="just"/>
            <a:r>
              <a:rPr lang="it-IT" dirty="0"/>
              <a:t>Italia e Regno SHS firmano il trattato di Rapallo (novembre 1920): l’Italia otteneva sostanzialmente quanto previsto dal trattato di Londra ma in Dalmazia soltanto la città di Zara e le isole di Cherso, Lussino, Lagosta e </a:t>
            </a:r>
            <a:r>
              <a:rPr lang="it-IT" dirty="0" err="1"/>
              <a:t>Pelagosa</a:t>
            </a:r>
            <a:endParaRPr lang="it-IT" dirty="0"/>
          </a:p>
          <a:p>
            <a:pPr algn="just"/>
            <a:r>
              <a:rPr lang="it-IT" dirty="0"/>
              <a:t>Fiume diventa Stato libero e D’Annunzio e i legionari sono costretti con la forza ad abbandonare la città (dicembre 1920)</a:t>
            </a:r>
          </a:p>
          <a:p>
            <a:pPr algn="just"/>
            <a:r>
              <a:rPr lang="it-IT" dirty="0"/>
              <a:t>Trattato di Roma (gennaio 1924): lo Stato libero di Fiume viene suddiviso fra Italia e Regno SHS (la città all’Italia e Porto </a:t>
            </a:r>
            <a:r>
              <a:rPr lang="it-IT" dirty="0" err="1"/>
              <a:t>Baros</a:t>
            </a:r>
            <a:r>
              <a:rPr lang="it-IT" dirty="0"/>
              <a:t> al Regno SHS)</a:t>
            </a:r>
          </a:p>
          <a:p>
            <a:pPr algn="just"/>
            <a:r>
              <a:rPr lang="it-IT" dirty="0"/>
              <a:t>Per quanto riguarda le vertenze territoriali con la Grecia, l’accordo Tittoni-Venizelos del 1919 aveva previsto concessioni all’Italia su territori anatolici non ancora occupati dalle truppe greche e l’appoggio delle rivendicazioni italiane sull’Albania, in cambio della rinuncia italiana al Dodecaneso. Nel 1920 l’Italia denunciò l’accordo, ormai superato (guerra greco-turca)</a:t>
            </a:r>
          </a:p>
          <a:p>
            <a:pPr algn="just"/>
            <a:r>
              <a:rPr lang="it-IT" dirty="0"/>
              <a:t>L’Italia rinuncia al protettorato sull’Albania e abbandona Valona (agosto 1920): ricostituzione di un’Albania indipendente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30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EDFD1-D2E6-4202-920A-0CBDAD9C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Neuilly</a:t>
            </a:r>
          </a:p>
        </p:txBody>
      </p:sp>
      <p:sp>
        <p:nvSpPr>
          <p:cNvPr id="4" name="AutoShape 2" descr="Treaty of Neuilly-sur-Seine - Wikipedia">
            <a:extLst>
              <a:ext uri="{FF2B5EF4-FFF2-40B4-BE49-F238E27FC236}">
                <a16:creationId xmlns:a16="http://schemas.microsoft.com/office/drawing/2014/main" id="{27411E07-54BE-405C-9F5C-1AE1DE83D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Treaty of Neuilly-sur-Seine - Wikipedia">
            <a:extLst>
              <a:ext uri="{FF2B5EF4-FFF2-40B4-BE49-F238E27FC236}">
                <a16:creationId xmlns:a16="http://schemas.microsoft.com/office/drawing/2014/main" id="{9DE0098D-736C-468D-8760-FE5B63286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Treaty of Neuilly-sur-Seine - Wikipedia">
            <a:extLst>
              <a:ext uri="{FF2B5EF4-FFF2-40B4-BE49-F238E27FC236}">
                <a16:creationId xmlns:a16="http://schemas.microsoft.com/office/drawing/2014/main" id="{CED969E6-32EC-4D17-AF87-9DF2FEB8A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EC0CE04-A76A-46C0-9C2E-F585BB2D7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087" y="1524699"/>
            <a:ext cx="5937025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505BA-EE04-4B1E-BD29-7AEBE726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Trattato del Trianon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530A6-83BD-4198-B6A4-7641F5B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4" y="1510019"/>
            <a:ext cx="6878972" cy="47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703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1_Tema di Office</vt:lpstr>
      <vt:lpstr>La Conferenza di pace di Parigi (1919-20)</vt:lpstr>
      <vt:lpstr>L’Europa dopo la Prima guerra mondiale</vt:lpstr>
      <vt:lpstr>Conseguenze territoriali del trattato di Versailles</vt:lpstr>
      <vt:lpstr>La fine dell’Impero austro-ungarico</vt:lpstr>
      <vt:lpstr>La scomparsa dell’Impero austro-ungarico</vt:lpstr>
      <vt:lpstr>I trattati di pace postbellici (1919-20)</vt:lpstr>
      <vt:lpstr>Presentazione standard di PowerPoint</vt:lpstr>
      <vt:lpstr>Trattato di Neuilly</vt:lpstr>
      <vt:lpstr>Trattato del Trianon</vt:lpstr>
      <vt:lpstr>Trattato di Sèvres (1920)</vt:lpstr>
      <vt:lpstr>Trattato di Losanna (1923)</vt:lpstr>
      <vt:lpstr>Confine orientale italiano dopo la guerra</vt:lpstr>
      <vt:lpstr>La questione delle minoranze</vt:lpstr>
      <vt:lpstr>I tedeschi dei Sudeti</vt:lpstr>
      <vt:lpstr>I tedeschi della Transilvania</vt:lpstr>
      <vt:lpstr>L’Italia e l’Europa orientale fra anni Venti e Trenta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2024-11-09T14:33:00Z</dcterms:created>
  <dcterms:modified xsi:type="dcterms:W3CDTF">2024-11-09T14:33:38Z</dcterms:modified>
</cp:coreProperties>
</file>