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312" r:id="rId5"/>
    <p:sldId id="316" r:id="rId6"/>
    <p:sldId id="366" r:id="rId7"/>
    <p:sldId id="365" r:id="rId8"/>
    <p:sldId id="315" r:id="rId9"/>
    <p:sldId id="333" r:id="rId10"/>
    <p:sldId id="332" r:id="rId11"/>
    <p:sldId id="314" r:id="rId12"/>
    <p:sldId id="339" r:id="rId13"/>
    <p:sldId id="341" r:id="rId14"/>
    <p:sldId id="360" r:id="rId15"/>
    <p:sldId id="334" r:id="rId16"/>
    <p:sldId id="361" r:id="rId17"/>
    <p:sldId id="317" r:id="rId18"/>
    <p:sldId id="344" r:id="rId19"/>
    <p:sldId id="346" r:id="rId20"/>
    <p:sldId id="347" r:id="rId21"/>
    <p:sldId id="335" r:id="rId22"/>
    <p:sldId id="337" r:id="rId23"/>
    <p:sldId id="318" r:id="rId24"/>
    <p:sldId id="319" r:id="rId25"/>
    <p:sldId id="322" r:id="rId26"/>
    <p:sldId id="362" r:id="rId27"/>
    <p:sldId id="321" r:id="rId28"/>
    <p:sldId id="364" r:id="rId29"/>
    <p:sldId id="320" r:id="rId30"/>
    <p:sldId id="367" r:id="rId31"/>
    <p:sldId id="368" r:id="rId32"/>
    <p:sldId id="369" r:id="rId33"/>
    <p:sldId id="370" r:id="rId34"/>
    <p:sldId id="371" r:id="rId35"/>
    <p:sldId id="363" r:id="rId36"/>
  </p:sldIdLst>
  <p:sldSz cx="9144000" cy="6858000" type="screen4x3"/>
  <p:notesSz cx="6870700" cy="96535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971"/>
    <a:srgbClr val="747179"/>
    <a:srgbClr val="6B6B6B"/>
    <a:srgbClr val="0000FF"/>
    <a:srgbClr val="0B0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autoAdjust="0"/>
    <p:restoredTop sz="92914" autoAdjust="0"/>
  </p:normalViewPr>
  <p:slideViewPr>
    <p:cSldViewPr>
      <p:cViewPr varScale="1">
        <p:scale>
          <a:sx n="78" d="100"/>
          <a:sy n="78" d="100"/>
        </p:scale>
        <p:origin x="82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7303" cy="482680"/>
          </a:xfrm>
          <a:prstGeom prst="rect">
            <a:avLst/>
          </a:prstGeom>
        </p:spPr>
        <p:txBody>
          <a:bodyPr vert="horz" lIns="94413" tIns="47206" rIns="94413" bIns="47206" rtlCol="0"/>
          <a:lstStyle>
            <a:lvl1pPr algn="l">
              <a:defRPr sz="1200"/>
            </a:lvl1pPr>
          </a:lstStyle>
          <a:p>
            <a:endParaRPr lang="it-IT"/>
          </a:p>
        </p:txBody>
      </p:sp>
      <p:sp>
        <p:nvSpPr>
          <p:cNvPr id="3" name="Segnaposto data 2"/>
          <p:cNvSpPr>
            <a:spLocks noGrp="1"/>
          </p:cNvSpPr>
          <p:nvPr>
            <p:ph type="dt" sz="quarter" idx="1"/>
          </p:nvPr>
        </p:nvSpPr>
        <p:spPr>
          <a:xfrm>
            <a:off x="3891807" y="0"/>
            <a:ext cx="2977303" cy="482680"/>
          </a:xfrm>
          <a:prstGeom prst="rect">
            <a:avLst/>
          </a:prstGeom>
        </p:spPr>
        <p:txBody>
          <a:bodyPr vert="horz" lIns="94413" tIns="47206" rIns="94413" bIns="47206" rtlCol="0"/>
          <a:lstStyle>
            <a:lvl1pPr algn="r">
              <a:defRPr sz="1200"/>
            </a:lvl1pPr>
          </a:lstStyle>
          <a:p>
            <a:fld id="{A729A1F7-0EED-4B3E-A594-DF0DF7E5E5A6}" type="datetimeFigureOut">
              <a:rPr lang="it-IT" smtClean="0"/>
              <a:pPr/>
              <a:t>09/11/2024</a:t>
            </a:fld>
            <a:endParaRPr lang="it-IT"/>
          </a:p>
        </p:txBody>
      </p:sp>
      <p:sp>
        <p:nvSpPr>
          <p:cNvPr id="4" name="Segnaposto piè di pagina 3"/>
          <p:cNvSpPr>
            <a:spLocks noGrp="1"/>
          </p:cNvSpPr>
          <p:nvPr>
            <p:ph type="ftr" sz="quarter" idx="2"/>
          </p:nvPr>
        </p:nvSpPr>
        <p:spPr>
          <a:xfrm>
            <a:off x="0" y="9169233"/>
            <a:ext cx="2977303" cy="482680"/>
          </a:xfrm>
          <a:prstGeom prst="rect">
            <a:avLst/>
          </a:prstGeom>
        </p:spPr>
        <p:txBody>
          <a:bodyPr vert="horz" lIns="94413" tIns="47206" rIns="94413" bIns="47206" rtlCol="0" anchor="b"/>
          <a:lstStyle>
            <a:lvl1pPr algn="l">
              <a:defRPr sz="1200"/>
            </a:lvl1pPr>
          </a:lstStyle>
          <a:p>
            <a:endParaRPr lang="it-IT"/>
          </a:p>
        </p:txBody>
      </p:sp>
      <p:sp>
        <p:nvSpPr>
          <p:cNvPr id="5" name="Segnaposto numero diapositiva 4"/>
          <p:cNvSpPr>
            <a:spLocks noGrp="1"/>
          </p:cNvSpPr>
          <p:nvPr>
            <p:ph type="sldNum" sz="quarter" idx="3"/>
          </p:nvPr>
        </p:nvSpPr>
        <p:spPr>
          <a:xfrm>
            <a:off x="3891807" y="9169233"/>
            <a:ext cx="2977303" cy="482680"/>
          </a:xfrm>
          <a:prstGeom prst="rect">
            <a:avLst/>
          </a:prstGeom>
        </p:spPr>
        <p:txBody>
          <a:bodyPr vert="horz" lIns="94413" tIns="47206" rIns="94413" bIns="47206" rtlCol="0" anchor="b"/>
          <a:lstStyle>
            <a:lvl1pPr algn="r">
              <a:defRPr sz="1200"/>
            </a:lvl1pPr>
          </a:lstStyle>
          <a:p>
            <a:fld id="{0A9A0528-41F2-4CB8-8E38-FE277B855DF5}" type="slidenum">
              <a:rPr lang="it-IT" smtClean="0"/>
              <a:pPr/>
              <a:t>‹N›</a:t>
            </a:fld>
            <a:endParaRPr lang="it-IT"/>
          </a:p>
        </p:txBody>
      </p:sp>
    </p:spTree>
    <p:extLst>
      <p:ext uri="{BB962C8B-B14F-4D97-AF65-F5344CB8AC3E}">
        <p14:creationId xmlns:p14="http://schemas.microsoft.com/office/powerpoint/2010/main" val="2197175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7303" cy="482680"/>
          </a:xfrm>
          <a:prstGeom prst="rect">
            <a:avLst/>
          </a:prstGeom>
        </p:spPr>
        <p:txBody>
          <a:bodyPr vert="horz" lIns="94413" tIns="47206" rIns="94413" bIns="47206" rtlCol="0"/>
          <a:lstStyle>
            <a:lvl1pPr algn="l">
              <a:defRPr sz="1200"/>
            </a:lvl1pPr>
          </a:lstStyle>
          <a:p>
            <a:endParaRPr lang="it-IT"/>
          </a:p>
        </p:txBody>
      </p:sp>
      <p:sp>
        <p:nvSpPr>
          <p:cNvPr id="3" name="Segnaposto data 2"/>
          <p:cNvSpPr>
            <a:spLocks noGrp="1"/>
          </p:cNvSpPr>
          <p:nvPr>
            <p:ph type="dt" idx="1"/>
          </p:nvPr>
        </p:nvSpPr>
        <p:spPr>
          <a:xfrm>
            <a:off x="3891807" y="0"/>
            <a:ext cx="2977303" cy="482680"/>
          </a:xfrm>
          <a:prstGeom prst="rect">
            <a:avLst/>
          </a:prstGeom>
        </p:spPr>
        <p:txBody>
          <a:bodyPr vert="horz" lIns="94413" tIns="47206" rIns="94413" bIns="47206" rtlCol="0"/>
          <a:lstStyle>
            <a:lvl1pPr algn="r">
              <a:defRPr sz="1200"/>
            </a:lvl1pPr>
          </a:lstStyle>
          <a:p>
            <a:fld id="{A6BC8818-0AC2-44D2-B748-5CE25277A1BD}" type="datetimeFigureOut">
              <a:rPr lang="it-IT" smtClean="0"/>
              <a:pPr/>
              <a:t>09/11/2024</a:t>
            </a:fld>
            <a:endParaRPr lang="it-IT"/>
          </a:p>
        </p:txBody>
      </p:sp>
      <p:sp>
        <p:nvSpPr>
          <p:cNvPr id="4" name="Segnaposto immagine diapositiva 3"/>
          <p:cNvSpPr>
            <a:spLocks noGrp="1" noRot="1" noChangeAspect="1"/>
          </p:cNvSpPr>
          <p:nvPr>
            <p:ph type="sldImg" idx="2"/>
          </p:nvPr>
        </p:nvSpPr>
        <p:spPr>
          <a:xfrm>
            <a:off x="1023938" y="725488"/>
            <a:ext cx="4822825" cy="3617912"/>
          </a:xfrm>
          <a:prstGeom prst="rect">
            <a:avLst/>
          </a:prstGeom>
          <a:noFill/>
          <a:ln w="12700">
            <a:solidFill>
              <a:prstClr val="black"/>
            </a:solidFill>
          </a:ln>
        </p:spPr>
        <p:txBody>
          <a:bodyPr vert="horz" lIns="94413" tIns="47206" rIns="94413" bIns="47206" rtlCol="0" anchor="ctr"/>
          <a:lstStyle/>
          <a:p>
            <a:endParaRPr lang="it-IT"/>
          </a:p>
        </p:txBody>
      </p:sp>
      <p:sp>
        <p:nvSpPr>
          <p:cNvPr id="5" name="Segnaposto note 4"/>
          <p:cNvSpPr>
            <a:spLocks noGrp="1"/>
          </p:cNvSpPr>
          <p:nvPr>
            <p:ph type="body" sz="quarter" idx="3"/>
          </p:nvPr>
        </p:nvSpPr>
        <p:spPr>
          <a:xfrm>
            <a:off x="687070" y="4585454"/>
            <a:ext cx="5496560" cy="4344115"/>
          </a:xfrm>
          <a:prstGeom prst="rect">
            <a:avLst/>
          </a:prstGeom>
        </p:spPr>
        <p:txBody>
          <a:bodyPr vert="horz" lIns="94413" tIns="47206" rIns="94413" bIns="47206"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169233"/>
            <a:ext cx="2977303" cy="482680"/>
          </a:xfrm>
          <a:prstGeom prst="rect">
            <a:avLst/>
          </a:prstGeom>
        </p:spPr>
        <p:txBody>
          <a:bodyPr vert="horz" lIns="94413" tIns="47206" rIns="94413" bIns="47206" rtlCol="0" anchor="b"/>
          <a:lstStyle>
            <a:lvl1pPr algn="l">
              <a:defRPr sz="1200"/>
            </a:lvl1pPr>
          </a:lstStyle>
          <a:p>
            <a:endParaRPr lang="it-IT"/>
          </a:p>
        </p:txBody>
      </p:sp>
      <p:sp>
        <p:nvSpPr>
          <p:cNvPr id="7" name="Segnaposto numero diapositiva 6"/>
          <p:cNvSpPr>
            <a:spLocks noGrp="1"/>
          </p:cNvSpPr>
          <p:nvPr>
            <p:ph type="sldNum" sz="quarter" idx="5"/>
          </p:nvPr>
        </p:nvSpPr>
        <p:spPr>
          <a:xfrm>
            <a:off x="3891807" y="9169233"/>
            <a:ext cx="2977303" cy="482680"/>
          </a:xfrm>
          <a:prstGeom prst="rect">
            <a:avLst/>
          </a:prstGeom>
        </p:spPr>
        <p:txBody>
          <a:bodyPr vert="horz" lIns="94413" tIns="47206" rIns="94413" bIns="47206" rtlCol="0" anchor="b"/>
          <a:lstStyle>
            <a:lvl1pPr algn="r">
              <a:defRPr sz="1200"/>
            </a:lvl1pPr>
          </a:lstStyle>
          <a:p>
            <a:fld id="{E6AEB494-E780-4E78-97F2-AFC07DB2D8FA}" type="slidenum">
              <a:rPr lang="it-IT" smtClean="0"/>
              <a:pPr/>
              <a:t>‹N›</a:t>
            </a:fld>
            <a:endParaRPr lang="it-IT"/>
          </a:p>
        </p:txBody>
      </p:sp>
    </p:spTree>
    <p:extLst>
      <p:ext uri="{BB962C8B-B14F-4D97-AF65-F5344CB8AC3E}">
        <p14:creationId xmlns:p14="http://schemas.microsoft.com/office/powerpoint/2010/main" val="416524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it.wikipedia.org/wiki/Pozzolana" TargetMode="External"/><Relationship Id="rId13" Type="http://schemas.openxmlformats.org/officeDocument/2006/relationships/hyperlink" Target="http://it.wikipedia.org/w/index.php?title=Malta_(materiale)&amp;action=edit&amp;section=9" TargetMode="External"/><Relationship Id="rId18" Type="http://schemas.openxmlformats.org/officeDocument/2006/relationships/hyperlink" Target="http://it.wikipedia.org/wiki/Humus" TargetMode="External"/><Relationship Id="rId3" Type="http://schemas.openxmlformats.org/officeDocument/2006/relationships/hyperlink" Target="http://it.wikipedia.org/w/index.php?title=Malta_(materiale)&amp;veaction=edit&amp;vesection=8" TargetMode="External"/><Relationship Id="rId21" Type="http://schemas.openxmlformats.org/officeDocument/2006/relationships/hyperlink" Target="http://it.wikipedia.org/wiki/Malta_(materiale)#Classificazione_delle_malte" TargetMode="External"/><Relationship Id="rId7" Type="http://schemas.openxmlformats.org/officeDocument/2006/relationships/hyperlink" Target="http://it.wikipedia.org/wiki/Loppa_d'altoforno" TargetMode="External"/><Relationship Id="rId12" Type="http://schemas.openxmlformats.org/officeDocument/2006/relationships/hyperlink" Target="http://it.wikipedia.org/w/index.php?title=Malta_(materiale)&amp;veaction=edit&amp;vesection=9" TargetMode="External"/><Relationship Id="rId17" Type="http://schemas.openxmlformats.org/officeDocument/2006/relationships/hyperlink" Target="http://it.wikipedia.org/wiki/Acido_organico" TargetMode="External"/><Relationship Id="rId25" Type="http://schemas.openxmlformats.org/officeDocument/2006/relationships/hyperlink" Target="http://it.wikipedia.org/wiki/Malta_(materiale)#cite_note-3" TargetMode="External"/><Relationship Id="rId2" Type="http://schemas.openxmlformats.org/officeDocument/2006/relationships/slide" Target="../slides/slide28.xml"/><Relationship Id="rId16" Type="http://schemas.openxmlformats.org/officeDocument/2006/relationships/hyperlink" Target="http://it.wikipedia.org/w/index.php?title=Malta_(materiale)&amp;action=edit&amp;section=10" TargetMode="External"/><Relationship Id="rId20" Type="http://schemas.openxmlformats.org/officeDocument/2006/relationships/hyperlink" Target="http://it.wikipedia.org/wiki/Argilla" TargetMode="External"/><Relationship Id="rId1" Type="http://schemas.openxmlformats.org/officeDocument/2006/relationships/notesMaster" Target="../notesMasters/notesMaster1.xml"/><Relationship Id="rId6" Type="http://schemas.openxmlformats.org/officeDocument/2006/relationships/hyperlink" Target="http://it.wikipedia.org/wiki/Marna_(roccia)" TargetMode="External"/><Relationship Id="rId11" Type="http://schemas.openxmlformats.org/officeDocument/2006/relationships/hyperlink" Target="http://it.wikipedia.org/wiki/Malta_(materiale)#Gli_inerti" TargetMode="External"/><Relationship Id="rId24" Type="http://schemas.openxmlformats.org/officeDocument/2006/relationships/hyperlink" Target="http://it.wikipedia.org/wiki/Quarzo" TargetMode="External"/><Relationship Id="rId5" Type="http://schemas.openxmlformats.org/officeDocument/2006/relationships/hyperlink" Target="http://it.wikipedia.org/wiki/Cemento" TargetMode="External"/><Relationship Id="rId15" Type="http://schemas.openxmlformats.org/officeDocument/2006/relationships/hyperlink" Target="http://it.wikipedia.org/w/index.php?title=Malta_(materiale)&amp;veaction=edit&amp;vesection=10" TargetMode="External"/><Relationship Id="rId23" Type="http://schemas.openxmlformats.org/officeDocument/2006/relationships/hyperlink" Target="http://it.wikipedia.org/w/index.php?title=Malta_(materiale)&amp;action=edit&amp;section=11" TargetMode="External"/><Relationship Id="rId10" Type="http://schemas.openxmlformats.org/officeDocument/2006/relationships/hyperlink" Target="http://it.wikipedia.org/wiki/Efflorescenza" TargetMode="External"/><Relationship Id="rId19" Type="http://schemas.openxmlformats.org/officeDocument/2006/relationships/hyperlink" Target="http://it.wikipedia.org/wiki/Limo" TargetMode="External"/><Relationship Id="rId4" Type="http://schemas.openxmlformats.org/officeDocument/2006/relationships/hyperlink" Target="http://it.wikipedia.org/w/index.php?title=Malta_(materiale)&amp;action=edit&amp;section=8" TargetMode="External"/><Relationship Id="rId9" Type="http://schemas.openxmlformats.org/officeDocument/2006/relationships/hyperlink" Target="http://it.wikipedia.org/wiki/Additivi_per_calcestruzzo" TargetMode="External"/><Relationship Id="rId14" Type="http://schemas.openxmlformats.org/officeDocument/2006/relationships/hyperlink" Target="http://it.wikipedia.org/wiki/Malta_(materiale)#L.27acqua" TargetMode="External"/><Relationship Id="rId22" Type="http://schemas.openxmlformats.org/officeDocument/2006/relationships/hyperlink" Target="http://it.wikipedia.org/w/index.php?title=Malta_(materiale)&amp;veaction=edit&amp;vesection=1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dirty="0" smtClean="0"/>
          </a:p>
        </p:txBody>
      </p:sp>
    </p:spTree>
    <p:extLst>
      <p:ext uri="{BB962C8B-B14F-4D97-AF65-F5344CB8AC3E}">
        <p14:creationId xmlns:p14="http://schemas.microsoft.com/office/powerpoint/2010/main" val="1646164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44175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1121220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304377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58871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323873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3576430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3991816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dirty="0" smtClean="0"/>
          </a:p>
        </p:txBody>
      </p:sp>
    </p:spTree>
    <p:extLst>
      <p:ext uri="{BB962C8B-B14F-4D97-AF65-F5344CB8AC3E}">
        <p14:creationId xmlns:p14="http://schemas.microsoft.com/office/powerpoint/2010/main" val="260495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4019008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47024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3303067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174195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2813312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233456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1046659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3888692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rtl="0"/>
            <a:r>
              <a:rPr lang="it-IT" b="1" dirty="0" smtClean="0">
                <a:effectLst/>
              </a:rPr>
              <a:t>I leganti[</a:t>
            </a:r>
            <a:r>
              <a:rPr lang="it-IT" b="1" dirty="0" smtClean="0">
                <a:effectLst/>
                <a:hlinkClick r:id="rId3" tooltip="Modifica la sezione I leganti"/>
              </a:rPr>
              <a:t>modifica</a:t>
            </a:r>
            <a:r>
              <a:rPr lang="it-IT" sz="1200" b="1" kern="1200" dirty="0" smtClean="0">
                <a:solidFill>
                  <a:schemeClr val="tx1"/>
                </a:solidFill>
                <a:effectLst/>
                <a:latin typeface="+mn-lt"/>
                <a:ea typeface="+mn-ea"/>
                <a:cs typeface="+mn-cs"/>
              </a:rPr>
              <a:t> | </a:t>
            </a:r>
            <a:r>
              <a:rPr lang="it-IT" b="1" dirty="0" smtClean="0">
                <a:effectLst/>
                <a:hlinkClick r:id="rId4" tooltip="Modifica la sezione I leganti"/>
              </a:rPr>
              <a:t>modifica </a:t>
            </a:r>
            <a:r>
              <a:rPr lang="it-IT" b="1" dirty="0" err="1" smtClean="0">
                <a:effectLst/>
                <a:hlinkClick r:id="rId4" tooltip="Modifica la sezione I leganti"/>
              </a:rPr>
              <a:t>wikitesto</a:t>
            </a:r>
            <a:r>
              <a:rPr lang="it-IT" b="1" dirty="0" smtClean="0">
                <a:effectLst/>
              </a:rPr>
              <a:t>]</a:t>
            </a:r>
          </a:p>
          <a:p>
            <a:pPr rtl="0"/>
            <a:r>
              <a:rPr lang="it-IT" dirty="0" smtClean="0">
                <a:effectLst/>
              </a:rPr>
              <a:t>I leganti normalmente impiegati per il confezionamento delle malte sono:</a:t>
            </a:r>
          </a:p>
          <a:p>
            <a:pPr rtl="0"/>
            <a:r>
              <a:rPr lang="it-IT" dirty="0" smtClean="0">
                <a:effectLst/>
              </a:rPr>
              <a:t>il </a:t>
            </a:r>
            <a:r>
              <a:rPr lang="it-IT" b="1" dirty="0" smtClean="0">
                <a:effectLst/>
                <a:hlinkClick r:id="rId5" tooltip="Cemento"/>
              </a:rPr>
              <a:t>cemento</a:t>
            </a:r>
            <a:r>
              <a:rPr lang="it-IT" dirty="0" smtClean="0">
                <a:effectLst/>
              </a:rPr>
              <a:t>;</a:t>
            </a:r>
          </a:p>
          <a:p>
            <a:pPr rtl="0"/>
            <a:r>
              <a:rPr lang="it-IT" dirty="0" smtClean="0">
                <a:effectLst/>
              </a:rPr>
              <a:t>la </a:t>
            </a:r>
            <a:r>
              <a:rPr lang="it-IT" b="1" dirty="0" smtClean="0">
                <a:effectLst/>
              </a:rPr>
              <a:t>calce idraulica naturale in polvere</a:t>
            </a:r>
            <a:r>
              <a:rPr lang="it-IT" dirty="0" smtClean="0">
                <a:effectLst/>
              </a:rPr>
              <a:t>: ottenuta dalla cottura di </a:t>
            </a:r>
            <a:r>
              <a:rPr lang="it-IT" dirty="0" smtClean="0">
                <a:effectLst/>
                <a:hlinkClick r:id="rId6" tooltip="Marna (roccia)"/>
              </a:rPr>
              <a:t>marne</a:t>
            </a:r>
            <a:r>
              <a:rPr lang="it-IT" dirty="0" smtClean="0">
                <a:effectLst/>
              </a:rPr>
              <a:t> naturali e successivo spegnimento e macinazione</a:t>
            </a:r>
          </a:p>
          <a:p>
            <a:pPr rtl="0"/>
            <a:r>
              <a:rPr lang="it-IT" b="1" dirty="0" smtClean="0">
                <a:effectLst/>
              </a:rPr>
              <a:t>la calce idraulica artificiale in polvere</a:t>
            </a:r>
            <a:r>
              <a:rPr lang="it-IT" dirty="0" smtClean="0">
                <a:effectLst/>
              </a:rPr>
              <a:t>: ottenuta dalla cottura di mescolanze intime ed omogenee di calcare e materie argillose e successivo spegnimento e macinazione</a:t>
            </a:r>
          </a:p>
          <a:p>
            <a:pPr rtl="0"/>
            <a:r>
              <a:rPr lang="it-IT" b="1" dirty="0" smtClean="0">
                <a:effectLst/>
              </a:rPr>
              <a:t>la calce eminentemente idraulica naturale o artificiale in polvere</a:t>
            </a:r>
            <a:r>
              <a:rPr lang="it-IT" dirty="0" smtClean="0">
                <a:effectLst/>
              </a:rPr>
              <a:t>: ottenuta come la calce idraulica naturale e artificiale</a:t>
            </a:r>
          </a:p>
          <a:p>
            <a:pPr rtl="0"/>
            <a:r>
              <a:rPr lang="it-IT" b="1" dirty="0" smtClean="0">
                <a:effectLst/>
              </a:rPr>
              <a:t>calce idraulica artificiale pozzolanica in polvere</a:t>
            </a:r>
            <a:r>
              <a:rPr lang="it-IT" dirty="0" smtClean="0">
                <a:effectLst/>
              </a:rPr>
              <a:t> (calce idraulica di miscela): miscela omogenea ottenuta dalla macinazione di pozzolana e calce aerea idratata.</a:t>
            </a:r>
          </a:p>
          <a:p>
            <a:pPr rtl="0"/>
            <a:r>
              <a:rPr lang="it-IT" b="1" dirty="0" smtClean="0">
                <a:effectLst/>
              </a:rPr>
              <a:t>calce idraulica artificiale siderurgica in polvere</a:t>
            </a:r>
            <a:r>
              <a:rPr lang="it-IT" dirty="0" smtClean="0">
                <a:effectLst/>
              </a:rPr>
              <a:t> (calce idraulica di miscela): miscela omogenea ottenuta dalla macinazione di </a:t>
            </a:r>
            <a:r>
              <a:rPr lang="it-IT" dirty="0" smtClean="0">
                <a:effectLst/>
                <a:hlinkClick r:id="rId7" tooltip="Loppa d'altoforno"/>
              </a:rPr>
              <a:t>loppa basica granulare d'altoforno</a:t>
            </a:r>
            <a:r>
              <a:rPr lang="it-IT" dirty="0" smtClean="0">
                <a:effectLst/>
              </a:rPr>
              <a:t> e calce aerea idratata.</a:t>
            </a:r>
          </a:p>
          <a:p>
            <a:pPr rtl="0"/>
            <a:r>
              <a:rPr lang="it-IT" dirty="0" smtClean="0">
                <a:effectLst/>
              </a:rPr>
              <a:t>la calce pozzolanica: ottenuta da miscelazione di calce aerea e </a:t>
            </a:r>
            <a:r>
              <a:rPr lang="it-IT" b="1" dirty="0" smtClean="0">
                <a:effectLst/>
                <a:hlinkClick r:id="rId8" tooltip="Pozzolana"/>
              </a:rPr>
              <a:t>pozzolana</a:t>
            </a:r>
            <a:endParaRPr lang="it-IT" dirty="0" smtClean="0">
              <a:effectLst/>
            </a:endParaRPr>
          </a:p>
          <a:p>
            <a:pPr rtl="0"/>
            <a:r>
              <a:rPr lang="it-IT" dirty="0" smtClean="0">
                <a:effectLst/>
              </a:rPr>
              <a:t>la </a:t>
            </a:r>
            <a:r>
              <a:rPr lang="it-IT" b="1" dirty="0" smtClean="0">
                <a:effectLst/>
              </a:rPr>
              <a:t>calce aerea</a:t>
            </a:r>
            <a:r>
              <a:rPr lang="it-IT" dirty="0" smtClean="0">
                <a:effectLst/>
              </a:rPr>
              <a:t> e </a:t>
            </a:r>
            <a:r>
              <a:rPr lang="it-IT" b="1" dirty="0" smtClean="0">
                <a:effectLst/>
              </a:rPr>
              <a:t>la calce idrata</a:t>
            </a:r>
            <a:r>
              <a:rPr lang="it-IT" dirty="0" smtClean="0">
                <a:effectLst/>
              </a:rPr>
              <a:t>. La calce idrata viene impiegata anche come </a:t>
            </a:r>
            <a:r>
              <a:rPr lang="it-IT" dirty="0" smtClean="0">
                <a:effectLst/>
                <a:hlinkClick r:id="rId9" tooltip="Additivi per calcestruzzo"/>
              </a:rPr>
              <a:t>additivo</a:t>
            </a:r>
            <a:r>
              <a:rPr lang="it-IT" dirty="0" smtClean="0">
                <a:effectLst/>
              </a:rPr>
              <a:t> fluidificante nelle malte cementizie.</a:t>
            </a:r>
          </a:p>
          <a:p>
            <a:pPr rtl="0"/>
            <a:r>
              <a:rPr lang="it-IT" dirty="0" smtClean="0">
                <a:effectLst/>
              </a:rPr>
              <a:t>Allo scopo di evitare </a:t>
            </a:r>
            <a:r>
              <a:rPr lang="it-IT" dirty="0" smtClean="0">
                <a:effectLst/>
                <a:hlinkClick r:id="rId10" tooltip="Efflorescenza"/>
              </a:rPr>
              <a:t>efflorescenze</a:t>
            </a:r>
            <a:r>
              <a:rPr lang="it-IT" dirty="0" smtClean="0">
                <a:effectLst/>
              </a:rPr>
              <a:t> è consigliabile usare leganti che abbiano un contenuto alcalino, espresso in Na</a:t>
            </a:r>
            <a:r>
              <a:rPr lang="it-IT" baseline="-25000" dirty="0" smtClean="0">
                <a:effectLst/>
              </a:rPr>
              <a:t>2</a:t>
            </a:r>
            <a:r>
              <a:rPr lang="it-IT" dirty="0" smtClean="0">
                <a:effectLst/>
              </a:rPr>
              <a:t>O ≤0,15 %.</a:t>
            </a:r>
          </a:p>
          <a:p>
            <a:pPr rtl="0"/>
            <a:r>
              <a:rPr lang="it-IT" b="1" dirty="0" smtClean="0">
                <a:effectLst/>
                <a:hlinkClick r:id="rId11" tooltip="Collegamento a questa sezione"/>
              </a:rPr>
              <a:t>§</a:t>
            </a:r>
            <a:r>
              <a:rPr lang="it-IT" b="1" dirty="0" smtClean="0">
                <a:effectLst/>
              </a:rPr>
              <a:t>Gli inerti[</a:t>
            </a:r>
            <a:r>
              <a:rPr lang="it-IT" b="1" dirty="0" smtClean="0">
                <a:effectLst/>
                <a:hlinkClick r:id="rId12" tooltip="Modifica la sezione Gli inerti"/>
              </a:rPr>
              <a:t>modifica</a:t>
            </a:r>
            <a:r>
              <a:rPr lang="it-IT" sz="1200" b="1" kern="1200" dirty="0" smtClean="0">
                <a:solidFill>
                  <a:schemeClr val="tx1"/>
                </a:solidFill>
                <a:effectLst/>
                <a:latin typeface="+mn-lt"/>
                <a:ea typeface="+mn-ea"/>
                <a:cs typeface="+mn-cs"/>
              </a:rPr>
              <a:t> | </a:t>
            </a:r>
            <a:r>
              <a:rPr lang="it-IT" b="1" dirty="0" smtClean="0">
                <a:effectLst/>
                <a:hlinkClick r:id="rId13" tooltip="Modifica la sezione Gli inerti"/>
              </a:rPr>
              <a:t>modifica </a:t>
            </a:r>
            <a:r>
              <a:rPr lang="it-IT" b="1" dirty="0" err="1" smtClean="0">
                <a:effectLst/>
                <a:hlinkClick r:id="rId13" tooltip="Modifica la sezione Gli inerti"/>
              </a:rPr>
              <a:t>wikitesto</a:t>
            </a:r>
            <a:r>
              <a:rPr lang="it-IT" b="1" dirty="0" smtClean="0">
                <a:effectLst/>
              </a:rPr>
              <a:t>]</a:t>
            </a:r>
          </a:p>
          <a:p>
            <a:pPr rtl="0"/>
            <a:r>
              <a:rPr lang="it-IT" dirty="0" smtClean="0">
                <a:effectLst/>
              </a:rPr>
              <a:t>La sabbia, proveniente da depositi sedimentari o da frantumazione di rocce, deve essere priva di sostanze dannose; in particolare non devono essere superate le seguenti percentuali in peso delle seguenti sostanze:</a:t>
            </a:r>
          </a:p>
          <a:p>
            <a:pPr rtl="0"/>
            <a:r>
              <a:rPr lang="it-IT" dirty="0" smtClean="0">
                <a:effectLst/>
              </a:rPr>
              <a:t>componenti organici ≤0,5%</a:t>
            </a:r>
          </a:p>
          <a:p>
            <a:pPr rtl="0"/>
            <a:r>
              <a:rPr lang="it-IT" dirty="0" smtClean="0">
                <a:effectLst/>
              </a:rPr>
              <a:t>solfati ≤1%</a:t>
            </a:r>
          </a:p>
          <a:p>
            <a:pPr rtl="0"/>
            <a:r>
              <a:rPr lang="it-IT" dirty="0" smtClean="0">
                <a:effectLst/>
              </a:rPr>
              <a:t>cloruri ≤0,05%.</a:t>
            </a:r>
          </a:p>
          <a:p>
            <a:pPr rtl="0"/>
            <a:r>
              <a:rPr lang="it-IT" dirty="0" smtClean="0">
                <a:effectLst/>
              </a:rPr>
              <a:t>Sono consigliati i seguenti limiti granulometrici:</a:t>
            </a:r>
          </a:p>
          <a:p>
            <a:pPr rtl="0"/>
            <a:r>
              <a:rPr lang="it-IT" dirty="0" smtClean="0">
                <a:effectLst/>
              </a:rPr>
              <a:t>da 0 a 4 mm: ≥95%</a:t>
            </a:r>
          </a:p>
          <a:p>
            <a:pPr rtl="0"/>
            <a:r>
              <a:rPr lang="it-IT" dirty="0" smtClean="0">
                <a:effectLst/>
              </a:rPr>
              <a:t>da 4 a 5 mm: ≤5%.</a:t>
            </a:r>
          </a:p>
          <a:p>
            <a:pPr rtl="0"/>
            <a:r>
              <a:rPr lang="it-IT" dirty="0" smtClean="0">
                <a:effectLst/>
              </a:rPr>
              <a:t>Le parti extra fini (≤1 mm) possono essere tollerate sino ad un massimo del 4%.</a:t>
            </a:r>
          </a:p>
          <a:p>
            <a:pPr rtl="0"/>
            <a:r>
              <a:rPr lang="it-IT" b="1" dirty="0" smtClean="0">
                <a:effectLst/>
                <a:hlinkClick r:id="rId14" tooltip="Collegamento a questa sezione"/>
              </a:rPr>
              <a:t>§</a:t>
            </a:r>
            <a:r>
              <a:rPr lang="it-IT" b="1" dirty="0" smtClean="0">
                <a:effectLst/>
              </a:rPr>
              <a:t>L'acqua[</a:t>
            </a:r>
            <a:r>
              <a:rPr lang="it-IT" b="1" dirty="0" smtClean="0">
                <a:effectLst/>
                <a:hlinkClick r:id="rId15" tooltip="Modifica la sezione L'acqua"/>
              </a:rPr>
              <a:t>modifica</a:t>
            </a:r>
            <a:r>
              <a:rPr lang="it-IT" sz="1200" b="1" kern="1200" dirty="0" smtClean="0">
                <a:solidFill>
                  <a:schemeClr val="tx1"/>
                </a:solidFill>
                <a:effectLst/>
                <a:latin typeface="+mn-lt"/>
                <a:ea typeface="+mn-ea"/>
                <a:cs typeface="+mn-cs"/>
              </a:rPr>
              <a:t> | </a:t>
            </a:r>
            <a:r>
              <a:rPr lang="it-IT" b="1" dirty="0" smtClean="0">
                <a:effectLst/>
                <a:hlinkClick r:id="rId16" tooltip="Modifica la sezione L'acqua"/>
              </a:rPr>
              <a:t>modifica </a:t>
            </a:r>
            <a:r>
              <a:rPr lang="it-IT" b="1" dirty="0" err="1" smtClean="0">
                <a:effectLst/>
                <a:hlinkClick r:id="rId16" tooltip="Modifica la sezione L'acqua"/>
              </a:rPr>
              <a:t>wikitesto</a:t>
            </a:r>
            <a:r>
              <a:rPr lang="it-IT" b="1" dirty="0" smtClean="0">
                <a:effectLst/>
              </a:rPr>
              <a:t>]</a:t>
            </a:r>
          </a:p>
          <a:p>
            <a:pPr rtl="0"/>
            <a:r>
              <a:rPr lang="it-IT" dirty="0" smtClean="0">
                <a:effectLst/>
              </a:rPr>
              <a:t>L'acqua d'impasto deve essere pura, limpida e dolce.</a:t>
            </a:r>
            <a:br>
              <a:rPr lang="it-IT" dirty="0" smtClean="0">
                <a:effectLst/>
              </a:rPr>
            </a:br>
            <a:r>
              <a:rPr lang="it-IT" dirty="0" smtClean="0">
                <a:effectLst/>
              </a:rPr>
              <a:t>Non deve contenere sostanze nocive, quali </a:t>
            </a:r>
            <a:r>
              <a:rPr lang="it-IT" dirty="0" smtClean="0">
                <a:effectLst/>
                <a:hlinkClick r:id="rId17" tooltip="Acido organico"/>
              </a:rPr>
              <a:t>acidi organici</a:t>
            </a:r>
            <a:r>
              <a:rPr lang="it-IT" dirty="0" smtClean="0">
                <a:effectLst/>
              </a:rPr>
              <a:t>, </a:t>
            </a:r>
            <a:r>
              <a:rPr lang="it-IT" dirty="0" smtClean="0">
                <a:effectLst/>
                <a:hlinkClick r:id="rId18" tooltip="Humus"/>
              </a:rPr>
              <a:t>humus</a:t>
            </a:r>
            <a:r>
              <a:rPr lang="it-IT" dirty="0" smtClean="0">
                <a:effectLst/>
              </a:rPr>
              <a:t>, </a:t>
            </a:r>
            <a:r>
              <a:rPr lang="it-IT" dirty="0" smtClean="0">
                <a:effectLst/>
                <a:hlinkClick r:id="rId19" tooltip="Limo"/>
              </a:rPr>
              <a:t>limi</a:t>
            </a:r>
            <a:r>
              <a:rPr lang="it-IT" dirty="0" smtClean="0">
                <a:effectLst/>
              </a:rPr>
              <a:t>, </a:t>
            </a:r>
            <a:r>
              <a:rPr lang="it-IT" dirty="0" smtClean="0">
                <a:effectLst/>
                <a:hlinkClick r:id="rId20" tooltip="Argilla"/>
              </a:rPr>
              <a:t>argille</a:t>
            </a:r>
            <a:r>
              <a:rPr lang="it-IT" dirty="0" smtClean="0">
                <a:effectLst/>
              </a:rPr>
              <a:t>, alcali, sostanze zuccherine, ecc.</a:t>
            </a:r>
            <a:br>
              <a:rPr lang="it-IT" dirty="0" smtClean="0">
                <a:effectLst/>
              </a:rPr>
            </a:br>
            <a:r>
              <a:rPr lang="it-IT" dirty="0" smtClean="0">
                <a:effectLst/>
              </a:rPr>
              <a:t>Anche la temperatura è importante poiché bassi valori rallentano i fenomeni di presa mentre alti valori li accelerano. Minore è la quantità di acqua presente nell'impasto, maggiori saranno le proprietà dell'impasto. È quindi importante usarne il minore quantitativo possibile, perché anche se poi alla fine la malta asciuga, quando sarà secca avrà una resistenza a trazione e compressione minore se l'impasto è stato ottenuto con troppa acqua.</a:t>
            </a:r>
          </a:p>
          <a:p>
            <a:pPr rtl="0"/>
            <a:r>
              <a:rPr lang="it-IT" b="1" dirty="0" smtClean="0">
                <a:effectLst/>
                <a:hlinkClick r:id="rId21" tooltip="Collegamento a questa sezione"/>
              </a:rPr>
              <a:t>§</a:t>
            </a:r>
            <a:r>
              <a:rPr lang="it-IT" b="1" dirty="0" smtClean="0">
                <a:effectLst/>
              </a:rPr>
              <a:t>Classificazione delle malte[</a:t>
            </a:r>
            <a:r>
              <a:rPr lang="it-IT" b="1" dirty="0" smtClean="0">
                <a:effectLst/>
                <a:hlinkClick r:id="rId22" tooltip="Modifica la sezione Classificazione delle malte"/>
              </a:rPr>
              <a:t>modifica</a:t>
            </a:r>
            <a:r>
              <a:rPr lang="it-IT" sz="1200" b="1" kern="1200" dirty="0" smtClean="0">
                <a:solidFill>
                  <a:schemeClr val="tx1"/>
                </a:solidFill>
                <a:effectLst/>
                <a:latin typeface="+mn-lt"/>
                <a:ea typeface="+mn-ea"/>
                <a:cs typeface="+mn-cs"/>
              </a:rPr>
              <a:t> | </a:t>
            </a:r>
            <a:r>
              <a:rPr lang="it-IT" b="1" dirty="0" smtClean="0">
                <a:effectLst/>
                <a:hlinkClick r:id="rId23" tooltip="Modifica la sezione Classificazione delle malte"/>
              </a:rPr>
              <a:t>modifica </a:t>
            </a:r>
            <a:r>
              <a:rPr lang="it-IT" b="1" dirty="0" err="1" smtClean="0">
                <a:effectLst/>
                <a:hlinkClick r:id="rId23" tooltip="Modifica la sezione Classificazione delle malte"/>
              </a:rPr>
              <a:t>wikitesto</a:t>
            </a:r>
            <a:r>
              <a:rPr lang="it-IT" b="1" dirty="0" smtClean="0">
                <a:effectLst/>
              </a:rPr>
              <a:t>]</a:t>
            </a:r>
          </a:p>
          <a:p>
            <a:pPr rtl="0"/>
            <a:r>
              <a:rPr lang="it-IT" dirty="0" smtClean="0">
                <a:effectLst/>
              </a:rPr>
              <a:t>Malta di cemento</a:t>
            </a:r>
          </a:p>
          <a:p>
            <a:pPr rtl="0"/>
            <a:r>
              <a:rPr lang="it-IT" dirty="0" smtClean="0">
                <a:effectLst/>
              </a:rPr>
              <a:t>Le malte possono essere classificate in base alla destinazione d'uso o al meccanismo di indurimento. La prima classificazione suddivide le malte in:</a:t>
            </a:r>
          </a:p>
          <a:p>
            <a:pPr rtl="0"/>
            <a:r>
              <a:rPr lang="it-IT" b="1" dirty="0" smtClean="0">
                <a:effectLst/>
              </a:rPr>
              <a:t>malte di allettamento</a:t>
            </a:r>
            <a:r>
              <a:rPr lang="it-IT" dirty="0" smtClean="0">
                <a:effectLst/>
              </a:rPr>
              <a:t>: utilizzate come letto di posa per elementi con diversa funzione. Un tipico esempio di malta di allettamento è dato dagli elementi in muratura portante in laterizio, in cui i mattoni sono collegati da uno strato di malta di spessore generalmente inferiore al centimetro, che si interpone tra due fila di mattoni.</a:t>
            </a:r>
          </a:p>
          <a:p>
            <a:pPr rtl="0"/>
            <a:r>
              <a:rPr lang="it-IT" b="1" dirty="0" smtClean="0">
                <a:effectLst/>
              </a:rPr>
              <a:t>malta per massetto</a:t>
            </a:r>
            <a:r>
              <a:rPr lang="it-IT" dirty="0" smtClean="0">
                <a:effectLst/>
              </a:rPr>
              <a:t>: utilizzata per preparare il fondo (in edilizia detto </a:t>
            </a:r>
            <a:r>
              <a:rPr lang="it-IT" i="1" dirty="0" smtClean="0">
                <a:effectLst/>
              </a:rPr>
              <a:t>massetto</a:t>
            </a:r>
            <a:r>
              <a:rPr lang="it-IT" dirty="0" smtClean="0">
                <a:effectLst/>
              </a:rPr>
              <a:t>) sul quale si poseranno i materiali da pavimentazione (piastrelle, mattonelle, ecc.) con funzioni di incollaggio e presa.</a:t>
            </a:r>
          </a:p>
          <a:p>
            <a:pPr rtl="0"/>
            <a:r>
              <a:rPr lang="it-IT" b="1" dirty="0" smtClean="0">
                <a:effectLst/>
              </a:rPr>
              <a:t>malta di </a:t>
            </a:r>
            <a:r>
              <a:rPr lang="it-IT" b="1" dirty="0" err="1" smtClean="0">
                <a:effectLst/>
              </a:rPr>
              <a:t>stilatura</a:t>
            </a:r>
            <a:r>
              <a:rPr lang="it-IT" dirty="0" smtClean="0">
                <a:effectLst/>
              </a:rPr>
              <a:t>: utilizzata per chiudere fessure o rifinire elementi murari o pavimentali composti da sistemi eterogenei. Le fughe tra le mattonelle o la malta aggiunta ad un sistema in muratura per rendere piane le superfici.</a:t>
            </a:r>
          </a:p>
          <a:p>
            <a:pPr rtl="0"/>
            <a:r>
              <a:rPr lang="it-IT" b="1" dirty="0" smtClean="0">
                <a:effectLst/>
              </a:rPr>
              <a:t>malta di finitura</a:t>
            </a:r>
            <a:r>
              <a:rPr lang="it-IT" dirty="0" smtClean="0">
                <a:effectLst/>
              </a:rPr>
              <a:t>: utilizzata per rifinire sistemi a malta grezzi, è generalmente caratterizzata da una distribuzione di inerti prevalentemente fini, di dimensione ben inferiore al millimetro. Gli intonaci rientrano in questa tipologia di malta.</a:t>
            </a:r>
          </a:p>
          <a:p>
            <a:pPr rtl="0"/>
            <a:r>
              <a:rPr lang="it-IT" b="1" dirty="0" smtClean="0">
                <a:effectLst/>
              </a:rPr>
              <a:t>arriccio</a:t>
            </a:r>
            <a:r>
              <a:rPr lang="it-IT" dirty="0" smtClean="0">
                <a:effectLst/>
              </a:rPr>
              <a:t>: gli arricci sono malte preparatorie dell'intonaco, di cui costituiscono un livello inferiore non visibile dall'esterno. A differenza di questo sono caratterizzate dalla presenza di inerti più grossolani e hanno funzione di preparazione alla stesura dello strato di finitura.</a:t>
            </a:r>
          </a:p>
          <a:p>
            <a:pPr rtl="0"/>
            <a:r>
              <a:rPr lang="it-IT" b="1" dirty="0" smtClean="0">
                <a:effectLst/>
              </a:rPr>
              <a:t>malte da iniezione</a:t>
            </a:r>
            <a:r>
              <a:rPr lang="it-IT" dirty="0" smtClean="0">
                <a:effectLst/>
              </a:rPr>
              <a:t>: vengono utilizzate per interventi di riadesione di sistemi precedentemente disconnessi o distaccati. Sono caratterizzate da un'elevata fluidità ottenuta mediante eccesso d'acqua di impasto o l'uso di additivi fluidificanti e </a:t>
            </a:r>
            <a:r>
              <a:rPr lang="it-IT" dirty="0" err="1" smtClean="0">
                <a:effectLst/>
              </a:rPr>
              <a:t>superfluidificanti</a:t>
            </a:r>
            <a:r>
              <a:rPr lang="it-IT" dirty="0" smtClean="0">
                <a:effectLst/>
              </a:rPr>
              <a:t>.</a:t>
            </a:r>
          </a:p>
          <a:p>
            <a:pPr rtl="0"/>
            <a:r>
              <a:rPr lang="it-IT" dirty="0" smtClean="0">
                <a:effectLst/>
              </a:rPr>
              <a:t>In base alla seconda classificazione le malte possono essere suddivise essenzialmente in due categorie:</a:t>
            </a:r>
          </a:p>
          <a:p>
            <a:pPr rtl="0"/>
            <a:r>
              <a:rPr lang="it-IT" b="1" dirty="0" smtClean="0">
                <a:effectLst/>
              </a:rPr>
              <a:t>aeree</a:t>
            </a:r>
            <a:r>
              <a:rPr lang="it-IT" dirty="0" smtClean="0">
                <a:effectLst/>
              </a:rPr>
              <a:t>: in grado di fare indurimento esclusivamente a contatto con l'aria.</a:t>
            </a:r>
          </a:p>
          <a:p>
            <a:pPr rtl="0"/>
            <a:r>
              <a:rPr lang="it-IT" b="1" dirty="0" smtClean="0">
                <a:effectLst/>
              </a:rPr>
              <a:t>idrauliche</a:t>
            </a:r>
            <a:r>
              <a:rPr lang="it-IT" dirty="0" smtClean="0">
                <a:effectLst/>
              </a:rPr>
              <a:t>: in grado di dare reazioni di indurimento anche non a contatto con l'aria.</a:t>
            </a:r>
          </a:p>
          <a:p>
            <a:pPr rtl="0"/>
            <a:r>
              <a:rPr lang="it-IT" dirty="0" smtClean="0">
                <a:effectLst/>
              </a:rPr>
              <a:t>Questa prima suddivisione non permette però di racchiudere compiutamente il complesso mondo delle malte per cui è necessario compiere un affinamento.</a:t>
            </a:r>
            <a:br>
              <a:rPr lang="it-IT" dirty="0" smtClean="0">
                <a:effectLst/>
              </a:rPr>
            </a:br>
            <a:r>
              <a:rPr lang="it-IT" dirty="0" smtClean="0">
                <a:effectLst/>
              </a:rPr>
              <a:t>Le malte aeree sono sistemi costituiti dall'unione di un legante aereo, la calce aerea o il gesso, con un inerte fino. L'inerte deve essere costituito da un sistema non reattivo, quale ad esempio una sabbia calcarea o una sabbia ricca in silice cristallina (</a:t>
            </a:r>
            <a:r>
              <a:rPr lang="it-IT" dirty="0" smtClean="0">
                <a:effectLst/>
                <a:hlinkClick r:id="rId24" tooltip="Quarzo"/>
              </a:rPr>
              <a:t>quarzo</a:t>
            </a:r>
            <a:r>
              <a:rPr lang="it-IT" dirty="0" smtClean="0">
                <a:effectLst/>
              </a:rPr>
              <a:t>). Le malte aeree costituiscono la maggioranza delle malte storiche e sono state utilizzate in passato sia per l'ottenimento di malte ad uso strutturale che per malte di finitura interne ed esterne. Oggigiorno è erroneamente diffusa la convinzione che questo tipo di sistemi non resista all'azione dell'acqua o non sia in grado di fornire sistemi di adeguate prestazioni meccaniche. Per sfatare questa convinzione basti ricordare il ritrovamento di malte pavimentali a </a:t>
            </a:r>
            <a:r>
              <a:rPr lang="it-IT" dirty="0" err="1" smtClean="0">
                <a:effectLst/>
              </a:rPr>
              <a:t>Yiftah</a:t>
            </a:r>
            <a:r>
              <a:rPr lang="it-IT" dirty="0" smtClean="0">
                <a:effectLst/>
              </a:rPr>
              <a:t> in Galilea, risalente al 7000 a.C. [ </a:t>
            </a:r>
            <a:r>
              <a:rPr lang="it-IT" i="0" dirty="0" smtClean="0">
                <a:effectLst/>
              </a:rPr>
              <a:t>Pecchioni; Fratini; </a:t>
            </a:r>
            <a:r>
              <a:rPr lang="it-IT" i="0" dirty="0" err="1" smtClean="0">
                <a:effectLst/>
              </a:rPr>
              <a:t>Cantisani</a:t>
            </a:r>
            <a:r>
              <a:rPr lang="it-IT" i="0" dirty="0" smtClean="0">
                <a:effectLst/>
              </a:rPr>
              <a:t>, </a:t>
            </a:r>
            <a:r>
              <a:rPr lang="it-IT" i="1" dirty="0" smtClean="0">
                <a:effectLst/>
              </a:rPr>
              <a:t>Le malte antiche e moderne tra tradizione e innovazione</a:t>
            </a:r>
            <a:r>
              <a:rPr lang="it-IT" i="0" dirty="0" smtClean="0">
                <a:effectLst/>
              </a:rPr>
              <a:t>, Bologna, Patron, 2008.</a:t>
            </a:r>
            <a:r>
              <a:rPr lang="it-IT" dirty="0" smtClean="0">
                <a:effectLst/>
              </a:rPr>
              <a:t>]. Un altro esempio di malta aerea di straordinaria durabilità è fornita dagli intonaci Li </a:t>
            </a:r>
            <a:r>
              <a:rPr lang="it-IT" dirty="0" err="1" smtClean="0">
                <a:effectLst/>
              </a:rPr>
              <a:t>Vigni</a:t>
            </a:r>
            <a:r>
              <a:rPr lang="it-IT" dirty="0" smtClean="0">
                <a:effectLst/>
              </a:rPr>
              <a:t>, estremamente diffusi a Palermo durante il periodo liberty, inizi del XX secolo, e giunti ai giorni nostri in perfette condizioni di conservazione anche nelle zone esposte ad una forte azione da parte dello spray marino. [ </a:t>
            </a:r>
            <a:r>
              <a:rPr lang="it-IT" i="0" dirty="0" smtClean="0">
                <a:effectLst/>
              </a:rPr>
              <a:t>Alaimo; </a:t>
            </a:r>
            <a:r>
              <a:rPr lang="it-IT" i="0" dirty="0" err="1" smtClean="0">
                <a:effectLst/>
              </a:rPr>
              <a:t>Giarrusso</a:t>
            </a:r>
            <a:r>
              <a:rPr lang="it-IT" i="0" dirty="0" smtClean="0">
                <a:effectLst/>
              </a:rPr>
              <a:t>; Montana, </a:t>
            </a:r>
            <a:r>
              <a:rPr lang="it-IT" i="1" dirty="0" smtClean="0">
                <a:effectLst/>
              </a:rPr>
              <a:t>I materiali lapidei nell'edilizia storica a Palermo</a:t>
            </a:r>
            <a:r>
              <a:rPr lang="it-IT" i="0" dirty="0" smtClean="0">
                <a:effectLst/>
              </a:rPr>
              <a:t>, Palermo, </a:t>
            </a:r>
            <a:r>
              <a:rPr lang="it-IT" i="0" dirty="0" err="1" smtClean="0">
                <a:effectLst/>
              </a:rPr>
              <a:t>lionbooks</a:t>
            </a:r>
            <a:r>
              <a:rPr lang="it-IT" i="0" dirty="0" smtClean="0">
                <a:effectLst/>
              </a:rPr>
              <a:t>, 2008.</a:t>
            </a:r>
            <a:r>
              <a:rPr lang="it-IT" dirty="0" smtClean="0">
                <a:effectLst/>
              </a:rPr>
              <a:t>]</a:t>
            </a:r>
            <a:br>
              <a:rPr lang="it-IT" dirty="0" smtClean="0">
                <a:effectLst/>
              </a:rPr>
            </a:br>
            <a:r>
              <a:rPr lang="it-IT" dirty="0" smtClean="0">
                <a:effectLst/>
              </a:rPr>
              <a:t>Le malte idrauliche costituiscono un sottoinsieme dalle maggiori sfaccettature.</a:t>
            </a:r>
            <a:br>
              <a:rPr lang="it-IT" dirty="0" smtClean="0">
                <a:effectLst/>
              </a:rPr>
            </a:br>
            <a:r>
              <a:rPr lang="it-IT" dirty="0" smtClean="0">
                <a:effectLst/>
              </a:rPr>
              <a:t>Le malte idrauliche sono infatti ottenibili con sistemi diversi e con conseguenti diversi gradi di idraulicità. Ovvero esistono malte che possono considerarsi interamente idrauliche: ovvero le cui reazioni di indurimento si possono svolgere interamente senza contatto con l'aria; mentre altre malte hanno un comportamento solo parzialmente idraulico. Si può effettuare allora un distinzione tra di esse in base al legante utilizzato.</a:t>
            </a:r>
            <a:br>
              <a:rPr lang="it-IT" dirty="0" smtClean="0">
                <a:effectLst/>
              </a:rPr>
            </a:br>
            <a:r>
              <a:rPr lang="it-IT" dirty="0" smtClean="0">
                <a:effectLst/>
              </a:rPr>
              <a:t>Le malte a base di cemento rientrano nella prima categoria. Sono oggi molto diffuse soprattutto per la facilità realizzativa. Presentano elevate proprietà meccaniche, grazie alle caratteristiche del cemento, elevata impermeabilità e non richiedono particolari cure dopo la stesura. L'indurimento è garantito dalle reazioni del cemento con l'acqua di impasto e l'utilizzo, oggi sempre più diffuso, di cementi a rapido indurimento garantisce l'ottenimento di un sistema stabile in poco tempo e a dispetto delle condizioni ambientali di messa in opera.</a:t>
            </a:r>
            <a:br>
              <a:rPr lang="it-IT" dirty="0" smtClean="0">
                <a:effectLst/>
              </a:rPr>
            </a:br>
            <a:r>
              <a:rPr lang="it-IT" dirty="0" smtClean="0">
                <a:effectLst/>
              </a:rPr>
              <a:t>Le malte a base di calce idraulica sono invece sistemi prevalentemente idraulici in cui una parte dell'indurimento avviene per carbonatazione, ovvero per reazione con l'anidride carbonica dell'aria. Sono caratterizzate, rispetto a quelle a base di cemento, da una maggiore traspirabilità e da prestazioni meccaniche inferiori. Le malte a base di calce idraulica, sia essa naturale o artificiale, richiedono una maggiore cura nella realizzazione poiché dopo la messa in opera è necessario garantire una corretta umidità al sistema per un periodo più lungo che nel caso precedente. La calce idraulica si mescola molto bene con il cemento Portland per la costituzione delle cosiddette </a:t>
            </a:r>
            <a:r>
              <a:rPr lang="it-IT" i="1" dirty="0" smtClean="0">
                <a:effectLst/>
              </a:rPr>
              <a:t>malte bastarde</a:t>
            </a:r>
            <a:r>
              <a:rPr lang="it-IT" dirty="0" smtClean="0">
                <a:effectLst/>
              </a:rPr>
              <a:t>.</a:t>
            </a:r>
            <a:r>
              <a:rPr lang="it-IT" baseline="30000" dirty="0" smtClean="0">
                <a:effectLst/>
                <a:hlinkClick r:id="rId25"/>
              </a:rPr>
              <a:t>[3]</a:t>
            </a:r>
            <a:r>
              <a:rPr lang="it-IT" dirty="0" smtClean="0">
                <a:effectLst/>
              </a:rPr>
              <a:t/>
            </a:r>
            <a:br>
              <a:rPr lang="it-IT" dirty="0" smtClean="0">
                <a:effectLst/>
              </a:rPr>
            </a:br>
            <a:r>
              <a:rPr lang="it-IT" dirty="0" smtClean="0">
                <a:effectLst/>
              </a:rPr>
              <a:t>Le malte idrauliche a base di calce aerea sono invece sistemi complessi, le cui proprietà sono note da tempi antichi. Rientrano in questa categoria due tipologie di malte molto diffuse nell'antichità: le malte pozzolaniche e le malte a cocciopesto. Si tratta in entrambi i casi di malte ottenute additivando la calce aerea con un sistema reattivo, il cocciopesto o la pozzolana naturale. Il comportamento idraulico è garantito da una reazione di interfaccia tra l'idrossido di calcio del legante e la silice amorfa, ed eventualmente l'allumina amorfa, presente nell'aggregato. Questa reazione permette di ottenere nei bordi tra i grani e il legante la formazione di composti del tutto analoghi a quelli che si formano per indurimento del cemento portland, garantendo alla malta una notevole riduzione della porosità e un in</a:t>
            </a:r>
          </a:p>
          <a:p>
            <a:endParaRPr lang="it-IT" dirty="0"/>
          </a:p>
        </p:txBody>
      </p:sp>
      <p:sp>
        <p:nvSpPr>
          <p:cNvPr id="4" name="Slide Number Placeholder 3"/>
          <p:cNvSpPr>
            <a:spLocks noGrp="1"/>
          </p:cNvSpPr>
          <p:nvPr>
            <p:ph type="sldNum" sz="quarter" idx="10"/>
          </p:nvPr>
        </p:nvSpPr>
        <p:spPr/>
        <p:txBody>
          <a:bodyPr/>
          <a:lstStyle/>
          <a:p>
            <a:fld id="{E6AEB494-E780-4E78-97F2-AFC07DB2D8FA}" type="slidenum">
              <a:rPr lang="it-IT" smtClean="0"/>
              <a:pPr/>
              <a:t>28</a:t>
            </a:fld>
            <a:endParaRPr lang="it-IT"/>
          </a:p>
        </p:txBody>
      </p:sp>
    </p:spTree>
    <p:extLst>
      <p:ext uri="{BB962C8B-B14F-4D97-AF65-F5344CB8AC3E}">
        <p14:creationId xmlns:p14="http://schemas.microsoft.com/office/powerpoint/2010/main" val="234371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2948896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854957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1777979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187389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35275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256092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388576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127007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297947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402257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val="194103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8FF23A1-D2AB-4E26-80E9-4B76F85C0495}" type="datetime1">
              <a:rPr lang="it-IT" smtClean="0"/>
              <a:pPr/>
              <a:t>09/11/2024</a:t>
            </a:fld>
            <a:endParaRPr lang="it-IT"/>
          </a:p>
        </p:txBody>
      </p:sp>
      <p:sp>
        <p:nvSpPr>
          <p:cNvPr id="5" name="Segnaposto piè di pagina 4"/>
          <p:cNvSpPr>
            <a:spLocks noGrp="1"/>
          </p:cNvSpPr>
          <p:nvPr>
            <p:ph type="ftr" sz="quarter" idx="11"/>
          </p:nvPr>
        </p:nvSpPr>
        <p:spPr/>
        <p:txBody>
          <a:bodyPr/>
          <a:lstStyle/>
          <a:p>
            <a:r>
              <a:rPr lang="it-IT" smtClean="0"/>
              <a:t>Gruppo 3A - Lapidei artificiali - Tecnologia del materiale e proprietà chimico fisiche</a:t>
            </a:r>
            <a:endParaRPr lang="it-IT"/>
          </a:p>
        </p:txBody>
      </p:sp>
      <p:sp>
        <p:nvSpPr>
          <p:cNvPr id="6" name="Segnaposto numero diapositiva 5"/>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84A8C97-7246-4FF6-B2F3-8460BEC93065}" type="datetime1">
              <a:rPr lang="it-IT" smtClean="0"/>
              <a:pPr/>
              <a:t>09/11/2024</a:t>
            </a:fld>
            <a:endParaRPr lang="it-IT"/>
          </a:p>
        </p:txBody>
      </p:sp>
      <p:sp>
        <p:nvSpPr>
          <p:cNvPr id="5" name="Segnaposto piè di pagina 4"/>
          <p:cNvSpPr>
            <a:spLocks noGrp="1"/>
          </p:cNvSpPr>
          <p:nvPr>
            <p:ph type="ftr" sz="quarter" idx="11"/>
          </p:nvPr>
        </p:nvSpPr>
        <p:spPr/>
        <p:txBody>
          <a:bodyPr/>
          <a:lstStyle/>
          <a:p>
            <a:r>
              <a:rPr lang="it-IT" smtClean="0"/>
              <a:t>Gruppo 3A - Lapidei artificiali - Tecnologia del materiale e proprietà chimico fisiche</a:t>
            </a:r>
            <a:endParaRPr lang="it-IT"/>
          </a:p>
        </p:txBody>
      </p:sp>
      <p:sp>
        <p:nvSpPr>
          <p:cNvPr id="6" name="Segnaposto numero diapositiva 5"/>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A4A5452-DCF0-4A33-977B-45BD5BD9A95C}" type="datetime1">
              <a:rPr lang="it-IT" smtClean="0"/>
              <a:pPr/>
              <a:t>09/11/2024</a:t>
            </a:fld>
            <a:endParaRPr lang="it-IT"/>
          </a:p>
        </p:txBody>
      </p:sp>
      <p:sp>
        <p:nvSpPr>
          <p:cNvPr id="5" name="Segnaposto piè di pagina 4"/>
          <p:cNvSpPr>
            <a:spLocks noGrp="1"/>
          </p:cNvSpPr>
          <p:nvPr>
            <p:ph type="ftr" sz="quarter" idx="11"/>
          </p:nvPr>
        </p:nvSpPr>
        <p:spPr/>
        <p:txBody>
          <a:bodyPr/>
          <a:lstStyle/>
          <a:p>
            <a:r>
              <a:rPr lang="it-IT" smtClean="0"/>
              <a:t>Gruppo 3A - Lapidei artificiali - Tecnologia del materiale e proprietà chimico fisiche</a:t>
            </a:r>
            <a:endParaRPr lang="it-IT"/>
          </a:p>
        </p:txBody>
      </p:sp>
      <p:sp>
        <p:nvSpPr>
          <p:cNvPr id="6" name="Segnaposto numero diapositiva 5"/>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E9F6E8-7C38-4186-BB28-FB96DF174506}" type="datetime1">
              <a:rPr lang="it-IT" smtClean="0"/>
              <a:pPr/>
              <a:t>09/11/2024</a:t>
            </a:fld>
            <a:endParaRPr lang="it-IT"/>
          </a:p>
        </p:txBody>
      </p:sp>
      <p:sp>
        <p:nvSpPr>
          <p:cNvPr id="5" name="Segnaposto piè di pagina 4"/>
          <p:cNvSpPr>
            <a:spLocks noGrp="1"/>
          </p:cNvSpPr>
          <p:nvPr>
            <p:ph type="ftr" sz="quarter" idx="11"/>
          </p:nvPr>
        </p:nvSpPr>
        <p:spPr/>
        <p:txBody>
          <a:bodyPr/>
          <a:lstStyle/>
          <a:p>
            <a:r>
              <a:rPr lang="it-IT" smtClean="0"/>
              <a:t>Gruppo 3A - Lapidei artificiali - Tecnologia del materiale e proprietà chimico fisiche</a:t>
            </a:r>
            <a:endParaRPr lang="it-IT"/>
          </a:p>
        </p:txBody>
      </p:sp>
      <p:sp>
        <p:nvSpPr>
          <p:cNvPr id="6" name="Segnaposto numero diapositiva 5"/>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81436B4-0BDC-4EDD-909C-3773B83B8DD9}" type="datetime1">
              <a:rPr lang="it-IT" smtClean="0"/>
              <a:pPr/>
              <a:t>09/11/2024</a:t>
            </a:fld>
            <a:endParaRPr lang="it-IT"/>
          </a:p>
        </p:txBody>
      </p:sp>
      <p:sp>
        <p:nvSpPr>
          <p:cNvPr id="5" name="Segnaposto piè di pagina 4"/>
          <p:cNvSpPr>
            <a:spLocks noGrp="1"/>
          </p:cNvSpPr>
          <p:nvPr>
            <p:ph type="ftr" sz="quarter" idx="11"/>
          </p:nvPr>
        </p:nvSpPr>
        <p:spPr/>
        <p:txBody>
          <a:bodyPr/>
          <a:lstStyle/>
          <a:p>
            <a:r>
              <a:rPr lang="it-IT" smtClean="0"/>
              <a:t>Gruppo 3A - Lapidei artificiali - Tecnologia del materiale e proprietà chimico fisiche</a:t>
            </a:r>
            <a:endParaRPr lang="it-IT"/>
          </a:p>
        </p:txBody>
      </p:sp>
      <p:sp>
        <p:nvSpPr>
          <p:cNvPr id="6" name="Segnaposto numero diapositiva 5"/>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64B7D2F-A17D-4509-AC69-9A0594314E24}" type="datetime1">
              <a:rPr lang="it-IT" smtClean="0"/>
              <a:pPr/>
              <a:t>09/11/2024</a:t>
            </a:fld>
            <a:endParaRPr lang="it-IT"/>
          </a:p>
        </p:txBody>
      </p:sp>
      <p:sp>
        <p:nvSpPr>
          <p:cNvPr id="6" name="Segnaposto piè di pagina 5"/>
          <p:cNvSpPr>
            <a:spLocks noGrp="1"/>
          </p:cNvSpPr>
          <p:nvPr>
            <p:ph type="ftr" sz="quarter" idx="11"/>
          </p:nvPr>
        </p:nvSpPr>
        <p:spPr/>
        <p:txBody>
          <a:bodyPr/>
          <a:lstStyle/>
          <a:p>
            <a:r>
              <a:rPr lang="it-IT" smtClean="0"/>
              <a:t>Gruppo 3A - Lapidei artificiali - Tecnologia del materiale e proprietà chimico fisiche</a:t>
            </a:r>
            <a:endParaRPr lang="it-IT"/>
          </a:p>
        </p:txBody>
      </p:sp>
      <p:sp>
        <p:nvSpPr>
          <p:cNvPr id="7" name="Segnaposto numero diapositiva 6"/>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859F675-B123-4A0F-B98A-1205375C767B}" type="datetime1">
              <a:rPr lang="it-IT" smtClean="0"/>
              <a:pPr/>
              <a:t>09/11/2024</a:t>
            </a:fld>
            <a:endParaRPr lang="it-IT"/>
          </a:p>
        </p:txBody>
      </p:sp>
      <p:sp>
        <p:nvSpPr>
          <p:cNvPr id="8" name="Segnaposto piè di pagina 7"/>
          <p:cNvSpPr>
            <a:spLocks noGrp="1"/>
          </p:cNvSpPr>
          <p:nvPr>
            <p:ph type="ftr" sz="quarter" idx="11"/>
          </p:nvPr>
        </p:nvSpPr>
        <p:spPr/>
        <p:txBody>
          <a:bodyPr/>
          <a:lstStyle/>
          <a:p>
            <a:r>
              <a:rPr lang="it-IT" smtClean="0"/>
              <a:t>Gruppo 3A - Lapidei artificiali - Tecnologia del materiale e proprietà chimico fisiche</a:t>
            </a:r>
            <a:endParaRPr lang="it-IT"/>
          </a:p>
        </p:txBody>
      </p:sp>
      <p:sp>
        <p:nvSpPr>
          <p:cNvPr id="9" name="Segnaposto numero diapositiva 8"/>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84E9FB0-0AB2-409A-BB07-48FC8D3C4E82}" type="datetime1">
              <a:rPr lang="it-IT" smtClean="0"/>
              <a:pPr/>
              <a:t>09/11/2024</a:t>
            </a:fld>
            <a:endParaRPr lang="it-IT"/>
          </a:p>
        </p:txBody>
      </p:sp>
      <p:sp>
        <p:nvSpPr>
          <p:cNvPr id="4" name="Segnaposto piè di pagina 3"/>
          <p:cNvSpPr>
            <a:spLocks noGrp="1"/>
          </p:cNvSpPr>
          <p:nvPr>
            <p:ph type="ftr" sz="quarter" idx="11"/>
          </p:nvPr>
        </p:nvSpPr>
        <p:spPr/>
        <p:txBody>
          <a:bodyPr/>
          <a:lstStyle/>
          <a:p>
            <a:r>
              <a:rPr lang="it-IT" smtClean="0"/>
              <a:t>Gruppo 3A - Lapidei artificiali - Tecnologia del materiale e proprietà chimico fisiche</a:t>
            </a:r>
            <a:endParaRPr lang="it-IT"/>
          </a:p>
        </p:txBody>
      </p:sp>
      <p:sp>
        <p:nvSpPr>
          <p:cNvPr id="5" name="Segnaposto numero diapositiva 4"/>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F969D03-7E7C-44F4-98A5-D78597BBB88E}" type="datetime1">
              <a:rPr lang="it-IT" smtClean="0"/>
              <a:pPr/>
              <a:t>09/11/2024</a:t>
            </a:fld>
            <a:endParaRPr lang="it-IT"/>
          </a:p>
        </p:txBody>
      </p:sp>
      <p:sp>
        <p:nvSpPr>
          <p:cNvPr id="3" name="Segnaposto piè di pagina 2"/>
          <p:cNvSpPr>
            <a:spLocks noGrp="1"/>
          </p:cNvSpPr>
          <p:nvPr>
            <p:ph type="ftr" sz="quarter" idx="11"/>
          </p:nvPr>
        </p:nvSpPr>
        <p:spPr/>
        <p:txBody>
          <a:bodyPr/>
          <a:lstStyle/>
          <a:p>
            <a:r>
              <a:rPr lang="it-IT" smtClean="0"/>
              <a:t>Gruppo 3A - Lapidei artificiali - Tecnologia del materiale e proprietà chimico fisiche</a:t>
            </a:r>
            <a:endParaRPr lang="it-IT"/>
          </a:p>
        </p:txBody>
      </p:sp>
      <p:sp>
        <p:nvSpPr>
          <p:cNvPr id="4" name="Segnaposto numero diapositiva 3"/>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0F4062C-7E51-4156-95FC-2C0DF6365762}" type="datetime1">
              <a:rPr lang="it-IT" smtClean="0"/>
              <a:pPr/>
              <a:t>09/11/2024</a:t>
            </a:fld>
            <a:endParaRPr lang="it-IT"/>
          </a:p>
        </p:txBody>
      </p:sp>
      <p:sp>
        <p:nvSpPr>
          <p:cNvPr id="6" name="Segnaposto piè di pagina 5"/>
          <p:cNvSpPr>
            <a:spLocks noGrp="1"/>
          </p:cNvSpPr>
          <p:nvPr>
            <p:ph type="ftr" sz="quarter" idx="11"/>
          </p:nvPr>
        </p:nvSpPr>
        <p:spPr/>
        <p:txBody>
          <a:bodyPr/>
          <a:lstStyle/>
          <a:p>
            <a:r>
              <a:rPr lang="it-IT" smtClean="0"/>
              <a:t>Gruppo 3A - Lapidei artificiali - Tecnologia del materiale e proprietà chimico fisiche</a:t>
            </a:r>
            <a:endParaRPr lang="it-IT"/>
          </a:p>
        </p:txBody>
      </p:sp>
      <p:sp>
        <p:nvSpPr>
          <p:cNvPr id="7" name="Segnaposto numero diapositiva 6"/>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C35C3A-A2FA-40E4-8949-9A35C416913C}" type="datetime1">
              <a:rPr lang="it-IT" smtClean="0"/>
              <a:pPr/>
              <a:t>09/11/2024</a:t>
            </a:fld>
            <a:endParaRPr lang="it-IT"/>
          </a:p>
        </p:txBody>
      </p:sp>
      <p:sp>
        <p:nvSpPr>
          <p:cNvPr id="6" name="Segnaposto piè di pagina 5"/>
          <p:cNvSpPr>
            <a:spLocks noGrp="1"/>
          </p:cNvSpPr>
          <p:nvPr>
            <p:ph type="ftr" sz="quarter" idx="11"/>
          </p:nvPr>
        </p:nvSpPr>
        <p:spPr/>
        <p:txBody>
          <a:bodyPr/>
          <a:lstStyle/>
          <a:p>
            <a:r>
              <a:rPr lang="it-IT" smtClean="0"/>
              <a:t>Gruppo 3A - Lapidei artificiali - Tecnologia del materiale e proprietà chimico fisiche</a:t>
            </a:r>
            <a:endParaRPr lang="it-IT"/>
          </a:p>
        </p:txBody>
      </p:sp>
      <p:sp>
        <p:nvSpPr>
          <p:cNvPr id="7" name="Segnaposto numero diapositiva 6"/>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573B9-2151-45FB-8491-55DC51705D1F}" type="datetime1">
              <a:rPr lang="it-IT" smtClean="0"/>
              <a:pPr/>
              <a:t>09/11/2024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Gruppo 3A - Lapidei artificiali - Tecnologia del materiale e proprietà chimico fisiche</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95DA8-18D4-433B-A80A-51D4B6EAF7F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www.pentachem.it/catalogo/additivi-per-miscele-a-base-di-gesso/"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pentachem.it/pdf/it_catalogo.pdf" TargetMode="External"/><Relationship Id="rId5" Type="http://schemas.openxmlformats.org/officeDocument/2006/relationships/hyperlink" Target="https://www.mapei.com/it/it/prodotti-e-soluzioni" TargetMode="External"/><Relationship Id="rId4" Type="http://schemas.openxmlformats.org/officeDocument/2006/relationships/hyperlink" Target="http://http/www.mapei.it/IT-IT/Prodotti-per-Edilizia/Additivi-per-malte-e-calcestruzz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pentachem.it/catalogo/additivi-per-miscele-a-base-di-gess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7235\Dropbox\scansione200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03" y="11986"/>
            <a:ext cx="9144000" cy="6920151"/>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899592" y="1923889"/>
            <a:ext cx="7772400" cy="3096344"/>
          </a:xfrm>
        </p:spPr>
        <p:txBody>
          <a:bodyPr>
            <a:noAutofit/>
          </a:bodyPr>
          <a:lstStyle/>
          <a:p>
            <a:pPr eaLnBrk="1" hangingPunct="1"/>
            <a:r>
              <a:rPr lang="it-IT" sz="5400" b="1" dirty="0" smtClean="0">
                <a:solidFill>
                  <a:schemeClr val="bg1"/>
                </a:solidFill>
                <a:effectLst>
                  <a:outerShdw blurRad="38100" dist="38100" dir="2700000" algn="tl">
                    <a:srgbClr val="000000">
                      <a:alpha val="43137"/>
                    </a:srgbClr>
                  </a:outerShdw>
                </a:effectLst>
                <a:latin typeface="+mn-lt"/>
                <a:ea typeface="Calibri" pitchFamily="34" charset="0"/>
                <a:cs typeface="Arial" panose="020B0604020202020204" pitchFamily="34" charset="0"/>
              </a:rPr>
              <a:t>LATERIZI  E </a:t>
            </a:r>
            <a:br>
              <a:rPr lang="it-IT" sz="5400" b="1" dirty="0" smtClean="0">
                <a:solidFill>
                  <a:schemeClr val="bg1"/>
                </a:solidFill>
                <a:effectLst>
                  <a:outerShdw blurRad="38100" dist="38100" dir="2700000" algn="tl">
                    <a:srgbClr val="000000">
                      <a:alpha val="43137"/>
                    </a:srgbClr>
                  </a:outerShdw>
                </a:effectLst>
                <a:latin typeface="+mn-lt"/>
                <a:ea typeface="Calibri" pitchFamily="34" charset="0"/>
                <a:cs typeface="Arial" panose="020B0604020202020204" pitchFamily="34" charset="0"/>
              </a:rPr>
            </a:br>
            <a:r>
              <a:rPr lang="it-IT" sz="5400" b="1" dirty="0" smtClean="0">
                <a:solidFill>
                  <a:schemeClr val="bg1"/>
                </a:solidFill>
                <a:effectLst>
                  <a:outerShdw blurRad="38100" dist="38100" dir="2700000" algn="tl">
                    <a:srgbClr val="000000">
                      <a:alpha val="43137"/>
                    </a:srgbClr>
                  </a:outerShdw>
                </a:effectLst>
                <a:latin typeface="+mn-lt"/>
                <a:ea typeface="Calibri" pitchFamily="34" charset="0"/>
                <a:cs typeface="Arial" panose="020B0604020202020204" pitchFamily="34" charset="0"/>
              </a:rPr>
              <a:t>ALTRI CERAMICI</a:t>
            </a:r>
          </a:p>
        </p:txBody>
      </p:sp>
      <p:sp>
        <p:nvSpPr>
          <p:cNvPr id="7"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1716158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144" y="850410"/>
            <a:ext cx="8496944" cy="523220"/>
          </a:xfrm>
          <a:prstGeom prst="rect">
            <a:avLst/>
          </a:prstGeom>
          <a:noFill/>
        </p:spPr>
        <p:txBody>
          <a:bodyPr wrap="square" rtlCol="0">
            <a:spAutoFit/>
          </a:bodyPr>
          <a:lstStyle/>
          <a:p>
            <a:pPr algn="ctr"/>
            <a:r>
              <a:rPr lang="it-IT" sz="2800" b="1" dirty="0" smtClean="0">
                <a:solidFill>
                  <a:srgbClr val="C00000"/>
                </a:solidFill>
                <a:cs typeface="Arial" panose="020B0604020202020204" pitchFamily="34" charset="0"/>
              </a:rPr>
              <a:t>FASI DI PRODUZIONE</a:t>
            </a:r>
          </a:p>
        </p:txBody>
      </p:sp>
      <p:sp>
        <p:nvSpPr>
          <p:cNvPr id="4" name="TextBox 3"/>
          <p:cNvSpPr txBox="1"/>
          <p:nvPr/>
        </p:nvSpPr>
        <p:spPr>
          <a:xfrm>
            <a:off x="827584" y="1531530"/>
            <a:ext cx="7488832" cy="1246495"/>
          </a:xfrm>
          <a:prstGeom prst="rect">
            <a:avLst/>
          </a:prstGeom>
          <a:noFill/>
        </p:spPr>
        <p:txBody>
          <a:bodyPr wrap="square" rtlCol="0">
            <a:spAutoFit/>
          </a:bodyPr>
          <a:lstStyle/>
          <a:p>
            <a:pPr algn="ctr"/>
            <a:r>
              <a:rPr lang="it-IT" sz="2400" b="1" dirty="0" smtClean="0">
                <a:solidFill>
                  <a:srgbClr val="002060"/>
                </a:solidFill>
                <a:cs typeface="Arial" panose="020B0604020202020204" pitchFamily="34" charset="0"/>
              </a:rPr>
              <a:t>MISCELA SOSTANZE </a:t>
            </a:r>
          </a:p>
          <a:p>
            <a:pPr algn="ctr"/>
            <a:r>
              <a:rPr lang="it-IT" sz="2000" dirty="0" smtClean="0">
                <a:solidFill>
                  <a:srgbClr val="002060"/>
                </a:solidFill>
                <a:cs typeface="Arial" panose="020B0604020202020204" pitchFamily="34" charset="0"/>
              </a:rPr>
              <a:t>   (argillose, fondenti, smagranti, alleggerimenti)</a:t>
            </a:r>
          </a:p>
          <a:p>
            <a:pPr algn="ctr"/>
            <a:endParaRPr lang="it-IT" sz="1100" b="1" dirty="0" smtClean="0">
              <a:solidFill>
                <a:srgbClr val="002060"/>
              </a:solidFill>
              <a:cs typeface="Arial" panose="020B0604020202020204" pitchFamily="34" charset="0"/>
            </a:endParaRPr>
          </a:p>
          <a:p>
            <a:pPr algn="ctr"/>
            <a:r>
              <a:rPr lang="it-IT" sz="2000" b="1" u="sng" dirty="0" smtClean="0">
                <a:solidFill>
                  <a:srgbClr val="002060"/>
                </a:solidFill>
                <a:cs typeface="Arial" panose="020B0604020202020204" pitchFamily="34" charset="0"/>
              </a:rPr>
              <a:t>a secco sotto vuoto</a:t>
            </a:r>
            <a:r>
              <a:rPr lang="it-IT" sz="2000" b="1" dirty="0" smtClean="0">
                <a:solidFill>
                  <a:srgbClr val="002060"/>
                </a:solidFill>
                <a:cs typeface="Arial" panose="020B0604020202020204" pitchFamily="34" charset="0"/>
              </a:rPr>
              <a:t>		         	a umido</a:t>
            </a:r>
          </a:p>
        </p:txBody>
      </p:sp>
      <p:sp>
        <p:nvSpPr>
          <p:cNvPr id="6" name="TextBox 5"/>
          <p:cNvSpPr txBox="1"/>
          <p:nvPr/>
        </p:nvSpPr>
        <p:spPr>
          <a:xfrm>
            <a:off x="827584" y="2935925"/>
            <a:ext cx="7488832" cy="1077218"/>
          </a:xfrm>
          <a:prstGeom prst="rect">
            <a:avLst/>
          </a:prstGeom>
          <a:noFill/>
        </p:spPr>
        <p:txBody>
          <a:bodyPr wrap="square" rtlCol="0">
            <a:spAutoFit/>
          </a:bodyPr>
          <a:lstStyle/>
          <a:p>
            <a:pPr algn="ctr"/>
            <a:r>
              <a:rPr lang="it-IT" sz="2400" b="1" dirty="0" smtClean="0">
                <a:solidFill>
                  <a:srgbClr val="002060"/>
                </a:solidFill>
                <a:cs typeface="Arial" panose="020B0604020202020204" pitchFamily="34" charset="0"/>
              </a:rPr>
              <a:t>FORMATURA</a:t>
            </a:r>
          </a:p>
          <a:p>
            <a:pPr algn="ctr"/>
            <a:r>
              <a:rPr lang="it-IT" sz="2000" dirty="0" smtClean="0">
                <a:solidFill>
                  <a:srgbClr val="002060"/>
                </a:solidFill>
                <a:cs typeface="Arial" panose="020B0604020202020204" pitchFamily="34" charset="0"/>
              </a:rPr>
              <a:t>(pressatura, estrusione)</a:t>
            </a:r>
          </a:p>
          <a:p>
            <a:pPr algn="ctr"/>
            <a:r>
              <a:rPr lang="it-IT" sz="2000" b="1" u="sng" dirty="0" smtClean="0">
                <a:solidFill>
                  <a:srgbClr val="002060"/>
                </a:solidFill>
                <a:cs typeface="Arial" panose="020B0604020202020204" pitchFamily="34" charset="0"/>
              </a:rPr>
              <a:t>a umido</a:t>
            </a:r>
            <a:r>
              <a:rPr lang="it-IT" sz="2000" b="1" dirty="0" smtClean="0">
                <a:solidFill>
                  <a:srgbClr val="002060"/>
                </a:solidFill>
                <a:cs typeface="Arial" panose="020B0604020202020204" pitchFamily="34" charset="0"/>
              </a:rPr>
              <a:t>		       </a:t>
            </a:r>
            <a:r>
              <a:rPr lang="it-IT" sz="2000" b="1" u="sng" dirty="0" smtClean="0">
                <a:solidFill>
                  <a:srgbClr val="002060"/>
                </a:solidFill>
                <a:cs typeface="Arial" panose="020B0604020202020204" pitchFamily="34" charset="0"/>
              </a:rPr>
              <a:t>a secco</a:t>
            </a:r>
          </a:p>
        </p:txBody>
      </p:sp>
      <p:sp>
        <p:nvSpPr>
          <p:cNvPr id="5" name="TextBox 4"/>
          <p:cNvSpPr txBox="1"/>
          <p:nvPr/>
        </p:nvSpPr>
        <p:spPr>
          <a:xfrm>
            <a:off x="1259632" y="1531530"/>
            <a:ext cx="519615" cy="461665"/>
          </a:xfrm>
          <a:prstGeom prst="rect">
            <a:avLst/>
          </a:prstGeom>
          <a:noFill/>
        </p:spPr>
        <p:txBody>
          <a:bodyPr wrap="square" rtlCol="0">
            <a:spAutoFit/>
          </a:bodyPr>
          <a:lstStyle/>
          <a:p>
            <a:pPr algn="ctr"/>
            <a:r>
              <a:rPr lang="it-IT" sz="2400" b="1" dirty="0" smtClean="0">
                <a:solidFill>
                  <a:srgbClr val="002060"/>
                </a:solidFill>
                <a:cs typeface="Arial" panose="020B0604020202020204" pitchFamily="34" charset="0"/>
              </a:rPr>
              <a:t>1</a:t>
            </a:r>
          </a:p>
        </p:txBody>
      </p:sp>
      <p:sp>
        <p:nvSpPr>
          <p:cNvPr id="10" name="TextBox 9"/>
          <p:cNvSpPr txBox="1"/>
          <p:nvPr/>
        </p:nvSpPr>
        <p:spPr>
          <a:xfrm>
            <a:off x="1261064" y="2977014"/>
            <a:ext cx="519615" cy="461665"/>
          </a:xfrm>
          <a:prstGeom prst="rect">
            <a:avLst/>
          </a:prstGeom>
          <a:noFill/>
        </p:spPr>
        <p:txBody>
          <a:bodyPr wrap="square" rtlCol="0">
            <a:spAutoFit/>
          </a:bodyPr>
          <a:lstStyle/>
          <a:p>
            <a:pPr algn="ctr"/>
            <a:r>
              <a:rPr lang="it-IT" sz="2400" b="1" dirty="0" smtClean="0">
                <a:solidFill>
                  <a:srgbClr val="002060"/>
                </a:solidFill>
                <a:cs typeface="Arial" panose="020B0604020202020204" pitchFamily="34" charset="0"/>
              </a:rPr>
              <a:t>2</a:t>
            </a:r>
          </a:p>
        </p:txBody>
      </p:sp>
      <p:sp>
        <p:nvSpPr>
          <p:cNvPr id="13" name="Rectangle 12"/>
          <p:cNvSpPr/>
          <p:nvPr/>
        </p:nvSpPr>
        <p:spPr>
          <a:xfrm>
            <a:off x="323528" y="4297749"/>
            <a:ext cx="8496944" cy="2031325"/>
          </a:xfrm>
          <a:prstGeom prst="rect">
            <a:avLst/>
          </a:prstGeom>
        </p:spPr>
        <p:txBody>
          <a:bodyPr wrap="square">
            <a:spAutoFit/>
          </a:bodyPr>
          <a:lstStyle/>
          <a:p>
            <a:pPr algn="just"/>
            <a:r>
              <a:rPr lang="it-IT" i="1" dirty="0">
                <a:solidFill>
                  <a:srgbClr val="002060"/>
                </a:solidFill>
                <a:cs typeface="Arial" panose="020B0604020202020204" pitchFamily="34" charset="0"/>
              </a:rPr>
              <a:t>Estrusione </a:t>
            </a:r>
            <a:r>
              <a:rPr lang="it-IT" dirty="0">
                <a:solidFill>
                  <a:srgbClr val="002060"/>
                </a:solidFill>
                <a:cs typeface="Arial" panose="020B0604020202020204" pitchFamily="34" charset="0"/>
              </a:rPr>
              <a:t>(o trafilatura</a:t>
            </a:r>
            <a:r>
              <a:rPr lang="it-IT" dirty="0" smtClean="0">
                <a:solidFill>
                  <a:srgbClr val="002060"/>
                </a:solidFill>
                <a:cs typeface="Arial" panose="020B0604020202020204" pitchFamily="34" charset="0"/>
              </a:rPr>
              <a:t>) - </a:t>
            </a:r>
            <a:r>
              <a:rPr lang="it-IT" dirty="0">
                <a:solidFill>
                  <a:srgbClr val="002060"/>
                </a:solidFill>
                <a:cs typeface="Arial" panose="020B0604020202020204" pitchFamily="34" charset="0"/>
              </a:rPr>
              <a:t>l’impasto d’argilla </a:t>
            </a:r>
            <a:r>
              <a:rPr lang="it-IT" dirty="0" smtClean="0">
                <a:solidFill>
                  <a:srgbClr val="002060"/>
                </a:solidFill>
                <a:cs typeface="Arial" panose="020B0604020202020204" pitchFamily="34" charset="0"/>
              </a:rPr>
              <a:t>viene compresso </a:t>
            </a:r>
            <a:r>
              <a:rPr lang="it-IT" dirty="0">
                <a:solidFill>
                  <a:srgbClr val="002060"/>
                </a:solidFill>
                <a:cs typeface="Arial" panose="020B0604020202020204" pitchFamily="34" charset="0"/>
              </a:rPr>
              <a:t>attraverso un’apertura, detta </a:t>
            </a:r>
            <a:r>
              <a:rPr lang="it-IT" dirty="0" smtClean="0">
                <a:solidFill>
                  <a:srgbClr val="002060"/>
                </a:solidFill>
                <a:cs typeface="Arial" panose="020B0604020202020204" pitchFamily="34" charset="0"/>
              </a:rPr>
              <a:t>filiera, ottenendo </a:t>
            </a:r>
            <a:r>
              <a:rPr lang="it-IT" dirty="0">
                <a:solidFill>
                  <a:srgbClr val="002060"/>
                </a:solidFill>
                <a:cs typeface="Arial" panose="020B0604020202020204" pitchFamily="34" charset="0"/>
              </a:rPr>
              <a:t>un filone che poi verrà tagliato. Così </a:t>
            </a:r>
            <a:r>
              <a:rPr lang="it-IT" dirty="0" smtClean="0">
                <a:solidFill>
                  <a:srgbClr val="002060"/>
                </a:solidFill>
                <a:cs typeface="Arial" panose="020B0604020202020204" pitchFamily="34" charset="0"/>
              </a:rPr>
              <a:t>si producono </a:t>
            </a:r>
            <a:r>
              <a:rPr lang="it-IT" dirty="0">
                <a:solidFill>
                  <a:srgbClr val="002060"/>
                </a:solidFill>
                <a:cs typeface="Arial" panose="020B0604020202020204" pitchFamily="34" charset="0"/>
              </a:rPr>
              <a:t>gran parte dei laterizi, tra pieni, </a:t>
            </a:r>
            <a:r>
              <a:rPr lang="it-IT" dirty="0" smtClean="0">
                <a:solidFill>
                  <a:srgbClr val="002060"/>
                </a:solidFill>
                <a:cs typeface="Arial" panose="020B0604020202020204" pitchFamily="34" charset="0"/>
              </a:rPr>
              <a:t>semipieni e </a:t>
            </a:r>
            <a:r>
              <a:rPr lang="it-IT" dirty="0">
                <a:solidFill>
                  <a:srgbClr val="002060"/>
                </a:solidFill>
                <a:cs typeface="Arial" panose="020B0604020202020204" pitchFamily="34" charset="0"/>
              </a:rPr>
              <a:t>forati.</a:t>
            </a:r>
          </a:p>
          <a:p>
            <a:pPr algn="just"/>
            <a:r>
              <a:rPr lang="it-IT" i="1" dirty="0" smtClean="0">
                <a:solidFill>
                  <a:srgbClr val="002060"/>
                </a:solidFill>
                <a:cs typeface="Arial" panose="020B0604020202020204" pitchFamily="34" charset="0"/>
              </a:rPr>
              <a:t>Pressatura </a:t>
            </a:r>
            <a:r>
              <a:rPr lang="it-IT" i="1" dirty="0">
                <a:solidFill>
                  <a:srgbClr val="002060"/>
                </a:solidFill>
                <a:cs typeface="Arial" panose="020B0604020202020204" pitchFamily="34" charset="0"/>
              </a:rPr>
              <a:t>in </a:t>
            </a:r>
            <a:r>
              <a:rPr lang="it-IT" i="1" dirty="0" smtClean="0">
                <a:solidFill>
                  <a:srgbClr val="002060"/>
                </a:solidFill>
                <a:cs typeface="Arial" panose="020B0604020202020204" pitchFamily="34" charset="0"/>
              </a:rPr>
              <a:t>stampi</a:t>
            </a:r>
            <a:r>
              <a:rPr lang="it-IT" dirty="0">
                <a:solidFill>
                  <a:srgbClr val="002060"/>
                </a:solidFill>
                <a:cs typeface="Arial" panose="020B0604020202020204" pitchFamily="34" charset="0"/>
              </a:rPr>
              <a:t> </a:t>
            </a:r>
            <a:r>
              <a:rPr lang="it-IT" dirty="0" smtClean="0">
                <a:solidFill>
                  <a:srgbClr val="002060"/>
                </a:solidFill>
                <a:cs typeface="Arial" panose="020B0604020202020204" pitchFamily="34" charset="0"/>
              </a:rPr>
              <a:t>- </a:t>
            </a:r>
            <a:r>
              <a:rPr lang="it-IT" dirty="0">
                <a:solidFill>
                  <a:srgbClr val="002060"/>
                </a:solidFill>
                <a:cs typeface="Arial" panose="020B0604020202020204" pitchFamily="34" charset="0"/>
              </a:rPr>
              <a:t>l’impasto argilloso </a:t>
            </a:r>
            <a:r>
              <a:rPr lang="it-IT" dirty="0" smtClean="0">
                <a:solidFill>
                  <a:srgbClr val="002060"/>
                </a:solidFill>
                <a:cs typeface="Arial" panose="020B0604020202020204" pitchFamily="34" charset="0"/>
              </a:rPr>
              <a:t>viene pressato </a:t>
            </a:r>
            <a:r>
              <a:rPr lang="it-IT" dirty="0">
                <a:solidFill>
                  <a:srgbClr val="002060"/>
                </a:solidFill>
                <a:cs typeface="Arial" panose="020B0604020202020204" pitchFamily="34" charset="0"/>
              </a:rPr>
              <a:t>dentro apposite forme con pressioni in </a:t>
            </a:r>
            <a:r>
              <a:rPr lang="it-IT" dirty="0" smtClean="0">
                <a:solidFill>
                  <a:srgbClr val="002060"/>
                </a:solidFill>
                <a:cs typeface="Arial" panose="020B0604020202020204" pitchFamily="34" charset="0"/>
              </a:rPr>
              <a:t>grado di </a:t>
            </a:r>
            <a:r>
              <a:rPr lang="it-IT" dirty="0">
                <a:solidFill>
                  <a:srgbClr val="002060"/>
                </a:solidFill>
                <a:cs typeface="Arial" panose="020B0604020202020204" pitchFamily="34" charset="0"/>
              </a:rPr>
              <a:t>compattare il materiale ed eliminare l’aria, </a:t>
            </a:r>
            <a:r>
              <a:rPr lang="it-IT" dirty="0" smtClean="0">
                <a:solidFill>
                  <a:srgbClr val="002060"/>
                </a:solidFill>
                <a:cs typeface="Arial" panose="020B0604020202020204" pitchFamily="34" charset="0"/>
              </a:rPr>
              <a:t>tipica per </a:t>
            </a:r>
            <a:r>
              <a:rPr lang="it-IT" dirty="0">
                <a:solidFill>
                  <a:srgbClr val="002060"/>
                </a:solidFill>
                <a:cs typeface="Arial" panose="020B0604020202020204" pitchFamily="34" charset="0"/>
              </a:rPr>
              <a:t>le piastrelle ma anche per le tegole.</a:t>
            </a:r>
          </a:p>
          <a:p>
            <a:pPr algn="just"/>
            <a:r>
              <a:rPr lang="it-IT" i="1" dirty="0" smtClean="0">
                <a:solidFill>
                  <a:srgbClr val="002060"/>
                </a:solidFill>
                <a:cs typeface="Arial" panose="020B0604020202020204" pitchFamily="34" charset="0"/>
              </a:rPr>
              <a:t>Colaggio in stampi</a:t>
            </a:r>
            <a:r>
              <a:rPr lang="it-IT" dirty="0">
                <a:solidFill>
                  <a:srgbClr val="002060"/>
                </a:solidFill>
                <a:cs typeface="Arial" panose="020B0604020202020204" pitchFamily="34" charset="0"/>
              </a:rPr>
              <a:t> </a:t>
            </a:r>
            <a:r>
              <a:rPr lang="it-IT" dirty="0" smtClean="0">
                <a:solidFill>
                  <a:srgbClr val="002060"/>
                </a:solidFill>
                <a:cs typeface="Arial" panose="020B0604020202020204" pitchFamily="34" charset="0"/>
              </a:rPr>
              <a:t>- impiegato </a:t>
            </a:r>
            <a:r>
              <a:rPr lang="it-IT" dirty="0">
                <a:solidFill>
                  <a:srgbClr val="002060"/>
                </a:solidFill>
                <a:cs typeface="Arial" panose="020B0604020202020204" pitchFamily="34" charset="0"/>
              </a:rPr>
              <a:t>per produrre ceramici </a:t>
            </a:r>
            <a:r>
              <a:rPr lang="it-IT" dirty="0" smtClean="0">
                <a:solidFill>
                  <a:srgbClr val="002060"/>
                </a:solidFill>
                <a:cs typeface="Arial" panose="020B0604020202020204" pitchFamily="34" charset="0"/>
              </a:rPr>
              <a:t>di forma </a:t>
            </a:r>
            <a:r>
              <a:rPr lang="it-IT" dirty="0">
                <a:solidFill>
                  <a:srgbClr val="002060"/>
                </a:solidFill>
                <a:cs typeface="Arial" panose="020B0604020202020204" pitchFamily="34" charset="0"/>
              </a:rPr>
              <a:t>particolari, come i sanitari.</a:t>
            </a:r>
          </a:p>
        </p:txBody>
      </p:sp>
      <p:sp>
        <p:nvSpPr>
          <p:cNvPr id="9"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2713777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a11"/>
          <p:cNvPicPr>
            <a:picLocks noChangeAspect="1" noChangeArrowheads="1"/>
          </p:cNvPicPr>
          <p:nvPr/>
        </p:nvPicPr>
        <p:blipFill>
          <a:blip r:embed="rId3">
            <a:lum bright="18000" contrast="18000"/>
            <a:extLst>
              <a:ext uri="{28A0092B-C50C-407E-A947-70E740481C1C}">
                <a14:useLocalDpi xmlns:a14="http://schemas.microsoft.com/office/drawing/2010/main"/>
              </a:ext>
            </a:extLst>
          </a:blip>
          <a:srcRect/>
          <a:stretch>
            <a:fillRect/>
          </a:stretch>
        </p:blipFill>
        <p:spPr bwMode="auto">
          <a:xfrm>
            <a:off x="634300" y="944724"/>
            <a:ext cx="7884368" cy="59132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07243" y="944724"/>
            <a:ext cx="3542083" cy="3517697"/>
          </a:xfrm>
          <a:prstGeom prst="rect">
            <a:avLst/>
          </a:prstGeom>
        </p:spPr>
      </p:pic>
      <p:sp>
        <p:nvSpPr>
          <p:cNvPr id="5"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342479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441" y="803104"/>
            <a:ext cx="8496944" cy="523220"/>
          </a:xfrm>
          <a:prstGeom prst="rect">
            <a:avLst/>
          </a:prstGeom>
          <a:noFill/>
        </p:spPr>
        <p:txBody>
          <a:bodyPr wrap="square" rtlCol="0">
            <a:spAutoFit/>
          </a:bodyPr>
          <a:lstStyle/>
          <a:p>
            <a:pPr algn="ctr"/>
            <a:r>
              <a:rPr lang="it-IT" sz="2800" b="1" dirty="0" smtClean="0">
                <a:solidFill>
                  <a:srgbClr val="C00000"/>
                </a:solidFill>
                <a:cs typeface="Arial" panose="020B0604020202020204" pitchFamily="34" charset="0"/>
              </a:rPr>
              <a:t>FASI DI PRODUZIONE</a:t>
            </a:r>
          </a:p>
        </p:txBody>
      </p:sp>
      <p:grpSp>
        <p:nvGrpSpPr>
          <p:cNvPr id="9" name="Group 8"/>
          <p:cNvGrpSpPr/>
          <p:nvPr/>
        </p:nvGrpSpPr>
        <p:grpSpPr>
          <a:xfrm>
            <a:off x="880497" y="1463239"/>
            <a:ext cx="7488832" cy="2215906"/>
            <a:chOff x="699127" y="4544343"/>
            <a:chExt cx="7488832" cy="2215906"/>
          </a:xfrm>
        </p:grpSpPr>
        <p:sp>
          <p:nvSpPr>
            <p:cNvPr id="7" name="TextBox 6"/>
            <p:cNvSpPr txBox="1"/>
            <p:nvPr/>
          </p:nvSpPr>
          <p:spPr>
            <a:xfrm>
              <a:off x="699127" y="4581128"/>
              <a:ext cx="7488832" cy="461665"/>
            </a:xfrm>
            <a:prstGeom prst="rect">
              <a:avLst/>
            </a:prstGeom>
            <a:noFill/>
          </p:spPr>
          <p:txBody>
            <a:bodyPr wrap="square" rtlCol="0">
              <a:spAutoFit/>
            </a:bodyPr>
            <a:lstStyle/>
            <a:p>
              <a:pPr algn="ctr"/>
              <a:r>
                <a:rPr lang="it-IT" sz="2400" b="1" dirty="0" smtClean="0">
                  <a:solidFill>
                    <a:srgbClr val="002060"/>
                  </a:solidFill>
                  <a:cs typeface="Arial" panose="020B0604020202020204" pitchFamily="34" charset="0"/>
                </a:rPr>
                <a:t>ESSICCAZIONE</a:t>
              </a:r>
            </a:p>
          </p:txBody>
        </p:sp>
        <p:sp>
          <p:nvSpPr>
            <p:cNvPr id="8" name="TextBox 7"/>
            <p:cNvSpPr txBox="1"/>
            <p:nvPr/>
          </p:nvSpPr>
          <p:spPr>
            <a:xfrm>
              <a:off x="699127" y="5190589"/>
              <a:ext cx="7488832" cy="1569660"/>
            </a:xfrm>
            <a:prstGeom prst="rect">
              <a:avLst/>
            </a:prstGeom>
            <a:noFill/>
          </p:spPr>
          <p:txBody>
            <a:bodyPr wrap="square" rtlCol="0">
              <a:spAutoFit/>
            </a:bodyPr>
            <a:lstStyle/>
            <a:p>
              <a:pPr algn="ctr"/>
              <a:r>
                <a:rPr lang="it-IT" sz="2400" b="1" dirty="0" smtClean="0">
                  <a:solidFill>
                    <a:srgbClr val="002060"/>
                  </a:solidFill>
                  <a:cs typeface="Arial" panose="020B0604020202020204" pitchFamily="34" charset="0"/>
                </a:rPr>
                <a:t>COTTURA</a:t>
              </a:r>
            </a:p>
            <a:p>
              <a:pPr algn="ctr"/>
              <a:r>
                <a:rPr lang="it-IT" sz="2400" dirty="0" smtClean="0">
                  <a:solidFill>
                    <a:srgbClr val="002060"/>
                  </a:solidFill>
                  <a:cs typeface="Arial" panose="020B0604020202020204" pitchFamily="34" charset="0"/>
                </a:rPr>
                <a:t>velocità di riscaldamento</a:t>
              </a:r>
            </a:p>
            <a:p>
              <a:pPr algn="ctr"/>
              <a:r>
                <a:rPr lang="it-IT" sz="2400" dirty="0" smtClean="0">
                  <a:solidFill>
                    <a:srgbClr val="002060"/>
                  </a:solidFill>
                  <a:cs typeface="Arial" panose="020B0604020202020204" pitchFamily="34" charset="0"/>
                </a:rPr>
                <a:t>velocità di raffreddamento</a:t>
              </a:r>
            </a:p>
            <a:p>
              <a:pPr algn="ctr"/>
              <a:r>
                <a:rPr lang="it-IT" sz="2400" b="1" u="sng" dirty="0" smtClean="0">
                  <a:solidFill>
                    <a:srgbClr val="002060"/>
                  </a:solidFill>
                  <a:cs typeface="Arial" panose="020B0604020202020204" pitchFamily="34" charset="0"/>
                </a:rPr>
                <a:t>MONOCOTTURA</a:t>
              </a:r>
              <a:r>
                <a:rPr lang="it-IT" sz="2400" dirty="0" smtClean="0">
                  <a:solidFill>
                    <a:srgbClr val="002060"/>
                  </a:solidFill>
                  <a:cs typeface="Arial" panose="020B0604020202020204" pitchFamily="34" charset="0"/>
                </a:rPr>
                <a:t>			</a:t>
              </a:r>
              <a:r>
                <a:rPr lang="it-IT" sz="2400" b="1" u="sng" dirty="0" smtClean="0">
                  <a:solidFill>
                    <a:srgbClr val="002060"/>
                  </a:solidFill>
                  <a:cs typeface="Arial" panose="020B0604020202020204" pitchFamily="34" charset="0"/>
                </a:rPr>
                <a:t>BICOTTURA</a:t>
              </a:r>
            </a:p>
          </p:txBody>
        </p:sp>
        <p:sp>
          <p:nvSpPr>
            <p:cNvPr id="11" name="TextBox 10"/>
            <p:cNvSpPr txBox="1"/>
            <p:nvPr/>
          </p:nvSpPr>
          <p:spPr>
            <a:xfrm>
              <a:off x="1409275" y="4544343"/>
              <a:ext cx="519615" cy="523220"/>
            </a:xfrm>
            <a:prstGeom prst="rect">
              <a:avLst/>
            </a:prstGeom>
            <a:noFill/>
          </p:spPr>
          <p:txBody>
            <a:bodyPr wrap="square" rtlCol="0">
              <a:spAutoFit/>
            </a:bodyPr>
            <a:lstStyle/>
            <a:p>
              <a:pPr algn="ctr"/>
              <a:r>
                <a:rPr lang="it-IT" sz="2800" b="1" dirty="0" smtClean="0">
                  <a:solidFill>
                    <a:srgbClr val="002060"/>
                  </a:solidFill>
                  <a:cs typeface="Arial" panose="020B0604020202020204" pitchFamily="34" charset="0"/>
                </a:rPr>
                <a:t>3</a:t>
              </a:r>
            </a:p>
          </p:txBody>
        </p:sp>
        <p:sp>
          <p:nvSpPr>
            <p:cNvPr id="12" name="TextBox 11"/>
            <p:cNvSpPr txBox="1"/>
            <p:nvPr/>
          </p:nvSpPr>
          <p:spPr>
            <a:xfrm>
              <a:off x="1397388" y="5279651"/>
              <a:ext cx="519615" cy="523220"/>
            </a:xfrm>
            <a:prstGeom prst="rect">
              <a:avLst/>
            </a:prstGeom>
            <a:noFill/>
          </p:spPr>
          <p:txBody>
            <a:bodyPr wrap="square" rtlCol="0">
              <a:spAutoFit/>
            </a:bodyPr>
            <a:lstStyle/>
            <a:p>
              <a:pPr algn="ctr"/>
              <a:r>
                <a:rPr lang="it-IT" sz="2800" b="1" dirty="0" smtClean="0">
                  <a:solidFill>
                    <a:srgbClr val="002060"/>
                  </a:solidFill>
                  <a:cs typeface="Arial" panose="020B0604020202020204" pitchFamily="34" charset="0"/>
                </a:rPr>
                <a:t>4</a:t>
              </a:r>
            </a:p>
          </p:txBody>
        </p:sp>
      </p:grpSp>
      <p:sp>
        <p:nvSpPr>
          <p:cNvPr id="15" name="TextBox 14"/>
          <p:cNvSpPr txBox="1"/>
          <p:nvPr/>
        </p:nvSpPr>
        <p:spPr>
          <a:xfrm>
            <a:off x="594674" y="4005064"/>
            <a:ext cx="7954652" cy="2862322"/>
          </a:xfrm>
          <a:prstGeom prst="rect">
            <a:avLst/>
          </a:prstGeom>
          <a:noFill/>
        </p:spPr>
        <p:txBody>
          <a:bodyPr wrap="square" rtlCol="0">
            <a:spAutoFit/>
          </a:bodyPr>
          <a:lstStyle/>
          <a:p>
            <a:pPr algn="ctr"/>
            <a:r>
              <a:rPr lang="it-IT" sz="2400" b="1" dirty="0">
                <a:solidFill>
                  <a:srgbClr val="002060"/>
                </a:solidFill>
                <a:cs typeface="Arial" panose="020B0604020202020204" pitchFamily="34" charset="0"/>
              </a:rPr>
              <a:t>SMALTATURA</a:t>
            </a:r>
          </a:p>
          <a:p>
            <a:pPr algn="ctr"/>
            <a:r>
              <a:rPr lang="it-IT" sz="2000" dirty="0" smtClean="0">
                <a:solidFill>
                  <a:srgbClr val="002060"/>
                </a:solidFill>
                <a:cs typeface="Arial" panose="020B0604020202020204" pitchFamily="34" charset="0"/>
              </a:rPr>
              <a:t>Ricoprimento con strato sottile vetroso – conferisce impermeabilità e migliora le prestazioni igieniche</a:t>
            </a:r>
          </a:p>
          <a:p>
            <a:pPr algn="ctr"/>
            <a:endParaRPr lang="it-IT" sz="2400" dirty="0">
              <a:solidFill>
                <a:srgbClr val="002060"/>
              </a:solidFill>
              <a:cs typeface="Arial" panose="020B0604020202020204" pitchFamily="34" charset="0"/>
            </a:endParaRPr>
          </a:p>
          <a:p>
            <a:pPr algn="ctr"/>
            <a:r>
              <a:rPr lang="it-IT" sz="2400" dirty="0" smtClean="0">
                <a:solidFill>
                  <a:srgbClr val="002060"/>
                </a:solidFill>
                <a:cs typeface="Arial" panose="020B0604020202020204" pitchFamily="34" charset="0"/>
              </a:rPr>
              <a:t>Vetrina – trasparente</a:t>
            </a:r>
          </a:p>
          <a:p>
            <a:pPr algn="ctr"/>
            <a:r>
              <a:rPr lang="it-IT" sz="2400" dirty="0" smtClean="0">
                <a:solidFill>
                  <a:srgbClr val="002060"/>
                </a:solidFill>
                <a:cs typeface="Arial" panose="020B0604020202020204" pitchFamily="34" charset="0"/>
              </a:rPr>
              <a:t>Smalto – opaco</a:t>
            </a:r>
          </a:p>
          <a:p>
            <a:pPr algn="ctr"/>
            <a:r>
              <a:rPr lang="it-IT" sz="2400" dirty="0" smtClean="0">
                <a:solidFill>
                  <a:srgbClr val="002060"/>
                </a:solidFill>
                <a:cs typeface="Arial" panose="020B0604020202020204" pitchFamily="34" charset="0"/>
              </a:rPr>
              <a:t>Ingobbio – pasta bianca ricoperta di vernice lucida</a:t>
            </a:r>
            <a:endParaRPr lang="it-IT" dirty="0">
              <a:solidFill>
                <a:srgbClr val="002060"/>
              </a:solidFill>
              <a:cs typeface="Arial" panose="020B0604020202020204" pitchFamily="34" charset="0"/>
            </a:endParaRPr>
          </a:p>
          <a:p>
            <a:pPr algn="ctr"/>
            <a:endParaRPr lang="it-IT" sz="2000" dirty="0" smtClean="0">
              <a:solidFill>
                <a:srgbClr val="002060"/>
              </a:solidFill>
              <a:cs typeface="Arial" panose="020B0604020202020204" pitchFamily="34" charset="0"/>
            </a:endParaRPr>
          </a:p>
        </p:txBody>
      </p:sp>
      <p:sp>
        <p:nvSpPr>
          <p:cNvPr id="16" name="TextBox 15"/>
          <p:cNvSpPr txBox="1"/>
          <p:nvPr/>
        </p:nvSpPr>
        <p:spPr>
          <a:xfrm>
            <a:off x="1547664" y="3943509"/>
            <a:ext cx="519615" cy="523220"/>
          </a:xfrm>
          <a:prstGeom prst="rect">
            <a:avLst/>
          </a:prstGeom>
          <a:noFill/>
        </p:spPr>
        <p:txBody>
          <a:bodyPr wrap="square" rtlCol="0">
            <a:spAutoFit/>
          </a:bodyPr>
          <a:lstStyle/>
          <a:p>
            <a:pPr algn="ctr"/>
            <a:r>
              <a:rPr lang="it-IT" sz="2800" b="1" dirty="0" smtClean="0">
                <a:solidFill>
                  <a:srgbClr val="002060"/>
                </a:solidFill>
                <a:cs typeface="Arial" panose="020B0604020202020204" pitchFamily="34" charset="0"/>
              </a:rPr>
              <a:t>5</a:t>
            </a:r>
          </a:p>
        </p:txBody>
      </p:sp>
      <p:sp>
        <p:nvSpPr>
          <p:cNvPr id="13"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2080907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a10"/>
          <p:cNvPicPr>
            <a:picLocks noChangeAspect="1" noChangeArrowheads="1"/>
          </p:cNvPicPr>
          <p:nvPr/>
        </p:nvPicPr>
        <p:blipFill rotWithShape="1">
          <a:blip r:embed="rId3" cstate="screen">
            <a:lum bright="24000" contrast="30000"/>
            <a:extLst>
              <a:ext uri="{28A0092B-C50C-407E-A947-70E740481C1C}">
                <a14:useLocalDpi xmlns:a14="http://schemas.microsoft.com/office/drawing/2010/main"/>
              </a:ext>
            </a:extLst>
          </a:blip>
          <a:srcRect/>
          <a:stretch/>
        </p:blipFill>
        <p:spPr bwMode="auto">
          <a:xfrm>
            <a:off x="0" y="1052736"/>
            <a:ext cx="9144000" cy="5805264"/>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3841196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36712"/>
            <a:ext cx="8496944" cy="3462486"/>
          </a:xfrm>
          <a:prstGeom prst="rect">
            <a:avLst/>
          </a:prstGeom>
          <a:noFill/>
        </p:spPr>
        <p:txBody>
          <a:bodyPr wrap="square" rtlCol="0">
            <a:spAutoFit/>
          </a:bodyPr>
          <a:lstStyle/>
          <a:p>
            <a:pPr algn="ctr"/>
            <a:r>
              <a:rPr lang="it-IT" sz="2800" b="1" dirty="0" smtClean="0">
                <a:solidFill>
                  <a:srgbClr val="C00000"/>
                </a:solidFill>
                <a:cs typeface="Arial" panose="020B0604020202020204" pitchFamily="34" charset="0"/>
              </a:rPr>
              <a:t>PROPRIETA’ DELLA PASTA A BASE DI ARGILLA</a:t>
            </a:r>
          </a:p>
          <a:p>
            <a:endParaRPr lang="it-IT" sz="2000" dirty="0">
              <a:cs typeface="Arial" panose="020B0604020202020204" pitchFamily="34" charset="0"/>
            </a:endParaRPr>
          </a:p>
          <a:p>
            <a:pPr algn="just"/>
            <a:r>
              <a:rPr lang="it-IT" sz="2400" b="1" dirty="0" smtClean="0">
                <a:solidFill>
                  <a:srgbClr val="002060"/>
                </a:solidFill>
                <a:cs typeface="Arial" panose="020B0604020202020204" pitchFamily="34" charset="0"/>
              </a:rPr>
              <a:t>PLASTICITA</a:t>
            </a:r>
            <a:r>
              <a:rPr lang="it-IT" sz="2400" dirty="0" smtClean="0">
                <a:solidFill>
                  <a:srgbClr val="002060"/>
                </a:solidFill>
                <a:cs typeface="Arial" panose="020B0604020202020204" pitchFamily="34" charset="0"/>
              </a:rPr>
              <a:t>’ </a:t>
            </a:r>
            <a:r>
              <a:rPr lang="it-IT" sz="2000" dirty="0" smtClean="0">
                <a:solidFill>
                  <a:srgbClr val="002060"/>
                </a:solidFill>
                <a:cs typeface="Arial" panose="020B0604020202020204" pitchFamily="34" charset="0"/>
              </a:rPr>
              <a:t>– </a:t>
            </a:r>
            <a:r>
              <a:rPr lang="it-IT" dirty="0">
                <a:solidFill>
                  <a:srgbClr val="002060"/>
                </a:solidFill>
                <a:cs typeface="Arial" panose="020B0604020202020204" pitchFamily="34" charset="0"/>
              </a:rPr>
              <a:t>capacità di dare origine per impasto con acqua a masse plastiche cui è possibile impartire per modellazione una forma desiderata, forma che mantengono dopo essiccazione e cottura.</a:t>
            </a:r>
          </a:p>
          <a:p>
            <a:pPr lvl="1"/>
            <a:endParaRPr lang="it-IT" sz="2000" dirty="0" smtClean="0">
              <a:solidFill>
                <a:srgbClr val="002060"/>
              </a:solidFill>
              <a:cs typeface="Arial" panose="020B0604020202020204" pitchFamily="34" charset="0"/>
            </a:endParaRPr>
          </a:p>
          <a:p>
            <a:pPr lvl="1" indent="-108000">
              <a:buFont typeface="Wingdings" pitchFamily="2" charset="2"/>
              <a:buChar char="ü"/>
            </a:pPr>
            <a:r>
              <a:rPr lang="it-IT" sz="2000" dirty="0" smtClean="0">
                <a:solidFill>
                  <a:srgbClr val="002060"/>
                </a:solidFill>
                <a:cs typeface="Arial" panose="020B0604020202020204" pitchFamily="34" charset="0"/>
              </a:rPr>
              <a:t>	COMPOSIZIONE GRANULOMETRICA – funzione del mix di componenti</a:t>
            </a:r>
          </a:p>
          <a:p>
            <a:pPr lvl="1" indent="-108000">
              <a:buFont typeface="Wingdings" pitchFamily="2" charset="2"/>
              <a:buChar char="ü"/>
            </a:pPr>
            <a:r>
              <a:rPr lang="it-IT" sz="2000" dirty="0" smtClean="0">
                <a:solidFill>
                  <a:srgbClr val="002060"/>
                </a:solidFill>
                <a:cs typeface="Arial" panose="020B0604020202020204" pitchFamily="34" charset="0"/>
              </a:rPr>
              <a:t>	IMPURITA’ E SMAGRANTI</a:t>
            </a:r>
          </a:p>
          <a:p>
            <a:endParaRPr lang="it-IT" sz="100" b="1" dirty="0" smtClean="0">
              <a:solidFill>
                <a:srgbClr val="002060"/>
              </a:solidFill>
              <a:cs typeface="Arial" panose="020B0604020202020204" pitchFamily="34" charset="0"/>
            </a:endParaRPr>
          </a:p>
          <a:p>
            <a:endParaRPr lang="it-IT" sz="100" b="1" dirty="0">
              <a:solidFill>
                <a:srgbClr val="002060"/>
              </a:solidFill>
              <a:cs typeface="Arial" panose="020B0604020202020204" pitchFamily="34" charset="0"/>
            </a:endParaRPr>
          </a:p>
          <a:p>
            <a:endParaRPr lang="it-IT" sz="100" b="1" dirty="0" smtClean="0">
              <a:solidFill>
                <a:srgbClr val="002060"/>
              </a:solidFill>
              <a:cs typeface="Arial" panose="020B0604020202020204" pitchFamily="34" charset="0"/>
            </a:endParaRPr>
          </a:p>
          <a:p>
            <a:endParaRPr lang="it-IT" sz="100" b="1" dirty="0">
              <a:solidFill>
                <a:srgbClr val="002060"/>
              </a:solidFill>
              <a:cs typeface="Arial" panose="020B0604020202020204" pitchFamily="34" charset="0"/>
            </a:endParaRPr>
          </a:p>
          <a:p>
            <a:endParaRPr lang="it-IT" sz="100" b="1" dirty="0" smtClean="0">
              <a:solidFill>
                <a:srgbClr val="002060"/>
              </a:solidFill>
              <a:cs typeface="Arial" panose="020B0604020202020204" pitchFamily="34" charset="0"/>
            </a:endParaRPr>
          </a:p>
          <a:p>
            <a:endParaRPr lang="it-IT" sz="100" b="1" dirty="0">
              <a:solidFill>
                <a:srgbClr val="002060"/>
              </a:solidFill>
              <a:cs typeface="Arial" panose="020B0604020202020204" pitchFamily="34" charset="0"/>
            </a:endParaRPr>
          </a:p>
          <a:p>
            <a:endParaRPr lang="it-IT" sz="100" b="1" dirty="0" smtClean="0">
              <a:solidFill>
                <a:srgbClr val="002060"/>
              </a:solidFill>
              <a:cs typeface="Arial" panose="020B0604020202020204" pitchFamily="34" charset="0"/>
            </a:endParaRPr>
          </a:p>
          <a:p>
            <a:pPr algn="just"/>
            <a:r>
              <a:rPr lang="it-IT" sz="2400" b="1" dirty="0" smtClean="0">
                <a:solidFill>
                  <a:srgbClr val="002060"/>
                </a:solidFill>
                <a:cs typeface="Arial" panose="020B0604020202020204" pitchFamily="34" charset="0"/>
              </a:rPr>
              <a:t>TEMPERATURA DI RAMMOLLIMENTO </a:t>
            </a:r>
            <a:r>
              <a:rPr lang="it-IT" dirty="0" smtClean="0">
                <a:solidFill>
                  <a:srgbClr val="002060"/>
                </a:solidFill>
                <a:cs typeface="Arial" panose="020B0604020202020204" pitchFamily="34" charset="0"/>
              </a:rPr>
              <a:t> </a:t>
            </a:r>
            <a:r>
              <a:rPr lang="it-IT" sz="2000" dirty="0" smtClean="0">
                <a:solidFill>
                  <a:srgbClr val="002060"/>
                </a:solidFill>
                <a:cs typeface="Arial" panose="020B0604020202020204" pitchFamily="34" charset="0"/>
              </a:rPr>
              <a:t>–  </a:t>
            </a:r>
            <a:r>
              <a:rPr lang="it-IT" sz="2000" dirty="0">
                <a:solidFill>
                  <a:srgbClr val="002060"/>
                </a:solidFill>
                <a:cs typeface="Arial" panose="020B0604020202020204" pitchFamily="34" charset="0"/>
              </a:rPr>
              <a:t>funzione del </a:t>
            </a:r>
            <a:r>
              <a:rPr lang="it-IT" sz="2000" dirty="0" smtClean="0">
                <a:solidFill>
                  <a:srgbClr val="002060"/>
                </a:solidFill>
                <a:cs typeface="Arial" panose="020B0604020202020204" pitchFamily="34" charset="0"/>
              </a:rPr>
              <a:t>mix di componenti</a:t>
            </a:r>
            <a:endParaRPr lang="it-IT" sz="2000" dirty="0">
              <a:solidFill>
                <a:srgbClr val="002060"/>
              </a:solidFill>
              <a:cs typeface="Arial" panose="020B0604020202020204" pitchFamily="34" charset="0"/>
            </a:endParaRPr>
          </a:p>
        </p:txBody>
      </p:sp>
      <p:sp>
        <p:nvSpPr>
          <p:cNvPr id="3" name="TextBox 2"/>
          <p:cNvSpPr txBox="1"/>
          <p:nvPr/>
        </p:nvSpPr>
        <p:spPr>
          <a:xfrm>
            <a:off x="863216" y="4797152"/>
            <a:ext cx="7417568" cy="1982594"/>
          </a:xfrm>
          <a:prstGeom prst="rect">
            <a:avLst/>
          </a:prstGeom>
          <a:noFill/>
        </p:spPr>
        <p:txBody>
          <a:bodyPr wrap="square" rtlCol="0">
            <a:spAutoFit/>
          </a:bodyPr>
          <a:lstStyle/>
          <a:p>
            <a:pPr algn="ctr"/>
            <a:r>
              <a:rPr lang="it-IT" sz="2400" b="1" dirty="0" smtClean="0">
                <a:solidFill>
                  <a:srgbClr val="002060"/>
                </a:solidFill>
                <a:cs typeface="Arial" panose="020B0604020202020204" pitchFamily="34" charset="0"/>
              </a:rPr>
              <a:t>ANALISI SUI MATERIALI</a:t>
            </a:r>
          </a:p>
          <a:p>
            <a:pPr algn="ctr"/>
            <a:endParaRPr lang="it-IT" sz="1050" b="1" dirty="0" smtClean="0">
              <a:solidFill>
                <a:srgbClr val="002060"/>
              </a:solidFill>
              <a:cs typeface="Arial" panose="020B0604020202020204" pitchFamily="34" charset="0"/>
            </a:endParaRPr>
          </a:p>
          <a:p>
            <a:pPr algn="ctr"/>
            <a:r>
              <a:rPr lang="it-IT" sz="2000" b="1" dirty="0" smtClean="0">
                <a:solidFill>
                  <a:srgbClr val="002060"/>
                </a:solidFill>
                <a:cs typeface="Arial" panose="020B0604020202020204" pitchFamily="34" charset="0"/>
              </a:rPr>
              <a:t>CHIMICA</a:t>
            </a:r>
            <a:r>
              <a:rPr lang="it-IT" sz="2000" dirty="0" smtClean="0">
                <a:solidFill>
                  <a:srgbClr val="002060"/>
                </a:solidFill>
                <a:cs typeface="Arial" panose="020B0604020202020204" pitchFamily="34" charset="0"/>
              </a:rPr>
              <a:t> – composizione dell’argille</a:t>
            </a:r>
          </a:p>
          <a:p>
            <a:pPr algn="ctr">
              <a:lnSpc>
                <a:spcPts val="2880"/>
              </a:lnSpc>
            </a:pPr>
            <a:r>
              <a:rPr lang="it-IT" sz="2000" b="1" dirty="0" smtClean="0">
                <a:solidFill>
                  <a:srgbClr val="002060"/>
                </a:solidFill>
                <a:cs typeface="Arial" panose="020B0604020202020204" pitchFamily="34" charset="0"/>
              </a:rPr>
              <a:t>RAZIONALE</a:t>
            </a:r>
            <a:r>
              <a:rPr lang="it-IT" sz="2000" dirty="0" smtClean="0">
                <a:solidFill>
                  <a:srgbClr val="002060"/>
                </a:solidFill>
                <a:cs typeface="Arial" panose="020B0604020202020204" pitchFamily="34" charset="0"/>
              </a:rPr>
              <a:t> – dosaggio dei componenti</a:t>
            </a:r>
          </a:p>
          <a:p>
            <a:pPr algn="ctr">
              <a:lnSpc>
                <a:spcPts val="2880"/>
              </a:lnSpc>
            </a:pPr>
            <a:r>
              <a:rPr lang="it-IT" sz="2000" b="1" dirty="0" smtClean="0">
                <a:solidFill>
                  <a:srgbClr val="002060"/>
                </a:solidFill>
                <a:cs typeface="Arial" panose="020B0604020202020204" pitchFamily="34" charset="0"/>
              </a:rPr>
              <a:t>MECCANICA</a:t>
            </a:r>
            <a:r>
              <a:rPr lang="it-IT" sz="2000" dirty="0" smtClean="0">
                <a:solidFill>
                  <a:srgbClr val="002060"/>
                </a:solidFill>
                <a:cs typeface="Arial" panose="020B0604020202020204" pitchFamily="34" charset="0"/>
              </a:rPr>
              <a:t> – grossezza dei granuli</a:t>
            </a:r>
          </a:p>
          <a:p>
            <a:endParaRPr lang="it-IT" sz="2000" dirty="0" smtClean="0">
              <a:solidFill>
                <a:srgbClr val="002060"/>
              </a:solidFill>
              <a:cs typeface="Arial" panose="020B0604020202020204" pitchFamily="34" charset="0"/>
            </a:endParaRPr>
          </a:p>
        </p:txBody>
      </p:sp>
      <p:sp>
        <p:nvSpPr>
          <p:cNvPr id="5"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2177934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08" y="1393695"/>
            <a:ext cx="8856984" cy="4327942"/>
          </a:xfrm>
        </p:spPr>
        <p:txBody>
          <a:bodyPr>
            <a:noAutofit/>
          </a:bodyPr>
          <a:lstStyle/>
          <a:p>
            <a:pPr marL="0" indent="0" algn="just">
              <a:lnSpc>
                <a:spcPct val="120000"/>
              </a:lnSpc>
              <a:spcBef>
                <a:spcPts val="0"/>
              </a:spcBef>
              <a:buNone/>
            </a:pPr>
            <a:r>
              <a:rPr lang="it-IT" sz="2000" b="1" dirty="0" smtClean="0">
                <a:solidFill>
                  <a:srgbClr val="002060"/>
                </a:solidFill>
                <a:cs typeface="Arial" panose="020B0604020202020204" pitchFamily="34" charset="0"/>
              </a:rPr>
              <a:t>SMAGRANTI</a:t>
            </a:r>
            <a:r>
              <a:rPr lang="it-IT" sz="2000" dirty="0" smtClean="0">
                <a:solidFill>
                  <a:srgbClr val="002060"/>
                </a:solidFill>
                <a:cs typeface="Arial" panose="020B0604020202020204" pitchFamily="34" charset="0"/>
              </a:rPr>
              <a:t> (in lingua anglosassone “</a:t>
            </a:r>
            <a:r>
              <a:rPr lang="it-IT" sz="2000" dirty="0" err="1" smtClean="0">
                <a:solidFill>
                  <a:srgbClr val="002060"/>
                </a:solidFill>
                <a:cs typeface="Arial" panose="020B0604020202020204" pitchFamily="34" charset="0"/>
              </a:rPr>
              <a:t>fillers</a:t>
            </a:r>
            <a:r>
              <a:rPr lang="it-IT" sz="2000" dirty="0" smtClean="0">
                <a:solidFill>
                  <a:srgbClr val="002060"/>
                </a:solidFill>
                <a:cs typeface="Arial" panose="020B0604020202020204" pitchFamily="34" charset="0"/>
              </a:rPr>
              <a:t>”, cioè riempitivi) -  minerali o rocce, impiegati nella loro forma originaria o pretrattati termicamente, aventi come principale requisito la stabilità dimensionale o perfino una tendenza all’espansione.</a:t>
            </a:r>
          </a:p>
          <a:p>
            <a:pPr marL="0" indent="0" algn="just">
              <a:lnSpc>
                <a:spcPct val="120000"/>
              </a:lnSpc>
              <a:spcBef>
                <a:spcPts val="0"/>
              </a:spcBef>
              <a:buNone/>
            </a:pPr>
            <a:r>
              <a:rPr lang="it-IT" sz="2000" dirty="0" smtClean="0">
                <a:solidFill>
                  <a:srgbClr val="002060"/>
                </a:solidFill>
                <a:cs typeface="Arial" panose="020B0604020202020204" pitchFamily="34" charset="0"/>
              </a:rPr>
              <a:t>Aggiunti ad un impasto ceramico, ne vanno a costituire l’ossatura, contrastando in tal modo il ritiro cui il manufatto è soggetto, per cause di natura chimica (disidratazione, decomposizione termica  o altro) e/o fisica (assetto più stretto delle particelle costituenti la miscela).</a:t>
            </a:r>
          </a:p>
          <a:p>
            <a:pPr marL="0" indent="0" algn="just">
              <a:lnSpc>
                <a:spcPct val="120000"/>
              </a:lnSpc>
              <a:spcBef>
                <a:spcPts val="0"/>
              </a:spcBef>
              <a:buNone/>
            </a:pPr>
            <a:endParaRPr lang="it-IT" sz="2000" dirty="0" smtClean="0">
              <a:solidFill>
                <a:srgbClr val="002060"/>
              </a:solidFill>
              <a:cs typeface="Arial" panose="020B0604020202020204" pitchFamily="34" charset="0"/>
            </a:endParaRPr>
          </a:p>
          <a:p>
            <a:pPr marL="0" indent="0" algn="just">
              <a:lnSpc>
                <a:spcPct val="120000"/>
              </a:lnSpc>
              <a:spcBef>
                <a:spcPts val="0"/>
              </a:spcBef>
              <a:buNone/>
            </a:pPr>
            <a:r>
              <a:rPr lang="it-IT" sz="2000" b="1" dirty="0" smtClean="0">
                <a:solidFill>
                  <a:srgbClr val="002060"/>
                </a:solidFill>
                <a:cs typeface="Arial" panose="020B0604020202020204" pitchFamily="34" charset="0"/>
              </a:rPr>
              <a:t>SABBIA SILICEA </a:t>
            </a:r>
            <a:r>
              <a:rPr lang="it-IT" sz="2000" dirty="0" smtClean="0">
                <a:solidFill>
                  <a:srgbClr val="002060"/>
                </a:solidFill>
                <a:cs typeface="Arial" panose="020B0604020202020204" pitchFamily="34" charset="0"/>
              </a:rPr>
              <a:t>- elevati tenori di quarzo</a:t>
            </a:r>
          </a:p>
          <a:p>
            <a:pPr marL="0" indent="0" algn="just">
              <a:lnSpc>
                <a:spcPct val="120000"/>
              </a:lnSpc>
              <a:spcBef>
                <a:spcPts val="0"/>
              </a:spcBef>
              <a:buNone/>
            </a:pPr>
            <a:endParaRPr lang="it-IT" sz="2000" dirty="0" smtClean="0">
              <a:solidFill>
                <a:srgbClr val="002060"/>
              </a:solidFill>
              <a:cs typeface="Arial" panose="020B0604020202020204" pitchFamily="34" charset="0"/>
            </a:endParaRPr>
          </a:p>
          <a:p>
            <a:pPr marL="0" indent="0" algn="just">
              <a:lnSpc>
                <a:spcPct val="120000"/>
              </a:lnSpc>
              <a:spcBef>
                <a:spcPts val="0"/>
              </a:spcBef>
              <a:buNone/>
            </a:pPr>
            <a:r>
              <a:rPr lang="it-IT" sz="2000" b="1" dirty="0" smtClean="0">
                <a:solidFill>
                  <a:srgbClr val="002060"/>
                </a:solidFill>
                <a:cs typeface="Arial" panose="020B0604020202020204" pitchFamily="34" charset="0"/>
              </a:rPr>
              <a:t>CHAMOTTE</a:t>
            </a:r>
            <a:r>
              <a:rPr lang="it-IT" sz="2000" dirty="0" smtClean="0">
                <a:solidFill>
                  <a:srgbClr val="002060"/>
                </a:solidFill>
                <a:cs typeface="Arial" panose="020B0604020202020204" pitchFamily="34" charset="0"/>
              </a:rPr>
              <a:t> – </a:t>
            </a:r>
            <a:r>
              <a:rPr lang="it-IT" sz="1800" dirty="0" smtClean="0">
                <a:solidFill>
                  <a:srgbClr val="002060"/>
                </a:solidFill>
                <a:cs typeface="Arial" panose="020B0604020202020204" pitchFamily="34" charset="0"/>
              </a:rPr>
              <a:t>(argilla trattata preventivamente a temperature maggiori di quella necessaria alla completa disidratazione) miscela di silice e allumina amorfe, che ha proprietà smagranti simili alla sabbia, ma che ha una composizione chimica, a parte l’acqua, identica a quella dell’argilla da cui deriva</a:t>
            </a:r>
            <a:endParaRPr lang="it-IT" sz="1800" dirty="0">
              <a:solidFill>
                <a:srgbClr val="002060"/>
              </a:solidFill>
              <a:cs typeface="Arial" panose="020B0604020202020204" pitchFamily="34" charset="0"/>
            </a:endParaRPr>
          </a:p>
        </p:txBody>
      </p:sp>
      <p:sp>
        <p:nvSpPr>
          <p:cNvPr id="6" name="Rectangle 5"/>
          <p:cNvSpPr/>
          <p:nvPr/>
        </p:nvSpPr>
        <p:spPr>
          <a:xfrm>
            <a:off x="2978486" y="693911"/>
            <a:ext cx="3187026" cy="523220"/>
          </a:xfrm>
          <a:prstGeom prst="rect">
            <a:avLst/>
          </a:prstGeom>
        </p:spPr>
        <p:txBody>
          <a:bodyPr wrap="none">
            <a:spAutoFit/>
          </a:bodyPr>
          <a:lstStyle/>
          <a:p>
            <a:pPr algn="ctr"/>
            <a:r>
              <a:rPr lang="it-IT" sz="2800" b="1" dirty="0" smtClean="0">
                <a:solidFill>
                  <a:srgbClr val="C00000"/>
                </a:solidFill>
                <a:cs typeface="Arial" panose="020B0604020202020204" pitchFamily="34" charset="0"/>
              </a:rPr>
              <a:t>ALTRI COMPONENTI</a:t>
            </a:r>
            <a:endParaRPr lang="it-IT" sz="2800" b="1" dirty="0">
              <a:solidFill>
                <a:srgbClr val="C00000"/>
              </a:solidFill>
              <a:cs typeface="Arial" panose="020B0604020202020204" pitchFamily="34" charset="0"/>
            </a:endParaRPr>
          </a:p>
        </p:txBody>
      </p:sp>
      <p:sp>
        <p:nvSpPr>
          <p:cNvPr id="7"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144413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525963"/>
          </a:xfrm>
        </p:spPr>
        <p:txBody>
          <a:bodyPr>
            <a:normAutofit/>
          </a:bodyPr>
          <a:lstStyle/>
          <a:p>
            <a:pPr marL="0" indent="0" algn="just">
              <a:lnSpc>
                <a:spcPct val="120000"/>
              </a:lnSpc>
              <a:spcBef>
                <a:spcPct val="50000"/>
              </a:spcBef>
              <a:buNone/>
            </a:pPr>
            <a:r>
              <a:rPr lang="it-IT" sz="2400" b="1" dirty="0" smtClean="0">
                <a:solidFill>
                  <a:srgbClr val="002060"/>
                </a:solidFill>
                <a:cs typeface="Arial" panose="020B0604020202020204" pitchFamily="34" charset="0"/>
              </a:rPr>
              <a:t>FONDENTI</a:t>
            </a:r>
            <a:r>
              <a:rPr lang="it-IT" sz="2400" dirty="0" smtClean="0">
                <a:solidFill>
                  <a:srgbClr val="002060"/>
                </a:solidFill>
                <a:cs typeface="Arial" panose="020B0604020202020204" pitchFamily="34" charset="0"/>
              </a:rPr>
              <a:t> - </a:t>
            </a:r>
            <a:r>
              <a:rPr lang="it-IT" sz="2000" dirty="0">
                <a:solidFill>
                  <a:srgbClr val="002060"/>
                </a:solidFill>
                <a:cs typeface="Arial" panose="020B0604020202020204" pitchFamily="34" charset="0"/>
              </a:rPr>
              <a:t>minerali e rocce (sostanzialmente mono-</a:t>
            </a:r>
            <a:r>
              <a:rPr lang="it-IT" sz="2000" dirty="0" err="1">
                <a:solidFill>
                  <a:srgbClr val="002060"/>
                </a:solidFill>
                <a:cs typeface="Arial" panose="020B0604020202020204" pitchFamily="34" charset="0"/>
              </a:rPr>
              <a:t>mineraliche</a:t>
            </a:r>
            <a:r>
              <a:rPr lang="it-IT" sz="2000" dirty="0">
                <a:solidFill>
                  <a:srgbClr val="002060"/>
                </a:solidFill>
                <a:cs typeface="Arial" panose="020B0604020202020204" pitchFamily="34" charset="0"/>
              </a:rPr>
              <a:t>), che hanno la funzione di ridurre la temperatura alla quale in un manufatto in cottura inizia a formarsi un flusso viscoso. </a:t>
            </a:r>
          </a:p>
          <a:p>
            <a:pPr marL="0" indent="0" algn="just">
              <a:lnSpc>
                <a:spcPct val="120000"/>
              </a:lnSpc>
              <a:spcBef>
                <a:spcPct val="50000"/>
              </a:spcBef>
              <a:buNone/>
            </a:pPr>
            <a:r>
              <a:rPr lang="it-IT" sz="2000" dirty="0">
                <a:solidFill>
                  <a:srgbClr val="002060"/>
                </a:solidFill>
                <a:cs typeface="Arial" panose="020B0604020202020204" pitchFamily="34" charset="0"/>
              </a:rPr>
              <a:t>I fondenti sono utilizzati per le formulazioni ceramiche che conducono a materiali a pasta compatta.</a:t>
            </a:r>
          </a:p>
          <a:p>
            <a:pPr marL="0" indent="0" algn="just">
              <a:buNone/>
            </a:pPr>
            <a:endParaRPr lang="it-IT" sz="2200" dirty="0" smtClean="0">
              <a:solidFill>
                <a:srgbClr val="002060"/>
              </a:solidFill>
              <a:cs typeface="Arial" panose="020B0604020202020204" pitchFamily="34" charset="0"/>
            </a:endParaRPr>
          </a:p>
          <a:p>
            <a:pPr marL="0" indent="0" algn="just">
              <a:buNone/>
            </a:pPr>
            <a:r>
              <a:rPr lang="it-IT" sz="2400" b="1" dirty="0">
                <a:solidFill>
                  <a:srgbClr val="002060"/>
                </a:solidFill>
                <a:cs typeface="Arial" panose="020B0604020202020204" pitchFamily="34" charset="0"/>
              </a:rPr>
              <a:t>FELDSPATI</a:t>
            </a:r>
            <a:r>
              <a:rPr lang="it-IT" sz="1800" b="1" dirty="0">
                <a:solidFill>
                  <a:srgbClr val="002060"/>
                </a:solidFill>
                <a:cs typeface="Arial" panose="020B0604020202020204" pitchFamily="34" charset="0"/>
              </a:rPr>
              <a:t> - </a:t>
            </a:r>
            <a:r>
              <a:rPr lang="it-IT" sz="1800" dirty="0">
                <a:solidFill>
                  <a:srgbClr val="002060"/>
                </a:solidFill>
                <a:cs typeface="Arial" panose="020B0604020202020204" pitchFamily="34" charset="0"/>
              </a:rPr>
              <a:t>alluminosilicati di potassio (ortoclasio), sodio (albite) o calcio (anortite) e fanno parte delle rocce eruttive</a:t>
            </a:r>
            <a:endParaRPr lang="it-IT" sz="1800" dirty="0" smtClean="0">
              <a:solidFill>
                <a:srgbClr val="002060"/>
              </a:solidFill>
              <a:cs typeface="Arial" panose="020B0604020202020204" pitchFamily="34" charset="0"/>
            </a:endParaRPr>
          </a:p>
          <a:p>
            <a:pPr marL="0" indent="0" algn="just">
              <a:lnSpc>
                <a:spcPct val="130000"/>
              </a:lnSpc>
              <a:buNone/>
            </a:pPr>
            <a:r>
              <a:rPr lang="it-IT" sz="2400" b="1" dirty="0" smtClean="0">
                <a:solidFill>
                  <a:srgbClr val="002060"/>
                </a:solidFill>
                <a:cs typeface="Arial" panose="020B0604020202020204" pitchFamily="34" charset="0"/>
              </a:rPr>
              <a:t>CARBONATI</a:t>
            </a:r>
          </a:p>
          <a:p>
            <a:pPr marL="0" indent="0" algn="just">
              <a:lnSpc>
                <a:spcPct val="130000"/>
              </a:lnSpc>
              <a:buNone/>
            </a:pPr>
            <a:r>
              <a:rPr lang="it-IT" sz="2400" b="1" dirty="0" smtClean="0">
                <a:solidFill>
                  <a:srgbClr val="002060"/>
                </a:solidFill>
                <a:cs typeface="Arial" panose="020B0604020202020204" pitchFamily="34" charset="0"/>
              </a:rPr>
              <a:t>IMPUREZZE</a:t>
            </a:r>
            <a:endParaRPr lang="it-IT" sz="2400" b="1" dirty="0">
              <a:solidFill>
                <a:srgbClr val="002060"/>
              </a:solidFill>
              <a:cs typeface="Arial" panose="020B0604020202020204" pitchFamily="34" charset="0"/>
            </a:endParaRPr>
          </a:p>
        </p:txBody>
      </p:sp>
      <p:sp>
        <p:nvSpPr>
          <p:cNvPr id="6" name="Rectangle 5"/>
          <p:cNvSpPr/>
          <p:nvPr/>
        </p:nvSpPr>
        <p:spPr>
          <a:xfrm>
            <a:off x="2978487" y="836712"/>
            <a:ext cx="3187026" cy="523220"/>
          </a:xfrm>
          <a:prstGeom prst="rect">
            <a:avLst/>
          </a:prstGeom>
        </p:spPr>
        <p:txBody>
          <a:bodyPr wrap="none">
            <a:spAutoFit/>
          </a:bodyPr>
          <a:lstStyle/>
          <a:p>
            <a:pPr algn="ctr"/>
            <a:r>
              <a:rPr lang="it-IT" sz="2800" b="1" dirty="0" smtClean="0">
                <a:solidFill>
                  <a:srgbClr val="C00000"/>
                </a:solidFill>
                <a:cs typeface="Arial" panose="020B0604020202020204" pitchFamily="34" charset="0"/>
              </a:rPr>
              <a:t>ALTRI COMPONENTI</a:t>
            </a:r>
            <a:endParaRPr lang="it-IT" sz="2800" b="1" dirty="0">
              <a:solidFill>
                <a:srgbClr val="C00000"/>
              </a:solidFill>
              <a:cs typeface="Arial" panose="020B0604020202020204" pitchFamily="34" charset="0"/>
            </a:endParaRPr>
          </a:p>
        </p:txBody>
      </p:sp>
      <p:sp>
        <p:nvSpPr>
          <p:cNvPr id="7"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346588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525963"/>
          </a:xfrm>
        </p:spPr>
        <p:txBody>
          <a:bodyPr>
            <a:noAutofit/>
          </a:bodyPr>
          <a:lstStyle/>
          <a:p>
            <a:pPr marL="0" indent="0" algn="just">
              <a:lnSpc>
                <a:spcPct val="120000"/>
              </a:lnSpc>
              <a:spcBef>
                <a:spcPct val="50000"/>
              </a:spcBef>
              <a:buNone/>
            </a:pPr>
            <a:r>
              <a:rPr lang="it-IT" sz="2000" b="1" dirty="0" smtClean="0">
                <a:solidFill>
                  <a:srgbClr val="002060"/>
                </a:solidFill>
                <a:cs typeface="Arial" panose="020B0604020202020204" pitchFamily="34" charset="0"/>
              </a:rPr>
              <a:t>VETRINA - </a:t>
            </a:r>
            <a:r>
              <a:rPr lang="it-IT" sz="2000" dirty="0" smtClean="0">
                <a:solidFill>
                  <a:srgbClr val="002060"/>
                </a:solidFill>
                <a:cs typeface="Arial" panose="020B0604020202020204" pitchFamily="34" charset="0"/>
              </a:rPr>
              <a:t>un </a:t>
            </a:r>
            <a:r>
              <a:rPr lang="it-IT" sz="2000" dirty="0">
                <a:solidFill>
                  <a:srgbClr val="002060"/>
                </a:solidFill>
                <a:cs typeface="Arial" panose="020B0604020202020204" pitchFamily="34" charset="0"/>
              </a:rPr>
              <a:t>rivestimento vetroso trasparente  attraverso cui si vede il colore della </a:t>
            </a:r>
            <a:r>
              <a:rPr lang="it-IT" sz="2000" dirty="0" smtClean="0">
                <a:solidFill>
                  <a:srgbClr val="002060"/>
                </a:solidFill>
                <a:cs typeface="Arial" panose="020B0604020202020204" pitchFamily="34" charset="0"/>
              </a:rPr>
              <a:t>pasta</a:t>
            </a:r>
            <a:endParaRPr lang="it-IT" sz="2000" b="1" dirty="0">
              <a:solidFill>
                <a:srgbClr val="002060"/>
              </a:solidFill>
              <a:cs typeface="Arial" panose="020B0604020202020204" pitchFamily="34" charset="0"/>
            </a:endParaRPr>
          </a:p>
          <a:p>
            <a:pPr marL="0" indent="0" algn="just">
              <a:lnSpc>
                <a:spcPct val="120000"/>
              </a:lnSpc>
              <a:spcBef>
                <a:spcPct val="50000"/>
              </a:spcBef>
              <a:buNone/>
            </a:pPr>
            <a:r>
              <a:rPr lang="it-IT" sz="2000" b="1" dirty="0" smtClean="0">
                <a:solidFill>
                  <a:srgbClr val="002060"/>
                </a:solidFill>
                <a:cs typeface="Arial" panose="020B0604020202020204" pitchFamily="34" charset="0"/>
              </a:rPr>
              <a:t>SMALTO - </a:t>
            </a:r>
            <a:r>
              <a:rPr lang="it-IT" sz="2000" dirty="0">
                <a:solidFill>
                  <a:srgbClr val="002060"/>
                </a:solidFill>
                <a:cs typeface="Arial" panose="020B0604020202020204" pitchFamily="34" charset="0"/>
              </a:rPr>
              <a:t>si intende invece un rivestimento vetroso opaco; l’opacità è realizzata attraverso la presenza di </a:t>
            </a:r>
            <a:r>
              <a:rPr lang="it-IT" sz="2000" dirty="0" err="1">
                <a:solidFill>
                  <a:srgbClr val="002060"/>
                </a:solidFill>
                <a:cs typeface="Arial" panose="020B0604020202020204" pitchFamily="34" charset="0"/>
              </a:rPr>
              <a:t>microparticelle</a:t>
            </a:r>
            <a:r>
              <a:rPr lang="it-IT" sz="2000" dirty="0">
                <a:solidFill>
                  <a:srgbClr val="002060"/>
                </a:solidFill>
                <a:cs typeface="Arial" panose="020B0604020202020204" pitchFamily="34" charset="0"/>
              </a:rPr>
              <a:t>  insolubili sospese nello strato </a:t>
            </a:r>
            <a:r>
              <a:rPr lang="it-IT" sz="2000" dirty="0" smtClean="0">
                <a:solidFill>
                  <a:srgbClr val="002060"/>
                </a:solidFill>
                <a:cs typeface="Arial" panose="020B0604020202020204" pitchFamily="34" charset="0"/>
              </a:rPr>
              <a:t>vetroso</a:t>
            </a:r>
          </a:p>
          <a:p>
            <a:pPr algn="just">
              <a:lnSpc>
                <a:spcPct val="120000"/>
              </a:lnSpc>
              <a:spcBef>
                <a:spcPct val="50000"/>
              </a:spcBef>
              <a:buFont typeface="Wingdings" pitchFamily="2" charset="2"/>
              <a:buChar char="ü"/>
            </a:pPr>
            <a:r>
              <a:rPr lang="it-IT" sz="2000" dirty="0" smtClean="0">
                <a:solidFill>
                  <a:srgbClr val="002060"/>
                </a:solidFill>
                <a:cs typeface="Arial" panose="020B0604020202020204" pitchFamily="34" charset="0"/>
              </a:rPr>
              <a:t>Rendono impermeabile </a:t>
            </a:r>
            <a:r>
              <a:rPr lang="it-IT" sz="2000" dirty="0">
                <a:solidFill>
                  <a:srgbClr val="002060"/>
                </a:solidFill>
                <a:cs typeface="Arial" panose="020B0604020202020204" pitchFamily="34" charset="0"/>
              </a:rPr>
              <a:t>la pasta ceramica, nei casi in cui questa è </a:t>
            </a:r>
            <a:r>
              <a:rPr lang="it-IT" sz="2000" dirty="0" smtClean="0">
                <a:solidFill>
                  <a:srgbClr val="002060"/>
                </a:solidFill>
                <a:cs typeface="Arial" panose="020B0604020202020204" pitchFamily="34" charset="0"/>
              </a:rPr>
              <a:t>porosa</a:t>
            </a:r>
            <a:endParaRPr lang="it-IT" sz="2000" dirty="0">
              <a:solidFill>
                <a:srgbClr val="002060"/>
              </a:solidFill>
              <a:cs typeface="Arial" panose="020B0604020202020204" pitchFamily="34" charset="0"/>
            </a:endParaRPr>
          </a:p>
          <a:p>
            <a:pPr algn="just">
              <a:lnSpc>
                <a:spcPct val="120000"/>
              </a:lnSpc>
              <a:spcBef>
                <a:spcPct val="50000"/>
              </a:spcBef>
              <a:buFont typeface="Wingdings" pitchFamily="2" charset="2"/>
              <a:buChar char="ü"/>
            </a:pPr>
            <a:r>
              <a:rPr lang="it-IT" sz="2000" dirty="0" smtClean="0">
                <a:solidFill>
                  <a:srgbClr val="002060"/>
                </a:solidFill>
                <a:cs typeface="Arial" panose="020B0604020202020204" pitchFamily="34" charset="0"/>
              </a:rPr>
              <a:t>Migliorano la </a:t>
            </a:r>
            <a:r>
              <a:rPr lang="it-IT" sz="2000" dirty="0">
                <a:solidFill>
                  <a:srgbClr val="002060"/>
                </a:solidFill>
                <a:cs typeface="Arial" panose="020B0604020202020204" pitchFamily="34" charset="0"/>
              </a:rPr>
              <a:t>resistenza meccanica;</a:t>
            </a:r>
          </a:p>
          <a:p>
            <a:pPr algn="just">
              <a:lnSpc>
                <a:spcPct val="120000"/>
              </a:lnSpc>
              <a:spcBef>
                <a:spcPct val="50000"/>
              </a:spcBef>
              <a:buFont typeface="Wingdings" pitchFamily="2" charset="2"/>
              <a:buChar char="ü"/>
            </a:pPr>
            <a:r>
              <a:rPr lang="it-IT" sz="2000" dirty="0" smtClean="0">
                <a:solidFill>
                  <a:srgbClr val="002060"/>
                </a:solidFill>
                <a:cs typeface="Arial" panose="020B0604020202020204" pitchFamily="34" charset="0"/>
              </a:rPr>
              <a:t>Formano una </a:t>
            </a:r>
            <a:r>
              <a:rPr lang="it-IT" sz="2000" dirty="0">
                <a:solidFill>
                  <a:srgbClr val="002060"/>
                </a:solidFill>
                <a:cs typeface="Arial" panose="020B0604020202020204" pitchFamily="34" charset="0"/>
              </a:rPr>
              <a:t>superficie dura, liscia, lucente, di facile </a:t>
            </a:r>
            <a:r>
              <a:rPr lang="it-IT" sz="2000" dirty="0" smtClean="0">
                <a:solidFill>
                  <a:srgbClr val="002060"/>
                </a:solidFill>
                <a:cs typeface="Arial" panose="020B0604020202020204" pitchFamily="34" charset="0"/>
              </a:rPr>
              <a:t>pulitura</a:t>
            </a:r>
            <a:endParaRPr lang="it-IT" sz="2000" dirty="0">
              <a:solidFill>
                <a:srgbClr val="002060"/>
              </a:solidFill>
              <a:cs typeface="Arial" panose="020B0604020202020204" pitchFamily="34" charset="0"/>
            </a:endParaRPr>
          </a:p>
          <a:p>
            <a:pPr algn="just">
              <a:lnSpc>
                <a:spcPct val="120000"/>
              </a:lnSpc>
              <a:spcBef>
                <a:spcPct val="50000"/>
              </a:spcBef>
              <a:buFont typeface="Wingdings" pitchFamily="2" charset="2"/>
              <a:buChar char="ü"/>
            </a:pPr>
            <a:r>
              <a:rPr lang="it-IT" sz="2000" dirty="0" smtClean="0">
                <a:solidFill>
                  <a:srgbClr val="002060"/>
                </a:solidFill>
                <a:cs typeface="Arial" panose="020B0604020202020204" pitchFamily="34" charset="0"/>
              </a:rPr>
              <a:t>Costituiscono un </a:t>
            </a:r>
            <a:r>
              <a:rPr lang="it-IT" sz="2000" dirty="0">
                <a:solidFill>
                  <a:srgbClr val="002060"/>
                </a:solidFill>
                <a:cs typeface="Arial" panose="020B0604020202020204" pitchFamily="34" charset="0"/>
              </a:rPr>
              <a:t>supporto uniforme e continuo, sul quale apporre eventuali decorazioni.</a:t>
            </a:r>
          </a:p>
          <a:p>
            <a:pPr marL="0" indent="0" algn="just">
              <a:lnSpc>
                <a:spcPct val="120000"/>
              </a:lnSpc>
              <a:spcBef>
                <a:spcPct val="50000"/>
              </a:spcBef>
              <a:buNone/>
            </a:pPr>
            <a:endParaRPr lang="it-IT" sz="2000" dirty="0">
              <a:solidFill>
                <a:srgbClr val="002060"/>
              </a:solidFill>
              <a:cs typeface="Arial" panose="020B0604020202020204" pitchFamily="34" charset="0"/>
            </a:endParaRPr>
          </a:p>
        </p:txBody>
      </p:sp>
      <p:sp>
        <p:nvSpPr>
          <p:cNvPr id="6" name="Rectangle 5"/>
          <p:cNvSpPr/>
          <p:nvPr/>
        </p:nvSpPr>
        <p:spPr>
          <a:xfrm>
            <a:off x="2978487" y="854668"/>
            <a:ext cx="3187026" cy="523220"/>
          </a:xfrm>
          <a:prstGeom prst="rect">
            <a:avLst/>
          </a:prstGeom>
        </p:spPr>
        <p:txBody>
          <a:bodyPr wrap="none">
            <a:spAutoFit/>
          </a:bodyPr>
          <a:lstStyle/>
          <a:p>
            <a:pPr algn="ctr"/>
            <a:r>
              <a:rPr lang="it-IT" sz="2800" b="1" dirty="0" smtClean="0">
                <a:solidFill>
                  <a:srgbClr val="C00000"/>
                </a:solidFill>
                <a:cs typeface="Arial" panose="020B0604020202020204" pitchFamily="34" charset="0"/>
              </a:rPr>
              <a:t>ALTRI COMPONENTI</a:t>
            </a:r>
            <a:endParaRPr lang="it-IT" sz="2800" b="1" dirty="0">
              <a:solidFill>
                <a:srgbClr val="C00000"/>
              </a:solidFill>
              <a:cs typeface="Arial" panose="020B0604020202020204" pitchFamily="34" charset="0"/>
            </a:endParaRPr>
          </a:p>
        </p:txBody>
      </p:sp>
      <p:sp>
        <p:nvSpPr>
          <p:cNvPr id="7"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2770734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017" y="836712"/>
            <a:ext cx="8533455" cy="5509200"/>
          </a:xfrm>
          <a:prstGeom prst="rect">
            <a:avLst/>
          </a:prstGeom>
          <a:noFill/>
        </p:spPr>
        <p:txBody>
          <a:bodyPr wrap="square" rtlCol="0">
            <a:spAutoFit/>
          </a:bodyPr>
          <a:lstStyle/>
          <a:p>
            <a:pPr algn="ctr"/>
            <a:r>
              <a:rPr lang="it-IT" sz="2800" b="1" dirty="0" smtClean="0">
                <a:solidFill>
                  <a:srgbClr val="002060"/>
                </a:solidFill>
                <a:cs typeface="Arial" panose="020B0604020202020204" pitchFamily="34" charset="0"/>
              </a:rPr>
              <a:t>BICOTTURA </a:t>
            </a:r>
            <a:r>
              <a:rPr lang="it-IT" sz="2000" dirty="0" smtClean="0">
                <a:solidFill>
                  <a:srgbClr val="002060"/>
                </a:solidFill>
                <a:cs typeface="Arial" panose="020B0604020202020204" pitchFamily="34" charset="0"/>
              </a:rPr>
              <a:t>(tra 960°C e 1060 °C)</a:t>
            </a:r>
          </a:p>
          <a:p>
            <a:pPr algn="ctr"/>
            <a:endParaRPr lang="it-IT" sz="2400" dirty="0" smtClean="0">
              <a:solidFill>
                <a:srgbClr val="002060"/>
              </a:solidFill>
              <a:cs typeface="Arial" panose="020B0604020202020204" pitchFamily="34" charset="0"/>
            </a:endParaRPr>
          </a:p>
          <a:p>
            <a:pPr algn="just"/>
            <a:r>
              <a:rPr lang="it-IT" sz="2400" b="1" dirty="0" smtClean="0">
                <a:solidFill>
                  <a:srgbClr val="002060"/>
                </a:solidFill>
                <a:cs typeface="Arial" panose="020B0604020202020204" pitchFamily="34" charset="0"/>
              </a:rPr>
              <a:t>FASE I	</a:t>
            </a:r>
            <a:r>
              <a:rPr lang="it-IT" sz="2000" dirty="0" smtClean="0">
                <a:solidFill>
                  <a:srgbClr val="002060"/>
                </a:solidFill>
                <a:cs typeface="Arial" panose="020B0604020202020204" pitchFamily="34" charset="0"/>
              </a:rPr>
              <a:t>preparazione del supporto (biscotto) – cariche compatte</a:t>
            </a:r>
          </a:p>
          <a:p>
            <a:pPr algn="just"/>
            <a:r>
              <a:rPr lang="it-IT" sz="2400" b="1" dirty="0" smtClean="0">
                <a:solidFill>
                  <a:srgbClr val="002060"/>
                </a:solidFill>
                <a:cs typeface="Arial" panose="020B0604020202020204" pitchFamily="34" charset="0"/>
              </a:rPr>
              <a:t>FASE II	</a:t>
            </a:r>
            <a:r>
              <a:rPr lang="it-IT" sz="2000" dirty="0" smtClean="0">
                <a:solidFill>
                  <a:srgbClr val="002060"/>
                </a:solidFill>
                <a:cs typeface="Arial" panose="020B0604020202020204" pitchFamily="34" charset="0"/>
              </a:rPr>
              <a:t>maturazione dello smalto – elementi isolati</a:t>
            </a:r>
          </a:p>
          <a:p>
            <a:pPr algn="just"/>
            <a:endParaRPr lang="it-IT" sz="2000" dirty="0">
              <a:solidFill>
                <a:srgbClr val="002060"/>
              </a:solidFill>
              <a:cs typeface="Arial" panose="020B0604020202020204" pitchFamily="34" charset="0"/>
            </a:endParaRPr>
          </a:p>
          <a:p>
            <a:pPr algn="ctr"/>
            <a:r>
              <a:rPr lang="it-IT" sz="2800" b="1" dirty="0" smtClean="0">
                <a:solidFill>
                  <a:srgbClr val="002060"/>
                </a:solidFill>
                <a:cs typeface="Arial" panose="020B0604020202020204" pitchFamily="34" charset="0"/>
              </a:rPr>
              <a:t>MONOCOTTURA </a:t>
            </a:r>
            <a:r>
              <a:rPr lang="it-IT" sz="2000" dirty="0">
                <a:solidFill>
                  <a:srgbClr val="002060"/>
                </a:solidFill>
                <a:cs typeface="Arial" panose="020B0604020202020204" pitchFamily="34" charset="0"/>
              </a:rPr>
              <a:t>(tra </a:t>
            </a:r>
            <a:r>
              <a:rPr lang="it-IT" sz="2000" dirty="0" smtClean="0">
                <a:solidFill>
                  <a:srgbClr val="002060"/>
                </a:solidFill>
                <a:cs typeface="Arial" panose="020B0604020202020204" pitchFamily="34" charset="0"/>
              </a:rPr>
              <a:t>920°C </a:t>
            </a:r>
            <a:r>
              <a:rPr lang="it-IT" sz="2000" dirty="0">
                <a:solidFill>
                  <a:srgbClr val="002060"/>
                </a:solidFill>
                <a:cs typeface="Arial" panose="020B0604020202020204" pitchFamily="34" charset="0"/>
              </a:rPr>
              <a:t>e </a:t>
            </a:r>
            <a:r>
              <a:rPr lang="it-IT" sz="2000" dirty="0" smtClean="0">
                <a:solidFill>
                  <a:srgbClr val="002060"/>
                </a:solidFill>
                <a:cs typeface="Arial" panose="020B0604020202020204" pitchFamily="34" charset="0"/>
              </a:rPr>
              <a:t>1230 </a:t>
            </a:r>
            <a:r>
              <a:rPr lang="it-IT" sz="2000" dirty="0">
                <a:solidFill>
                  <a:srgbClr val="002060"/>
                </a:solidFill>
                <a:cs typeface="Arial" panose="020B0604020202020204" pitchFamily="34" charset="0"/>
              </a:rPr>
              <a:t>°C</a:t>
            </a:r>
            <a:r>
              <a:rPr lang="it-IT" sz="2000" dirty="0" smtClean="0">
                <a:solidFill>
                  <a:srgbClr val="002060"/>
                </a:solidFill>
                <a:cs typeface="Arial" panose="020B0604020202020204" pitchFamily="34" charset="0"/>
              </a:rPr>
              <a:t>)</a:t>
            </a:r>
          </a:p>
          <a:p>
            <a:pPr algn="ctr"/>
            <a:endParaRPr lang="it-IT" sz="2000" dirty="0">
              <a:solidFill>
                <a:srgbClr val="002060"/>
              </a:solidFill>
              <a:cs typeface="Arial" panose="020B0604020202020204" pitchFamily="34" charset="0"/>
            </a:endParaRPr>
          </a:p>
          <a:p>
            <a:pPr algn="just"/>
            <a:r>
              <a:rPr lang="it-IT" sz="2400" b="1" dirty="0" smtClean="0">
                <a:solidFill>
                  <a:srgbClr val="002060"/>
                </a:solidFill>
                <a:cs typeface="Arial" panose="020B0604020202020204" pitchFamily="34" charset="0"/>
              </a:rPr>
              <a:t>FASE UNICA </a:t>
            </a:r>
            <a:r>
              <a:rPr lang="it-IT" sz="2000" dirty="0" smtClean="0">
                <a:solidFill>
                  <a:srgbClr val="002060"/>
                </a:solidFill>
                <a:cs typeface="Arial" panose="020B0604020202020204" pitchFamily="34" charset="0"/>
              </a:rPr>
              <a:t>cottura </a:t>
            </a:r>
            <a:r>
              <a:rPr lang="it-IT" sz="2000" dirty="0">
                <a:solidFill>
                  <a:srgbClr val="002060"/>
                </a:solidFill>
                <a:cs typeface="Arial" panose="020B0604020202020204" pitchFamily="34" charset="0"/>
              </a:rPr>
              <a:t>contemporanea del biscotto e dello </a:t>
            </a:r>
            <a:endParaRPr lang="it-IT" sz="2000" dirty="0" smtClean="0">
              <a:solidFill>
                <a:srgbClr val="002060"/>
              </a:solidFill>
              <a:cs typeface="Arial" panose="020B0604020202020204" pitchFamily="34" charset="0"/>
            </a:endParaRPr>
          </a:p>
          <a:p>
            <a:pPr algn="just"/>
            <a:r>
              <a:rPr lang="it-IT" sz="2000" dirty="0">
                <a:solidFill>
                  <a:srgbClr val="002060"/>
                </a:solidFill>
                <a:cs typeface="Arial" panose="020B0604020202020204" pitchFamily="34" charset="0"/>
              </a:rPr>
              <a:t>	</a:t>
            </a:r>
            <a:r>
              <a:rPr lang="it-IT" sz="2000" dirty="0" smtClean="0">
                <a:solidFill>
                  <a:srgbClr val="002060"/>
                </a:solidFill>
                <a:cs typeface="Arial" panose="020B0604020202020204" pitchFamily="34" charset="0"/>
              </a:rPr>
              <a:t>	smalto</a:t>
            </a:r>
            <a:r>
              <a:rPr lang="it-IT" sz="2000" dirty="0">
                <a:solidFill>
                  <a:srgbClr val="002060"/>
                </a:solidFill>
                <a:cs typeface="Arial" panose="020B0604020202020204" pitchFamily="34" charset="0"/>
              </a:rPr>
              <a:t>, rapidamente e ad alta </a:t>
            </a:r>
            <a:r>
              <a:rPr lang="it-IT" sz="2000" dirty="0" smtClean="0">
                <a:solidFill>
                  <a:srgbClr val="002060"/>
                </a:solidFill>
                <a:cs typeface="Arial" panose="020B0604020202020204" pitchFamily="34" charset="0"/>
              </a:rPr>
              <a:t>temperatura</a:t>
            </a:r>
          </a:p>
          <a:p>
            <a:pPr algn="just"/>
            <a:r>
              <a:rPr lang="it-IT" sz="2000" b="1" dirty="0" smtClean="0">
                <a:solidFill>
                  <a:srgbClr val="002060"/>
                </a:solidFill>
                <a:cs typeface="Arial" panose="020B0604020202020204" pitchFamily="34" charset="0"/>
              </a:rPr>
              <a:t>VANTAGGI</a:t>
            </a:r>
            <a:endParaRPr lang="it-IT" sz="2400" b="1" dirty="0" smtClean="0">
              <a:solidFill>
                <a:srgbClr val="002060"/>
              </a:solidFill>
              <a:cs typeface="Arial" panose="020B0604020202020204" pitchFamily="34" charset="0"/>
            </a:endParaRPr>
          </a:p>
          <a:p>
            <a:pPr marL="342900" indent="-342900" algn="just">
              <a:buFont typeface="Wingdings" pitchFamily="2" charset="2"/>
              <a:buChar char="ü"/>
            </a:pPr>
            <a:r>
              <a:rPr lang="it-IT" sz="2000" dirty="0" smtClean="0">
                <a:solidFill>
                  <a:srgbClr val="002060"/>
                </a:solidFill>
                <a:cs typeface="Arial" panose="020B0604020202020204" pitchFamily="34" charset="0"/>
              </a:rPr>
              <a:t>Cottura contemporanea di due strati</a:t>
            </a:r>
          </a:p>
          <a:p>
            <a:pPr marL="342900" indent="-342900" algn="just">
              <a:buFont typeface="Wingdings" pitchFamily="2" charset="2"/>
              <a:buChar char="ü"/>
            </a:pPr>
            <a:r>
              <a:rPr lang="it-IT" sz="2000" dirty="0" smtClean="0">
                <a:solidFill>
                  <a:srgbClr val="002060"/>
                </a:solidFill>
                <a:cs typeface="Arial" panose="020B0604020202020204" pitchFamily="34" charset="0"/>
              </a:rPr>
              <a:t>Maggiore coesione degli strati</a:t>
            </a:r>
          </a:p>
          <a:p>
            <a:pPr marL="342900" indent="-342900" algn="just">
              <a:buFont typeface="Wingdings" pitchFamily="2" charset="2"/>
              <a:buChar char="ü"/>
            </a:pPr>
            <a:r>
              <a:rPr lang="it-IT" sz="2000" dirty="0" smtClean="0">
                <a:solidFill>
                  <a:srgbClr val="002060"/>
                </a:solidFill>
                <a:cs typeface="Arial" panose="020B0604020202020204" pitchFamily="34" charset="0"/>
              </a:rPr>
              <a:t>Resistenza al gelo</a:t>
            </a:r>
          </a:p>
          <a:p>
            <a:pPr marL="342900" indent="-342900" algn="just">
              <a:buFont typeface="Wingdings" pitchFamily="2" charset="2"/>
              <a:buChar char="ü"/>
            </a:pPr>
            <a:r>
              <a:rPr lang="it-IT" sz="2000" dirty="0" smtClean="0">
                <a:solidFill>
                  <a:srgbClr val="002060"/>
                </a:solidFill>
                <a:cs typeface="Arial" panose="020B0604020202020204" pitchFamily="34" charset="0"/>
              </a:rPr>
              <a:t>Resistenza meccanica elevata</a:t>
            </a:r>
          </a:p>
          <a:p>
            <a:pPr marL="342900" indent="-342900" algn="just">
              <a:buFont typeface="Wingdings" pitchFamily="2" charset="2"/>
              <a:buChar char="ü"/>
            </a:pPr>
            <a:r>
              <a:rPr lang="it-IT" sz="2000" dirty="0" smtClean="0">
                <a:solidFill>
                  <a:srgbClr val="002060"/>
                </a:solidFill>
                <a:cs typeface="Arial" panose="020B0604020202020204" pitchFamily="34" charset="0"/>
              </a:rPr>
              <a:t>Resistenza all’abrasione</a:t>
            </a:r>
          </a:p>
          <a:p>
            <a:pPr marL="342900" indent="-342900" algn="just">
              <a:buFont typeface="Wingdings" pitchFamily="2" charset="2"/>
              <a:buChar char="ü"/>
            </a:pPr>
            <a:r>
              <a:rPr lang="it-IT" sz="2000" dirty="0" smtClean="0">
                <a:solidFill>
                  <a:srgbClr val="002060"/>
                </a:solidFill>
                <a:cs typeface="Arial" panose="020B0604020202020204" pitchFamily="34" charset="0"/>
              </a:rPr>
              <a:t>Spessore sottile</a:t>
            </a:r>
            <a:endParaRPr lang="it-IT" sz="2000" dirty="0">
              <a:solidFill>
                <a:srgbClr val="002060"/>
              </a:solidFill>
              <a:cs typeface="Arial" panose="020B0604020202020204" pitchFamily="34" charset="0"/>
            </a:endParaRPr>
          </a:p>
        </p:txBody>
      </p:sp>
      <p:sp>
        <p:nvSpPr>
          <p:cNvPr id="4"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1817043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56792"/>
            <a:ext cx="9144000" cy="5301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Box 1"/>
          <p:cNvSpPr txBox="1"/>
          <p:nvPr/>
        </p:nvSpPr>
        <p:spPr>
          <a:xfrm>
            <a:off x="143508" y="708906"/>
            <a:ext cx="8856983" cy="523220"/>
          </a:xfrm>
          <a:prstGeom prst="rect">
            <a:avLst/>
          </a:prstGeom>
          <a:noFill/>
        </p:spPr>
        <p:txBody>
          <a:bodyPr wrap="square" rtlCol="0">
            <a:spAutoFit/>
          </a:bodyPr>
          <a:lstStyle/>
          <a:p>
            <a:pPr algn="ctr"/>
            <a:r>
              <a:rPr lang="it-IT" sz="2800" b="1" dirty="0" smtClean="0">
                <a:solidFill>
                  <a:schemeClr val="bg1"/>
                </a:solidFill>
                <a:cs typeface="Arial" panose="020B0604020202020204" pitchFamily="34" charset="0"/>
              </a:rPr>
              <a:t>RIVESTIMENTI – pezzi e pezzi speciali</a:t>
            </a:r>
          </a:p>
        </p:txBody>
      </p:sp>
      <p:pic>
        <p:nvPicPr>
          <p:cNvPr id="4098" name="Picture 2" descr="C:\Users\7235\Dropbox\scansione100001.bmp"/>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4313" t="7010" b="33930"/>
          <a:stretch/>
        </p:blipFill>
        <p:spPr bwMode="auto">
          <a:xfrm>
            <a:off x="20793" y="1575956"/>
            <a:ext cx="3975143" cy="531591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488343" y="1727325"/>
            <a:ext cx="4498189" cy="5013176"/>
            <a:chOff x="5436096" y="2624223"/>
            <a:chExt cx="3096761" cy="3219380"/>
          </a:xfrm>
        </p:grpSpPr>
        <p:pic>
          <p:nvPicPr>
            <p:cNvPr id="4099" name="Picture 3" descr="C:\Users\7235\Dropbox\scansione100001.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269" r="71904" b="41788"/>
            <a:stretch/>
          </p:blipFill>
          <p:spPr bwMode="auto">
            <a:xfrm>
              <a:off x="7237368" y="2624223"/>
              <a:ext cx="1295489" cy="32193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7235\Dropbox\scansione100001.bm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9967" r="71904"/>
            <a:stretch/>
          </p:blipFill>
          <p:spPr bwMode="auto">
            <a:xfrm>
              <a:off x="5436096" y="2624223"/>
              <a:ext cx="1511513" cy="320324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1796947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17183" y="1340768"/>
            <a:ext cx="3526817" cy="5273808"/>
          </a:xfrm>
          <a:prstGeom prst="rect">
            <a:avLst/>
          </a:prstGeom>
        </p:spPr>
      </p:pic>
      <p:pic>
        <p:nvPicPr>
          <p:cNvPr id="19" name="Picture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65" y="1340768"/>
            <a:ext cx="3534890" cy="5273808"/>
          </a:xfrm>
          <a:prstGeom prst="rect">
            <a:avLst/>
          </a:prstGeom>
        </p:spPr>
      </p:pic>
      <p:pic>
        <p:nvPicPr>
          <p:cNvPr id="20" name="Picture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11849" y="1322620"/>
            <a:ext cx="3455399" cy="5291956"/>
          </a:xfrm>
          <a:prstGeom prst="rect">
            <a:avLst/>
          </a:prstGeom>
        </p:spPr>
      </p:pic>
      <p:sp>
        <p:nvSpPr>
          <p:cNvPr id="6"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1814560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908720"/>
            <a:ext cx="8496944" cy="4524315"/>
          </a:xfrm>
          <a:prstGeom prst="rect">
            <a:avLst/>
          </a:prstGeom>
        </p:spPr>
        <p:txBody>
          <a:bodyPr wrap="square">
            <a:spAutoFit/>
          </a:bodyPr>
          <a:lstStyle/>
          <a:p>
            <a:pPr algn="ctr"/>
            <a:r>
              <a:rPr lang="it-IT" sz="2800" b="1" dirty="0" smtClean="0">
                <a:solidFill>
                  <a:srgbClr val="C00000"/>
                </a:solidFill>
                <a:cs typeface="Arial" panose="020B0604020202020204" pitchFamily="34" charset="0"/>
              </a:rPr>
              <a:t>PROPRIETA’ DEGLI ECB IN LATERIZIO </a:t>
            </a:r>
          </a:p>
          <a:p>
            <a:endParaRPr lang="it-IT" dirty="0" smtClean="0">
              <a:cs typeface="Arial" panose="020B0604020202020204" pitchFamily="34" charset="0"/>
            </a:endParaRPr>
          </a:p>
          <a:p>
            <a:endParaRPr lang="it-IT" dirty="0" smtClean="0">
              <a:cs typeface="Arial" panose="020B0604020202020204" pitchFamily="34" charset="0"/>
            </a:endParaRPr>
          </a:p>
          <a:p>
            <a:pPr algn="just"/>
            <a:r>
              <a:rPr lang="it-IT" sz="2400" b="1" dirty="0" smtClean="0">
                <a:solidFill>
                  <a:srgbClr val="002060"/>
                </a:solidFill>
                <a:cs typeface="Arial" panose="020B0604020202020204" pitchFamily="34" charset="0"/>
              </a:rPr>
              <a:t>nella </a:t>
            </a:r>
            <a:r>
              <a:rPr lang="it-IT" sz="2400" b="1" dirty="0">
                <a:solidFill>
                  <a:srgbClr val="002060"/>
                </a:solidFill>
                <a:cs typeface="Arial" panose="020B0604020202020204" pitchFamily="34" charset="0"/>
              </a:rPr>
              <a:t>massa </a:t>
            </a:r>
            <a:r>
              <a:rPr lang="it-IT" sz="2400" b="1" dirty="0" smtClean="0">
                <a:solidFill>
                  <a:srgbClr val="002060"/>
                </a:solidFill>
                <a:cs typeface="Arial" panose="020B0604020202020204" pitchFamily="34" charset="0"/>
              </a:rPr>
              <a:t> </a:t>
            </a:r>
            <a:r>
              <a:rPr lang="it-IT" sz="2400" dirty="0" smtClean="0">
                <a:solidFill>
                  <a:srgbClr val="002060"/>
                </a:solidFill>
                <a:cs typeface="Arial" panose="020B0604020202020204" pitchFamily="34" charset="0"/>
              </a:rPr>
              <a:t>- </a:t>
            </a:r>
            <a:r>
              <a:rPr lang="it-IT" sz="2000" dirty="0" smtClean="0">
                <a:solidFill>
                  <a:srgbClr val="002060"/>
                </a:solidFill>
                <a:cs typeface="Arial" panose="020B0604020202020204" pitchFamily="34" charset="0"/>
              </a:rPr>
              <a:t>scevri </a:t>
            </a:r>
            <a:r>
              <a:rPr lang="it-IT" sz="2000" dirty="0">
                <a:solidFill>
                  <a:srgbClr val="002060"/>
                </a:solidFill>
                <a:cs typeface="Arial" panose="020B0604020202020204" pitchFamily="34" charset="0"/>
              </a:rPr>
              <a:t>da sassolini e </a:t>
            </a:r>
            <a:r>
              <a:rPr lang="it-IT" sz="2000" dirty="0" smtClean="0">
                <a:solidFill>
                  <a:srgbClr val="002060"/>
                </a:solidFill>
                <a:cs typeface="Arial" panose="020B0604020202020204" pitchFamily="34" charset="0"/>
              </a:rPr>
              <a:t>da altre impurità, presentare </a:t>
            </a:r>
            <a:r>
              <a:rPr lang="it-IT" sz="2000" dirty="0">
                <a:solidFill>
                  <a:srgbClr val="002060"/>
                </a:solidFill>
                <a:cs typeface="Arial" panose="020B0604020202020204" pitchFamily="34" charset="0"/>
              </a:rPr>
              <a:t>alla frattura (non </a:t>
            </a:r>
            <a:r>
              <a:rPr lang="it-IT" sz="2000" dirty="0" smtClean="0">
                <a:solidFill>
                  <a:srgbClr val="002060"/>
                </a:solidFill>
                <a:cs typeface="Arial" panose="020B0604020202020204" pitchFamily="34" charset="0"/>
              </a:rPr>
              <a:t>vetrosa) grana </a:t>
            </a:r>
            <a:r>
              <a:rPr lang="it-IT" sz="2000" dirty="0">
                <a:solidFill>
                  <a:srgbClr val="002060"/>
                </a:solidFill>
                <a:cs typeface="Arial" panose="020B0604020202020204" pitchFamily="34" charset="0"/>
              </a:rPr>
              <a:t>fine ed </a:t>
            </a:r>
            <a:r>
              <a:rPr lang="it-IT" sz="2000" dirty="0" smtClean="0">
                <a:solidFill>
                  <a:srgbClr val="002060"/>
                </a:solidFill>
                <a:cs typeface="Arial" panose="020B0604020202020204" pitchFamily="34" charset="0"/>
              </a:rPr>
              <a:t>uniforme, non </a:t>
            </a:r>
            <a:r>
              <a:rPr lang="it-IT" sz="2000" dirty="0">
                <a:solidFill>
                  <a:srgbClr val="002060"/>
                </a:solidFill>
                <a:cs typeface="Arial" panose="020B0604020202020204" pitchFamily="34" charset="0"/>
              </a:rPr>
              <a:t>sfaldarsi e non </a:t>
            </a:r>
            <a:r>
              <a:rPr lang="it-IT" sz="2000" dirty="0" smtClean="0">
                <a:solidFill>
                  <a:srgbClr val="002060"/>
                </a:solidFill>
                <a:cs typeface="Arial" panose="020B0604020202020204" pitchFamily="34" charset="0"/>
              </a:rPr>
              <a:t>sfiorire sotto l’influenza </a:t>
            </a:r>
            <a:r>
              <a:rPr lang="it-IT" sz="2000" dirty="0">
                <a:solidFill>
                  <a:srgbClr val="002060"/>
                </a:solidFill>
                <a:cs typeface="Arial" panose="020B0604020202020204" pitchFamily="34" charset="0"/>
              </a:rPr>
              <a:t>degli agenti atmosferici e di soluzioni saline</a:t>
            </a:r>
            <a:endParaRPr lang="it-IT" sz="2000" dirty="0" smtClean="0">
              <a:solidFill>
                <a:srgbClr val="002060"/>
              </a:solidFill>
              <a:cs typeface="Arial" panose="020B0604020202020204" pitchFamily="34" charset="0"/>
            </a:endParaRPr>
          </a:p>
          <a:p>
            <a:pPr algn="just"/>
            <a:endParaRPr lang="it-IT" sz="2400" dirty="0" smtClean="0">
              <a:solidFill>
                <a:srgbClr val="002060"/>
              </a:solidFill>
              <a:cs typeface="Arial" panose="020B0604020202020204" pitchFamily="34" charset="0"/>
            </a:endParaRPr>
          </a:p>
          <a:p>
            <a:pPr algn="just"/>
            <a:r>
              <a:rPr lang="it-IT" sz="2400" b="1" dirty="0" smtClean="0">
                <a:solidFill>
                  <a:srgbClr val="002060"/>
                </a:solidFill>
                <a:cs typeface="Arial" panose="020B0604020202020204" pitchFamily="34" charset="0"/>
              </a:rPr>
              <a:t>nella geometria </a:t>
            </a:r>
            <a:r>
              <a:rPr lang="it-IT" sz="2400" dirty="0" smtClean="0">
                <a:solidFill>
                  <a:srgbClr val="002060"/>
                </a:solidFill>
                <a:cs typeface="Arial" panose="020B0604020202020204" pitchFamily="34" charset="0"/>
              </a:rPr>
              <a:t>- </a:t>
            </a:r>
            <a:r>
              <a:rPr lang="it-IT" sz="2000" dirty="0" smtClean="0">
                <a:solidFill>
                  <a:srgbClr val="002060"/>
                </a:solidFill>
                <a:cs typeface="Arial" panose="020B0604020202020204" pitchFamily="34" charset="0"/>
              </a:rPr>
              <a:t>avere </a:t>
            </a:r>
            <a:r>
              <a:rPr lang="it-IT" sz="2000" dirty="0">
                <a:solidFill>
                  <a:srgbClr val="002060"/>
                </a:solidFill>
                <a:cs typeface="Arial" panose="020B0604020202020204" pitchFamily="34" charset="0"/>
              </a:rPr>
              <a:t>facce lisce e spigoli </a:t>
            </a:r>
            <a:r>
              <a:rPr lang="it-IT" sz="2000" dirty="0" smtClean="0">
                <a:solidFill>
                  <a:srgbClr val="002060"/>
                </a:solidFill>
                <a:cs typeface="Arial" panose="020B0604020202020204" pitchFamily="34" charset="0"/>
              </a:rPr>
              <a:t>regolari</a:t>
            </a:r>
          </a:p>
          <a:p>
            <a:pPr algn="just"/>
            <a:endParaRPr lang="it-IT" sz="2400" dirty="0">
              <a:solidFill>
                <a:srgbClr val="002060"/>
              </a:solidFill>
              <a:cs typeface="Arial" panose="020B0604020202020204" pitchFamily="34" charset="0"/>
            </a:endParaRPr>
          </a:p>
          <a:p>
            <a:pPr algn="just"/>
            <a:r>
              <a:rPr lang="it-IT" sz="2400" b="1" dirty="0" smtClean="0">
                <a:solidFill>
                  <a:srgbClr val="002060"/>
                </a:solidFill>
                <a:cs typeface="Arial" panose="020B0604020202020204" pitchFamily="34" charset="0"/>
              </a:rPr>
              <a:t>nelle prestazioni </a:t>
            </a:r>
            <a:r>
              <a:rPr lang="it-IT" sz="2400" dirty="0" smtClean="0">
                <a:solidFill>
                  <a:srgbClr val="002060"/>
                </a:solidFill>
                <a:cs typeface="Arial" panose="020B0604020202020204" pitchFamily="34" charset="0"/>
              </a:rPr>
              <a:t>- </a:t>
            </a:r>
            <a:r>
              <a:rPr lang="it-IT" sz="2000" dirty="0" smtClean="0">
                <a:solidFill>
                  <a:srgbClr val="002060"/>
                </a:solidFill>
                <a:cs typeface="Arial" panose="020B0604020202020204" pitchFamily="34" charset="0"/>
              </a:rPr>
              <a:t>dare</a:t>
            </a:r>
            <a:r>
              <a:rPr lang="it-IT" sz="2000" dirty="0">
                <a:solidFill>
                  <a:srgbClr val="002060"/>
                </a:solidFill>
                <a:cs typeface="Arial" panose="020B0604020202020204" pitchFamily="34" charset="0"/>
              </a:rPr>
              <a:t>, al colpo di martello, suono </a:t>
            </a:r>
            <a:r>
              <a:rPr lang="it-IT" sz="2000" dirty="0" smtClean="0">
                <a:solidFill>
                  <a:srgbClr val="002060"/>
                </a:solidFill>
                <a:cs typeface="Arial" panose="020B0604020202020204" pitchFamily="34" charset="0"/>
              </a:rPr>
              <a:t>chiaro, assorbire per immersione</a:t>
            </a:r>
            <a:r>
              <a:rPr lang="it-IT" sz="2000" dirty="0">
                <a:solidFill>
                  <a:srgbClr val="002060"/>
                </a:solidFill>
                <a:cs typeface="Arial" panose="020B0604020202020204" pitchFamily="34" charset="0"/>
              </a:rPr>
              <a:t>,</a:t>
            </a:r>
            <a:r>
              <a:rPr lang="it-IT" sz="2000" dirty="0" smtClean="0">
                <a:solidFill>
                  <a:srgbClr val="002060"/>
                </a:solidFill>
                <a:cs typeface="Arial" panose="020B0604020202020204" pitchFamily="34" charset="0"/>
              </a:rPr>
              <a:t> asciugarsi all’aria </a:t>
            </a:r>
            <a:r>
              <a:rPr lang="it-IT" sz="2000" dirty="0">
                <a:solidFill>
                  <a:srgbClr val="002060"/>
                </a:solidFill>
                <a:cs typeface="Arial" panose="020B0604020202020204" pitchFamily="34" charset="0"/>
              </a:rPr>
              <a:t>con sufficiente </a:t>
            </a:r>
            <a:r>
              <a:rPr lang="it-IT" sz="2000" dirty="0" smtClean="0">
                <a:solidFill>
                  <a:srgbClr val="002060"/>
                </a:solidFill>
                <a:cs typeface="Arial" panose="020B0604020202020204" pitchFamily="34" charset="0"/>
              </a:rPr>
              <a:t>rapidità, non </a:t>
            </a:r>
            <a:r>
              <a:rPr lang="it-IT" sz="2000" dirty="0">
                <a:solidFill>
                  <a:srgbClr val="002060"/>
                </a:solidFill>
                <a:cs typeface="Arial" panose="020B0604020202020204" pitchFamily="34" charset="0"/>
              </a:rPr>
              <a:t>screpolarsi al </a:t>
            </a:r>
            <a:r>
              <a:rPr lang="it-IT" sz="2000" dirty="0" smtClean="0">
                <a:solidFill>
                  <a:srgbClr val="002060"/>
                </a:solidFill>
                <a:cs typeface="Arial" panose="020B0604020202020204" pitchFamily="34" charset="0"/>
              </a:rPr>
              <a:t>fuoco, avere </a:t>
            </a:r>
            <a:r>
              <a:rPr lang="it-IT" sz="2000" dirty="0">
                <a:solidFill>
                  <a:srgbClr val="002060"/>
                </a:solidFill>
                <a:cs typeface="Arial" panose="020B0604020202020204" pitchFamily="34" charset="0"/>
              </a:rPr>
              <a:t>resistenza adeguata agli sforzi ai quali dovranno essere assoggettati </a:t>
            </a:r>
            <a:r>
              <a:rPr lang="it-IT" sz="2000" dirty="0" smtClean="0">
                <a:solidFill>
                  <a:srgbClr val="002060"/>
                </a:solidFill>
                <a:cs typeface="Arial" panose="020B0604020202020204" pitchFamily="34" charset="0"/>
              </a:rPr>
              <a:t>in relazione all’uso</a:t>
            </a:r>
            <a:endParaRPr lang="it-IT" sz="2000" dirty="0">
              <a:solidFill>
                <a:srgbClr val="002060"/>
              </a:solidFill>
              <a:cs typeface="Arial" panose="020B0604020202020204" pitchFamily="34" charset="0"/>
            </a:endParaRPr>
          </a:p>
        </p:txBody>
      </p:sp>
      <p:sp>
        <p:nvSpPr>
          <p:cNvPr id="4"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785051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693911"/>
            <a:ext cx="8784976" cy="4596130"/>
          </a:xfrm>
          <a:prstGeom prst="rect">
            <a:avLst/>
          </a:prstGeom>
        </p:spPr>
        <p:txBody>
          <a:bodyPr wrap="square">
            <a:spAutoFit/>
          </a:bodyPr>
          <a:lstStyle/>
          <a:p>
            <a:pPr algn="ctr"/>
            <a:r>
              <a:rPr lang="it-IT" sz="2800" b="1" dirty="0" smtClean="0">
                <a:solidFill>
                  <a:srgbClr val="C00000"/>
                </a:solidFill>
                <a:cs typeface="Arial" panose="020B0604020202020204" pitchFamily="34" charset="0"/>
              </a:rPr>
              <a:t>PROPRIETA’ MECCANICHE E TERMICHE</a:t>
            </a:r>
          </a:p>
          <a:p>
            <a:pPr algn="ctr"/>
            <a:endParaRPr lang="it-IT" dirty="0">
              <a:cs typeface="Arial" panose="020B0604020202020204" pitchFamily="34" charset="0"/>
            </a:endParaRPr>
          </a:p>
          <a:p>
            <a:pPr algn="ctr"/>
            <a:r>
              <a:rPr lang="it-IT" sz="2400" b="1" dirty="0" smtClean="0">
                <a:solidFill>
                  <a:srgbClr val="002060"/>
                </a:solidFill>
                <a:cs typeface="Arial" panose="020B0604020202020204" pitchFamily="34" charset="0"/>
              </a:rPr>
              <a:t>RESISTENZA A COMPRESSIONE</a:t>
            </a:r>
            <a:endParaRPr lang="it-IT" sz="2400" b="1" dirty="0">
              <a:solidFill>
                <a:srgbClr val="002060"/>
              </a:solidFill>
              <a:cs typeface="Arial" panose="020B0604020202020204" pitchFamily="34" charset="0"/>
            </a:endParaRPr>
          </a:p>
          <a:p>
            <a:pPr algn="ctr"/>
            <a:r>
              <a:rPr lang="it-IT" sz="2000" dirty="0" smtClean="0">
                <a:solidFill>
                  <a:srgbClr val="002060"/>
                </a:solidFill>
                <a:cs typeface="Arial" panose="020B0604020202020204" pitchFamily="34" charset="0"/>
              </a:rPr>
              <a:t> </a:t>
            </a:r>
            <a:r>
              <a:rPr lang="el-GR" sz="2000" dirty="0" smtClean="0">
                <a:solidFill>
                  <a:srgbClr val="002060"/>
                </a:solidFill>
                <a:cs typeface="Arial" panose="020B0604020202020204" pitchFamily="34" charset="0"/>
              </a:rPr>
              <a:t>σ</a:t>
            </a:r>
            <a:r>
              <a:rPr lang="vi-VN" sz="2000" baseline="-25000" dirty="0" smtClean="0">
                <a:solidFill>
                  <a:srgbClr val="002060"/>
                </a:solidFill>
                <a:cs typeface="Arial" panose="020B0604020202020204" pitchFamily="34" charset="0"/>
              </a:rPr>
              <a:t>c</a:t>
            </a:r>
            <a:r>
              <a:rPr lang="it-IT" sz="2000" dirty="0" smtClean="0">
                <a:solidFill>
                  <a:srgbClr val="002060"/>
                </a:solidFill>
                <a:cs typeface="Arial" panose="020B0604020202020204" pitchFamily="34" charset="0"/>
              </a:rPr>
              <a:t>  18-25N/mm</a:t>
            </a:r>
            <a:r>
              <a:rPr lang="it-IT" sz="2000" baseline="30000" dirty="0" smtClean="0">
                <a:solidFill>
                  <a:srgbClr val="002060"/>
                </a:solidFill>
                <a:cs typeface="Arial" panose="020B0604020202020204" pitchFamily="34" charset="0"/>
              </a:rPr>
              <a:t>2 </a:t>
            </a:r>
            <a:r>
              <a:rPr lang="it-IT" sz="2000" dirty="0" smtClean="0">
                <a:solidFill>
                  <a:srgbClr val="002060"/>
                </a:solidFill>
                <a:cs typeface="Arial" panose="020B0604020202020204" pitchFamily="34" charset="0"/>
              </a:rPr>
              <a:t>mattoni pieni </a:t>
            </a:r>
            <a:r>
              <a:rPr lang="it-IT" sz="1600" dirty="0" smtClean="0">
                <a:solidFill>
                  <a:srgbClr val="002060"/>
                </a:solidFill>
                <a:cs typeface="Arial" panose="020B0604020202020204" pitchFamily="34" charset="0"/>
              </a:rPr>
              <a:t>(2000 kg/mc)</a:t>
            </a:r>
          </a:p>
          <a:p>
            <a:pPr algn="ctr"/>
            <a:r>
              <a:rPr lang="el-GR" sz="2000" dirty="0" smtClean="0">
                <a:solidFill>
                  <a:srgbClr val="002060"/>
                </a:solidFill>
                <a:cs typeface="Arial" panose="020B0604020202020204" pitchFamily="34" charset="0"/>
              </a:rPr>
              <a:t>σ</a:t>
            </a:r>
            <a:r>
              <a:rPr lang="vi-VN" sz="2000" baseline="-25000" dirty="0" smtClean="0">
                <a:solidFill>
                  <a:srgbClr val="002060"/>
                </a:solidFill>
                <a:cs typeface="Arial" panose="020B0604020202020204" pitchFamily="34" charset="0"/>
              </a:rPr>
              <a:t>c</a:t>
            </a:r>
            <a:r>
              <a:rPr lang="it-IT" sz="2000" dirty="0" smtClean="0">
                <a:solidFill>
                  <a:srgbClr val="002060"/>
                </a:solidFill>
                <a:cs typeface="Arial" panose="020B0604020202020204" pitchFamily="34" charset="0"/>
              </a:rPr>
              <a:t>  15-17N/mm</a:t>
            </a:r>
            <a:r>
              <a:rPr lang="it-IT" sz="2000" baseline="30000" dirty="0" smtClean="0">
                <a:solidFill>
                  <a:srgbClr val="002060"/>
                </a:solidFill>
                <a:cs typeface="Arial" panose="020B0604020202020204" pitchFamily="34" charset="0"/>
              </a:rPr>
              <a:t>2 </a:t>
            </a:r>
            <a:r>
              <a:rPr lang="it-IT" sz="2000" dirty="0">
                <a:solidFill>
                  <a:srgbClr val="002060"/>
                </a:solidFill>
                <a:cs typeface="Arial" panose="020B0604020202020204" pitchFamily="34" charset="0"/>
              </a:rPr>
              <a:t>mattoni semipieni </a:t>
            </a:r>
            <a:r>
              <a:rPr lang="it-IT" sz="1600" dirty="0" smtClean="0">
                <a:solidFill>
                  <a:srgbClr val="002060"/>
                </a:solidFill>
                <a:cs typeface="Arial" panose="020B0604020202020204" pitchFamily="34" charset="0"/>
              </a:rPr>
              <a:t>(1600 </a:t>
            </a:r>
            <a:r>
              <a:rPr lang="it-IT" sz="1600" dirty="0">
                <a:solidFill>
                  <a:srgbClr val="002060"/>
                </a:solidFill>
                <a:cs typeface="Arial" panose="020B0604020202020204" pitchFamily="34" charset="0"/>
              </a:rPr>
              <a:t>kg/mc</a:t>
            </a:r>
            <a:r>
              <a:rPr lang="it-IT" sz="1600" dirty="0" smtClean="0">
                <a:solidFill>
                  <a:srgbClr val="002060"/>
                </a:solidFill>
                <a:cs typeface="Arial" panose="020B0604020202020204" pitchFamily="34" charset="0"/>
              </a:rPr>
              <a:t>)</a:t>
            </a:r>
            <a:endParaRPr lang="it-IT" sz="2000" dirty="0" smtClean="0">
              <a:solidFill>
                <a:srgbClr val="002060"/>
              </a:solidFill>
              <a:cs typeface="Arial" panose="020B0604020202020204" pitchFamily="34" charset="0"/>
            </a:endParaRPr>
          </a:p>
          <a:p>
            <a:pPr algn="ctr"/>
            <a:r>
              <a:rPr lang="el-GR" sz="2000" dirty="0" smtClean="0">
                <a:solidFill>
                  <a:srgbClr val="002060"/>
                </a:solidFill>
                <a:cs typeface="Arial" panose="020B0604020202020204" pitchFamily="34" charset="0"/>
              </a:rPr>
              <a:t>σ</a:t>
            </a:r>
            <a:r>
              <a:rPr lang="vi-VN" sz="2000" baseline="-25000" dirty="0" smtClean="0">
                <a:solidFill>
                  <a:srgbClr val="002060"/>
                </a:solidFill>
                <a:cs typeface="Arial" panose="020B0604020202020204" pitchFamily="34" charset="0"/>
              </a:rPr>
              <a:t>c</a:t>
            </a:r>
            <a:r>
              <a:rPr lang="it-IT" sz="2000" dirty="0" smtClean="0">
                <a:solidFill>
                  <a:srgbClr val="002060"/>
                </a:solidFill>
                <a:cs typeface="Arial" panose="020B0604020202020204" pitchFamily="34" charset="0"/>
              </a:rPr>
              <a:t>  12-14N/mm</a:t>
            </a:r>
            <a:r>
              <a:rPr lang="it-IT" sz="2000" baseline="30000" dirty="0" smtClean="0">
                <a:solidFill>
                  <a:srgbClr val="002060"/>
                </a:solidFill>
                <a:cs typeface="Arial" panose="020B0604020202020204" pitchFamily="34" charset="0"/>
              </a:rPr>
              <a:t>2 </a:t>
            </a:r>
            <a:r>
              <a:rPr lang="it-IT" sz="2000" dirty="0">
                <a:solidFill>
                  <a:srgbClr val="002060"/>
                </a:solidFill>
                <a:cs typeface="Arial" panose="020B0604020202020204" pitchFamily="34" charset="0"/>
              </a:rPr>
              <a:t>mattoni </a:t>
            </a:r>
            <a:r>
              <a:rPr lang="it-IT" sz="2000" dirty="0" smtClean="0">
                <a:solidFill>
                  <a:srgbClr val="002060"/>
                </a:solidFill>
                <a:cs typeface="Arial" panose="020B0604020202020204" pitchFamily="34" charset="0"/>
              </a:rPr>
              <a:t>forati </a:t>
            </a:r>
            <a:r>
              <a:rPr lang="it-IT" sz="1600" dirty="0" smtClean="0">
                <a:solidFill>
                  <a:srgbClr val="002060"/>
                </a:solidFill>
                <a:cs typeface="Arial" panose="020B0604020202020204" pitchFamily="34" charset="0"/>
              </a:rPr>
              <a:t>(1000 kg/mc)</a:t>
            </a:r>
            <a:endParaRPr lang="it-IT" sz="1600" dirty="0">
              <a:solidFill>
                <a:srgbClr val="002060"/>
              </a:solidFill>
              <a:cs typeface="Arial" panose="020B0604020202020204" pitchFamily="34" charset="0"/>
            </a:endParaRPr>
          </a:p>
          <a:p>
            <a:pPr algn="ctr"/>
            <a:endParaRPr lang="it-IT" sz="1600" baseline="30000" dirty="0">
              <a:solidFill>
                <a:srgbClr val="002060"/>
              </a:solidFill>
              <a:cs typeface="Arial" panose="020B0604020202020204" pitchFamily="34" charset="0"/>
            </a:endParaRPr>
          </a:p>
          <a:p>
            <a:pPr algn="ctr"/>
            <a:r>
              <a:rPr lang="it-IT" sz="1600" i="1" dirty="0" smtClean="0">
                <a:solidFill>
                  <a:srgbClr val="002060"/>
                </a:solidFill>
                <a:cs typeface="Arial" panose="020B0604020202020204" pitchFamily="34" charset="0"/>
              </a:rPr>
              <a:t>(marmo 92N/mm</a:t>
            </a:r>
            <a:r>
              <a:rPr lang="it-IT" sz="1600" i="1" baseline="30000" dirty="0">
                <a:solidFill>
                  <a:srgbClr val="002060"/>
                </a:solidFill>
                <a:cs typeface="Arial" panose="020B0604020202020204" pitchFamily="34" charset="0"/>
              </a:rPr>
              <a:t>2</a:t>
            </a:r>
            <a:r>
              <a:rPr lang="it-IT" sz="1600" i="1" dirty="0" smtClean="0">
                <a:solidFill>
                  <a:srgbClr val="002060"/>
                </a:solidFill>
                <a:cs typeface="Arial" panose="020B0604020202020204" pitchFamily="34" charset="0"/>
              </a:rPr>
              <a:t>)</a:t>
            </a:r>
          </a:p>
          <a:p>
            <a:pPr algn="ctr"/>
            <a:endParaRPr lang="it-IT" sz="1400" b="1" dirty="0" smtClean="0">
              <a:solidFill>
                <a:srgbClr val="002060"/>
              </a:solidFill>
              <a:cs typeface="Arial" panose="020B0604020202020204" pitchFamily="34" charset="0"/>
            </a:endParaRPr>
          </a:p>
          <a:p>
            <a:pPr algn="ctr"/>
            <a:r>
              <a:rPr lang="it-IT" sz="2400" b="1" dirty="0" smtClean="0">
                <a:solidFill>
                  <a:srgbClr val="002060"/>
                </a:solidFill>
                <a:cs typeface="Arial" panose="020B0604020202020204" pitchFamily="34" charset="0"/>
              </a:rPr>
              <a:t>RESISTENZA </a:t>
            </a:r>
            <a:r>
              <a:rPr lang="it-IT" sz="2400" b="1" dirty="0">
                <a:solidFill>
                  <a:srgbClr val="002060"/>
                </a:solidFill>
                <a:cs typeface="Arial" panose="020B0604020202020204" pitchFamily="34" charset="0"/>
              </a:rPr>
              <a:t>A URTI</a:t>
            </a:r>
          </a:p>
          <a:p>
            <a:pPr algn="ctr"/>
            <a:endParaRPr lang="it-IT" sz="1000" dirty="0">
              <a:solidFill>
                <a:srgbClr val="002060"/>
              </a:solidFill>
              <a:cs typeface="Arial" panose="020B0604020202020204" pitchFamily="34" charset="0"/>
            </a:endParaRPr>
          </a:p>
          <a:p>
            <a:pPr algn="ctr"/>
            <a:r>
              <a:rPr lang="it-IT" sz="2400" b="1" dirty="0" smtClean="0">
                <a:solidFill>
                  <a:srgbClr val="002060"/>
                </a:solidFill>
                <a:cs typeface="Arial" panose="020B0604020202020204" pitchFamily="34" charset="0"/>
              </a:rPr>
              <a:t>CONDUCIBILITA’ TERMICA</a:t>
            </a:r>
          </a:p>
          <a:p>
            <a:pPr algn="ctr"/>
            <a:r>
              <a:rPr lang="it-IT" dirty="0" smtClean="0">
                <a:solidFill>
                  <a:srgbClr val="002060"/>
                </a:solidFill>
                <a:cs typeface="Arial" panose="020B0604020202020204" pitchFamily="34" charset="0"/>
              </a:rPr>
              <a:t>buona </a:t>
            </a:r>
            <a:r>
              <a:rPr lang="it-IT" dirty="0">
                <a:solidFill>
                  <a:srgbClr val="002060"/>
                </a:solidFill>
                <a:cs typeface="Arial" panose="020B0604020202020204" pitchFamily="34" charset="0"/>
              </a:rPr>
              <a:t>coibenza </a:t>
            </a:r>
            <a:r>
              <a:rPr lang="it-IT" dirty="0" smtClean="0">
                <a:solidFill>
                  <a:srgbClr val="002060"/>
                </a:solidFill>
                <a:cs typeface="Arial" panose="020B0604020202020204" pitchFamily="34" charset="0"/>
              </a:rPr>
              <a:t>termica </a:t>
            </a:r>
          </a:p>
          <a:p>
            <a:pPr algn="ctr"/>
            <a:r>
              <a:rPr lang="it-IT" sz="2400" dirty="0" smtClean="0">
                <a:solidFill>
                  <a:srgbClr val="002060"/>
                </a:solidFill>
                <a:cs typeface="Arial" panose="020B0604020202020204" pitchFamily="34" charset="0"/>
              </a:rPr>
              <a:t>ʎ</a:t>
            </a:r>
            <a:r>
              <a:rPr lang="it-IT" dirty="0" smtClean="0">
                <a:solidFill>
                  <a:srgbClr val="002060"/>
                </a:solidFill>
                <a:cs typeface="Arial" panose="020B0604020202020204" pitchFamily="34" charset="0"/>
              </a:rPr>
              <a:t> variabile  </a:t>
            </a:r>
            <a:r>
              <a:rPr lang="it-IT" dirty="0">
                <a:solidFill>
                  <a:srgbClr val="002060"/>
                </a:solidFill>
                <a:cs typeface="Arial" panose="020B0604020202020204" pitchFamily="34" charset="0"/>
              </a:rPr>
              <a:t>fra</a:t>
            </a:r>
            <a:r>
              <a:rPr lang="it-IT" b="1" dirty="0">
                <a:solidFill>
                  <a:srgbClr val="002060"/>
                </a:solidFill>
                <a:cs typeface="Arial" panose="020B0604020202020204" pitchFamily="34" charset="0"/>
              </a:rPr>
              <a:t> </a:t>
            </a:r>
            <a:r>
              <a:rPr lang="it-IT" sz="2000" b="1" dirty="0">
                <a:solidFill>
                  <a:srgbClr val="002060"/>
                </a:solidFill>
                <a:cs typeface="Arial" panose="020B0604020202020204" pitchFamily="34" charset="0"/>
              </a:rPr>
              <a:t>0,55 e </a:t>
            </a:r>
            <a:r>
              <a:rPr lang="it-IT" sz="2000" b="1" dirty="0" smtClean="0">
                <a:solidFill>
                  <a:srgbClr val="002060"/>
                </a:solidFill>
                <a:cs typeface="Arial" panose="020B0604020202020204" pitchFamily="34" charset="0"/>
              </a:rPr>
              <a:t>0,65 </a:t>
            </a:r>
            <a:r>
              <a:rPr lang="it-IT" dirty="0" smtClean="0">
                <a:solidFill>
                  <a:srgbClr val="002060"/>
                </a:solidFill>
                <a:cs typeface="Arial" panose="020B0604020202020204" pitchFamily="34" charset="0"/>
              </a:rPr>
              <a:t>(laterizio pieno) </a:t>
            </a:r>
            <a:r>
              <a:rPr lang="pt-BR" sz="2000" b="1" dirty="0" smtClean="0">
                <a:solidFill>
                  <a:srgbClr val="002060"/>
                </a:solidFill>
                <a:cs typeface="Arial" panose="020B0604020202020204" pitchFamily="34" charset="0"/>
              </a:rPr>
              <a:t>0,24</a:t>
            </a:r>
            <a:r>
              <a:rPr lang="pt-BR" dirty="0" smtClean="0">
                <a:solidFill>
                  <a:srgbClr val="002060"/>
                </a:solidFill>
                <a:cs typeface="Arial" panose="020B0604020202020204" pitchFamily="34" charset="0"/>
              </a:rPr>
              <a:t> </a:t>
            </a:r>
            <a:r>
              <a:rPr lang="it-IT" dirty="0">
                <a:solidFill>
                  <a:srgbClr val="002060"/>
                </a:solidFill>
                <a:cs typeface="Arial" panose="020B0604020202020204" pitchFamily="34" charset="0"/>
              </a:rPr>
              <a:t> </a:t>
            </a:r>
            <a:r>
              <a:rPr lang="it-IT" dirty="0" smtClean="0">
                <a:solidFill>
                  <a:srgbClr val="002060"/>
                </a:solidFill>
                <a:cs typeface="Arial" panose="020B0604020202020204" pitchFamily="34" charset="0"/>
              </a:rPr>
              <a:t>(laterizio alveolato)</a:t>
            </a:r>
            <a:endParaRPr lang="it-IT" dirty="0">
              <a:solidFill>
                <a:srgbClr val="002060"/>
              </a:solidFill>
              <a:cs typeface="Arial" panose="020B0604020202020204" pitchFamily="34" charset="0"/>
            </a:endParaRPr>
          </a:p>
          <a:p>
            <a:pPr algn="ctr"/>
            <a:r>
              <a:rPr lang="it-IT" dirty="0" smtClean="0">
                <a:solidFill>
                  <a:srgbClr val="002060"/>
                </a:solidFill>
                <a:cs typeface="Arial" panose="020B0604020202020204" pitchFamily="34" charset="0"/>
              </a:rPr>
              <a:t>(vetro </a:t>
            </a:r>
            <a:r>
              <a:rPr lang="it-IT" dirty="0">
                <a:solidFill>
                  <a:srgbClr val="002060"/>
                </a:solidFill>
                <a:cs typeface="Arial" panose="020B0604020202020204" pitchFamily="34" charset="0"/>
              </a:rPr>
              <a:t>1 </a:t>
            </a:r>
            <a:r>
              <a:rPr lang="it-IT" dirty="0" smtClean="0">
                <a:solidFill>
                  <a:srgbClr val="002060"/>
                </a:solidFill>
                <a:cs typeface="Arial" panose="020B0604020202020204" pitchFamily="34" charset="0"/>
              </a:rPr>
              <a:t>W/</a:t>
            </a:r>
            <a:r>
              <a:rPr lang="it-IT" dirty="0" err="1" smtClean="0">
                <a:solidFill>
                  <a:srgbClr val="002060"/>
                </a:solidFill>
                <a:cs typeface="Arial" panose="020B0604020202020204" pitchFamily="34" charset="0"/>
              </a:rPr>
              <a:t>mk</a:t>
            </a:r>
            <a:r>
              <a:rPr lang="it-IT" dirty="0" smtClean="0">
                <a:solidFill>
                  <a:srgbClr val="002060"/>
                </a:solidFill>
                <a:cs typeface="Arial" panose="020B0604020202020204" pitchFamily="34" charset="0"/>
              </a:rPr>
              <a:t>°, polistirolo </a:t>
            </a:r>
            <a:r>
              <a:rPr lang="it-IT" dirty="0">
                <a:solidFill>
                  <a:srgbClr val="002060"/>
                </a:solidFill>
                <a:cs typeface="Arial" panose="020B0604020202020204" pitchFamily="34" charset="0"/>
              </a:rPr>
              <a:t>espanso 0,045 </a:t>
            </a:r>
            <a:r>
              <a:rPr lang="it-IT" dirty="0" smtClean="0">
                <a:solidFill>
                  <a:srgbClr val="002060"/>
                </a:solidFill>
                <a:cs typeface="Arial" panose="020B0604020202020204" pitchFamily="34" charset="0"/>
              </a:rPr>
              <a:t>W/</a:t>
            </a:r>
            <a:r>
              <a:rPr lang="it-IT" dirty="0" err="1" smtClean="0">
                <a:solidFill>
                  <a:srgbClr val="002060"/>
                </a:solidFill>
                <a:cs typeface="Arial" panose="020B0604020202020204" pitchFamily="34" charset="0"/>
              </a:rPr>
              <a:t>mK</a:t>
            </a:r>
            <a:r>
              <a:rPr lang="it-IT" dirty="0" smtClean="0">
                <a:solidFill>
                  <a:srgbClr val="002060"/>
                </a:solidFill>
                <a:cs typeface="Arial" panose="020B0604020202020204" pitchFamily="34" charset="0"/>
              </a:rPr>
              <a:t>°)</a:t>
            </a:r>
            <a:endParaRPr lang="it-IT" dirty="0">
              <a:solidFill>
                <a:srgbClr val="002060"/>
              </a:solidFill>
              <a:cs typeface="Arial" panose="020B0604020202020204" pitchFamily="34" charset="0"/>
            </a:endParaRPr>
          </a:p>
        </p:txBody>
      </p:sp>
      <p:sp>
        <p:nvSpPr>
          <p:cNvPr id="4" name="Rectangle 3"/>
          <p:cNvSpPr/>
          <p:nvPr/>
        </p:nvSpPr>
        <p:spPr>
          <a:xfrm>
            <a:off x="179512" y="5523829"/>
            <a:ext cx="8784976" cy="830997"/>
          </a:xfrm>
          <a:prstGeom prst="rect">
            <a:avLst/>
          </a:prstGeom>
        </p:spPr>
        <p:txBody>
          <a:bodyPr wrap="square">
            <a:spAutoFit/>
          </a:bodyPr>
          <a:lstStyle/>
          <a:p>
            <a:pPr algn="ctr"/>
            <a:r>
              <a:rPr lang="it-IT" sz="2800" b="1" dirty="0" smtClean="0">
                <a:solidFill>
                  <a:srgbClr val="C00000"/>
                </a:solidFill>
                <a:cs typeface="Arial" panose="020B0604020202020204" pitchFamily="34" charset="0"/>
              </a:rPr>
              <a:t>ALTRE PROPRIETA’ FISICHE</a:t>
            </a:r>
            <a:endParaRPr lang="it-IT" sz="2800" b="1" dirty="0">
              <a:solidFill>
                <a:srgbClr val="C00000"/>
              </a:solidFill>
              <a:cs typeface="Arial" panose="020B0604020202020204" pitchFamily="34" charset="0"/>
            </a:endParaRPr>
          </a:p>
          <a:p>
            <a:pPr algn="ctr"/>
            <a:r>
              <a:rPr lang="it-IT" sz="2000" dirty="0" smtClean="0">
                <a:solidFill>
                  <a:srgbClr val="002060"/>
                </a:solidFill>
                <a:cs typeface="Arial" panose="020B0604020202020204" pitchFamily="34" charset="0"/>
              </a:rPr>
              <a:t>porosità </a:t>
            </a:r>
            <a:r>
              <a:rPr lang="it-IT" sz="2000" dirty="0">
                <a:solidFill>
                  <a:srgbClr val="002060"/>
                </a:solidFill>
                <a:cs typeface="Arial" panose="020B0604020202020204" pitchFamily="34" charset="0"/>
              </a:rPr>
              <a:t>e </a:t>
            </a:r>
            <a:r>
              <a:rPr lang="it-IT" sz="2000" dirty="0" smtClean="0">
                <a:solidFill>
                  <a:srgbClr val="002060"/>
                </a:solidFill>
                <a:cs typeface="Arial" panose="020B0604020202020204" pitchFamily="34" charset="0"/>
              </a:rPr>
              <a:t>imbibizione, impermeabilità </a:t>
            </a:r>
            <a:r>
              <a:rPr lang="it-IT" sz="2000" dirty="0">
                <a:solidFill>
                  <a:srgbClr val="002060"/>
                </a:solidFill>
                <a:cs typeface="Arial" panose="020B0604020202020204" pitchFamily="34" charset="0"/>
              </a:rPr>
              <a:t>e </a:t>
            </a:r>
            <a:r>
              <a:rPr lang="it-IT" sz="2000" dirty="0" smtClean="0">
                <a:solidFill>
                  <a:srgbClr val="002060"/>
                </a:solidFill>
                <a:cs typeface="Arial" panose="020B0604020202020204" pitchFamily="34" charset="0"/>
              </a:rPr>
              <a:t>gelività</a:t>
            </a:r>
            <a:endParaRPr lang="it-IT" sz="2000" dirty="0">
              <a:solidFill>
                <a:srgbClr val="002060"/>
              </a:solidFill>
              <a:cs typeface="Arial" panose="020B0604020202020204" pitchFamily="34" charset="0"/>
            </a:endParaRPr>
          </a:p>
        </p:txBody>
      </p:sp>
      <p:sp>
        <p:nvSpPr>
          <p:cNvPr id="5"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785051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308" y="1876174"/>
            <a:ext cx="9074437" cy="4785319"/>
            <a:chOff x="93214" y="1356917"/>
            <a:chExt cx="9074437" cy="4785319"/>
          </a:xfrm>
        </p:grpSpPr>
        <p:sp>
          <p:nvSpPr>
            <p:cNvPr id="2" name="Rectangle 1"/>
            <p:cNvSpPr/>
            <p:nvPr/>
          </p:nvSpPr>
          <p:spPr>
            <a:xfrm>
              <a:off x="93214" y="1844824"/>
              <a:ext cx="4569592" cy="3139321"/>
            </a:xfrm>
            <a:prstGeom prst="rect">
              <a:avLst/>
            </a:prstGeom>
          </p:spPr>
          <p:txBody>
            <a:bodyPr wrap="square">
              <a:spAutoFit/>
            </a:bodyPr>
            <a:lstStyle/>
            <a:p>
              <a:r>
                <a:rPr lang="it-IT" b="1" dirty="0" smtClean="0">
                  <a:solidFill>
                    <a:srgbClr val="002060"/>
                  </a:solidFill>
                  <a:cs typeface="Arial" panose="020B0604020202020204" pitchFamily="34" charset="0"/>
                </a:rPr>
                <a:t>Esempio più </a:t>
              </a:r>
              <a:r>
                <a:rPr lang="it-IT" b="1" dirty="0">
                  <a:solidFill>
                    <a:srgbClr val="002060"/>
                  </a:solidFill>
                  <a:cs typeface="Arial" panose="020B0604020202020204" pitchFamily="34" charset="0"/>
                </a:rPr>
                <a:t>comune della </a:t>
              </a:r>
              <a:r>
                <a:rPr lang="it-IT" b="1" dirty="0" smtClean="0">
                  <a:solidFill>
                    <a:srgbClr val="002060"/>
                  </a:solidFill>
                  <a:cs typeface="Arial" panose="020B0604020202020204" pitchFamily="34" charset="0"/>
                </a:rPr>
                <a:t>modularità del </a:t>
              </a:r>
              <a:r>
                <a:rPr lang="it-IT" b="1" dirty="0">
                  <a:solidFill>
                    <a:srgbClr val="002060"/>
                  </a:solidFill>
                  <a:cs typeface="Arial" panose="020B0604020202020204" pitchFamily="34" charset="0"/>
                </a:rPr>
                <a:t>laterizio </a:t>
              </a:r>
              <a:endParaRPr lang="it-IT" b="1" dirty="0" smtClean="0">
                <a:solidFill>
                  <a:srgbClr val="002060"/>
                </a:solidFill>
                <a:cs typeface="Arial" panose="020B0604020202020204" pitchFamily="34" charset="0"/>
              </a:endParaRPr>
            </a:p>
            <a:p>
              <a:endParaRPr lang="it-IT" b="1" dirty="0" smtClean="0">
                <a:solidFill>
                  <a:srgbClr val="002060"/>
                </a:solidFill>
                <a:cs typeface="Arial" panose="020B0604020202020204" pitchFamily="34" charset="0"/>
              </a:endParaRPr>
            </a:p>
            <a:p>
              <a:r>
                <a:rPr lang="it-IT" b="1" dirty="0" smtClean="0">
                  <a:solidFill>
                    <a:srgbClr val="002060"/>
                  </a:solidFill>
                  <a:cs typeface="Arial" panose="020B0604020202020204" pitchFamily="34" charset="0"/>
                </a:rPr>
                <a:t>dimensioni </a:t>
              </a:r>
            </a:p>
            <a:p>
              <a:r>
                <a:rPr lang="it-IT" b="1" dirty="0" smtClean="0">
                  <a:solidFill>
                    <a:srgbClr val="002060"/>
                  </a:solidFill>
                  <a:cs typeface="Arial" panose="020B0604020202020204" pitchFamily="34" charset="0"/>
                </a:rPr>
                <a:t>s </a:t>
              </a:r>
              <a:r>
                <a:rPr lang="it-IT" b="1" dirty="0">
                  <a:solidFill>
                    <a:srgbClr val="002060"/>
                  </a:solidFill>
                  <a:cs typeface="Arial" panose="020B0604020202020204" pitchFamily="34" charset="0"/>
                </a:rPr>
                <a:t>= 5,5cm b = </a:t>
              </a:r>
              <a:r>
                <a:rPr lang="it-IT" b="1" dirty="0" smtClean="0">
                  <a:solidFill>
                    <a:srgbClr val="002060"/>
                  </a:solidFill>
                  <a:cs typeface="Arial" panose="020B0604020202020204" pitchFamily="34" charset="0"/>
                </a:rPr>
                <a:t>12cm l </a:t>
              </a:r>
              <a:r>
                <a:rPr lang="it-IT" b="1" dirty="0">
                  <a:solidFill>
                    <a:srgbClr val="002060"/>
                  </a:solidFill>
                  <a:cs typeface="Arial" panose="020B0604020202020204" pitchFamily="34" charset="0"/>
                </a:rPr>
                <a:t>= </a:t>
              </a:r>
              <a:r>
                <a:rPr lang="it-IT" b="1" dirty="0" smtClean="0">
                  <a:solidFill>
                    <a:srgbClr val="002060"/>
                  </a:solidFill>
                  <a:cs typeface="Arial" panose="020B0604020202020204" pitchFamily="34" charset="0"/>
                </a:rPr>
                <a:t>25cm </a:t>
              </a:r>
            </a:p>
            <a:p>
              <a:endParaRPr lang="it-IT" b="1" dirty="0">
                <a:solidFill>
                  <a:srgbClr val="002060"/>
                </a:solidFill>
                <a:cs typeface="Arial" panose="020B0604020202020204" pitchFamily="34" charset="0"/>
              </a:endParaRPr>
            </a:p>
            <a:p>
              <a:r>
                <a:rPr lang="it-IT" b="1" dirty="0" smtClean="0">
                  <a:solidFill>
                    <a:srgbClr val="002060"/>
                  </a:solidFill>
                  <a:cs typeface="Arial" panose="020B0604020202020204" pitchFamily="34" charset="0"/>
                </a:rPr>
                <a:t>in modo da avere dei particolari rapporti:</a:t>
              </a:r>
            </a:p>
            <a:p>
              <a:r>
                <a:rPr lang="it-IT" b="1" dirty="0" smtClean="0">
                  <a:solidFill>
                    <a:srgbClr val="002060"/>
                  </a:solidFill>
                  <a:cs typeface="Arial" panose="020B0604020202020204" pitchFamily="34" charset="0"/>
                </a:rPr>
                <a:t>2s + 1*= </a:t>
              </a:r>
              <a:r>
                <a:rPr lang="it-IT" b="1" i="1" dirty="0" smtClean="0">
                  <a:solidFill>
                    <a:srgbClr val="002060"/>
                  </a:solidFill>
                  <a:cs typeface="Arial" panose="020B0604020202020204" pitchFamily="34" charset="0"/>
                </a:rPr>
                <a:t>b</a:t>
              </a:r>
            </a:p>
            <a:p>
              <a:r>
                <a:rPr lang="it-IT" b="1" dirty="0" smtClean="0">
                  <a:solidFill>
                    <a:srgbClr val="002060"/>
                  </a:solidFill>
                  <a:cs typeface="Arial" panose="020B0604020202020204" pitchFamily="34" charset="0"/>
                </a:rPr>
                <a:t>2b + 1*= </a:t>
              </a:r>
              <a:r>
                <a:rPr lang="it-IT" b="1" i="1" dirty="0" smtClean="0">
                  <a:solidFill>
                    <a:srgbClr val="002060"/>
                  </a:solidFill>
                  <a:cs typeface="Arial" panose="020B0604020202020204" pitchFamily="34" charset="0"/>
                </a:rPr>
                <a:t>l</a:t>
              </a:r>
            </a:p>
            <a:p>
              <a:r>
                <a:rPr lang="it-IT" b="1" dirty="0" smtClean="0">
                  <a:solidFill>
                    <a:srgbClr val="002060"/>
                  </a:solidFill>
                  <a:cs typeface="Arial" panose="020B0604020202020204" pitchFamily="34" charset="0"/>
                </a:rPr>
                <a:t>4s + 3*= </a:t>
              </a:r>
              <a:r>
                <a:rPr lang="it-IT" b="1" i="1" dirty="0" smtClean="0">
                  <a:solidFill>
                    <a:srgbClr val="002060"/>
                  </a:solidFill>
                  <a:cs typeface="Arial" panose="020B0604020202020204" pitchFamily="34" charset="0"/>
                </a:rPr>
                <a:t>l</a:t>
              </a:r>
            </a:p>
            <a:p>
              <a:r>
                <a:rPr lang="it-IT" b="1" dirty="0" smtClean="0">
                  <a:solidFill>
                    <a:srgbClr val="002060"/>
                  </a:solidFill>
                  <a:cs typeface="Arial" panose="020B0604020202020204" pitchFamily="34" charset="0"/>
                </a:rPr>
                <a:t>*Spessore della malta</a:t>
              </a:r>
            </a:p>
          </p:txBody>
        </p:sp>
        <p:pic>
          <p:nvPicPr>
            <p:cNvPr id="8196" name="Picture 4"/>
            <p:cNvPicPr>
              <a:picLocks noChangeAspect="1" noChangeArrowheads="1"/>
            </p:cNvPicPr>
            <p:nvPr/>
          </p:nvPicPr>
          <p:blipFill>
            <a:blip r:embed="rId3" cstate="email">
              <a:lum contrast="20000"/>
              <a:extLst>
                <a:ext uri="{28A0092B-C50C-407E-A947-70E740481C1C}">
                  <a14:useLocalDpi xmlns:a14="http://schemas.microsoft.com/office/drawing/2010/main"/>
                </a:ext>
              </a:extLst>
            </a:blip>
            <a:srcRect/>
            <a:stretch>
              <a:fillRect/>
            </a:stretch>
          </p:blipFill>
          <p:spPr bwMode="auto">
            <a:xfrm>
              <a:off x="4700747" y="1356917"/>
              <a:ext cx="4466904" cy="478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123728" y="821110"/>
            <a:ext cx="4644516" cy="584775"/>
          </a:xfrm>
          <a:prstGeom prst="rect">
            <a:avLst/>
          </a:prstGeom>
          <a:noFill/>
        </p:spPr>
        <p:txBody>
          <a:bodyPr wrap="square" rtlCol="0">
            <a:spAutoFit/>
          </a:bodyPr>
          <a:lstStyle/>
          <a:p>
            <a:pPr algn="ctr"/>
            <a:r>
              <a:rPr lang="it-IT" sz="3200" b="1" dirty="0" smtClean="0">
                <a:solidFill>
                  <a:srgbClr val="C00000"/>
                </a:solidFill>
                <a:cs typeface="Arial" panose="020B0604020202020204" pitchFamily="34" charset="0"/>
              </a:rPr>
              <a:t>MATTONE UNI</a:t>
            </a:r>
          </a:p>
        </p:txBody>
      </p:sp>
      <p:sp>
        <p:nvSpPr>
          <p:cNvPr id="7"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785051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9"/>
          <p:cNvGrpSpPr>
            <a:grpSpLocks/>
          </p:cNvGrpSpPr>
          <p:nvPr/>
        </p:nvGrpSpPr>
        <p:grpSpPr bwMode="auto">
          <a:xfrm>
            <a:off x="0" y="1052513"/>
            <a:ext cx="9144000" cy="5805487"/>
            <a:chOff x="0" y="663"/>
            <a:chExt cx="5760" cy="3657"/>
          </a:xfrm>
        </p:grpSpPr>
        <p:pic>
          <p:nvPicPr>
            <p:cNvPr id="8" name="Picture 5" descr="PAG237-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387"/>
              <a:ext cx="4195" cy="193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7"/>
            <p:cNvGrpSpPr>
              <a:grpSpLocks/>
            </p:cNvGrpSpPr>
            <p:nvPr/>
          </p:nvGrpSpPr>
          <p:grpSpPr bwMode="auto">
            <a:xfrm>
              <a:off x="0" y="663"/>
              <a:ext cx="5760" cy="1797"/>
              <a:chOff x="0" y="663"/>
              <a:chExt cx="5760" cy="1797"/>
            </a:xfrm>
          </p:grpSpPr>
          <p:grpSp>
            <p:nvGrpSpPr>
              <p:cNvPr id="11" name="Group 13"/>
              <p:cNvGrpSpPr>
                <a:grpSpLocks/>
              </p:cNvGrpSpPr>
              <p:nvPr/>
            </p:nvGrpSpPr>
            <p:grpSpPr bwMode="auto">
              <a:xfrm>
                <a:off x="0" y="663"/>
                <a:ext cx="2880" cy="1797"/>
                <a:chOff x="0" y="2523"/>
                <a:chExt cx="2835" cy="1797"/>
              </a:xfrm>
            </p:grpSpPr>
            <p:pic>
              <p:nvPicPr>
                <p:cNvPr id="13" name="Picture 8" descr="matt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523"/>
                  <a:ext cx="1340" cy="5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matt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95" y="2523"/>
                  <a:ext cx="1340" cy="5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matt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47" y="3704"/>
                  <a:ext cx="1340" cy="6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matt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3751"/>
                  <a:ext cx="1340" cy="5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mtat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27" y="3089"/>
                  <a:ext cx="1340" cy="659"/>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4" descr="PAG234-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835" y="663"/>
                <a:ext cx="2925" cy="1797"/>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18" descr="PAG240-2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182" y="2432"/>
              <a:ext cx="1578" cy="188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2377158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80" y="991297"/>
            <a:ext cx="9153572" cy="5926471"/>
            <a:chOff x="4680" y="991297"/>
            <a:chExt cx="9153572" cy="5926471"/>
          </a:xfrm>
        </p:grpSpPr>
        <p:sp>
          <p:nvSpPr>
            <p:cNvPr id="2" name="Rectangle 1"/>
            <p:cNvSpPr/>
            <p:nvPr/>
          </p:nvSpPr>
          <p:spPr>
            <a:xfrm>
              <a:off x="7034524" y="3580386"/>
              <a:ext cx="2123728" cy="3277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descr="C:\Users\7235\Dropbox\scansione14000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80" y="991297"/>
              <a:ext cx="7087600" cy="592647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918" y="991297"/>
            <a:ext cx="3059832" cy="258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785051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37145" y="1848235"/>
            <a:ext cx="5733256" cy="429994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6016" y="1131577"/>
            <a:ext cx="4299943" cy="5733257"/>
          </a:xfrm>
          <a:prstGeom prst="rect">
            <a:avLst/>
          </a:prstGeom>
        </p:spPr>
      </p:pic>
      <p:sp>
        <p:nvSpPr>
          <p:cNvPr id="5"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1142111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7235\Dropbox\scansione1000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925341"/>
            <a:ext cx="6012160" cy="59492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156176" y="925341"/>
            <a:ext cx="2991940" cy="5949280"/>
            <a:chOff x="6444206" y="908720"/>
            <a:chExt cx="2700300" cy="5400600"/>
          </a:xfrm>
        </p:grpSpPr>
        <p:pic>
          <p:nvPicPr>
            <p:cNvPr id="717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44206" y="908720"/>
              <a:ext cx="268829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44206" y="3068960"/>
              <a:ext cx="270030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785051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6">
            <a:hlinkClick r:id="rId3"/>
          </p:cNvPr>
          <p:cNvSpPr/>
          <p:nvPr/>
        </p:nvSpPr>
        <p:spPr>
          <a:xfrm>
            <a:off x="629848" y="908041"/>
            <a:ext cx="7884305" cy="3785652"/>
          </a:xfrm>
          <a:prstGeom prst="rect">
            <a:avLst/>
          </a:prstGeom>
        </p:spPr>
        <p:txBody>
          <a:bodyPr wrap="square">
            <a:spAutoFit/>
          </a:bodyPr>
          <a:lstStyle/>
          <a:p>
            <a:pPr algn="ctr"/>
            <a:r>
              <a:rPr lang="it-IT" sz="2800" b="1" dirty="0" smtClean="0">
                <a:solidFill>
                  <a:srgbClr val="C00000"/>
                </a:solidFill>
                <a:cs typeface="Arial" panose="020B0604020202020204" pitchFamily="34" charset="0"/>
              </a:rPr>
              <a:t>MALTA</a:t>
            </a:r>
            <a:endParaRPr lang="it-IT" sz="2800" dirty="0">
              <a:solidFill>
                <a:srgbClr val="C00000"/>
              </a:solidFill>
              <a:cs typeface="Arial" panose="020B0604020202020204" pitchFamily="34" charset="0"/>
            </a:endParaRPr>
          </a:p>
          <a:p>
            <a:pPr algn="ctr"/>
            <a:endParaRPr lang="it-IT" sz="2400" dirty="0" smtClean="0">
              <a:cs typeface="Arial" panose="020B0604020202020204" pitchFamily="34" charset="0"/>
            </a:endParaRPr>
          </a:p>
          <a:p>
            <a:pPr algn="ctr"/>
            <a:r>
              <a:rPr lang="it-IT" sz="2400" dirty="0" smtClean="0">
                <a:solidFill>
                  <a:srgbClr val="002060"/>
                </a:solidFill>
                <a:cs typeface="Arial" panose="020B0604020202020204" pitchFamily="34" charset="0"/>
              </a:rPr>
              <a:t>miscela </a:t>
            </a:r>
            <a:r>
              <a:rPr lang="it-IT" sz="2400" dirty="0">
                <a:solidFill>
                  <a:srgbClr val="002060"/>
                </a:solidFill>
                <a:cs typeface="Arial" panose="020B0604020202020204" pitchFamily="34" charset="0"/>
              </a:rPr>
              <a:t>di </a:t>
            </a:r>
            <a:r>
              <a:rPr lang="it-IT" sz="2400" b="1" dirty="0">
                <a:solidFill>
                  <a:srgbClr val="002060"/>
                </a:solidFill>
                <a:cs typeface="Arial" panose="020B0604020202020204" pitchFamily="34" charset="0"/>
              </a:rPr>
              <a:t>legante</a:t>
            </a:r>
            <a:r>
              <a:rPr lang="it-IT" sz="2400" dirty="0">
                <a:solidFill>
                  <a:srgbClr val="002060"/>
                </a:solidFill>
                <a:cs typeface="Arial" panose="020B0604020202020204" pitchFamily="34" charset="0"/>
              </a:rPr>
              <a:t> </a:t>
            </a:r>
            <a:r>
              <a:rPr lang="it-IT" sz="2400" dirty="0" smtClean="0">
                <a:solidFill>
                  <a:srgbClr val="002060"/>
                </a:solidFill>
                <a:cs typeface="Arial" panose="020B0604020202020204" pitchFamily="34" charset="0"/>
              </a:rPr>
              <a:t>, </a:t>
            </a:r>
            <a:r>
              <a:rPr lang="it-IT" sz="2400" b="1" dirty="0">
                <a:solidFill>
                  <a:srgbClr val="002060"/>
                </a:solidFill>
                <a:cs typeface="Arial" panose="020B0604020202020204" pitchFamily="34" charset="0"/>
              </a:rPr>
              <a:t>acqua</a:t>
            </a:r>
            <a:r>
              <a:rPr lang="it-IT" sz="2400" dirty="0">
                <a:solidFill>
                  <a:srgbClr val="002060"/>
                </a:solidFill>
                <a:cs typeface="Arial" panose="020B0604020202020204" pitchFamily="34" charset="0"/>
              </a:rPr>
              <a:t>, </a:t>
            </a:r>
            <a:r>
              <a:rPr lang="it-IT" sz="2400" b="1" dirty="0">
                <a:solidFill>
                  <a:srgbClr val="002060"/>
                </a:solidFill>
                <a:cs typeface="Arial" panose="020B0604020202020204" pitchFamily="34" charset="0"/>
              </a:rPr>
              <a:t>inerti fi</a:t>
            </a:r>
            <a:r>
              <a:rPr lang="it-IT" sz="2400" dirty="0">
                <a:solidFill>
                  <a:srgbClr val="002060"/>
                </a:solidFill>
                <a:cs typeface="Arial" panose="020B0604020202020204" pitchFamily="34" charset="0"/>
              </a:rPr>
              <a:t>ni </a:t>
            </a:r>
            <a:r>
              <a:rPr lang="it-IT" sz="2400" dirty="0" smtClean="0">
                <a:solidFill>
                  <a:srgbClr val="002060"/>
                </a:solidFill>
                <a:cs typeface="Arial" panose="020B0604020202020204" pitchFamily="34" charset="0"/>
              </a:rPr>
              <a:t>ed </a:t>
            </a:r>
            <a:r>
              <a:rPr lang="it-IT" sz="2400" b="1" dirty="0">
                <a:solidFill>
                  <a:srgbClr val="002060"/>
                </a:solidFill>
                <a:cs typeface="Arial" panose="020B0604020202020204" pitchFamily="34" charset="0"/>
              </a:rPr>
              <a:t>eventuali </a:t>
            </a:r>
            <a:r>
              <a:rPr lang="it-IT" sz="2400" b="1" dirty="0" smtClean="0">
                <a:solidFill>
                  <a:srgbClr val="002060"/>
                </a:solidFill>
                <a:cs typeface="Arial" panose="020B0604020202020204" pitchFamily="34" charset="0"/>
              </a:rPr>
              <a:t>additivi </a:t>
            </a:r>
            <a:r>
              <a:rPr lang="it-IT" sz="1600" dirty="0" smtClean="0">
                <a:solidFill>
                  <a:srgbClr val="002060"/>
                </a:solidFill>
                <a:cs typeface="Arial" panose="020B0604020202020204" pitchFamily="34" charset="0"/>
              </a:rPr>
              <a:t>(cellulosa, amido, vermiculite)</a:t>
            </a:r>
            <a:endParaRPr lang="it-IT" sz="1200" dirty="0" smtClean="0">
              <a:solidFill>
                <a:srgbClr val="002060"/>
              </a:solidFill>
              <a:cs typeface="Arial" panose="020B0604020202020204" pitchFamily="34" charset="0"/>
            </a:endParaRPr>
          </a:p>
          <a:p>
            <a:endParaRPr lang="it-IT" sz="2400" dirty="0" smtClean="0">
              <a:cs typeface="Arial" panose="020B0604020202020204" pitchFamily="34" charset="0"/>
            </a:endParaRPr>
          </a:p>
          <a:p>
            <a:endParaRPr lang="it-IT" sz="2400" dirty="0" smtClean="0">
              <a:cs typeface="Arial" panose="020B0604020202020204" pitchFamily="34" charset="0"/>
            </a:endParaRPr>
          </a:p>
          <a:p>
            <a:endParaRPr lang="it-IT" sz="2400" dirty="0" smtClean="0">
              <a:solidFill>
                <a:schemeClr val="bg1"/>
              </a:solidFill>
              <a:cs typeface="Arial" panose="020B0604020202020204" pitchFamily="34" charset="0"/>
            </a:endParaRPr>
          </a:p>
          <a:p>
            <a:r>
              <a:rPr lang="it-IT" sz="2400" dirty="0" smtClean="0">
                <a:solidFill>
                  <a:srgbClr val="002060"/>
                </a:solidFill>
                <a:cs typeface="Arial" panose="020B0604020202020204" pitchFamily="34" charset="0"/>
              </a:rPr>
              <a:t>lavorabilità all'impasto</a:t>
            </a:r>
          </a:p>
          <a:p>
            <a:pPr algn="r"/>
            <a:r>
              <a:rPr lang="it-IT" sz="2400" dirty="0" smtClean="0">
                <a:solidFill>
                  <a:schemeClr val="bg1"/>
                </a:solidFill>
                <a:cs typeface="Arial" panose="020B0604020202020204" pitchFamily="34" charset="0"/>
              </a:rPr>
              <a:t>  </a:t>
            </a:r>
          </a:p>
          <a:p>
            <a:r>
              <a:rPr lang="it-IT" sz="2400" dirty="0" smtClean="0">
                <a:solidFill>
                  <a:srgbClr val="002060"/>
                </a:solidFill>
                <a:cs typeface="Arial" panose="020B0604020202020204" pitchFamily="34" charset="0"/>
              </a:rPr>
              <a:t>resistenza meccanica</a:t>
            </a:r>
            <a:endParaRPr lang="it-IT" sz="2400" b="1" dirty="0">
              <a:solidFill>
                <a:srgbClr val="002060"/>
              </a:solidFill>
              <a:cs typeface="Arial" panose="020B0604020202020204" pitchFamily="34" charset="0"/>
            </a:endParaRPr>
          </a:p>
        </p:txBody>
      </p:sp>
      <p:sp>
        <p:nvSpPr>
          <p:cNvPr id="5" name="Down Arrow 4"/>
          <p:cNvSpPr/>
          <p:nvPr/>
        </p:nvSpPr>
        <p:spPr>
          <a:xfrm>
            <a:off x="4671461" y="2492896"/>
            <a:ext cx="360040" cy="79208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6" name="Curved Left Arrow 5"/>
          <p:cNvSpPr/>
          <p:nvPr/>
        </p:nvSpPr>
        <p:spPr>
          <a:xfrm>
            <a:off x="3726331" y="3572337"/>
            <a:ext cx="701653" cy="864775"/>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solidFill>
                <a:schemeClr val="tx1"/>
              </a:solidFill>
            </a:endParaRPr>
          </a:p>
        </p:txBody>
      </p:sp>
      <p:sp>
        <p:nvSpPr>
          <p:cNvPr id="8" name="TextBox 7">
            <a:hlinkClick r:id="rId4"/>
          </p:cNvPr>
          <p:cNvSpPr txBox="1"/>
          <p:nvPr/>
        </p:nvSpPr>
        <p:spPr>
          <a:xfrm>
            <a:off x="783029" y="6473290"/>
            <a:ext cx="8136904" cy="338554"/>
          </a:xfrm>
          <a:prstGeom prst="rect">
            <a:avLst/>
          </a:prstGeom>
          <a:noFill/>
        </p:spPr>
        <p:txBody>
          <a:bodyPr wrap="square" rtlCol="0">
            <a:spAutoFit/>
          </a:bodyPr>
          <a:lstStyle/>
          <a:p>
            <a:r>
              <a:rPr lang="it-IT" sz="1600" dirty="0">
                <a:hlinkClick r:id="rId5"/>
              </a:rPr>
              <a:t>https://www.mapei.com/it/it/prodotti-e-soluzioni</a:t>
            </a:r>
            <a:endParaRPr lang="it-IT" sz="1600" dirty="0" smtClean="0"/>
          </a:p>
        </p:txBody>
      </p:sp>
      <p:sp>
        <p:nvSpPr>
          <p:cNvPr id="9" name="TextBox 8"/>
          <p:cNvSpPr txBox="1"/>
          <p:nvPr/>
        </p:nvSpPr>
        <p:spPr>
          <a:xfrm>
            <a:off x="791580" y="6103958"/>
            <a:ext cx="7560840" cy="338554"/>
          </a:xfrm>
          <a:prstGeom prst="rect">
            <a:avLst/>
          </a:prstGeom>
          <a:noFill/>
        </p:spPr>
        <p:txBody>
          <a:bodyPr wrap="square" rtlCol="0">
            <a:spAutoFit/>
          </a:bodyPr>
          <a:lstStyle/>
          <a:p>
            <a:r>
              <a:rPr lang="it-IT" sz="1600" dirty="0">
                <a:hlinkClick r:id="rId6"/>
              </a:rPr>
              <a:t>https://</a:t>
            </a:r>
            <a:r>
              <a:rPr lang="it-IT" sz="1600" dirty="0" smtClean="0">
                <a:hlinkClick r:id="rId6"/>
              </a:rPr>
              <a:t>www.pentachem.it/pdf/it_catalogo.pdf</a:t>
            </a:r>
            <a:r>
              <a:rPr lang="it-IT" sz="1600" dirty="0" smtClean="0"/>
              <a:t> </a:t>
            </a:r>
          </a:p>
        </p:txBody>
      </p:sp>
      <p:sp>
        <p:nvSpPr>
          <p:cNvPr id="11"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
        <p:nvSpPr>
          <p:cNvPr id="2" name="CasellaDiTesto 1"/>
          <p:cNvSpPr txBox="1"/>
          <p:nvPr/>
        </p:nvSpPr>
        <p:spPr>
          <a:xfrm>
            <a:off x="2915816" y="5015986"/>
            <a:ext cx="3312368" cy="584775"/>
          </a:xfrm>
          <a:prstGeom prst="rect">
            <a:avLst/>
          </a:prstGeom>
          <a:noFill/>
        </p:spPr>
        <p:txBody>
          <a:bodyPr wrap="square" rtlCol="0">
            <a:spAutoFit/>
          </a:bodyPr>
          <a:lstStyle/>
          <a:p>
            <a:pPr algn="ctr"/>
            <a:r>
              <a:rPr lang="it-IT" sz="3200" b="1" dirty="0" smtClean="0">
                <a:solidFill>
                  <a:srgbClr val="002060"/>
                </a:solidFill>
              </a:rPr>
              <a:t>STAGIONATURA</a:t>
            </a:r>
          </a:p>
        </p:txBody>
      </p:sp>
    </p:spTree>
    <p:extLst>
      <p:ext uri="{BB962C8B-B14F-4D97-AF65-F5344CB8AC3E}">
        <p14:creationId xmlns:p14="http://schemas.microsoft.com/office/powerpoint/2010/main" val="652372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6">
            <a:hlinkClick r:id="rId3"/>
          </p:cNvPr>
          <p:cNvSpPr/>
          <p:nvPr/>
        </p:nvSpPr>
        <p:spPr>
          <a:xfrm>
            <a:off x="0" y="908720"/>
            <a:ext cx="9144000" cy="4370427"/>
          </a:xfrm>
          <a:prstGeom prst="rect">
            <a:avLst/>
          </a:prstGeom>
        </p:spPr>
        <p:txBody>
          <a:bodyPr wrap="square">
            <a:spAutoFit/>
          </a:bodyPr>
          <a:lstStyle/>
          <a:p>
            <a:pPr algn="ctr"/>
            <a:r>
              <a:rPr lang="it-IT" sz="2800" b="1" dirty="0" smtClean="0">
                <a:solidFill>
                  <a:srgbClr val="C00000"/>
                </a:solidFill>
                <a:cs typeface="Arial" panose="020B0604020202020204" pitchFamily="34" charset="0"/>
              </a:rPr>
              <a:t>LEGANTI</a:t>
            </a:r>
            <a:endParaRPr lang="it-IT" dirty="0">
              <a:solidFill>
                <a:srgbClr val="C00000"/>
              </a:solidFill>
              <a:cs typeface="Arial" panose="020B0604020202020204" pitchFamily="34" charset="0"/>
            </a:endParaRPr>
          </a:p>
          <a:p>
            <a:pPr algn="ctr"/>
            <a:endParaRPr lang="it-IT" sz="1200" dirty="0" smtClean="0">
              <a:cs typeface="Arial" panose="020B0604020202020204" pitchFamily="34" charset="0"/>
            </a:endParaRPr>
          </a:p>
          <a:p>
            <a:pPr algn="ctr"/>
            <a:r>
              <a:rPr lang="it-IT" sz="2400" b="1" dirty="0" smtClean="0">
                <a:solidFill>
                  <a:srgbClr val="002060"/>
                </a:solidFill>
                <a:cs typeface="Arial" panose="020B0604020202020204" pitchFamily="34" charset="0"/>
              </a:rPr>
              <a:t>aerei</a:t>
            </a:r>
          </a:p>
          <a:p>
            <a:pPr algn="ctr"/>
            <a:r>
              <a:rPr lang="it-IT" sz="2400" dirty="0" smtClean="0">
                <a:solidFill>
                  <a:srgbClr val="002060"/>
                </a:solidFill>
                <a:cs typeface="Arial" panose="020B0604020202020204" pitchFamily="34" charset="0"/>
              </a:rPr>
              <a:t>calce aerea, gesso</a:t>
            </a:r>
          </a:p>
          <a:p>
            <a:pPr algn="ctr"/>
            <a:r>
              <a:rPr lang="it-IT" sz="2000" dirty="0" smtClean="0">
                <a:solidFill>
                  <a:srgbClr val="002060"/>
                </a:solidFill>
                <a:cs typeface="Arial" panose="020B0604020202020204" pitchFamily="34" charset="0"/>
              </a:rPr>
              <a:t>(porosità, traspirabilità)</a:t>
            </a:r>
          </a:p>
          <a:p>
            <a:pPr algn="ctr"/>
            <a:endParaRPr lang="it-IT" sz="2400" dirty="0">
              <a:solidFill>
                <a:srgbClr val="002060"/>
              </a:solidFill>
              <a:cs typeface="Arial" panose="020B0604020202020204" pitchFamily="34" charset="0"/>
            </a:endParaRPr>
          </a:p>
          <a:p>
            <a:pPr algn="ctr"/>
            <a:r>
              <a:rPr lang="it-IT" sz="2400" dirty="0" smtClean="0">
                <a:solidFill>
                  <a:srgbClr val="002060"/>
                </a:solidFill>
                <a:cs typeface="Arial" panose="020B0604020202020204" pitchFamily="34" charset="0"/>
              </a:rPr>
              <a:t>idraulici</a:t>
            </a:r>
          </a:p>
          <a:p>
            <a:pPr algn="ctr"/>
            <a:r>
              <a:rPr lang="it-IT" sz="2000" dirty="0" smtClean="0">
                <a:solidFill>
                  <a:srgbClr val="002060"/>
                </a:solidFill>
                <a:cs typeface="Arial" panose="020B0604020202020204" pitchFamily="34" charset="0"/>
              </a:rPr>
              <a:t>calce idraulica, cemento portland, pozzolana</a:t>
            </a:r>
          </a:p>
          <a:p>
            <a:pPr algn="ctr"/>
            <a:r>
              <a:rPr lang="it-IT" dirty="0" smtClean="0">
                <a:solidFill>
                  <a:srgbClr val="002060"/>
                </a:solidFill>
                <a:cs typeface="Arial" panose="020B0604020202020204" pitchFamily="34" charset="0"/>
              </a:rPr>
              <a:t>(impermeabilità, resistenza meccanica)</a:t>
            </a:r>
          </a:p>
          <a:p>
            <a:pPr algn="ctr"/>
            <a:endParaRPr lang="it-IT" sz="2000" dirty="0">
              <a:solidFill>
                <a:srgbClr val="002060"/>
              </a:solidFill>
              <a:cs typeface="Arial" panose="020B0604020202020204" pitchFamily="34" charset="0"/>
            </a:endParaRPr>
          </a:p>
          <a:p>
            <a:pPr lvl="0" algn="ctr"/>
            <a:r>
              <a:rPr lang="it-IT" sz="2400" b="1" dirty="0" smtClean="0">
                <a:solidFill>
                  <a:srgbClr val="002060"/>
                </a:solidFill>
                <a:cs typeface="Arial" panose="020B0604020202020204" pitchFamily="34" charset="0"/>
              </a:rPr>
              <a:t>malte bastarde</a:t>
            </a:r>
          </a:p>
          <a:p>
            <a:pPr lvl="0" algn="ctr"/>
            <a:r>
              <a:rPr lang="it-IT" sz="2000" dirty="0" smtClean="0">
                <a:solidFill>
                  <a:srgbClr val="002060"/>
                </a:solidFill>
                <a:cs typeface="Arial" panose="020B0604020202020204" pitchFamily="34" charset="0"/>
              </a:rPr>
              <a:t>mix </a:t>
            </a:r>
            <a:r>
              <a:rPr lang="it-IT" sz="2000" dirty="0">
                <a:solidFill>
                  <a:srgbClr val="002060"/>
                </a:solidFill>
                <a:cs typeface="Arial" panose="020B0604020202020204" pitchFamily="34" charset="0"/>
              </a:rPr>
              <a:t>di </a:t>
            </a:r>
            <a:r>
              <a:rPr lang="it-IT" sz="2000" dirty="0" smtClean="0">
                <a:solidFill>
                  <a:srgbClr val="002060"/>
                </a:solidFill>
                <a:cs typeface="Arial" panose="020B0604020202020204" pitchFamily="34" charset="0"/>
              </a:rPr>
              <a:t>leganti  </a:t>
            </a:r>
          </a:p>
          <a:p>
            <a:pPr lvl="0" algn="ctr"/>
            <a:r>
              <a:rPr lang="it-IT" dirty="0" smtClean="0">
                <a:solidFill>
                  <a:srgbClr val="002060"/>
                </a:solidFill>
                <a:cs typeface="Arial" panose="020B0604020202020204" pitchFamily="34" charset="0"/>
              </a:rPr>
              <a:t>generalmente cemento (impermeabilità e resistenza) </a:t>
            </a:r>
            <a:r>
              <a:rPr lang="it-IT" dirty="0">
                <a:solidFill>
                  <a:srgbClr val="002060"/>
                </a:solidFill>
                <a:cs typeface="Arial" panose="020B0604020202020204" pitchFamily="34" charset="0"/>
              </a:rPr>
              <a:t>e calce </a:t>
            </a:r>
            <a:r>
              <a:rPr lang="it-IT" dirty="0" smtClean="0">
                <a:solidFill>
                  <a:srgbClr val="002060"/>
                </a:solidFill>
                <a:cs typeface="Arial" panose="020B0604020202020204" pitchFamily="34" charset="0"/>
              </a:rPr>
              <a:t>aerea (lavorabilità) </a:t>
            </a:r>
            <a:r>
              <a:rPr lang="it-IT" sz="2000" dirty="0" smtClean="0">
                <a:solidFill>
                  <a:srgbClr val="002060"/>
                </a:solidFill>
                <a:cs typeface="Arial" panose="020B0604020202020204" pitchFamily="34" charset="0"/>
              </a:rPr>
              <a:t>1:0,5</a:t>
            </a:r>
          </a:p>
        </p:txBody>
      </p:sp>
      <p:sp>
        <p:nvSpPr>
          <p:cNvPr id="5"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18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3193991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6"/>
          <p:cNvSpPr/>
          <p:nvPr/>
        </p:nvSpPr>
        <p:spPr>
          <a:xfrm>
            <a:off x="1237862" y="898330"/>
            <a:ext cx="6722488" cy="523220"/>
          </a:xfrm>
          <a:prstGeom prst="rect">
            <a:avLst/>
          </a:prstGeom>
        </p:spPr>
        <p:txBody>
          <a:bodyPr wrap="square">
            <a:spAutoFit/>
          </a:bodyPr>
          <a:lstStyle/>
          <a:p>
            <a:pPr algn="ctr"/>
            <a:r>
              <a:rPr lang="it-IT" sz="2800" b="1" dirty="0" smtClean="0">
                <a:solidFill>
                  <a:srgbClr val="C00000"/>
                </a:solidFill>
                <a:cs typeface="Arial" panose="020B0604020202020204" pitchFamily="34" charset="0"/>
              </a:rPr>
              <a:t>DIFFERENTI FUNZIONI DELLA MALTA</a:t>
            </a:r>
            <a:endParaRPr lang="it-IT" dirty="0">
              <a:solidFill>
                <a:srgbClr val="C00000"/>
              </a:solidFill>
              <a:cs typeface="Arial" panose="020B0604020202020204" pitchFamily="34" charset="0"/>
            </a:endParaRPr>
          </a:p>
        </p:txBody>
      </p:sp>
      <p:grpSp>
        <p:nvGrpSpPr>
          <p:cNvPr id="15" name="Group 14"/>
          <p:cNvGrpSpPr/>
          <p:nvPr/>
        </p:nvGrpSpPr>
        <p:grpSpPr>
          <a:xfrm>
            <a:off x="125105" y="1595756"/>
            <a:ext cx="9028023" cy="5258187"/>
            <a:chOff x="89755" y="1672600"/>
            <a:chExt cx="9028023" cy="5258187"/>
          </a:xfrm>
        </p:grpSpPr>
        <p:sp>
          <p:nvSpPr>
            <p:cNvPr id="9" name="Rettangolo 6"/>
            <p:cNvSpPr/>
            <p:nvPr/>
          </p:nvSpPr>
          <p:spPr>
            <a:xfrm>
              <a:off x="110086" y="5638508"/>
              <a:ext cx="2031389" cy="461665"/>
            </a:xfrm>
            <a:prstGeom prst="rect">
              <a:avLst/>
            </a:prstGeom>
          </p:spPr>
          <p:txBody>
            <a:bodyPr wrap="square">
              <a:spAutoFit/>
            </a:bodyPr>
            <a:lstStyle/>
            <a:p>
              <a:r>
                <a:rPr lang="it-IT" sz="2400" b="1" dirty="0" smtClean="0">
                  <a:solidFill>
                    <a:srgbClr val="002060"/>
                  </a:solidFill>
                  <a:cs typeface="Arial" panose="020B0604020202020204" pitchFamily="34" charset="0"/>
                </a:rPr>
                <a:t>tenuta</a:t>
              </a:r>
              <a:endParaRPr lang="it-IT" sz="1600" dirty="0">
                <a:solidFill>
                  <a:srgbClr val="002060"/>
                </a:solidFill>
                <a:cs typeface="Arial" panose="020B0604020202020204" pitchFamily="34" charset="0"/>
              </a:endParaRPr>
            </a:p>
          </p:txBody>
        </p:sp>
        <p:grpSp>
          <p:nvGrpSpPr>
            <p:cNvPr id="13" name="Group 12"/>
            <p:cNvGrpSpPr/>
            <p:nvPr/>
          </p:nvGrpSpPr>
          <p:grpSpPr>
            <a:xfrm>
              <a:off x="89755" y="1672600"/>
              <a:ext cx="8010638" cy="1692771"/>
              <a:chOff x="100099" y="1810976"/>
              <a:chExt cx="8010638" cy="1692771"/>
            </a:xfrm>
          </p:grpSpPr>
          <p:sp>
            <p:nvSpPr>
              <p:cNvPr id="7" name="Rettangolo 6"/>
              <p:cNvSpPr/>
              <p:nvPr/>
            </p:nvSpPr>
            <p:spPr>
              <a:xfrm>
                <a:off x="100099" y="2308593"/>
                <a:ext cx="2771800" cy="461665"/>
              </a:xfrm>
              <a:prstGeom prst="rect">
                <a:avLst/>
              </a:prstGeom>
            </p:spPr>
            <p:txBody>
              <a:bodyPr wrap="square">
                <a:spAutoFit/>
              </a:bodyPr>
              <a:lstStyle/>
              <a:p>
                <a:r>
                  <a:rPr lang="it-IT" sz="2400" b="1" dirty="0" smtClean="0">
                    <a:solidFill>
                      <a:srgbClr val="002060"/>
                    </a:solidFill>
                    <a:cs typeface="Arial" panose="020B0604020202020204" pitchFamily="34" charset="0"/>
                  </a:rPr>
                  <a:t>collegamento</a:t>
                </a:r>
                <a:endParaRPr lang="it-IT" sz="1600" dirty="0">
                  <a:solidFill>
                    <a:srgbClr val="002060"/>
                  </a:solidFill>
                  <a:cs typeface="Arial" panose="020B0604020202020204" pitchFamily="34" charset="0"/>
                </a:endParaRPr>
              </a:p>
            </p:txBody>
          </p:sp>
          <p:sp>
            <p:nvSpPr>
              <p:cNvPr id="10" name="Rettangolo 6"/>
              <p:cNvSpPr/>
              <p:nvPr/>
            </p:nvSpPr>
            <p:spPr>
              <a:xfrm>
                <a:off x="2514569" y="1810976"/>
                <a:ext cx="5596168" cy="1692771"/>
              </a:xfrm>
              <a:prstGeom prst="rect">
                <a:avLst/>
              </a:prstGeom>
            </p:spPr>
            <p:txBody>
              <a:bodyPr wrap="square">
                <a:spAutoFit/>
              </a:bodyPr>
              <a:lstStyle/>
              <a:p>
                <a:r>
                  <a:rPr lang="it-IT" sz="2400" b="1" dirty="0" smtClean="0">
                    <a:solidFill>
                      <a:srgbClr val="002060"/>
                    </a:solidFill>
                    <a:cs typeface="Arial" panose="020B0604020202020204" pitchFamily="34" charset="0"/>
                  </a:rPr>
                  <a:t>allettamento</a:t>
                </a:r>
              </a:p>
              <a:p>
                <a:r>
                  <a:rPr lang="it-IT" dirty="0" smtClean="0">
                    <a:solidFill>
                      <a:srgbClr val="002060"/>
                    </a:solidFill>
                    <a:cs typeface="Arial" panose="020B0604020202020204" pitchFamily="34" charset="0"/>
                  </a:rPr>
                  <a:t>malta di cemento, sabbia di granulometria </a:t>
                </a:r>
              </a:p>
              <a:p>
                <a:r>
                  <a:rPr lang="it-IT" dirty="0" smtClean="0">
                    <a:solidFill>
                      <a:srgbClr val="002060"/>
                    </a:solidFill>
                    <a:cs typeface="Arial" panose="020B0604020202020204" pitchFamily="34" charset="0"/>
                  </a:rPr>
                  <a:t>variabile fino a 5mm</a:t>
                </a:r>
              </a:p>
              <a:p>
                <a:r>
                  <a:rPr lang="it-IT" sz="2800" b="1" dirty="0" smtClean="0">
                    <a:solidFill>
                      <a:srgbClr val="002060"/>
                    </a:solidFill>
                    <a:cs typeface="Arial" panose="020B0604020202020204" pitchFamily="34" charset="0"/>
                  </a:rPr>
                  <a:t>s≤ 1,5 </a:t>
                </a:r>
                <a:r>
                  <a:rPr lang="it-IT" dirty="0" smtClean="0">
                    <a:solidFill>
                      <a:srgbClr val="002060"/>
                    </a:solidFill>
                    <a:cs typeface="Arial" panose="020B0604020202020204" pitchFamily="34" charset="0"/>
                  </a:rPr>
                  <a:t>(comenti) </a:t>
                </a:r>
                <a:r>
                  <a:rPr lang="it-IT" sz="2800" b="1" dirty="0" smtClean="0">
                    <a:solidFill>
                      <a:srgbClr val="002060"/>
                    </a:solidFill>
                    <a:cs typeface="Arial" panose="020B0604020202020204" pitchFamily="34" charset="0"/>
                  </a:rPr>
                  <a:t>s≈ 2 cm </a:t>
                </a:r>
                <a:r>
                  <a:rPr lang="it-IT" dirty="0" smtClean="0">
                    <a:solidFill>
                      <a:srgbClr val="002060"/>
                    </a:solidFill>
                    <a:cs typeface="Arial" panose="020B0604020202020204" pitchFamily="34" charset="0"/>
                  </a:rPr>
                  <a:t>(per pavimenti)</a:t>
                </a:r>
                <a:endParaRPr lang="it-IT" dirty="0">
                  <a:solidFill>
                    <a:srgbClr val="002060"/>
                  </a:solidFill>
                  <a:cs typeface="Arial" panose="020B0604020202020204" pitchFamily="34" charset="0"/>
                </a:endParaRPr>
              </a:p>
              <a:p>
                <a:endParaRPr lang="it-IT" sz="1200" dirty="0">
                  <a:solidFill>
                    <a:srgbClr val="002060"/>
                  </a:solidFill>
                  <a:cs typeface="Arial" panose="020B0604020202020204" pitchFamily="34" charset="0"/>
                </a:endParaRPr>
              </a:p>
            </p:txBody>
          </p:sp>
        </p:grpSp>
        <p:sp>
          <p:nvSpPr>
            <p:cNvPr id="8" name="Rettangolo 6"/>
            <p:cNvSpPr/>
            <p:nvPr/>
          </p:nvSpPr>
          <p:spPr>
            <a:xfrm>
              <a:off x="110086" y="3623571"/>
              <a:ext cx="2592823" cy="1052596"/>
            </a:xfrm>
            <a:prstGeom prst="rect">
              <a:avLst/>
            </a:prstGeom>
          </p:spPr>
          <p:txBody>
            <a:bodyPr wrap="square">
              <a:spAutoFit/>
            </a:bodyPr>
            <a:lstStyle/>
            <a:p>
              <a:pPr>
                <a:lnSpc>
                  <a:spcPct val="130000"/>
                </a:lnSpc>
              </a:pPr>
              <a:r>
                <a:rPr lang="it-IT" sz="2400" b="1" dirty="0" smtClean="0">
                  <a:solidFill>
                    <a:srgbClr val="002060"/>
                  </a:solidFill>
                  <a:cs typeface="Arial" panose="020B0604020202020204" pitchFamily="34" charset="0"/>
                </a:rPr>
                <a:t>distribuzione</a:t>
              </a:r>
            </a:p>
            <a:p>
              <a:pPr>
                <a:lnSpc>
                  <a:spcPct val="130000"/>
                </a:lnSpc>
              </a:pPr>
              <a:r>
                <a:rPr lang="it-IT" sz="2400" b="1" dirty="0" smtClean="0">
                  <a:solidFill>
                    <a:srgbClr val="002060"/>
                  </a:solidFill>
                  <a:cs typeface="Arial" panose="020B0604020202020204" pitchFamily="34" charset="0"/>
                </a:rPr>
                <a:t>livellamento</a:t>
              </a:r>
              <a:endParaRPr lang="it-IT" sz="1600" dirty="0">
                <a:solidFill>
                  <a:srgbClr val="002060"/>
                </a:solidFill>
                <a:cs typeface="Arial" panose="020B0604020202020204" pitchFamily="34" charset="0"/>
              </a:endParaRPr>
            </a:p>
          </p:txBody>
        </p:sp>
        <p:sp>
          <p:nvSpPr>
            <p:cNvPr id="11" name="Rettangolo 6"/>
            <p:cNvSpPr/>
            <p:nvPr/>
          </p:nvSpPr>
          <p:spPr>
            <a:xfrm>
              <a:off x="2504225" y="3457704"/>
              <a:ext cx="5596167" cy="1723549"/>
            </a:xfrm>
            <a:prstGeom prst="rect">
              <a:avLst/>
            </a:prstGeom>
          </p:spPr>
          <p:txBody>
            <a:bodyPr wrap="square">
              <a:spAutoFit/>
            </a:bodyPr>
            <a:lstStyle/>
            <a:p>
              <a:r>
                <a:rPr lang="it-IT" sz="2400" b="1" dirty="0" smtClean="0">
                  <a:solidFill>
                    <a:srgbClr val="002060"/>
                  </a:solidFill>
                  <a:cs typeface="Arial" panose="020B0604020202020204" pitchFamily="34" charset="0"/>
                </a:rPr>
                <a:t>massetti/sottofondi</a:t>
              </a:r>
            </a:p>
            <a:p>
              <a:r>
                <a:rPr lang="it-IT" dirty="0">
                  <a:solidFill>
                    <a:srgbClr val="002060"/>
                  </a:solidFill>
                  <a:cs typeface="Arial" panose="020B0604020202020204" pitchFamily="34" charset="0"/>
                </a:rPr>
                <a:t>malta di cemento, sabbia di granulometria variabile </a:t>
              </a:r>
            </a:p>
            <a:p>
              <a:r>
                <a:rPr lang="it-IT" dirty="0">
                  <a:solidFill>
                    <a:srgbClr val="002060"/>
                  </a:solidFill>
                  <a:cs typeface="Arial" panose="020B0604020202020204" pitchFamily="34" charset="0"/>
                </a:rPr>
                <a:t>fino a 5mm, eventuali </a:t>
              </a:r>
              <a:r>
                <a:rPr lang="it-IT" dirty="0" smtClean="0">
                  <a:solidFill>
                    <a:srgbClr val="002060"/>
                  </a:solidFill>
                  <a:cs typeface="Arial" panose="020B0604020202020204" pitchFamily="34" charset="0"/>
                </a:rPr>
                <a:t>additivi</a:t>
              </a:r>
            </a:p>
            <a:p>
              <a:r>
                <a:rPr lang="it-IT" sz="2800" b="1" dirty="0" smtClean="0">
                  <a:solidFill>
                    <a:srgbClr val="002060"/>
                  </a:solidFill>
                  <a:cs typeface="Arial" panose="020B0604020202020204" pitchFamily="34" charset="0"/>
                </a:rPr>
                <a:t>s</a:t>
              </a:r>
              <a:r>
                <a:rPr lang="it-IT" sz="2800" b="1" dirty="0">
                  <a:solidFill>
                    <a:srgbClr val="002060"/>
                  </a:solidFill>
                  <a:cs typeface="Arial" panose="020B0604020202020204" pitchFamily="34" charset="0"/>
                </a:rPr>
                <a:t>≥ 1,5</a:t>
              </a:r>
              <a:endParaRPr lang="it-IT" dirty="0">
                <a:solidFill>
                  <a:srgbClr val="002060"/>
                </a:solidFill>
                <a:cs typeface="Arial" panose="020B0604020202020204" pitchFamily="34" charset="0"/>
              </a:endParaRPr>
            </a:p>
            <a:p>
              <a:endParaRPr lang="it-IT" dirty="0">
                <a:solidFill>
                  <a:srgbClr val="002060"/>
                </a:solidFill>
                <a:cs typeface="Arial" panose="020B0604020202020204" pitchFamily="34" charset="0"/>
              </a:endParaRPr>
            </a:p>
          </p:txBody>
        </p:sp>
        <p:sp>
          <p:nvSpPr>
            <p:cNvPr id="12" name="Rettangolo 6"/>
            <p:cNvSpPr/>
            <p:nvPr/>
          </p:nvSpPr>
          <p:spPr>
            <a:xfrm>
              <a:off x="2504225" y="5114905"/>
              <a:ext cx="6613553" cy="1815882"/>
            </a:xfrm>
            <a:prstGeom prst="rect">
              <a:avLst/>
            </a:prstGeom>
          </p:spPr>
          <p:txBody>
            <a:bodyPr wrap="square">
              <a:spAutoFit/>
            </a:bodyPr>
            <a:lstStyle/>
            <a:p>
              <a:r>
                <a:rPr lang="it-IT" sz="2400" b="1" dirty="0" smtClean="0">
                  <a:solidFill>
                    <a:srgbClr val="002060"/>
                  </a:solidFill>
                  <a:cs typeface="Arial" panose="020B0604020202020204" pitchFamily="34" charset="0"/>
                </a:rPr>
                <a:t>intonaco</a:t>
              </a:r>
            </a:p>
            <a:p>
              <a:r>
                <a:rPr lang="it-IT" dirty="0" smtClean="0">
                  <a:solidFill>
                    <a:srgbClr val="002060"/>
                  </a:solidFill>
                  <a:cs typeface="Arial" panose="020B0604020202020204" pitchFamily="34" charset="0"/>
                </a:rPr>
                <a:t>malta di cemento/calce/gesso/argilla, sabbia di granulometria non superiore ai 2mm, eventuali additivi</a:t>
              </a:r>
            </a:p>
            <a:p>
              <a:r>
                <a:rPr lang="it-IT" sz="2000" b="1" dirty="0" smtClean="0">
                  <a:solidFill>
                    <a:srgbClr val="002060"/>
                  </a:solidFill>
                  <a:cs typeface="Arial" panose="020B0604020202020204" pitchFamily="34" charset="0"/>
                </a:rPr>
                <a:t>3 strati: rinzaffo, arriccio, intonachino </a:t>
              </a:r>
              <a:r>
                <a:rPr lang="it-IT" sz="1600" dirty="0" smtClean="0">
                  <a:solidFill>
                    <a:srgbClr val="002060"/>
                  </a:solidFill>
                  <a:cs typeface="Arial" panose="020B0604020202020204" pitchFamily="34" charset="0"/>
                </a:rPr>
                <a:t>(stabilitura)</a:t>
              </a:r>
            </a:p>
            <a:p>
              <a:r>
                <a:rPr lang="it-IT" sz="2800" b="1" dirty="0" smtClean="0">
                  <a:solidFill>
                    <a:srgbClr val="002060"/>
                  </a:solidFill>
                  <a:cs typeface="Arial" panose="020B0604020202020204" pitchFamily="34" charset="0"/>
                </a:rPr>
                <a:t>s≥ 1,5  - 2 cm</a:t>
              </a:r>
              <a:endParaRPr lang="it-IT" sz="2800" b="1" dirty="0">
                <a:solidFill>
                  <a:srgbClr val="002060"/>
                </a:solidFill>
                <a:cs typeface="Arial" panose="020B0604020202020204" pitchFamily="34" charset="0"/>
              </a:endParaRPr>
            </a:p>
          </p:txBody>
        </p:sp>
      </p:grpSp>
      <p:sp>
        <p:nvSpPr>
          <p:cNvPr id="14"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1630065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6025" y="961207"/>
            <a:ext cx="8411949" cy="5896341"/>
            <a:chOff x="404818" y="952248"/>
            <a:chExt cx="8411949" cy="5896341"/>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4818" y="961783"/>
              <a:ext cx="4027425" cy="5877272"/>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7936" y="952248"/>
              <a:ext cx="4278831" cy="5896341"/>
            </a:xfrm>
            <a:prstGeom prst="rect">
              <a:avLst/>
            </a:prstGeom>
          </p:spPr>
        </p:pic>
      </p:gr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3528" y="961207"/>
            <a:ext cx="4122768" cy="5905431"/>
          </a:xfrm>
          <a:prstGeom prst="rect">
            <a:avLst/>
          </a:prstGeom>
        </p:spPr>
      </p:pic>
      <p:sp>
        <p:nvSpPr>
          <p:cNvPr id="7"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26935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6"/>
          <p:cNvSpPr/>
          <p:nvPr/>
        </p:nvSpPr>
        <p:spPr>
          <a:xfrm>
            <a:off x="1210756" y="1071966"/>
            <a:ext cx="6722488" cy="461665"/>
          </a:xfrm>
          <a:prstGeom prst="rect">
            <a:avLst/>
          </a:prstGeom>
        </p:spPr>
        <p:txBody>
          <a:bodyPr wrap="square">
            <a:spAutoFit/>
          </a:bodyPr>
          <a:lstStyle/>
          <a:p>
            <a:pPr algn="ctr"/>
            <a:r>
              <a:rPr lang="it-IT" sz="2400" b="1" dirty="0" smtClean="0">
                <a:solidFill>
                  <a:srgbClr val="C00000"/>
                </a:solidFill>
                <a:cs typeface="Arial" panose="020B0604020202020204" pitchFamily="34" charset="0"/>
              </a:rPr>
              <a:t>DIFFERENTI FUNZIONI DELLA MALTA</a:t>
            </a:r>
            <a:endParaRPr lang="it-IT" sz="1600" dirty="0">
              <a:solidFill>
                <a:srgbClr val="C00000"/>
              </a:solidFill>
              <a:cs typeface="Arial" panose="020B0604020202020204" pitchFamily="34" charset="0"/>
            </a:endParaRPr>
          </a:p>
        </p:txBody>
      </p:sp>
      <p:sp>
        <p:nvSpPr>
          <p:cNvPr id="7" name="Rettangolo 6"/>
          <p:cNvSpPr/>
          <p:nvPr/>
        </p:nvSpPr>
        <p:spPr>
          <a:xfrm>
            <a:off x="3059832" y="1976540"/>
            <a:ext cx="3024336" cy="523220"/>
          </a:xfrm>
          <a:prstGeom prst="rect">
            <a:avLst/>
          </a:prstGeom>
        </p:spPr>
        <p:txBody>
          <a:bodyPr wrap="square">
            <a:spAutoFit/>
          </a:bodyPr>
          <a:lstStyle/>
          <a:p>
            <a:pPr algn="ctr"/>
            <a:r>
              <a:rPr lang="it-IT" sz="2800" b="1" dirty="0" err="1" smtClean="0">
                <a:solidFill>
                  <a:srgbClr val="002060"/>
                </a:solidFill>
                <a:cs typeface="Arial" panose="020B0604020202020204" pitchFamily="34" charset="0"/>
              </a:rPr>
              <a:t>stilatura</a:t>
            </a:r>
            <a:endParaRPr lang="it-IT" dirty="0">
              <a:solidFill>
                <a:srgbClr val="002060"/>
              </a:solidFill>
              <a:cs typeface="Arial" panose="020B0604020202020204" pitchFamily="34" charset="0"/>
            </a:endParaRPr>
          </a:p>
        </p:txBody>
      </p:sp>
      <p:sp>
        <p:nvSpPr>
          <p:cNvPr id="10" name="Rettangolo 6"/>
          <p:cNvSpPr/>
          <p:nvPr/>
        </p:nvSpPr>
        <p:spPr>
          <a:xfrm>
            <a:off x="791580" y="2657196"/>
            <a:ext cx="7560840" cy="707886"/>
          </a:xfrm>
          <a:prstGeom prst="rect">
            <a:avLst/>
          </a:prstGeom>
        </p:spPr>
        <p:txBody>
          <a:bodyPr wrap="square">
            <a:spAutoFit/>
          </a:bodyPr>
          <a:lstStyle/>
          <a:p>
            <a:pPr algn="ctr"/>
            <a:r>
              <a:rPr lang="it-IT" sz="2400" dirty="0" smtClean="0">
                <a:solidFill>
                  <a:srgbClr val="002060"/>
                </a:solidFill>
                <a:cs typeface="Arial" panose="020B0604020202020204" pitchFamily="34" charset="0"/>
              </a:rPr>
              <a:t>interventi di rifinitura di giunti</a:t>
            </a:r>
            <a:endParaRPr lang="it-IT" sz="2400" dirty="0">
              <a:solidFill>
                <a:srgbClr val="002060"/>
              </a:solidFill>
              <a:cs typeface="Arial" panose="020B0604020202020204" pitchFamily="34" charset="0"/>
            </a:endParaRPr>
          </a:p>
          <a:p>
            <a:pPr algn="ctr"/>
            <a:endParaRPr lang="it-IT" sz="1600" dirty="0">
              <a:solidFill>
                <a:srgbClr val="002060"/>
              </a:solidFill>
              <a:cs typeface="Arial" panose="020B0604020202020204" pitchFamily="34" charset="0"/>
            </a:endParaRPr>
          </a:p>
        </p:txBody>
      </p:sp>
      <p:sp>
        <p:nvSpPr>
          <p:cNvPr id="8" name="Rettangolo 6"/>
          <p:cNvSpPr/>
          <p:nvPr/>
        </p:nvSpPr>
        <p:spPr>
          <a:xfrm>
            <a:off x="1763421" y="3938017"/>
            <a:ext cx="5617159" cy="523220"/>
          </a:xfrm>
          <a:prstGeom prst="rect">
            <a:avLst/>
          </a:prstGeom>
        </p:spPr>
        <p:txBody>
          <a:bodyPr wrap="square">
            <a:spAutoFit/>
          </a:bodyPr>
          <a:lstStyle/>
          <a:p>
            <a:pPr algn="ctr"/>
            <a:r>
              <a:rPr lang="it-IT" sz="2800" b="1" dirty="0" smtClean="0">
                <a:solidFill>
                  <a:srgbClr val="002060"/>
                </a:solidFill>
                <a:cs typeface="Arial" panose="020B0604020202020204" pitchFamily="34" charset="0"/>
              </a:rPr>
              <a:t>malte da iniezione</a:t>
            </a:r>
            <a:endParaRPr lang="it-IT" dirty="0">
              <a:solidFill>
                <a:srgbClr val="002060"/>
              </a:solidFill>
              <a:cs typeface="Arial" panose="020B0604020202020204" pitchFamily="34" charset="0"/>
            </a:endParaRPr>
          </a:p>
        </p:txBody>
      </p:sp>
      <p:sp>
        <p:nvSpPr>
          <p:cNvPr id="11" name="Rettangolo 6"/>
          <p:cNvSpPr/>
          <p:nvPr/>
        </p:nvSpPr>
        <p:spPr>
          <a:xfrm>
            <a:off x="680374" y="4618673"/>
            <a:ext cx="7783252" cy="461665"/>
          </a:xfrm>
          <a:prstGeom prst="rect">
            <a:avLst/>
          </a:prstGeom>
        </p:spPr>
        <p:txBody>
          <a:bodyPr wrap="square">
            <a:spAutoFit/>
          </a:bodyPr>
          <a:lstStyle/>
          <a:p>
            <a:pPr algn="ctr"/>
            <a:r>
              <a:rPr lang="it-IT" sz="2400" dirty="0">
                <a:solidFill>
                  <a:srgbClr val="002060"/>
                </a:solidFill>
                <a:cs typeface="Arial" panose="020B0604020202020204" pitchFamily="34" charset="0"/>
              </a:rPr>
              <a:t>interventi di riadesione di sistemi </a:t>
            </a:r>
            <a:r>
              <a:rPr lang="it-IT" sz="2400" dirty="0" smtClean="0">
                <a:solidFill>
                  <a:srgbClr val="002060"/>
                </a:solidFill>
                <a:cs typeface="Arial" panose="020B0604020202020204" pitchFamily="34" charset="0"/>
              </a:rPr>
              <a:t>disconnessi </a:t>
            </a:r>
            <a:r>
              <a:rPr lang="it-IT" sz="2400" dirty="0">
                <a:solidFill>
                  <a:srgbClr val="002060"/>
                </a:solidFill>
                <a:cs typeface="Arial" panose="020B0604020202020204" pitchFamily="34" charset="0"/>
              </a:rPr>
              <a:t>o distaccati</a:t>
            </a:r>
          </a:p>
        </p:txBody>
      </p:sp>
      <p:sp>
        <p:nvSpPr>
          <p:cNvPr id="9"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3735359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0454" y="1048206"/>
            <a:ext cx="7848872" cy="5795869"/>
            <a:chOff x="1369026" y="1470139"/>
            <a:chExt cx="6826022" cy="5040562"/>
          </a:xfrm>
        </p:grpSpPr>
        <p:pic>
          <p:nvPicPr>
            <p:cNvPr id="1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9026" y="1487491"/>
              <a:ext cx="3282822" cy="268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S-finita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7435"/>
            <a:stretch/>
          </p:blipFill>
          <p:spPr bwMode="auto">
            <a:xfrm>
              <a:off x="1369026" y="4146377"/>
              <a:ext cx="3282822" cy="236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51848" y="1470139"/>
              <a:ext cx="3543200" cy="504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Arial" panose="020B0604020202020204" pitchFamily="34" charset="0"/>
                <a:cs typeface="Arial" panose="020B0604020202020204" pitchFamily="34" charset="0"/>
              </a:rPr>
              <a:t>Laboratorio Progettazione Tecnologica Architettura </a:t>
            </a:r>
          </a:p>
        </p:txBody>
      </p:sp>
    </p:spTree>
    <p:extLst>
      <p:ext uri="{BB962C8B-B14F-4D97-AF65-F5344CB8AC3E}">
        <p14:creationId xmlns:p14="http://schemas.microsoft.com/office/powerpoint/2010/main" val="417173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armata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7133" y="1072635"/>
            <a:ext cx="7649734" cy="5781340"/>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1519094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196752"/>
            <a:ext cx="8968502" cy="5152273"/>
            <a:chOff x="-33682" y="1196752"/>
            <a:chExt cx="8968502" cy="5152273"/>
          </a:xfrm>
        </p:grpSpPr>
        <p:sp>
          <p:nvSpPr>
            <p:cNvPr id="2" name="TextBox 1"/>
            <p:cNvSpPr txBox="1"/>
            <p:nvPr/>
          </p:nvSpPr>
          <p:spPr>
            <a:xfrm>
              <a:off x="388908" y="1196752"/>
              <a:ext cx="8410771" cy="1384995"/>
            </a:xfrm>
            <a:prstGeom prst="rect">
              <a:avLst/>
            </a:prstGeom>
            <a:noFill/>
          </p:spPr>
          <p:txBody>
            <a:bodyPr wrap="square" rtlCol="0">
              <a:spAutoFit/>
            </a:bodyPr>
            <a:lstStyle/>
            <a:p>
              <a:pPr algn="ctr"/>
              <a:r>
                <a:rPr lang="it-IT" sz="3600" b="1" dirty="0" smtClean="0">
                  <a:solidFill>
                    <a:srgbClr val="C00000"/>
                  </a:solidFill>
                  <a:cs typeface="Arial" panose="020B0604020202020204" pitchFamily="34" charset="0"/>
                </a:rPr>
                <a:t>PRODOTTI CERAMICI</a:t>
              </a:r>
            </a:p>
            <a:p>
              <a:pPr algn="ctr"/>
              <a:r>
                <a:rPr lang="it-IT" sz="2400" dirty="0" smtClean="0">
                  <a:solidFill>
                    <a:srgbClr val="002060"/>
                  </a:solidFill>
                  <a:cs typeface="Arial" panose="020B0604020202020204" pitchFamily="34" charset="0"/>
                </a:rPr>
                <a:t>materiali a base di argilla, acqua, additivi </a:t>
              </a:r>
            </a:p>
            <a:p>
              <a:pPr algn="ctr"/>
              <a:r>
                <a:rPr lang="it-IT" sz="2400" dirty="0" smtClean="0">
                  <a:solidFill>
                    <a:srgbClr val="002060"/>
                  </a:solidFill>
                  <a:cs typeface="Arial" panose="020B0604020202020204" pitchFamily="34" charset="0"/>
                </a:rPr>
                <a:t>e altre sostanze non argillose</a:t>
              </a:r>
              <a:endParaRPr lang="it-IT" sz="2000" dirty="0" smtClean="0">
                <a:solidFill>
                  <a:srgbClr val="002060"/>
                </a:solidFill>
                <a:cs typeface="Arial" panose="020B0604020202020204" pitchFamily="34" charset="0"/>
              </a:endParaRPr>
            </a:p>
          </p:txBody>
        </p:sp>
        <p:grpSp>
          <p:nvGrpSpPr>
            <p:cNvPr id="13" name="Group 12"/>
            <p:cNvGrpSpPr/>
            <p:nvPr/>
          </p:nvGrpSpPr>
          <p:grpSpPr>
            <a:xfrm>
              <a:off x="-33682" y="3197812"/>
              <a:ext cx="8968502" cy="2352304"/>
              <a:chOff x="73822" y="2277426"/>
              <a:chExt cx="8968502" cy="2352304"/>
            </a:xfrm>
          </p:grpSpPr>
          <p:sp>
            <p:nvSpPr>
              <p:cNvPr id="5" name="TextBox 4"/>
              <p:cNvSpPr txBox="1"/>
              <p:nvPr/>
            </p:nvSpPr>
            <p:spPr>
              <a:xfrm>
                <a:off x="4894191" y="2277426"/>
                <a:ext cx="4032448" cy="523220"/>
              </a:xfrm>
              <a:prstGeom prst="rect">
                <a:avLst/>
              </a:prstGeom>
              <a:noFill/>
            </p:spPr>
            <p:txBody>
              <a:bodyPr wrap="square" rtlCol="0">
                <a:spAutoFit/>
              </a:bodyPr>
              <a:lstStyle/>
              <a:p>
                <a:pPr algn="ctr"/>
                <a:r>
                  <a:rPr lang="it-IT" sz="2800" b="1" dirty="0" smtClean="0">
                    <a:solidFill>
                      <a:srgbClr val="002060"/>
                    </a:solidFill>
                    <a:cs typeface="Arial" panose="020B0604020202020204" pitchFamily="34" charset="0"/>
                  </a:rPr>
                  <a:t>PASTA POROSA</a:t>
                </a:r>
              </a:p>
            </p:txBody>
          </p:sp>
          <p:grpSp>
            <p:nvGrpSpPr>
              <p:cNvPr id="10" name="Group 9"/>
              <p:cNvGrpSpPr/>
              <p:nvPr/>
            </p:nvGrpSpPr>
            <p:grpSpPr>
              <a:xfrm>
                <a:off x="4778506" y="2998514"/>
                <a:ext cx="4263818" cy="1323439"/>
                <a:chOff x="4804950" y="3367177"/>
                <a:chExt cx="4263818" cy="1323439"/>
              </a:xfrm>
            </p:grpSpPr>
            <p:sp>
              <p:nvSpPr>
                <p:cNvPr id="6" name="TextBox 5"/>
                <p:cNvSpPr txBox="1"/>
                <p:nvPr/>
              </p:nvSpPr>
              <p:spPr>
                <a:xfrm>
                  <a:off x="4804950" y="3367177"/>
                  <a:ext cx="2131909" cy="1323439"/>
                </a:xfrm>
                <a:prstGeom prst="rect">
                  <a:avLst/>
                </a:prstGeom>
                <a:noFill/>
              </p:spPr>
              <p:txBody>
                <a:bodyPr wrap="square" rtlCol="0">
                  <a:spAutoFit/>
                </a:bodyPr>
                <a:lstStyle/>
                <a:p>
                  <a:r>
                    <a:rPr lang="it-IT" sz="2000" b="1" dirty="0" smtClean="0">
                      <a:solidFill>
                        <a:srgbClr val="002060"/>
                      </a:solidFill>
                      <a:cs typeface="Arial" panose="020B0604020202020204" pitchFamily="34" charset="0"/>
                    </a:rPr>
                    <a:t>COTTO</a:t>
                  </a:r>
                </a:p>
                <a:p>
                  <a:r>
                    <a:rPr lang="it-IT" sz="2000" b="1" dirty="0" smtClean="0">
                      <a:solidFill>
                        <a:srgbClr val="002060"/>
                      </a:solidFill>
                      <a:cs typeface="Arial" panose="020B0604020202020204" pitchFamily="34" charset="0"/>
                    </a:rPr>
                    <a:t>TERRECOTTE</a:t>
                  </a:r>
                </a:p>
                <a:p>
                  <a:r>
                    <a:rPr lang="it-IT" sz="2000" b="1" dirty="0" smtClean="0">
                      <a:solidFill>
                        <a:srgbClr val="002060"/>
                      </a:solidFill>
                      <a:cs typeface="Arial" panose="020B0604020202020204" pitchFamily="34" charset="0"/>
                    </a:rPr>
                    <a:t>MAIOLICA</a:t>
                  </a:r>
                </a:p>
                <a:p>
                  <a:r>
                    <a:rPr lang="it-IT" sz="2000" b="1" dirty="0" smtClean="0">
                      <a:solidFill>
                        <a:srgbClr val="002060"/>
                      </a:solidFill>
                      <a:cs typeface="Arial" panose="020B0604020202020204" pitchFamily="34" charset="0"/>
                    </a:rPr>
                    <a:t>LATERIZIO</a:t>
                  </a:r>
                </a:p>
              </p:txBody>
            </p:sp>
            <p:sp>
              <p:nvSpPr>
                <p:cNvPr id="7" name="TextBox 6"/>
                <p:cNvSpPr txBox="1"/>
                <p:nvPr/>
              </p:nvSpPr>
              <p:spPr>
                <a:xfrm>
                  <a:off x="6936859" y="3367177"/>
                  <a:ext cx="2131909" cy="1323439"/>
                </a:xfrm>
                <a:prstGeom prst="rect">
                  <a:avLst/>
                </a:prstGeom>
                <a:noFill/>
              </p:spPr>
              <p:txBody>
                <a:bodyPr wrap="square" rtlCol="0">
                  <a:spAutoFit/>
                </a:bodyPr>
                <a:lstStyle/>
                <a:p>
                  <a:r>
                    <a:rPr lang="it-IT" sz="2000" dirty="0" smtClean="0">
                      <a:solidFill>
                        <a:srgbClr val="002060"/>
                      </a:solidFill>
                      <a:cs typeface="Arial" panose="020B0604020202020204" pitchFamily="34" charset="0"/>
                    </a:rPr>
                    <a:t>pasta rossa</a:t>
                  </a:r>
                </a:p>
                <a:p>
                  <a:r>
                    <a:rPr lang="it-IT" sz="2000" dirty="0" smtClean="0">
                      <a:solidFill>
                        <a:srgbClr val="002060"/>
                      </a:solidFill>
                      <a:cs typeface="Arial" panose="020B0604020202020204" pitchFamily="34" charset="0"/>
                    </a:rPr>
                    <a:t>Pasta rossa</a:t>
                  </a:r>
                </a:p>
                <a:p>
                  <a:r>
                    <a:rPr lang="it-IT" sz="2000" dirty="0" smtClean="0">
                      <a:solidFill>
                        <a:srgbClr val="002060"/>
                      </a:solidFill>
                      <a:cs typeface="Arial" panose="020B0604020202020204" pitchFamily="34" charset="0"/>
                    </a:rPr>
                    <a:t>pasta rossa/gialla</a:t>
                  </a:r>
                </a:p>
                <a:p>
                  <a:endParaRPr lang="it-IT" sz="2000" dirty="0" smtClean="0">
                    <a:solidFill>
                      <a:srgbClr val="002060"/>
                    </a:solidFill>
                    <a:cs typeface="Arial" panose="020B0604020202020204" pitchFamily="34" charset="0"/>
                  </a:endParaRPr>
                </a:p>
              </p:txBody>
            </p:sp>
          </p:grpSp>
          <p:grpSp>
            <p:nvGrpSpPr>
              <p:cNvPr id="12" name="Group 11"/>
              <p:cNvGrpSpPr/>
              <p:nvPr/>
            </p:nvGrpSpPr>
            <p:grpSpPr>
              <a:xfrm>
                <a:off x="73822" y="2277426"/>
                <a:ext cx="4812342" cy="2352304"/>
                <a:chOff x="73822" y="2277426"/>
                <a:chExt cx="4812342" cy="2352304"/>
              </a:xfrm>
            </p:grpSpPr>
            <p:sp>
              <p:nvSpPr>
                <p:cNvPr id="4" name="TextBox 3"/>
                <p:cNvSpPr txBox="1"/>
                <p:nvPr/>
              </p:nvSpPr>
              <p:spPr>
                <a:xfrm>
                  <a:off x="73822" y="2277426"/>
                  <a:ext cx="4032448" cy="523220"/>
                </a:xfrm>
                <a:prstGeom prst="rect">
                  <a:avLst/>
                </a:prstGeom>
                <a:noFill/>
              </p:spPr>
              <p:txBody>
                <a:bodyPr wrap="square" rtlCol="0">
                  <a:spAutoFit/>
                </a:bodyPr>
                <a:lstStyle/>
                <a:p>
                  <a:pPr algn="ctr"/>
                  <a:r>
                    <a:rPr lang="it-IT" sz="2800" b="1" dirty="0" smtClean="0">
                      <a:solidFill>
                        <a:srgbClr val="002060"/>
                      </a:solidFill>
                      <a:cs typeface="Arial" panose="020B0604020202020204" pitchFamily="34" charset="0"/>
                    </a:rPr>
                    <a:t>PASTA COMPATTA</a:t>
                  </a:r>
                </a:p>
              </p:txBody>
            </p:sp>
            <p:grpSp>
              <p:nvGrpSpPr>
                <p:cNvPr id="11" name="Group 10"/>
                <p:cNvGrpSpPr/>
                <p:nvPr/>
              </p:nvGrpSpPr>
              <p:grpSpPr>
                <a:xfrm>
                  <a:off x="249321" y="2998514"/>
                  <a:ext cx="4636843" cy="1631216"/>
                  <a:chOff x="249321" y="2998514"/>
                  <a:chExt cx="4636843" cy="1631216"/>
                </a:xfrm>
              </p:grpSpPr>
              <p:sp>
                <p:nvSpPr>
                  <p:cNvPr id="8" name="TextBox 7"/>
                  <p:cNvSpPr txBox="1"/>
                  <p:nvPr/>
                </p:nvSpPr>
                <p:spPr>
                  <a:xfrm>
                    <a:off x="249321" y="2998514"/>
                    <a:ext cx="2861421" cy="1323439"/>
                  </a:xfrm>
                  <a:prstGeom prst="rect">
                    <a:avLst/>
                  </a:prstGeom>
                  <a:noFill/>
                </p:spPr>
                <p:txBody>
                  <a:bodyPr wrap="square" rtlCol="0">
                    <a:spAutoFit/>
                  </a:bodyPr>
                  <a:lstStyle/>
                  <a:p>
                    <a:r>
                      <a:rPr lang="it-IT" sz="2000" b="1" dirty="0" smtClean="0">
                        <a:solidFill>
                          <a:srgbClr val="002060"/>
                        </a:solidFill>
                        <a:cs typeface="Arial" panose="020B0604020202020204" pitchFamily="34" charset="0"/>
                      </a:rPr>
                      <a:t>GRES</a:t>
                    </a:r>
                  </a:p>
                  <a:p>
                    <a:r>
                      <a:rPr lang="it-IT" sz="2000" b="1" dirty="0" smtClean="0">
                        <a:solidFill>
                          <a:srgbClr val="002060"/>
                        </a:solidFill>
                        <a:cs typeface="Arial" panose="020B0604020202020204" pitchFamily="34" charset="0"/>
                      </a:rPr>
                      <a:t>GRES PORCELLANATO</a:t>
                    </a:r>
                  </a:p>
                  <a:p>
                    <a:r>
                      <a:rPr lang="it-IT" sz="2000" b="1" dirty="0" smtClean="0">
                        <a:solidFill>
                          <a:srgbClr val="002060"/>
                        </a:solidFill>
                        <a:cs typeface="Arial" panose="020B0604020202020204" pitchFamily="34" charset="0"/>
                      </a:rPr>
                      <a:t>MONOCOTTURA</a:t>
                    </a:r>
                  </a:p>
                  <a:p>
                    <a:r>
                      <a:rPr lang="it-IT" sz="2000" b="1" dirty="0" smtClean="0">
                        <a:solidFill>
                          <a:srgbClr val="002060"/>
                        </a:solidFill>
                        <a:cs typeface="Arial" panose="020B0604020202020204" pitchFamily="34" charset="0"/>
                      </a:rPr>
                      <a:t>CLINKER</a:t>
                    </a:r>
                  </a:p>
                </p:txBody>
              </p:sp>
              <p:sp>
                <p:nvSpPr>
                  <p:cNvPr id="9" name="TextBox 8"/>
                  <p:cNvSpPr txBox="1"/>
                  <p:nvPr/>
                </p:nvSpPr>
                <p:spPr>
                  <a:xfrm>
                    <a:off x="2754255" y="2998514"/>
                    <a:ext cx="2131909" cy="1631216"/>
                  </a:xfrm>
                  <a:prstGeom prst="rect">
                    <a:avLst/>
                  </a:prstGeom>
                  <a:noFill/>
                </p:spPr>
                <p:txBody>
                  <a:bodyPr wrap="square" rtlCol="0">
                    <a:spAutoFit/>
                  </a:bodyPr>
                  <a:lstStyle/>
                  <a:p>
                    <a:r>
                      <a:rPr lang="it-IT" sz="2000" dirty="0" smtClean="0">
                        <a:solidFill>
                          <a:srgbClr val="002060"/>
                        </a:solidFill>
                        <a:cs typeface="Arial" panose="020B0604020202020204" pitchFamily="34" charset="0"/>
                      </a:rPr>
                      <a:t>pasta rossa</a:t>
                    </a:r>
                  </a:p>
                  <a:p>
                    <a:r>
                      <a:rPr lang="it-IT" sz="2000" dirty="0" smtClean="0">
                        <a:solidFill>
                          <a:srgbClr val="002060"/>
                        </a:solidFill>
                        <a:cs typeface="Arial" panose="020B0604020202020204" pitchFamily="34" charset="0"/>
                      </a:rPr>
                      <a:t>vario</a:t>
                    </a:r>
                  </a:p>
                  <a:p>
                    <a:r>
                      <a:rPr lang="it-IT" sz="2000" dirty="0" smtClean="0">
                        <a:solidFill>
                          <a:srgbClr val="002060"/>
                        </a:solidFill>
                        <a:cs typeface="Arial" panose="020B0604020202020204" pitchFamily="34" charset="0"/>
                      </a:rPr>
                      <a:t>vario</a:t>
                    </a:r>
                  </a:p>
                  <a:p>
                    <a:r>
                      <a:rPr lang="it-IT" sz="2000" dirty="0" smtClean="0">
                        <a:solidFill>
                          <a:srgbClr val="002060"/>
                        </a:solidFill>
                        <a:cs typeface="Arial" panose="020B0604020202020204" pitchFamily="34" charset="0"/>
                      </a:rPr>
                      <a:t>pasta bruno/rossa</a:t>
                    </a:r>
                  </a:p>
                  <a:p>
                    <a:endParaRPr lang="it-IT" sz="2000" dirty="0" smtClean="0">
                      <a:solidFill>
                        <a:srgbClr val="002060"/>
                      </a:solidFill>
                      <a:cs typeface="Arial" panose="020B0604020202020204" pitchFamily="34" charset="0"/>
                    </a:endParaRPr>
                  </a:p>
                </p:txBody>
              </p:sp>
            </p:grpSp>
          </p:grpSp>
        </p:grpSp>
        <p:sp>
          <p:nvSpPr>
            <p:cNvPr id="3" name="TextBox 2"/>
            <p:cNvSpPr txBox="1"/>
            <p:nvPr/>
          </p:nvSpPr>
          <p:spPr>
            <a:xfrm>
              <a:off x="388908" y="5641139"/>
              <a:ext cx="3407072" cy="707886"/>
            </a:xfrm>
            <a:prstGeom prst="rect">
              <a:avLst/>
            </a:prstGeom>
            <a:noFill/>
          </p:spPr>
          <p:txBody>
            <a:bodyPr wrap="square" rtlCol="0">
              <a:spAutoFit/>
            </a:bodyPr>
            <a:lstStyle/>
            <a:p>
              <a:pPr algn="ctr"/>
              <a:r>
                <a:rPr lang="it-IT" sz="2000" dirty="0" smtClean="0">
                  <a:solidFill>
                    <a:srgbClr val="C00000"/>
                  </a:solidFill>
                  <a:cs typeface="Arial" panose="020B0604020202020204" pitchFamily="34" charset="0"/>
                </a:rPr>
                <a:t>Rivestimento, ceramiche sanitarie, materiali refrattari</a:t>
              </a:r>
            </a:p>
          </p:txBody>
        </p:sp>
        <p:sp>
          <p:nvSpPr>
            <p:cNvPr id="15" name="TextBox 14"/>
            <p:cNvSpPr txBox="1"/>
            <p:nvPr/>
          </p:nvSpPr>
          <p:spPr>
            <a:xfrm>
              <a:off x="5067705" y="5641139"/>
              <a:ext cx="2926997" cy="707886"/>
            </a:xfrm>
            <a:prstGeom prst="rect">
              <a:avLst/>
            </a:prstGeom>
            <a:noFill/>
          </p:spPr>
          <p:txBody>
            <a:bodyPr wrap="square" rtlCol="0">
              <a:spAutoFit/>
            </a:bodyPr>
            <a:lstStyle>
              <a:defPPr>
                <a:defRPr lang="it-IT"/>
              </a:defPPr>
              <a:lvl1pPr algn="ctr">
                <a:defRPr sz="2000">
                  <a:solidFill>
                    <a:schemeClr val="bg1"/>
                  </a:solidFill>
                </a:defRPr>
              </a:lvl1pPr>
            </a:lstStyle>
            <a:p>
              <a:r>
                <a:rPr lang="it-IT" dirty="0">
                  <a:solidFill>
                    <a:srgbClr val="C00000"/>
                  </a:solidFill>
                  <a:cs typeface="Arial" panose="020B0604020202020204" pitchFamily="34" charset="0"/>
                </a:rPr>
                <a:t>Rivestimento, laterizi da costruzione</a:t>
              </a:r>
            </a:p>
          </p:txBody>
        </p:sp>
      </p:grpSp>
      <p:sp>
        <p:nvSpPr>
          <p:cNvPr id="17"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1934573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532" y="908720"/>
            <a:ext cx="8424936" cy="4617867"/>
          </a:xfrm>
          <a:prstGeom prst="rect">
            <a:avLst/>
          </a:prstGeom>
        </p:spPr>
        <p:txBody>
          <a:bodyPr wrap="square">
            <a:spAutoFit/>
          </a:bodyPr>
          <a:lstStyle/>
          <a:p>
            <a:pPr algn="ctr"/>
            <a:r>
              <a:rPr lang="it-IT" sz="3200" b="1" dirty="0" smtClean="0">
                <a:solidFill>
                  <a:srgbClr val="C00000"/>
                </a:solidFill>
                <a:cs typeface="Arial" panose="020B0604020202020204" pitchFamily="34" charset="0"/>
              </a:rPr>
              <a:t>CLASSIFICAZIONE DEI LATERIZI</a:t>
            </a:r>
            <a:endParaRPr lang="it-IT" sz="2400" b="1" dirty="0" smtClean="0">
              <a:solidFill>
                <a:srgbClr val="C00000"/>
              </a:solidFill>
              <a:cs typeface="Arial" panose="020B0604020202020204" pitchFamily="34" charset="0"/>
            </a:endParaRPr>
          </a:p>
          <a:p>
            <a:pPr algn="ctr"/>
            <a:endParaRPr lang="it-IT" sz="1600" b="1" dirty="0">
              <a:solidFill>
                <a:srgbClr val="FFFF00"/>
              </a:solidFill>
              <a:cs typeface="Arial" panose="020B0604020202020204" pitchFamily="34" charset="0"/>
            </a:endParaRPr>
          </a:p>
          <a:p>
            <a:pPr algn="just"/>
            <a:r>
              <a:rPr lang="it-IT" sz="2000" dirty="0">
                <a:solidFill>
                  <a:srgbClr val="002060"/>
                </a:solidFill>
                <a:cs typeface="Arial" panose="020B0604020202020204" pitchFamily="34" charset="0"/>
              </a:rPr>
              <a:t>I laterizi costituiscono la maggior parte dei </a:t>
            </a:r>
            <a:r>
              <a:rPr lang="it-IT" sz="2000" b="1" u="sng" dirty="0">
                <a:solidFill>
                  <a:srgbClr val="002060"/>
                </a:solidFill>
                <a:cs typeface="Arial" panose="020B0604020202020204" pitchFamily="34" charset="0"/>
              </a:rPr>
              <a:t>prodotti </a:t>
            </a:r>
            <a:r>
              <a:rPr lang="it-IT" sz="2000" b="1" u="sng" dirty="0" smtClean="0">
                <a:solidFill>
                  <a:srgbClr val="002060"/>
                </a:solidFill>
                <a:cs typeface="Arial" panose="020B0604020202020204" pitchFamily="34" charset="0"/>
              </a:rPr>
              <a:t>ceramici</a:t>
            </a:r>
            <a:r>
              <a:rPr lang="it-IT" sz="2000" b="1" dirty="0" smtClean="0">
                <a:solidFill>
                  <a:srgbClr val="002060"/>
                </a:solidFill>
                <a:cs typeface="Arial" panose="020B0604020202020204" pitchFamily="34" charset="0"/>
              </a:rPr>
              <a:t> </a:t>
            </a:r>
            <a:r>
              <a:rPr lang="it-IT" sz="2000" dirty="0" smtClean="0">
                <a:solidFill>
                  <a:srgbClr val="002060"/>
                </a:solidFill>
                <a:cs typeface="Arial" panose="020B0604020202020204" pitchFamily="34" charset="0"/>
              </a:rPr>
              <a:t>e si suddividono </a:t>
            </a:r>
            <a:r>
              <a:rPr lang="it-IT" sz="2000" dirty="0">
                <a:solidFill>
                  <a:srgbClr val="002060"/>
                </a:solidFill>
                <a:cs typeface="Arial" panose="020B0604020202020204" pitchFamily="34" charset="0"/>
              </a:rPr>
              <a:t>in </a:t>
            </a:r>
            <a:r>
              <a:rPr lang="it-IT" sz="2000" dirty="0" smtClean="0">
                <a:solidFill>
                  <a:srgbClr val="002060"/>
                </a:solidFill>
                <a:cs typeface="Arial" panose="020B0604020202020204" pitchFamily="34" charset="0"/>
              </a:rPr>
              <a:t>base al </a:t>
            </a:r>
            <a:r>
              <a:rPr lang="it-IT" sz="2000" dirty="0">
                <a:solidFill>
                  <a:srgbClr val="002060"/>
                </a:solidFill>
                <a:cs typeface="Arial" panose="020B0604020202020204" pitchFamily="34" charset="0"/>
              </a:rPr>
              <a:t>tipo, alla forma e dimensioni con cui sono reperibili in commercio</a:t>
            </a:r>
            <a:r>
              <a:rPr lang="it-IT" sz="2000" dirty="0" smtClean="0">
                <a:solidFill>
                  <a:srgbClr val="002060"/>
                </a:solidFill>
                <a:cs typeface="Arial" panose="020B0604020202020204" pitchFamily="34" charset="0"/>
              </a:rPr>
              <a:t>:</a:t>
            </a:r>
          </a:p>
          <a:p>
            <a:endParaRPr lang="it-IT" sz="2000" dirty="0" smtClean="0">
              <a:solidFill>
                <a:srgbClr val="002060"/>
              </a:solidFill>
              <a:cs typeface="Arial" panose="020B0604020202020204" pitchFamily="34" charset="0"/>
            </a:endParaRPr>
          </a:p>
          <a:p>
            <a:endParaRPr lang="it-IT" sz="2000" dirty="0" smtClean="0">
              <a:solidFill>
                <a:srgbClr val="002060"/>
              </a:solidFill>
              <a:cs typeface="Arial" panose="020B0604020202020204" pitchFamily="34" charset="0"/>
            </a:endParaRPr>
          </a:p>
          <a:p>
            <a:pPr>
              <a:lnSpc>
                <a:spcPct val="120000"/>
              </a:lnSpc>
            </a:pPr>
            <a:endParaRPr lang="it-IT" sz="2000" dirty="0">
              <a:solidFill>
                <a:srgbClr val="002060"/>
              </a:solidFill>
              <a:cs typeface="Arial" panose="020B0604020202020204" pitchFamily="34" charset="0"/>
            </a:endParaRPr>
          </a:p>
          <a:p>
            <a:pPr marL="342900" indent="-342900">
              <a:lnSpc>
                <a:spcPct val="120000"/>
              </a:lnSpc>
              <a:buFont typeface="Arial" panose="020B0604020202020204" pitchFamily="34" charset="0"/>
              <a:buChar char="•"/>
            </a:pPr>
            <a:r>
              <a:rPr lang="it-IT" sz="2400" b="1" dirty="0" smtClean="0">
                <a:solidFill>
                  <a:srgbClr val="002060"/>
                </a:solidFill>
                <a:cs typeface="Arial" panose="020B0604020202020204" pitchFamily="34" charset="0"/>
              </a:rPr>
              <a:t>laterizi </a:t>
            </a:r>
            <a:r>
              <a:rPr lang="it-IT" sz="2400" b="1" dirty="0">
                <a:solidFill>
                  <a:srgbClr val="002060"/>
                </a:solidFill>
                <a:cs typeface="Arial" panose="020B0604020202020204" pitchFamily="34" charset="0"/>
              </a:rPr>
              <a:t>per </a:t>
            </a:r>
            <a:r>
              <a:rPr lang="it-IT" sz="2400" b="1" dirty="0" smtClean="0">
                <a:solidFill>
                  <a:srgbClr val="002060"/>
                </a:solidFill>
                <a:cs typeface="Arial" panose="020B0604020202020204" pitchFamily="34" charset="0"/>
              </a:rPr>
              <a:t>murature </a:t>
            </a:r>
            <a:r>
              <a:rPr lang="it-IT" sz="2000" dirty="0" smtClean="0">
                <a:solidFill>
                  <a:srgbClr val="002060"/>
                </a:solidFill>
                <a:cs typeface="Arial" panose="020B0604020202020204" pitchFamily="34" charset="0"/>
              </a:rPr>
              <a:t>(blocchi pieni, semipieni e forati)</a:t>
            </a:r>
            <a:endParaRPr lang="it-IT" sz="2400" dirty="0">
              <a:solidFill>
                <a:srgbClr val="002060"/>
              </a:solidFill>
              <a:cs typeface="Arial" panose="020B0604020202020204" pitchFamily="34" charset="0"/>
            </a:endParaRPr>
          </a:p>
          <a:p>
            <a:pPr marL="342900" indent="-342900">
              <a:lnSpc>
                <a:spcPct val="120000"/>
              </a:lnSpc>
              <a:buFont typeface="Arial" panose="020B0604020202020204" pitchFamily="34" charset="0"/>
              <a:buChar char="•"/>
            </a:pPr>
            <a:r>
              <a:rPr lang="it-IT" sz="2400" b="1" dirty="0" smtClean="0">
                <a:solidFill>
                  <a:srgbClr val="002060"/>
                </a:solidFill>
                <a:cs typeface="Arial" panose="020B0604020202020204" pitchFamily="34" charset="0"/>
              </a:rPr>
              <a:t>tavelle </a:t>
            </a:r>
            <a:r>
              <a:rPr lang="it-IT" sz="2400" b="1" dirty="0">
                <a:solidFill>
                  <a:srgbClr val="002060"/>
                </a:solidFill>
                <a:cs typeface="Arial" panose="020B0604020202020204" pitchFamily="34" charset="0"/>
              </a:rPr>
              <a:t>e </a:t>
            </a:r>
            <a:r>
              <a:rPr lang="it-IT" sz="2400" b="1" dirty="0" smtClean="0">
                <a:solidFill>
                  <a:srgbClr val="002060"/>
                </a:solidFill>
                <a:cs typeface="Arial" panose="020B0604020202020204" pitchFamily="34" charset="0"/>
              </a:rPr>
              <a:t>tavelloni </a:t>
            </a:r>
            <a:r>
              <a:rPr lang="it-IT" sz="2000" dirty="0" smtClean="0">
                <a:solidFill>
                  <a:srgbClr val="002060"/>
                </a:solidFill>
                <a:cs typeface="Arial" panose="020B0604020202020204" pitchFamily="34" charset="0"/>
              </a:rPr>
              <a:t>(forati)</a:t>
            </a:r>
            <a:endParaRPr lang="it-IT" sz="2000" dirty="0">
              <a:solidFill>
                <a:srgbClr val="002060"/>
              </a:solidFill>
              <a:cs typeface="Arial" panose="020B0604020202020204" pitchFamily="34" charset="0"/>
            </a:endParaRPr>
          </a:p>
          <a:p>
            <a:pPr marL="342900" indent="-342900">
              <a:lnSpc>
                <a:spcPct val="120000"/>
              </a:lnSpc>
              <a:buFont typeface="Arial" panose="020B0604020202020204" pitchFamily="34" charset="0"/>
              <a:buChar char="•"/>
            </a:pPr>
            <a:r>
              <a:rPr lang="it-IT" sz="2400" b="1" dirty="0" smtClean="0">
                <a:solidFill>
                  <a:srgbClr val="002060"/>
                </a:solidFill>
                <a:cs typeface="Arial" panose="020B0604020202020204" pitchFamily="34" charset="0"/>
              </a:rPr>
              <a:t>blocchi per solai </a:t>
            </a:r>
            <a:r>
              <a:rPr lang="it-IT" sz="2000" dirty="0">
                <a:solidFill>
                  <a:srgbClr val="002060"/>
                </a:solidFill>
                <a:cs typeface="Arial" panose="020B0604020202020204" pitchFamily="34" charset="0"/>
              </a:rPr>
              <a:t>(laterizi di alleggerimento, forati)</a:t>
            </a:r>
          </a:p>
          <a:p>
            <a:pPr marL="342900" indent="-342900">
              <a:lnSpc>
                <a:spcPct val="120000"/>
              </a:lnSpc>
              <a:buFont typeface="Arial" panose="020B0604020202020204" pitchFamily="34" charset="0"/>
              <a:buChar char="•"/>
            </a:pPr>
            <a:r>
              <a:rPr lang="it-IT" sz="2400" b="1" dirty="0" smtClean="0">
                <a:solidFill>
                  <a:srgbClr val="002060"/>
                </a:solidFill>
                <a:cs typeface="Arial" panose="020B0604020202020204" pitchFamily="34" charset="0"/>
              </a:rPr>
              <a:t>laterizi </a:t>
            </a:r>
            <a:r>
              <a:rPr lang="it-IT" sz="2400" b="1" dirty="0">
                <a:solidFill>
                  <a:srgbClr val="002060"/>
                </a:solidFill>
                <a:cs typeface="Arial" panose="020B0604020202020204" pitchFamily="34" charset="0"/>
              </a:rPr>
              <a:t>per </a:t>
            </a:r>
            <a:r>
              <a:rPr lang="it-IT" sz="2400" b="1" dirty="0" smtClean="0">
                <a:solidFill>
                  <a:srgbClr val="002060"/>
                </a:solidFill>
                <a:cs typeface="Arial" panose="020B0604020202020204" pitchFamily="34" charset="0"/>
              </a:rPr>
              <a:t>coperture </a:t>
            </a:r>
            <a:r>
              <a:rPr lang="it-IT" sz="2000" dirty="0">
                <a:solidFill>
                  <a:srgbClr val="002060"/>
                </a:solidFill>
                <a:cs typeface="Arial" panose="020B0604020202020204" pitchFamily="34" charset="0"/>
              </a:rPr>
              <a:t>(manti discontinui a piccoli elementi)</a:t>
            </a:r>
          </a:p>
          <a:p>
            <a:pPr marL="342900" indent="-342900">
              <a:lnSpc>
                <a:spcPct val="120000"/>
              </a:lnSpc>
              <a:buFont typeface="Arial" panose="020B0604020202020204" pitchFamily="34" charset="0"/>
              <a:buChar char="•"/>
            </a:pPr>
            <a:r>
              <a:rPr lang="it-IT" sz="2400" b="1" dirty="0" smtClean="0">
                <a:solidFill>
                  <a:srgbClr val="002060"/>
                </a:solidFill>
                <a:cs typeface="Arial" panose="020B0604020202020204" pitchFamily="34" charset="0"/>
              </a:rPr>
              <a:t>laterizi </a:t>
            </a:r>
            <a:r>
              <a:rPr lang="it-IT" sz="2400" b="1" dirty="0">
                <a:solidFill>
                  <a:srgbClr val="002060"/>
                </a:solidFill>
                <a:cs typeface="Arial" panose="020B0604020202020204" pitchFamily="34" charset="0"/>
              </a:rPr>
              <a:t>per usi </a:t>
            </a:r>
            <a:r>
              <a:rPr lang="it-IT" sz="2400" b="1" dirty="0" smtClean="0">
                <a:solidFill>
                  <a:srgbClr val="002060"/>
                </a:solidFill>
                <a:cs typeface="Arial" panose="020B0604020202020204" pitchFamily="34" charset="0"/>
              </a:rPr>
              <a:t>particolari </a:t>
            </a:r>
            <a:r>
              <a:rPr lang="it-IT" sz="2000" dirty="0">
                <a:solidFill>
                  <a:srgbClr val="002060"/>
                </a:solidFill>
                <a:cs typeface="Arial" panose="020B0604020202020204" pitchFamily="34" charset="0"/>
              </a:rPr>
              <a:t>(rivestimento a secco)</a:t>
            </a:r>
          </a:p>
        </p:txBody>
      </p:sp>
      <p:sp>
        <p:nvSpPr>
          <p:cNvPr id="4"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3301802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66615" y="896631"/>
            <a:ext cx="8410771" cy="5554964"/>
            <a:chOff x="388908" y="896631"/>
            <a:chExt cx="8410771" cy="5554964"/>
          </a:xfrm>
        </p:grpSpPr>
        <p:sp>
          <p:nvSpPr>
            <p:cNvPr id="2" name="TextBox 1"/>
            <p:cNvSpPr txBox="1"/>
            <p:nvPr/>
          </p:nvSpPr>
          <p:spPr>
            <a:xfrm>
              <a:off x="388908" y="896631"/>
              <a:ext cx="8410771" cy="584775"/>
            </a:xfrm>
            <a:prstGeom prst="rect">
              <a:avLst/>
            </a:prstGeom>
            <a:noFill/>
          </p:spPr>
          <p:txBody>
            <a:bodyPr wrap="square" rtlCol="0">
              <a:spAutoFit/>
            </a:bodyPr>
            <a:lstStyle/>
            <a:p>
              <a:pPr algn="ctr"/>
              <a:r>
                <a:rPr lang="it-IT" sz="3200" b="1" dirty="0" smtClean="0">
                  <a:solidFill>
                    <a:srgbClr val="C00000"/>
                  </a:solidFill>
                  <a:cs typeface="Arial" panose="020B0604020202020204" pitchFamily="34" charset="0"/>
                </a:rPr>
                <a:t>PRODOTTI CERAMICI</a:t>
              </a:r>
            </a:p>
          </p:txBody>
        </p:sp>
        <p:sp>
          <p:nvSpPr>
            <p:cNvPr id="4" name="TextBox 3"/>
            <p:cNvSpPr txBox="1"/>
            <p:nvPr/>
          </p:nvSpPr>
          <p:spPr>
            <a:xfrm>
              <a:off x="741865" y="1561447"/>
              <a:ext cx="7704856" cy="1077218"/>
            </a:xfrm>
            <a:prstGeom prst="rect">
              <a:avLst/>
            </a:prstGeom>
            <a:noFill/>
          </p:spPr>
          <p:txBody>
            <a:bodyPr wrap="square" rtlCol="0">
              <a:spAutoFit/>
            </a:bodyPr>
            <a:lstStyle/>
            <a:p>
              <a:pPr algn="ctr"/>
              <a:r>
                <a:rPr lang="it-IT" sz="2400" b="1" dirty="0" smtClean="0">
                  <a:solidFill>
                    <a:srgbClr val="002060"/>
                  </a:solidFill>
                  <a:cs typeface="Arial" panose="020B0604020202020204" pitchFamily="34" charset="0"/>
                </a:rPr>
                <a:t>MATERIALI REFRATTARI</a:t>
              </a:r>
            </a:p>
            <a:p>
              <a:pPr algn="ctr"/>
              <a:r>
                <a:rPr lang="it-IT" sz="2000" dirty="0" smtClean="0">
                  <a:solidFill>
                    <a:srgbClr val="002060"/>
                  </a:solidFill>
                  <a:cs typeface="Arial" panose="020B0604020202020204" pitchFamily="34" charset="0"/>
                </a:rPr>
                <a:t>ceramici con elevata componente di ossidi metallici ad elevato punto di fusione</a:t>
              </a:r>
            </a:p>
          </p:txBody>
        </p:sp>
        <p:sp>
          <p:nvSpPr>
            <p:cNvPr id="3" name="TextBox 2"/>
            <p:cNvSpPr txBox="1"/>
            <p:nvPr/>
          </p:nvSpPr>
          <p:spPr>
            <a:xfrm>
              <a:off x="846190" y="5805264"/>
              <a:ext cx="7496205" cy="646331"/>
            </a:xfrm>
            <a:prstGeom prst="rect">
              <a:avLst/>
            </a:prstGeom>
            <a:noFill/>
          </p:spPr>
          <p:txBody>
            <a:bodyPr wrap="square" rtlCol="0">
              <a:spAutoFit/>
            </a:bodyPr>
            <a:lstStyle/>
            <a:p>
              <a:pPr algn="ctr"/>
              <a:r>
                <a:rPr lang="it-IT" dirty="0" smtClean="0">
                  <a:solidFill>
                    <a:srgbClr val="002060"/>
                  </a:solidFill>
                  <a:cs typeface="Arial" panose="020B0604020202020204" pitchFamily="34" charset="0"/>
                </a:rPr>
                <a:t>Impianti di combustione e fusione con reazioni chimiche aggressive, protezione antincendio, isolanti termici, elementi a recupero di calore</a:t>
              </a:r>
            </a:p>
          </p:txBody>
        </p:sp>
        <p:sp>
          <p:nvSpPr>
            <p:cNvPr id="16" name="TextBox 15"/>
            <p:cNvSpPr txBox="1"/>
            <p:nvPr/>
          </p:nvSpPr>
          <p:spPr>
            <a:xfrm>
              <a:off x="388908" y="3087445"/>
              <a:ext cx="8215540" cy="2246769"/>
            </a:xfrm>
            <a:prstGeom prst="rect">
              <a:avLst/>
            </a:prstGeom>
            <a:noFill/>
          </p:spPr>
          <p:txBody>
            <a:bodyPr wrap="square" rtlCol="0">
              <a:spAutoFit/>
            </a:bodyPr>
            <a:lstStyle/>
            <a:p>
              <a:pPr marL="285750" indent="-285750" algn="ctr">
                <a:buFont typeface="Wingdings" pitchFamily="2" charset="2"/>
                <a:buChar char="ü"/>
              </a:pPr>
              <a:r>
                <a:rPr lang="it-IT" sz="2000" dirty="0" smtClean="0">
                  <a:solidFill>
                    <a:srgbClr val="002060"/>
                  </a:solidFill>
                  <a:cs typeface="Arial" panose="020B0604020202020204" pitchFamily="34" charset="0"/>
                </a:rPr>
                <a:t>Mantengono elevate resistenze meccaniche e durezza a temperature superiori a 1500 °C</a:t>
              </a:r>
            </a:p>
            <a:p>
              <a:pPr marL="285750" indent="-285750" algn="ctr">
                <a:buFont typeface="Wingdings" pitchFamily="2" charset="2"/>
                <a:buChar char="ü"/>
              </a:pPr>
              <a:r>
                <a:rPr lang="it-IT" sz="2000" dirty="0" smtClean="0">
                  <a:solidFill>
                    <a:srgbClr val="002060"/>
                  </a:solidFill>
                  <a:cs typeface="Arial" panose="020B0604020202020204" pitchFamily="34" charset="0"/>
                </a:rPr>
                <a:t>Resistenti all’attacco chimico di fluidi aggressivi, ceneri, scorie e prodotti di combustione</a:t>
              </a:r>
            </a:p>
            <a:p>
              <a:pPr marL="285750" indent="-285750" algn="ctr">
                <a:buFont typeface="Wingdings" pitchFamily="2" charset="2"/>
                <a:buChar char="ü"/>
              </a:pPr>
              <a:r>
                <a:rPr lang="it-IT" sz="2000" dirty="0" smtClean="0">
                  <a:solidFill>
                    <a:srgbClr val="002060"/>
                  </a:solidFill>
                  <a:cs typeface="Arial" panose="020B0604020202020204" pitchFamily="34" charset="0"/>
                </a:rPr>
                <a:t>Stabilità di volume</a:t>
              </a:r>
            </a:p>
            <a:p>
              <a:pPr marL="285750" indent="-285750" algn="ctr">
                <a:buFont typeface="Wingdings" pitchFamily="2" charset="2"/>
                <a:buChar char="ü"/>
              </a:pPr>
              <a:r>
                <a:rPr lang="it-IT" sz="2000" dirty="0" smtClean="0">
                  <a:solidFill>
                    <a:srgbClr val="002060"/>
                  </a:solidFill>
                  <a:cs typeface="Arial" panose="020B0604020202020204" pitchFamily="34" charset="0"/>
                </a:rPr>
                <a:t>Indeformabilità sotto carico a caldo</a:t>
              </a:r>
            </a:p>
            <a:p>
              <a:pPr marL="285750" indent="-285750" algn="ctr">
                <a:buFont typeface="Wingdings" pitchFamily="2" charset="2"/>
                <a:buChar char="ü"/>
              </a:pPr>
              <a:r>
                <a:rPr lang="it-IT" sz="2000" dirty="0" smtClean="0">
                  <a:solidFill>
                    <a:srgbClr val="002060"/>
                  </a:solidFill>
                  <a:cs typeface="Arial" panose="020B0604020202020204" pitchFamily="34" charset="0"/>
                </a:rPr>
                <a:t>Resistenza a sbalzi termici e all’abrasione</a:t>
              </a:r>
            </a:p>
          </p:txBody>
        </p:sp>
      </p:grpSp>
      <p:sp>
        <p:nvSpPr>
          <p:cNvPr id="8"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733425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66615" y="1052736"/>
            <a:ext cx="8410771" cy="5111993"/>
            <a:chOff x="388908" y="1196752"/>
            <a:chExt cx="8410771" cy="5111993"/>
          </a:xfrm>
        </p:grpSpPr>
        <p:sp>
          <p:nvSpPr>
            <p:cNvPr id="2" name="TextBox 1"/>
            <p:cNvSpPr txBox="1"/>
            <p:nvPr/>
          </p:nvSpPr>
          <p:spPr>
            <a:xfrm>
              <a:off x="388908" y="1196752"/>
              <a:ext cx="8410771" cy="646331"/>
            </a:xfrm>
            <a:prstGeom prst="rect">
              <a:avLst/>
            </a:prstGeom>
            <a:noFill/>
          </p:spPr>
          <p:txBody>
            <a:bodyPr wrap="square" rtlCol="0">
              <a:spAutoFit/>
            </a:bodyPr>
            <a:lstStyle/>
            <a:p>
              <a:pPr algn="ctr"/>
              <a:r>
                <a:rPr lang="it-IT" sz="3600" b="1" dirty="0" smtClean="0">
                  <a:solidFill>
                    <a:srgbClr val="C00000"/>
                  </a:solidFill>
                  <a:cs typeface="Arial" panose="020B0604020202020204" pitchFamily="34" charset="0"/>
                </a:rPr>
                <a:t>PRODOTTI CERAMICI</a:t>
              </a:r>
            </a:p>
          </p:txBody>
        </p:sp>
        <p:sp>
          <p:nvSpPr>
            <p:cNvPr id="3" name="TextBox 2"/>
            <p:cNvSpPr txBox="1"/>
            <p:nvPr/>
          </p:nvSpPr>
          <p:spPr>
            <a:xfrm>
              <a:off x="2631821" y="2276872"/>
              <a:ext cx="3924944" cy="4031873"/>
            </a:xfrm>
            <a:prstGeom prst="rect">
              <a:avLst/>
            </a:prstGeom>
            <a:noFill/>
          </p:spPr>
          <p:txBody>
            <a:bodyPr wrap="square" rtlCol="0">
              <a:spAutoFit/>
            </a:bodyPr>
            <a:lstStyle/>
            <a:p>
              <a:pPr algn="ctr"/>
              <a:r>
                <a:rPr lang="it-IT" sz="2400" b="1" dirty="0" smtClean="0">
                  <a:solidFill>
                    <a:srgbClr val="002060"/>
                  </a:solidFill>
                  <a:cs typeface="Arial" panose="020B0604020202020204" pitchFamily="34" charset="0"/>
                </a:rPr>
                <a:t>FASI DI LAVORAZIONE</a:t>
              </a:r>
            </a:p>
            <a:p>
              <a:pPr algn="ctr"/>
              <a:endParaRPr lang="it-IT" sz="2000" dirty="0">
                <a:solidFill>
                  <a:srgbClr val="002060"/>
                </a:solidFill>
                <a:cs typeface="Arial" panose="020B0604020202020204" pitchFamily="34" charset="0"/>
              </a:endParaRPr>
            </a:p>
            <a:p>
              <a:pPr algn="ctr"/>
              <a:r>
                <a:rPr lang="it-IT" sz="2800" b="1" dirty="0" smtClean="0">
                  <a:solidFill>
                    <a:srgbClr val="002060"/>
                  </a:solidFill>
                  <a:cs typeface="Arial" panose="020B0604020202020204" pitchFamily="34" charset="0"/>
                </a:rPr>
                <a:t>Impasto</a:t>
              </a:r>
            </a:p>
            <a:p>
              <a:pPr algn="ctr"/>
              <a:r>
                <a:rPr lang="it-IT" sz="2800" b="1" dirty="0" smtClean="0">
                  <a:solidFill>
                    <a:srgbClr val="002060"/>
                  </a:solidFill>
                  <a:cs typeface="Arial" panose="020B0604020202020204" pitchFamily="34" charset="0"/>
                </a:rPr>
                <a:t>Formatura</a:t>
              </a:r>
            </a:p>
            <a:p>
              <a:pPr algn="ctr"/>
              <a:r>
                <a:rPr lang="it-IT" sz="2800" b="1" dirty="0" smtClean="0">
                  <a:solidFill>
                    <a:srgbClr val="002060"/>
                  </a:solidFill>
                  <a:cs typeface="Arial" panose="020B0604020202020204" pitchFamily="34" charset="0"/>
                </a:rPr>
                <a:t>Cottura</a:t>
              </a:r>
            </a:p>
            <a:p>
              <a:pPr algn="ctr"/>
              <a:endParaRPr lang="it-IT" sz="2000" dirty="0">
                <a:solidFill>
                  <a:srgbClr val="002060"/>
                </a:solidFill>
                <a:cs typeface="Arial" panose="020B0604020202020204" pitchFamily="34" charset="0"/>
              </a:endParaRPr>
            </a:p>
            <a:p>
              <a:pPr algn="ctr"/>
              <a:endParaRPr lang="it-IT" sz="2000" dirty="0" smtClean="0">
                <a:solidFill>
                  <a:srgbClr val="002060"/>
                </a:solidFill>
                <a:cs typeface="Arial" panose="020B0604020202020204" pitchFamily="34" charset="0"/>
              </a:endParaRPr>
            </a:p>
            <a:p>
              <a:pPr algn="ctr"/>
              <a:endParaRPr lang="it-IT" sz="2000" dirty="0">
                <a:solidFill>
                  <a:srgbClr val="002060"/>
                </a:solidFill>
                <a:cs typeface="Arial" panose="020B0604020202020204" pitchFamily="34" charset="0"/>
              </a:endParaRPr>
            </a:p>
            <a:p>
              <a:pPr algn="ctr"/>
              <a:endParaRPr lang="it-IT" sz="2000" dirty="0" smtClean="0">
                <a:solidFill>
                  <a:srgbClr val="002060"/>
                </a:solidFill>
                <a:cs typeface="Arial" panose="020B0604020202020204" pitchFamily="34" charset="0"/>
              </a:endParaRPr>
            </a:p>
            <a:p>
              <a:pPr algn="ctr"/>
              <a:endParaRPr lang="it-IT" sz="2000" dirty="0">
                <a:solidFill>
                  <a:srgbClr val="002060"/>
                </a:solidFill>
                <a:cs typeface="Arial" panose="020B0604020202020204" pitchFamily="34" charset="0"/>
              </a:endParaRPr>
            </a:p>
            <a:p>
              <a:pPr algn="ctr"/>
              <a:r>
                <a:rPr lang="it-IT" sz="2800" b="1" dirty="0" smtClean="0">
                  <a:solidFill>
                    <a:srgbClr val="002060"/>
                  </a:solidFill>
                  <a:cs typeface="Arial" panose="020B0604020202020204" pitchFamily="34" charset="0"/>
                </a:rPr>
                <a:t>RESISTENZA MECCANICA</a:t>
              </a:r>
            </a:p>
          </p:txBody>
        </p:sp>
        <p:sp>
          <p:nvSpPr>
            <p:cNvPr id="14" name="Down Arrow 13"/>
            <p:cNvSpPr/>
            <p:nvPr/>
          </p:nvSpPr>
          <p:spPr>
            <a:xfrm>
              <a:off x="4450563" y="4437112"/>
              <a:ext cx="337461" cy="114109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cs typeface="Arial" panose="020B0604020202020204" pitchFamily="34" charset="0"/>
              </a:endParaRPr>
            </a:p>
          </p:txBody>
        </p:sp>
        <p:sp>
          <p:nvSpPr>
            <p:cNvPr id="16" name="TextBox 15"/>
            <p:cNvSpPr txBox="1"/>
            <p:nvPr/>
          </p:nvSpPr>
          <p:spPr>
            <a:xfrm>
              <a:off x="4755856" y="4822993"/>
              <a:ext cx="3233732" cy="369332"/>
            </a:xfrm>
            <a:prstGeom prst="rect">
              <a:avLst/>
            </a:prstGeom>
            <a:noFill/>
          </p:spPr>
          <p:txBody>
            <a:bodyPr wrap="square" rtlCol="0">
              <a:spAutoFit/>
            </a:bodyPr>
            <a:lstStyle/>
            <a:p>
              <a:pPr algn="ctr"/>
              <a:r>
                <a:rPr lang="it-IT" b="1" dirty="0" smtClean="0">
                  <a:solidFill>
                    <a:srgbClr val="002060"/>
                  </a:solidFill>
                  <a:cs typeface="Arial" panose="020B0604020202020204" pitchFamily="34" charset="0"/>
                </a:rPr>
                <a:t>trattamento termico</a:t>
              </a:r>
            </a:p>
          </p:txBody>
        </p:sp>
      </p:grpSp>
      <p:sp>
        <p:nvSpPr>
          <p:cNvPr id="8"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2334314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067252"/>
            <a:ext cx="8928992" cy="1138773"/>
          </a:xfrm>
          <a:prstGeom prst="rect">
            <a:avLst/>
          </a:prstGeom>
        </p:spPr>
        <p:txBody>
          <a:bodyPr wrap="square">
            <a:spAutoFit/>
          </a:bodyPr>
          <a:lstStyle/>
          <a:p>
            <a:pPr algn="ctr"/>
            <a:r>
              <a:rPr lang="it-IT" sz="3200" b="1" dirty="0" smtClean="0">
                <a:solidFill>
                  <a:srgbClr val="C00000"/>
                </a:solidFill>
                <a:cs typeface="Arial" panose="020B0604020202020204" pitchFamily="34" charset="0"/>
              </a:rPr>
              <a:t>LATERIZI</a:t>
            </a:r>
          </a:p>
          <a:p>
            <a:pPr algn="just"/>
            <a:r>
              <a:rPr lang="it-IT" dirty="0" smtClean="0">
                <a:solidFill>
                  <a:srgbClr val="002060"/>
                </a:solidFill>
                <a:cs typeface="Arial" panose="020B0604020202020204" pitchFamily="34" charset="0"/>
              </a:rPr>
              <a:t>Materiali </a:t>
            </a:r>
            <a:r>
              <a:rPr lang="it-IT" dirty="0">
                <a:solidFill>
                  <a:srgbClr val="002060"/>
                </a:solidFill>
                <a:cs typeface="Arial" panose="020B0604020202020204" pitchFamily="34" charset="0"/>
              </a:rPr>
              <a:t>da costruzione </a:t>
            </a:r>
            <a:r>
              <a:rPr lang="it-IT" dirty="0" smtClean="0">
                <a:solidFill>
                  <a:srgbClr val="002060"/>
                </a:solidFill>
                <a:cs typeface="Arial" panose="020B0604020202020204" pitchFamily="34" charset="0"/>
              </a:rPr>
              <a:t>artificiali (ECB) di </a:t>
            </a:r>
            <a:r>
              <a:rPr lang="it-IT" dirty="0">
                <a:solidFill>
                  <a:srgbClr val="002060"/>
                </a:solidFill>
                <a:cs typeface="Arial" panose="020B0604020202020204" pitchFamily="34" charset="0"/>
              </a:rPr>
              <a:t>prestabilite </a:t>
            </a:r>
            <a:r>
              <a:rPr lang="it-IT" dirty="0" smtClean="0">
                <a:solidFill>
                  <a:srgbClr val="002060"/>
                </a:solidFill>
                <a:cs typeface="Arial" panose="020B0604020202020204" pitchFamily="34" charset="0"/>
              </a:rPr>
              <a:t>dimensioni, ricavati </a:t>
            </a:r>
            <a:r>
              <a:rPr lang="it-IT" dirty="0">
                <a:solidFill>
                  <a:srgbClr val="002060"/>
                </a:solidFill>
                <a:cs typeface="Arial" panose="020B0604020202020204" pitchFamily="34" charset="0"/>
              </a:rPr>
              <a:t>dalla cottura </a:t>
            </a:r>
            <a:r>
              <a:rPr lang="it-IT" dirty="0" smtClean="0">
                <a:solidFill>
                  <a:srgbClr val="002060"/>
                </a:solidFill>
                <a:cs typeface="Arial" panose="020B0604020202020204" pitchFamily="34" charset="0"/>
              </a:rPr>
              <a:t>di argille </a:t>
            </a:r>
            <a:r>
              <a:rPr lang="it-IT" dirty="0">
                <a:solidFill>
                  <a:srgbClr val="002060"/>
                </a:solidFill>
                <a:cs typeface="Arial" panose="020B0604020202020204" pitchFamily="34" charset="0"/>
              </a:rPr>
              <a:t>con qualit</a:t>
            </a:r>
            <a:r>
              <a:rPr lang="it-IT" b="1" dirty="0">
                <a:solidFill>
                  <a:srgbClr val="002060"/>
                </a:solidFill>
                <a:cs typeface="Arial" panose="020B0604020202020204" pitchFamily="34" charset="0"/>
              </a:rPr>
              <a:t>à </a:t>
            </a:r>
            <a:r>
              <a:rPr lang="it-IT" dirty="0">
                <a:solidFill>
                  <a:srgbClr val="002060"/>
                </a:solidFill>
                <a:cs typeface="Arial" panose="020B0604020202020204" pitchFamily="34" charset="0"/>
              </a:rPr>
              <a:t>variabili di sabbia, ossido </a:t>
            </a:r>
            <a:r>
              <a:rPr lang="it-IT" dirty="0" smtClean="0">
                <a:solidFill>
                  <a:srgbClr val="002060"/>
                </a:solidFill>
                <a:cs typeface="Arial" panose="020B0604020202020204" pitchFamily="34" charset="0"/>
              </a:rPr>
              <a:t>di ferro</a:t>
            </a:r>
            <a:r>
              <a:rPr lang="it-IT" dirty="0">
                <a:solidFill>
                  <a:srgbClr val="002060"/>
                </a:solidFill>
                <a:cs typeface="Arial" panose="020B0604020202020204" pitchFamily="34" charset="0"/>
              </a:rPr>
              <a:t>, carbonato di </a:t>
            </a:r>
            <a:r>
              <a:rPr lang="it-IT" dirty="0" smtClean="0">
                <a:solidFill>
                  <a:srgbClr val="002060"/>
                </a:solidFill>
                <a:cs typeface="Arial" panose="020B0604020202020204" pitchFamily="34" charset="0"/>
              </a:rPr>
              <a:t>calcio</a:t>
            </a:r>
            <a:endParaRPr lang="it-IT" dirty="0">
              <a:solidFill>
                <a:srgbClr val="002060"/>
              </a:solidFill>
              <a:cs typeface="Arial" panose="020B0604020202020204" pitchFamily="34" charset="0"/>
            </a:endParaRPr>
          </a:p>
        </p:txBody>
      </p:sp>
      <p:sp>
        <p:nvSpPr>
          <p:cNvPr id="4" name="Rectangle 3"/>
          <p:cNvSpPr/>
          <p:nvPr/>
        </p:nvSpPr>
        <p:spPr>
          <a:xfrm>
            <a:off x="323528" y="2579366"/>
            <a:ext cx="8496944" cy="4216539"/>
          </a:xfrm>
          <a:prstGeom prst="rect">
            <a:avLst/>
          </a:prstGeom>
        </p:spPr>
        <p:txBody>
          <a:bodyPr wrap="square">
            <a:spAutoFit/>
          </a:bodyPr>
          <a:lstStyle/>
          <a:p>
            <a:pPr algn="ctr"/>
            <a:r>
              <a:rPr lang="it-IT" sz="2800" b="1" dirty="0" smtClean="0">
                <a:solidFill>
                  <a:srgbClr val="002060"/>
                </a:solidFill>
                <a:cs typeface="Arial" panose="020B0604020202020204" pitchFamily="34" charset="0"/>
              </a:rPr>
              <a:t>IMPASTO DI MATERIE PRIME</a:t>
            </a:r>
          </a:p>
          <a:p>
            <a:pPr algn="ctr"/>
            <a:endParaRPr lang="it-IT" sz="2400" b="1" dirty="0" smtClean="0">
              <a:solidFill>
                <a:srgbClr val="002060"/>
              </a:solidFill>
              <a:cs typeface="Arial" panose="020B0604020202020204" pitchFamily="34" charset="0"/>
            </a:endParaRPr>
          </a:p>
          <a:p>
            <a:pPr algn="ctr"/>
            <a:r>
              <a:rPr lang="it-IT" sz="2000" b="1" dirty="0" smtClean="0">
                <a:solidFill>
                  <a:srgbClr val="002060"/>
                </a:solidFill>
                <a:cs typeface="Arial" panose="020B0604020202020204" pitchFamily="34" charset="0"/>
              </a:rPr>
              <a:t>ARGILLA</a:t>
            </a:r>
            <a:r>
              <a:rPr lang="it-IT" sz="2000" dirty="0" smtClean="0">
                <a:solidFill>
                  <a:srgbClr val="002060"/>
                </a:solidFill>
                <a:cs typeface="Arial" panose="020B0604020202020204" pitchFamily="34" charset="0"/>
              </a:rPr>
              <a:t> - roccia </a:t>
            </a:r>
            <a:r>
              <a:rPr lang="it-IT" sz="2000" dirty="0">
                <a:solidFill>
                  <a:srgbClr val="002060"/>
                </a:solidFill>
                <a:cs typeface="Arial" panose="020B0604020202020204" pitchFamily="34" charset="0"/>
              </a:rPr>
              <a:t>sedimentaria incoerente </a:t>
            </a:r>
            <a:r>
              <a:rPr lang="it-IT" sz="2000" dirty="0" smtClean="0">
                <a:solidFill>
                  <a:srgbClr val="002060"/>
                </a:solidFill>
                <a:cs typeface="Arial" panose="020B0604020202020204" pitchFamily="34" charset="0"/>
              </a:rPr>
              <a:t>di origine </a:t>
            </a:r>
            <a:r>
              <a:rPr lang="it-IT" sz="2000" dirty="0">
                <a:solidFill>
                  <a:srgbClr val="002060"/>
                </a:solidFill>
                <a:cs typeface="Arial" panose="020B0604020202020204" pitchFamily="34" charset="0"/>
              </a:rPr>
              <a:t>clastica a grana finissima, formata da minerali </a:t>
            </a:r>
            <a:r>
              <a:rPr lang="it-IT" sz="2000" dirty="0" smtClean="0">
                <a:solidFill>
                  <a:srgbClr val="002060"/>
                </a:solidFill>
                <a:cs typeface="Arial" panose="020B0604020202020204" pitchFamily="34" charset="0"/>
              </a:rPr>
              <a:t>diversi originati dall'alterazione </a:t>
            </a:r>
          </a:p>
          <a:p>
            <a:pPr algn="ctr"/>
            <a:r>
              <a:rPr lang="it-IT" sz="2000" dirty="0" smtClean="0">
                <a:solidFill>
                  <a:srgbClr val="002060"/>
                </a:solidFill>
                <a:cs typeface="Arial" panose="020B0604020202020204" pitchFamily="34" charset="0"/>
              </a:rPr>
              <a:t>di </a:t>
            </a:r>
            <a:r>
              <a:rPr lang="it-IT" sz="2000" dirty="0">
                <a:solidFill>
                  <a:srgbClr val="002060"/>
                </a:solidFill>
                <a:cs typeface="Arial" panose="020B0604020202020204" pitchFamily="34" charset="0"/>
              </a:rPr>
              <a:t>rocce magmatiche </a:t>
            </a:r>
            <a:r>
              <a:rPr lang="it-IT" sz="2000" dirty="0" smtClean="0">
                <a:solidFill>
                  <a:srgbClr val="002060"/>
                </a:solidFill>
                <a:cs typeface="Arial" panose="020B0604020202020204" pitchFamily="34" charset="0"/>
              </a:rPr>
              <a:t>ed impurità. </a:t>
            </a:r>
          </a:p>
          <a:p>
            <a:pPr algn="ctr"/>
            <a:r>
              <a:rPr lang="it-IT" sz="2000" dirty="0">
                <a:solidFill>
                  <a:srgbClr val="002060"/>
                </a:solidFill>
                <a:cs typeface="Arial" panose="020B0604020202020204" pitchFamily="34" charset="0"/>
              </a:rPr>
              <a:t>Silice </a:t>
            </a:r>
            <a:r>
              <a:rPr lang="it-IT" sz="2000" dirty="0" smtClean="0">
                <a:solidFill>
                  <a:srgbClr val="002060"/>
                </a:solidFill>
                <a:cs typeface="Arial" panose="020B0604020202020204" pitchFamily="34" charset="0"/>
              </a:rPr>
              <a:t>40-80 % (</a:t>
            </a:r>
            <a:r>
              <a:rPr lang="it-IT" sz="2000" dirty="0">
                <a:solidFill>
                  <a:srgbClr val="002060"/>
                </a:solidFill>
                <a:cs typeface="Arial" panose="020B0604020202020204" pitchFamily="34" charset="0"/>
              </a:rPr>
              <a:t>grasse/magre</a:t>
            </a:r>
            <a:r>
              <a:rPr lang="it-IT" sz="2000" dirty="0" smtClean="0">
                <a:solidFill>
                  <a:srgbClr val="002060"/>
                </a:solidFill>
                <a:cs typeface="Arial" panose="020B0604020202020204" pitchFamily="34" charset="0"/>
              </a:rPr>
              <a:t>)  - Allumina 12-45 % - Acqua 5-20 </a:t>
            </a:r>
            <a:r>
              <a:rPr lang="it-IT" sz="2000" dirty="0">
                <a:solidFill>
                  <a:srgbClr val="002060"/>
                </a:solidFill>
                <a:cs typeface="Arial" panose="020B0604020202020204" pitchFamily="34" charset="0"/>
              </a:rPr>
              <a:t>%</a:t>
            </a:r>
            <a:endParaRPr lang="it-IT" sz="2000" dirty="0" smtClean="0">
              <a:solidFill>
                <a:srgbClr val="002060"/>
              </a:solidFill>
              <a:cs typeface="Arial" panose="020B0604020202020204" pitchFamily="34" charset="0"/>
            </a:endParaRPr>
          </a:p>
          <a:p>
            <a:pPr algn="ctr"/>
            <a:endParaRPr lang="it-IT" sz="2000" dirty="0" smtClean="0">
              <a:solidFill>
                <a:srgbClr val="002060"/>
              </a:solidFill>
              <a:cs typeface="Arial" panose="020B0604020202020204" pitchFamily="34" charset="0"/>
            </a:endParaRPr>
          </a:p>
          <a:p>
            <a:pPr algn="ctr"/>
            <a:endParaRPr lang="it-IT" sz="2000" dirty="0" smtClean="0">
              <a:solidFill>
                <a:srgbClr val="002060"/>
              </a:solidFill>
              <a:cs typeface="Arial" panose="020B0604020202020204" pitchFamily="34" charset="0"/>
            </a:endParaRPr>
          </a:p>
          <a:p>
            <a:pPr algn="ctr">
              <a:lnSpc>
                <a:spcPct val="120000"/>
              </a:lnSpc>
            </a:pPr>
            <a:r>
              <a:rPr lang="it-IT" sz="2000" b="1" dirty="0" smtClean="0">
                <a:solidFill>
                  <a:srgbClr val="002060"/>
                </a:solidFill>
                <a:cs typeface="Arial" panose="020B0604020202020204" pitchFamily="34" charset="0"/>
              </a:rPr>
              <a:t>SABBIA</a:t>
            </a:r>
            <a:r>
              <a:rPr lang="it-IT" sz="2000" dirty="0" smtClean="0">
                <a:solidFill>
                  <a:srgbClr val="002060"/>
                </a:solidFill>
                <a:cs typeface="Arial" panose="020B0604020202020204" pitchFamily="34" charset="0"/>
              </a:rPr>
              <a:t> </a:t>
            </a:r>
            <a:r>
              <a:rPr lang="it-IT" sz="2000" dirty="0">
                <a:solidFill>
                  <a:srgbClr val="002060"/>
                </a:solidFill>
                <a:cs typeface="Arial" panose="020B0604020202020204" pitchFamily="34" charset="0"/>
              </a:rPr>
              <a:t>roccia sedimentaria clastica </a:t>
            </a:r>
            <a:r>
              <a:rPr lang="it-IT" sz="2000" dirty="0" smtClean="0">
                <a:solidFill>
                  <a:srgbClr val="002060"/>
                </a:solidFill>
                <a:cs typeface="Arial" panose="020B0604020202020204" pitchFamily="34" charset="0"/>
              </a:rPr>
              <a:t>sciolta </a:t>
            </a:r>
          </a:p>
          <a:p>
            <a:pPr algn="ctr">
              <a:lnSpc>
                <a:spcPct val="120000"/>
              </a:lnSpc>
            </a:pPr>
            <a:r>
              <a:rPr lang="it-IT" sz="2000" b="1" dirty="0" smtClean="0">
                <a:solidFill>
                  <a:srgbClr val="002060"/>
                </a:solidFill>
                <a:cs typeface="Arial" panose="020B0604020202020204" pitchFamily="34" charset="0"/>
              </a:rPr>
              <a:t>CARBONATI </a:t>
            </a:r>
            <a:r>
              <a:rPr lang="it-IT" sz="2000" dirty="0">
                <a:solidFill>
                  <a:srgbClr val="002060"/>
                </a:solidFill>
                <a:cs typeface="Arial" panose="020B0604020202020204" pitchFamily="34" charset="0"/>
              </a:rPr>
              <a:t>sali derivanti dall'acido carbonico</a:t>
            </a:r>
          </a:p>
          <a:p>
            <a:pPr algn="ctr">
              <a:lnSpc>
                <a:spcPct val="120000"/>
              </a:lnSpc>
            </a:pPr>
            <a:r>
              <a:rPr lang="it-IT" sz="2000" b="1" dirty="0">
                <a:solidFill>
                  <a:srgbClr val="002060"/>
                </a:solidFill>
                <a:cs typeface="Arial" panose="020B0604020202020204" pitchFamily="34" charset="0"/>
              </a:rPr>
              <a:t>OSSIDI DI FERRO </a:t>
            </a:r>
            <a:r>
              <a:rPr lang="it-IT" sz="2000" dirty="0">
                <a:solidFill>
                  <a:srgbClr val="002060"/>
                </a:solidFill>
                <a:cs typeface="Arial" panose="020B0604020202020204" pitchFamily="34" charset="0"/>
              </a:rPr>
              <a:t>composti chimici formati da ferro ed ossigeno</a:t>
            </a:r>
          </a:p>
          <a:p>
            <a:pPr algn="ctr">
              <a:lnSpc>
                <a:spcPct val="120000"/>
              </a:lnSpc>
            </a:pPr>
            <a:r>
              <a:rPr lang="it-IT" sz="2000" b="1" dirty="0">
                <a:solidFill>
                  <a:srgbClr val="002060"/>
                </a:solidFill>
                <a:cs typeface="Arial" panose="020B0604020202020204" pitchFamily="34" charset="0"/>
              </a:rPr>
              <a:t>FELDSPATI</a:t>
            </a:r>
            <a:r>
              <a:rPr lang="it-IT" sz="2000" dirty="0">
                <a:solidFill>
                  <a:srgbClr val="002060"/>
                </a:solidFill>
                <a:cs typeface="Arial" panose="020B0604020202020204" pitchFamily="34" charset="0"/>
              </a:rPr>
              <a:t> minerali costituenti il 60% della crosta terrestre</a:t>
            </a:r>
          </a:p>
        </p:txBody>
      </p:sp>
      <p:sp>
        <p:nvSpPr>
          <p:cNvPr id="3" name="TextBox 2"/>
          <p:cNvSpPr txBox="1"/>
          <p:nvPr/>
        </p:nvSpPr>
        <p:spPr>
          <a:xfrm>
            <a:off x="7285420" y="1142172"/>
            <a:ext cx="1728192" cy="307777"/>
          </a:xfrm>
          <a:prstGeom prst="rect">
            <a:avLst/>
          </a:prstGeom>
          <a:noFill/>
        </p:spPr>
        <p:txBody>
          <a:bodyPr wrap="square" rtlCol="0">
            <a:spAutoFit/>
          </a:bodyPr>
          <a:lstStyle/>
          <a:p>
            <a:pPr algn="ctr"/>
            <a:r>
              <a:rPr lang="it-IT" sz="1400" dirty="0" smtClean="0">
                <a:solidFill>
                  <a:schemeClr val="bg1"/>
                </a:solidFill>
                <a:cs typeface="Consolas" panose="020B0609020204030204" pitchFamily="49" charset="0"/>
              </a:rPr>
              <a:t>UNI EN 771-1</a:t>
            </a:r>
          </a:p>
        </p:txBody>
      </p:sp>
      <p:sp>
        <p:nvSpPr>
          <p:cNvPr id="6"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2908651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01067"/>
            <a:ext cx="9144000" cy="58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211669"/>
            <a:ext cx="8928992" cy="584775"/>
          </a:xfrm>
          <a:prstGeom prst="rect">
            <a:avLst/>
          </a:prstGeom>
        </p:spPr>
        <p:txBody>
          <a:bodyPr wrap="square">
            <a:spAutoFit/>
          </a:bodyPr>
          <a:lstStyle/>
          <a:p>
            <a:pPr algn="ctr"/>
            <a:r>
              <a:rPr lang="it-IT" sz="3200" b="1" dirty="0" smtClean="0">
                <a:solidFill>
                  <a:srgbClr val="FFFF00"/>
                </a:solidFill>
                <a:cs typeface="Consolas" panose="020B0609020204030204" pitchFamily="49" charset="0"/>
              </a:rPr>
              <a:t>PRODUZIONE</a:t>
            </a:r>
          </a:p>
        </p:txBody>
      </p:sp>
      <p:sp>
        <p:nvSpPr>
          <p:cNvPr id="5"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smtClean="0">
                <a:solidFill>
                  <a:schemeClr val="bg1"/>
                </a:solidFill>
                <a:latin typeface="+mn-lt"/>
                <a:cs typeface="Arial" panose="020B0604020202020204" pitchFamily="34" charset="0"/>
              </a:rPr>
              <a:t>Laboratorio Progettazione Tecnologica Architettura </a:t>
            </a:r>
          </a:p>
        </p:txBody>
      </p:sp>
    </p:spTree>
    <p:extLst>
      <p:ext uri="{BB962C8B-B14F-4D97-AF65-F5344CB8AC3E}">
        <p14:creationId xmlns:p14="http://schemas.microsoft.com/office/powerpoint/2010/main" val="2022567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E008C23DB7DD4EAE85E55115C4A7EA" ma:contentTypeVersion="18" ma:contentTypeDescription="Creare un nuovo documento." ma:contentTypeScope="" ma:versionID="a5fde33fec3aad1f1e91b948fa1e7ad4">
  <xsd:schema xmlns:xsd="http://www.w3.org/2001/XMLSchema" xmlns:xs="http://www.w3.org/2001/XMLSchema" xmlns:p="http://schemas.microsoft.com/office/2006/metadata/properties" xmlns:ns3="f3077446-a7b8-4994-9298-7551826f19f8" xmlns:ns4="ce2ceee5-4e98-448d-bd69-9759c2918574" targetNamespace="http://schemas.microsoft.com/office/2006/metadata/properties" ma:root="true" ma:fieldsID="4387a7b7036918c27925447e6d5decc1" ns3:_="" ns4:_="">
    <xsd:import namespace="f3077446-a7b8-4994-9298-7551826f19f8"/>
    <xsd:import namespace="ce2ceee5-4e98-448d-bd69-9759c291857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77446-a7b8-4994-9298-7551826f19f8"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2ceee5-4e98-448d-bd69-9759c291857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e2ceee5-4e98-448d-bd69-9759c2918574" xsi:nil="true"/>
  </documentManagement>
</p:properties>
</file>

<file path=customXml/itemProps1.xml><?xml version="1.0" encoding="utf-8"?>
<ds:datastoreItem xmlns:ds="http://schemas.openxmlformats.org/officeDocument/2006/customXml" ds:itemID="{4D6A0783-FDAF-40BD-999C-BEF4870562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77446-a7b8-4994-9298-7551826f19f8"/>
    <ds:schemaRef ds:uri="ce2ceee5-4e98-448d-bd69-9759c2918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F1A940-661A-4306-A761-BC232936CB0F}">
  <ds:schemaRefs>
    <ds:schemaRef ds:uri="http://schemas.microsoft.com/sharepoint/v3/contenttype/forms"/>
  </ds:schemaRefs>
</ds:datastoreItem>
</file>

<file path=customXml/itemProps3.xml><?xml version="1.0" encoding="utf-8"?>
<ds:datastoreItem xmlns:ds="http://schemas.openxmlformats.org/officeDocument/2006/customXml" ds:itemID="{9669EE7E-47D4-46DE-BCF3-8F0D83C3BB2D}">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f3077446-a7b8-4994-9298-7551826f19f8"/>
    <ds:schemaRef ds:uri="http://schemas.microsoft.com/office/2006/documentManagement/types"/>
    <ds:schemaRef ds:uri="ce2ceee5-4e98-448d-bd69-9759c291857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1579</TotalTime>
  <Words>2910</Words>
  <Application>Microsoft Office PowerPoint</Application>
  <PresentationFormat>Presentazione su schermo (4:3)</PresentationFormat>
  <Paragraphs>307</Paragraphs>
  <Slides>32</Slides>
  <Notes>29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32</vt:i4>
      </vt:variant>
    </vt:vector>
  </HeadingPairs>
  <TitlesOfParts>
    <vt:vector size="37" baseType="lpstr">
      <vt:lpstr>Arial</vt:lpstr>
      <vt:lpstr>Calibri</vt:lpstr>
      <vt:lpstr>Consolas</vt:lpstr>
      <vt:lpstr>Wingdings</vt:lpstr>
      <vt:lpstr>Tema di Office</vt:lpstr>
      <vt:lpstr>LATERIZI  E  ALTRI CERAMICI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Lapidei artificiali</dc:title>
  <dc:creator>Utente</dc:creator>
  <cp:lastModifiedBy>GAROFOLO ILARIA</cp:lastModifiedBy>
  <cp:revision>281</cp:revision>
  <cp:lastPrinted>2012-04-22T14:43:57Z</cp:lastPrinted>
  <dcterms:created xsi:type="dcterms:W3CDTF">2012-04-01T08:12:29Z</dcterms:created>
  <dcterms:modified xsi:type="dcterms:W3CDTF">2024-11-09T21:01:52Z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0x0101007CE008C23DB7DD4EAE85E55115C4A7EA</vt:lpwstr>
  </property>
</Properties>
</file>