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03" r:id="rId2"/>
    <p:sldId id="346" r:id="rId3"/>
    <p:sldId id="351" r:id="rId4"/>
    <p:sldId id="400" r:id="rId5"/>
    <p:sldId id="399" r:id="rId6"/>
    <p:sldId id="258" r:id="rId7"/>
    <p:sldId id="260" r:id="rId8"/>
    <p:sldId id="264" r:id="rId9"/>
    <p:sldId id="266" r:id="rId10"/>
    <p:sldId id="270" r:id="rId11"/>
    <p:sldId id="271" r:id="rId12"/>
    <p:sldId id="274" r:id="rId13"/>
    <p:sldId id="330" r:id="rId14"/>
    <p:sldId id="279" r:id="rId15"/>
    <p:sldId id="282" r:id="rId16"/>
    <p:sldId id="283" r:id="rId17"/>
    <p:sldId id="284" r:id="rId18"/>
    <p:sldId id="285" r:id="rId19"/>
    <p:sldId id="286" r:id="rId20"/>
    <p:sldId id="402" r:id="rId21"/>
    <p:sldId id="287" r:id="rId22"/>
    <p:sldId id="288" r:id="rId23"/>
    <p:sldId id="290" r:id="rId24"/>
    <p:sldId id="328" r:id="rId25"/>
    <p:sldId id="289" r:id="rId26"/>
    <p:sldId id="329" r:id="rId27"/>
    <p:sldId id="291" r:id="rId28"/>
    <p:sldId id="394" r:id="rId29"/>
    <p:sldId id="293" r:id="rId30"/>
    <p:sldId id="292" r:id="rId31"/>
    <p:sldId id="298" r:id="rId32"/>
    <p:sldId id="299" r:id="rId33"/>
    <p:sldId id="300" r:id="rId34"/>
    <p:sldId id="302" r:id="rId35"/>
    <p:sldId id="401" r:id="rId36"/>
    <p:sldId id="324" r:id="rId37"/>
    <p:sldId id="398" r:id="rId38"/>
    <p:sldId id="326" r:id="rId39"/>
    <p:sldId id="395" r:id="rId40"/>
    <p:sldId id="396" r:id="rId41"/>
    <p:sldId id="397" r:id="rId42"/>
    <p:sldId id="38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47" autoAdjust="0"/>
    <p:restoredTop sz="94660"/>
  </p:normalViewPr>
  <p:slideViewPr>
    <p:cSldViewPr snapToGrid="0">
      <p:cViewPr varScale="1">
        <p:scale>
          <a:sx n="93" d="100"/>
          <a:sy n="93" d="100"/>
        </p:scale>
        <p:origin x="93" y="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DD061-8AD1-40B8-A09A-1EE01EE74AC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AB75B-1497-41B4-877E-7E9EB2457A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68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Attaccato per questo gesto: secondo alcuni avere il bisogno di sottoporsi alla mastectomia per esprimere di non sentirsi femmina è in una certa misura un arrendersi agli stigmi binari.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AB75B-1497-41B4-877E-7E9EB2457A9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13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EF96-C697-4D71-B7EB-94608C81F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6527D-F4B1-4A06-818E-9E500A4F4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9C907-E49A-46F5-85BB-CAB93DB2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74149-693F-44C4-B803-8D9406288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E9D0F-EF48-4A85-B331-99FEF907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18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CA09-3AFA-492F-B1BF-4EBFE78C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280A2-EF76-464D-8445-FB669BA2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B2D9D-DBB5-4DA5-9113-36C8271E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DFAA5-50E9-4826-AE1A-BC2762F3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F2E20-6EAE-4F96-844F-5D12E944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24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092EAE-32BC-4762-884E-0053B3684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A12FA-AA5D-4105-9B5C-2262CAD62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8ABB-E9B0-4488-9B4E-810C4DA9D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582E-D9CA-44F6-9853-368429CA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A61D6-8F4F-44E4-B5A5-502F3331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57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olo Testo"/>
          <p:cNvSpPr txBox="1">
            <a:spLocks noGrp="1"/>
          </p:cNvSpPr>
          <p:nvPr>
            <p:ph type="title"/>
          </p:nvPr>
        </p:nvSpPr>
        <p:spPr>
          <a:xfrm>
            <a:off x="2416969" y="178593"/>
            <a:ext cx="7358063" cy="17145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410766">
              <a:defRPr sz="5900"/>
            </a:lvl1pPr>
          </a:lstStyle>
          <a:p>
            <a:r>
              <a:t>Titolo Testo</a:t>
            </a:r>
          </a:p>
        </p:txBody>
      </p:sp>
      <p:sp>
        <p:nvSpPr>
          <p:cNvPr id="118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2416969" y="1946672"/>
            <a:ext cx="7358063" cy="401836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8132" indent="-409382" defTabSz="410766">
              <a:spcBef>
                <a:spcPts val="1950"/>
              </a:spcBef>
              <a:buSzPct val="50000"/>
              <a:buFont typeface="Marker Felt"/>
              <a:buBlip>
                <a:blip r:embed="rId3"/>
              </a:buBlip>
              <a:defRPr>
                <a:solidFill>
                  <a:srgbClr val="868686"/>
                </a:solidFill>
              </a:defRPr>
            </a:lvl1pPr>
            <a:lvl2pPr marL="790382" indent="-409382" defTabSz="410766">
              <a:spcBef>
                <a:spcPts val="1950"/>
              </a:spcBef>
              <a:buSzPct val="50000"/>
              <a:buFont typeface="Marker Felt"/>
              <a:buBlip>
                <a:blip r:embed="rId3"/>
              </a:buBlip>
              <a:defRPr>
                <a:solidFill>
                  <a:srgbClr val="868686"/>
                </a:solidFill>
              </a:defRPr>
            </a:lvl2pPr>
            <a:lvl3pPr marL="1012632" indent="-409382" defTabSz="410766">
              <a:spcBef>
                <a:spcPts val="1950"/>
              </a:spcBef>
              <a:buSzPct val="50000"/>
              <a:buFont typeface="Marker Felt"/>
              <a:buBlip>
                <a:blip r:embed="rId3"/>
              </a:buBlip>
              <a:defRPr>
                <a:solidFill>
                  <a:srgbClr val="868686"/>
                </a:solidFill>
              </a:defRPr>
            </a:lvl3pPr>
            <a:lvl4pPr marL="1234882" indent="-409382" defTabSz="410766">
              <a:spcBef>
                <a:spcPts val="1950"/>
              </a:spcBef>
              <a:buSzPct val="50000"/>
              <a:buFont typeface="Marker Felt"/>
              <a:buBlip>
                <a:blip r:embed="rId3"/>
              </a:buBlip>
              <a:defRPr>
                <a:solidFill>
                  <a:srgbClr val="868686"/>
                </a:solidFill>
              </a:defRPr>
            </a:lvl4pPr>
            <a:lvl5pPr marL="1457132" indent="-409382" defTabSz="410766">
              <a:spcBef>
                <a:spcPts val="1950"/>
              </a:spcBef>
              <a:buSzPct val="50000"/>
              <a:buFont typeface="Marker Felt"/>
              <a:buBlip>
                <a:blip r:embed="rId3"/>
              </a:buBlip>
              <a:defRPr>
                <a:solidFill>
                  <a:srgbClr val="86868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68096" y="6518672"/>
            <a:ext cx="251524" cy="236538"/>
          </a:xfrm>
          <a:prstGeom prst="rect">
            <a:avLst/>
          </a:prstGeom>
        </p:spPr>
        <p:txBody>
          <a:bodyPr lIns="71437" tIns="71437" rIns="71437" bIns="71437"/>
          <a:lstStyle>
            <a:lvl1pPr defTabSz="410766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7284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9068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6A5D-3DCA-4FDC-8ABC-98DD33A8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6F1E2-5835-448C-B391-3F48BA9FA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BF470-320C-44FC-A36F-B5D7945F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F47DE-431E-46F3-8F04-A1FDE82A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D3251-3587-4B33-B5F9-4221CE24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82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EAF4-E31E-459A-A1D8-21D10025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51AC2-0DE9-43C6-A078-76778AC84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F9AFD-CBCB-42F3-8E65-FCB8F4894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DF3B3-BBA5-475A-8E5B-C824B0DF7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D6D6B-8C99-43DD-A428-6E36A9E4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19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3964-1FC9-422B-8A6E-66FC701C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0F2DE-06A7-41C0-8DB5-2AF5DC8B7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2FBCC-8D3D-470F-8ACC-9ED937B14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9C609-FB61-493B-B50A-EE72D6CCA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824DC-EDEE-4C29-A937-3288B744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E8666-BB13-450C-A46E-F8245E2B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62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60C8-3FBC-49FF-BB88-FE23D472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073F3-4BA2-4733-B33C-A1E80F81D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BA021-192E-4C1E-82B8-61EF795C1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B6ED4-B9A8-42AF-A8CA-196EAC734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8FE77-64D1-4D80-9A46-357A1CC14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1B9828-EF7F-429B-BFC7-40DA8352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E1503-95B1-42B1-A049-F1181FC0B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332A1-0D1B-442F-B48F-7FA3A953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43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1FFD0-EB56-4978-BBD2-7C11BF95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F23C4-9F5A-4932-94B2-F00FC8AF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1D5DF-892B-4ACD-A633-839A0CFF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E5060-B1C3-489C-BE77-CAE71EEA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26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E790D-8791-4A9D-B7D0-8C36431C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7FA65-EB25-485D-B423-43F06A72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D533F-F01F-4A62-A938-CE9660D3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34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2496-A212-4734-87C8-7163E322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6FAB8-639D-4FA3-9920-4438A0032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17238-C3E6-4449-86A3-3392C9FED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CA6FC-589A-42F9-8307-06A18FF1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8C66C-D053-4049-9549-7357BB29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D1438-B3E1-48A7-A91D-6CB697E5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22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1DB3-38BD-441C-BAF7-C0A191DF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4EB8C-3699-43B2-8019-1B955E04F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42857-0A7A-4059-B5AD-4030845EC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64875-3BFE-4108-9277-6C25062EA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ED6DF-36C1-401C-A109-2DA35AFDD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E8F4A-0B08-4864-9F2E-CDE84ED2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98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E85B5F-2E00-49D9-ABE5-7CF098FA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8D62C-7006-4E1F-9C85-1B1588020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A231C-2094-4434-BDFE-A56E0533C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2E33-FE5B-4187-A3A0-1766AFA4240F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0E147-41DA-4C92-BCA7-44E0C6169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B420D-80B7-4782-BA9E-2B99D5ED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A0FCF-6D7D-421F-B92F-45D592D447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79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tif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tif"/><Relationship Id="rId4" Type="http://schemas.openxmlformats.org/officeDocument/2006/relationships/image" Target="../media/image51.tif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2C03A-9E25-4CCE-B3DD-889CE17FFACC}"/>
              </a:ext>
            </a:extLst>
          </p:cNvPr>
          <p:cNvSpPr txBox="1"/>
          <p:nvPr/>
        </p:nvSpPr>
        <p:spPr>
          <a:xfrm>
            <a:off x="364383" y="2623327"/>
            <a:ext cx="10777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dirty="0">
                <a:solidFill>
                  <a:srgbClr val="0070C0"/>
                </a:solidFill>
              </a:rPr>
              <a:t>Elementi di pediatria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F55507-D2A3-45A3-AE59-1151A65E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600" y="157841"/>
            <a:ext cx="2836094" cy="11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898B9D-635B-4FF0-9288-3BC3EFFB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29" y="341907"/>
            <a:ext cx="4412295" cy="9534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542B2-AC1F-4950-9C29-83A019441789}"/>
              </a:ext>
            </a:extLst>
          </p:cNvPr>
          <p:cNvSpPr txBox="1"/>
          <p:nvPr/>
        </p:nvSpPr>
        <p:spPr>
          <a:xfrm>
            <a:off x="3216267" y="1566824"/>
            <a:ext cx="59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u="none" strike="noStrike" cap="all" dirty="0">
                <a:solidFill>
                  <a:srgbClr val="89B2D2"/>
                </a:solidFill>
                <a:effectLst/>
                <a:latin typeface="Open Sans" panose="020B0606030504020204" pitchFamily="34" charset="0"/>
              </a:rPr>
              <a:t>LAUREA IN SCIENZE DELL'EDUCAZIONE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C3C3638E-8771-9A3C-9AAD-54B9E545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Università degli studi di Trieste">
            <a:extLst>
              <a:ext uri="{FF2B5EF4-FFF2-40B4-BE49-F238E27FC236}">
                <a16:creationId xmlns:a16="http://schemas.microsoft.com/office/drawing/2014/main" id="{C67275DD-3F9B-25CB-A9D9-2C75C49A5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1FB8DE-DB15-2F79-62C8-E930175DF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61F8CE-0CDA-7BE7-6321-0EC47701D87E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3BAABB-2CA4-8439-FCFE-0B5D658220B8}"/>
              </a:ext>
            </a:extLst>
          </p:cNvPr>
          <p:cNvCxnSpPr/>
          <p:nvPr/>
        </p:nvCxnSpPr>
        <p:spPr>
          <a:xfrm>
            <a:off x="364383" y="2029101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F8930BA-7193-AA7C-45BB-F41E19C55E1D}"/>
              </a:ext>
            </a:extLst>
          </p:cNvPr>
          <p:cNvSpPr txBox="1"/>
          <p:nvPr/>
        </p:nvSpPr>
        <p:spPr>
          <a:xfrm>
            <a:off x="4154589" y="4306237"/>
            <a:ext cx="388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Prof. Andrea Taddio </a:t>
            </a:r>
            <a:br>
              <a:rPr lang="it-IT" dirty="0"/>
            </a:br>
            <a:r>
              <a:rPr lang="it-IT" dirty="0"/>
              <a:t>(Prof. Alberto Tommasini</a:t>
            </a:r>
            <a:r>
              <a:rPr lang="en-US" dirty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709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indrome di Morris…"/>
          <p:cNvSpPr txBox="1">
            <a:spLocks noGrp="1"/>
          </p:cNvSpPr>
          <p:nvPr>
            <p:ph type="title"/>
          </p:nvPr>
        </p:nvSpPr>
        <p:spPr>
          <a:xfrm>
            <a:off x="3679634" y="2754438"/>
            <a:ext cx="8230174" cy="1714501"/>
          </a:xfrm>
          <a:prstGeom prst="rect">
            <a:avLst/>
          </a:prstGeom>
        </p:spPr>
        <p:txBody>
          <a:bodyPr/>
          <a:lstStyle/>
          <a:p>
            <a:pPr algn="r"/>
            <a:r>
              <a:t>Sindrome di Morris</a:t>
            </a:r>
          </a:p>
          <a:p>
            <a:pPr algn="r"/>
            <a:r>
              <a:t>(o delle belle donne)</a:t>
            </a:r>
          </a:p>
        </p:txBody>
      </p:sp>
      <p:sp>
        <p:nvSpPr>
          <p:cNvPr id="275" name="Sindrome…"/>
          <p:cNvSpPr txBox="1"/>
          <p:nvPr/>
        </p:nvSpPr>
        <p:spPr>
          <a:xfrm>
            <a:off x="3679634" y="-343043"/>
            <a:ext cx="8230174" cy="337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r" defTabSz="410766">
              <a:defRPr sz="11800">
                <a:solidFill>
                  <a:srgbClr val="45A7DE"/>
                </a:solidFill>
              </a:defRPr>
            </a:pPr>
            <a:r>
              <a:rPr sz="5900" dirty="0" err="1"/>
              <a:t>Sindrome</a:t>
            </a:r>
            <a:r>
              <a:rPr sz="5900" dirty="0"/>
              <a:t> </a:t>
            </a:r>
          </a:p>
          <a:p>
            <a:pPr algn="r" defTabSz="410766">
              <a:defRPr sz="11800">
                <a:solidFill>
                  <a:srgbClr val="45A7DE"/>
                </a:solidFill>
              </a:defRPr>
            </a:pPr>
            <a:r>
              <a:rPr sz="5900" dirty="0"/>
              <a:t>da </a:t>
            </a:r>
            <a:r>
              <a:rPr sz="5900" dirty="0" err="1"/>
              <a:t>Insensibilità</a:t>
            </a:r>
            <a:r>
              <a:rPr sz="5900" dirty="0"/>
              <a:t> </a:t>
            </a:r>
          </a:p>
          <a:p>
            <a:pPr algn="r" defTabSz="410766">
              <a:defRPr sz="11800">
                <a:solidFill>
                  <a:srgbClr val="45A7DE"/>
                </a:solidFill>
              </a:defRPr>
            </a:pPr>
            <a:r>
              <a:rPr sz="5900" dirty="0" err="1"/>
              <a:t>agli</a:t>
            </a:r>
            <a:r>
              <a:rPr sz="5900" dirty="0"/>
              <a:t> </a:t>
            </a:r>
            <a:r>
              <a:rPr sz="5900" dirty="0" err="1"/>
              <a:t>Androgeni</a:t>
            </a:r>
            <a:r>
              <a:rPr sz="5900" dirty="0"/>
              <a:t>  (AIS)</a:t>
            </a:r>
          </a:p>
        </p:txBody>
      </p:sp>
      <p:pic>
        <p:nvPicPr>
          <p:cNvPr id="276" name="Immagine" descr="Immagin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1767" y="4505992"/>
            <a:ext cx="2247323" cy="222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magine" descr="Immagin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1963" y="4505992"/>
            <a:ext cx="1834233" cy="22250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6436C7-60E0-486E-B6CA-9DAAF08DFB84}"/>
              </a:ext>
            </a:extLst>
          </p:cNvPr>
          <p:cNvSpPr txBox="1"/>
          <p:nvPr/>
        </p:nvSpPr>
        <p:spPr>
          <a:xfrm>
            <a:off x="9314147" y="4721980"/>
            <a:ext cx="163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46 XY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A06119A-64E8-4CA9-BCE5-0357A521B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133" y="4919330"/>
            <a:ext cx="1634681" cy="1634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098AB-2757-579A-1413-4B4C0AE9A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1662">
            <a:off x="955547" y="963273"/>
            <a:ext cx="2287269" cy="31419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 advAuto="0"/>
      <p:bldP spid="275" grpId="0" animBg="1" advAuto="0"/>
      <p:bldP spid="276" grpId="0" animBg="1" advAuto="0"/>
      <p:bldP spid="27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ensibilità…"/>
          <p:cNvSpPr/>
          <p:nvPr/>
        </p:nvSpPr>
        <p:spPr>
          <a:xfrm>
            <a:off x="333457" y="192348"/>
            <a:ext cx="8398858" cy="1353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1">
                  <a:satOff val="34334"/>
                  <a:lumOff val="-13665"/>
                  <a:alpha val="75000"/>
                </a:schemeClr>
              </a:gs>
              <a:gs pos="100000">
                <a:schemeClr val="accent1">
                  <a:hueOff val="-313507"/>
                  <a:satOff val="34334"/>
                  <a:lumOff val="-8266"/>
                  <a:alpha val="30000"/>
                </a:schemeClr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defTabSz="410766">
              <a:defRPr sz="6600">
                <a:solidFill>
                  <a:srgbClr val="FFFFFF"/>
                </a:solidFill>
              </a:defRPr>
            </a:pPr>
            <a:r>
              <a:rPr sz="3300"/>
              <a:t>Sensibilità</a:t>
            </a:r>
          </a:p>
          <a:p>
            <a:pPr defTabSz="410766">
              <a:defRPr sz="6600">
                <a:solidFill>
                  <a:srgbClr val="FFFFFF"/>
                </a:solidFill>
              </a:defRPr>
            </a:pPr>
            <a:r>
              <a:rPr sz="3300"/>
              <a:t>agli androgeni</a:t>
            </a:r>
          </a:p>
        </p:txBody>
      </p:sp>
      <p:sp>
        <p:nvSpPr>
          <p:cNvPr id="293" name="se il testosterone…"/>
          <p:cNvSpPr/>
          <p:nvPr/>
        </p:nvSpPr>
        <p:spPr>
          <a:xfrm>
            <a:off x="6096000" y="4448972"/>
            <a:ext cx="4991193" cy="2103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C7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/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/>
              <a:t>se il testosterone </a:t>
            </a:r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/>
              <a:t>non </a:t>
            </a:r>
            <a:r>
              <a:rPr sz="3300" dirty="0" err="1"/>
              <a:t>funziona</a:t>
            </a:r>
            <a:r>
              <a:rPr sz="3300" dirty="0"/>
              <a:t>,</a:t>
            </a:r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/>
              <a:t>non </a:t>
            </a:r>
            <a:r>
              <a:rPr sz="3300" dirty="0" err="1"/>
              <a:t>si</a:t>
            </a:r>
            <a:r>
              <a:rPr sz="3300" dirty="0"/>
              <a:t> </a:t>
            </a:r>
            <a:r>
              <a:rPr sz="3300" dirty="0" err="1"/>
              <a:t>sviluppa</a:t>
            </a:r>
            <a:endParaRPr sz="3300" dirty="0"/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 err="1"/>
              <a:t>identità</a:t>
            </a:r>
            <a:r>
              <a:rPr sz="3300" dirty="0"/>
              <a:t> di </a:t>
            </a:r>
            <a:r>
              <a:rPr sz="3300" dirty="0" err="1"/>
              <a:t>genere</a:t>
            </a:r>
            <a:r>
              <a:rPr sz="3300" dirty="0"/>
              <a:t> </a:t>
            </a:r>
            <a:r>
              <a:rPr sz="3300" dirty="0" err="1"/>
              <a:t>maschile</a:t>
            </a:r>
            <a:endParaRPr sz="3300" dirty="0"/>
          </a:p>
        </p:txBody>
      </p:sp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928E43BC-D321-41A4-9DF5-4E22AABF5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268" y="1696574"/>
            <a:ext cx="3294434" cy="329443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l testosterone prenatale…">
            <a:extLst>
              <a:ext uri="{FF2B5EF4-FFF2-40B4-BE49-F238E27FC236}">
                <a16:creationId xmlns:a16="http://schemas.microsoft.com/office/drawing/2014/main" id="{8D37F60C-3CEF-48FF-BE78-D95B2A121E8F}"/>
              </a:ext>
            </a:extLst>
          </p:cNvPr>
          <p:cNvSpPr/>
          <p:nvPr/>
        </p:nvSpPr>
        <p:spPr>
          <a:xfrm>
            <a:off x="656431" y="1879696"/>
            <a:ext cx="5439569" cy="2611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C7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/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/>
              <a:t>il testosterone </a:t>
            </a:r>
            <a:r>
              <a:rPr sz="3300" dirty="0" err="1"/>
              <a:t>prenatale</a:t>
            </a:r>
            <a:r>
              <a:rPr sz="3300" dirty="0"/>
              <a:t> </a:t>
            </a:r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/>
              <a:t>ha un </a:t>
            </a:r>
            <a:r>
              <a:rPr sz="3300" dirty="0" err="1"/>
              <a:t>ruolo</a:t>
            </a:r>
            <a:r>
              <a:rPr sz="3300" dirty="0"/>
              <a:t> </a:t>
            </a:r>
            <a:r>
              <a:rPr sz="3300" dirty="0" err="1"/>
              <a:t>importante</a:t>
            </a:r>
            <a:r>
              <a:rPr sz="3300" dirty="0"/>
              <a:t> </a:t>
            </a:r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 err="1"/>
              <a:t>sulla</a:t>
            </a:r>
            <a:r>
              <a:rPr sz="3300" dirty="0"/>
              <a:t> </a:t>
            </a:r>
            <a:r>
              <a:rPr sz="3300" dirty="0" err="1"/>
              <a:t>formazione</a:t>
            </a:r>
            <a:r>
              <a:rPr sz="3300" dirty="0"/>
              <a:t> </a:t>
            </a:r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 err="1"/>
              <a:t>dell’identità</a:t>
            </a:r>
            <a:r>
              <a:rPr sz="3300" dirty="0"/>
              <a:t> di </a:t>
            </a:r>
            <a:r>
              <a:rPr sz="3300" dirty="0" err="1"/>
              <a:t>genere</a:t>
            </a:r>
            <a:r>
              <a:rPr sz="3300" dirty="0"/>
              <a:t> </a:t>
            </a:r>
            <a:r>
              <a:rPr sz="3300" dirty="0" err="1"/>
              <a:t>maschile</a:t>
            </a:r>
            <a:endParaRPr sz="3300" dirty="0"/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 err="1"/>
              <a:t>nelle</a:t>
            </a:r>
            <a:r>
              <a:rPr sz="3300" dirty="0"/>
              <a:t> </a:t>
            </a:r>
            <a:r>
              <a:rPr sz="3300" dirty="0" err="1"/>
              <a:t>età</a:t>
            </a:r>
            <a:r>
              <a:rPr sz="3300" dirty="0"/>
              <a:t> successive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Deficit di  5-alfa-reduttasi 2…"/>
          <p:cNvSpPr txBox="1"/>
          <p:nvPr/>
        </p:nvSpPr>
        <p:spPr>
          <a:xfrm>
            <a:off x="3384068" y="-236772"/>
            <a:ext cx="8568248" cy="337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r" defTabSz="410766">
              <a:defRPr sz="11800">
                <a:solidFill>
                  <a:srgbClr val="45A7DE"/>
                </a:solidFill>
              </a:defRPr>
            </a:pPr>
            <a:r>
              <a:rPr sz="5900"/>
              <a:t>Deficit di  5-alfa-reduttasi 2</a:t>
            </a:r>
          </a:p>
          <a:p>
            <a:pPr algn="r" defTabSz="410766">
              <a:defRPr sz="11800">
                <a:solidFill>
                  <a:srgbClr val="45A7DE"/>
                </a:solidFill>
              </a:defRPr>
            </a:pPr>
            <a:r>
              <a:rPr sz="5900"/>
              <a:t>(5aRD)</a:t>
            </a:r>
          </a:p>
        </p:txBody>
      </p:sp>
      <p:sp>
        <p:nvSpPr>
          <p:cNvPr id="314" name="“Sono nato due volte:…"/>
          <p:cNvSpPr txBox="1"/>
          <p:nvPr/>
        </p:nvSpPr>
        <p:spPr>
          <a:xfrm>
            <a:off x="356882" y="1936193"/>
            <a:ext cx="6828840" cy="4360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/>
              <a:t>“</a:t>
            </a:r>
            <a:r>
              <a:rPr sz="2800" dirty="0" err="1"/>
              <a:t>Sono</a:t>
            </a:r>
            <a:r>
              <a:rPr sz="2800" dirty="0"/>
              <a:t> </a:t>
            </a:r>
            <a:r>
              <a:rPr sz="2800" dirty="0" err="1"/>
              <a:t>nato</a:t>
            </a:r>
            <a:r>
              <a:rPr sz="2800" dirty="0"/>
              <a:t> due volte: </a:t>
            </a:r>
          </a:p>
          <a:p>
            <a:pPr defTabSz="228600"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/>
              <a:t>bambina, la prima, </a:t>
            </a:r>
          </a:p>
          <a:p>
            <a:pPr defTabSz="228600"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/>
              <a:t>un </a:t>
            </a:r>
            <a:r>
              <a:rPr sz="2800" dirty="0" err="1"/>
              <a:t>giorno</a:t>
            </a:r>
            <a:r>
              <a:rPr sz="2800" dirty="0"/>
              <a:t> di </a:t>
            </a:r>
            <a:r>
              <a:rPr sz="2800" dirty="0" err="1"/>
              <a:t>gennaio</a:t>
            </a:r>
            <a:r>
              <a:rPr sz="2800" dirty="0"/>
              <a:t> del 1960, </a:t>
            </a:r>
          </a:p>
          <a:p>
            <a:pPr defTabSz="228600"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/>
              <a:t>in una Detroit </a:t>
            </a:r>
            <a:r>
              <a:rPr sz="2800" dirty="0" err="1"/>
              <a:t>straordinariamente</a:t>
            </a:r>
            <a:r>
              <a:rPr sz="2800" dirty="0"/>
              <a:t> </a:t>
            </a:r>
            <a:r>
              <a:rPr sz="2800" dirty="0" err="1"/>
              <a:t>priva</a:t>
            </a:r>
            <a:r>
              <a:rPr sz="2800" dirty="0"/>
              <a:t> di smog, </a:t>
            </a:r>
          </a:p>
          <a:p>
            <a:pPr defTabSz="228600"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/>
              <a:t>e </a:t>
            </a:r>
            <a:r>
              <a:rPr sz="2800" dirty="0" err="1"/>
              <a:t>maschio</a:t>
            </a:r>
            <a:r>
              <a:rPr sz="2800" dirty="0"/>
              <a:t> </a:t>
            </a:r>
            <a:r>
              <a:rPr sz="2800" dirty="0" err="1"/>
              <a:t>adolescente</a:t>
            </a:r>
            <a:r>
              <a:rPr sz="2800" dirty="0"/>
              <a:t>, la </a:t>
            </a:r>
            <a:r>
              <a:rPr sz="2800" dirty="0" err="1"/>
              <a:t>seconda</a:t>
            </a:r>
            <a:r>
              <a:rPr sz="2800" dirty="0"/>
              <a:t>, </a:t>
            </a:r>
            <a:r>
              <a:rPr sz="2800" dirty="0" err="1"/>
              <a:t>nell'agosto</a:t>
            </a:r>
            <a:r>
              <a:rPr sz="2800" dirty="0"/>
              <a:t> del 1974, </a:t>
            </a:r>
          </a:p>
          <a:p>
            <a:pPr defTabSz="228600"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/>
              <a:t>al pronto </a:t>
            </a:r>
            <a:r>
              <a:rPr sz="2800" dirty="0" err="1"/>
              <a:t>soccorso</a:t>
            </a:r>
            <a:r>
              <a:rPr sz="2800" dirty="0"/>
              <a:t> di Petoskey, </a:t>
            </a:r>
          </a:p>
          <a:p>
            <a:pPr defTabSz="228600"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800" dirty="0" err="1"/>
              <a:t>nel</a:t>
            </a:r>
            <a:r>
              <a:rPr sz="2800" dirty="0"/>
              <a:t> Michigan”</a:t>
            </a:r>
          </a:p>
        </p:txBody>
      </p:sp>
      <p:pic>
        <p:nvPicPr>
          <p:cNvPr id="315" name="Immagine" descr="Immagin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64">
            <a:off x="8699556" y="2766817"/>
            <a:ext cx="2793465" cy="4242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 advAuto="0"/>
      <p:bldP spid="31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964F0A-01CA-48C1-9D19-64A8F4FB7528}"/>
              </a:ext>
            </a:extLst>
          </p:cNvPr>
          <p:cNvSpPr txBox="1"/>
          <p:nvPr/>
        </p:nvSpPr>
        <p:spPr>
          <a:xfrm>
            <a:off x="372912" y="342262"/>
            <a:ext cx="11647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D2D2D"/>
                </a:solidFill>
                <a:latin typeface="proxima-nova"/>
              </a:rPr>
              <a:t>In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proxima-nova"/>
              </a:rPr>
              <a:t>embriogenesi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,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difetto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di steroid 5</a:t>
            </a:r>
            <a:r>
              <a:rPr lang="el-GR" sz="2400" b="0" i="0" dirty="0">
                <a:solidFill>
                  <a:srgbClr val="2D2D2D"/>
                </a:solidFill>
                <a:effectLst/>
                <a:latin typeface="proxima-nova"/>
              </a:rPr>
              <a:t>α-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reductase type 2 </a:t>
            </a:r>
          </a:p>
          <a:p>
            <a:r>
              <a:rPr lang="en-US" sz="2400" dirty="0">
                <a:solidFill>
                  <a:srgbClr val="2D2D2D"/>
                </a:solidFill>
                <a:latin typeface="proxima-nova"/>
              </a:rPr>
              <a:t>	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→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mancata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conversione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di testosterone in dihydrotestosterone (DHT) (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più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potente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) 		→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scarso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sviluppo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di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caratteri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genitali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esterni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maschili</a:t>
            </a:r>
            <a:endParaRPr lang="en-US" sz="2400" b="0" i="0" dirty="0">
              <a:solidFill>
                <a:srgbClr val="2D2D2D"/>
              </a:solidFill>
              <a:effectLst/>
              <a:latin typeface="proxima-nova"/>
            </a:endParaRPr>
          </a:p>
        </p:txBody>
      </p:sp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7E5EE15C-BAC0-4835-8524-F0ABD25B548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60" y="1711810"/>
            <a:ext cx="4604505" cy="32988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BC4D3D-94D1-4740-94D6-8A27900D4E5E}"/>
              </a:ext>
            </a:extLst>
          </p:cNvPr>
          <p:cNvCxnSpPr>
            <a:cxnSpLocks/>
          </p:cNvCxnSpPr>
          <p:nvPr/>
        </p:nvCxnSpPr>
        <p:spPr>
          <a:xfrm flipH="1">
            <a:off x="5133923" y="2104653"/>
            <a:ext cx="15478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194C285-FA58-4F06-B957-EAB18508674B}"/>
              </a:ext>
            </a:extLst>
          </p:cNvPr>
          <p:cNvSpPr txBox="1"/>
          <p:nvPr/>
        </p:nvSpPr>
        <p:spPr>
          <a:xfrm>
            <a:off x="8170155" y="1653235"/>
            <a:ext cx="3136546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Genitali esterni femminili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Mancano comunque le strutture «</a:t>
            </a:r>
            <a:r>
              <a:rPr lang="it-IT" dirty="0" err="1"/>
              <a:t>mulleriane</a:t>
            </a:r>
            <a:r>
              <a:rPr lang="it-IT" dirty="0"/>
              <a:t>»</a:t>
            </a:r>
          </a:p>
          <a:p>
            <a:r>
              <a:rPr lang="it-IT" dirty="0"/>
              <a:t>All’origine di utero, tube e parte superiore della vagina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090DE88-3936-46EA-8A64-88DB12D787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807" y="2147620"/>
            <a:ext cx="1121208" cy="1281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A541D4-6AC4-4D4D-B0AD-65FB5643D1AB}"/>
              </a:ext>
            </a:extLst>
          </p:cNvPr>
          <p:cNvSpPr txBox="1"/>
          <p:nvPr/>
        </p:nvSpPr>
        <p:spPr>
          <a:xfrm>
            <a:off x="579801" y="5403520"/>
            <a:ext cx="1123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Durante la </a:t>
            </a:r>
            <a:r>
              <a:rPr lang="en-US" sz="24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proxima-nova"/>
              </a:rPr>
              <a:t>pubertà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,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aumento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del testosterone </a:t>
            </a:r>
            <a:b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</a:b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o  del DHT (per azione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dell’enzima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5-alpha-reductase type 1)</a:t>
            </a:r>
          </a:p>
          <a:p>
            <a:r>
              <a:rPr lang="en-US" sz="2400" dirty="0">
                <a:solidFill>
                  <a:srgbClr val="2D2D2D"/>
                </a:solidFill>
                <a:latin typeface="proxima-nova"/>
              </a:rPr>
              <a:t>	</a:t>
            </a:r>
            <a:r>
              <a:rPr lang="en-US" sz="2400" b="0" i="0" dirty="0">
                <a:solidFill>
                  <a:srgbClr val="2D2D2D"/>
                </a:solidFill>
                <a:effectLst/>
                <a:latin typeface="proxima-nova"/>
              </a:rPr>
              <a:t> → </a:t>
            </a:r>
            <a:r>
              <a:rPr lang="en-US" sz="2400" b="0" i="0" dirty="0" err="1">
                <a:solidFill>
                  <a:srgbClr val="2D2D2D"/>
                </a:solidFill>
                <a:effectLst/>
                <a:latin typeface="proxima-nova"/>
              </a:rPr>
              <a:t>virilizzazione</a:t>
            </a:r>
            <a:endParaRPr lang="en-US" sz="2400" b="0" i="0" dirty="0">
              <a:solidFill>
                <a:srgbClr val="2D2D2D"/>
              </a:solidFill>
              <a:effectLst/>
              <a:latin typeface="proxima-nova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D252B03-0D4F-459D-9410-34FF5EEAA2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004" y="5403520"/>
            <a:ext cx="1342492" cy="134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magine" descr="Immagin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6811" y="156075"/>
            <a:ext cx="2057955" cy="3645143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&lt;12 anni…"/>
          <p:cNvSpPr txBox="1"/>
          <p:nvPr/>
        </p:nvSpPr>
        <p:spPr>
          <a:xfrm>
            <a:off x="3750326" y="199194"/>
            <a:ext cx="6233188" cy="1426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66">
              <a:defRPr sz="44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&lt;12 anni</a:t>
            </a:r>
          </a:p>
          <a:p>
            <a:pPr defTabSz="410766"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prima della pubertà</a:t>
            </a:r>
          </a:p>
          <a:p>
            <a:pPr defTabSz="410766">
              <a:defRPr sz="4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genitali femminili</a:t>
            </a:r>
          </a:p>
          <a:p>
            <a:pPr defTabSz="410766">
              <a:defRPr sz="4400" b="1">
                <a:solidFill>
                  <a:schemeClr val="accent5">
                    <a:satOff val="13469"/>
                    <a:lumOff val="1333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identità di genere femminile (?)</a:t>
            </a:r>
          </a:p>
        </p:txBody>
      </p:sp>
      <p:grpSp>
        <p:nvGrpSpPr>
          <p:cNvPr id="383" name="Gruppo"/>
          <p:cNvGrpSpPr/>
          <p:nvPr/>
        </p:nvGrpSpPr>
        <p:grpSpPr>
          <a:xfrm>
            <a:off x="738743" y="3391784"/>
            <a:ext cx="9769614" cy="2435679"/>
            <a:chOff x="0" y="0"/>
            <a:chExt cx="19539224" cy="4871355"/>
          </a:xfrm>
        </p:grpSpPr>
        <p:pic>
          <p:nvPicPr>
            <p:cNvPr id="381" name="Immagine" descr="Immagine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086509" y="0"/>
              <a:ext cx="7452715" cy="4871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" name="&gt;12 anni…"/>
            <p:cNvSpPr/>
            <p:nvPr/>
          </p:nvSpPr>
          <p:spPr>
            <a:xfrm>
              <a:off x="0" y="332114"/>
              <a:ext cx="11848212" cy="4206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r" defTabSz="410766">
                <a:defRPr sz="4400" b="1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200"/>
                <a:t>&gt;12 anni</a:t>
              </a:r>
            </a:p>
            <a:p>
              <a:pPr algn="r" defTabSz="410766">
                <a:defRPr sz="4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200"/>
                <a:t>con l’avvio della pubertà</a:t>
              </a:r>
            </a:p>
            <a:p>
              <a:pPr algn="r" defTabSz="410766">
                <a:defRPr sz="4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200"/>
                <a:t>aumento del testosterone</a:t>
              </a:r>
            </a:p>
            <a:p>
              <a:pPr algn="r" defTabSz="410766">
                <a:defRPr sz="4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200"/>
                <a:t>produzione di DHT</a:t>
              </a:r>
            </a:p>
            <a:p>
              <a:pPr algn="r" defTabSz="410766">
                <a:defRPr sz="4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200"/>
                <a:t>genitali esterni maschili</a:t>
              </a:r>
            </a:p>
            <a:p>
              <a:pPr algn="r" defTabSz="410766">
                <a:defRPr sz="4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200" b="1">
                  <a:solidFill>
                    <a:schemeClr val="accent1"/>
                  </a:solidFill>
                </a:rPr>
                <a:t>identità di genere maschile</a:t>
              </a:r>
            </a:p>
          </p:txBody>
        </p:sp>
      </p:grpSp>
      <p:sp>
        <p:nvSpPr>
          <p:cNvPr id="392" name="anche il testosterone…"/>
          <p:cNvSpPr/>
          <p:nvPr/>
        </p:nvSpPr>
        <p:spPr>
          <a:xfrm rot="600000">
            <a:off x="7822321" y="1636729"/>
            <a:ext cx="4392630" cy="2611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C7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/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 err="1"/>
              <a:t>anche</a:t>
            </a:r>
            <a:r>
              <a:rPr sz="3300" dirty="0"/>
              <a:t> il testosterone </a:t>
            </a:r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/>
              <a:t>in </a:t>
            </a:r>
            <a:r>
              <a:rPr sz="3300" dirty="0" err="1"/>
              <a:t>età</a:t>
            </a:r>
            <a:r>
              <a:rPr sz="3300" dirty="0"/>
              <a:t> </a:t>
            </a:r>
            <a:r>
              <a:rPr sz="3300" dirty="0" err="1"/>
              <a:t>puberale</a:t>
            </a:r>
            <a:endParaRPr sz="3300" dirty="0"/>
          </a:p>
          <a:p>
            <a:pPr defTabSz="410766">
              <a:defRPr sz="6600">
                <a:solidFill>
                  <a:srgbClr val="000000"/>
                </a:solidFill>
              </a:defRPr>
            </a:pPr>
            <a:r>
              <a:rPr sz="3300" dirty="0"/>
              <a:t>ha un </a:t>
            </a:r>
            <a:r>
              <a:rPr sz="3300" dirty="0" err="1"/>
              <a:t>ruolo</a:t>
            </a:r>
            <a:r>
              <a:rPr sz="3300" dirty="0"/>
              <a:t> </a:t>
            </a:r>
            <a:r>
              <a:rPr sz="3300" dirty="0" err="1"/>
              <a:t>importante</a:t>
            </a:r>
            <a:r>
              <a:rPr sz="3300" dirty="0"/>
              <a:t> </a:t>
            </a:r>
            <a:r>
              <a:rPr sz="3300" dirty="0" err="1"/>
              <a:t>sull’identità</a:t>
            </a:r>
            <a:r>
              <a:rPr sz="3300" dirty="0"/>
              <a:t> di </a:t>
            </a:r>
            <a:r>
              <a:rPr sz="3300" dirty="0" err="1"/>
              <a:t>genere</a:t>
            </a:r>
            <a:r>
              <a:rPr sz="3300" dirty="0"/>
              <a:t> </a:t>
            </a:r>
            <a:r>
              <a:rPr sz="3300" dirty="0" err="1"/>
              <a:t>maschile</a:t>
            </a:r>
            <a:r>
              <a:rPr sz="3300" dirty="0"/>
              <a:t> 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8ECFD2E-4B8E-47F2-B7E0-DAC527CCD3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374" y="271680"/>
            <a:ext cx="1121208" cy="128138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84C4047-22BF-4C90-98ED-321F130F62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811" y="4237507"/>
            <a:ext cx="1342492" cy="1342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32557A-174E-EE59-3852-17243C06A3D0}"/>
              </a:ext>
            </a:extLst>
          </p:cNvPr>
          <p:cNvSpPr txBox="1"/>
          <p:nvPr/>
        </p:nvSpPr>
        <p:spPr>
          <a:xfrm>
            <a:off x="991987" y="5986373"/>
            <a:ext cx="551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cambio nell’identità di genere frequente (56-63%) </a:t>
            </a:r>
          </a:p>
          <a:p>
            <a:r>
              <a:rPr lang="it-IT" dirty="0"/>
              <a:t>anche se non costante (fattore sociale?)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8793C-1670-C190-FA73-1FB568241F7B}"/>
              </a:ext>
            </a:extLst>
          </p:cNvPr>
          <p:cNvSpPr txBox="1"/>
          <p:nvPr/>
        </p:nvSpPr>
        <p:spPr>
          <a:xfrm>
            <a:off x="6130137" y="6390842"/>
            <a:ext cx="4378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Cohen-</a:t>
            </a:r>
            <a:r>
              <a:rPr lang="it-IT" sz="1400" dirty="0" err="1"/>
              <a:t>Kettenis</a:t>
            </a:r>
            <a:r>
              <a:rPr lang="it-IT" sz="1400" dirty="0"/>
              <a:t> PT. </a:t>
            </a:r>
            <a:r>
              <a:rPr lang="it-IT" sz="1400" dirty="0" err="1"/>
              <a:t>Arch</a:t>
            </a:r>
            <a:r>
              <a:rPr lang="it-IT" sz="1400" dirty="0"/>
              <a:t> Sex </a:t>
            </a:r>
            <a:r>
              <a:rPr lang="it-IT" sz="1400" dirty="0" err="1"/>
              <a:t>Behave</a:t>
            </a:r>
            <a:r>
              <a:rPr lang="it-IT" sz="1400" dirty="0"/>
              <a:t> 2005. 34(4):399-410.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intersexualidad-qu-y-qu-no-universitat-jaume-i-castell-3-728.jpg"/>
          <p:cNvGrpSpPr/>
          <p:nvPr/>
        </p:nvGrpSpPr>
        <p:grpSpPr>
          <a:xfrm>
            <a:off x="3493236" y="1440262"/>
            <a:ext cx="5410564" cy="4382988"/>
            <a:chOff x="0" y="0"/>
            <a:chExt cx="10821127" cy="8765975"/>
          </a:xfrm>
        </p:grpSpPr>
        <p:pic>
          <p:nvPicPr>
            <p:cNvPr id="418" name="intersexualidad-qu-y-qu-no-universitat-jaume-i-castell-3-728.jpg" descr="intersexualidad-qu-y-qu-no-universitat-jaume-i-castell-3-72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7800" y="114300"/>
              <a:ext cx="10465528" cy="83087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7" name="intersexualidad-qu-y-qu-no-universitat-jaume-i-castell-3-728.jpg" descr="intersexualidad-qu-y-qu-no-universitat-jaume-i-castell-3-728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0821128" cy="8765976"/>
            </a:xfrm>
            <a:prstGeom prst="rect">
              <a:avLst/>
            </a:prstGeom>
            <a:effectLst/>
          </p:spPr>
        </p:pic>
      </p:grpSp>
      <p:sp>
        <p:nvSpPr>
          <p:cNvPr id="420" name="Quando sono nato i medici pensavano che fossi una bambina,…"/>
          <p:cNvSpPr txBox="1"/>
          <p:nvPr/>
        </p:nvSpPr>
        <p:spPr>
          <a:xfrm>
            <a:off x="1113343" y="190224"/>
            <a:ext cx="10359824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66">
              <a:defRPr>
                <a:solidFill>
                  <a:srgbClr val="000000"/>
                </a:solidFill>
              </a:defRPr>
            </a:pPr>
            <a:r>
              <a:rPr sz="3200" dirty="0" err="1"/>
              <a:t>Quando</a:t>
            </a:r>
            <a:r>
              <a:rPr sz="3200" dirty="0"/>
              <a:t> </a:t>
            </a:r>
            <a:r>
              <a:rPr sz="3200" dirty="0" err="1"/>
              <a:t>sono</a:t>
            </a:r>
            <a:r>
              <a:rPr sz="3200" dirty="0"/>
              <a:t> </a:t>
            </a:r>
            <a:r>
              <a:rPr sz="3200" dirty="0" err="1"/>
              <a:t>nato</a:t>
            </a:r>
            <a:r>
              <a:rPr sz="3200" dirty="0"/>
              <a:t> </a:t>
            </a:r>
            <a:r>
              <a:rPr sz="3200" dirty="0" err="1"/>
              <a:t>i</a:t>
            </a:r>
            <a:r>
              <a:rPr sz="3200" dirty="0"/>
              <a:t> medici </a:t>
            </a:r>
            <a:r>
              <a:rPr sz="3200" dirty="0" err="1"/>
              <a:t>pensavano</a:t>
            </a:r>
            <a:r>
              <a:rPr sz="3200" dirty="0"/>
              <a:t> </a:t>
            </a:r>
            <a:r>
              <a:rPr sz="3200" dirty="0" err="1"/>
              <a:t>che</a:t>
            </a:r>
            <a:r>
              <a:rPr sz="3200" dirty="0"/>
              <a:t> </a:t>
            </a:r>
            <a:r>
              <a:rPr sz="3200" dirty="0" err="1"/>
              <a:t>fossi</a:t>
            </a:r>
            <a:r>
              <a:rPr sz="3200" dirty="0"/>
              <a:t> una bambina,</a:t>
            </a:r>
          </a:p>
          <a:p>
            <a:pPr defTabSz="410766">
              <a:defRPr>
                <a:solidFill>
                  <a:srgbClr val="000000"/>
                </a:solidFill>
              </a:defRPr>
            </a:pPr>
            <a:r>
              <a:rPr sz="3200" dirty="0"/>
              <a:t>mi </a:t>
            </a:r>
            <a:r>
              <a:rPr sz="3200" dirty="0" err="1"/>
              <a:t>chiamarono</a:t>
            </a:r>
            <a:r>
              <a:rPr sz="3200" dirty="0"/>
              <a:t> Patricia</a:t>
            </a:r>
          </a:p>
        </p:txBody>
      </p:sp>
      <p:sp>
        <p:nvSpPr>
          <p:cNvPr id="421" name="1 anno"/>
          <p:cNvSpPr txBox="1"/>
          <p:nvPr/>
        </p:nvSpPr>
        <p:spPr>
          <a:xfrm>
            <a:off x="8122796" y="5942271"/>
            <a:ext cx="1502014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/>
          </a:lstStyle>
          <a:p>
            <a:r>
              <a:rPr sz="4000" dirty="0"/>
              <a:t>1 anno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intersexualidad-qu-y-qu-no-universitat-jaume-i-castell-4-728.jpg"/>
          <p:cNvGrpSpPr/>
          <p:nvPr/>
        </p:nvGrpSpPr>
        <p:grpSpPr>
          <a:xfrm>
            <a:off x="4368216" y="1066595"/>
            <a:ext cx="3248183" cy="4839141"/>
            <a:chOff x="0" y="0"/>
            <a:chExt cx="6496364" cy="9678280"/>
          </a:xfrm>
        </p:grpSpPr>
        <p:pic>
          <p:nvPicPr>
            <p:cNvPr id="424" name="intersexualidad-qu-y-qu-no-universitat-jaume-i-castell-4-728.jpg" descr="intersexualidad-qu-y-qu-no-universitat-jaume-i-castell-4-72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7800" y="114300"/>
              <a:ext cx="6140765" cy="92210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3" name="intersexualidad-qu-y-qu-no-universitat-jaume-i-castell-4-728.jpg" descr="intersexualidad-qu-y-qu-no-universitat-jaume-i-castell-4-728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6496365" cy="9678282"/>
            </a:xfrm>
            <a:prstGeom prst="rect">
              <a:avLst/>
            </a:prstGeom>
            <a:effectLst/>
          </p:spPr>
        </p:pic>
      </p:grpSp>
      <p:sp>
        <p:nvSpPr>
          <p:cNvPr id="426" name="…e come bambina sono stata educata dalla mia famiglia…"/>
          <p:cNvSpPr txBox="1"/>
          <p:nvPr/>
        </p:nvSpPr>
        <p:spPr>
          <a:xfrm>
            <a:off x="2007178" y="290071"/>
            <a:ext cx="9660979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r>
              <a:rPr sz="3200" dirty="0"/>
              <a:t>…e come bambina </a:t>
            </a:r>
            <a:r>
              <a:rPr sz="3200" dirty="0" err="1"/>
              <a:t>sono</a:t>
            </a:r>
            <a:r>
              <a:rPr sz="3200" dirty="0"/>
              <a:t> </a:t>
            </a:r>
            <a:r>
              <a:rPr sz="3200" dirty="0" err="1"/>
              <a:t>stata</a:t>
            </a:r>
            <a:r>
              <a:rPr sz="3200" dirty="0"/>
              <a:t> </a:t>
            </a:r>
            <a:r>
              <a:rPr sz="3200" dirty="0" err="1"/>
              <a:t>educata</a:t>
            </a:r>
            <a:r>
              <a:rPr sz="3200" dirty="0"/>
              <a:t> </a:t>
            </a:r>
            <a:r>
              <a:rPr sz="3200" dirty="0" err="1"/>
              <a:t>dalla</a:t>
            </a:r>
            <a:r>
              <a:rPr sz="3200" dirty="0"/>
              <a:t> </a:t>
            </a:r>
            <a:r>
              <a:rPr sz="3200" dirty="0" err="1"/>
              <a:t>mia</a:t>
            </a:r>
            <a:r>
              <a:rPr sz="3200" dirty="0"/>
              <a:t> </a:t>
            </a:r>
            <a:r>
              <a:rPr sz="3200" dirty="0" err="1"/>
              <a:t>famiglia</a:t>
            </a:r>
            <a:r>
              <a:rPr sz="3200" dirty="0"/>
              <a:t>…</a:t>
            </a:r>
          </a:p>
        </p:txBody>
      </p:sp>
      <p:sp>
        <p:nvSpPr>
          <p:cNvPr id="427" name="3 anni"/>
          <p:cNvSpPr txBox="1"/>
          <p:nvPr/>
        </p:nvSpPr>
        <p:spPr>
          <a:xfrm>
            <a:off x="8159778" y="5942271"/>
            <a:ext cx="1348126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/>
          </a:lstStyle>
          <a:p>
            <a:r>
              <a:rPr sz="4000" dirty="0"/>
              <a:t>3 anni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intersexualidad-qu-y-qu-no-universitat-jaume-i-castell-5-728.jpg"/>
          <p:cNvGrpSpPr/>
          <p:nvPr/>
        </p:nvGrpSpPr>
        <p:grpSpPr>
          <a:xfrm>
            <a:off x="3222826" y="1638262"/>
            <a:ext cx="5746349" cy="3943565"/>
            <a:chOff x="0" y="0"/>
            <a:chExt cx="11492697" cy="7887127"/>
          </a:xfrm>
        </p:grpSpPr>
        <p:pic>
          <p:nvPicPr>
            <p:cNvPr id="430" name="intersexualidad-qu-y-qu-no-universitat-jaume-i-castell-5-728.jpg" descr="intersexualidad-qu-y-qu-no-universitat-jaume-i-castell-5-72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7800" y="114300"/>
              <a:ext cx="11137097" cy="74299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9" name="intersexualidad-qu-y-qu-no-universitat-jaume-i-castell-5-728.jpg" descr="intersexualidad-qu-y-qu-no-universitat-jaume-i-castell-5-728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1492699" cy="7887128"/>
            </a:xfrm>
            <a:prstGeom prst="rect">
              <a:avLst/>
            </a:prstGeom>
            <a:effectLst/>
          </p:spPr>
        </p:pic>
      </p:grpSp>
      <p:sp>
        <p:nvSpPr>
          <p:cNvPr id="432" name="…tuttavia, mi sono sempre “sentito” un bambino…"/>
          <p:cNvSpPr txBox="1"/>
          <p:nvPr/>
        </p:nvSpPr>
        <p:spPr>
          <a:xfrm>
            <a:off x="2556047" y="396038"/>
            <a:ext cx="636251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…</a:t>
            </a:r>
            <a:r>
              <a:rPr sz="2400" dirty="0" err="1"/>
              <a:t>tuttavia</a:t>
            </a:r>
            <a:r>
              <a:rPr sz="2400" dirty="0"/>
              <a:t>, mi </a:t>
            </a:r>
            <a:r>
              <a:rPr sz="2400" dirty="0" err="1"/>
              <a:t>sono</a:t>
            </a:r>
            <a:r>
              <a:rPr sz="2400" dirty="0"/>
              <a:t> sempre “</a:t>
            </a:r>
            <a:r>
              <a:rPr sz="2400" dirty="0" err="1"/>
              <a:t>sentito</a:t>
            </a:r>
            <a:r>
              <a:rPr sz="2400" dirty="0"/>
              <a:t>” un bambino…</a:t>
            </a:r>
          </a:p>
        </p:txBody>
      </p:sp>
      <p:sp>
        <p:nvSpPr>
          <p:cNvPr id="433" name="3 anni"/>
          <p:cNvSpPr txBox="1"/>
          <p:nvPr/>
        </p:nvSpPr>
        <p:spPr>
          <a:xfrm>
            <a:off x="8159778" y="5942271"/>
            <a:ext cx="1348126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/>
          </a:lstStyle>
          <a:p>
            <a:r>
              <a:rPr sz="4000" dirty="0"/>
              <a:t>3 anni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intersexualidad-qu-y-qu-no-universitat-jaume-i-castell-6-728.jpg"/>
          <p:cNvGrpSpPr/>
          <p:nvPr/>
        </p:nvGrpSpPr>
        <p:grpSpPr>
          <a:xfrm>
            <a:off x="4070811" y="1406781"/>
            <a:ext cx="3853642" cy="4483317"/>
            <a:chOff x="0" y="0"/>
            <a:chExt cx="7707282" cy="8966632"/>
          </a:xfrm>
        </p:grpSpPr>
        <p:pic>
          <p:nvPicPr>
            <p:cNvPr id="436" name="intersexualidad-qu-y-qu-no-universitat-jaume-i-castell-6-728.jpg" descr="intersexualidad-qu-y-qu-no-universitat-jaume-i-castell-6-72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7800" y="114300"/>
              <a:ext cx="7351683" cy="85094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5" name="intersexualidad-qu-y-qu-no-universitat-jaume-i-castell-6-728.jpg" descr="intersexualidad-qu-y-qu-no-universitat-jaume-i-castell-6-728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7707284" cy="8966634"/>
            </a:xfrm>
            <a:prstGeom prst="rect">
              <a:avLst/>
            </a:prstGeom>
            <a:effectLst/>
          </p:spPr>
        </p:pic>
      </p:grpSp>
      <p:sp>
        <p:nvSpPr>
          <p:cNvPr id="438" name="…e crescendo, in maniera insospettata,…"/>
          <p:cNvSpPr txBox="1"/>
          <p:nvPr/>
        </p:nvSpPr>
        <p:spPr>
          <a:xfrm>
            <a:off x="3362503" y="300194"/>
            <a:ext cx="500585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66">
              <a:defRPr>
                <a:solidFill>
                  <a:srgbClr val="000000"/>
                </a:solidFill>
              </a:defRPr>
            </a:pPr>
            <a:r>
              <a:rPr sz="2400" dirty="0"/>
              <a:t>…e crescendo, in </a:t>
            </a:r>
            <a:r>
              <a:rPr sz="2400" dirty="0" err="1"/>
              <a:t>maniera</a:t>
            </a:r>
            <a:r>
              <a:rPr sz="2400" dirty="0"/>
              <a:t> </a:t>
            </a:r>
            <a:r>
              <a:rPr sz="2400" dirty="0" err="1"/>
              <a:t>insospettata</a:t>
            </a:r>
            <a:r>
              <a:rPr sz="2400" dirty="0"/>
              <a:t>, </a:t>
            </a:r>
          </a:p>
          <a:p>
            <a:pPr defTabSz="410766">
              <a:defRPr>
                <a:solidFill>
                  <a:srgbClr val="000000"/>
                </a:solidFill>
              </a:defRPr>
            </a:pPr>
            <a:r>
              <a:rPr sz="2400" dirty="0"/>
              <a:t>mi </a:t>
            </a:r>
            <a:r>
              <a:rPr sz="2400" dirty="0" err="1"/>
              <a:t>sviluppai</a:t>
            </a:r>
            <a:r>
              <a:rPr sz="2400" dirty="0"/>
              <a:t> come </a:t>
            </a:r>
            <a:r>
              <a:rPr sz="2400" dirty="0" err="1"/>
              <a:t>maschio</a:t>
            </a:r>
            <a:r>
              <a:rPr sz="2400" dirty="0"/>
              <a:t>…</a:t>
            </a:r>
          </a:p>
        </p:txBody>
      </p:sp>
      <p:sp>
        <p:nvSpPr>
          <p:cNvPr id="439" name="14 anni"/>
          <p:cNvSpPr txBox="1"/>
          <p:nvPr/>
        </p:nvSpPr>
        <p:spPr>
          <a:xfrm>
            <a:off x="8058432" y="5942271"/>
            <a:ext cx="160781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/>
          </a:lstStyle>
          <a:p>
            <a:r>
              <a:rPr sz="4000"/>
              <a:t>14 anni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intersexualidad-qu-y-qu-no-universitat-jaume-i-castell-7-728.jpg"/>
          <p:cNvGrpSpPr/>
          <p:nvPr/>
        </p:nvGrpSpPr>
        <p:grpSpPr>
          <a:xfrm>
            <a:off x="4220325" y="1260649"/>
            <a:ext cx="3751352" cy="4343846"/>
            <a:chOff x="0" y="0"/>
            <a:chExt cx="7502701" cy="8687690"/>
          </a:xfrm>
        </p:grpSpPr>
        <p:pic>
          <p:nvPicPr>
            <p:cNvPr id="442" name="intersexualidad-qu-y-qu-no-universitat-jaume-i-castell-7-728.jpg" descr="intersexualidad-qu-y-qu-no-universitat-jaume-i-castell-7-72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7800" y="114300"/>
              <a:ext cx="7147102" cy="82304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1" name="intersexualidad-qu-y-qu-no-universitat-jaume-i-castell-7-728.jpg" descr="intersexualidad-qu-y-qu-no-universitat-jaume-i-castell-7-728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7502702" cy="8687692"/>
            </a:xfrm>
            <a:prstGeom prst="rect">
              <a:avLst/>
            </a:prstGeom>
            <a:effectLst/>
          </p:spPr>
        </p:pic>
      </p:grpSp>
      <p:sp>
        <p:nvSpPr>
          <p:cNvPr id="444" name="19 anni"/>
          <p:cNvSpPr txBox="1"/>
          <p:nvPr/>
        </p:nvSpPr>
        <p:spPr>
          <a:xfrm>
            <a:off x="8058432" y="5911494"/>
            <a:ext cx="1764907" cy="74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/>
          </a:lstStyle>
          <a:p>
            <a:r>
              <a:rPr sz="4400"/>
              <a:t>19 anni</a:t>
            </a:r>
          </a:p>
        </p:txBody>
      </p:sp>
      <p:sp>
        <p:nvSpPr>
          <p:cNvPr id="445" name="…come l’uomo che sempre sono stato"/>
          <p:cNvSpPr txBox="1"/>
          <p:nvPr/>
        </p:nvSpPr>
        <p:spPr>
          <a:xfrm>
            <a:off x="3513855" y="513992"/>
            <a:ext cx="480176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…come </a:t>
            </a:r>
            <a:r>
              <a:rPr sz="2400" dirty="0" err="1"/>
              <a:t>l’uomo</a:t>
            </a:r>
            <a:r>
              <a:rPr sz="2400" dirty="0"/>
              <a:t> </a:t>
            </a:r>
            <a:r>
              <a:rPr sz="2400" dirty="0" err="1"/>
              <a:t>che</a:t>
            </a:r>
            <a:r>
              <a:rPr sz="2400" dirty="0"/>
              <a:t> sempre </a:t>
            </a:r>
            <a:r>
              <a:rPr sz="2400" dirty="0" err="1"/>
              <a:t>sono</a:t>
            </a:r>
            <a:r>
              <a:rPr sz="2400" dirty="0"/>
              <a:t> </a:t>
            </a:r>
            <a:r>
              <a:rPr sz="2400" dirty="0" err="1"/>
              <a:t>stato</a:t>
            </a:r>
            <a:endParaRPr sz="24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32A1F-2C41-DCF5-1319-075BF2FF7A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89" y="419971"/>
            <a:ext cx="4178761" cy="5614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07F33-132E-8D43-A115-E9F0EC77B7AD}"/>
              </a:ext>
            </a:extLst>
          </p:cNvPr>
          <p:cNvSpPr txBox="1"/>
          <p:nvPr/>
        </p:nvSpPr>
        <p:spPr>
          <a:xfrm>
            <a:off x="5304739" y="566972"/>
            <a:ext cx="6352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Ho provato una sensazione di vera eccitazione e profonda gratitudine per essere arrivato a questo punto della mia vita».</a:t>
            </a:r>
            <a:r>
              <a:rPr lang="it-IT" sz="2400" b="0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 La prima volta che si è sentito un ragazzo è stato a nove anni, dopo che i genitori gli avevano permesso di tagliarsi i capelli. Un piccolo gesto che, però, per lui ha significato molto nonostante la totale inconsapevolezza di vivere queste sensazioni quando si è poco più che un bambino.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7A9860-F291-511A-06C3-60B67B8E48A9}"/>
              </a:ext>
            </a:extLst>
          </p:cNvPr>
          <p:cNvSpPr txBox="1"/>
          <p:nvPr/>
        </p:nvSpPr>
        <p:spPr>
          <a:xfrm>
            <a:off x="369757" y="6165077"/>
            <a:ext cx="4344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https://www.vanityfair.it/experienceis/sostenibilita/2021/03/18/elliot-page-storia-transizione-genere</a:t>
            </a:r>
          </a:p>
        </p:txBody>
      </p:sp>
    </p:spTree>
    <p:extLst>
      <p:ext uri="{BB962C8B-B14F-4D97-AF65-F5344CB8AC3E}">
        <p14:creationId xmlns:p14="http://schemas.microsoft.com/office/powerpoint/2010/main" val="2853545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154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Un po’ di chiarezza..."/>
          <p:cNvSpPr txBox="1">
            <a:spLocks noGrp="1"/>
          </p:cNvSpPr>
          <p:nvPr>
            <p:ph type="title"/>
          </p:nvPr>
        </p:nvSpPr>
        <p:spPr>
          <a:xfrm>
            <a:off x="294635" y="254000"/>
            <a:ext cx="9810750" cy="880397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accent5">
                    <a:lumMod val="75000"/>
                  </a:schemeClr>
                </a:solidFill>
              </a:rPr>
              <a:t>Un po’ di </a:t>
            </a:r>
            <a:r>
              <a:rPr dirty="0" err="1">
                <a:solidFill>
                  <a:schemeClr val="accent5">
                    <a:lumMod val="75000"/>
                  </a:schemeClr>
                </a:solidFill>
              </a:rPr>
              <a:t>chiarezza</a:t>
            </a:r>
            <a:r>
              <a:rPr dirty="0">
                <a:solidFill>
                  <a:schemeClr val="accent5">
                    <a:lumMod val="75000"/>
                  </a:schemeClr>
                </a:solidFill>
              </a:rPr>
              <a:t>...</a:t>
            </a:r>
          </a:p>
        </p:txBody>
      </p:sp>
      <p:grpSp>
        <p:nvGrpSpPr>
          <p:cNvPr id="450" name="Immagine"/>
          <p:cNvGrpSpPr/>
          <p:nvPr/>
        </p:nvGrpSpPr>
        <p:grpSpPr>
          <a:xfrm>
            <a:off x="3397250" y="1187450"/>
            <a:ext cx="5397500" cy="5537200"/>
            <a:chOff x="0" y="0"/>
            <a:chExt cx="10795000" cy="11074400"/>
          </a:xfrm>
        </p:grpSpPr>
        <p:pic>
          <p:nvPicPr>
            <p:cNvPr id="449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0541000" cy="10744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8" name="Immagine" descr="Immag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795000" cy="11074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ruppo"/>
          <p:cNvGrpSpPr/>
          <p:nvPr/>
        </p:nvGrpSpPr>
        <p:grpSpPr>
          <a:xfrm>
            <a:off x="1725203" y="1268016"/>
            <a:ext cx="5244417" cy="5359404"/>
            <a:chOff x="0" y="0"/>
            <a:chExt cx="10488832" cy="10718806"/>
          </a:xfrm>
        </p:grpSpPr>
        <p:sp>
          <p:nvSpPr>
            <p:cNvPr id="452" name="Rettangolo"/>
            <p:cNvSpPr/>
            <p:nvPr/>
          </p:nvSpPr>
          <p:spPr>
            <a:xfrm>
              <a:off x="8887218" y="29795"/>
              <a:ext cx="1601615" cy="1068325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pic>
          <p:nvPicPr>
            <p:cNvPr id="453" name="IMG_3887.jpg" descr="IMG_3887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103" y="0"/>
              <a:ext cx="8965407" cy="10718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" name="Rettangolo"/>
            <p:cNvSpPr/>
            <p:nvPr/>
          </p:nvSpPr>
          <p:spPr>
            <a:xfrm>
              <a:off x="0" y="7087875"/>
              <a:ext cx="1601614" cy="330398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55" name="Rettangolo"/>
            <p:cNvSpPr/>
            <p:nvPr/>
          </p:nvSpPr>
          <p:spPr>
            <a:xfrm>
              <a:off x="154591" y="5661420"/>
              <a:ext cx="2661048" cy="892970"/>
            </a:xfrm>
            <a:prstGeom prst="rect">
              <a:avLst/>
            </a:prstGeom>
            <a:solidFill>
              <a:srgbClr val="FFAA00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56" name="Rettangolo"/>
            <p:cNvSpPr/>
            <p:nvPr/>
          </p:nvSpPr>
          <p:spPr>
            <a:xfrm>
              <a:off x="6744701" y="410764"/>
              <a:ext cx="1946673" cy="892970"/>
            </a:xfrm>
            <a:prstGeom prst="rect">
              <a:avLst/>
            </a:prstGeom>
            <a:solidFill>
              <a:srgbClr val="77BB41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57" name="Rettangolo"/>
            <p:cNvSpPr/>
            <p:nvPr/>
          </p:nvSpPr>
          <p:spPr>
            <a:xfrm>
              <a:off x="6405373" y="3036092"/>
              <a:ext cx="2321720" cy="892970"/>
            </a:xfrm>
            <a:prstGeom prst="rect">
              <a:avLst/>
            </a:prstGeom>
            <a:solidFill>
              <a:srgbClr val="0061FF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58" name="Rettangolo"/>
            <p:cNvSpPr/>
            <p:nvPr/>
          </p:nvSpPr>
          <p:spPr>
            <a:xfrm>
              <a:off x="7441217" y="6697264"/>
              <a:ext cx="1071563" cy="892970"/>
            </a:xfrm>
            <a:prstGeom prst="rect">
              <a:avLst/>
            </a:prstGeom>
            <a:solidFill>
              <a:srgbClr val="E392FE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59" name="Identità"/>
            <p:cNvSpPr/>
            <p:nvPr/>
          </p:nvSpPr>
          <p:spPr>
            <a:xfrm>
              <a:off x="6416285" y="319345"/>
              <a:ext cx="2450970" cy="1025007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Identità</a:t>
              </a:r>
            </a:p>
          </p:txBody>
        </p:sp>
        <p:sp>
          <p:nvSpPr>
            <p:cNvPr id="460" name="Sesso"/>
            <p:cNvSpPr/>
            <p:nvPr/>
          </p:nvSpPr>
          <p:spPr>
            <a:xfrm>
              <a:off x="7172348" y="6632068"/>
              <a:ext cx="1637333" cy="1025008"/>
            </a:xfrm>
            <a:prstGeom prst="rect">
              <a:avLst/>
            </a:prstGeom>
            <a:solidFill>
              <a:srgbClr val="D783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Sesso</a:t>
              </a:r>
            </a:p>
          </p:txBody>
        </p:sp>
        <p:sp>
          <p:nvSpPr>
            <p:cNvPr id="461" name="Orientamento"/>
            <p:cNvSpPr/>
            <p:nvPr/>
          </p:nvSpPr>
          <p:spPr>
            <a:xfrm>
              <a:off x="6376951" y="2970073"/>
              <a:ext cx="3962983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Orientamento</a:t>
              </a:r>
            </a:p>
          </p:txBody>
        </p:sp>
        <p:sp>
          <p:nvSpPr>
            <p:cNvPr id="462" name="Ruolo"/>
            <p:cNvSpPr/>
            <p:nvPr/>
          </p:nvSpPr>
          <p:spPr>
            <a:xfrm>
              <a:off x="63522" y="5648947"/>
              <a:ext cx="2765972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Ruolo</a:t>
              </a:r>
            </a:p>
          </p:txBody>
        </p:sp>
      </p:grpSp>
      <p:sp>
        <p:nvSpPr>
          <p:cNvPr id="464" name="Sesso biologico…"/>
          <p:cNvSpPr txBox="1"/>
          <p:nvPr/>
        </p:nvSpPr>
        <p:spPr>
          <a:xfrm>
            <a:off x="7346452" y="3103104"/>
            <a:ext cx="3108304" cy="3565400"/>
          </a:xfrm>
          <a:prstGeom prst="rect">
            <a:avLst/>
          </a:prstGeom>
          <a:solidFill>
            <a:srgbClr val="D78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69">
              <a:spcBef>
                <a:spcPts val="450"/>
              </a:spcBef>
              <a:defRPr sz="5800">
                <a:solidFill>
                  <a:srgbClr val="FFFFFF"/>
                </a:solidFill>
              </a:defRPr>
            </a:pPr>
            <a:r>
              <a:rPr sz="2900"/>
              <a:t>Sesso biologico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appartenenza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al sesso maschile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o femminile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determinata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dai cromosomi sessuali e dagli ormoni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che determinano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il sesso gonadico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e fenotipico</a:t>
            </a:r>
          </a:p>
        </p:txBody>
      </p:sp>
      <p:sp>
        <p:nvSpPr>
          <p:cNvPr id="466" name="A quale sesso corrisponde la biologia del mio corpo?"/>
          <p:cNvSpPr/>
          <p:nvPr/>
        </p:nvSpPr>
        <p:spPr>
          <a:xfrm>
            <a:off x="6308686" y="1198624"/>
            <a:ext cx="4287724" cy="1713904"/>
          </a:xfrm>
          <a:prstGeom prst="wedgeEllipseCallout">
            <a:avLst>
              <a:gd name="adj1" fmla="val -77261"/>
              <a:gd name="adj2" fmla="val 28336"/>
            </a:avLst>
          </a:prstGeom>
          <a:solidFill>
            <a:srgbClr val="D78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spcBef>
                <a:spcPts val="700"/>
              </a:spcBef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A quale </a:t>
            </a:r>
            <a:r>
              <a:rPr sz="2400" dirty="0" err="1"/>
              <a:t>sesso</a:t>
            </a:r>
            <a:r>
              <a:rPr sz="2400" dirty="0"/>
              <a:t> </a:t>
            </a:r>
            <a:r>
              <a:rPr sz="2400" dirty="0" err="1"/>
              <a:t>corrisponde</a:t>
            </a:r>
            <a:r>
              <a:rPr sz="2400" dirty="0"/>
              <a:t> la </a:t>
            </a:r>
            <a:r>
              <a:rPr sz="2400" dirty="0" err="1"/>
              <a:t>biologia</a:t>
            </a:r>
            <a:r>
              <a:rPr sz="2400" dirty="0"/>
              <a:t> del </a:t>
            </a:r>
            <a:r>
              <a:rPr sz="2400" dirty="0" err="1"/>
              <a:t>mio</a:t>
            </a:r>
            <a:r>
              <a:rPr sz="2400" dirty="0"/>
              <a:t> </a:t>
            </a:r>
            <a:r>
              <a:rPr sz="2400" dirty="0" err="1"/>
              <a:t>corpo</a:t>
            </a:r>
            <a:r>
              <a:rPr sz="2400" dirty="0"/>
              <a:t>?</a:t>
            </a:r>
          </a:p>
        </p:txBody>
      </p:sp>
      <p:sp>
        <p:nvSpPr>
          <p:cNvPr id="467" name="INTERSEX - DSD"/>
          <p:cNvSpPr/>
          <p:nvPr/>
        </p:nvSpPr>
        <p:spPr>
          <a:xfrm>
            <a:off x="4417960" y="6120276"/>
            <a:ext cx="2745175" cy="579967"/>
          </a:xfrm>
          <a:prstGeom prst="rect">
            <a:avLst/>
          </a:prstGeom>
          <a:solidFill>
            <a:srgbClr val="D882F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 sz="6600">
                <a:solidFill>
                  <a:srgbClr val="FFFFFF"/>
                </a:solidFill>
              </a:defRPr>
            </a:lvl1pPr>
          </a:lstStyle>
          <a:p>
            <a:r>
              <a:rPr sz="3300"/>
              <a:t>INTERSEX - DSD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CA5D2-4D00-48E0-A07A-13F5F3B68F51}"/>
              </a:ext>
            </a:extLst>
          </p:cNvPr>
          <p:cNvSpPr txBox="1"/>
          <p:nvPr/>
        </p:nvSpPr>
        <p:spPr>
          <a:xfrm>
            <a:off x="283779" y="157757"/>
            <a:ext cx="836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QUAL E’ IL TUO SESSO BIOLOGICO?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 advAuto="0"/>
      <p:bldP spid="46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ruppo"/>
          <p:cNvGrpSpPr/>
          <p:nvPr/>
        </p:nvGrpSpPr>
        <p:grpSpPr>
          <a:xfrm>
            <a:off x="1725203" y="1268016"/>
            <a:ext cx="5244417" cy="5359404"/>
            <a:chOff x="0" y="0"/>
            <a:chExt cx="10488832" cy="10718806"/>
          </a:xfrm>
        </p:grpSpPr>
        <p:sp>
          <p:nvSpPr>
            <p:cNvPr id="486" name="Rettangolo"/>
            <p:cNvSpPr/>
            <p:nvPr/>
          </p:nvSpPr>
          <p:spPr>
            <a:xfrm>
              <a:off x="8887218" y="29795"/>
              <a:ext cx="1601615" cy="1068325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pic>
          <p:nvPicPr>
            <p:cNvPr id="487" name="IMG_3887.jpg" descr="IMG_3887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103" y="0"/>
              <a:ext cx="8965407" cy="10718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8" name="Rettangolo"/>
            <p:cNvSpPr/>
            <p:nvPr/>
          </p:nvSpPr>
          <p:spPr>
            <a:xfrm>
              <a:off x="0" y="7087875"/>
              <a:ext cx="1601614" cy="330398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89" name="Rettangolo"/>
            <p:cNvSpPr/>
            <p:nvPr/>
          </p:nvSpPr>
          <p:spPr>
            <a:xfrm>
              <a:off x="154591" y="5661420"/>
              <a:ext cx="2661048" cy="892970"/>
            </a:xfrm>
            <a:prstGeom prst="rect">
              <a:avLst/>
            </a:prstGeom>
            <a:solidFill>
              <a:srgbClr val="FFAA00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90" name="Rettangolo"/>
            <p:cNvSpPr/>
            <p:nvPr/>
          </p:nvSpPr>
          <p:spPr>
            <a:xfrm>
              <a:off x="6744701" y="410764"/>
              <a:ext cx="1946673" cy="892970"/>
            </a:xfrm>
            <a:prstGeom prst="rect">
              <a:avLst/>
            </a:prstGeom>
            <a:solidFill>
              <a:srgbClr val="77BB41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91" name="Rettangolo"/>
            <p:cNvSpPr/>
            <p:nvPr/>
          </p:nvSpPr>
          <p:spPr>
            <a:xfrm>
              <a:off x="6405373" y="3036092"/>
              <a:ext cx="2321720" cy="892970"/>
            </a:xfrm>
            <a:prstGeom prst="rect">
              <a:avLst/>
            </a:prstGeom>
            <a:solidFill>
              <a:srgbClr val="0061FF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92" name="Rettangolo"/>
            <p:cNvSpPr/>
            <p:nvPr/>
          </p:nvSpPr>
          <p:spPr>
            <a:xfrm>
              <a:off x="7441217" y="6697264"/>
              <a:ext cx="1071563" cy="892970"/>
            </a:xfrm>
            <a:prstGeom prst="rect">
              <a:avLst/>
            </a:prstGeom>
            <a:solidFill>
              <a:srgbClr val="E392FE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93" name="Identità"/>
            <p:cNvSpPr/>
            <p:nvPr/>
          </p:nvSpPr>
          <p:spPr>
            <a:xfrm>
              <a:off x="6416285" y="319345"/>
              <a:ext cx="2450970" cy="1025007"/>
            </a:xfrm>
            <a:prstGeom prst="rect">
              <a:avLst/>
            </a:prstGeom>
            <a:solidFill>
              <a:schemeClr val="accent2">
                <a:hueOff val="-746785"/>
                <a:satOff val="6665"/>
                <a:lumOff val="1313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Identità</a:t>
              </a:r>
            </a:p>
          </p:txBody>
        </p:sp>
        <p:sp>
          <p:nvSpPr>
            <p:cNvPr id="494" name="Sesso"/>
            <p:cNvSpPr/>
            <p:nvPr/>
          </p:nvSpPr>
          <p:spPr>
            <a:xfrm>
              <a:off x="7172348" y="6632068"/>
              <a:ext cx="1637333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Sesso</a:t>
              </a:r>
            </a:p>
          </p:txBody>
        </p:sp>
        <p:sp>
          <p:nvSpPr>
            <p:cNvPr id="495" name="Orientamento"/>
            <p:cNvSpPr/>
            <p:nvPr/>
          </p:nvSpPr>
          <p:spPr>
            <a:xfrm>
              <a:off x="6376951" y="2970073"/>
              <a:ext cx="3962983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Orientamento</a:t>
              </a:r>
            </a:p>
          </p:txBody>
        </p:sp>
        <p:sp>
          <p:nvSpPr>
            <p:cNvPr id="496" name="Ruolo"/>
            <p:cNvSpPr/>
            <p:nvPr/>
          </p:nvSpPr>
          <p:spPr>
            <a:xfrm>
              <a:off x="63522" y="5648947"/>
              <a:ext cx="2765972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Ruolo</a:t>
              </a:r>
            </a:p>
          </p:txBody>
        </p:sp>
      </p:grpSp>
      <p:sp>
        <p:nvSpPr>
          <p:cNvPr id="499" name="A quale categoria sento di appartenere intimamente e psichicamente?"/>
          <p:cNvSpPr/>
          <p:nvPr/>
        </p:nvSpPr>
        <p:spPr>
          <a:xfrm>
            <a:off x="6337333" y="1169978"/>
            <a:ext cx="4765536" cy="1965514"/>
          </a:xfrm>
          <a:prstGeom prst="wedgeEllipseCallout">
            <a:avLst>
              <a:gd name="adj1" fmla="val -79662"/>
              <a:gd name="adj2" fmla="val 20605"/>
            </a:avLst>
          </a:prstGeom>
          <a:solidFill>
            <a:schemeClr val="accent2">
              <a:hueOff val="-746785"/>
              <a:satOff val="6665"/>
              <a:lumOff val="131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spcBef>
                <a:spcPts val="700"/>
              </a:spcBef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A quale </a:t>
            </a:r>
            <a:r>
              <a:rPr sz="2400" dirty="0" err="1"/>
              <a:t>categoria</a:t>
            </a:r>
            <a:r>
              <a:rPr sz="2400" dirty="0"/>
              <a:t> </a:t>
            </a:r>
            <a:r>
              <a:rPr sz="2400" dirty="0" err="1"/>
              <a:t>sento</a:t>
            </a:r>
            <a:r>
              <a:rPr sz="2400" dirty="0"/>
              <a:t> di </a:t>
            </a:r>
            <a:r>
              <a:rPr sz="2400" dirty="0" err="1"/>
              <a:t>appartenere</a:t>
            </a:r>
            <a:r>
              <a:rPr sz="2400" dirty="0"/>
              <a:t> </a:t>
            </a:r>
            <a:r>
              <a:rPr sz="2400" dirty="0" err="1"/>
              <a:t>intimamente</a:t>
            </a:r>
            <a:r>
              <a:rPr sz="2400" dirty="0"/>
              <a:t> e </a:t>
            </a:r>
            <a:r>
              <a:rPr sz="2400" dirty="0" err="1"/>
              <a:t>psichicamente</a:t>
            </a:r>
            <a:r>
              <a:rPr sz="2400" dirty="0"/>
              <a:t>?</a:t>
            </a:r>
          </a:p>
        </p:txBody>
      </p:sp>
      <p:sp>
        <p:nvSpPr>
          <p:cNvPr id="500" name="Identità di genere…"/>
          <p:cNvSpPr txBox="1"/>
          <p:nvPr/>
        </p:nvSpPr>
        <p:spPr>
          <a:xfrm>
            <a:off x="7346452" y="3949490"/>
            <a:ext cx="3108304" cy="1872629"/>
          </a:xfrm>
          <a:prstGeom prst="rect">
            <a:avLst/>
          </a:prstGeom>
          <a:solidFill>
            <a:schemeClr val="accent2">
              <a:hueOff val="-746785"/>
              <a:satOff val="6665"/>
              <a:lumOff val="131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69">
              <a:spcBef>
                <a:spcPts val="450"/>
              </a:spcBef>
              <a:defRPr sz="5800">
                <a:solidFill>
                  <a:srgbClr val="FFFFFF"/>
                </a:solidFill>
              </a:defRPr>
            </a:pPr>
            <a:r>
              <a:rPr sz="2900"/>
              <a:t>Identità di genere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percezione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che ognuno ha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del proprio sentirsi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maschio o femmina</a:t>
            </a:r>
          </a:p>
        </p:txBody>
      </p:sp>
      <p:sp>
        <p:nvSpPr>
          <p:cNvPr id="501" name="CISGENDER…"/>
          <p:cNvSpPr/>
          <p:nvPr/>
        </p:nvSpPr>
        <p:spPr>
          <a:xfrm>
            <a:off x="2035565" y="5696327"/>
            <a:ext cx="5322997" cy="1087798"/>
          </a:xfrm>
          <a:prstGeom prst="rect">
            <a:avLst/>
          </a:prstGeom>
          <a:solidFill>
            <a:srgbClr val="A0D05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66">
              <a:defRPr sz="6600">
                <a:solidFill>
                  <a:srgbClr val="FFFFFF"/>
                </a:solidFill>
              </a:defRPr>
            </a:pPr>
            <a:r>
              <a:rPr sz="3300"/>
              <a:t>CISGENDER</a:t>
            </a:r>
          </a:p>
          <a:p>
            <a:pPr defTabSz="410766">
              <a:defRPr sz="6600">
                <a:solidFill>
                  <a:srgbClr val="FFFFFF"/>
                </a:solidFill>
              </a:defRPr>
            </a:pPr>
            <a:r>
              <a:rPr sz="3300"/>
              <a:t>TRANSGENDER-TRANSESSUALI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18ED2A-D2DB-4D7F-8A7F-E93E76173981}"/>
              </a:ext>
            </a:extLst>
          </p:cNvPr>
          <p:cNvSpPr txBox="1"/>
          <p:nvPr/>
        </p:nvSpPr>
        <p:spPr>
          <a:xfrm>
            <a:off x="283779" y="153552"/>
            <a:ext cx="1078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IDENTITA’ DI GENERE: CHE COSA SENTI DI ESSERE?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0" animBg="1" advAuto="0"/>
      <p:bldP spid="501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64D09-05A6-4A56-AA95-68BE62E2F28C}"/>
              </a:ext>
            </a:extLst>
          </p:cNvPr>
          <p:cNvSpPr txBox="1"/>
          <p:nvPr/>
        </p:nvSpPr>
        <p:spPr>
          <a:xfrm>
            <a:off x="339410" y="244157"/>
            <a:ext cx="9864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IDENTITA’ DI GENERE: CHE COSA TI SENTI DI ESSERE?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BA89D-3D77-46DC-9987-D188E44DBF8D}"/>
              </a:ext>
            </a:extLst>
          </p:cNvPr>
          <p:cNvSpPr txBox="1"/>
          <p:nvPr/>
        </p:nvSpPr>
        <p:spPr>
          <a:xfrm>
            <a:off x="339410" y="1905506"/>
            <a:ext cx="113534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identità di genere non sono necessariamente maschili o femminili</a:t>
            </a:r>
          </a:p>
          <a:p>
            <a:r>
              <a:rPr lang="it-IT" sz="2400" dirty="0"/>
              <a:t>Ma la percezione dei più resta dominata da un’idea binaria dei generi</a:t>
            </a:r>
          </a:p>
          <a:p>
            <a:endParaRPr lang="it-IT" sz="2400" dirty="0"/>
          </a:p>
          <a:p>
            <a:r>
              <a:rPr lang="it-IT" sz="2400" dirty="0"/>
              <a:t>Riconoscersi nel sesso di nascita: </a:t>
            </a:r>
            <a:r>
              <a:rPr lang="it-IT" sz="2400" b="1" dirty="0"/>
              <a:t>cisgender</a:t>
            </a:r>
          </a:p>
          <a:p>
            <a:r>
              <a:rPr lang="it-IT" sz="2400" dirty="0"/>
              <a:t>Riconoscersi in un sesso diverso: </a:t>
            </a:r>
            <a:r>
              <a:rPr lang="it-IT" sz="2400" b="1" dirty="0"/>
              <a:t>transgender</a:t>
            </a:r>
          </a:p>
          <a:p>
            <a:r>
              <a:rPr lang="it-IT" sz="2400" dirty="0"/>
              <a:t>		modificare il corpo come ci si sente: transessuali FtM  = un transessuale</a:t>
            </a:r>
          </a:p>
          <a:p>
            <a:r>
              <a:rPr lang="it-IT" sz="2400" dirty="0"/>
              <a:t>								        MtF = una transessuale</a:t>
            </a:r>
          </a:p>
          <a:p>
            <a:r>
              <a:rPr lang="it-IT" sz="2400" dirty="0"/>
              <a:t>Riconoscersi in un’idea terza: </a:t>
            </a:r>
            <a:r>
              <a:rPr lang="it-IT" sz="2400" b="1" dirty="0" err="1"/>
              <a:t>genderqueer</a:t>
            </a:r>
            <a:r>
              <a:rPr lang="it-IT" sz="2400" b="1" dirty="0"/>
              <a:t> </a:t>
            </a:r>
            <a:r>
              <a:rPr lang="it-IT" sz="2400" dirty="0"/>
              <a:t>o non binario, </a:t>
            </a:r>
            <a:r>
              <a:rPr lang="it-IT" sz="2400" dirty="0" err="1"/>
              <a:t>genderfluid</a:t>
            </a:r>
            <a:r>
              <a:rPr lang="it-IT" sz="2400" dirty="0"/>
              <a:t> e </a:t>
            </a:r>
            <a:r>
              <a:rPr lang="it-IT" sz="2400" dirty="0" err="1"/>
              <a:t>multigender</a:t>
            </a:r>
            <a:r>
              <a:rPr lang="it-IT" sz="2400" dirty="0"/>
              <a:t> </a:t>
            </a:r>
            <a:r>
              <a:rPr lang="it-IT" sz="2400" dirty="0" err="1"/>
              <a:t>etc</a:t>
            </a:r>
            <a:endParaRPr lang="it-IT" sz="2400" dirty="0"/>
          </a:p>
        </p:txBody>
      </p:sp>
      <p:sp>
        <p:nvSpPr>
          <p:cNvPr id="6" name="5.2% M…">
            <a:extLst>
              <a:ext uri="{FF2B5EF4-FFF2-40B4-BE49-F238E27FC236}">
                <a16:creationId xmlns:a16="http://schemas.microsoft.com/office/drawing/2014/main" id="{7C48A4CF-4D31-42CC-8E7D-371E961E77EC}"/>
              </a:ext>
            </a:extLst>
          </p:cNvPr>
          <p:cNvSpPr txBox="1"/>
          <p:nvPr/>
        </p:nvSpPr>
        <p:spPr>
          <a:xfrm>
            <a:off x="9340799" y="1125658"/>
            <a:ext cx="2391151" cy="2226572"/>
          </a:xfrm>
          <a:prstGeom prst="rect">
            <a:avLst/>
          </a:prstGeom>
          <a:solidFill>
            <a:schemeClr val="accent2">
              <a:hueOff val="61260"/>
              <a:satOff val="12850"/>
              <a:lumOff val="-1921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66">
              <a:defRPr sz="7000">
                <a:solidFill>
                  <a:srgbClr val="FFFFFF"/>
                </a:solidFill>
              </a:defRPr>
            </a:pPr>
            <a:r>
              <a:rPr lang="en-US" sz="3500" dirty="0" err="1"/>
              <a:t>Varianza</a:t>
            </a:r>
            <a:r>
              <a:rPr lang="en-US" sz="3500" dirty="0"/>
              <a:t> di </a:t>
            </a:r>
            <a:r>
              <a:rPr lang="en-US" sz="3500" dirty="0" err="1"/>
              <a:t>genere</a:t>
            </a:r>
            <a:endParaRPr lang="en-US" sz="3500" dirty="0"/>
          </a:p>
          <a:p>
            <a:pPr algn="ctr" defTabSz="410766">
              <a:defRPr sz="7000">
                <a:solidFill>
                  <a:srgbClr val="FFFFFF"/>
                </a:solidFill>
              </a:defRPr>
            </a:pPr>
            <a:r>
              <a:rPr sz="3500" dirty="0"/>
              <a:t>5.2% M</a:t>
            </a:r>
          </a:p>
          <a:p>
            <a:pPr algn="ctr" defTabSz="410766">
              <a:defRPr sz="7000">
                <a:solidFill>
                  <a:srgbClr val="FFFFFF"/>
                </a:solidFill>
              </a:defRPr>
            </a:pPr>
            <a:r>
              <a:rPr sz="3500" dirty="0"/>
              <a:t>3.9% F</a:t>
            </a:r>
          </a:p>
        </p:txBody>
      </p:sp>
    </p:spTree>
    <p:extLst>
      <p:ext uri="{BB962C8B-B14F-4D97-AF65-F5344CB8AC3E}">
        <p14:creationId xmlns:p14="http://schemas.microsoft.com/office/powerpoint/2010/main" val="91736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ruppo"/>
          <p:cNvGrpSpPr/>
          <p:nvPr/>
        </p:nvGrpSpPr>
        <p:grpSpPr>
          <a:xfrm>
            <a:off x="1725203" y="1360071"/>
            <a:ext cx="5244417" cy="5359404"/>
            <a:chOff x="0" y="0"/>
            <a:chExt cx="10488832" cy="10718806"/>
          </a:xfrm>
        </p:grpSpPr>
        <p:sp>
          <p:nvSpPr>
            <p:cNvPr id="469" name="Rettangolo"/>
            <p:cNvSpPr/>
            <p:nvPr/>
          </p:nvSpPr>
          <p:spPr>
            <a:xfrm>
              <a:off x="8887218" y="29795"/>
              <a:ext cx="1601615" cy="1068325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pic>
          <p:nvPicPr>
            <p:cNvPr id="470" name="IMG_3887.jpg" descr="IMG_3887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103" y="0"/>
              <a:ext cx="8965407" cy="10718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1" name="Rettangolo"/>
            <p:cNvSpPr/>
            <p:nvPr/>
          </p:nvSpPr>
          <p:spPr>
            <a:xfrm>
              <a:off x="0" y="7087875"/>
              <a:ext cx="1601614" cy="330398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72" name="Rettangolo"/>
            <p:cNvSpPr/>
            <p:nvPr/>
          </p:nvSpPr>
          <p:spPr>
            <a:xfrm>
              <a:off x="154591" y="5661420"/>
              <a:ext cx="2661048" cy="892970"/>
            </a:xfrm>
            <a:prstGeom prst="rect">
              <a:avLst/>
            </a:prstGeom>
            <a:solidFill>
              <a:srgbClr val="FFAA00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73" name="Rettangolo"/>
            <p:cNvSpPr/>
            <p:nvPr/>
          </p:nvSpPr>
          <p:spPr>
            <a:xfrm>
              <a:off x="6744701" y="410764"/>
              <a:ext cx="1946673" cy="892970"/>
            </a:xfrm>
            <a:prstGeom prst="rect">
              <a:avLst/>
            </a:prstGeom>
            <a:solidFill>
              <a:srgbClr val="77BB41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74" name="Rettangolo"/>
            <p:cNvSpPr/>
            <p:nvPr/>
          </p:nvSpPr>
          <p:spPr>
            <a:xfrm>
              <a:off x="6405373" y="3036092"/>
              <a:ext cx="2321720" cy="892970"/>
            </a:xfrm>
            <a:prstGeom prst="rect">
              <a:avLst/>
            </a:prstGeom>
            <a:solidFill>
              <a:srgbClr val="0061FF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75" name="Rettangolo"/>
            <p:cNvSpPr/>
            <p:nvPr/>
          </p:nvSpPr>
          <p:spPr>
            <a:xfrm>
              <a:off x="7441217" y="6697264"/>
              <a:ext cx="1071563" cy="892970"/>
            </a:xfrm>
            <a:prstGeom prst="rect">
              <a:avLst/>
            </a:prstGeom>
            <a:solidFill>
              <a:srgbClr val="E392FE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476" name="Identità"/>
            <p:cNvSpPr/>
            <p:nvPr/>
          </p:nvSpPr>
          <p:spPr>
            <a:xfrm>
              <a:off x="6416285" y="319345"/>
              <a:ext cx="2450970" cy="1025007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Identità</a:t>
              </a:r>
            </a:p>
          </p:txBody>
        </p:sp>
        <p:sp>
          <p:nvSpPr>
            <p:cNvPr id="477" name="Sesso"/>
            <p:cNvSpPr/>
            <p:nvPr/>
          </p:nvSpPr>
          <p:spPr>
            <a:xfrm>
              <a:off x="7172348" y="6632068"/>
              <a:ext cx="1637333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Sesso</a:t>
              </a:r>
            </a:p>
          </p:txBody>
        </p:sp>
        <p:sp>
          <p:nvSpPr>
            <p:cNvPr id="478" name="Orientamento"/>
            <p:cNvSpPr/>
            <p:nvPr/>
          </p:nvSpPr>
          <p:spPr>
            <a:xfrm>
              <a:off x="6376951" y="2970073"/>
              <a:ext cx="3962983" cy="1025008"/>
            </a:xfrm>
            <a:prstGeom prst="rect">
              <a:avLst/>
            </a:prstGeom>
            <a:solidFill>
              <a:srgbClr val="75B1D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Orientamento</a:t>
              </a:r>
            </a:p>
          </p:txBody>
        </p:sp>
        <p:sp>
          <p:nvSpPr>
            <p:cNvPr id="479" name="Ruolo"/>
            <p:cNvSpPr/>
            <p:nvPr/>
          </p:nvSpPr>
          <p:spPr>
            <a:xfrm>
              <a:off x="63522" y="5631088"/>
              <a:ext cx="2765972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Ruolo</a:t>
              </a:r>
            </a:p>
          </p:txBody>
        </p:sp>
      </p:grpSp>
      <p:sp>
        <p:nvSpPr>
          <p:cNvPr id="482" name="A quale genere appartengono le persone che mi attraggono?"/>
          <p:cNvSpPr/>
          <p:nvPr/>
        </p:nvSpPr>
        <p:spPr>
          <a:xfrm>
            <a:off x="6337333" y="1162328"/>
            <a:ext cx="4556744" cy="1950631"/>
          </a:xfrm>
          <a:prstGeom prst="wedgeEllipseCallout">
            <a:avLst>
              <a:gd name="adj1" fmla="val -80147"/>
              <a:gd name="adj2" fmla="val 20381"/>
            </a:avLst>
          </a:prstGeom>
          <a:solidFill>
            <a:srgbClr val="75B1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spcBef>
                <a:spcPts val="700"/>
              </a:spcBef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A quale </a:t>
            </a:r>
            <a:r>
              <a:rPr sz="2400" dirty="0" err="1"/>
              <a:t>genere</a:t>
            </a:r>
            <a:r>
              <a:rPr sz="2400" dirty="0"/>
              <a:t> </a:t>
            </a:r>
            <a:r>
              <a:rPr sz="2400" dirty="0" err="1"/>
              <a:t>appartengono</a:t>
            </a:r>
            <a:r>
              <a:rPr sz="2400" dirty="0"/>
              <a:t> le </a:t>
            </a:r>
            <a:r>
              <a:rPr sz="2400" dirty="0" err="1"/>
              <a:t>persone</a:t>
            </a:r>
            <a:r>
              <a:rPr sz="2400" dirty="0"/>
              <a:t> </a:t>
            </a:r>
            <a:r>
              <a:rPr sz="2400" dirty="0" err="1"/>
              <a:t>che</a:t>
            </a:r>
            <a:r>
              <a:rPr sz="2400" dirty="0"/>
              <a:t> mi </a:t>
            </a:r>
            <a:r>
              <a:rPr sz="2400" dirty="0" err="1"/>
              <a:t>attraggono</a:t>
            </a:r>
            <a:r>
              <a:rPr sz="2400" dirty="0"/>
              <a:t>?</a:t>
            </a:r>
          </a:p>
        </p:txBody>
      </p:sp>
      <p:sp>
        <p:nvSpPr>
          <p:cNvPr id="483" name="Orientamento sessuale…"/>
          <p:cNvSpPr txBox="1"/>
          <p:nvPr/>
        </p:nvSpPr>
        <p:spPr>
          <a:xfrm>
            <a:off x="7346452" y="3141299"/>
            <a:ext cx="3108304" cy="3673121"/>
          </a:xfrm>
          <a:prstGeom prst="rect">
            <a:avLst/>
          </a:prstGeom>
          <a:solidFill>
            <a:srgbClr val="75B1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69">
              <a:spcBef>
                <a:spcPts val="450"/>
              </a:spcBef>
              <a:defRPr sz="5800">
                <a:solidFill>
                  <a:srgbClr val="FFFFFF"/>
                </a:solidFill>
              </a:defRPr>
            </a:pPr>
            <a:r>
              <a:rPr sz="2900"/>
              <a:t>Orientamento sessuale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attrazione erotica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e affettiva per i membri del sesso opposto (eterosessualità),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dello stesso sesso (omosessualità)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o entrambi (bisessualità)</a:t>
            </a:r>
          </a:p>
        </p:txBody>
      </p:sp>
      <p:sp>
        <p:nvSpPr>
          <p:cNvPr id="484" name="ETEROSESSUALI-…"/>
          <p:cNvSpPr/>
          <p:nvPr/>
        </p:nvSpPr>
        <p:spPr>
          <a:xfrm>
            <a:off x="2412002" y="5685916"/>
            <a:ext cx="4617098" cy="1087798"/>
          </a:xfrm>
          <a:prstGeom prst="rect">
            <a:avLst/>
          </a:prstGeom>
          <a:solidFill>
            <a:srgbClr val="74B0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66">
              <a:defRPr sz="6600">
                <a:solidFill>
                  <a:srgbClr val="FFFFFF"/>
                </a:solidFill>
              </a:defRPr>
            </a:pPr>
            <a:r>
              <a:rPr sz="3300"/>
              <a:t>ETEROSESSUALI-</a:t>
            </a:r>
          </a:p>
          <a:p>
            <a:pPr defTabSz="410766">
              <a:defRPr sz="6600">
                <a:solidFill>
                  <a:srgbClr val="FFFFFF"/>
                </a:solidFill>
              </a:defRPr>
            </a:pPr>
            <a:r>
              <a:rPr sz="3300"/>
              <a:t>OMOSESSUALI-BISESSUALI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A5613F-3501-4B99-90DB-0C4AF87BB7EB}"/>
              </a:ext>
            </a:extLst>
          </p:cNvPr>
          <p:cNvSpPr txBox="1"/>
          <p:nvPr/>
        </p:nvSpPr>
        <p:spPr>
          <a:xfrm>
            <a:off x="135129" y="8292"/>
            <a:ext cx="9170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ORIENTAMENTO SESSUALE E ROMANTICO: </a:t>
            </a:r>
          </a:p>
          <a:p>
            <a:r>
              <a:rPr lang="it-IT" sz="4000" dirty="0">
                <a:solidFill>
                  <a:srgbClr val="0070C0"/>
                </a:solidFill>
              </a:rPr>
              <a:t>CHI TI ATTRAE SESSUALMENTE?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 animBg="1" advAuto="0"/>
      <p:bldP spid="484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EA8F0B-EC6E-4976-BB60-A0B32092BF35}"/>
              </a:ext>
            </a:extLst>
          </p:cNvPr>
          <p:cNvSpPr txBox="1"/>
          <p:nvPr/>
        </p:nvSpPr>
        <p:spPr>
          <a:xfrm>
            <a:off x="223486" y="190986"/>
            <a:ext cx="93442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ORIENTAMENTO SESSUALE E ROMANTICO: </a:t>
            </a:r>
          </a:p>
          <a:p>
            <a:r>
              <a:rPr lang="it-IT" sz="4000" b="1" dirty="0">
                <a:solidFill>
                  <a:srgbClr val="0070C0"/>
                </a:solidFill>
              </a:rPr>
              <a:t>CHI TI ATTRAE SESSUALMENTE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C732C-7288-4772-B16E-5E4C427C7C1D}"/>
              </a:ext>
            </a:extLst>
          </p:cNvPr>
          <p:cNvSpPr txBox="1"/>
          <p:nvPr/>
        </p:nvSpPr>
        <p:spPr>
          <a:xfrm>
            <a:off x="337822" y="1733047"/>
            <a:ext cx="109014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SCALA KINSEY</a:t>
            </a:r>
          </a:p>
          <a:p>
            <a:r>
              <a:rPr lang="it-IT" dirty="0"/>
              <a:t>0 = etero  1 = etero , ma anche tendenze omo 2 = etero, con forte componente omo</a:t>
            </a:r>
          </a:p>
          <a:p>
            <a:r>
              <a:rPr lang="it-IT" dirty="0"/>
              <a:t>3 = etero – omo 4 = omo, con forte componente etero 5 = omo, talora tendenze etero 6 = omo</a:t>
            </a:r>
          </a:p>
          <a:p>
            <a:endParaRPr lang="it-IT" dirty="0"/>
          </a:p>
          <a:p>
            <a:r>
              <a:rPr lang="it-IT" sz="2400" dirty="0"/>
              <a:t>Non comprende generi non binari, non distingue attrazione sessuale e romantica</a:t>
            </a:r>
          </a:p>
          <a:p>
            <a:endParaRPr lang="it-IT" sz="2400" dirty="0"/>
          </a:p>
          <a:p>
            <a:r>
              <a:rPr lang="it-IT" sz="2400" dirty="0"/>
              <a:t>Che cosa ti senti, come vuoi apparire, come vuoi essere chiamato, chi ti attrae sessualmente e chi romanticamente, con chi vuoi stare</a:t>
            </a:r>
          </a:p>
          <a:p>
            <a:endParaRPr lang="it-IT" sz="2400" dirty="0"/>
          </a:p>
          <a:p>
            <a:r>
              <a:rPr lang="it-IT" sz="2400" dirty="0"/>
              <a:t>Non tutti sognano una relazione, non tutti ne sognano una duratura</a:t>
            </a:r>
          </a:p>
          <a:p>
            <a:r>
              <a:rPr lang="it-IT" sz="2400" dirty="0"/>
              <a:t>Non tutti vogliono mettere su casa e famiglia</a:t>
            </a:r>
          </a:p>
          <a:p>
            <a:r>
              <a:rPr lang="it-IT" sz="2400" dirty="0"/>
              <a:t>Alcuni scelgono più relazioni «in maniera etica»</a:t>
            </a:r>
          </a:p>
        </p:txBody>
      </p:sp>
    </p:spTree>
    <p:extLst>
      <p:ext uri="{BB962C8B-B14F-4D97-AF65-F5344CB8AC3E}">
        <p14:creationId xmlns:p14="http://schemas.microsoft.com/office/powerpoint/2010/main" val="1595987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ruppo"/>
          <p:cNvGrpSpPr/>
          <p:nvPr/>
        </p:nvGrpSpPr>
        <p:grpSpPr>
          <a:xfrm>
            <a:off x="1725203" y="1268016"/>
            <a:ext cx="5244417" cy="5359404"/>
            <a:chOff x="0" y="0"/>
            <a:chExt cx="10488832" cy="10718806"/>
          </a:xfrm>
        </p:grpSpPr>
        <p:sp>
          <p:nvSpPr>
            <p:cNvPr id="503" name="Rettangolo"/>
            <p:cNvSpPr/>
            <p:nvPr/>
          </p:nvSpPr>
          <p:spPr>
            <a:xfrm>
              <a:off x="8887218" y="29795"/>
              <a:ext cx="1601615" cy="1068325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pic>
          <p:nvPicPr>
            <p:cNvPr id="504" name="IMG_3887.jpg" descr="IMG_3887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103" y="0"/>
              <a:ext cx="8965407" cy="10718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5" name="Rettangolo"/>
            <p:cNvSpPr/>
            <p:nvPr/>
          </p:nvSpPr>
          <p:spPr>
            <a:xfrm>
              <a:off x="0" y="7087875"/>
              <a:ext cx="1601614" cy="330398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506" name="Rettangolo"/>
            <p:cNvSpPr/>
            <p:nvPr/>
          </p:nvSpPr>
          <p:spPr>
            <a:xfrm>
              <a:off x="154591" y="5661420"/>
              <a:ext cx="2661048" cy="892970"/>
            </a:xfrm>
            <a:prstGeom prst="rect">
              <a:avLst/>
            </a:prstGeom>
            <a:solidFill>
              <a:srgbClr val="FFAA00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507" name="Rettangolo"/>
            <p:cNvSpPr/>
            <p:nvPr/>
          </p:nvSpPr>
          <p:spPr>
            <a:xfrm>
              <a:off x="6744701" y="410764"/>
              <a:ext cx="1946673" cy="892970"/>
            </a:xfrm>
            <a:prstGeom prst="rect">
              <a:avLst/>
            </a:prstGeom>
            <a:solidFill>
              <a:srgbClr val="77BB41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508" name="Rettangolo"/>
            <p:cNvSpPr/>
            <p:nvPr/>
          </p:nvSpPr>
          <p:spPr>
            <a:xfrm>
              <a:off x="6405373" y="3036092"/>
              <a:ext cx="2321720" cy="892970"/>
            </a:xfrm>
            <a:prstGeom prst="rect">
              <a:avLst/>
            </a:prstGeom>
            <a:solidFill>
              <a:srgbClr val="0061FF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509" name="Rettangolo"/>
            <p:cNvSpPr/>
            <p:nvPr/>
          </p:nvSpPr>
          <p:spPr>
            <a:xfrm>
              <a:off x="7441217" y="6697264"/>
              <a:ext cx="1071563" cy="892970"/>
            </a:xfrm>
            <a:prstGeom prst="rect">
              <a:avLst/>
            </a:prstGeom>
            <a:solidFill>
              <a:srgbClr val="E392FE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endParaRPr sz="3300"/>
            </a:p>
          </p:txBody>
        </p:sp>
        <p:sp>
          <p:nvSpPr>
            <p:cNvPr id="510" name="Identità"/>
            <p:cNvSpPr/>
            <p:nvPr/>
          </p:nvSpPr>
          <p:spPr>
            <a:xfrm>
              <a:off x="6416285" y="319345"/>
              <a:ext cx="2450970" cy="1025007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Identità</a:t>
              </a:r>
            </a:p>
          </p:txBody>
        </p:sp>
        <p:sp>
          <p:nvSpPr>
            <p:cNvPr id="511" name="Sesso"/>
            <p:cNvSpPr/>
            <p:nvPr/>
          </p:nvSpPr>
          <p:spPr>
            <a:xfrm>
              <a:off x="7172348" y="6632068"/>
              <a:ext cx="1637333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Sesso</a:t>
              </a:r>
            </a:p>
          </p:txBody>
        </p:sp>
        <p:sp>
          <p:nvSpPr>
            <p:cNvPr id="512" name="Orientamento"/>
            <p:cNvSpPr/>
            <p:nvPr/>
          </p:nvSpPr>
          <p:spPr>
            <a:xfrm>
              <a:off x="6376951" y="2970073"/>
              <a:ext cx="3962983" cy="1025008"/>
            </a:xfrm>
            <a:prstGeom prst="rect">
              <a:avLst/>
            </a:prstGeom>
            <a:solidFill>
              <a:srgbClr val="D8D7D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Orientamento</a:t>
              </a:r>
            </a:p>
          </p:txBody>
        </p:sp>
        <p:sp>
          <p:nvSpPr>
            <p:cNvPr id="513" name="Ruolo"/>
            <p:cNvSpPr/>
            <p:nvPr/>
          </p:nvSpPr>
          <p:spPr>
            <a:xfrm>
              <a:off x="63522" y="5631088"/>
              <a:ext cx="2765972" cy="1025008"/>
            </a:xfrm>
            <a:prstGeom prst="rect">
              <a:avLst/>
            </a:prstGeom>
            <a:solidFill>
              <a:schemeClr val="accent4">
                <a:hueOff val="76396"/>
                <a:satOff val="3365"/>
                <a:lumOff val="1078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821531"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Ruolo</a:t>
              </a:r>
            </a:p>
          </p:txBody>
        </p:sp>
      </p:grpSp>
      <p:sp>
        <p:nvSpPr>
          <p:cNvPr id="516" name="Che cosa ci si aspetta da me in quanto maschio o in quanto femmina?"/>
          <p:cNvSpPr/>
          <p:nvPr/>
        </p:nvSpPr>
        <p:spPr>
          <a:xfrm>
            <a:off x="6337333" y="1169978"/>
            <a:ext cx="4653634" cy="1965514"/>
          </a:xfrm>
          <a:prstGeom prst="wedgeEllipseCallout">
            <a:avLst>
              <a:gd name="adj1" fmla="val -79662"/>
              <a:gd name="adj2" fmla="val 20605"/>
            </a:avLst>
          </a:prstGeom>
          <a:solidFill>
            <a:schemeClr val="accent4">
              <a:hueOff val="76396"/>
              <a:satOff val="3365"/>
              <a:lumOff val="107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821531">
              <a:spcBef>
                <a:spcPts val="700"/>
              </a:spcBef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Che </a:t>
            </a:r>
            <a:r>
              <a:rPr sz="2400" dirty="0" err="1"/>
              <a:t>cosa</a:t>
            </a:r>
            <a:r>
              <a:rPr sz="2400" dirty="0"/>
              <a:t> ci </a:t>
            </a:r>
            <a:r>
              <a:rPr sz="2400" dirty="0" err="1"/>
              <a:t>si</a:t>
            </a:r>
            <a:r>
              <a:rPr sz="2400" dirty="0"/>
              <a:t> </a:t>
            </a:r>
            <a:r>
              <a:rPr sz="2400" dirty="0" err="1"/>
              <a:t>aspetta</a:t>
            </a:r>
            <a:r>
              <a:rPr sz="2400" dirty="0"/>
              <a:t> da me in </a:t>
            </a:r>
            <a:r>
              <a:rPr sz="2400" dirty="0" err="1"/>
              <a:t>quanto</a:t>
            </a:r>
            <a:r>
              <a:rPr sz="2400" dirty="0"/>
              <a:t> </a:t>
            </a:r>
            <a:r>
              <a:rPr sz="2400" dirty="0" err="1"/>
              <a:t>maschio</a:t>
            </a:r>
            <a:r>
              <a:rPr sz="2400" dirty="0"/>
              <a:t> o in </a:t>
            </a:r>
            <a:r>
              <a:rPr sz="2400" dirty="0" err="1"/>
              <a:t>quanto</a:t>
            </a:r>
            <a:r>
              <a:rPr sz="2400" dirty="0"/>
              <a:t> </a:t>
            </a:r>
            <a:r>
              <a:rPr sz="2400" dirty="0" err="1"/>
              <a:t>femmina</a:t>
            </a:r>
            <a:r>
              <a:rPr sz="2400" dirty="0"/>
              <a:t>?</a:t>
            </a:r>
          </a:p>
        </p:txBody>
      </p:sp>
      <p:sp>
        <p:nvSpPr>
          <p:cNvPr id="517" name="Ruolo di genere…"/>
          <p:cNvSpPr txBox="1"/>
          <p:nvPr/>
        </p:nvSpPr>
        <p:spPr>
          <a:xfrm>
            <a:off x="7346452" y="3272382"/>
            <a:ext cx="3108304" cy="3226845"/>
          </a:xfrm>
          <a:prstGeom prst="rect">
            <a:avLst/>
          </a:prstGeom>
          <a:solidFill>
            <a:schemeClr val="accent4">
              <a:hueOff val="76396"/>
              <a:satOff val="3365"/>
              <a:lumOff val="107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69">
              <a:spcBef>
                <a:spcPts val="450"/>
              </a:spcBef>
              <a:defRPr sz="5800">
                <a:solidFill>
                  <a:srgbClr val="FFFFFF"/>
                </a:solidFill>
              </a:defRPr>
            </a:pPr>
            <a:r>
              <a:rPr sz="2900"/>
              <a:t>Ruolo di genere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insieme di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aspettative e ruoli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su come gli uomini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e le donne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si debbano comportare in una data cultura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e in un dato </a:t>
            </a:r>
          </a:p>
          <a:p>
            <a:pPr defTabSz="321469">
              <a:defRPr sz="4400" i="1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200"/>
              <a:t>periodo storico</a:t>
            </a:r>
          </a:p>
        </p:txBody>
      </p:sp>
      <p:sp>
        <p:nvSpPr>
          <p:cNvPr id="518" name="QUEER-GENDER VARIANT"/>
          <p:cNvSpPr/>
          <p:nvPr/>
        </p:nvSpPr>
        <p:spPr>
          <a:xfrm>
            <a:off x="3075587" y="6151493"/>
            <a:ext cx="4466993" cy="579967"/>
          </a:xfrm>
          <a:prstGeom prst="rect">
            <a:avLst/>
          </a:prstGeom>
          <a:solidFill>
            <a:srgbClr val="EB9C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821531">
              <a:defRPr sz="6600">
                <a:solidFill>
                  <a:srgbClr val="FFFFFF"/>
                </a:solidFill>
              </a:defRPr>
            </a:lvl1pPr>
          </a:lstStyle>
          <a:p>
            <a:r>
              <a:rPr sz="3300"/>
              <a:t>QUEER-GENDER VARIANT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9C931-AA94-47D9-91C0-2C56E0EC6F0E}"/>
              </a:ext>
            </a:extLst>
          </p:cNvPr>
          <p:cNvSpPr txBox="1"/>
          <p:nvPr/>
        </p:nvSpPr>
        <p:spPr>
          <a:xfrm>
            <a:off x="54465" y="30554"/>
            <a:ext cx="8426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MANIFESTAZIONE DI GENERE (RUOLO): </a:t>
            </a:r>
            <a:br>
              <a:rPr lang="it-IT" sz="4000" dirty="0">
                <a:solidFill>
                  <a:srgbClr val="0070C0"/>
                </a:solidFill>
              </a:rPr>
            </a:br>
            <a:r>
              <a:rPr lang="it-IT" sz="4000" dirty="0">
                <a:solidFill>
                  <a:srgbClr val="0070C0"/>
                </a:solidFill>
              </a:rPr>
              <a:t>CHE COSA MOSTRI DI ESSERE?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 animBg="1" advAuto="0"/>
      <p:bldP spid="518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BFBBE3-E5CF-4032-AC10-7B849765CACC}"/>
              </a:ext>
            </a:extLst>
          </p:cNvPr>
          <p:cNvSpPr txBox="1"/>
          <p:nvPr/>
        </p:nvSpPr>
        <p:spPr>
          <a:xfrm>
            <a:off x="268485" y="274264"/>
            <a:ext cx="10467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MANIFESTAZIONE DI GENERE: CHE COSA MOSTRI DI ESSERE?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B5ED0-0B55-431D-B794-71ADE46B2F83}"/>
              </a:ext>
            </a:extLst>
          </p:cNvPr>
          <p:cNvSpPr txBox="1"/>
          <p:nvPr/>
        </p:nvSpPr>
        <p:spPr>
          <a:xfrm>
            <a:off x="268485" y="1349545"/>
            <a:ext cx="10816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Convenzioni: capelli, peli, trucco, vestiti, modo di parlare, gesti</a:t>
            </a:r>
          </a:p>
          <a:p>
            <a:r>
              <a:rPr lang="it-IT" sz="2400" dirty="0"/>
              <a:t>Amare di indossare vestiti del sesso opposto: travestitismo (</a:t>
            </a:r>
            <a:r>
              <a:rPr lang="it-IT" sz="2400" dirty="0" err="1"/>
              <a:t>crossdressing</a:t>
            </a:r>
            <a:r>
              <a:rPr lang="it-IT" sz="2400" dirty="0"/>
              <a:t>), drag queen (maschi vestiti da femmine) drag king (femmine vestite da maschi).</a:t>
            </a:r>
          </a:p>
        </p:txBody>
      </p:sp>
    </p:spTree>
    <p:extLst>
      <p:ext uri="{BB962C8B-B14F-4D97-AF65-F5344CB8AC3E}">
        <p14:creationId xmlns:p14="http://schemas.microsoft.com/office/powerpoint/2010/main" val="2513443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uppo"/>
          <p:cNvGrpSpPr/>
          <p:nvPr/>
        </p:nvGrpSpPr>
        <p:grpSpPr>
          <a:xfrm>
            <a:off x="3473792" y="741164"/>
            <a:ext cx="5244417" cy="5359404"/>
            <a:chOff x="0" y="0"/>
            <a:chExt cx="10488832" cy="10718806"/>
          </a:xfrm>
        </p:grpSpPr>
        <p:sp>
          <p:nvSpPr>
            <p:cNvPr id="541" name="Rettangolo"/>
            <p:cNvSpPr/>
            <p:nvPr/>
          </p:nvSpPr>
          <p:spPr>
            <a:xfrm>
              <a:off x="8887218" y="29795"/>
              <a:ext cx="1601615" cy="1068325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</a:defRPr>
              </a:pPr>
              <a:endParaRPr sz="2500"/>
            </a:p>
          </p:txBody>
        </p:sp>
        <p:pic>
          <p:nvPicPr>
            <p:cNvPr id="542" name="IMG_3887.jpg" descr="IMG_3887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103" y="0"/>
              <a:ext cx="8965407" cy="10718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3" name="Rettangolo"/>
            <p:cNvSpPr/>
            <p:nvPr/>
          </p:nvSpPr>
          <p:spPr>
            <a:xfrm>
              <a:off x="0" y="7087875"/>
              <a:ext cx="1601614" cy="330398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</a:defRPr>
              </a:pPr>
              <a:endParaRPr sz="2500"/>
            </a:p>
          </p:txBody>
        </p:sp>
        <p:sp>
          <p:nvSpPr>
            <p:cNvPr id="544" name="Rettangolo"/>
            <p:cNvSpPr/>
            <p:nvPr/>
          </p:nvSpPr>
          <p:spPr>
            <a:xfrm>
              <a:off x="154591" y="5661420"/>
              <a:ext cx="2661048" cy="892970"/>
            </a:xfrm>
            <a:prstGeom prst="rect">
              <a:avLst/>
            </a:prstGeom>
            <a:solidFill>
              <a:srgbClr val="FFAA00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</a:defRPr>
              </a:pPr>
              <a:endParaRPr sz="2500"/>
            </a:p>
          </p:txBody>
        </p:sp>
        <p:sp>
          <p:nvSpPr>
            <p:cNvPr id="545" name="Rettangolo"/>
            <p:cNvSpPr/>
            <p:nvPr/>
          </p:nvSpPr>
          <p:spPr>
            <a:xfrm>
              <a:off x="6744701" y="410764"/>
              <a:ext cx="1946673" cy="892970"/>
            </a:xfrm>
            <a:prstGeom prst="rect">
              <a:avLst/>
            </a:prstGeom>
            <a:solidFill>
              <a:srgbClr val="77BB41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</a:defRPr>
              </a:pPr>
              <a:endParaRPr sz="2500"/>
            </a:p>
          </p:txBody>
        </p:sp>
        <p:sp>
          <p:nvSpPr>
            <p:cNvPr id="546" name="Rettangolo"/>
            <p:cNvSpPr/>
            <p:nvPr/>
          </p:nvSpPr>
          <p:spPr>
            <a:xfrm>
              <a:off x="6405373" y="3036092"/>
              <a:ext cx="2321720" cy="892970"/>
            </a:xfrm>
            <a:prstGeom prst="rect">
              <a:avLst/>
            </a:prstGeom>
            <a:solidFill>
              <a:srgbClr val="0061FF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</a:defRPr>
              </a:pPr>
              <a:endParaRPr sz="2500"/>
            </a:p>
          </p:txBody>
        </p:sp>
        <p:sp>
          <p:nvSpPr>
            <p:cNvPr id="547" name="Rettangolo"/>
            <p:cNvSpPr/>
            <p:nvPr/>
          </p:nvSpPr>
          <p:spPr>
            <a:xfrm>
              <a:off x="7441217" y="6697264"/>
              <a:ext cx="1071563" cy="892970"/>
            </a:xfrm>
            <a:prstGeom prst="rect">
              <a:avLst/>
            </a:prstGeom>
            <a:solidFill>
              <a:srgbClr val="E392FE">
                <a:alpha val="4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</a:defRPr>
              </a:pPr>
              <a:endParaRPr sz="2500"/>
            </a:p>
          </p:txBody>
        </p:sp>
        <p:sp>
          <p:nvSpPr>
            <p:cNvPr id="548" name="Identità"/>
            <p:cNvSpPr/>
            <p:nvPr/>
          </p:nvSpPr>
          <p:spPr>
            <a:xfrm>
              <a:off x="6416285" y="319345"/>
              <a:ext cx="2450970" cy="1025007"/>
            </a:xfrm>
            <a:prstGeom prst="rect">
              <a:avLst/>
            </a:prstGeom>
            <a:solidFill>
              <a:schemeClr val="accent2">
                <a:hueOff val="-746785"/>
                <a:satOff val="6665"/>
                <a:lumOff val="13137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Identità</a:t>
              </a:r>
            </a:p>
          </p:txBody>
        </p:sp>
        <p:sp>
          <p:nvSpPr>
            <p:cNvPr id="549" name="Sesso"/>
            <p:cNvSpPr/>
            <p:nvPr/>
          </p:nvSpPr>
          <p:spPr>
            <a:xfrm>
              <a:off x="7172348" y="6632068"/>
              <a:ext cx="1637333" cy="1025008"/>
            </a:xfrm>
            <a:prstGeom prst="rect">
              <a:avLst/>
            </a:prstGeom>
            <a:solidFill>
              <a:srgbClr val="D783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Sesso</a:t>
              </a:r>
            </a:p>
          </p:txBody>
        </p:sp>
        <p:sp>
          <p:nvSpPr>
            <p:cNvPr id="550" name="Orientamento"/>
            <p:cNvSpPr/>
            <p:nvPr/>
          </p:nvSpPr>
          <p:spPr>
            <a:xfrm>
              <a:off x="6376951" y="2970073"/>
              <a:ext cx="3962983" cy="1025008"/>
            </a:xfrm>
            <a:prstGeom prst="rect">
              <a:avLst/>
            </a:prstGeom>
            <a:solidFill>
              <a:srgbClr val="75B1D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Orientamento</a:t>
              </a:r>
            </a:p>
          </p:txBody>
        </p:sp>
        <p:sp>
          <p:nvSpPr>
            <p:cNvPr id="551" name="Ruolo"/>
            <p:cNvSpPr/>
            <p:nvPr/>
          </p:nvSpPr>
          <p:spPr>
            <a:xfrm>
              <a:off x="63522" y="5666806"/>
              <a:ext cx="2765972" cy="1025008"/>
            </a:xfrm>
            <a:prstGeom prst="rect">
              <a:avLst/>
            </a:prstGeom>
            <a:solidFill>
              <a:schemeClr val="accent4">
                <a:hueOff val="76396"/>
                <a:satOff val="3365"/>
                <a:lumOff val="1078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5000">
                  <a:solidFill>
                    <a:srgbClr val="FFFFFF"/>
                  </a:solidFill>
                </a:defRPr>
              </a:lvl1pPr>
            </a:lstStyle>
            <a:p>
              <a:r>
                <a:rPr sz="2500"/>
                <a:t>Ruolo</a:t>
              </a:r>
            </a:p>
          </p:txBody>
        </p:sp>
      </p:grpSp>
      <p:pic>
        <p:nvPicPr>
          <p:cNvPr id="553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893" y="1072986"/>
            <a:ext cx="4890214" cy="4712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9619C-D7D8-7E47-B101-A026B6A0EC22}"/>
              </a:ext>
            </a:extLst>
          </p:cNvPr>
          <p:cNvSpPr txBox="1"/>
          <p:nvPr/>
        </p:nvSpPr>
        <p:spPr>
          <a:xfrm>
            <a:off x="671215" y="684552"/>
            <a:ext cx="53079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Dopo essersi dichiarato gay nel 2014, le cose hanno iniziato a migliorare anche se </a:t>
            </a:r>
            <a:r>
              <a:rPr lang="it-IT" sz="2400" b="1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«la sensazione di disagio che provavo per il mio corpo non svaniva mai».</a:t>
            </a:r>
            <a:r>
              <a:rPr lang="it-IT" sz="2400" b="0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  </a:t>
            </a:r>
          </a:p>
          <a:p>
            <a:endParaRPr lang="it-IT" sz="2400" dirty="0">
              <a:solidFill>
                <a:srgbClr val="231F20"/>
              </a:solidFill>
              <a:latin typeface="Georgia" panose="02040502050405020303" pitchFamily="18" charset="0"/>
            </a:endParaRPr>
          </a:p>
          <a:p>
            <a:endParaRPr lang="it-IT" sz="2400" dirty="0">
              <a:solidFill>
                <a:srgbClr val="231F20"/>
              </a:solidFill>
              <a:latin typeface="Georgia" panose="02040502050405020303" pitchFamily="18" charset="0"/>
            </a:endParaRPr>
          </a:p>
          <a:p>
            <a:r>
              <a:rPr lang="it-IT" sz="2400" b="1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«Con la pubertà ho attraversato l'inferno, posso dire che l'intervento mi ha salvato la vita»</a:t>
            </a:r>
            <a:r>
              <a:rPr lang="it-IT" sz="2400" b="0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. Ora è felice di potersi dedicare al suo lavoro e più grande passione portando in scena un corpo che sente veramente suo.</a:t>
            </a:r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224B3-48BB-A481-5E1F-379877D9E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569" y="730272"/>
            <a:ext cx="4058811" cy="464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76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Immagine"/>
          <p:cNvGrpSpPr/>
          <p:nvPr/>
        </p:nvGrpSpPr>
        <p:grpSpPr>
          <a:xfrm rot="347296">
            <a:off x="1731611" y="1211356"/>
            <a:ext cx="3827066" cy="3637436"/>
            <a:chOff x="0" y="0"/>
            <a:chExt cx="7654129" cy="7274869"/>
          </a:xfrm>
        </p:grpSpPr>
        <p:pic>
          <p:nvPicPr>
            <p:cNvPr id="521" name="Immagine" descr="Immagine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6999" y="88899"/>
              <a:ext cx="7400131" cy="69446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0" name="Immagine" descr="Immag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7654131" cy="7274871"/>
            </a:xfrm>
            <a:prstGeom prst="rect">
              <a:avLst/>
            </a:prstGeom>
            <a:effectLst/>
          </p:spPr>
        </p:pic>
      </p:grpSp>
      <p:sp>
        <p:nvSpPr>
          <p:cNvPr id="523" name="Cultura"/>
          <p:cNvSpPr txBox="1">
            <a:spLocks noGrp="1"/>
          </p:cNvSpPr>
          <p:nvPr>
            <p:ph type="title"/>
          </p:nvPr>
        </p:nvSpPr>
        <p:spPr>
          <a:xfrm>
            <a:off x="243132" y="-120650"/>
            <a:ext cx="2497447" cy="17145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rPr dirty="0" err="1">
                <a:latin typeface="+mn-lt"/>
              </a:rPr>
              <a:t>Cultura</a:t>
            </a:r>
            <a:endParaRPr dirty="0">
              <a:latin typeface="+mn-lt"/>
            </a:endParaRPr>
          </a:p>
        </p:txBody>
      </p:sp>
      <p:grpSp>
        <p:nvGrpSpPr>
          <p:cNvPr id="526" name="Immagine"/>
          <p:cNvGrpSpPr/>
          <p:nvPr/>
        </p:nvGrpSpPr>
        <p:grpSpPr>
          <a:xfrm rot="20993474">
            <a:off x="237775" y="2458092"/>
            <a:ext cx="5803504" cy="3041452"/>
            <a:chOff x="0" y="0"/>
            <a:chExt cx="11607006" cy="6082903"/>
          </a:xfrm>
        </p:grpSpPr>
        <p:pic>
          <p:nvPicPr>
            <p:cNvPr id="525" name="Immagine" descr="Immagi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799" y="114300"/>
              <a:ext cx="11251408" cy="56257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4" name="Immagine" descr="Immag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607007" cy="6082904"/>
            </a:xfrm>
            <a:prstGeom prst="rect">
              <a:avLst/>
            </a:prstGeom>
            <a:effectLst/>
          </p:spPr>
        </p:pic>
      </p:grpSp>
      <p:grpSp>
        <p:nvGrpSpPr>
          <p:cNvPr id="529" name="Immagine"/>
          <p:cNvGrpSpPr/>
          <p:nvPr/>
        </p:nvGrpSpPr>
        <p:grpSpPr>
          <a:xfrm rot="318148">
            <a:off x="473496" y="3606007"/>
            <a:ext cx="5299006" cy="3629081"/>
            <a:chOff x="0" y="0"/>
            <a:chExt cx="10598010" cy="7258159"/>
          </a:xfrm>
        </p:grpSpPr>
        <p:pic>
          <p:nvPicPr>
            <p:cNvPr id="528" name="Immagine" descr="Immagin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800" y="114300"/>
              <a:ext cx="10242411" cy="68009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7" name="Immagine" descr="Immag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0598011" cy="7258160"/>
            </a:xfrm>
            <a:prstGeom prst="rect">
              <a:avLst/>
            </a:prstGeom>
            <a:effectLst/>
          </p:spPr>
        </p:pic>
      </p:grpSp>
      <p:sp>
        <p:nvSpPr>
          <p:cNvPr id="530" name="Periodo storico"/>
          <p:cNvSpPr txBox="1"/>
          <p:nvPr/>
        </p:nvSpPr>
        <p:spPr>
          <a:xfrm>
            <a:off x="4133839" y="-120650"/>
            <a:ext cx="7867055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r" defTabSz="821531">
              <a:defRPr sz="11800">
                <a:solidFill>
                  <a:srgbClr val="45A7DE"/>
                </a:solidFill>
              </a:defRPr>
            </a:lvl1pPr>
          </a:lstStyle>
          <a:p>
            <a:r>
              <a:rPr sz="5900"/>
              <a:t>Periodo storico</a:t>
            </a:r>
          </a:p>
        </p:txBody>
      </p:sp>
      <p:grpSp>
        <p:nvGrpSpPr>
          <p:cNvPr id="535" name="Gruppo"/>
          <p:cNvGrpSpPr/>
          <p:nvPr/>
        </p:nvGrpSpPr>
        <p:grpSpPr>
          <a:xfrm>
            <a:off x="5735572" y="1044859"/>
            <a:ext cx="5686531" cy="5526672"/>
            <a:chOff x="542826" y="340487"/>
            <a:chExt cx="11373060" cy="11053342"/>
          </a:xfrm>
        </p:grpSpPr>
        <p:grpSp>
          <p:nvGrpSpPr>
            <p:cNvPr id="533" name="Immagine"/>
            <p:cNvGrpSpPr/>
            <p:nvPr/>
          </p:nvGrpSpPr>
          <p:grpSpPr>
            <a:xfrm rot="21089169">
              <a:off x="542826" y="340487"/>
              <a:ext cx="7262254" cy="10477701"/>
              <a:chOff x="0" y="0"/>
              <a:chExt cx="7262252" cy="10477699"/>
            </a:xfrm>
          </p:grpSpPr>
          <p:pic>
            <p:nvPicPr>
              <p:cNvPr id="532" name="Immagine" descr="Immagin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800" y="114300"/>
                <a:ext cx="6906653" cy="100205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531" name="Immagine" descr="Immagine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7262253" cy="10477700"/>
              </a:xfrm>
              <a:prstGeom prst="rect">
                <a:avLst/>
              </a:prstGeom>
              <a:effectLst/>
            </p:spPr>
          </p:pic>
        </p:grpSp>
        <p:sp>
          <p:nvSpPr>
            <p:cNvPr id="534" name="“Fanciullo in rosa”…"/>
            <p:cNvSpPr txBox="1"/>
            <p:nvPr/>
          </p:nvSpPr>
          <p:spPr>
            <a:xfrm>
              <a:off x="7103671" y="10060131"/>
              <a:ext cx="4812215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defTabSz="292100">
                <a:defRPr sz="4000">
                  <a:solidFill>
                    <a:srgbClr val="000000"/>
                  </a:solidFill>
                </a:defRPr>
              </a:pPr>
              <a:r>
                <a:rPr sz="2000"/>
                <a:t>“Fanciullo in rosa”</a:t>
              </a:r>
            </a:p>
            <a:p>
              <a:pPr defTabSz="292100">
                <a:defRPr sz="4000">
                  <a:solidFill>
                    <a:srgbClr val="000000"/>
                  </a:solidFill>
                </a:defRPr>
              </a:pPr>
              <a:r>
                <a:rPr sz="2000"/>
                <a:t>Jacques-Emile Blanche</a:t>
              </a:r>
            </a:p>
          </p:txBody>
        </p:sp>
      </p:grpSp>
      <p:sp>
        <p:nvSpPr>
          <p:cNvPr id="536" name="“La regola comunemente accettata è che il rosa (variante del rosso, considerato il dolore della guerra), colore forte e deciso, sia adatto ai maschi e il blu (associato al velo della Vergine), più delicato e grazioso, alle femmine”…"/>
          <p:cNvSpPr txBox="1"/>
          <p:nvPr/>
        </p:nvSpPr>
        <p:spPr>
          <a:xfrm>
            <a:off x="7723865" y="286469"/>
            <a:ext cx="4333090" cy="65915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92100">
              <a:defRPr sz="50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500"/>
              <a:t>“La regola comunemente accettata è che </a:t>
            </a:r>
            <a:r>
              <a:rPr sz="2500">
                <a:solidFill>
                  <a:srgbClr val="FF85FF"/>
                </a:solidFill>
              </a:rPr>
              <a:t>il rosa (variante del rosso, considerato il dolore della guerra), colore forte e deciso, sia adatto ai maschi</a:t>
            </a:r>
            <a:r>
              <a:rPr sz="2500"/>
              <a:t> e </a:t>
            </a:r>
            <a:r>
              <a:rPr sz="2500">
                <a:solidFill>
                  <a:schemeClr val="accent1">
                    <a:hueOff val="167273"/>
                    <a:satOff val="2235"/>
                    <a:lumOff val="-22549"/>
                  </a:schemeClr>
                </a:solidFill>
              </a:rPr>
              <a:t>il blu (associato al velo della Vergine), più delicato e grazioso, alle femmine</a:t>
            </a:r>
            <a:r>
              <a:rPr sz="2500"/>
              <a:t>”</a:t>
            </a:r>
          </a:p>
          <a:p>
            <a:pPr defTabSz="292100">
              <a:defRPr sz="50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sz="2500"/>
          </a:p>
          <a:p>
            <a:pPr defTabSz="292100">
              <a:defRPr sz="50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500"/>
              <a:t>(Catalogo dell'Earnshaw’s Infants’ Department, 1918)</a:t>
            </a:r>
          </a:p>
        </p:txBody>
      </p:sp>
      <p:grpSp>
        <p:nvGrpSpPr>
          <p:cNvPr id="539" name="Immagine"/>
          <p:cNvGrpSpPr/>
          <p:nvPr/>
        </p:nvGrpSpPr>
        <p:grpSpPr>
          <a:xfrm rot="21592822">
            <a:off x="2821380" y="4162688"/>
            <a:ext cx="4832203" cy="2517701"/>
            <a:chOff x="0" y="0"/>
            <a:chExt cx="9664403" cy="5035401"/>
          </a:xfrm>
        </p:grpSpPr>
        <p:pic>
          <p:nvPicPr>
            <p:cNvPr id="538" name="Immagine" descr="Immagin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6999" y="88900"/>
              <a:ext cx="9410405" cy="47052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7" name="Immagine" descr="Immagine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-1"/>
              <a:ext cx="9664405" cy="50354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 animBg="1" advAuto="0"/>
      <p:bldP spid="526" grpId="0" animBg="1" advAuto="0"/>
      <p:bldP spid="529" grpId="0" animBg="1" advAuto="0"/>
      <p:bldP spid="535" grpId="0" animBg="1" advAuto="0"/>
      <p:bldP spid="536" grpId="0" animBg="1" advAuto="0"/>
      <p:bldP spid="536" grpId="1" animBg="1" advAuto="0"/>
      <p:bldP spid="539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Disforia di genere"/>
          <p:cNvSpPr txBox="1">
            <a:spLocks noGrp="1"/>
          </p:cNvSpPr>
          <p:nvPr>
            <p:ph type="title"/>
          </p:nvPr>
        </p:nvSpPr>
        <p:spPr>
          <a:xfrm>
            <a:off x="1798326" y="58158"/>
            <a:ext cx="8595348" cy="959516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dirty="0" err="1">
                <a:latin typeface="+mn-lt"/>
              </a:rPr>
              <a:t>Disforia</a:t>
            </a:r>
            <a:r>
              <a:rPr b="1" dirty="0">
                <a:latin typeface="+mn-lt"/>
              </a:rPr>
              <a:t> di </a:t>
            </a:r>
            <a:r>
              <a:rPr b="1" dirty="0" err="1">
                <a:latin typeface="+mn-lt"/>
              </a:rPr>
              <a:t>genere</a:t>
            </a:r>
            <a:endParaRPr b="1" dirty="0">
              <a:latin typeface="+mn-lt"/>
            </a:endParaRPr>
          </a:p>
        </p:txBody>
      </p:sp>
      <p:sp>
        <p:nvSpPr>
          <p:cNvPr id="572" name="dal 2013 (DSM-5) sostituisce il termine…"/>
          <p:cNvSpPr txBox="1"/>
          <p:nvPr/>
        </p:nvSpPr>
        <p:spPr>
          <a:xfrm>
            <a:off x="170219" y="4755394"/>
            <a:ext cx="10804516" cy="1795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66">
              <a:defRPr sz="6400">
                <a:solidFill>
                  <a:srgbClr val="000000"/>
                </a:solidFill>
              </a:defRPr>
            </a:pPr>
            <a:r>
              <a:rPr sz="3200" dirty="0"/>
              <a:t>dal 2013 (DSM-5) </a:t>
            </a:r>
            <a:r>
              <a:rPr sz="3200" dirty="0" err="1"/>
              <a:t>sostituisce</a:t>
            </a:r>
            <a:r>
              <a:rPr sz="3200" dirty="0"/>
              <a:t> </a:t>
            </a:r>
          </a:p>
          <a:p>
            <a:pPr defTabSz="410766">
              <a:defRPr sz="6400">
                <a:solidFill>
                  <a:srgbClr val="000000"/>
                </a:solidFill>
              </a:defRPr>
            </a:pPr>
            <a:r>
              <a:rPr sz="3200" dirty="0"/>
              <a:t>“</a:t>
            </a:r>
            <a:r>
              <a:rPr sz="3200" dirty="0" err="1"/>
              <a:t>disturbi</a:t>
            </a:r>
            <a:r>
              <a:rPr sz="3200" dirty="0"/>
              <a:t> </a:t>
            </a:r>
            <a:r>
              <a:rPr sz="3200" dirty="0" err="1"/>
              <a:t>dell’identità</a:t>
            </a:r>
            <a:r>
              <a:rPr sz="3200" dirty="0"/>
              <a:t> di </a:t>
            </a:r>
            <a:r>
              <a:rPr sz="3200" dirty="0" err="1"/>
              <a:t>genere</a:t>
            </a:r>
            <a:r>
              <a:rPr sz="3200" dirty="0"/>
              <a:t>”</a:t>
            </a:r>
          </a:p>
          <a:p>
            <a:pPr defTabSz="410766"/>
            <a:r>
              <a:rPr lang="en-US" sz="2400" dirty="0" err="1"/>
              <a:t>A</a:t>
            </a:r>
            <a:r>
              <a:rPr sz="2400" dirty="0" err="1"/>
              <a:t>ttenzione</a:t>
            </a:r>
            <a:r>
              <a:rPr sz="2400" dirty="0"/>
              <a:t> </a:t>
            </a:r>
            <a:r>
              <a:rPr sz="2400" u="sng" dirty="0"/>
              <a:t>non </a:t>
            </a:r>
            <a:r>
              <a:rPr sz="2400" u="sng" dirty="0" err="1"/>
              <a:t>sull’incongruenza</a:t>
            </a:r>
            <a:r>
              <a:rPr sz="2400" dirty="0"/>
              <a:t> </a:t>
            </a:r>
            <a:r>
              <a:rPr sz="2400" dirty="0" err="1"/>
              <a:t>esistente</a:t>
            </a:r>
            <a:r>
              <a:rPr sz="2400" dirty="0"/>
              <a:t> </a:t>
            </a:r>
            <a:r>
              <a:rPr sz="2400" dirty="0" err="1"/>
              <a:t>tra</a:t>
            </a:r>
            <a:r>
              <a:rPr sz="2400" dirty="0"/>
              <a:t> </a:t>
            </a:r>
            <a:r>
              <a:rPr sz="2400" dirty="0" err="1"/>
              <a:t>sesso</a:t>
            </a:r>
            <a:r>
              <a:rPr sz="2400" dirty="0"/>
              <a:t> e </a:t>
            </a:r>
            <a:r>
              <a:rPr sz="2400" dirty="0" err="1"/>
              <a:t>identità</a:t>
            </a:r>
            <a:r>
              <a:rPr sz="2400" dirty="0"/>
              <a:t> di </a:t>
            </a:r>
            <a:r>
              <a:rPr sz="2400" dirty="0" err="1"/>
              <a:t>genere</a:t>
            </a:r>
            <a:r>
              <a:rPr sz="2400" dirty="0"/>
              <a:t> ma </a:t>
            </a:r>
            <a:r>
              <a:rPr sz="2400" dirty="0" err="1"/>
              <a:t>sul</a:t>
            </a:r>
            <a:r>
              <a:rPr sz="2400" dirty="0"/>
              <a:t> </a:t>
            </a:r>
            <a:r>
              <a:rPr sz="2400" dirty="0">
                <a:solidFill>
                  <a:schemeClr val="accent1">
                    <a:hueOff val="550649"/>
                    <a:satOff val="22840"/>
                    <a:lumOff val="-37254"/>
                  </a:schemeClr>
                </a:solidFill>
              </a:rPr>
              <a:t>distress </a:t>
            </a:r>
            <a:r>
              <a:rPr sz="2400" dirty="0" err="1">
                <a:solidFill>
                  <a:schemeClr val="accent1">
                    <a:hueOff val="550649"/>
                    <a:satOff val="22840"/>
                    <a:lumOff val="-37254"/>
                  </a:schemeClr>
                </a:solidFill>
              </a:rPr>
              <a:t>percepito</a:t>
            </a:r>
            <a:r>
              <a:rPr sz="2400" dirty="0"/>
              <a:t> </a:t>
            </a:r>
            <a:r>
              <a:rPr sz="2400" dirty="0" err="1"/>
              <a:t>che</a:t>
            </a:r>
            <a:r>
              <a:rPr sz="2400" dirty="0"/>
              <a:t> la </a:t>
            </a:r>
            <a:r>
              <a:rPr sz="2400" dirty="0" err="1"/>
              <a:t>accompagna</a:t>
            </a:r>
            <a:r>
              <a:rPr lang="en-US" sz="2400" dirty="0"/>
              <a:t> (</a:t>
            </a:r>
            <a:r>
              <a:rPr lang="en-US" sz="2400" dirty="0" err="1"/>
              <a:t>dipendente</a:t>
            </a:r>
            <a:r>
              <a:rPr lang="en-US" sz="2400" dirty="0"/>
              <a:t> </a:t>
            </a:r>
            <a:r>
              <a:rPr lang="en-US" sz="2400" u="sng" dirty="0" err="1"/>
              <a:t>anche</a:t>
            </a:r>
            <a:r>
              <a:rPr lang="en-US" sz="2400" dirty="0"/>
              <a:t> da </a:t>
            </a:r>
            <a:r>
              <a:rPr lang="en-US" sz="2400" dirty="0" err="1"/>
              <a:t>famiglia</a:t>
            </a:r>
            <a:r>
              <a:rPr lang="en-US" sz="2400" dirty="0"/>
              <a:t>, </a:t>
            </a:r>
            <a:r>
              <a:rPr lang="en-US" sz="2400" dirty="0" err="1"/>
              <a:t>società</a:t>
            </a:r>
            <a:r>
              <a:rPr lang="en-US" sz="2400" dirty="0"/>
              <a:t>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  <a:endParaRPr sz="2400" dirty="0"/>
          </a:p>
        </p:txBody>
      </p:sp>
      <p:pic>
        <p:nvPicPr>
          <p:cNvPr id="573" name="Immagine" descr="Immagine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2685">
            <a:off x="610961" y="1205578"/>
            <a:ext cx="2400316" cy="3414191"/>
          </a:xfrm>
          <a:prstGeom prst="rect">
            <a:avLst/>
          </a:prstGeom>
        </p:spPr>
      </p:pic>
      <p:sp>
        <p:nvSpPr>
          <p:cNvPr id="7" name="Varianza di genere…">
            <a:extLst>
              <a:ext uri="{FF2B5EF4-FFF2-40B4-BE49-F238E27FC236}">
                <a16:creationId xmlns:a16="http://schemas.microsoft.com/office/drawing/2014/main" id="{54ACF176-14E0-48DA-80D6-A4E6E51DFEE4}"/>
              </a:ext>
            </a:extLst>
          </p:cNvPr>
          <p:cNvSpPr/>
          <p:nvPr/>
        </p:nvSpPr>
        <p:spPr>
          <a:xfrm>
            <a:off x="5572477" y="2108476"/>
            <a:ext cx="6210950" cy="2567843"/>
          </a:xfrm>
          <a:prstGeom prst="rect">
            <a:avLst/>
          </a:prstGeom>
          <a:solidFill>
            <a:schemeClr val="accent2">
              <a:hueOff val="61260"/>
              <a:satOff val="12850"/>
              <a:lumOff val="-1921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/>
          <a:p>
            <a:pPr defTabSz="410766">
              <a:defRPr sz="6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3300" dirty="0" err="1"/>
              <a:t>Varianza</a:t>
            </a:r>
            <a:r>
              <a:rPr sz="3300" dirty="0"/>
              <a:t> di </a:t>
            </a:r>
            <a:r>
              <a:rPr sz="3300" dirty="0" err="1"/>
              <a:t>genere</a:t>
            </a:r>
            <a:endParaRPr sz="3300" dirty="0"/>
          </a:p>
          <a:p>
            <a:pPr defTabSz="410766">
              <a:defRPr sz="6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3300" dirty="0"/>
              <a:t>(o non-</a:t>
            </a:r>
            <a:r>
              <a:rPr sz="3300" dirty="0" err="1"/>
              <a:t>conformità</a:t>
            </a:r>
            <a:r>
              <a:rPr sz="3300" dirty="0"/>
              <a:t> di </a:t>
            </a:r>
            <a:r>
              <a:rPr sz="3300" dirty="0" err="1"/>
              <a:t>genere</a:t>
            </a:r>
            <a:r>
              <a:rPr sz="3300" dirty="0"/>
              <a:t>)</a:t>
            </a:r>
          </a:p>
        </p:txBody>
      </p:sp>
      <p:sp>
        <p:nvSpPr>
          <p:cNvPr id="8" name="Disforia…">
            <a:extLst>
              <a:ext uri="{FF2B5EF4-FFF2-40B4-BE49-F238E27FC236}">
                <a16:creationId xmlns:a16="http://schemas.microsoft.com/office/drawing/2014/main" id="{E45C234F-A42F-41A5-A5CF-851029321C91}"/>
              </a:ext>
            </a:extLst>
          </p:cNvPr>
          <p:cNvSpPr/>
          <p:nvPr/>
        </p:nvSpPr>
        <p:spPr>
          <a:xfrm>
            <a:off x="9454881" y="3231386"/>
            <a:ext cx="2186315" cy="1244654"/>
          </a:xfrm>
          <a:prstGeom prst="rect">
            <a:avLst/>
          </a:prstGeom>
          <a:solidFill>
            <a:schemeClr val="accent3">
              <a:satOff val="22240"/>
              <a:lumOff val="1470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defTabSz="410766">
              <a:defRPr sz="6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3300" dirty="0" err="1"/>
              <a:t>Disforia</a:t>
            </a:r>
            <a:r>
              <a:rPr sz="3300" dirty="0"/>
              <a:t> </a:t>
            </a:r>
          </a:p>
          <a:p>
            <a:pPr defTabSz="410766">
              <a:defRPr sz="6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3300" dirty="0"/>
              <a:t>di </a:t>
            </a:r>
            <a:r>
              <a:rPr sz="3300" dirty="0" err="1"/>
              <a:t>genere</a:t>
            </a:r>
            <a:endParaRPr sz="3300" dirty="0"/>
          </a:p>
        </p:txBody>
      </p:sp>
      <p:sp>
        <p:nvSpPr>
          <p:cNvPr id="9" name="1:7.400-100.000 M…">
            <a:extLst>
              <a:ext uri="{FF2B5EF4-FFF2-40B4-BE49-F238E27FC236}">
                <a16:creationId xmlns:a16="http://schemas.microsoft.com/office/drawing/2014/main" id="{A97F7914-A9C1-48D6-ABDC-BCBDBCAD4238}"/>
              </a:ext>
            </a:extLst>
          </p:cNvPr>
          <p:cNvSpPr txBox="1"/>
          <p:nvPr/>
        </p:nvSpPr>
        <p:spPr>
          <a:xfrm>
            <a:off x="5715511" y="3279036"/>
            <a:ext cx="3597140" cy="1149354"/>
          </a:xfrm>
          <a:prstGeom prst="rect">
            <a:avLst/>
          </a:prstGeom>
          <a:solidFill>
            <a:schemeClr val="accent3">
              <a:satOff val="22240"/>
              <a:lumOff val="1470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66">
              <a:defRPr sz="7000">
                <a:solidFill>
                  <a:srgbClr val="FFFFFF"/>
                </a:solidFill>
              </a:defRPr>
            </a:pPr>
            <a:r>
              <a:rPr sz="3500" dirty="0"/>
              <a:t>1:7.400-100.000 M</a:t>
            </a:r>
          </a:p>
          <a:p>
            <a:pPr defTabSz="410766">
              <a:defRPr sz="7000">
                <a:solidFill>
                  <a:srgbClr val="FFFFFF"/>
                </a:solidFill>
              </a:defRPr>
            </a:pPr>
            <a:r>
              <a:rPr sz="3500" dirty="0"/>
              <a:t>1:30.000-400.000 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F2EBF-0E2F-47AB-A792-BC71090D4646}"/>
              </a:ext>
            </a:extLst>
          </p:cNvPr>
          <p:cNvSpPr txBox="1"/>
          <p:nvPr/>
        </p:nvSpPr>
        <p:spPr>
          <a:xfrm>
            <a:off x="4142415" y="1135329"/>
            <a:ext cx="729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66">
              <a:defRPr sz="8400">
                <a:solidFill>
                  <a:srgbClr val="FFFFFF"/>
                </a:solidFill>
              </a:defRPr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“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dys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” = male       “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phérein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” =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sopportare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 animBg="1" advAuto="0"/>
      <p:bldP spid="8" grpId="0" animBg="1" advAuto="0"/>
      <p:bldP spid="9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ruppo"/>
          <p:cNvGrpSpPr/>
          <p:nvPr/>
        </p:nvGrpSpPr>
        <p:grpSpPr>
          <a:xfrm>
            <a:off x="5276192" y="204747"/>
            <a:ext cx="6864801" cy="4157733"/>
            <a:chOff x="3534943" y="0"/>
            <a:chExt cx="8729564" cy="8315464"/>
          </a:xfrm>
        </p:grpSpPr>
        <p:sp>
          <p:nvSpPr>
            <p:cNvPr id="576" name="abbigliamento tipico…"/>
            <p:cNvSpPr/>
            <p:nvPr/>
          </p:nvSpPr>
          <p:spPr>
            <a:xfrm>
              <a:off x="3534943" y="3785354"/>
              <a:ext cx="1270001" cy="1270001"/>
            </a:xfrm>
            <a:prstGeom prst="line">
              <a:avLst/>
            </a:prstGeom>
            <a:solidFill>
              <a:schemeClr val="accent1">
                <a:hueOff val="-313507"/>
                <a:satOff val="34334"/>
                <a:lumOff val="-8266"/>
                <a:alpha val="62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 err="1">
                  <a:solidFill>
                    <a:srgbClr val="0070C0"/>
                  </a:solidFill>
                </a:rPr>
                <a:t>abbigliamento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tipico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>
                  <a:solidFill>
                    <a:srgbClr val="0070C0"/>
                  </a:solidFill>
                </a:rPr>
                <a:t>del </a:t>
              </a:r>
              <a:r>
                <a:rPr sz="3300" dirty="0" err="1">
                  <a:solidFill>
                    <a:srgbClr val="0070C0"/>
                  </a:solidFill>
                </a:rPr>
                <a:t>genere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opposto</a:t>
              </a:r>
              <a:endParaRPr sz="3300" dirty="0">
                <a:solidFill>
                  <a:srgbClr val="0070C0"/>
                </a:solidFill>
              </a:endParaRPr>
            </a:p>
          </p:txBody>
        </p:sp>
        <p:pic>
          <p:nvPicPr>
            <p:cNvPr id="577" name="Immagine" descr="Immagine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852981" y="0"/>
              <a:ext cx="3411526" cy="8315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1" name="Gruppo"/>
          <p:cNvGrpSpPr/>
          <p:nvPr/>
        </p:nvGrpSpPr>
        <p:grpSpPr>
          <a:xfrm>
            <a:off x="265036" y="127913"/>
            <a:ext cx="3676343" cy="2711577"/>
            <a:chOff x="0" y="0"/>
            <a:chExt cx="9821641" cy="5423151"/>
          </a:xfrm>
        </p:grpSpPr>
        <p:pic>
          <p:nvPicPr>
            <p:cNvPr id="579" name="Immagine" descr="Immagine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90473" cy="5423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0" name="desiderio di appartenere…"/>
            <p:cNvSpPr/>
            <p:nvPr/>
          </p:nvSpPr>
          <p:spPr>
            <a:xfrm>
              <a:off x="8551640" y="1021979"/>
              <a:ext cx="1270001" cy="1270001"/>
            </a:xfrm>
            <a:prstGeom prst="line">
              <a:avLst/>
            </a:prstGeom>
            <a:solidFill>
              <a:schemeClr val="accent1">
                <a:hueOff val="-313507"/>
                <a:satOff val="34334"/>
                <a:lumOff val="-8266"/>
                <a:alpha val="62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 err="1">
                  <a:solidFill>
                    <a:srgbClr val="0070C0"/>
                  </a:solidFill>
                </a:rPr>
                <a:t>desiderio</a:t>
              </a:r>
              <a:r>
                <a:rPr sz="3300" dirty="0">
                  <a:solidFill>
                    <a:srgbClr val="0070C0"/>
                  </a:solidFill>
                </a:rPr>
                <a:t> di </a:t>
              </a:r>
              <a:r>
                <a:rPr sz="3300" dirty="0" err="1">
                  <a:solidFill>
                    <a:srgbClr val="0070C0"/>
                  </a:solidFill>
                </a:rPr>
                <a:t>appartenere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>
                  <a:solidFill>
                    <a:srgbClr val="0070C0"/>
                  </a:solidFill>
                </a:rPr>
                <a:t>al </a:t>
              </a:r>
              <a:r>
                <a:rPr sz="3300" dirty="0" err="1">
                  <a:solidFill>
                    <a:srgbClr val="0070C0"/>
                  </a:solidFill>
                </a:rPr>
                <a:t>genere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opposto</a:t>
              </a:r>
              <a:endParaRPr sz="33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84" name="Gruppo"/>
          <p:cNvGrpSpPr/>
          <p:nvPr/>
        </p:nvGrpSpPr>
        <p:grpSpPr>
          <a:xfrm>
            <a:off x="299730" y="3005842"/>
            <a:ext cx="1970504" cy="3250408"/>
            <a:chOff x="0" y="0"/>
            <a:chExt cx="8805891" cy="6500814"/>
          </a:xfrm>
        </p:grpSpPr>
        <p:pic>
          <p:nvPicPr>
            <p:cNvPr id="582" name="Immagine" descr="Immagin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74094" cy="6500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ruoli tipicamente legati…"/>
            <p:cNvSpPr/>
            <p:nvPr/>
          </p:nvSpPr>
          <p:spPr>
            <a:xfrm>
              <a:off x="7535890" y="2050287"/>
              <a:ext cx="1270001" cy="1270001"/>
            </a:xfrm>
            <a:prstGeom prst="line">
              <a:avLst/>
            </a:prstGeom>
            <a:solidFill>
              <a:schemeClr val="accent1">
                <a:hueOff val="-313507"/>
                <a:satOff val="34334"/>
                <a:lumOff val="-8266"/>
                <a:alpha val="62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 err="1">
                  <a:solidFill>
                    <a:srgbClr val="0070C0"/>
                  </a:solidFill>
                </a:rPr>
                <a:t>ruoli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tipicamente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legati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>
                  <a:solidFill>
                    <a:srgbClr val="0070C0"/>
                  </a:solidFill>
                </a:rPr>
                <a:t>al </a:t>
              </a:r>
              <a:r>
                <a:rPr sz="3300" dirty="0" err="1">
                  <a:solidFill>
                    <a:srgbClr val="0070C0"/>
                  </a:solidFill>
                </a:rPr>
                <a:t>genere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opposto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 err="1">
                  <a:solidFill>
                    <a:srgbClr val="0070C0"/>
                  </a:solidFill>
                </a:rPr>
                <a:t>nei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giochi</a:t>
              </a:r>
              <a:r>
                <a:rPr sz="3300" dirty="0">
                  <a:solidFill>
                    <a:srgbClr val="0070C0"/>
                  </a:solidFill>
                </a:rPr>
                <a:t> del “far </a:t>
              </a:r>
              <a:r>
                <a:rPr sz="3300" dirty="0" err="1">
                  <a:solidFill>
                    <a:srgbClr val="0070C0"/>
                  </a:solidFill>
                </a:rPr>
                <a:t>finta</a:t>
              </a:r>
              <a:r>
                <a:rPr sz="3300" dirty="0">
                  <a:solidFill>
                    <a:srgbClr val="0070C0"/>
                  </a:solidFill>
                </a:rPr>
                <a:t>”</a:t>
              </a:r>
            </a:p>
          </p:txBody>
        </p:sp>
      </p:grpSp>
      <p:grpSp>
        <p:nvGrpSpPr>
          <p:cNvPr id="587" name="Gruppo"/>
          <p:cNvGrpSpPr/>
          <p:nvPr/>
        </p:nvGrpSpPr>
        <p:grpSpPr>
          <a:xfrm>
            <a:off x="3541986" y="4574387"/>
            <a:ext cx="8408637" cy="2144165"/>
            <a:chOff x="4564672" y="0"/>
            <a:chExt cx="12512875" cy="4288329"/>
          </a:xfrm>
        </p:grpSpPr>
        <p:sp>
          <p:nvSpPr>
            <p:cNvPr id="585" name="preferenza per i compagni…"/>
            <p:cNvSpPr/>
            <p:nvPr/>
          </p:nvSpPr>
          <p:spPr>
            <a:xfrm>
              <a:off x="4564672" y="2648459"/>
              <a:ext cx="1270001" cy="1270001"/>
            </a:xfrm>
            <a:prstGeom prst="line">
              <a:avLst/>
            </a:prstGeom>
            <a:solidFill>
              <a:schemeClr val="accent1">
                <a:hueOff val="-313507"/>
                <a:satOff val="34334"/>
                <a:lumOff val="-8266"/>
                <a:alpha val="62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 err="1">
                  <a:solidFill>
                    <a:srgbClr val="0070C0"/>
                  </a:solidFill>
                </a:rPr>
                <a:t>preferenza</a:t>
              </a:r>
              <a:r>
                <a:rPr sz="3300" dirty="0">
                  <a:solidFill>
                    <a:srgbClr val="0070C0"/>
                  </a:solidFill>
                </a:rPr>
                <a:t> per </a:t>
              </a:r>
              <a:r>
                <a:rPr sz="3300" dirty="0" err="1">
                  <a:solidFill>
                    <a:srgbClr val="0070C0"/>
                  </a:solidFill>
                </a:rPr>
                <a:t>i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compagni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>
                  <a:solidFill>
                    <a:srgbClr val="0070C0"/>
                  </a:solidFill>
                </a:rPr>
                <a:t>di </a:t>
              </a:r>
              <a:r>
                <a:rPr sz="3300" dirty="0" err="1">
                  <a:solidFill>
                    <a:srgbClr val="0070C0"/>
                  </a:solidFill>
                </a:rPr>
                <a:t>gioco</a:t>
              </a:r>
              <a:r>
                <a:rPr sz="3300" dirty="0">
                  <a:solidFill>
                    <a:srgbClr val="0070C0"/>
                  </a:solidFill>
                </a:rPr>
                <a:t> del </a:t>
              </a:r>
              <a:r>
                <a:rPr sz="3300" dirty="0" err="1">
                  <a:solidFill>
                    <a:srgbClr val="0070C0"/>
                  </a:solidFill>
                </a:rPr>
                <a:t>genere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opposto</a:t>
              </a:r>
              <a:endParaRPr sz="3300" dirty="0">
                <a:solidFill>
                  <a:srgbClr val="0070C0"/>
                </a:solidFill>
              </a:endParaRPr>
            </a:p>
          </p:txBody>
        </p:sp>
        <p:pic>
          <p:nvPicPr>
            <p:cNvPr id="586" name="Immagine" descr="Immagine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630949" y="0"/>
              <a:ext cx="4446598" cy="4288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ruppo"/>
          <p:cNvGrpSpPr/>
          <p:nvPr/>
        </p:nvGrpSpPr>
        <p:grpSpPr>
          <a:xfrm>
            <a:off x="2107865" y="1774277"/>
            <a:ext cx="4617062" cy="2327249"/>
            <a:chOff x="3794366" y="0"/>
            <a:chExt cx="9234123" cy="4654496"/>
          </a:xfrm>
        </p:grpSpPr>
        <p:pic>
          <p:nvPicPr>
            <p:cNvPr id="589" name="Immagine" descr="Immagine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3993" y="0"/>
              <a:ext cx="4654497" cy="4654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0" name="rifiuto per giocattoli,…"/>
            <p:cNvSpPr/>
            <p:nvPr/>
          </p:nvSpPr>
          <p:spPr>
            <a:xfrm>
              <a:off x="3794366" y="2894896"/>
              <a:ext cx="1270001" cy="1270001"/>
            </a:xfrm>
            <a:prstGeom prst="line">
              <a:avLst/>
            </a:prstGeom>
            <a:solidFill>
              <a:schemeClr val="accent1">
                <a:hueOff val="-313507"/>
                <a:satOff val="34334"/>
                <a:lumOff val="-8266"/>
                <a:alpha val="62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 err="1">
                  <a:solidFill>
                    <a:srgbClr val="0070C0"/>
                  </a:solidFill>
                </a:rPr>
                <a:t>rifiuto</a:t>
              </a:r>
              <a:r>
                <a:rPr sz="3300" dirty="0">
                  <a:solidFill>
                    <a:srgbClr val="0070C0"/>
                  </a:solidFill>
                </a:rPr>
                <a:t> per </a:t>
              </a:r>
              <a:r>
                <a:rPr sz="3300" dirty="0" err="1">
                  <a:solidFill>
                    <a:srgbClr val="0070C0"/>
                  </a:solidFill>
                </a:rPr>
                <a:t>giocattoli</a:t>
              </a:r>
              <a:r>
                <a:rPr sz="3300" dirty="0">
                  <a:solidFill>
                    <a:srgbClr val="0070C0"/>
                  </a:solidFill>
                </a:rPr>
                <a:t>,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 err="1">
                  <a:solidFill>
                    <a:srgbClr val="0070C0"/>
                  </a:solidFill>
                </a:rPr>
                <a:t>giochi</a:t>
              </a:r>
              <a:r>
                <a:rPr sz="3300" dirty="0">
                  <a:solidFill>
                    <a:srgbClr val="0070C0"/>
                  </a:solidFill>
                </a:rPr>
                <a:t> e </a:t>
              </a:r>
              <a:r>
                <a:rPr sz="3300" dirty="0" err="1">
                  <a:solidFill>
                    <a:srgbClr val="0070C0"/>
                  </a:solidFill>
                </a:rPr>
                <a:t>attività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tipici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 dirty="0">
                  <a:solidFill>
                    <a:srgbClr val="0070C0"/>
                  </a:solidFill>
                </a:rPr>
                <a:t>del </a:t>
              </a:r>
              <a:r>
                <a:rPr sz="3300" dirty="0" err="1">
                  <a:solidFill>
                    <a:srgbClr val="0070C0"/>
                  </a:solidFill>
                </a:rPr>
                <a:t>genere</a:t>
              </a:r>
              <a:r>
                <a:rPr sz="3300" dirty="0">
                  <a:solidFill>
                    <a:srgbClr val="0070C0"/>
                  </a:solidFill>
                </a:rPr>
                <a:t> </a:t>
              </a:r>
              <a:r>
                <a:rPr sz="3300" dirty="0" err="1">
                  <a:solidFill>
                    <a:srgbClr val="0070C0"/>
                  </a:solidFill>
                </a:rPr>
                <a:t>assegnato</a:t>
              </a:r>
              <a:endParaRPr sz="33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97" name="Gruppo"/>
          <p:cNvGrpSpPr/>
          <p:nvPr/>
        </p:nvGrpSpPr>
        <p:grpSpPr>
          <a:xfrm>
            <a:off x="243811" y="216483"/>
            <a:ext cx="7114819" cy="2192862"/>
            <a:chOff x="0" y="0"/>
            <a:chExt cx="14229637" cy="4385723"/>
          </a:xfrm>
        </p:grpSpPr>
        <p:pic>
          <p:nvPicPr>
            <p:cNvPr id="595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922598" cy="4385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6" name="preferenza per giocattoli,…"/>
            <p:cNvSpPr/>
            <p:nvPr/>
          </p:nvSpPr>
          <p:spPr>
            <a:xfrm>
              <a:off x="12959637" y="1552559"/>
              <a:ext cx="1270001" cy="1270001"/>
            </a:xfrm>
            <a:prstGeom prst="line">
              <a:avLst/>
            </a:prstGeom>
            <a:solidFill>
              <a:schemeClr val="accent1">
                <a:hueOff val="-313507"/>
                <a:satOff val="34334"/>
                <a:lumOff val="-8266"/>
                <a:alpha val="62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/>
                <a:t>preferenza per giocattoli,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/>
                <a:t>giochi o attività </a:t>
              </a:r>
            </a:p>
            <a:p>
              <a:pPr defTabSz="410766">
                <a:defRPr sz="6600">
                  <a:solidFill>
                    <a:srgbClr val="FFFFFF"/>
                  </a:solidFill>
                </a:defRPr>
              </a:pPr>
              <a:r>
                <a:rPr sz="3300"/>
                <a:t>tipici del genere opposto</a:t>
              </a:r>
            </a:p>
          </p:txBody>
        </p:sp>
      </p:grpSp>
      <p:sp>
        <p:nvSpPr>
          <p:cNvPr id="601" name="“…associata a…"/>
          <p:cNvSpPr txBox="1"/>
          <p:nvPr/>
        </p:nvSpPr>
        <p:spPr>
          <a:xfrm rot="20001786">
            <a:off x="1339665" y="3028051"/>
            <a:ext cx="10015948" cy="99546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410766">
              <a:defRPr sz="84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2000" dirty="0"/>
              <a:t>“…</a:t>
            </a:r>
            <a:r>
              <a:rPr sz="2000" dirty="0" err="1"/>
              <a:t>associata</a:t>
            </a:r>
            <a:r>
              <a:rPr sz="2000" dirty="0"/>
              <a:t> a </a:t>
            </a:r>
          </a:p>
          <a:p>
            <a:pPr defTabSz="410766">
              <a:defRPr sz="84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2000" b="1" dirty="0" err="1"/>
              <a:t>sofferenza</a:t>
            </a:r>
            <a:r>
              <a:rPr sz="2000" b="1" dirty="0"/>
              <a:t> </a:t>
            </a:r>
            <a:r>
              <a:rPr sz="2000" b="1" dirty="0" err="1"/>
              <a:t>clinicamente</a:t>
            </a:r>
            <a:r>
              <a:rPr sz="2000" b="1" dirty="0"/>
              <a:t> </a:t>
            </a:r>
            <a:r>
              <a:rPr sz="2000" b="1" dirty="0" err="1"/>
              <a:t>significativa</a:t>
            </a:r>
            <a:r>
              <a:rPr sz="2000" b="1" dirty="0"/>
              <a:t> </a:t>
            </a:r>
          </a:p>
          <a:p>
            <a:pPr defTabSz="410766">
              <a:defRPr sz="84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2000" dirty="0"/>
              <a:t>o a </a:t>
            </a:r>
            <a:r>
              <a:rPr sz="2000" b="1" dirty="0" err="1"/>
              <a:t>compromissione</a:t>
            </a:r>
            <a:r>
              <a:rPr sz="2000" b="1" dirty="0"/>
              <a:t> del </a:t>
            </a:r>
            <a:r>
              <a:rPr sz="2000" b="1" dirty="0" err="1"/>
              <a:t>funzionamento</a:t>
            </a:r>
            <a:r>
              <a:rPr sz="2000" dirty="0"/>
              <a:t> in </a:t>
            </a:r>
            <a:r>
              <a:rPr sz="2000" dirty="0" err="1"/>
              <a:t>ambito</a:t>
            </a:r>
            <a:r>
              <a:rPr sz="2000" dirty="0"/>
              <a:t> </a:t>
            </a:r>
            <a:r>
              <a:rPr sz="2000" dirty="0" err="1"/>
              <a:t>sociale</a:t>
            </a:r>
            <a:r>
              <a:rPr sz="2000" dirty="0"/>
              <a:t>, </a:t>
            </a:r>
            <a:r>
              <a:rPr sz="2000" dirty="0" err="1"/>
              <a:t>scolastico</a:t>
            </a:r>
            <a:r>
              <a:rPr sz="2000" dirty="0"/>
              <a:t> o in </a:t>
            </a:r>
            <a:r>
              <a:rPr sz="2000" dirty="0" err="1"/>
              <a:t>altre</a:t>
            </a:r>
            <a:r>
              <a:rPr sz="2000" dirty="0"/>
              <a:t> </a:t>
            </a:r>
            <a:r>
              <a:rPr sz="2000" dirty="0" err="1"/>
              <a:t>aree</a:t>
            </a:r>
            <a:r>
              <a:rPr sz="2000" dirty="0"/>
              <a:t> </a:t>
            </a:r>
            <a:r>
              <a:rPr sz="2000" dirty="0" err="1"/>
              <a:t>importanti</a:t>
            </a:r>
            <a:r>
              <a:rPr sz="2000" dirty="0"/>
              <a:t>”</a:t>
            </a:r>
          </a:p>
        </p:txBody>
      </p:sp>
      <p:sp>
        <p:nvSpPr>
          <p:cNvPr id="2" name="desiderio delle caratteristiche…">
            <a:extLst>
              <a:ext uri="{FF2B5EF4-FFF2-40B4-BE49-F238E27FC236}">
                <a16:creationId xmlns:a16="http://schemas.microsoft.com/office/drawing/2014/main" id="{E07BBE88-EF57-D9CF-AD42-6206E9C4AECD}"/>
              </a:ext>
            </a:extLst>
          </p:cNvPr>
          <p:cNvSpPr/>
          <p:nvPr/>
        </p:nvSpPr>
        <p:spPr>
          <a:xfrm>
            <a:off x="3680226" y="5128141"/>
            <a:ext cx="5292679" cy="1087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/>
          <a:p>
            <a:pPr defTabSz="410766">
              <a:defRPr sz="6600">
                <a:solidFill>
                  <a:srgbClr val="FFFFFF"/>
                </a:solidFill>
              </a:defRPr>
            </a:pPr>
            <a:r>
              <a:rPr sz="3300" dirty="0" err="1">
                <a:solidFill>
                  <a:srgbClr val="0070C0"/>
                </a:solidFill>
              </a:rPr>
              <a:t>desiderio</a:t>
            </a:r>
            <a:r>
              <a:rPr sz="3300" dirty="0">
                <a:solidFill>
                  <a:srgbClr val="0070C0"/>
                </a:solidFill>
              </a:rPr>
              <a:t> </a:t>
            </a:r>
            <a:r>
              <a:rPr sz="3300" dirty="0" err="1">
                <a:solidFill>
                  <a:srgbClr val="0070C0"/>
                </a:solidFill>
              </a:rPr>
              <a:t>delle</a:t>
            </a:r>
            <a:r>
              <a:rPr sz="3300" dirty="0">
                <a:solidFill>
                  <a:srgbClr val="0070C0"/>
                </a:solidFill>
              </a:rPr>
              <a:t> </a:t>
            </a:r>
            <a:r>
              <a:rPr sz="3300" dirty="0" err="1">
                <a:solidFill>
                  <a:srgbClr val="0070C0"/>
                </a:solidFill>
              </a:rPr>
              <a:t>caratteristiche</a:t>
            </a:r>
            <a:r>
              <a:rPr sz="3300" dirty="0">
                <a:solidFill>
                  <a:srgbClr val="0070C0"/>
                </a:solidFill>
              </a:rPr>
              <a:t> </a:t>
            </a:r>
          </a:p>
          <a:p>
            <a:pPr defTabSz="410766">
              <a:defRPr sz="6600">
                <a:solidFill>
                  <a:srgbClr val="FFFFFF"/>
                </a:solidFill>
              </a:defRPr>
            </a:pPr>
            <a:r>
              <a:rPr sz="3300" dirty="0" err="1">
                <a:solidFill>
                  <a:srgbClr val="0070C0"/>
                </a:solidFill>
              </a:rPr>
              <a:t>sessuali</a:t>
            </a:r>
            <a:r>
              <a:rPr sz="3300" dirty="0">
                <a:solidFill>
                  <a:srgbClr val="0070C0"/>
                </a:solidFill>
              </a:rPr>
              <a:t> del </a:t>
            </a:r>
            <a:r>
              <a:rPr sz="3300" dirty="0" err="1">
                <a:solidFill>
                  <a:srgbClr val="0070C0"/>
                </a:solidFill>
              </a:rPr>
              <a:t>genere</a:t>
            </a:r>
            <a:r>
              <a:rPr sz="3300" dirty="0">
                <a:solidFill>
                  <a:srgbClr val="0070C0"/>
                </a:solidFill>
              </a:rPr>
              <a:t> </a:t>
            </a:r>
            <a:r>
              <a:rPr sz="3300" dirty="0" err="1">
                <a:solidFill>
                  <a:srgbClr val="0070C0"/>
                </a:solidFill>
              </a:rPr>
              <a:t>opposto</a:t>
            </a:r>
            <a:endParaRPr sz="33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65EFD5-63C6-45D3-BDF9-F95E71A05918}"/>
              </a:ext>
            </a:extLst>
          </p:cNvPr>
          <p:cNvSpPr txBox="1"/>
          <p:nvPr/>
        </p:nvSpPr>
        <p:spPr>
          <a:xfrm>
            <a:off x="257749" y="282297"/>
            <a:ext cx="1145761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Sviluppo atipico</a:t>
            </a:r>
          </a:p>
          <a:p>
            <a:r>
              <a:rPr lang="it-IT" sz="2800" dirty="0"/>
              <a:t>		transitorio o persistente (nel 30%): sostenere una serena attesa</a:t>
            </a:r>
          </a:p>
          <a:p>
            <a:endParaRPr lang="it-IT" sz="2800" dirty="0"/>
          </a:p>
          <a:p>
            <a:r>
              <a:rPr lang="it-IT" sz="2800" dirty="0"/>
              <a:t>Adolescenza: qui più frequentemente compare la disforia</a:t>
            </a:r>
          </a:p>
          <a:p>
            <a:r>
              <a:rPr lang="it-IT" sz="2800" dirty="0"/>
              <a:t>		sessualità biologica, affettiva e di ruolo sociale</a:t>
            </a:r>
          </a:p>
          <a:p>
            <a:endParaRPr lang="it-IT" sz="2800" dirty="0"/>
          </a:p>
          <a:p>
            <a:r>
              <a:rPr lang="it-IT" sz="2800" dirty="0"/>
              <a:t>Attenzione ad adattamenti forzati non espressi per rispondere ad aspettative di famiglia e società</a:t>
            </a:r>
          </a:p>
          <a:p>
            <a:r>
              <a:rPr lang="it-IT" sz="2800" dirty="0"/>
              <a:t>		autolesionismo, ideazione e rischio suicidario</a:t>
            </a:r>
          </a:p>
          <a:p>
            <a:r>
              <a:rPr lang="it-IT" sz="2800" dirty="0"/>
              <a:t>		</a:t>
            </a:r>
          </a:p>
          <a:p>
            <a:r>
              <a:rPr lang="it-IT" sz="2800" dirty="0"/>
              <a:t>		supportare l’accettazione degli adulti che li circondano</a:t>
            </a:r>
          </a:p>
          <a:p>
            <a:r>
              <a:rPr lang="it-IT" sz="2800" dirty="0"/>
              <a:t>		</a:t>
            </a:r>
            <a:r>
              <a:rPr lang="it-IT" sz="2800" b="1" dirty="0"/>
              <a:t>prevenire e contrastare il bullismo </a:t>
            </a:r>
          </a:p>
          <a:p>
            <a:r>
              <a:rPr lang="it-IT" sz="2800" dirty="0"/>
              <a:t>		raccogliere segnali di malessere</a:t>
            </a:r>
          </a:p>
          <a:p>
            <a:r>
              <a:rPr lang="it-IT" sz="2800" dirty="0"/>
              <a:t>		interventi psicologici, centri specializzati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D2127-9720-9732-871F-0D0856F29E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48" y="451757"/>
            <a:ext cx="11090571" cy="61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65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Immagine" descr="Immagin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7581" y="1455414"/>
            <a:ext cx="7314225" cy="3947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3D2F5-3767-BEAF-6DFD-4A2095DB42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32" y="393897"/>
            <a:ext cx="10252696" cy="60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7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5555">
            <a:off x="7900406" y="568140"/>
            <a:ext cx="4008536" cy="2196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1" name="Gruppo"/>
          <p:cNvGrpSpPr/>
          <p:nvPr/>
        </p:nvGrpSpPr>
        <p:grpSpPr>
          <a:xfrm>
            <a:off x="132655" y="2114780"/>
            <a:ext cx="11926739" cy="4392003"/>
            <a:chOff x="0" y="0"/>
            <a:chExt cx="23853475" cy="8784004"/>
          </a:xfrm>
        </p:grpSpPr>
        <p:pic>
          <p:nvPicPr>
            <p:cNvPr id="839" name="Schermata 2019-03-26 alle 15.50.32.png" descr="Schermata 2019-03-26 alle 15.50.32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806" y="0"/>
              <a:ext cx="18910657" cy="2658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Schermata 2019-03-26 alle 15.50.32.png" descr="Schermata 2019-03-26 alle 15.50.32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181586"/>
              <a:ext cx="23853476" cy="5602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3EB5D-37FD-B1B6-2A37-DF19846F5F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67" y="0"/>
            <a:ext cx="10092112" cy="6756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DAA86-2094-82A1-792A-55E2F2182881}"/>
              </a:ext>
            </a:extLst>
          </p:cNvPr>
          <p:cNvSpPr txBox="1"/>
          <p:nvPr/>
        </p:nvSpPr>
        <p:spPr>
          <a:xfrm>
            <a:off x="5579587" y="4461340"/>
            <a:ext cx="5946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E’ inutile cercare di definire l’identità, orientamento </a:t>
            </a:r>
            <a:r>
              <a:rPr lang="it-IT" sz="2800" b="1" dirty="0" err="1">
                <a:solidFill>
                  <a:srgbClr val="C00000"/>
                </a:solidFill>
              </a:rPr>
              <a:t>etc</a:t>
            </a:r>
            <a:r>
              <a:rPr lang="it-IT" sz="2800" b="1" dirty="0">
                <a:solidFill>
                  <a:srgbClr val="C00000"/>
                </a:solidFill>
              </a:rPr>
              <a:t> di una persona</a:t>
            </a:r>
          </a:p>
        </p:txBody>
      </p:sp>
    </p:spTree>
    <p:extLst>
      <p:ext uri="{BB962C8B-B14F-4D97-AF65-F5344CB8AC3E}">
        <p14:creationId xmlns:p14="http://schemas.microsoft.com/office/powerpoint/2010/main" val="31327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BDE053-BAD1-9FFD-A930-47ECDDFE537E}"/>
              </a:ext>
            </a:extLst>
          </p:cNvPr>
          <p:cNvSpPr txBox="1"/>
          <p:nvPr/>
        </p:nvSpPr>
        <p:spPr>
          <a:xfrm>
            <a:off x="280717" y="190578"/>
            <a:ext cx="3771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«Fare questo mestiere – ha spiegato – è stato frutto di un difficile compromesso». Basta pensare al successo che, all'epoca, ha riscosso interpretando il ruolo della teenager incinta in </a:t>
            </a:r>
            <a:r>
              <a:rPr lang="it-IT" sz="2400" b="0" i="1" dirty="0" err="1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Juno</a:t>
            </a:r>
            <a:r>
              <a:rPr lang="it-IT" sz="2400" b="0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1DB34-B1FB-2445-3738-94066FB4EBEF}"/>
              </a:ext>
            </a:extLst>
          </p:cNvPr>
          <p:cNvSpPr txBox="1"/>
          <p:nvPr/>
        </p:nvSpPr>
        <p:spPr>
          <a:xfrm>
            <a:off x="3580833" y="4800599"/>
            <a:ext cx="8165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«Con l'adolescenza e vestendo sempre panni femminili, la situazione non faceva altro che peggiorare: per un periodo non riuscivo neanche a guardarmi allo specchio»</a:t>
            </a:r>
            <a:r>
              <a:rPr lang="it-IT" sz="2400" b="0" i="0" dirty="0">
                <a:solidFill>
                  <a:srgbClr val="231F20"/>
                </a:solidFill>
                <a:effectLst/>
                <a:latin typeface="Georgia" panose="02040502050405020303" pitchFamily="18" charset="0"/>
              </a:rPr>
              <a:t>.</a:t>
            </a:r>
            <a:endParaRPr lang="it-IT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5098A-09D9-FF07-2CCD-E3884BD6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060" y="403104"/>
            <a:ext cx="7370628" cy="41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09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8E3640-7397-B142-0338-E0329EDC7008}"/>
              </a:ext>
            </a:extLst>
          </p:cNvPr>
          <p:cNvSpPr txBox="1"/>
          <p:nvPr/>
        </p:nvSpPr>
        <p:spPr>
          <a:xfrm>
            <a:off x="384398" y="291210"/>
            <a:ext cx="10943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Se il problema che molti provano verso la comunità LGBTQIA+ è legato al fatto che questi, per lo più, non possono avere figli in modo naturale,</a:t>
            </a:r>
          </a:p>
          <a:p>
            <a:r>
              <a:rPr lang="it-IT" sz="2800" dirty="0"/>
              <a:t>Lo stesso problema dovrebbe interessare più del 20% degli italiani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86DD7-12F6-B348-F1A6-E7068AAEA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21" y="1675754"/>
            <a:ext cx="9709431" cy="48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33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F8CD1D-555F-D3D0-308F-BCCCDD815C0B}"/>
              </a:ext>
            </a:extLst>
          </p:cNvPr>
          <p:cNvSpPr txBox="1"/>
          <p:nvPr/>
        </p:nvSpPr>
        <p:spPr>
          <a:xfrm>
            <a:off x="723900" y="576943"/>
            <a:ext cx="11244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Educazione affettiva e sessuale </a:t>
            </a:r>
          </a:p>
          <a:p>
            <a:endParaRPr lang="it-IT" sz="2400" dirty="0"/>
          </a:p>
          <a:p>
            <a:r>
              <a:rPr lang="it-IT" sz="2400" dirty="0"/>
              <a:t>educazione </a:t>
            </a:r>
            <a:r>
              <a:rPr lang="it-IT" sz="2400" b="1" dirty="0"/>
              <a:t>globale, basata sui diritti e sulle evidenza</a:t>
            </a:r>
          </a:p>
          <a:p>
            <a:endParaRPr lang="it-IT" sz="2400" dirty="0"/>
          </a:p>
          <a:p>
            <a:r>
              <a:rPr lang="it-IT" sz="2400" dirty="0"/>
              <a:t>Privilegia la realizzazione della persona, ne tutela la libertà, cerca di rimuovere gli ostacoli</a:t>
            </a:r>
          </a:p>
          <a:p>
            <a:endParaRPr lang="it-IT" sz="2400" dirty="0"/>
          </a:p>
          <a:p>
            <a:r>
              <a:rPr lang="it-IT" sz="2400" dirty="0"/>
              <a:t>Educazione al piacere responsabile al rispetto, alla comunicazione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4DC507D-1D86-16EC-30A3-B0B19474B9BB}"/>
              </a:ext>
            </a:extLst>
          </p:cNvPr>
          <p:cNvSpPr/>
          <p:nvPr/>
        </p:nvSpPr>
        <p:spPr>
          <a:xfrm>
            <a:off x="5576207" y="3494314"/>
            <a:ext cx="1039586" cy="538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FB2A6-D00A-6C5B-D8A1-1A02F58B46AB}"/>
              </a:ext>
            </a:extLst>
          </p:cNvPr>
          <p:cNvSpPr txBox="1"/>
          <p:nvPr/>
        </p:nvSpPr>
        <p:spPr>
          <a:xfrm>
            <a:off x="1118507" y="4506915"/>
            <a:ext cx="995498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/>
              <a:t>Riduzione bullismo, disforia di genere, gravidanze indesiderate, interruzioni di gravidanza, malattia sessualmente trasmesse</a:t>
            </a:r>
          </a:p>
        </p:txBody>
      </p:sp>
    </p:spTree>
    <p:extLst>
      <p:ext uri="{BB962C8B-B14F-4D97-AF65-F5344CB8AC3E}">
        <p14:creationId xmlns:p14="http://schemas.microsoft.com/office/powerpoint/2010/main" val="3538868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35F2D2-3971-DFE2-012A-DA13C9418ED3}"/>
              </a:ext>
            </a:extLst>
          </p:cNvPr>
          <p:cNvSpPr txBox="1"/>
          <p:nvPr/>
        </p:nvSpPr>
        <p:spPr>
          <a:xfrm>
            <a:off x="256564" y="1239082"/>
            <a:ext cx="115424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dirty="0">
                <a:solidFill>
                  <a:srgbClr val="9B1818"/>
                </a:solidFill>
                <a:effectLst/>
                <a:latin typeface="Georgia" panose="02040502050405020303" pitchFamily="18" charset="0"/>
              </a:rPr>
              <a:t>Articolo 3</a:t>
            </a:r>
          </a:p>
          <a:p>
            <a:pPr algn="l"/>
            <a:r>
              <a:rPr lang="it-IT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Tutti i cittadini hanno pari dignità sociale e sono eguali davanti alla legge, senza distinzione di sesso, di razza, di lingua, di religione, di opinioni politiche, di condizioni personali e sociali.</a:t>
            </a:r>
          </a:p>
          <a:p>
            <a:pPr algn="l"/>
            <a:r>
              <a:rPr lang="it-IT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E` compito della Repubblica rimuovere gli ostacoli di ordine economico e sociale, che, limitando di fatto la libertà e l'eguaglianza dei cittadini, impediscono il pieno sviluppo della persona umana e l'effettiva partecipazione di tutti i lavoratori all'organizzazione politica, economica e sociale del Paese.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A96FA-2289-01C5-B71C-C90A9DEB4657}"/>
              </a:ext>
            </a:extLst>
          </p:cNvPr>
          <p:cNvSpPr txBox="1"/>
          <p:nvPr/>
        </p:nvSpPr>
        <p:spPr>
          <a:xfrm>
            <a:off x="2735450" y="195499"/>
            <a:ext cx="6093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Costituzione della Repubblica Italiana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C866D-F508-D00E-E05E-ED08237EFF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387" y="123835"/>
            <a:ext cx="1293427" cy="7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F36449-314F-79AF-0DEC-73CE03008DE0}"/>
              </a:ext>
            </a:extLst>
          </p:cNvPr>
          <p:cNvSpPr txBox="1"/>
          <p:nvPr/>
        </p:nvSpPr>
        <p:spPr>
          <a:xfrm>
            <a:off x="5735171" y="1479176"/>
            <a:ext cx="4975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Difficile tematica della gravidanza precoce e indesiderata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B168A-B82C-E605-8EBB-D7E8E530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27" y="351933"/>
            <a:ext cx="4161406" cy="60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9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uppo"/>
          <p:cNvGrpSpPr/>
          <p:nvPr/>
        </p:nvGrpSpPr>
        <p:grpSpPr>
          <a:xfrm>
            <a:off x="854697" y="1909821"/>
            <a:ext cx="5173042" cy="4953191"/>
            <a:chOff x="0" y="0"/>
            <a:chExt cx="10346082" cy="9906381"/>
          </a:xfrm>
        </p:grpSpPr>
        <p:pic>
          <p:nvPicPr>
            <p:cNvPr id="181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232900" cy="588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Ovale"/>
            <p:cNvSpPr/>
            <p:nvPr/>
          </p:nvSpPr>
          <p:spPr>
            <a:xfrm>
              <a:off x="6361918" y="4430469"/>
              <a:ext cx="1618537" cy="1839713"/>
            </a:xfrm>
            <a:prstGeom prst="ellipse">
              <a:avLst/>
            </a:prstGeom>
            <a:noFill/>
            <a:ln w="1270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</a:defRPr>
              </a:pPr>
              <a:endParaRPr sz="2500"/>
            </a:p>
          </p:txBody>
        </p:sp>
        <p:sp>
          <p:nvSpPr>
            <p:cNvPr id="183" name="XX…"/>
            <p:cNvSpPr txBox="1"/>
            <p:nvPr/>
          </p:nvSpPr>
          <p:spPr>
            <a:xfrm>
              <a:off x="4437543" y="6110471"/>
              <a:ext cx="5908539" cy="3795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sz="12000">
                  <a:solidFill>
                    <a:schemeClr val="accent2"/>
                  </a:solidFill>
                </a:defRPr>
              </a:pPr>
              <a:r>
                <a:rPr sz="6000" dirty="0">
                  <a:solidFill>
                    <a:schemeClr val="accent5">
                      <a:lumMod val="75000"/>
                    </a:schemeClr>
                  </a:solidFill>
                </a:rPr>
                <a:t>XX</a:t>
              </a:r>
            </a:p>
            <a:p>
              <a:pPr>
                <a:defRPr sz="12000">
                  <a:solidFill>
                    <a:schemeClr val="accent2"/>
                  </a:solidFill>
                </a:defRPr>
              </a:pPr>
              <a:r>
                <a:rPr sz="6000" dirty="0" err="1">
                  <a:solidFill>
                    <a:schemeClr val="accent5">
                      <a:lumMod val="75000"/>
                    </a:schemeClr>
                  </a:solidFill>
                </a:rPr>
                <a:t>Femmina</a:t>
              </a:r>
              <a:endParaRPr sz="60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88" name="Gruppo"/>
          <p:cNvGrpSpPr/>
          <p:nvPr/>
        </p:nvGrpSpPr>
        <p:grpSpPr>
          <a:xfrm>
            <a:off x="6437228" y="1909821"/>
            <a:ext cx="5564036" cy="4953191"/>
            <a:chOff x="0" y="0"/>
            <a:chExt cx="11128070" cy="9906381"/>
          </a:xfrm>
        </p:grpSpPr>
        <p:pic>
          <p:nvPicPr>
            <p:cNvPr id="185" name="Immagine" descr="Immag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304175" cy="588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Ovale"/>
            <p:cNvSpPr/>
            <p:nvPr/>
          </p:nvSpPr>
          <p:spPr>
            <a:xfrm>
              <a:off x="7226203" y="4430469"/>
              <a:ext cx="3160295" cy="1839713"/>
            </a:xfrm>
            <a:prstGeom prst="ellipse">
              <a:avLst/>
            </a:prstGeom>
            <a:noFill/>
            <a:ln w="1270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</a:defRPr>
              </a:pPr>
              <a:endParaRPr sz="2500"/>
            </a:p>
          </p:txBody>
        </p:sp>
        <p:sp>
          <p:nvSpPr>
            <p:cNvPr id="187" name="XY…"/>
            <p:cNvSpPr txBox="1"/>
            <p:nvPr/>
          </p:nvSpPr>
          <p:spPr>
            <a:xfrm>
              <a:off x="5748393" y="6110471"/>
              <a:ext cx="5379677" cy="3795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sz="12000">
                  <a:solidFill>
                    <a:schemeClr val="accent4"/>
                  </a:solidFill>
                </a:defRPr>
              </a:pPr>
              <a:r>
                <a:rPr sz="6000" dirty="0">
                  <a:solidFill>
                    <a:srgbClr val="7030A0"/>
                  </a:solidFill>
                </a:rPr>
                <a:t>XY</a:t>
              </a:r>
            </a:p>
            <a:p>
              <a:pPr>
                <a:defRPr sz="12000">
                  <a:solidFill>
                    <a:schemeClr val="accent4"/>
                  </a:solidFill>
                </a:defRPr>
              </a:pPr>
              <a:r>
                <a:rPr sz="6000" dirty="0" err="1">
                  <a:solidFill>
                    <a:srgbClr val="7030A0"/>
                  </a:solidFill>
                </a:rPr>
                <a:t>Maschio</a:t>
              </a:r>
              <a:endParaRPr sz="6000" dirty="0">
                <a:solidFill>
                  <a:srgbClr val="7030A0"/>
                </a:solidFill>
              </a:endParaRPr>
            </a:p>
          </p:txBody>
        </p:sp>
      </p:grpSp>
      <p:sp>
        <p:nvSpPr>
          <p:cNvPr id="189" name="Molti di noi hanno imparato alle superiori che…"/>
          <p:cNvSpPr txBox="1"/>
          <p:nvPr/>
        </p:nvSpPr>
        <p:spPr>
          <a:xfrm>
            <a:off x="370915" y="599468"/>
            <a:ext cx="51361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sz="2000" dirty="0"/>
          </a:p>
        </p:txBody>
      </p:sp>
      <p:grpSp>
        <p:nvGrpSpPr>
          <p:cNvPr id="193" name="CARIOTIPO"/>
          <p:cNvGrpSpPr/>
          <p:nvPr/>
        </p:nvGrpSpPr>
        <p:grpSpPr>
          <a:xfrm>
            <a:off x="7552790" y="719716"/>
            <a:ext cx="2920963" cy="820738"/>
            <a:chOff x="-1" y="-39686"/>
            <a:chExt cx="5841924" cy="1641474"/>
          </a:xfrm>
        </p:grpSpPr>
        <p:sp>
          <p:nvSpPr>
            <p:cNvPr id="192" name="CARIOTIPO"/>
            <p:cNvSpPr txBox="1"/>
            <p:nvPr/>
          </p:nvSpPr>
          <p:spPr>
            <a:xfrm>
              <a:off x="19049" y="-39686"/>
              <a:ext cx="5822874" cy="1641474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10000">
                  <a:solidFill>
                    <a:srgbClr val="FFFFFF"/>
                  </a:solidFill>
                </a:defRPr>
              </a:lvl1pPr>
            </a:lstStyle>
            <a:p>
              <a:r>
                <a:rPr sz="5000"/>
                <a:t>CARIOTIPO</a:t>
              </a:r>
            </a:p>
          </p:txBody>
        </p:sp>
        <p:pic>
          <p:nvPicPr>
            <p:cNvPr id="191" name="CARIOTIPO CARIOTIPO" descr="CARIOTIPO CARIOTIPO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5608322" cy="1562100"/>
            </a:xfrm>
            <a:prstGeom prst="rect">
              <a:avLst/>
            </a:prstGeom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9AA162-2FED-42E2-AEA5-F768DA77407B}"/>
              </a:ext>
            </a:extLst>
          </p:cNvPr>
          <p:cNvSpPr txBox="1"/>
          <p:nvPr/>
        </p:nvSpPr>
        <p:spPr>
          <a:xfrm>
            <a:off x="148143" y="183902"/>
            <a:ext cx="1158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it-IT" sz="2400" dirty="0">
                <a:solidFill>
                  <a:srgbClr val="0070C0"/>
                </a:solidFill>
              </a:rPr>
              <a:t>Il sesso biologico è determinato dai cromosomi sessuali: </a:t>
            </a:r>
          </a:p>
          <a:p>
            <a:pPr>
              <a:defRPr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it-IT" sz="2400" dirty="0">
                <a:solidFill>
                  <a:srgbClr val="0070C0"/>
                </a:solidFill>
              </a:rPr>
              <a:t>XX per una femmina, XY per un maschio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  <p:bldP spid="188" grpId="0" animBg="1" advAuto="0"/>
      <p:bldP spid="19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838CA-8FAE-4161-B370-46BD98C0F7BC}"/>
              </a:ext>
            </a:extLst>
          </p:cNvPr>
          <p:cNvSpPr txBox="1"/>
          <p:nvPr/>
        </p:nvSpPr>
        <p:spPr>
          <a:xfrm>
            <a:off x="3516004" y="498260"/>
            <a:ext cx="7728978" cy="32316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/>
              <a:t>XX</a:t>
            </a:r>
          </a:p>
          <a:p>
            <a:r>
              <a:rPr lang="it-IT" sz="2800" dirty="0"/>
              <a:t>ovaie, vagina, estrogeni, identità di genere femminile e comportamento femminile</a:t>
            </a:r>
            <a:br>
              <a:rPr lang="it-IT" sz="2800" dirty="0"/>
            </a:br>
            <a:endParaRPr lang="it-IT" sz="2800" dirty="0"/>
          </a:p>
          <a:p>
            <a:r>
              <a:rPr lang="it-IT" sz="3200" b="1" dirty="0"/>
              <a:t>XY</a:t>
            </a:r>
          </a:p>
          <a:p>
            <a:r>
              <a:rPr lang="it-IT" sz="2800" dirty="0"/>
              <a:t>testicoli, pene, testosterone, identità di genere maschile e comportamento maschile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F836A-01CE-4915-9DF6-105C67D14380}"/>
              </a:ext>
            </a:extLst>
          </p:cNvPr>
          <p:cNvSpPr txBox="1"/>
          <p:nvPr/>
        </p:nvSpPr>
        <p:spPr>
          <a:xfrm>
            <a:off x="3942391" y="4262440"/>
            <a:ext cx="73471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È possibile </a:t>
            </a:r>
          </a:p>
          <a:p>
            <a:r>
              <a:rPr lang="it-IT" sz="2800" dirty="0"/>
              <a:t>avere </a:t>
            </a:r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XX</a:t>
            </a:r>
            <a:r>
              <a:rPr lang="it-IT" sz="2800" dirty="0"/>
              <a:t> ed essere fondamentalmente </a:t>
            </a:r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maschi </a:t>
            </a:r>
          </a:p>
          <a:p>
            <a:r>
              <a:rPr lang="it-IT" sz="2800" dirty="0"/>
              <a:t>in termini di anatomia, fisiologia e psicologia</a:t>
            </a:r>
          </a:p>
          <a:p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XY</a:t>
            </a:r>
            <a:r>
              <a:rPr lang="it-IT" sz="2800" dirty="0"/>
              <a:t> ed essere perlopiù </a:t>
            </a:r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femmine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EB2C2-FFF2-4276-74ED-DFD2EE9FE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58" y="333520"/>
            <a:ext cx="2398314" cy="3561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F3997-FBC4-F403-9BA1-42CB4124A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46" y="3104021"/>
            <a:ext cx="2288542" cy="35259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amiglia pakistana, nato in Germania…"/>
          <p:cNvSpPr txBox="1">
            <a:spLocks noGrp="1"/>
          </p:cNvSpPr>
          <p:nvPr>
            <p:ph type="body" idx="1"/>
          </p:nvPr>
        </p:nvSpPr>
        <p:spPr>
          <a:xfrm>
            <a:off x="192577" y="1323775"/>
            <a:ext cx="10652514" cy="1084630"/>
          </a:xfrm>
          <a:prstGeom prst="rect">
            <a:avLst/>
          </a:prstGeom>
        </p:spPr>
        <p:txBody>
          <a:bodyPr/>
          <a:lstStyle/>
          <a:p>
            <a:pPr marL="372341" indent="-213591"/>
            <a:r>
              <a:rPr dirty="0" err="1">
                <a:solidFill>
                  <a:srgbClr val="000000"/>
                </a:solidFill>
              </a:rPr>
              <a:t>famiglia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pakistana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nato</a:t>
            </a:r>
            <a:r>
              <a:rPr dirty="0">
                <a:solidFill>
                  <a:srgbClr val="000000"/>
                </a:solidFill>
              </a:rPr>
              <a:t> in Germania</a:t>
            </a:r>
          </a:p>
          <a:p>
            <a:pPr marL="372341" indent="-213591"/>
            <a:r>
              <a:rPr dirty="0" err="1">
                <a:solidFill>
                  <a:srgbClr val="000000"/>
                </a:solidFill>
              </a:rPr>
              <a:t>alla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nascita</a:t>
            </a:r>
            <a:r>
              <a:rPr dirty="0">
                <a:solidFill>
                  <a:srgbClr val="000000"/>
                </a:solidFill>
              </a:rPr>
              <a:t>: </a:t>
            </a:r>
            <a:r>
              <a:rPr dirty="0" err="1">
                <a:solidFill>
                  <a:srgbClr val="000000"/>
                </a:solidFill>
              </a:rPr>
              <a:t>fallo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uretra</a:t>
            </a:r>
            <a:r>
              <a:rPr dirty="0">
                <a:solidFill>
                  <a:srgbClr val="000000"/>
                </a:solidFill>
              </a:rPr>
              <a:t> in </a:t>
            </a:r>
            <a:r>
              <a:rPr dirty="0" err="1">
                <a:solidFill>
                  <a:srgbClr val="000000"/>
                </a:solidFill>
              </a:rPr>
              <a:t>posizione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anomala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testicoli</a:t>
            </a:r>
            <a:r>
              <a:rPr dirty="0">
                <a:solidFill>
                  <a:srgbClr val="000000"/>
                </a:solidFill>
              </a:rPr>
              <a:t> non </a:t>
            </a:r>
            <a:r>
              <a:rPr dirty="0" err="1">
                <a:solidFill>
                  <a:srgbClr val="000000"/>
                </a:solidFill>
              </a:rPr>
              <a:t>palpabili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9" name="Aziz, 12 anni"/>
          <p:cNvSpPr txBox="1">
            <a:spLocks noGrp="1"/>
          </p:cNvSpPr>
          <p:nvPr>
            <p:ph type="title"/>
          </p:nvPr>
        </p:nvSpPr>
        <p:spPr>
          <a:xfrm>
            <a:off x="192577" y="60751"/>
            <a:ext cx="7880177" cy="1410478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rPr dirty="0"/>
              <a:t>Aziz</a:t>
            </a:r>
          </a:p>
        </p:txBody>
      </p:sp>
      <p:sp>
        <p:nvSpPr>
          <p:cNvPr id="12" name="famiglia pakistana, nato in Germania…">
            <a:extLst>
              <a:ext uri="{FF2B5EF4-FFF2-40B4-BE49-F238E27FC236}">
                <a16:creationId xmlns:a16="http://schemas.microsoft.com/office/drawing/2014/main" id="{07522E16-A480-4D2A-B103-08752DC18730}"/>
              </a:ext>
            </a:extLst>
          </p:cNvPr>
          <p:cNvSpPr txBox="1">
            <a:spLocks/>
          </p:cNvSpPr>
          <p:nvPr/>
        </p:nvSpPr>
        <p:spPr>
          <a:xfrm>
            <a:off x="192577" y="5841834"/>
            <a:ext cx="10652514" cy="541191"/>
          </a:xfrm>
          <a:prstGeom prst="rect">
            <a:avLst/>
          </a:prstGeom>
        </p:spPr>
        <p:txBody>
          <a:bodyPr vert="horz" lIns="71437" tIns="71437" rIns="71437" bIns="71437" rtlCol="0">
            <a:noAutofit/>
          </a:bodyPr>
          <a:lstStyle>
            <a:lvl1pPr marL="568132" indent="-409382" algn="l" defTabSz="410766" rtl="0" eaLnBrk="1" latinLnBrk="0" hangingPunct="1">
              <a:lnSpc>
                <a:spcPct val="90000"/>
              </a:lnSpc>
              <a:spcBef>
                <a:spcPts val="1950"/>
              </a:spcBef>
              <a:buSzPct val="50000"/>
              <a:buFont typeface="Marker Felt"/>
              <a:buBlip>
                <a:blip r:embed="rId2"/>
              </a:buBlip>
              <a:defRPr sz="2800" kern="1200">
                <a:solidFill>
                  <a:srgbClr val="868686"/>
                </a:solidFill>
                <a:latin typeface="+mn-lt"/>
                <a:ea typeface="+mn-ea"/>
                <a:cs typeface="+mn-cs"/>
              </a:defRPr>
            </a:lvl1pPr>
            <a:lvl2pPr marL="790382" indent="-409382" algn="l" defTabSz="410766" rtl="0" eaLnBrk="1" latinLnBrk="0" hangingPunct="1">
              <a:lnSpc>
                <a:spcPct val="90000"/>
              </a:lnSpc>
              <a:spcBef>
                <a:spcPts val="1950"/>
              </a:spcBef>
              <a:buSzPct val="50000"/>
              <a:buFont typeface="Marker Felt"/>
              <a:buBlip>
                <a:blip r:embed="rId2"/>
              </a:buBlip>
              <a:defRPr sz="2400" kern="1200">
                <a:solidFill>
                  <a:srgbClr val="868686"/>
                </a:solidFill>
                <a:latin typeface="+mn-lt"/>
                <a:ea typeface="+mn-ea"/>
                <a:cs typeface="+mn-cs"/>
              </a:defRPr>
            </a:lvl2pPr>
            <a:lvl3pPr marL="1012632" indent="-409382" algn="l" defTabSz="410766" rtl="0" eaLnBrk="1" latinLnBrk="0" hangingPunct="1">
              <a:lnSpc>
                <a:spcPct val="90000"/>
              </a:lnSpc>
              <a:spcBef>
                <a:spcPts val="1950"/>
              </a:spcBef>
              <a:buSzPct val="50000"/>
              <a:buFont typeface="Marker Felt"/>
              <a:buBlip>
                <a:blip r:embed="rId2"/>
              </a:buBlip>
              <a:defRPr sz="2000" kern="1200">
                <a:solidFill>
                  <a:srgbClr val="868686"/>
                </a:solidFill>
                <a:latin typeface="+mn-lt"/>
                <a:ea typeface="+mn-ea"/>
                <a:cs typeface="+mn-cs"/>
              </a:defRPr>
            </a:lvl3pPr>
            <a:lvl4pPr marL="1234882" indent="-409382" algn="l" defTabSz="410766" rtl="0" eaLnBrk="1" latinLnBrk="0" hangingPunct="1">
              <a:lnSpc>
                <a:spcPct val="90000"/>
              </a:lnSpc>
              <a:spcBef>
                <a:spcPts val="1950"/>
              </a:spcBef>
              <a:buSzPct val="50000"/>
              <a:buFont typeface="Marker Felt"/>
              <a:buBlip>
                <a:blip r:embed="rId2"/>
              </a:buBlip>
              <a:defRPr sz="1800" kern="1200">
                <a:solidFill>
                  <a:srgbClr val="868686"/>
                </a:solidFill>
                <a:latin typeface="+mn-lt"/>
                <a:ea typeface="+mn-ea"/>
                <a:cs typeface="+mn-cs"/>
              </a:defRPr>
            </a:lvl4pPr>
            <a:lvl5pPr marL="1457132" indent="-409382" algn="l" defTabSz="410766" rtl="0" eaLnBrk="1" latinLnBrk="0" hangingPunct="1">
              <a:lnSpc>
                <a:spcPct val="90000"/>
              </a:lnSpc>
              <a:spcBef>
                <a:spcPts val="1950"/>
              </a:spcBef>
              <a:buSzPct val="50000"/>
              <a:buFont typeface="Marker Felt"/>
              <a:buBlip>
                <a:blip r:embed="rId2"/>
              </a:buBlip>
              <a:defRPr sz="1800" kern="1200">
                <a:solidFill>
                  <a:srgbClr val="86868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2341" indent="-213591"/>
            <a:r>
              <a:rPr lang="it-IT" dirty="0">
                <a:solidFill>
                  <a:srgbClr val="000000"/>
                </a:solidFill>
              </a:rPr>
              <a:t>indicazione ad assegnare il sesso femminile, ma la famiglia sparisce...</a:t>
            </a:r>
          </a:p>
          <a:p>
            <a:pPr marL="372341" indent="-213591"/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E5EA59-DB49-4284-B6E5-5C93B2FB1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0343" y="2590438"/>
            <a:ext cx="5334000" cy="2952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B037F-2715-42C9-9AF1-01CAA3B903C5}"/>
              </a:ext>
            </a:extLst>
          </p:cNvPr>
          <p:cNvSpPr txBox="1"/>
          <p:nvPr/>
        </p:nvSpPr>
        <p:spPr>
          <a:xfrm>
            <a:off x="388237" y="2897983"/>
            <a:ext cx="54182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Ecografia: utero e ovaie</a:t>
            </a:r>
          </a:p>
          <a:p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Cariotipo: 46 xx</a:t>
            </a:r>
          </a:p>
          <a:p>
            <a:endParaRPr lang="it-IT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Diagnosi Sindrome </a:t>
            </a:r>
            <a:r>
              <a:rPr lang="it-IT" sz="2800" dirty="0" err="1">
                <a:solidFill>
                  <a:schemeClr val="accent5">
                    <a:lumMod val="75000"/>
                  </a:schemeClr>
                </a:solidFill>
              </a:rPr>
              <a:t>Adreno</a:t>
            </a:r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-genitale</a:t>
            </a:r>
          </a:p>
          <a:p>
            <a:r>
              <a:rPr lang="it-IT" sz="2800" dirty="0">
                <a:solidFill>
                  <a:schemeClr val="accent5">
                    <a:lumMod val="75000"/>
                  </a:schemeClr>
                </a:solidFill>
              </a:rPr>
              <a:t>	perdita di sali, virilizzazione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1EE87E7-E1C7-4CA5-BE97-FB79E54B01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343" y="2753816"/>
            <a:ext cx="1121208" cy="12813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build="p" bldLvl="5" animBg="1" advAuto="0"/>
      <p:bldP spid="12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indicazione ad assegnare il sesso femminile, ma la famiglia sparisce...…"/>
          <p:cNvSpPr txBox="1">
            <a:spLocks noGrp="1"/>
          </p:cNvSpPr>
          <p:nvPr>
            <p:ph type="body" idx="1"/>
          </p:nvPr>
        </p:nvSpPr>
        <p:spPr>
          <a:xfrm>
            <a:off x="512357" y="1319932"/>
            <a:ext cx="8955978" cy="5697142"/>
          </a:xfrm>
          <a:prstGeom prst="rect">
            <a:avLst/>
          </a:prstGeom>
        </p:spPr>
        <p:txBody>
          <a:bodyPr/>
          <a:lstStyle/>
          <a:p>
            <a:pPr marL="372341" indent="-213591"/>
            <a:r>
              <a:rPr dirty="0" err="1">
                <a:solidFill>
                  <a:srgbClr val="000000"/>
                </a:solidFill>
              </a:rPr>
              <a:t>ricompare</a:t>
            </a:r>
            <a:r>
              <a:rPr dirty="0">
                <a:solidFill>
                  <a:srgbClr val="000000"/>
                </a:solidFill>
              </a:rPr>
              <a:t> dopo anni in </a:t>
            </a:r>
            <a:r>
              <a:rPr dirty="0" err="1">
                <a:solidFill>
                  <a:srgbClr val="000000"/>
                </a:solidFill>
              </a:rPr>
              <a:t>Inghilterra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nel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frattempo</a:t>
            </a:r>
            <a:r>
              <a:rPr dirty="0">
                <a:solidFill>
                  <a:srgbClr val="000000"/>
                </a:solidFill>
              </a:rPr>
              <a:t> è </a:t>
            </a:r>
            <a:r>
              <a:rPr dirty="0" err="1">
                <a:solidFill>
                  <a:srgbClr val="000000"/>
                </a:solidFill>
              </a:rPr>
              <a:t>stato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cresciuto</a:t>
            </a:r>
            <a:r>
              <a:rPr dirty="0">
                <a:solidFill>
                  <a:srgbClr val="000000"/>
                </a:solidFill>
              </a:rPr>
              <a:t> come </a:t>
            </a:r>
            <a:r>
              <a:rPr dirty="0" err="1">
                <a:solidFill>
                  <a:srgbClr val="000000"/>
                </a:solidFill>
              </a:rPr>
              <a:t>maschio</a:t>
            </a:r>
            <a:r>
              <a:rPr dirty="0">
                <a:solidFill>
                  <a:srgbClr val="000000"/>
                </a:solidFill>
              </a:rPr>
              <a:t> </a:t>
            </a:r>
          </a:p>
          <a:p>
            <a:pPr marL="372341" indent="-213591"/>
            <a:r>
              <a:rPr dirty="0">
                <a:solidFill>
                  <a:srgbClr val="000000"/>
                </a:solidFill>
              </a:rPr>
              <a:t>a 12 anni compare il </a:t>
            </a:r>
            <a:r>
              <a:rPr dirty="0" err="1">
                <a:solidFill>
                  <a:srgbClr val="000000"/>
                </a:solidFill>
              </a:rPr>
              <a:t>seno</a:t>
            </a:r>
            <a:r>
              <a:rPr dirty="0">
                <a:solidFill>
                  <a:srgbClr val="000000"/>
                </a:solidFill>
              </a:rPr>
              <a:t>… ma “</a:t>
            </a:r>
            <a:r>
              <a:rPr dirty="0" err="1">
                <a:solidFill>
                  <a:srgbClr val="000000"/>
                </a:solidFill>
              </a:rPr>
              <a:t>si</a:t>
            </a:r>
            <a:r>
              <a:rPr dirty="0">
                <a:solidFill>
                  <a:srgbClr val="000000"/>
                </a:solidFill>
              </a:rPr>
              <a:t> sente” </a:t>
            </a:r>
            <a:r>
              <a:rPr dirty="0" err="1">
                <a:solidFill>
                  <a:srgbClr val="000000"/>
                </a:solidFill>
              </a:rPr>
              <a:t>maschio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41" name="Aziz, 12 anni"/>
          <p:cNvSpPr txBox="1">
            <a:spLocks noGrp="1"/>
          </p:cNvSpPr>
          <p:nvPr>
            <p:ph type="title"/>
          </p:nvPr>
        </p:nvSpPr>
        <p:spPr>
          <a:xfrm>
            <a:off x="381763" y="79254"/>
            <a:ext cx="7880177" cy="1410478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Aziz, 12 anni</a:t>
            </a:r>
          </a:p>
        </p:txBody>
      </p:sp>
      <p:grpSp>
        <p:nvGrpSpPr>
          <p:cNvPr id="244" name="Immagine"/>
          <p:cNvGrpSpPr/>
          <p:nvPr/>
        </p:nvGrpSpPr>
        <p:grpSpPr>
          <a:xfrm rot="834329">
            <a:off x="9276954" y="381118"/>
            <a:ext cx="2177324" cy="3227886"/>
            <a:chOff x="0" y="0"/>
            <a:chExt cx="4354646" cy="6455770"/>
          </a:xfrm>
        </p:grpSpPr>
        <p:pic>
          <p:nvPicPr>
            <p:cNvPr id="243" name="Immagine" descr="Immagin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800" y="114300"/>
              <a:ext cx="3999047" cy="59985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Immagine" descr="Immag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354647" cy="6455771"/>
            </a:xfrm>
            <a:prstGeom prst="rect">
              <a:avLst/>
            </a:prstGeom>
            <a:effectLst/>
          </p:spPr>
        </p:pic>
      </p:grpSp>
      <p:pic>
        <p:nvPicPr>
          <p:cNvPr id="10" name="Immagine" descr="Immagine">
            <a:extLst>
              <a:ext uri="{FF2B5EF4-FFF2-40B4-BE49-F238E27FC236}">
                <a16:creationId xmlns:a16="http://schemas.microsoft.com/office/drawing/2014/main" id="{34346A8E-AD5B-46B9-9912-2F3A44AD2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2778">
            <a:off x="3896140" y="4185957"/>
            <a:ext cx="1687902" cy="180605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enere assegnato M">
            <a:extLst>
              <a:ext uri="{FF2B5EF4-FFF2-40B4-BE49-F238E27FC236}">
                <a16:creationId xmlns:a16="http://schemas.microsoft.com/office/drawing/2014/main" id="{0D931B8B-7D2F-48F9-AE3F-C2D66CA1BD2C}"/>
              </a:ext>
            </a:extLst>
          </p:cNvPr>
          <p:cNvSpPr txBox="1"/>
          <p:nvPr/>
        </p:nvSpPr>
        <p:spPr>
          <a:xfrm>
            <a:off x="104797" y="4530137"/>
            <a:ext cx="3439468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821531">
              <a:spcBef>
                <a:spcPts val="3900"/>
              </a:spcBef>
              <a:defRPr sz="6400">
                <a:solidFill>
                  <a:srgbClr val="0433FF"/>
                </a:solidFill>
              </a:defRPr>
            </a:lvl1pPr>
          </a:lstStyle>
          <a:p>
            <a:r>
              <a:rPr sz="3200"/>
              <a:t>genere assegnato M</a:t>
            </a:r>
          </a:p>
        </p:txBody>
      </p:sp>
      <p:pic>
        <p:nvPicPr>
          <p:cNvPr id="13" name="Linea Linea" descr="Linea Linea">
            <a:extLst>
              <a:ext uri="{FF2B5EF4-FFF2-40B4-BE49-F238E27FC236}">
                <a16:creationId xmlns:a16="http://schemas.microsoft.com/office/drawing/2014/main" id="{D7194C53-27D1-4CE3-B1ED-3629790B030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9919778">
            <a:off x="1838661" y="3662538"/>
            <a:ext cx="2532885" cy="440293"/>
          </a:xfrm>
          <a:prstGeom prst="rect">
            <a:avLst/>
          </a:prstGeom>
        </p:spPr>
      </p:pic>
      <p:pic>
        <p:nvPicPr>
          <p:cNvPr id="14" name="Linea Linea" descr="Linea Linea">
            <a:extLst>
              <a:ext uri="{FF2B5EF4-FFF2-40B4-BE49-F238E27FC236}">
                <a16:creationId xmlns:a16="http://schemas.microsoft.com/office/drawing/2014/main" id="{A82D7F99-9163-448B-94EB-85567A41EFC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2367518">
            <a:off x="4642459" y="3613548"/>
            <a:ext cx="2463108" cy="440293"/>
          </a:xfrm>
          <a:prstGeom prst="rect">
            <a:avLst/>
          </a:prstGeom>
        </p:spPr>
      </p:pic>
      <p:sp>
        <p:nvSpPr>
          <p:cNvPr id="15" name="genere assegnato F">
            <a:extLst>
              <a:ext uri="{FF2B5EF4-FFF2-40B4-BE49-F238E27FC236}">
                <a16:creationId xmlns:a16="http://schemas.microsoft.com/office/drawing/2014/main" id="{23D54CCF-706D-4C61-B403-8E0A5532BA96}"/>
              </a:ext>
            </a:extLst>
          </p:cNvPr>
          <p:cNvSpPr txBox="1"/>
          <p:nvPr/>
        </p:nvSpPr>
        <p:spPr>
          <a:xfrm>
            <a:off x="6138245" y="4530137"/>
            <a:ext cx="3277565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821531">
              <a:spcBef>
                <a:spcPts val="3900"/>
              </a:spcBef>
              <a:defRPr sz="6400">
                <a:solidFill>
                  <a:srgbClr val="FF40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sz="3200"/>
              <a:t>genere assegnato 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EACB5-1EF0-4B64-A284-CC7896B48DDF}"/>
              </a:ext>
            </a:extLst>
          </p:cNvPr>
          <p:cNvSpPr txBox="1"/>
          <p:nvPr/>
        </p:nvSpPr>
        <p:spPr>
          <a:xfrm>
            <a:off x="4035202" y="2827172"/>
            <a:ext cx="864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/>
              <a:t>SAG</a:t>
            </a:r>
          </a:p>
          <a:p>
            <a:pPr algn="ctr"/>
            <a:r>
              <a:rPr lang="it-IT" sz="3200" dirty="0"/>
              <a:t>XX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FEB4A-3F04-4648-98CC-1BCE46A2A652}"/>
              </a:ext>
            </a:extLst>
          </p:cNvPr>
          <p:cNvSpPr txBox="1"/>
          <p:nvPr/>
        </p:nvSpPr>
        <p:spPr>
          <a:xfrm>
            <a:off x="2723665" y="6382240"/>
            <a:ext cx="430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VS. 0.008% NELLA POPOLAZIONE GENERALE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 bldLvl="5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1765</Words>
  <Application>Microsoft Office PowerPoint</Application>
  <PresentationFormat>Widescreen</PresentationFormat>
  <Paragraphs>270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Georgia</vt:lpstr>
      <vt:lpstr>Marker Felt</vt:lpstr>
      <vt:lpstr>Open Sans</vt:lpstr>
      <vt:lpstr>proxima-nova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Aziz</vt:lpstr>
      <vt:lpstr>Aziz, 12 anni</vt:lpstr>
      <vt:lpstr>Sindrome di Morris (o delle belle donne)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 po’ di chiarezza...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Cultura</vt:lpstr>
      <vt:lpstr>Disforia di genere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TOMMASINI ALBERTO</cp:lastModifiedBy>
  <cp:revision>19</cp:revision>
  <dcterms:created xsi:type="dcterms:W3CDTF">2021-04-25T21:02:10Z</dcterms:created>
  <dcterms:modified xsi:type="dcterms:W3CDTF">2024-04-17T16:29:25Z</dcterms:modified>
</cp:coreProperties>
</file>