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sldIdLst>
    <p:sldId id="327" r:id="rId2"/>
    <p:sldId id="272" r:id="rId3"/>
    <p:sldId id="273" r:id="rId4"/>
    <p:sldId id="365" r:id="rId5"/>
    <p:sldId id="359" r:id="rId6"/>
    <p:sldId id="360" r:id="rId7"/>
    <p:sldId id="264" r:id="rId8"/>
    <p:sldId id="356" r:id="rId9"/>
    <p:sldId id="361" r:id="rId10"/>
    <p:sldId id="348" r:id="rId11"/>
    <p:sldId id="352" r:id="rId12"/>
    <p:sldId id="355" r:id="rId13"/>
    <p:sldId id="362" r:id="rId14"/>
    <p:sldId id="363" r:id="rId15"/>
    <p:sldId id="302" r:id="rId16"/>
    <p:sldId id="364" r:id="rId17"/>
    <p:sldId id="310" r:id="rId18"/>
    <p:sldId id="259" r:id="rId19"/>
    <p:sldId id="311" r:id="rId20"/>
    <p:sldId id="332" r:id="rId21"/>
    <p:sldId id="268" r:id="rId22"/>
    <p:sldId id="335" r:id="rId23"/>
    <p:sldId id="336" r:id="rId24"/>
    <p:sldId id="337" r:id="rId25"/>
    <p:sldId id="276" r:id="rId26"/>
    <p:sldId id="340" r:id="rId27"/>
    <p:sldId id="278" r:id="rId28"/>
    <p:sldId id="279" r:id="rId29"/>
    <p:sldId id="281" r:id="rId30"/>
    <p:sldId id="285" r:id="rId31"/>
    <p:sldId id="262" r:id="rId32"/>
    <p:sldId id="317" r:id="rId33"/>
    <p:sldId id="366" r:id="rId3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84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5EC9508B-CDF9-407E-BEBF-C4905D56C5D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8D8DC3E-6D64-4A4C-A067-29C072D236B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8BB748D4-4FAA-4FBE-B663-FE7C774B272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9621008F-B58F-4248-B649-8F2864511D92}" type="slidenum">
              <a:rPr lang="it-IT" altLang="en-US"/>
              <a:pPr eaLnBrk="1" hangingPunct="1"/>
              <a:t>7</a:t>
            </a:fld>
            <a:endParaRPr lang="it-IT" altLang="en-US"/>
          </a:p>
        </p:txBody>
      </p:sp>
      <p:sp>
        <p:nvSpPr>
          <p:cNvPr id="10243" name="Text Box 1">
            <a:extLst>
              <a:ext uri="{FF2B5EF4-FFF2-40B4-BE49-F238E27FC236}">
                <a16:creationId xmlns:a16="http://schemas.microsoft.com/office/drawing/2014/main" id="{4A7273FD-FF81-41F4-A572-231B11D895A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Text Box 2">
            <a:extLst>
              <a:ext uri="{FF2B5EF4-FFF2-40B4-BE49-F238E27FC236}">
                <a16:creationId xmlns:a16="http://schemas.microsoft.com/office/drawing/2014/main" id="{4FA07B13-4285-4A77-B7FE-2A62667B097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en-US"/>
              <a:t>Sproporzione tra limitazione e sintomo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0338764-2AE3-425B-AED3-D0F426FFA09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8E502D83-0AE0-48A8-8575-87E8F18902E3}" type="slidenum">
              <a:rPr lang="it-IT" altLang="en-US"/>
              <a:pPr eaLnBrk="1" hangingPunct="1"/>
              <a:t>26</a:t>
            </a:fld>
            <a:endParaRPr lang="it-IT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29064C3-CE22-470D-B693-A22315531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24A48446-14A8-4204-9FEE-386D7B26B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293E4134-15C2-4B3C-9617-88864D5AA02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8EA4E9A1-A4DD-4E81-8FDE-AF15D6BDABED}" type="slidenum">
              <a:rPr lang="it-IT" altLang="en-US"/>
              <a:pPr eaLnBrk="1" hangingPunct="1"/>
              <a:t>27</a:t>
            </a:fld>
            <a:endParaRPr lang="it-IT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CEE9B5DF-E956-49BE-8626-D5D0F838F0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2CCACEA-4D6C-4449-B02E-B345345FE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DDA91EF4-F256-4480-A43C-B62B15D850F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E921C8FF-4A9D-46BD-8F22-45A11E2A6B2A}" type="slidenum">
              <a:rPr lang="it-IT" altLang="en-US"/>
              <a:pPr eaLnBrk="1" hangingPunct="1"/>
              <a:t>28</a:t>
            </a:fld>
            <a:endParaRPr lang="it-IT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89FA688F-275A-418C-B3D9-CD12B4116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842FDD87-BB6C-4675-B749-58D44117F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6B8BE337-783E-42A9-A07E-D1E86696DFF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DC300C0E-1EA2-4BEF-AA70-C4C542B131BE}" type="slidenum">
              <a:rPr lang="it-IT" altLang="en-US"/>
              <a:pPr eaLnBrk="1" hangingPunct="1"/>
              <a:t>29</a:t>
            </a:fld>
            <a:endParaRPr lang="it-IT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7A6737BF-13F6-403A-89BC-859A00ADCF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7B2C073F-F1F2-47BA-B86A-246AEF628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274A59D1-3B38-4180-805C-DC59D895723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268ABB61-03ED-4206-A2CD-3B0A51184869}" type="slidenum">
              <a:rPr lang="it-IT" altLang="en-US"/>
              <a:pPr eaLnBrk="1" hangingPunct="1"/>
              <a:t>30</a:t>
            </a:fld>
            <a:endParaRPr lang="it-IT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0C3364E9-0D05-4D0D-9C23-DC31C1D612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2C2B6BCD-5C48-4CAD-A5B4-64838B94BA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3129CAF1-7B46-4DEB-BEFC-00DFC5E6AB3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AA970EC0-93DC-4AD8-9AC8-887677630048}" type="slidenum">
              <a:rPr lang="it-IT" altLang="en-US"/>
              <a:pPr eaLnBrk="1" hangingPunct="1"/>
              <a:t>31</a:t>
            </a:fld>
            <a:endParaRPr lang="it-IT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C8FB59D7-A61F-42D6-8123-4D0D8F57A6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DA176EC3-DD58-4DFB-A9FD-9B82EFB84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CF4F5AFA-3279-4550-A0B8-5D535AE8E9F5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E233062D-DC20-4793-B2E7-493008239304}" type="slidenum">
              <a:rPr lang="it-IT" altLang="en-US"/>
              <a:pPr eaLnBrk="1" hangingPunct="1"/>
              <a:t>32</a:t>
            </a:fld>
            <a:endParaRPr lang="it-IT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F1D96632-828C-4961-BB83-523A3789C3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749EDF4B-3048-4612-B26E-774BE3837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DC217ADD-B1E4-4882-A12F-9C4ADC46367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4164405-79FD-4EFA-98C2-0754AC08AC4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5B8456FA-895A-4693-AA98-5BAA78196FF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128D69AC-18E4-4A45-AC88-DFCBDA58F90D}" type="slidenum">
              <a:rPr lang="it-IT" altLang="en-US"/>
              <a:pPr eaLnBrk="1" hangingPunct="1"/>
              <a:t>19</a:t>
            </a:fld>
            <a:endParaRPr lang="it-IT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4FEAB55-5B6C-4768-8F3D-AFFD593A4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DDE4164E-0520-46BD-ACB2-017ACB3E6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2158F6DA-3A72-453A-A9B3-8568E9B6A91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989848CC-B204-4D08-A775-06C112779627}" type="slidenum">
              <a:rPr lang="it-IT" altLang="en-US"/>
              <a:pPr eaLnBrk="1" hangingPunct="1"/>
              <a:t>20</a:t>
            </a:fld>
            <a:endParaRPr lang="it-IT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E3D305E-AF17-4190-ACAB-D89FB7E7D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D0CD5FC7-CF1A-47BF-8363-8B02ABD9D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52516E2-0A78-4F1A-91D5-1F9649CE240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33533275-89D1-48CB-A5CF-67261541627C}" type="slidenum">
              <a:rPr lang="it-IT" altLang="en-US"/>
              <a:pPr eaLnBrk="1" hangingPunct="1"/>
              <a:t>21</a:t>
            </a:fld>
            <a:endParaRPr lang="it-IT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5FAF785-B01E-45E2-B3C5-939182DB81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21CC927-8938-4A84-A1BD-2C87853DDB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81BB065-C9A8-4F25-AE7B-2F96EA92D9D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D7741ACD-FCE5-4095-AE29-D23A827AA3CB}" type="slidenum">
              <a:rPr lang="it-IT" altLang="en-US"/>
              <a:pPr eaLnBrk="1" hangingPunct="1"/>
              <a:t>22</a:t>
            </a:fld>
            <a:endParaRPr lang="it-IT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93458982-0569-4EEC-BA2B-4E5B0E4DC2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FB4CA89-A1B5-4038-82CD-4F2D3849E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6BB18B7-6842-49B6-8D3F-25225A25991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FC3917D6-8A74-4755-8DC4-51E7D9C855B0}" type="slidenum">
              <a:rPr lang="it-IT" altLang="en-US"/>
              <a:pPr eaLnBrk="1" hangingPunct="1"/>
              <a:t>23</a:t>
            </a:fld>
            <a:endParaRPr lang="it-IT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24E067B-73B9-46EE-8D0F-C891A6B2F5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EEA6370-F2AD-40DD-A47B-06BF07958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D41BDD5-7A8D-4EC6-86EA-69F38E43DEB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B454807C-4E3C-4C5F-9883-6D37640494AE}" type="slidenum">
              <a:rPr lang="it-IT" altLang="en-US"/>
              <a:pPr eaLnBrk="1" hangingPunct="1"/>
              <a:t>24</a:t>
            </a:fld>
            <a:endParaRPr lang="it-IT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700938B3-B83D-4AFD-A54B-2B5EB799FA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56E47F9-716B-4F6C-96D0-750D4F74F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C8FD63CA-3796-434D-9CC4-F37925A2B1B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E6D5E2BC-DF82-44B6-B79E-DF0AA31E79A6}" type="slidenum">
              <a:rPr lang="it-IT" altLang="en-US"/>
              <a:pPr eaLnBrk="1" hangingPunct="1"/>
              <a:t>25</a:t>
            </a:fld>
            <a:endParaRPr lang="it-IT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5272E2EE-EA7C-4717-A020-571EEB4A21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7DB9425A-9F71-4EAC-97FA-9783242FC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BAA40A-4A19-4574-ACFE-1A76EA0DCE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B487DC-85F8-4890-9D48-BCAF24AFDD6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D99DA5-1CB8-4F21-A713-A20C723AB32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A5E0-3DEB-4030-BC40-7CD803DAC5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890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B7169A-6715-48DB-9D3B-209D2BA081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E10934-1B71-4527-911F-FD94FCDA825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F8A21C-0F47-492F-8AC2-96FBFF073BA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37DB9-E4D3-46D4-8528-0BC34440B8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213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5E639E-E163-49AA-AEE2-D94F83F494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B93158-345F-4CBD-AD68-B7B23E94E91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887DCA-D0C9-41BA-9E06-98BF344D50D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2485-5FD3-4FF2-8F2F-37D05DFE6D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456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4AC977-963F-4FBB-A7B0-CCEFD661B43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2AC4EA-AD23-4712-B6EF-A5DBCC06342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C948C8-42F2-4AB3-85FA-D608AB91651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8317A-441E-4F02-A8B9-66971CD767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428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516ADD-C1D8-4C10-9D88-770767BAEFF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09304B-E857-4184-AAA7-79DE1E2825B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6A655E-B665-4997-A6DE-89FD40C9C79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FC813-FB39-4DFC-9A71-6746B8F5D7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071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B46E554-18F2-4D6C-932E-6C3A3DDE16C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122BCBB-B01E-4F5E-9D8E-1A8939A8077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EE29101-FF46-4124-B84B-3A819420926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84564-E153-4499-9DAA-53D88C67E6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839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C7DA505-96B8-4A01-8822-5651ECC6546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141F5AA-B5C0-4755-8E1F-297E6B02D13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8EF1D9C-D1C5-42DA-92B5-6C90EBE2585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EB876-51C6-4022-BF87-681D56DA06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871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1BB4506-B92E-461B-B7CC-AE0B3B55020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1181FC-80BD-480E-8D2A-70BD7CC6231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4936AB-9B82-4872-9FD8-EB62EEBB060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B6748-736A-446D-804C-9BF9F247B7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690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768B98E-F5C4-42AD-AAA7-8E3C5348F70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BD350BA-E5E9-4878-89A8-3D4655FDFD4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BCC767-63AF-4BE2-AA0A-F789FFE0940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E8055-63CA-4AB6-8B95-3A7643CA64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821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281277-2CE4-4538-98E4-E54803229D3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02F3FAB-AD86-4890-B0B8-F469170AD23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E50CF87-5DE0-4C48-AA69-6657B4E2CB4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D33B3-A4DC-4792-AD56-206F641178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304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631C19-CB9F-40AE-B708-0CA1088AF43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796A691-6895-4FCA-AE85-51C0ACFC592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D810B38-60A5-4EA2-BAB4-F3B73B3682B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40668-76B1-4E63-B44E-5245698826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278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2FC637F3-937E-416C-A088-44F750126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A803B0AF-9FCF-412E-9BCB-3F746A690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96B85C0-7830-4BBD-A645-E9EF56E03B1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BAB7FC3-31D7-461F-BAD3-54E4C715755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761796D-5809-4DCC-ACCC-8E08455125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smtClean="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5637771C-E245-49D5-95D3-C286566ADA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 Gothic" panose="020B0609070205080204" pitchFamily="49" charset="-128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 Gothic" panose="020B0609070205080204" pitchFamily="49" charset="-128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 Gothic" panose="020B0609070205080204" pitchFamily="49" charset="-128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 Gothic" panose="020B0609070205080204" pitchFamily="49" charset="-128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 Gothic" panose="020B0609070205080204" pitchFamily="49" charset="-128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 Gothic" panose="020B0609070205080204" pitchFamily="49" charset="-128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 Gothic" panose="020B0609070205080204" pitchFamily="49" charset="-128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S Gothic" panose="020B0609070205080204" pitchFamily="49" charset="-128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5996735D-2E98-404C-AD94-2FBC8EB6A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2824163"/>
            <a:ext cx="80835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sz="6600">
                <a:solidFill>
                  <a:srgbClr val="0070C0"/>
                </a:solidFill>
              </a:rPr>
              <a:t>Elementi di pediatria</a:t>
            </a:r>
          </a:p>
        </p:txBody>
      </p:sp>
      <p:sp>
        <p:nvSpPr>
          <p:cNvPr id="3075" name="TextBox 2">
            <a:extLst>
              <a:ext uri="{FF2B5EF4-FFF2-40B4-BE49-F238E27FC236}">
                <a16:creationId xmlns:a16="http://schemas.microsoft.com/office/drawing/2014/main" id="{D399736D-8DCC-4119-B62F-B1D17B709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4240213"/>
            <a:ext cx="6397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sz="1800"/>
              <a:t>Alberto Tommasini, IRCCS Burlo Garofolo e Università di Trieste </a:t>
            </a:r>
          </a:p>
          <a:p>
            <a:pPr eaLnBrk="1" hangingPunct="1"/>
            <a:r>
              <a:rPr lang="it-IT" altLang="en-US" sz="1800" i="1"/>
              <a:t>alberto.tommasini@burlo.trieste.it</a:t>
            </a:r>
          </a:p>
        </p:txBody>
      </p:sp>
      <p:pic>
        <p:nvPicPr>
          <p:cNvPr id="3076" name="Immagine 7" descr="logo-units_0">
            <a:extLst>
              <a:ext uri="{FF2B5EF4-FFF2-40B4-BE49-F238E27FC236}">
                <a16:creationId xmlns:a16="http://schemas.microsoft.com/office/drawing/2014/main" id="{236D32D3-E27E-4E02-9F75-6740193E6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44575"/>
            <a:ext cx="1168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logo burlo_colore">
            <a:extLst>
              <a:ext uri="{FF2B5EF4-FFF2-40B4-BE49-F238E27FC236}">
                <a16:creationId xmlns:a16="http://schemas.microsoft.com/office/drawing/2014/main" id="{7A171E0A-9C7D-45A0-B9F4-16EEF4027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816475"/>
            <a:ext cx="246697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DD1E5F-F3BD-496D-8449-189E51C3E0AE}"/>
              </a:ext>
            </a:extLst>
          </p:cNvPr>
          <p:cNvSpPr/>
          <p:nvPr/>
        </p:nvSpPr>
        <p:spPr>
          <a:xfrm>
            <a:off x="211138" y="2441575"/>
            <a:ext cx="8721725" cy="3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D4617-603D-43D9-BBA6-3554D79AF521}"/>
              </a:ext>
            </a:extLst>
          </p:cNvPr>
          <p:cNvSpPr/>
          <p:nvPr/>
        </p:nvSpPr>
        <p:spPr>
          <a:xfrm>
            <a:off x="244475" y="4130675"/>
            <a:ext cx="8720138" cy="34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sz="1800"/>
          </a:p>
        </p:txBody>
      </p:sp>
      <p:pic>
        <p:nvPicPr>
          <p:cNvPr id="3080" name="Picture 2">
            <a:extLst>
              <a:ext uri="{FF2B5EF4-FFF2-40B4-BE49-F238E27FC236}">
                <a16:creationId xmlns:a16="http://schemas.microsoft.com/office/drawing/2014/main" id="{116FFD93-608B-4FFE-9A2D-C643C1537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4772025"/>
            <a:ext cx="2127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>
            <a:extLst>
              <a:ext uri="{FF2B5EF4-FFF2-40B4-BE49-F238E27FC236}">
                <a16:creationId xmlns:a16="http://schemas.microsoft.com/office/drawing/2014/main" id="{AB6FF959-84F5-4D84-9A1D-846DF7D5B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127125"/>
            <a:ext cx="42656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0AF902-9A54-4C4C-8DF9-44AED1616B9D}"/>
              </a:ext>
            </a:extLst>
          </p:cNvPr>
          <p:cNvSpPr txBox="1"/>
          <p:nvPr/>
        </p:nvSpPr>
        <p:spPr>
          <a:xfrm>
            <a:off x="1482725" y="2065338"/>
            <a:ext cx="7013575" cy="355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800" cap="all" dirty="0">
                <a:solidFill>
                  <a:srgbClr val="89B2D2"/>
                </a:solidFill>
                <a:latin typeface="Open Sans" panose="020B0606030504020204" pitchFamily="34" charset="0"/>
              </a:rPr>
              <a:t>LAUREA IN SCIENZE DELL'EDUCAZIONE</a:t>
            </a:r>
            <a:endParaRPr lang="en-US" sz="1800" dirty="0">
              <a:solidFill>
                <a:srgbClr val="333333"/>
              </a:solidFill>
              <a:latin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64CE6-BECB-403D-A6F7-691164ED43CA}"/>
              </a:ext>
            </a:extLst>
          </p:cNvPr>
          <p:cNvSpPr txBox="1"/>
          <p:nvPr/>
        </p:nvSpPr>
        <p:spPr>
          <a:xfrm>
            <a:off x="2679700" y="5626100"/>
            <a:ext cx="4572000" cy="355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800" cap="all" dirty="0">
                <a:solidFill>
                  <a:srgbClr val="004576"/>
                </a:solidFill>
                <a:latin typeface="Open Sans" panose="020B0606030504020204" pitchFamily="34" charset="0"/>
              </a:rPr>
              <a:t>ANNO ACCADEMICO 2020-2021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in giù 4">
            <a:extLst>
              <a:ext uri="{FF2B5EF4-FFF2-40B4-BE49-F238E27FC236}">
                <a16:creationId xmlns:a16="http://schemas.microsoft.com/office/drawing/2014/main" id="{14B830B5-E0BE-47B1-9ACC-2C6007C45A9C}"/>
              </a:ext>
            </a:extLst>
          </p:cNvPr>
          <p:cNvSpPr/>
          <p:nvPr/>
        </p:nvSpPr>
        <p:spPr>
          <a:xfrm>
            <a:off x="4140200" y="2317750"/>
            <a:ext cx="323850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FDD0F0-F96A-422F-AC6F-C8CB47D43E90}"/>
              </a:ext>
            </a:extLst>
          </p:cNvPr>
          <p:cNvSpPr txBox="1"/>
          <p:nvPr/>
        </p:nvSpPr>
        <p:spPr>
          <a:xfrm>
            <a:off x="2714625" y="2990850"/>
            <a:ext cx="3719513" cy="1262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DISTURBO DI FUNZIONAMENTO</a:t>
            </a: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Diagnosi operativamente più utile</a:t>
            </a:r>
          </a:p>
          <a:p>
            <a:pPr marL="285750" indent="-285750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Concetto di transitorietà </a:t>
            </a:r>
          </a:p>
          <a:p>
            <a:pPr marL="285750" indent="-285750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Possibilità di identificare cause </a:t>
            </a:r>
          </a:p>
        </p:txBody>
      </p:sp>
      <p:sp>
        <p:nvSpPr>
          <p:cNvPr id="7" name="Freccia bidirezionale orizzontale 6">
            <a:extLst>
              <a:ext uri="{FF2B5EF4-FFF2-40B4-BE49-F238E27FC236}">
                <a16:creationId xmlns:a16="http://schemas.microsoft.com/office/drawing/2014/main" id="{C4CBBFA1-F875-4C70-9C1B-302C64933C7D}"/>
              </a:ext>
            </a:extLst>
          </p:cNvPr>
          <p:cNvSpPr/>
          <p:nvPr/>
        </p:nvSpPr>
        <p:spPr>
          <a:xfrm>
            <a:off x="2111375" y="3598863"/>
            <a:ext cx="603250" cy="3111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C5DEBF4-6C6F-49AD-BBCD-AE930E02100D}"/>
              </a:ext>
            </a:extLst>
          </p:cNvPr>
          <p:cNvSpPr txBox="1"/>
          <p:nvPr/>
        </p:nvSpPr>
        <p:spPr>
          <a:xfrm>
            <a:off x="241300" y="2847975"/>
            <a:ext cx="2141538" cy="1846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SCUOLA</a:t>
            </a: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FAMIGLIA</a:t>
            </a: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AMICI/MOROSI</a:t>
            </a:r>
          </a:p>
          <a:p>
            <a:pPr marL="285750" indent="-285750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Bullismo</a:t>
            </a:r>
          </a:p>
          <a:p>
            <a:pPr marL="285750" indent="-285750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Maltrattamento</a:t>
            </a: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ccia bidirezionale orizzontale 8">
            <a:extLst>
              <a:ext uri="{FF2B5EF4-FFF2-40B4-BE49-F238E27FC236}">
                <a16:creationId xmlns:a16="http://schemas.microsoft.com/office/drawing/2014/main" id="{9172D2E6-FE29-4E8A-A4C7-8ACB12E140D5}"/>
              </a:ext>
            </a:extLst>
          </p:cNvPr>
          <p:cNvSpPr/>
          <p:nvPr/>
        </p:nvSpPr>
        <p:spPr>
          <a:xfrm>
            <a:off x="6299200" y="3635375"/>
            <a:ext cx="604838" cy="3127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42BAFF8-BAA3-49B1-881C-2206D08AFD15}"/>
              </a:ext>
            </a:extLst>
          </p:cNvPr>
          <p:cNvSpPr txBox="1"/>
          <p:nvPr/>
        </p:nvSpPr>
        <p:spPr>
          <a:xfrm>
            <a:off x="6935788" y="2954338"/>
            <a:ext cx="2143125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 e amplificazione dell’incertezza</a:t>
            </a:r>
          </a:p>
          <a:p>
            <a:pPr marL="285750" indent="-285750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Lyme</a:t>
            </a: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senza </a:t>
            </a:r>
            <a:r>
              <a:rPr lang="it-IT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borrelia</a:t>
            </a:r>
            <a:endParaRPr lang="it-IT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PANS, PANDAS</a:t>
            </a:r>
          </a:p>
        </p:txBody>
      </p:sp>
      <p:sp>
        <p:nvSpPr>
          <p:cNvPr id="12" name="Freccia bidirezionale orizzontale 11">
            <a:extLst>
              <a:ext uri="{FF2B5EF4-FFF2-40B4-BE49-F238E27FC236}">
                <a16:creationId xmlns:a16="http://schemas.microsoft.com/office/drawing/2014/main" id="{09DDBCBA-FAB5-46AC-8C50-5F65712BD36E}"/>
              </a:ext>
            </a:extLst>
          </p:cNvPr>
          <p:cNvSpPr/>
          <p:nvPr/>
        </p:nvSpPr>
        <p:spPr>
          <a:xfrm rot="5400000">
            <a:off x="4006057" y="4501356"/>
            <a:ext cx="603250" cy="3127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reccia bidirezionale orizzontale 13">
            <a:extLst>
              <a:ext uri="{FF2B5EF4-FFF2-40B4-BE49-F238E27FC236}">
                <a16:creationId xmlns:a16="http://schemas.microsoft.com/office/drawing/2014/main" id="{2019DDCF-6DAE-4486-9870-77B754680D8C}"/>
              </a:ext>
            </a:extLst>
          </p:cNvPr>
          <p:cNvSpPr/>
          <p:nvPr/>
        </p:nvSpPr>
        <p:spPr>
          <a:xfrm rot="8749165">
            <a:off x="5927725" y="4616450"/>
            <a:ext cx="798513" cy="3095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reccia bidirezionale orizzontale 14">
            <a:extLst>
              <a:ext uri="{FF2B5EF4-FFF2-40B4-BE49-F238E27FC236}">
                <a16:creationId xmlns:a16="http://schemas.microsoft.com/office/drawing/2014/main" id="{2019EFD2-29BD-4A8F-A5CF-89B706693D14}"/>
              </a:ext>
            </a:extLst>
          </p:cNvPr>
          <p:cNvSpPr/>
          <p:nvPr/>
        </p:nvSpPr>
        <p:spPr>
          <a:xfrm rot="12928603">
            <a:off x="1881188" y="4637088"/>
            <a:ext cx="800100" cy="2936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23" name="CasellaDiTesto 15">
            <a:extLst>
              <a:ext uri="{FF2B5EF4-FFF2-40B4-BE49-F238E27FC236}">
                <a16:creationId xmlns:a16="http://schemas.microsoft.com/office/drawing/2014/main" id="{0C1E741E-57A9-4E2F-BC94-DE4228474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762000"/>
            <a:ext cx="668813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it-IT" altLang="en-US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AMPLIFIED MUSCOLOSKELEATAL PAIN SYNDROME (AMPS)</a:t>
            </a:r>
          </a:p>
        </p:txBody>
      </p:sp>
      <p:sp>
        <p:nvSpPr>
          <p:cNvPr id="13324" name="CasellaDiTesto 16">
            <a:extLst>
              <a:ext uri="{FF2B5EF4-FFF2-40B4-BE49-F238E27FC236}">
                <a16:creationId xmlns:a16="http://schemas.microsoft.com/office/drawing/2014/main" id="{F61F6F43-39E3-4ADE-9407-5710B996F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3" y="1582738"/>
            <a:ext cx="49704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CRPS (ALGODISTROFIA, CRITERI DI BUDAPEST)</a:t>
            </a:r>
          </a:p>
        </p:txBody>
      </p:sp>
      <p:sp>
        <p:nvSpPr>
          <p:cNvPr id="13325" name="CasellaDiTesto 17">
            <a:extLst>
              <a:ext uri="{FF2B5EF4-FFF2-40B4-BE49-F238E27FC236}">
                <a16:creationId xmlns:a16="http://schemas.microsoft.com/office/drawing/2014/main" id="{F404630F-E46D-41B8-8326-B2E8490D8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888" y="1930400"/>
            <a:ext cx="56276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D-AMPS (FIBROMIALGIA, CRITERI DI YUNUS &amp; MASI)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A428666-6F35-41A2-9305-F3D7ACB44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4992688"/>
            <a:ext cx="39481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it-IT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Somatic  symptom disorder (DSM V)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D147383-E985-470B-A204-9D12542EB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8" y="5726113"/>
            <a:ext cx="26495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FACTITIOUS DISORDERS</a:t>
            </a:r>
          </a:p>
        </p:txBody>
      </p:sp>
      <p:sp>
        <p:nvSpPr>
          <p:cNvPr id="21" name="Freccia bidirezionale orizzontale 20">
            <a:extLst>
              <a:ext uri="{FF2B5EF4-FFF2-40B4-BE49-F238E27FC236}">
                <a16:creationId xmlns:a16="http://schemas.microsoft.com/office/drawing/2014/main" id="{0D18A942-ABF5-4DEB-9446-4656C4B68341}"/>
              </a:ext>
            </a:extLst>
          </p:cNvPr>
          <p:cNvSpPr/>
          <p:nvPr/>
        </p:nvSpPr>
        <p:spPr>
          <a:xfrm rot="5400000">
            <a:off x="4124326" y="5375275"/>
            <a:ext cx="366712" cy="3127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6E3EDF-7A02-4912-8550-A8509A9AE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6426200"/>
            <a:ext cx="50609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Fattori predisponenti, scatenanti e perpetuanti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6357C98-948C-458E-B8F2-E066CF088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8" y="785813"/>
            <a:ext cx="1543050" cy="1390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2" grpId="0" animBg="1"/>
      <p:bldP spid="14" grpId="0" animBg="1"/>
      <p:bldP spid="15" grpId="0" animBg="1"/>
      <p:bldP spid="19" grpId="0"/>
      <p:bldP spid="20" grpId="0"/>
      <p:bldP spid="21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2" descr="Lavagna_ardesia_cornice_legno.png">
            <a:extLst>
              <a:ext uri="{FF2B5EF4-FFF2-40B4-BE49-F238E27FC236}">
                <a16:creationId xmlns:a16="http://schemas.microsoft.com/office/drawing/2014/main" id="{9BA57EE0-5AE9-494D-A92F-40D0A9A7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04775"/>
            <a:ext cx="834072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42DA3C-CC7B-4F28-AC07-F23F97690F4D}"/>
              </a:ext>
            </a:extLst>
          </p:cNvPr>
          <p:cNvSpPr txBox="1"/>
          <p:nvPr/>
        </p:nvSpPr>
        <p:spPr>
          <a:xfrm>
            <a:off x="1101725" y="804863"/>
            <a:ext cx="6946900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b="1" dirty="0"/>
              <a:t>AMPLIFIED MUSCOLOSKELEATAL PAIN SYNDROME</a:t>
            </a: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3600" dirty="0"/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3600" dirty="0"/>
              <a:t>School is more stressful in children with amplified pain than in those with chronic arthritis.</a:t>
            </a: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3600" dirty="0"/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3600" dirty="0" err="1"/>
              <a:t>Assenza</a:t>
            </a:r>
            <a:r>
              <a:rPr lang="en-US" sz="3600" dirty="0"/>
              <a:t> da </a:t>
            </a:r>
            <a:r>
              <a:rPr lang="en-US" sz="3600" dirty="0" err="1"/>
              <a:t>scuola</a:t>
            </a:r>
            <a:endParaRPr lang="en-US" sz="3600" dirty="0"/>
          </a:p>
          <a:p>
            <a:pPr marL="571500" indent="-571500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3600" dirty="0" err="1"/>
              <a:t>Indicatore</a:t>
            </a:r>
            <a:r>
              <a:rPr lang="en-US" sz="3600" dirty="0"/>
              <a:t> di </a:t>
            </a:r>
            <a:r>
              <a:rPr lang="en-US" sz="3600" dirty="0" err="1"/>
              <a:t>gravità</a:t>
            </a:r>
            <a:endParaRPr lang="en-US" sz="3600" dirty="0"/>
          </a:p>
          <a:p>
            <a:pPr marL="571500" indent="-571500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3600" dirty="0" err="1"/>
              <a:t>Fattore</a:t>
            </a:r>
            <a:r>
              <a:rPr lang="en-US" sz="3600" dirty="0"/>
              <a:t> </a:t>
            </a:r>
            <a:r>
              <a:rPr lang="en-US" sz="3600" dirty="0" err="1"/>
              <a:t>perpetuante</a:t>
            </a:r>
            <a:endParaRPr lang="it-IT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2" descr="Lavagna_ardesia_cornice_legno.png">
            <a:extLst>
              <a:ext uri="{FF2B5EF4-FFF2-40B4-BE49-F238E27FC236}">
                <a16:creationId xmlns:a16="http://schemas.microsoft.com/office/drawing/2014/main" id="{7F62ADDB-5881-4F6B-9B0E-B7750544E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04775"/>
            <a:ext cx="834072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asellaDiTesto 3">
            <a:extLst>
              <a:ext uri="{FF2B5EF4-FFF2-40B4-BE49-F238E27FC236}">
                <a16:creationId xmlns:a16="http://schemas.microsoft.com/office/drawing/2014/main" id="{47FA6755-CAAE-4F30-B251-5BAD01F2A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725" y="804863"/>
            <a:ext cx="69469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US" altLang="en-US" sz="3600"/>
              <a:t>Any laboratory testing should be done with caution because</a:t>
            </a:r>
          </a:p>
          <a:p>
            <a:pPr eaLnBrk="1" hangingPunct="1"/>
            <a:r>
              <a:rPr lang="en-US" altLang="en-US" sz="3600"/>
              <a:t>the more tests that are performed, the more likely is the occurrence of</a:t>
            </a:r>
          </a:p>
          <a:p>
            <a:pPr eaLnBrk="1" hangingPunct="1"/>
            <a:r>
              <a:rPr lang="en-US" altLang="en-US" sz="3600"/>
              <a:t>false positive results leading to unjustified doubt about the diagnosis, anxiety concerning more serious illnesses, and delay in initiating treatment.</a:t>
            </a:r>
            <a:endParaRPr lang="it-IT" altLang="en-US"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1">
            <a:extLst>
              <a:ext uri="{FF2B5EF4-FFF2-40B4-BE49-F238E27FC236}">
                <a16:creationId xmlns:a16="http://schemas.microsoft.com/office/drawing/2014/main" id="{F84176F6-2993-4B4F-8B7F-4710A9BB7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025" y="330200"/>
            <a:ext cx="3817938" cy="501650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FATTORI PREDISPONENTI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0CC838-2474-446F-95A1-9F8484A0B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1116013"/>
            <a:ext cx="3054350" cy="29003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Temperamento del </a:t>
            </a:r>
            <a:r>
              <a:rPr lang="it-IT" altLang="en-US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bambino</a:t>
            </a: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1" hangingPunct="1">
              <a:buFontTx/>
              <a:buChar char="-"/>
            </a:pP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insicurezza</a:t>
            </a:r>
          </a:p>
          <a:p>
            <a:pPr eaLnBrk="1" hangingPunct="1">
              <a:buFontTx/>
              <a:buChar char="-"/>
            </a:pP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internalizzazione</a:t>
            </a:r>
          </a:p>
          <a:p>
            <a:pPr eaLnBrk="1" hangingPunct="1">
              <a:buFontTx/>
              <a:buChar char="-"/>
            </a:pP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perfezionismo</a:t>
            </a:r>
          </a:p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Malattia cronica </a:t>
            </a:r>
          </a:p>
          <a:p>
            <a:pPr eaLnBrk="1" hangingPunct="1"/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Lieve deficit cognitivo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2E979E-449C-41E2-9E15-F0AA61660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4721225"/>
            <a:ext cx="7989888" cy="18462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it-IT" altLang="en-US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Famiglia</a:t>
            </a: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copying style: </a:t>
            </a:r>
          </a:p>
          <a:p>
            <a:pPr lvl="1" eaLnBrk="1" hangingPunct="1"/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famiglia somatizzatrice vs educare alla normalità del dolore</a:t>
            </a:r>
          </a:p>
          <a:p>
            <a:pPr eaLnBrk="1" hangingPunct="1"/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eccessive aspettative sul bambino</a:t>
            </a:r>
          </a:p>
          <a:p>
            <a:pPr eaLnBrk="1" hangingPunct="1">
              <a:buFontTx/>
              <a:buChar char="-"/>
            </a:pP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psicopatologia genitore: disturbo d’ansia</a:t>
            </a:r>
          </a:p>
          <a:p>
            <a:pPr eaLnBrk="1" hangingPunct="1">
              <a:buFontTx/>
              <a:buChar char="-"/>
            </a:pP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parente con malattia cronica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17F13A-7D89-45E9-B55F-9FA141951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025" y="1108075"/>
            <a:ext cx="5378450" cy="32496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Relazione bambino-famiglia</a:t>
            </a: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1" hangingPunct="1">
              <a:buFontTx/>
              <a:buChar char="-"/>
            </a:pP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impossibilità ad esprimere un distress</a:t>
            </a:r>
          </a:p>
          <a:p>
            <a:pPr eaLnBrk="1" hangingPunct="1"/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emotivo se non attraverso un sintomo fisico:	disturbo ansioso/depressivo</a:t>
            </a:r>
          </a:p>
          <a:p>
            <a:pPr eaLnBrk="1" hangingPunct="1"/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ideazone suicidaria</a:t>
            </a:r>
          </a:p>
          <a:p>
            <a:pPr eaLnBrk="1" hangingPunct="1"/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disforia di genere</a:t>
            </a:r>
          </a:p>
          <a:p>
            <a:pPr eaLnBrk="1" hangingPunct="1">
              <a:buFontTx/>
              <a:buChar char="-"/>
            </a:pP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reazione cognitiva disfunzionale ad una </a:t>
            </a:r>
          </a:p>
          <a:p>
            <a:pPr eaLnBrk="1" hangingPunct="1"/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condizione: amplificazione dei sintomi o </a:t>
            </a:r>
          </a:p>
          <a:p>
            <a:pPr eaLnBrk="1" hangingPunct="1"/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difficoltà ad affrontare il sintomo</a:t>
            </a:r>
          </a:p>
        </p:txBody>
      </p:sp>
      <p:sp>
        <p:nvSpPr>
          <p:cNvPr id="16390" name="CasellaDiTesto 5">
            <a:extLst>
              <a:ext uri="{FF2B5EF4-FFF2-40B4-BE49-F238E27FC236}">
                <a16:creationId xmlns:a16="http://schemas.microsoft.com/office/drawing/2014/main" id="{BA8038A4-26EE-4DD4-951F-9A23EDEC1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5208588"/>
            <a:ext cx="1841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sellaDiTesto 1">
            <a:extLst>
              <a:ext uri="{FF2B5EF4-FFF2-40B4-BE49-F238E27FC236}">
                <a16:creationId xmlns:a16="http://schemas.microsoft.com/office/drawing/2014/main" id="{B3A2FF9F-FCB5-402D-A133-1AAFEDE82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25" y="330200"/>
            <a:ext cx="3417888" cy="501650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FATTORI PRECIPITANTI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E8A7D8-AEFF-4842-82F7-3FD3BE81E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1441450"/>
            <a:ext cx="38369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Malattia acuta o un incidente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FF1ED0-5AF4-47F9-A7F3-9CCFD569C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2146300"/>
            <a:ext cx="83629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Perdita o una disgregazione familiare o frequenti conflitti familiari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AC7B3F-5D91-45B6-9208-B65780FB1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2886075"/>
            <a:ext cx="55356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catastrofe / un abuso fisico o sessuale </a:t>
            </a:r>
          </a:p>
          <a:p>
            <a:pPr eaLnBrk="1" hangingPunct="1"/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psichico (Munchausen by proxy)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F23A53-880D-445D-A59E-FFAF5A561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3995738"/>
            <a:ext cx="51641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eccessivo stress ambientale / sociale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B596192-2FA7-48BE-A576-F06636350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5416550"/>
            <a:ext cx="48831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Comprendere i fattori per modificarli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00D99FE-5216-4480-A37E-E4A82976E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128713"/>
            <a:ext cx="83058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it-IT" altLang="en-US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Spostare l’attenzione </a:t>
            </a: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dalla ricerca della causa, dal nome della malattia, alla ripresa del funzionamento </a:t>
            </a:r>
          </a:p>
          <a:p>
            <a:pPr eaLnBrk="1" hangingPunct="1">
              <a:spcBef>
                <a:spcPts val="1200"/>
              </a:spcBef>
            </a:pP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Rassicurare, coltivare la fiducia, evitare il doctor shopping e la «medicina social» alternativa</a:t>
            </a:r>
          </a:p>
          <a:p>
            <a:pPr eaLnBrk="1" hangingPunct="1">
              <a:spcBef>
                <a:spcPts val="1200"/>
              </a:spcBef>
            </a:pP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Concordare con il ragazzo e la famiglia </a:t>
            </a:r>
            <a:r>
              <a:rPr lang="it-IT" altLang="en-US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piccoli traguardi </a:t>
            </a: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raggiungibili e che possano aumentare l’autostima </a:t>
            </a:r>
          </a:p>
          <a:p>
            <a:pPr eaLnBrk="1" hangingPunct="1">
              <a:spcBef>
                <a:spcPts val="1200"/>
              </a:spcBef>
            </a:pPr>
            <a:r>
              <a:rPr lang="it-IT" altLang="en-US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Coinvolgere </a:t>
            </a: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tutte le figure professionali che si occupano del bambino: </a:t>
            </a:r>
            <a:r>
              <a:rPr lang="it-IT" altLang="en-US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insegnanti, allenatori, maestri</a:t>
            </a:r>
          </a:p>
          <a:p>
            <a:pPr eaLnBrk="1" hangingPunct="1">
              <a:spcBef>
                <a:spcPts val="1200"/>
              </a:spcBef>
            </a:pP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Piano per la </a:t>
            </a:r>
            <a:r>
              <a:rPr lang="it-IT" altLang="en-US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ripresa</a:t>
            </a: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della frequenza</a:t>
            </a:r>
            <a:r>
              <a:rPr lang="it-IT" altLang="en-US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scolastica</a:t>
            </a:r>
          </a:p>
          <a:p>
            <a:pPr eaLnBrk="1" hangingPunct="1">
              <a:spcBef>
                <a:spcPts val="1200"/>
              </a:spcBef>
            </a:pP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Approccio multidisciplinare: terapia psicologia, comportamentale e valutazione di comorbidità psichiatrica</a:t>
            </a:r>
          </a:p>
        </p:txBody>
      </p:sp>
      <p:sp>
        <p:nvSpPr>
          <p:cNvPr id="18435" name="CasellaDiTesto 11">
            <a:extLst>
              <a:ext uri="{FF2B5EF4-FFF2-40B4-BE49-F238E27FC236}">
                <a16:creationId xmlns:a16="http://schemas.microsoft.com/office/drawing/2014/main" id="{D4F27C09-AA8B-4C34-9667-5955C5DE7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307975"/>
            <a:ext cx="5665788" cy="5016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RIABILITAZIONE AL FUNZIONAMENTO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sellaDiTesto 1">
            <a:extLst>
              <a:ext uri="{FF2B5EF4-FFF2-40B4-BE49-F238E27FC236}">
                <a16:creationId xmlns:a16="http://schemas.microsoft.com/office/drawing/2014/main" id="{2D4C3B4C-9D5A-41D0-80B8-54CEF9D5D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1397000"/>
            <a:ext cx="78359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Depressione e disturbo d’ansia </a:t>
            </a:r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in comorbidità</a:t>
            </a:r>
          </a:p>
          <a:p>
            <a:pPr eaLnBrk="1" hangingPunct="1"/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il disturbo da sintomo somatico nel </a:t>
            </a:r>
            <a:r>
              <a:rPr lang="it-IT" altLang="en-US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30% </a:t>
            </a:r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 casi</a:t>
            </a:r>
          </a:p>
          <a:p>
            <a:pPr eaLnBrk="1" hangingPunct="1"/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vanno sempre ricercati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EC0261E-DE05-4B17-A450-F88F34482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3309938"/>
            <a:ext cx="8650288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Ricordarsi che i bambini con disturbo da sintomo somatico</a:t>
            </a:r>
          </a:p>
          <a:p>
            <a:pPr eaLnBrk="1" hangingPunct="1"/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a rischio di sviluppare una depressione e un disturbo</a:t>
            </a:r>
          </a:p>
          <a:p>
            <a:pPr eaLnBrk="1" hangingPunct="1"/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d’ansia (e viceversa)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5C3523-B446-41F7-8CF4-32245C3AD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5154613"/>
            <a:ext cx="77009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Usare il disturbo da sintomo somatico come marker</a:t>
            </a:r>
          </a:p>
          <a:p>
            <a:pPr eaLnBrk="1" hangingPunct="1"/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precoce di disturbo di salute mentale</a:t>
            </a:r>
          </a:p>
        </p:txBody>
      </p:sp>
      <p:sp>
        <p:nvSpPr>
          <p:cNvPr id="19461" name="CasellaDiTesto 4">
            <a:extLst>
              <a:ext uri="{FF2B5EF4-FFF2-40B4-BE49-F238E27FC236}">
                <a16:creationId xmlns:a16="http://schemas.microsoft.com/office/drawing/2014/main" id="{DA83A18E-BBD3-4B0E-BCF8-DAF3AB8BD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025" y="330200"/>
            <a:ext cx="4443413" cy="501650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COMORBIDITA’ PSICHIATRICA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sellaDiTesto 1">
            <a:extLst>
              <a:ext uri="{FF2B5EF4-FFF2-40B4-BE49-F238E27FC236}">
                <a16:creationId xmlns:a16="http://schemas.microsoft.com/office/drawing/2014/main" id="{02AA79FB-C61C-4BAD-81DF-83B5FB379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25" y="330200"/>
            <a:ext cx="3478213" cy="501650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FATTORI PERPETUANTI</a:t>
            </a:r>
          </a:p>
        </p:txBody>
      </p:sp>
      <p:sp>
        <p:nvSpPr>
          <p:cNvPr id="20483" name="CasellaDiTesto 2">
            <a:extLst>
              <a:ext uri="{FF2B5EF4-FFF2-40B4-BE49-F238E27FC236}">
                <a16:creationId xmlns:a16="http://schemas.microsoft.com/office/drawing/2014/main" id="{AD23DCD3-CDAB-46DE-8232-4221C78F8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1325563"/>
            <a:ext cx="79978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Strutturazione di un disturbo psichiatrico: depressione / ansia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A21CDE-225E-4E5F-9641-276349589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2305050"/>
            <a:ext cx="828198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presenza di atteggiamenti cognitivi disfunzionali nel bambino e nella famiglia:</a:t>
            </a:r>
          </a:p>
          <a:p>
            <a:pPr eaLnBrk="1" hangingPunct="1"/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Atteggiamento catastrofista</a:t>
            </a:r>
          </a:p>
          <a:p>
            <a:pPr eaLnBrk="1" hangingPunct="1">
              <a:buFontTx/>
              <a:buChar char="-"/>
            </a:pPr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Senso di ingiustizia</a:t>
            </a:r>
          </a:p>
          <a:p>
            <a:pPr eaLnBrk="1" hangingPunct="1">
              <a:buFontTx/>
              <a:buChar char="-"/>
            </a:pPr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Psicopatologia del genitore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DB8C4A6-DB06-4DB5-8EA7-045811F1F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4840288"/>
            <a:ext cx="81026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Isolamento sociale</a:t>
            </a:r>
          </a:p>
          <a:p>
            <a:pPr eaLnBrk="1" hangingPunct="1"/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Rapporto famiglia – medico </a:t>
            </a:r>
          </a:p>
          <a:p>
            <a:pPr eaLnBrk="1" hangingPunct="1"/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Associazioni di malati – malattia come identità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CCBA9C3E-5FF7-47B4-8A99-F90B1DF8F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0"/>
            <a:ext cx="379095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Font typeface="Comic Sans MS" panose="030F0702030302020204" pitchFamily="66" charset="0"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Patologia fittizia/Malingering</a:t>
            </a:r>
          </a:p>
          <a:p>
            <a:pPr eaLnBrk="1" hangingPunct="1">
              <a:lnSpc>
                <a:spcPct val="100000"/>
              </a:lnSpc>
              <a:buFont typeface="Comic Sans MS" panose="030F0702030302020204" pitchFamily="66" charset="0"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(consapevole inganno )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F1BA2C00-2844-4226-9D38-82725317E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2259013"/>
            <a:ext cx="4438650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Font typeface="Comic Sans MS" panose="030F0702030302020204" pitchFamily="66" charset="0"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Disturbo somatoforme/Psicosom. </a:t>
            </a:r>
          </a:p>
          <a:p>
            <a:pPr eaLnBrk="1" hangingPunct="1">
              <a:lnSpc>
                <a:spcPct val="100000"/>
              </a:lnSpc>
              <a:buFont typeface="Comic Sans MS" panose="030F0702030302020204" pitchFamily="66" charset="0"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(espressione /problema  “psico”)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C49120CA-9A73-4AD1-8D86-344C0F4BF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3551238"/>
            <a:ext cx="2936875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Font typeface="Comic Sans MS" panose="030F0702030302020204" pitchFamily="66" charset="0"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Munchausen by proxy</a:t>
            </a:r>
          </a:p>
          <a:p>
            <a:pPr eaLnBrk="1" hangingPunct="1">
              <a:lnSpc>
                <a:spcPct val="100000"/>
              </a:lnSpc>
              <a:buFont typeface="Comic Sans MS" panose="030F0702030302020204" pitchFamily="66" charset="0"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(forma di abuso )</a:t>
            </a:r>
          </a:p>
        </p:txBody>
      </p:sp>
      <p:sp>
        <p:nvSpPr>
          <p:cNvPr id="21509" name="Text Box 6">
            <a:extLst>
              <a:ext uri="{FF2B5EF4-FFF2-40B4-BE49-F238E27FC236}">
                <a16:creationId xmlns:a16="http://schemas.microsoft.com/office/drawing/2014/main" id="{B727A6C6-762C-423B-9BA5-C7AA9DB4E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8080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it-IT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031CDF5F-5E91-4F6C-99A6-37FE663E8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701675"/>
            <a:ext cx="32131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Font typeface="Comic Sans MS" panose="030F0702030302020204" pitchFamily="66" charset="0"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Dolore: mezzo cosciente</a:t>
            </a:r>
          </a:p>
          <a:p>
            <a:pPr eaLnBrk="1" hangingPunct="1">
              <a:lnSpc>
                <a:spcPct val="100000"/>
              </a:lnSpc>
              <a:buFont typeface="Comic Sans MS" panose="030F0702030302020204" pitchFamily="66" charset="0"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fini anche inconsci</a:t>
            </a:r>
          </a:p>
        </p:txBody>
      </p:sp>
      <p:sp>
        <p:nvSpPr>
          <p:cNvPr id="21511" name="Text Box 8">
            <a:extLst>
              <a:ext uri="{FF2B5EF4-FFF2-40B4-BE49-F238E27FC236}">
                <a16:creationId xmlns:a16="http://schemas.microsoft.com/office/drawing/2014/main" id="{3605135B-2515-4C97-B74A-B7524E19B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0" y="2362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it-IT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C95561BE-2EC8-4523-BAE7-F29F6365B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2276475"/>
            <a:ext cx="34448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Font typeface="Comic Sans MS" panose="030F0702030302020204" pitchFamily="66" charset="0"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Dolore: mezzo incosciente</a:t>
            </a:r>
          </a:p>
          <a:p>
            <a:pPr eaLnBrk="1" hangingPunct="1">
              <a:lnSpc>
                <a:spcPct val="100000"/>
              </a:lnSpc>
              <a:buFont typeface="Comic Sans MS" panose="030F0702030302020204" pitchFamily="66" charset="0"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amplificato, adattativo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2A512330-79E9-4E18-A6E0-09360ED3E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3573463"/>
            <a:ext cx="3275013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Font typeface="Comic Sans MS" panose="030F0702030302020204" pitchFamily="66" charset="0"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presunto “dolore” del </a:t>
            </a:r>
          </a:p>
          <a:p>
            <a:pPr eaLnBrk="1" hangingPunct="1">
              <a:lnSpc>
                <a:spcPct val="100000"/>
              </a:lnSpc>
              <a:buFont typeface="Comic Sans MS" panose="030F0702030302020204" pitchFamily="66" charset="0"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bambino e’ mantenuto e</a:t>
            </a:r>
          </a:p>
          <a:p>
            <a:pPr eaLnBrk="1" hangingPunct="1">
              <a:lnSpc>
                <a:spcPct val="100000"/>
              </a:lnSpc>
              <a:buFont typeface="Comic Sans MS" panose="030F0702030302020204" pitchFamily="66" charset="0"/>
              <a:buNone/>
            </a:pPr>
            <a:r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utilizzato dal genitore</a:t>
            </a:r>
          </a:p>
          <a:p>
            <a:pPr eaLnBrk="1" hangingPunct="1">
              <a:lnSpc>
                <a:spcPct val="100000"/>
              </a:lnSpc>
              <a:buFont typeface="Comic Sans MS" panose="030F0702030302020204" pitchFamily="66" charset="0"/>
              <a:buNone/>
            </a:pPr>
            <a:endParaRPr lang="en-GB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>
            <a:extLst>
              <a:ext uri="{FF2B5EF4-FFF2-40B4-BE49-F238E27FC236}">
                <a16:creationId xmlns:a16="http://schemas.microsoft.com/office/drawing/2014/main" id="{5C1A94C8-26EC-4ABC-BAE5-5A2274674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420938"/>
            <a:ext cx="8353425" cy="3744912"/>
          </a:xfrm>
          <a:solidFill>
            <a:srgbClr val="CCEC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it-IT" altLang="en-US" sz="2900" i="1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it-IT" altLang="en-US" sz="2900" b="1" i="1">
                <a:solidFill>
                  <a:schemeClr val="accent2"/>
                </a:solidFill>
                <a:latin typeface="Comic Sans MS" panose="030F0702030302020204" pitchFamily="66" charset="0"/>
              </a:rPr>
              <a:t>produzione </a:t>
            </a:r>
            <a:r>
              <a:rPr lang="it-IT" altLang="en-US" sz="2900" i="1">
                <a:solidFill>
                  <a:schemeClr val="accent2"/>
                </a:solidFill>
                <a:latin typeface="Comic Sans MS" panose="030F0702030302020204" pitchFamily="66" charset="0"/>
              </a:rPr>
              <a:t>deliberata o </a:t>
            </a:r>
            <a:r>
              <a:rPr lang="it-IT" altLang="en-US" sz="2900" b="1" i="1">
                <a:solidFill>
                  <a:schemeClr val="accent2"/>
                </a:solidFill>
                <a:latin typeface="Comic Sans MS" panose="030F0702030302020204" pitchFamily="66" charset="0"/>
              </a:rPr>
              <a:t>simulazione</a:t>
            </a:r>
            <a:r>
              <a:rPr lang="it-IT" altLang="en-US" sz="2900" i="1">
                <a:solidFill>
                  <a:schemeClr val="accent2"/>
                </a:solidFill>
                <a:latin typeface="Comic Sans MS" panose="030F0702030302020204" pitchFamily="66" charset="0"/>
              </a:rPr>
              <a:t> di segni e sintomi fisici o psichici in un’altra persona che è affidata alle cure del soggetto. Tipicamente la </a:t>
            </a:r>
            <a:r>
              <a:rPr lang="it-IT" altLang="en-US" sz="2900" b="1" i="1">
                <a:solidFill>
                  <a:schemeClr val="accent2"/>
                </a:solidFill>
                <a:latin typeface="Comic Sans MS" panose="030F0702030302020204" pitchFamily="66" charset="0"/>
              </a:rPr>
              <a:t>vittima</a:t>
            </a:r>
            <a:r>
              <a:rPr lang="it-IT" altLang="en-US" sz="2900" i="1">
                <a:solidFill>
                  <a:schemeClr val="accent2"/>
                </a:solidFill>
                <a:latin typeface="Comic Sans MS" panose="030F0702030302020204" pitchFamily="66" charset="0"/>
              </a:rPr>
              <a:t> è un </a:t>
            </a:r>
            <a:r>
              <a:rPr lang="it-IT" altLang="en-US" sz="2900" b="1" i="1">
                <a:solidFill>
                  <a:schemeClr val="accent2"/>
                </a:solidFill>
                <a:latin typeface="Comic Sans MS" panose="030F0702030302020204" pitchFamily="66" charset="0"/>
              </a:rPr>
              <a:t>bambino</a:t>
            </a:r>
            <a:r>
              <a:rPr lang="it-IT" altLang="en-US" sz="2900" i="1">
                <a:solidFill>
                  <a:schemeClr val="accent2"/>
                </a:solidFill>
                <a:latin typeface="Comic Sans MS" panose="030F0702030302020204" pitchFamily="66" charset="0"/>
              </a:rPr>
              <a:t> piccolo e il </a:t>
            </a:r>
            <a:r>
              <a:rPr lang="it-IT" altLang="en-US" sz="2900" b="1" i="1">
                <a:solidFill>
                  <a:schemeClr val="accent2"/>
                </a:solidFill>
                <a:latin typeface="Comic Sans MS" panose="030F0702030302020204" pitchFamily="66" charset="0"/>
              </a:rPr>
              <a:t>responsabile</a:t>
            </a:r>
            <a:r>
              <a:rPr lang="it-IT" altLang="en-US" sz="2900" i="1">
                <a:solidFill>
                  <a:schemeClr val="accent2"/>
                </a:solidFill>
                <a:latin typeface="Comic Sans MS" panose="030F0702030302020204" pitchFamily="66" charset="0"/>
              </a:rPr>
              <a:t> è la </a:t>
            </a:r>
            <a:r>
              <a:rPr lang="it-IT" altLang="en-US" sz="2900" b="1" i="1">
                <a:solidFill>
                  <a:schemeClr val="accent2"/>
                </a:solidFill>
                <a:latin typeface="Comic Sans MS" panose="030F0702030302020204" pitchFamily="66" charset="0"/>
              </a:rPr>
              <a:t>madre</a:t>
            </a:r>
            <a:r>
              <a:rPr lang="it-IT" altLang="en-US" sz="2900" i="1">
                <a:solidFill>
                  <a:schemeClr val="accent2"/>
                </a:solidFill>
                <a:latin typeface="Comic Sans MS" panose="030F0702030302020204" pitchFamily="66" charset="0"/>
              </a:rPr>
              <a:t> del bambino. La </a:t>
            </a:r>
            <a:r>
              <a:rPr lang="it-IT" altLang="en-US" sz="2900" b="1" i="1">
                <a:solidFill>
                  <a:schemeClr val="accent2"/>
                </a:solidFill>
                <a:latin typeface="Comic Sans MS" panose="030F0702030302020204" pitchFamily="66" charset="0"/>
              </a:rPr>
              <a:t>motivazione</a:t>
            </a:r>
            <a:r>
              <a:rPr lang="it-IT" altLang="en-US" sz="2900" i="1">
                <a:solidFill>
                  <a:schemeClr val="accent2"/>
                </a:solidFill>
                <a:latin typeface="Comic Sans MS" panose="030F0702030302020204" pitchFamily="66" charset="0"/>
              </a:rPr>
              <a:t> di tale comportamento viene ritenuta essere il </a:t>
            </a:r>
            <a:r>
              <a:rPr lang="it-IT" altLang="en-US" sz="2900" b="1" i="1">
                <a:solidFill>
                  <a:schemeClr val="accent2"/>
                </a:solidFill>
                <a:latin typeface="Comic Sans MS" panose="030F0702030302020204" pitchFamily="66" charset="0"/>
              </a:rPr>
              <a:t>bisogno psicologico</a:t>
            </a:r>
            <a:r>
              <a:rPr lang="it-IT" altLang="en-US" sz="2900" i="1">
                <a:solidFill>
                  <a:schemeClr val="accent2"/>
                </a:solidFill>
                <a:latin typeface="Comic Sans MS" panose="030F0702030302020204" pitchFamily="66" charset="0"/>
              </a:rPr>
              <a:t> di assumere, per interposta persona, il ruolo di malato…</a:t>
            </a:r>
            <a:r>
              <a:rPr lang="it-IT" altLang="en-US" sz="290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33124" name="Text Box 4">
            <a:extLst>
              <a:ext uri="{FF2B5EF4-FFF2-40B4-BE49-F238E27FC236}">
                <a16:creationId xmlns:a16="http://schemas.microsoft.com/office/drawing/2014/main" id="{BD1E0068-F460-4F6E-A787-A0C844FA9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6308725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b="1" i="1">
                <a:cs typeface="Arial" panose="020B0604020202020204" pitchFamily="34" charset="0"/>
              </a:rPr>
              <a:t>DSM –IV- 2000</a:t>
            </a:r>
            <a:r>
              <a:rPr lang="it-IT" altLang="en-US">
                <a:cs typeface="Arial" panose="020B0604020202020204" pitchFamily="34" charset="0"/>
              </a:rPr>
              <a:t> </a:t>
            </a:r>
          </a:p>
        </p:txBody>
      </p:sp>
      <p:sp>
        <p:nvSpPr>
          <p:cNvPr id="133127" name="Text Box 7">
            <a:extLst>
              <a:ext uri="{FF2B5EF4-FFF2-40B4-BE49-F238E27FC236}">
                <a16:creationId xmlns:a16="http://schemas.microsoft.com/office/drawing/2014/main" id="{C898E3A7-EF75-46BD-A77D-C8AAC1924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7129462" cy="519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it-IT" altLang="en-US" sz="2800">
                <a:solidFill>
                  <a:schemeClr val="accent2"/>
                </a:solidFill>
              </a:rPr>
              <a:t> Serio </a:t>
            </a:r>
            <a:r>
              <a:rPr lang="it-IT" altLang="en-US" sz="2800" b="1">
                <a:solidFill>
                  <a:schemeClr val="accent2"/>
                </a:solidFill>
              </a:rPr>
              <a:t>ABUSO SUI MINORI</a:t>
            </a:r>
          </a:p>
        </p:txBody>
      </p:sp>
      <p:sp>
        <p:nvSpPr>
          <p:cNvPr id="33797" name="TextBox 2">
            <a:extLst>
              <a:ext uri="{FF2B5EF4-FFF2-40B4-BE49-F238E27FC236}">
                <a16:creationId xmlns:a16="http://schemas.microsoft.com/office/drawing/2014/main" id="{3BF9B2EF-CFFA-4585-BB78-B3B1CDAD9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5263"/>
            <a:ext cx="72723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GB" altLang="en-US" sz="4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s. di Munchausen by proxy</a:t>
            </a:r>
            <a:endParaRPr lang="it-IT" altLang="en-US" sz="4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uiExpand="1" build="p" animBg="1"/>
      <p:bldP spid="133124" grpId="0"/>
      <p:bldP spid="1331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05D9C995-05FD-4783-B9B6-DE30FB13E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6551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DOLORE</a:t>
            </a:r>
          </a:p>
        </p:txBody>
      </p:sp>
      <p:sp>
        <p:nvSpPr>
          <p:cNvPr id="4099" name="TextBox 2">
            <a:extLst>
              <a:ext uri="{FF2B5EF4-FFF2-40B4-BE49-F238E27FC236}">
                <a16:creationId xmlns:a16="http://schemas.microsoft.com/office/drawing/2014/main" id="{B1E1E5D2-2AB5-4FF3-8763-3598DDB6A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81075"/>
            <a:ext cx="8424863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800100" indent="-3429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Prestare attenzione al dolore continuo di nuova comparsa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Pensare sempre alle cause organiche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tumore fa male nell’osso e nel cervello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Età del bambino, sede e caratteristiche del dolore aiutano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Fare un’ipotesi e vedere se c’è risposta alla terapia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Considerare le bandierine rosse (ad esempio per cefalea e dolori addominali ricorrenti)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Esistono dolori non dichiarati che hanno portato ad adattamento (rigidità nei bambini piccoli)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il dolore è «funzionale», la rassicurazione è importante, ma non basta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dolore impossibile deve insospettire (inganno, sindrome di Munchausen?)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8AF6CFF-2020-4886-A908-DF6BBDD91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0325" y="5876925"/>
            <a:ext cx="7778750" cy="868363"/>
          </a:xfrm>
        </p:spPr>
        <p:txBody>
          <a:bodyPr/>
          <a:lstStyle/>
          <a:p>
            <a:pPr marL="742950" indent="-742950" eaLnBrk="1" hangingPunct="1"/>
            <a:r>
              <a:rPr lang="en-GB" altLang="en-US" sz="2200" i="1">
                <a:latin typeface="Calibri" panose="020F0502020204030204" pitchFamily="34" charset="0"/>
                <a:cs typeface="Calibri" panose="020F0502020204030204" pitchFamily="34" charset="0"/>
              </a:rPr>
              <a:t>Ayoub et al. Definitional issues in Munchausen by proxy. Child Maltreatment. 2002;7:105–111</a:t>
            </a:r>
            <a:endParaRPr lang="it-IT" altLang="en-US" sz="22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6BADA5D-A5F4-4359-A1B8-EE324219F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8640762" cy="2160587"/>
          </a:xfrm>
          <a:solidFill>
            <a:srgbClr val="CCFFFF"/>
          </a:solidFill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it-IT" altLang="en-US" sz="2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Pediatric Condition Falsification </a:t>
            </a:r>
          </a:p>
          <a:p>
            <a:pPr marL="571500" indent="-571500" eaLnBrk="1" hangingPunct="1">
              <a:lnSpc>
                <a:spcPct val="90000"/>
              </a:lnSpc>
              <a:buFontTx/>
              <a:buNone/>
            </a:pPr>
            <a:r>
              <a:rPr lang="it-IT" altLang="en-US" sz="26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Abuso sul bambino </a:t>
            </a:r>
          </a:p>
          <a:p>
            <a:pPr marL="571500" indent="-571500" eaLnBrk="1" hangingPunct="1">
              <a:lnSpc>
                <a:spcPct val="90000"/>
              </a:lnSpc>
              <a:buFontTx/>
              <a:buNone/>
            </a:pPr>
            <a:r>
              <a:rPr lang="it-IT" altLang="en-US" sz="26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!!! La presenza di una reale patologia non preclude l’esagerazione o la falsificazione</a:t>
            </a:r>
          </a:p>
          <a:p>
            <a:pPr marL="571500" indent="-571500" eaLnBrk="1" hangingPunct="1">
              <a:lnSpc>
                <a:spcPct val="90000"/>
              </a:lnSpc>
              <a:buFontTx/>
              <a:buNone/>
            </a:pPr>
            <a:endParaRPr lang="it-IT" altLang="en-US" sz="2600" b="1" i="1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31" name="Text Box 7">
            <a:extLst>
              <a:ext uri="{FF2B5EF4-FFF2-40B4-BE49-F238E27FC236}">
                <a16:creationId xmlns:a16="http://schemas.microsoft.com/office/drawing/2014/main" id="{EA07B938-E0CF-4424-A4FF-0E3DC1119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24400"/>
            <a:ext cx="8353425" cy="8858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it-IT" altLang="en-US" sz="2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Factitiuos Disorder by proxy</a:t>
            </a:r>
          </a:p>
          <a:p>
            <a:pPr eaLnBrk="1" hangingPunct="1"/>
            <a:r>
              <a:rPr lang="it-IT" altLang="en-US" sz="26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Diagnosi riferita all’adulto-carnefice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 animBg="1"/>
      <p:bldP spid="522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0996F36B-E627-4DF8-8D24-26A5C023E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836613"/>
            <a:ext cx="7129462" cy="4652962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it-IT" altLang="en-US">
                <a:latin typeface="Calibri" panose="020F0502020204030204" pitchFamily="34" charset="0"/>
                <a:cs typeface="Calibri" panose="020F0502020204030204" pitchFamily="34" charset="0"/>
              </a:rPr>
              <a:t>Sindrome rara / raramente diagnosticata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it-IT" altLang="en-US">
                <a:latin typeface="Calibri" panose="020F0502020204030204" pitchFamily="34" charset="0"/>
                <a:cs typeface="Calibri" panose="020F0502020204030204" pitchFamily="34" charset="0"/>
              </a:rPr>
              <a:t>Incidenza: 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Calibri" panose="020F0502020204030204" pitchFamily="34" charset="0"/>
                <a:cs typeface="Calibri" panose="020F0502020204030204" pitchFamily="34" charset="0"/>
              </a:rPr>
              <a:t>   1.2/100.000   tutta l’età pediatrica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Calibri" panose="020F0502020204030204" pitchFamily="34" charset="0"/>
                <a:cs typeface="Calibri" panose="020F0502020204030204" pitchFamily="34" charset="0"/>
              </a:rPr>
              <a:t>   quasi 3/100.000   sotto l’anno di vita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it-IT" altLang="en-US">
                <a:latin typeface="Calibri" panose="020F0502020204030204" pitchFamily="34" charset="0"/>
                <a:cs typeface="Calibri" panose="020F0502020204030204" pitchFamily="34" charset="0"/>
              </a:rPr>
              <a:t>T medio alla diagnosi: 6 mesi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it-IT" altLang="en-US">
                <a:latin typeface="Calibri" panose="020F0502020204030204" pitchFamily="34" charset="0"/>
                <a:cs typeface="Calibri" panose="020F0502020204030204" pitchFamily="34" charset="0"/>
              </a:rPr>
              <a:t>Età media: 20 mesi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it-IT" altLang="en-US">
                <a:latin typeface="Calibri" panose="020F0502020204030204" pitchFamily="34" charset="0"/>
                <a:cs typeface="Calibri" panose="020F0502020204030204" pitchFamily="34" charset="0"/>
              </a:rPr>
              <a:t>Mortalità: 10 %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4AFAD55A-3A99-462E-9EA1-38F4DF005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413" y="1700213"/>
            <a:ext cx="8893175" cy="1584325"/>
          </a:xfrm>
          <a:solidFill>
            <a:srgbClr val="CCEC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  <a:defRPr/>
            </a:pPr>
            <a:r>
              <a:rPr lang="it-IT" altLang="en-US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simulazione</a:t>
            </a:r>
            <a:r>
              <a:rPr lang="it-IT" altLang="en-US" sz="30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it-IT" altLang="en-US" sz="3000">
                <a:solidFill>
                  <a:schemeClr val="tx1"/>
                </a:solidFill>
                <a:latin typeface="Comic Sans MS" panose="030F0702030302020204" pitchFamily="66" charset="0"/>
              </a:rPr>
              <a:t>di segni e sintomi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en-US" sz="3000">
                <a:solidFill>
                  <a:schemeClr val="tx1"/>
                </a:solidFill>
                <a:latin typeface="Comic Sans MS" panose="030F0702030302020204" pitchFamily="66" charset="0"/>
              </a:rPr>
              <a:t>  eventi minuziosamente descritti ma senza prove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en-US" sz="3000">
                <a:solidFill>
                  <a:schemeClr val="tx1"/>
                </a:solidFill>
                <a:latin typeface="Comic Sans MS" panose="030F0702030302020204" pitchFamily="66" charset="0"/>
              </a:rPr>
              <a:t>  non testimoni (vedi ruolo del padre)  </a:t>
            </a:r>
          </a:p>
        </p:txBody>
      </p:sp>
      <p:sp>
        <p:nvSpPr>
          <p:cNvPr id="54279" name="Text Box 7">
            <a:extLst>
              <a:ext uri="{FF2B5EF4-FFF2-40B4-BE49-F238E27FC236}">
                <a16:creationId xmlns:a16="http://schemas.microsoft.com/office/drawing/2014/main" id="{F7850D09-651F-43DC-9FE0-15B20C39A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4371975"/>
            <a:ext cx="8353425" cy="10064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it-IT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induzione</a:t>
            </a:r>
            <a:r>
              <a:rPr lang="it-IT" altLang="en-US" sz="3000" b="1" dirty="0">
                <a:solidFill>
                  <a:schemeClr val="tx1"/>
                </a:solidFill>
              </a:rPr>
              <a:t> </a:t>
            </a:r>
            <a:r>
              <a:rPr lang="it-IT" altLang="en-US" sz="3000" dirty="0">
                <a:solidFill>
                  <a:schemeClr val="tx1"/>
                </a:solidFill>
              </a:rPr>
              <a:t>di segni e sintomi di malattia  forma più estrema e crudele</a:t>
            </a:r>
          </a:p>
        </p:txBody>
      </p:sp>
      <p:sp>
        <p:nvSpPr>
          <p:cNvPr id="54280" name="Text Box 8">
            <a:extLst>
              <a:ext uri="{FF2B5EF4-FFF2-40B4-BE49-F238E27FC236}">
                <a16:creationId xmlns:a16="http://schemas.microsoft.com/office/drawing/2014/main" id="{D8DCDEE6-8CAB-4D3B-868B-C1FC0EC1C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3571875"/>
            <a:ext cx="8713788" cy="5032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it-IT" altLang="en-US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amplificazione</a:t>
            </a:r>
            <a:r>
              <a:rPr lang="it-IT" altLang="en-US" sz="3000" b="1">
                <a:solidFill>
                  <a:schemeClr val="tx1"/>
                </a:solidFill>
              </a:rPr>
              <a:t> </a:t>
            </a:r>
            <a:r>
              <a:rPr lang="it-IT" altLang="en-US" sz="3000">
                <a:solidFill>
                  <a:schemeClr val="tx1"/>
                </a:solidFill>
              </a:rPr>
              <a:t>di sintomi</a:t>
            </a:r>
            <a:r>
              <a:rPr lang="it-IT" altLang="en-US" sz="3000" b="1">
                <a:solidFill>
                  <a:schemeClr val="tx1"/>
                </a:solidFill>
              </a:rPr>
              <a:t> </a:t>
            </a:r>
            <a:r>
              <a:rPr lang="it-IT" altLang="en-US" sz="3000">
                <a:solidFill>
                  <a:schemeClr val="tx1"/>
                </a:solidFill>
              </a:rPr>
              <a:t>di una malattia vera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 animBg="1"/>
      <p:bldP spid="54279" grpId="0" animBg="1"/>
      <p:bldP spid="542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>
            <a:extLst>
              <a:ext uri="{FF2B5EF4-FFF2-40B4-BE49-F238E27FC236}">
                <a16:creationId xmlns:a16="http://schemas.microsoft.com/office/drawing/2014/main" id="{044F8EF8-DD08-4F2A-8A25-79E255077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125538"/>
            <a:ext cx="8027987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it-IT" altLang="en-US" sz="27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Iniezione </a:t>
            </a:r>
            <a:r>
              <a:rPr lang="it-IT" altLang="en-US" sz="27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materiale fecale, urine o saliva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en-US" sz="27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!! accessi vascolari o drenaggi 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it-IT" altLang="en-US" sz="27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Avvelenamento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en-US" sz="27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!! Insulina &gt; crisi ipoglicemiche 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it-IT" altLang="en-US" sz="27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Falsificare</a:t>
            </a:r>
            <a:r>
              <a:rPr lang="it-IT" altLang="en-US" sz="27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analisi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en-US" sz="27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elementi estranei nei campioni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en-US" sz="27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sostituzione con campioni di	pazienti malati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it-IT" altLang="en-US" sz="27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Maltrattamenti</a:t>
            </a:r>
            <a:endParaRPr lang="it-IT" altLang="en-US" sz="27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en-US" sz="27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punture di spillo, ustioni, traumi  	 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it-IT" altLang="en-US" sz="27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Bambino piccolo:</a:t>
            </a:r>
            <a:r>
              <a:rPr lang="it-IT" altLang="en-US" sz="27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soffocamento e somministrazione di sostanze.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>
            <a:extLst>
              <a:ext uri="{FF2B5EF4-FFF2-40B4-BE49-F238E27FC236}">
                <a16:creationId xmlns:a16="http://schemas.microsoft.com/office/drawing/2014/main" id="{BC7B563A-675F-414C-8F28-A3124CE72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3518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>
            <a:extLst>
              <a:ext uri="{FF2B5EF4-FFF2-40B4-BE49-F238E27FC236}">
                <a16:creationId xmlns:a16="http://schemas.microsoft.com/office/drawing/2014/main" id="{8F16D493-C211-458E-8014-339304139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628775"/>
            <a:ext cx="22193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>
            <a:extLst>
              <a:ext uri="{FF2B5EF4-FFF2-40B4-BE49-F238E27FC236}">
                <a16:creationId xmlns:a16="http://schemas.microsoft.com/office/drawing/2014/main" id="{B7256C6E-77C9-42D0-AAFD-4F5EB9DF5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27241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Text Box 9">
            <a:extLst>
              <a:ext uri="{FF2B5EF4-FFF2-40B4-BE49-F238E27FC236}">
                <a16:creationId xmlns:a16="http://schemas.microsoft.com/office/drawing/2014/main" id="{E686961E-2706-4BF4-9B8E-B372784BE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4975225"/>
            <a:ext cx="8569325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6"/>
              </a:buBlip>
            </a:pPr>
            <a:r>
              <a:rPr lang="it-IT" altLang="en-US">
                <a:solidFill>
                  <a:schemeClr val="tx1"/>
                </a:solidFill>
                <a:cs typeface="Arial" panose="020B0604020202020204" pitchFamily="34" charset="0"/>
              </a:rPr>
              <a:t>  ripetute fratture con un martello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6"/>
              </a:buBlip>
            </a:pPr>
            <a:r>
              <a:rPr lang="it-IT" altLang="en-US">
                <a:solidFill>
                  <a:schemeClr val="tx1"/>
                </a:solidFill>
                <a:cs typeface="Arial" panose="020B0604020202020204" pitchFamily="34" charset="0"/>
              </a:rPr>
              <a:t>  reiterate suppurazioni mediante iniezione di sostanze (polvere di caffè, farina…) nelle ferite chirurgiche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Blip>
                <a:blip r:embed="rId6"/>
              </a:buBlip>
            </a:pPr>
            <a:r>
              <a:rPr lang="it-IT" altLang="en-US">
                <a:solidFill>
                  <a:schemeClr val="tx1"/>
                </a:solidFill>
                <a:cs typeface="Arial" panose="020B0604020202020204" pitchFamily="34" charset="0"/>
              </a:rPr>
              <a:t>  ustione con acqua bollente dentro il gesso</a:t>
            </a:r>
          </a:p>
        </p:txBody>
      </p:sp>
      <p:sp>
        <p:nvSpPr>
          <p:cNvPr id="58378" name="Text Box 10">
            <a:extLst>
              <a:ext uri="{FF2B5EF4-FFF2-40B4-BE49-F238E27FC236}">
                <a16:creationId xmlns:a16="http://schemas.microsoft.com/office/drawing/2014/main" id="{3EFFCF2B-80FC-4029-983C-20D951317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213"/>
            <a:ext cx="82089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>
                <a:solidFill>
                  <a:schemeClr val="tx1"/>
                </a:solidFill>
              </a:rPr>
              <a:t>Storia raccontata direttamente da una ex bambina vittima di MBPs </a:t>
            </a:r>
          </a:p>
          <a:p>
            <a:pPr eaLnBrk="1" hangingPunct="1"/>
            <a:r>
              <a:rPr lang="it-IT" altLang="en-US">
                <a:solidFill>
                  <a:schemeClr val="tx1"/>
                </a:solidFill>
              </a:rPr>
              <a:t>Descrive gli abusi subiti per 8 anni…</a:t>
            </a:r>
          </a:p>
        </p:txBody>
      </p:sp>
      <p:sp>
        <p:nvSpPr>
          <p:cNvPr id="58379" name="Text Box 11">
            <a:extLst>
              <a:ext uri="{FF2B5EF4-FFF2-40B4-BE49-F238E27FC236}">
                <a16:creationId xmlns:a16="http://schemas.microsoft.com/office/drawing/2014/main" id="{1E8303C5-B49D-4584-8E52-937D47D22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486150"/>
            <a:ext cx="16383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sz="2800">
                <a:solidFill>
                  <a:schemeClr val="tx1"/>
                </a:solidFill>
              </a:rPr>
              <a:t>La madre </a:t>
            </a:r>
          </a:p>
        </p:txBody>
      </p:sp>
      <p:sp>
        <p:nvSpPr>
          <p:cNvPr id="58380" name="AutoShape 12">
            <a:extLst>
              <a:ext uri="{FF2B5EF4-FFF2-40B4-BE49-F238E27FC236}">
                <a16:creationId xmlns:a16="http://schemas.microsoft.com/office/drawing/2014/main" id="{D549E979-9EF0-47D7-96CA-822BBE2CC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4292600"/>
            <a:ext cx="576263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</a:endParaRPr>
          </a:p>
        </p:txBody>
      </p:sp>
      <p:pic>
        <p:nvPicPr>
          <p:cNvPr id="44041" name="Picture 5">
            <a:extLst>
              <a:ext uri="{FF2B5EF4-FFF2-40B4-BE49-F238E27FC236}">
                <a16:creationId xmlns:a16="http://schemas.microsoft.com/office/drawing/2014/main" id="{2E8BF5AA-F104-4E50-991E-ED0DDB1F5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49275"/>
            <a:ext cx="25225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  <p:bldP spid="58378" grpId="0"/>
      <p:bldP spid="583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>
            <a:extLst>
              <a:ext uri="{FF2B5EF4-FFF2-40B4-BE49-F238E27FC236}">
                <a16:creationId xmlns:a16="http://schemas.microsoft.com/office/drawing/2014/main" id="{28DDAC55-BBAC-4611-A111-317CD3DBD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9725"/>
            <a:ext cx="8435975" cy="1747838"/>
          </a:xfrm>
          <a:solidFill>
            <a:srgbClr val="CCEC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en-US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Dottor shopping</a:t>
            </a:r>
          </a:p>
          <a:p>
            <a:pPr eaLnBrk="1" hangingPunct="1">
              <a:buFontTx/>
              <a:buNone/>
            </a:pP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Migrazione nel percorso collezionando relazioni terapeutiche con più</a:t>
            </a:r>
            <a:r>
              <a:rPr lang="it-IT" altLang="en-US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strutture</a:t>
            </a: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B15B2671-CB65-4F2D-B2A7-453C0094B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5222875"/>
            <a:ext cx="3527425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Ragione di “fuga”</a:t>
            </a:r>
          </a:p>
        </p:txBody>
      </p:sp>
      <p:sp>
        <p:nvSpPr>
          <p:cNvPr id="66566" name="Text Box 6">
            <a:extLst>
              <a:ext uri="{FF2B5EF4-FFF2-40B4-BE49-F238E27FC236}">
                <a16:creationId xmlns:a16="http://schemas.microsoft.com/office/drawing/2014/main" id="{D2F321FB-5E8A-4324-8C61-4B1FA13EF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76700"/>
            <a:ext cx="4464050" cy="25479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Ambiente nuovo per recuperare la credibilità di paziente quando nella precedente struttura sono state escluse patologie vere e proprie</a:t>
            </a:r>
          </a:p>
        </p:txBody>
      </p:sp>
      <p:sp>
        <p:nvSpPr>
          <p:cNvPr id="66567" name="AutoShape 7">
            <a:extLst>
              <a:ext uri="{FF2B5EF4-FFF2-40B4-BE49-F238E27FC236}">
                <a16:creationId xmlns:a16="http://schemas.microsoft.com/office/drawing/2014/main" id="{F0EDEC30-4A84-44F6-8996-F1D31E025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3716338"/>
            <a:ext cx="733425" cy="1214437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254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8" name="AutoShape 8">
            <a:extLst>
              <a:ext uri="{FF2B5EF4-FFF2-40B4-BE49-F238E27FC236}">
                <a16:creationId xmlns:a16="http://schemas.microsoft.com/office/drawing/2014/main" id="{46378631-B601-4C1A-8507-2E1A968AB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3860800"/>
            <a:ext cx="504825" cy="1152525"/>
          </a:xfrm>
          <a:prstGeom prst="downArrow">
            <a:avLst>
              <a:gd name="adj1" fmla="val 50000"/>
              <a:gd name="adj2" fmla="val 57075"/>
            </a:avLst>
          </a:prstGeom>
          <a:solidFill>
            <a:schemeClr val="accent1"/>
          </a:solidFill>
          <a:ln w="254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it-IT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 animBg="1"/>
      <p:bldP spid="66565" grpId="0" animBg="1"/>
      <p:bldP spid="665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9893E67-71CB-420F-918B-0AA292180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alt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Bambino – vittima psicologica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8B13744-CFA3-490C-B398-44406F33F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81163"/>
            <a:ext cx="5148263" cy="3835400"/>
          </a:xfrm>
          <a:solidFill>
            <a:srgbClr val="CCEC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Difficoltà di apprendimento e concentrazione, problemi comportamentali ed emotivi                      incubi notturni        sindrome ipercinetica disturbo Post-traumatico patologia psichiatrica maggiore (depressione)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5DE81A77-1C19-4F96-BEA1-83A61769F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297363"/>
            <a:ext cx="3744913" cy="1320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sua volta Munchausen o Munchausen by proxy (… e la storia si ripete…)</a:t>
            </a:r>
          </a:p>
        </p:txBody>
      </p:sp>
      <p:pic>
        <p:nvPicPr>
          <p:cNvPr id="17416" name="Picture 8">
            <a:extLst>
              <a:ext uri="{FF2B5EF4-FFF2-40B4-BE49-F238E27FC236}">
                <a16:creationId xmlns:a16="http://schemas.microsoft.com/office/drawing/2014/main" id="{99CCB37D-50AA-430F-A6D4-56039909E3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124200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 animBg="1"/>
      <p:bldP spid="174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B84702C7-E4A0-4124-B362-C12F919D9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en-US" sz="54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Indizi sospetti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B4BA2616-ACA6-49C0-A955-2410C0D93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713787" cy="3889375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it-IT" altLang="en-US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Comportamento troppo controllato rispetto alla gravità dei problemi del bambino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it-IT" altLang="en-US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Continua ricerca di aiuto medico nonostante le rassicurazioni dello staff sanitario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it-IT" altLang="en-US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Atteggiamento troppo confidenziale e cordiale con i membri dello staff ospedaliero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it-IT" altLang="en-US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Genitore che non lascia mai il figlio da solo durante la degenza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4935E72-A125-4BE7-B55C-12F22AFE7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5122863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altLang="en-US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Il ruolo del padre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775B6B8A-5EA8-4A09-9488-4C9B4489D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19625" cy="4525963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it-IT" altLang="en-US">
                <a:latin typeface="Comic Sans MS" panose="030F0702030302020204" pitchFamily="66" charset="0"/>
              </a:rPr>
              <a:t> Figura assente, passiva o negligente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it-IT" altLang="en-US">
                <a:latin typeface="Comic Sans MS" panose="030F0702030302020204" pitchFamily="66" charset="0"/>
              </a:rPr>
              <a:t> Testimone assente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it-IT" altLang="en-US">
                <a:latin typeface="Comic Sans MS" panose="030F0702030302020204" pitchFamily="66" charset="0"/>
              </a:rPr>
              <a:t> Nega la diagnosi fino a divenire complice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it-IT" altLang="en-US">
                <a:latin typeface="Comic Sans MS" panose="030F0702030302020204" pitchFamily="66" charset="0"/>
              </a:rPr>
              <a:t> … a volte può essere il carnefice…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Comic Sans MS" panose="030F0702030302020204" pitchFamily="66" charset="0"/>
              </a:rPr>
              <a:t> !! aggressivi ed ostili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367A76F0-81F1-43DB-B5EF-FA0B226AD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Medico: vittima o carnefice ?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655118F-7318-4A7A-9576-7338DEBF7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871663"/>
            <a:ext cx="8893175" cy="2062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it-IT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Dalla </a:t>
            </a:r>
            <a:r>
              <a:rPr lang="it-IT" alt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domanda immediata</a:t>
            </a:r>
            <a:r>
              <a:rPr lang="it-IT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“come e’ possibile che le mamme facciano tutto questo ?”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en-US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it-IT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Alla </a:t>
            </a:r>
            <a:r>
              <a:rPr lang="it-IT" alt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domanda che dovremmo farci</a:t>
            </a:r>
            <a:r>
              <a:rPr lang="it-IT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“in che modo i medici sono stati partecipi 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/>
      <p:bldP spid="76803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12A30AF-978B-43F5-80C0-9E88C7C1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81300"/>
            <a:ext cx="40274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>
            <a:extLst>
              <a:ext uri="{FF2B5EF4-FFF2-40B4-BE49-F238E27FC236}">
                <a16:creationId xmlns:a16="http://schemas.microsoft.com/office/drawing/2014/main" id="{EF865F34-E05F-42FF-B8D3-40FD09EF8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6098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>
            <a:extLst>
              <a:ext uri="{FF2B5EF4-FFF2-40B4-BE49-F238E27FC236}">
                <a16:creationId xmlns:a16="http://schemas.microsoft.com/office/drawing/2014/main" id="{563FD97E-7496-4F3E-BFE3-F7877E1EA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5888"/>
            <a:ext cx="3713162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02835AC2-949E-4312-AEA5-8E0820A09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9200" cy="12271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>
            <a:extLst>
              <a:ext uri="{FF2B5EF4-FFF2-40B4-BE49-F238E27FC236}">
                <a16:creationId xmlns:a16="http://schemas.microsoft.com/office/drawing/2014/main" id="{CB344E18-94B2-418B-8F80-B79AC7DA8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836613"/>
            <a:ext cx="2057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6" name="Text Box 4">
            <a:extLst>
              <a:ext uri="{FF2B5EF4-FFF2-40B4-BE49-F238E27FC236}">
                <a16:creationId xmlns:a16="http://schemas.microsoft.com/office/drawing/2014/main" id="{D4925B52-9174-4629-95EA-FFC5797F3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71663"/>
            <a:ext cx="8496300" cy="1144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 specialisti:</a:t>
            </a: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invio/delega allo specialista </a:t>
            </a:r>
          </a:p>
          <a:p>
            <a:pPr eaLnBrk="1" hangingPunct="1"/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tanti esami e poca discussione collegiale</a:t>
            </a:r>
          </a:p>
        </p:txBody>
      </p:sp>
      <p:sp>
        <p:nvSpPr>
          <p:cNvPr id="84997" name="Text Box 5">
            <a:extLst>
              <a:ext uri="{FF2B5EF4-FFF2-40B4-BE49-F238E27FC236}">
                <a16:creationId xmlns:a16="http://schemas.microsoft.com/office/drawing/2014/main" id="{3680C980-C5C1-4B7E-A347-8D30F456C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292600"/>
            <a:ext cx="8001000" cy="793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Ricerca del consenso vs la presa di responsabilita’</a:t>
            </a:r>
          </a:p>
          <a:p>
            <a:pPr eaLnBrk="1" hangingPunct="1"/>
            <a:r>
              <a:rPr lang="it-IT" altLang="en-US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”coda di paglia “ verso l’utente</a:t>
            </a:r>
          </a:p>
        </p:txBody>
      </p:sp>
      <p:sp>
        <p:nvSpPr>
          <p:cNvPr id="84998" name="Text Box 6">
            <a:extLst>
              <a:ext uri="{FF2B5EF4-FFF2-40B4-BE49-F238E27FC236}">
                <a16:creationId xmlns:a16="http://schemas.microsoft.com/office/drawing/2014/main" id="{8263F88F-011E-479F-A870-D9D256861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589588"/>
            <a:ext cx="7620000" cy="793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Voler essere superiori a tutti i costi</a:t>
            </a:r>
          </a:p>
          <a:p>
            <a:pPr eaLnBrk="1" hangingPunct="1"/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ovvero l’orgoglio di aver trovato “l’impossibile”</a:t>
            </a:r>
          </a:p>
        </p:txBody>
      </p:sp>
      <p:sp>
        <p:nvSpPr>
          <p:cNvPr id="84999" name="Text Box 7">
            <a:extLst>
              <a:ext uri="{FF2B5EF4-FFF2-40B4-BE49-F238E27FC236}">
                <a16:creationId xmlns:a16="http://schemas.microsoft.com/office/drawing/2014/main" id="{22EE3AEE-6573-486E-A044-0E529FEE0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94075"/>
            <a:ext cx="7797800" cy="4429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tutela medico-legale di se’ stessi</a:t>
            </a:r>
            <a:endParaRPr lang="it-IT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 autoUpdateAnimBg="0"/>
      <p:bldP spid="84997" grpId="0" animBg="1" autoUpdateAnimBg="0"/>
      <p:bldP spid="84998" grpId="0" animBg="1" autoUpdateAnimBg="0"/>
      <p:bldP spid="84999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A6F74FE-CB82-4584-A98C-5FF2766DB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it-IT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alt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perchè</a:t>
            </a:r>
            <a:r>
              <a:rPr lang="it-IT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                                               un bisogno psicologico di…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C2A7BD6-A8A6-4337-8A87-90F09B489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064500" cy="1584325"/>
          </a:xfrm>
          <a:solidFill>
            <a:srgbClr val="CCECFF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altLang="en-US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Cure e attenzioni</a:t>
            </a: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(simbiosi: realizzazione dei suoi bisogni attraverso il figlio)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810175A3-98FB-4035-9C39-C64D0BFE0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300663"/>
            <a:ext cx="7489825" cy="979487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it-IT" altLang="en-US"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manipolare </a:t>
            </a:r>
            <a:r>
              <a:rPr lang="it-IT" alt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controllare delle figure professionali forti, in primis lo staff sanitario 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CE94CF0D-A18B-49B2-931F-AA1063F0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716338"/>
            <a:ext cx="7561263" cy="1066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essere </a:t>
            </a:r>
            <a:r>
              <a:rPr lang="it-IT" altLang="en-US"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riconosciuti</a:t>
            </a:r>
            <a:r>
              <a:rPr lang="it-IT" alt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come genitori </a:t>
            </a:r>
            <a:r>
              <a:rPr lang="it-IT" altLang="en-US"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“devoti”</a:t>
            </a:r>
            <a:r>
              <a:rPr lang="it-IT" alt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un figlio malato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 animBg="1"/>
      <p:bldP spid="20486" grpId="0" animBg="1"/>
      <p:bldP spid="2048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64D91D2-E977-44FA-B821-8263A25F8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CF546A6-47A0-4017-82EF-71ACCAC1A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557" name="Text Box 5">
            <a:extLst>
              <a:ext uri="{FF2B5EF4-FFF2-40B4-BE49-F238E27FC236}">
                <a16:creationId xmlns:a16="http://schemas.microsoft.com/office/drawing/2014/main" id="{DBF6DE8C-FB5B-4D1D-8EEE-0222E9F1F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65175"/>
            <a:ext cx="8353425" cy="762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en-US" sz="22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La patologia del bambino non rientra in quadri noti </a:t>
            </a: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en-US" sz="22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(Regola  del “Nelson” o di Panizon )</a:t>
            </a:r>
            <a:endParaRPr lang="it-IT" altLang="en-US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559" name="Text Box 7">
            <a:extLst>
              <a:ext uri="{FF2B5EF4-FFF2-40B4-BE49-F238E27FC236}">
                <a16:creationId xmlns:a16="http://schemas.microsoft.com/office/drawing/2014/main" id="{2968CF02-7CA6-4EC7-A31F-094769FE9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133600"/>
            <a:ext cx="8713787" cy="4270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en-US"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 Il sintomo ricorre in contesti e con persone particolari</a:t>
            </a:r>
          </a:p>
        </p:txBody>
      </p:sp>
      <p:sp>
        <p:nvSpPr>
          <p:cNvPr id="151560" name="Text Box 8">
            <a:extLst>
              <a:ext uri="{FF2B5EF4-FFF2-40B4-BE49-F238E27FC236}">
                <a16:creationId xmlns:a16="http://schemas.microsoft.com/office/drawing/2014/main" id="{D6D6A628-1D5B-4905-9123-649E9D664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36838"/>
            <a:ext cx="2808287" cy="427037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en-US"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4. Dottor shopping</a:t>
            </a:r>
            <a:endParaRPr lang="it-IT" altLang="en-US" sz="2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561" name="Text Box 9">
            <a:extLst>
              <a:ext uri="{FF2B5EF4-FFF2-40B4-BE49-F238E27FC236}">
                <a16:creationId xmlns:a16="http://schemas.microsoft.com/office/drawing/2014/main" id="{BFF348DB-41DF-439C-937A-E5D5321FD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141663"/>
            <a:ext cx="8280400" cy="427037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en-US"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5. Vengono messi in atto e accettati trattamenti bizzarri</a:t>
            </a:r>
          </a:p>
        </p:txBody>
      </p:sp>
      <p:sp>
        <p:nvSpPr>
          <p:cNvPr id="151562" name="Text Box 10">
            <a:extLst>
              <a:ext uri="{FF2B5EF4-FFF2-40B4-BE49-F238E27FC236}">
                <a16:creationId xmlns:a16="http://schemas.microsoft.com/office/drawing/2014/main" id="{22AD1491-90A0-4C7A-8645-8760BAF6A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581525"/>
            <a:ext cx="719138" cy="9794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en-US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563" name="Text Box 11">
            <a:extLst>
              <a:ext uri="{FF2B5EF4-FFF2-40B4-BE49-F238E27FC236}">
                <a16:creationId xmlns:a16="http://schemas.microsoft.com/office/drawing/2014/main" id="{D675C8B5-53CE-4A36-9D90-29AE40448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44900"/>
            <a:ext cx="8424862" cy="4270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en-US"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6. La madre è estremamente attiva nelle cure</a:t>
            </a:r>
          </a:p>
        </p:txBody>
      </p:sp>
      <p:sp>
        <p:nvSpPr>
          <p:cNvPr id="151564" name="Text Box 12">
            <a:extLst>
              <a:ext uri="{FF2B5EF4-FFF2-40B4-BE49-F238E27FC236}">
                <a16:creationId xmlns:a16="http://schemas.microsoft.com/office/drawing/2014/main" id="{5D7786D6-2A69-432F-A408-E66BF1EB1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149725"/>
            <a:ext cx="8713787" cy="4270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en-US"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7. La madre accetta procedure invasive senza problemi</a:t>
            </a:r>
            <a:endParaRPr lang="it-IT" altLang="en-US" sz="2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565" name="Text Box 13">
            <a:extLst>
              <a:ext uri="{FF2B5EF4-FFF2-40B4-BE49-F238E27FC236}">
                <a16:creationId xmlns:a16="http://schemas.microsoft.com/office/drawing/2014/main" id="{2D0509CB-C040-40EB-A928-5C78034D8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652963"/>
            <a:ext cx="7777162" cy="762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8. Affettuosità, </a:t>
            </a:r>
            <a:r>
              <a:rPr lang="it-IT" altLang="en-US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attaccamento,cure</a:t>
            </a:r>
            <a:r>
              <a:rPr lang="it-IT" alt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ostentate ma inopportune rispetto al contesto</a:t>
            </a:r>
            <a:endParaRPr lang="it-IT" alt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566" name="Text Box 14">
            <a:extLst>
              <a:ext uri="{FF2B5EF4-FFF2-40B4-BE49-F238E27FC236}">
                <a16:creationId xmlns:a16="http://schemas.microsoft.com/office/drawing/2014/main" id="{6992D0C8-3E08-43F4-9BC4-139D9E62E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45125"/>
            <a:ext cx="8064500" cy="762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en-US"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9. La madre instaura rapporti intensi e di confidenza con medici e infermiere anche fuori dall’ospedale</a:t>
            </a:r>
            <a:endParaRPr lang="it-IT" altLang="en-US" sz="2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567" name="Text Box 15">
            <a:extLst>
              <a:ext uri="{FF2B5EF4-FFF2-40B4-BE49-F238E27FC236}">
                <a16:creationId xmlns:a16="http://schemas.microsoft.com/office/drawing/2014/main" id="{FEE88617-4774-4274-87FF-64C37A492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08725"/>
            <a:ext cx="6553200" cy="4270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en-US"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10. Fratello/sorella di bambino vittima di MBP</a:t>
            </a:r>
          </a:p>
        </p:txBody>
      </p:sp>
      <p:sp>
        <p:nvSpPr>
          <p:cNvPr id="151568" name="Text Box 16">
            <a:extLst>
              <a:ext uri="{FF2B5EF4-FFF2-40B4-BE49-F238E27FC236}">
                <a16:creationId xmlns:a16="http://schemas.microsoft.com/office/drawing/2014/main" id="{8D19D38A-B3C6-49F3-B96F-6E763B5F7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2700"/>
            <a:ext cx="8066088" cy="7937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en-US" sz="4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Criteri di sospetto diagnostico</a:t>
            </a:r>
          </a:p>
        </p:txBody>
      </p:sp>
      <p:sp>
        <p:nvSpPr>
          <p:cNvPr id="151569" name="Text Box 17">
            <a:extLst>
              <a:ext uri="{FF2B5EF4-FFF2-40B4-BE49-F238E27FC236}">
                <a16:creationId xmlns:a16="http://schemas.microsoft.com/office/drawing/2014/main" id="{4B3E9E3B-4EA2-4AD8-A6AB-7F7007C39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633538"/>
            <a:ext cx="8208962" cy="427037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en-US"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Il sintomi si verifica sempre in assenza di testimoni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 animBg="1"/>
      <p:bldP spid="151559" grpId="0" animBg="1"/>
      <p:bldP spid="151560" grpId="0" animBg="1"/>
      <p:bldP spid="151561" grpId="0" animBg="1"/>
      <p:bldP spid="151563" grpId="0" animBg="1"/>
      <p:bldP spid="151564" grpId="0" animBg="1"/>
      <p:bldP spid="151565" grpId="0" animBg="1"/>
      <p:bldP spid="151566" grpId="0" animBg="1"/>
      <p:bldP spid="151567" grpId="0" animBg="1"/>
      <p:bldP spid="15156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CA10D505-6126-467C-8E50-6F9E112D2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0"/>
            <a:ext cx="6772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F60854-2C58-4C8C-958D-9965C6ED0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150813"/>
            <a:ext cx="8785225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it-IT" altLang="en-US" sz="2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Ester, 13 anni</a:t>
            </a:r>
          </a:p>
          <a:p>
            <a:pPr eaLnBrk="1" hangingPunct="1">
              <a:spcBef>
                <a:spcPts val="1200"/>
              </a:spcBef>
            </a:pPr>
            <a:r>
              <a:rPr lang="it-IT" alt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12/2017 sempre stanca, dopo 1 mese da evidenza di mononucleosi (accertata) con febbricola e astenia protratta.</a:t>
            </a:r>
          </a:p>
          <a:p>
            <a:pPr eaLnBrk="1" hangingPunct="1">
              <a:spcBef>
                <a:spcPts val="1200"/>
              </a:spcBef>
            </a:pPr>
            <a:r>
              <a:rPr lang="it-IT" alt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Successivamente episodi di astenia, dolori muscoloscheletrici, con assenze scolastiche. Sospende atletica (per la splenomegalia) e nuoto (perché «è noioso»)</a:t>
            </a:r>
          </a:p>
          <a:p>
            <a:pPr eaLnBrk="1" hangingPunct="1">
              <a:spcBef>
                <a:spcPts val="1200"/>
              </a:spcBef>
            </a:pPr>
            <a:r>
              <a:rPr lang="it-IT" alt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08/2018, cefalea e febbricola (massimo 37.5° C) ogni 2 settimane per 3-4 giorni. </a:t>
            </a:r>
          </a:p>
          <a:p>
            <a:pPr eaLnBrk="1" hangingPunct="1">
              <a:spcBef>
                <a:spcPts val="1200"/>
              </a:spcBef>
            </a:pPr>
            <a:r>
              <a:rPr lang="it-IT" alt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Febbri e malessere riferiti in seguito a situazioni nuove o alla frequentazione di ambienti chiusi, spesso dal sabato fino a i primi giorni della settimana. Nell'ultimo mese prurito serale trattato con antistaminico al bisogno. Non sudorazioni notturne. Non localizzazioni infiammatorie.</a:t>
            </a:r>
          </a:p>
          <a:p>
            <a:pPr eaLnBrk="1" hangingPunct="1">
              <a:spcBef>
                <a:spcPts val="1200"/>
              </a:spcBef>
            </a:pPr>
            <a:r>
              <a:rPr lang="it-IT" alt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perdita di peso. Mangia con appetito.</a:t>
            </a:r>
          </a:p>
          <a:p>
            <a:pPr eaLnBrk="1" hangingPunct="1">
              <a:spcBef>
                <a:spcPts val="1200"/>
              </a:spcBef>
            </a:pPr>
            <a:r>
              <a:rPr lang="it-IT" alt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10/2018: sierologia dubbia per Borrelia, IgM+ anti Erlichia (non storia di morso di zecca). Emocromo e indici di flogosi ripetutamente negativi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DD35F66-31A8-43C7-9F4E-C1B03DFCE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333500"/>
            <a:ext cx="84201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52FAB7-AAEB-4FC1-B04F-6984B9CE8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714375"/>
            <a:ext cx="65722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c’è qualcuno che proprio non sopporti a scuola?</a:t>
            </a:r>
          </a:p>
        </p:txBody>
      </p:sp>
      <p:sp>
        <p:nvSpPr>
          <p:cNvPr id="7172" name="CasellaDiTesto 2">
            <a:extLst>
              <a:ext uri="{FF2B5EF4-FFF2-40B4-BE49-F238E27FC236}">
                <a16:creationId xmlns:a16="http://schemas.microsoft.com/office/drawing/2014/main" id="{22D98C50-D33E-4E65-8EFA-E26C47B8A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263525"/>
            <a:ext cx="60229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Infezione, disturbo somatiforme, fibromialgia?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5BF53A-548A-41F6-BDD5-BB3AD6C8A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6205538"/>
            <a:ext cx="62182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Finzione, disturbo da amplificazione del dolore?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1">
            <a:extLst>
              <a:ext uri="{FF2B5EF4-FFF2-40B4-BE49-F238E27FC236}">
                <a16:creationId xmlns:a16="http://schemas.microsoft.com/office/drawing/2014/main" id="{8230020E-BC08-4ED8-B97D-C412CAA75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508000"/>
            <a:ext cx="80438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Immagine 2">
            <a:extLst>
              <a:ext uri="{FF2B5EF4-FFF2-40B4-BE49-F238E27FC236}">
                <a16:creationId xmlns:a16="http://schemas.microsoft.com/office/drawing/2014/main" id="{5A17B495-54A0-461B-8C08-31443097C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2400300"/>
            <a:ext cx="3670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FE11308-5A9A-432D-A13D-8A53B38D6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974975"/>
            <a:ext cx="73533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FD60AFB-6BC1-4406-9CA7-D0A4E9411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738" y="3175000"/>
            <a:ext cx="717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b="1">
                <a:solidFill>
                  <a:srgbClr val="FF0000"/>
                </a:solidFill>
              </a:rPr>
              <a:t>37%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E66E12B-9E2B-48BB-BA7A-FFCE3EDAB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995863"/>
            <a:ext cx="71120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6CCAD0-1B06-419D-ACE8-98EB1D5BA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475" y="5305425"/>
            <a:ext cx="1579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it-IT" altLang="en-US" b="1">
                <a:solidFill>
                  <a:srgbClr val="FF0000"/>
                </a:solidFill>
              </a:rPr>
              <a:t>difficoltà</a:t>
            </a:r>
          </a:p>
          <a:p>
            <a:pPr algn="ctr" eaLnBrk="1" hangingPunct="1"/>
            <a:r>
              <a:rPr lang="it-IT" altLang="en-US" b="1">
                <a:solidFill>
                  <a:srgbClr val="FF0000"/>
                </a:solidFill>
              </a:rPr>
              <a:t>scolastiche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5795EA50-67A2-4D68-8951-35BC739E6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" y="177800"/>
            <a:ext cx="4081463" cy="9525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it-IT" altLang="en-US" sz="2800" b="1">
                <a:solidFill>
                  <a:srgbClr val="DC23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SOMATIC SYMPTOM DISORDER (DSM V)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C5A1271-23E9-4091-8C85-5D26898A0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" y="1395413"/>
            <a:ext cx="4081463" cy="51689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SzPct val="45000"/>
            </a:pPr>
            <a:r>
              <a:rPr lang="it-IT" altLang="en-US"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A) uno o più </a:t>
            </a:r>
            <a:r>
              <a:rPr lang="it-IT" altLang="en-US" sz="2200">
                <a:solidFill>
                  <a:srgbClr val="C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sintomi fisici che portano distress </a:t>
            </a:r>
            <a:r>
              <a:rPr lang="it-IT" altLang="en-US"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che condizionano la vita quotidiana (&gt; 6 mesi).</a:t>
            </a:r>
          </a:p>
          <a:p>
            <a:pPr eaLnBrk="1" hangingPunct="1">
              <a:lnSpc>
                <a:spcPct val="100000"/>
              </a:lnSpc>
              <a:buSzPct val="45000"/>
              <a:buFont typeface="StarSymbol"/>
              <a:buChar char="-"/>
            </a:pPr>
            <a:endParaRPr lang="it-IT" altLang="en-US" sz="2200">
              <a:solidFill>
                <a:srgbClr val="00000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SzPct val="45000"/>
            </a:pPr>
            <a:r>
              <a:rPr lang="it-IT" altLang="en-US"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B) </a:t>
            </a:r>
            <a:r>
              <a:rPr lang="it-IT" altLang="en-US" sz="2200">
                <a:solidFill>
                  <a:srgbClr val="C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eccessivi pensieri, sentimenti e comportamenti, preoccupazioni per il sintomo</a:t>
            </a:r>
            <a:r>
              <a:rPr lang="it-IT" altLang="en-US"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:</a:t>
            </a:r>
          </a:p>
          <a:p>
            <a:pPr eaLnBrk="1" hangingPunct="1">
              <a:lnSpc>
                <a:spcPct val="100000"/>
              </a:lnSpc>
              <a:buSzPct val="45000"/>
            </a:pPr>
            <a:r>
              <a:rPr lang="it-IT" altLang="en-US"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- </a:t>
            </a:r>
            <a:r>
              <a:rPr lang="it-IT" altLang="en-US" sz="2200">
                <a:solidFill>
                  <a:srgbClr val="C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pensieri sproporzionati </a:t>
            </a:r>
            <a:r>
              <a:rPr lang="it-IT" altLang="en-US"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o persistenti sulla sua gravità</a:t>
            </a:r>
          </a:p>
          <a:p>
            <a:pPr eaLnBrk="1" hangingPunct="1">
              <a:lnSpc>
                <a:spcPct val="100000"/>
              </a:lnSpc>
              <a:buSzPct val="45000"/>
            </a:pPr>
            <a:r>
              <a:rPr lang="it-IT" altLang="en-US"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- persistente ed </a:t>
            </a:r>
            <a:r>
              <a:rPr lang="it-IT" altLang="en-US" sz="2200">
                <a:solidFill>
                  <a:srgbClr val="C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elevato stato d'ansia sulla salute </a:t>
            </a:r>
            <a:r>
              <a:rPr lang="it-IT" altLang="en-US"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o sul sintomo</a:t>
            </a:r>
          </a:p>
          <a:p>
            <a:pPr eaLnBrk="1" hangingPunct="1">
              <a:lnSpc>
                <a:spcPct val="100000"/>
              </a:lnSpc>
              <a:buSzPct val="45000"/>
            </a:pPr>
            <a:r>
              <a:rPr lang="it-IT" altLang="en-US"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- </a:t>
            </a:r>
            <a:r>
              <a:rPr lang="it-IT" altLang="en-US" sz="2200">
                <a:solidFill>
                  <a:srgbClr val="C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Eccessivi tempo ed energia impiegati sul sintomo </a:t>
            </a:r>
            <a:r>
              <a:rPr lang="it-IT" altLang="en-US"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o sulla salute</a:t>
            </a:r>
          </a:p>
          <a:p>
            <a:pPr eaLnBrk="1" hangingPunct="1">
              <a:lnSpc>
                <a:spcPct val="100000"/>
              </a:lnSpc>
              <a:buSzPct val="45000"/>
            </a:pPr>
            <a:endParaRPr lang="it-IT" altLang="en-US" sz="2200">
              <a:solidFill>
                <a:srgbClr val="00000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043FE71-59A8-4DE8-A67E-AA3100A26DCB}"/>
              </a:ext>
            </a:extLst>
          </p:cNvPr>
          <p:cNvSpPr/>
          <p:nvPr/>
        </p:nvSpPr>
        <p:spPr>
          <a:xfrm>
            <a:off x="4572000" y="1349375"/>
            <a:ext cx="4375150" cy="52609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sz="22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200" dirty="0">
                <a:solidFill>
                  <a:srgbClr val="002060"/>
                </a:solidFill>
              </a:rPr>
              <a:t>1. Dolore </a:t>
            </a:r>
            <a:r>
              <a:rPr lang="en-US" sz="2200" dirty="0" err="1">
                <a:solidFill>
                  <a:srgbClr val="002060"/>
                </a:solidFill>
              </a:rPr>
              <a:t>muscoloscheletrico</a:t>
            </a:r>
            <a:r>
              <a:rPr lang="en-US" sz="2200" dirty="0">
                <a:solidFill>
                  <a:srgbClr val="002060"/>
                </a:solidFill>
              </a:rPr>
              <a:t> senza causa &gt; 3 </a:t>
            </a:r>
            <a:r>
              <a:rPr lang="en-US" sz="2200" dirty="0" err="1">
                <a:solidFill>
                  <a:srgbClr val="002060"/>
                </a:solidFill>
              </a:rPr>
              <a:t>siti</a:t>
            </a:r>
            <a:r>
              <a:rPr lang="en-US" sz="2200" dirty="0">
                <a:solidFill>
                  <a:srgbClr val="002060"/>
                </a:solidFill>
              </a:rPr>
              <a:t> &gt; 3 </a:t>
            </a:r>
            <a:r>
              <a:rPr lang="en-US" sz="2200" dirty="0" err="1">
                <a:solidFill>
                  <a:srgbClr val="002060"/>
                </a:solidFill>
              </a:rPr>
              <a:t>mesi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endParaRPr lang="it-IT" sz="22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200" dirty="0">
                <a:solidFill>
                  <a:srgbClr val="002060"/>
                </a:solidFill>
              </a:rPr>
              <a:t>2. </a:t>
            </a:r>
            <a:r>
              <a:rPr lang="it-IT" sz="2200" dirty="0">
                <a:solidFill>
                  <a:srgbClr val="002060"/>
                </a:solidFill>
              </a:rPr>
              <a:t>Normali test di laboratorio</a:t>
            </a: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200" dirty="0">
                <a:solidFill>
                  <a:srgbClr val="002060"/>
                </a:solidFill>
              </a:rPr>
              <a:t>4. </a:t>
            </a:r>
            <a:r>
              <a:rPr lang="it-IT" sz="2200" dirty="0">
                <a:solidFill>
                  <a:srgbClr val="002060"/>
                </a:solidFill>
              </a:rPr>
              <a:t>&lt;5 tender point o 4 + </a:t>
            </a: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sz="2200" i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200" dirty="0">
                <a:solidFill>
                  <a:srgbClr val="002060"/>
                </a:solidFill>
              </a:rPr>
              <a:t>1. </a:t>
            </a:r>
            <a:r>
              <a:rPr lang="en-US" sz="2200" dirty="0" err="1">
                <a:solidFill>
                  <a:srgbClr val="002060"/>
                </a:solidFill>
              </a:rPr>
              <a:t>Ansia</a:t>
            </a:r>
            <a:r>
              <a:rPr lang="en-US" sz="2200" dirty="0">
                <a:solidFill>
                  <a:srgbClr val="002060"/>
                </a:solidFill>
              </a:rPr>
              <a:t>/</a:t>
            </a:r>
            <a:r>
              <a:rPr lang="en-US" sz="2200" dirty="0" err="1">
                <a:solidFill>
                  <a:srgbClr val="002060"/>
                </a:solidFill>
              </a:rPr>
              <a:t>tensione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croniche</a:t>
            </a:r>
            <a:endParaRPr lang="en-US" sz="22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200" dirty="0">
                <a:solidFill>
                  <a:srgbClr val="002060"/>
                </a:solidFill>
              </a:rPr>
              <a:t>2. Astenia</a:t>
            </a: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200" dirty="0">
                <a:solidFill>
                  <a:srgbClr val="002060"/>
                </a:solidFill>
              </a:rPr>
              <a:t>3. Disturbo del sonno</a:t>
            </a: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200" dirty="0">
                <a:solidFill>
                  <a:srgbClr val="002060"/>
                </a:solidFill>
              </a:rPr>
              <a:t>4. Cefalea</a:t>
            </a: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200" dirty="0">
                <a:solidFill>
                  <a:srgbClr val="002060"/>
                </a:solidFill>
              </a:rPr>
              <a:t>5. Colon irritabile</a:t>
            </a: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200" dirty="0">
                <a:solidFill>
                  <a:srgbClr val="002060"/>
                </a:solidFill>
              </a:rPr>
              <a:t>6. </a:t>
            </a:r>
            <a:r>
              <a:rPr lang="en-US" sz="2200" dirty="0" err="1">
                <a:solidFill>
                  <a:srgbClr val="002060"/>
                </a:solidFill>
              </a:rPr>
              <a:t>Sensazione</a:t>
            </a:r>
            <a:r>
              <a:rPr lang="en-US" sz="2200" dirty="0">
                <a:solidFill>
                  <a:srgbClr val="002060"/>
                </a:solidFill>
              </a:rPr>
              <a:t> di </a:t>
            </a:r>
            <a:r>
              <a:rPr lang="en-US" sz="2200" dirty="0" err="1">
                <a:solidFill>
                  <a:srgbClr val="002060"/>
                </a:solidFill>
              </a:rPr>
              <a:t>tumefazione</a:t>
            </a:r>
            <a:endParaRPr lang="en-US" sz="22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200" dirty="0">
                <a:solidFill>
                  <a:srgbClr val="002060"/>
                </a:solidFill>
              </a:rPr>
              <a:t>7. Intorpidimento</a:t>
            </a: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200" dirty="0">
                <a:solidFill>
                  <a:srgbClr val="002060"/>
                </a:solidFill>
              </a:rPr>
              <a:t>8. Dolore al </a:t>
            </a:r>
            <a:r>
              <a:rPr lang="en-US" sz="2200" dirty="0" err="1">
                <a:solidFill>
                  <a:srgbClr val="002060"/>
                </a:solidFill>
              </a:rPr>
              <a:t>movimento</a:t>
            </a:r>
            <a:endParaRPr lang="en-US" sz="22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200" dirty="0">
                <a:solidFill>
                  <a:srgbClr val="002060"/>
                </a:solidFill>
              </a:rPr>
              <a:t>9. Dolore al </a:t>
            </a:r>
            <a:r>
              <a:rPr lang="en-US" sz="2200" dirty="0" err="1">
                <a:solidFill>
                  <a:srgbClr val="002060"/>
                </a:solidFill>
              </a:rPr>
              <a:t>cambio</a:t>
            </a:r>
            <a:r>
              <a:rPr lang="en-US" sz="2200" dirty="0">
                <a:solidFill>
                  <a:srgbClr val="002060"/>
                </a:solidFill>
              </a:rPr>
              <a:t> del tempo</a:t>
            </a: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200" dirty="0">
                <a:solidFill>
                  <a:srgbClr val="002060"/>
                </a:solidFill>
              </a:rPr>
              <a:t>10. Dolore da stress</a:t>
            </a:r>
            <a:endParaRPr lang="it-IT" sz="22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sz="22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73502D6-7667-498E-B5A4-D5CA9DDEEA19}"/>
              </a:ext>
            </a:extLst>
          </p:cNvPr>
          <p:cNvSpPr/>
          <p:nvPr/>
        </p:nvSpPr>
        <p:spPr>
          <a:xfrm>
            <a:off x="4572000" y="177800"/>
            <a:ext cx="4375150" cy="9525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800" b="1" dirty="0">
                <a:solidFill>
                  <a:srgbClr val="002060"/>
                </a:solidFill>
              </a:rPr>
              <a:t>FIBROMIALGIA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4A6319D2-E9FD-47D3-9D45-CE27CA947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988"/>
            <a:ext cx="9150350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sellaDiTesto 1">
            <a:extLst>
              <a:ext uri="{FF2B5EF4-FFF2-40B4-BE49-F238E27FC236}">
                <a16:creationId xmlns:a16="http://schemas.microsoft.com/office/drawing/2014/main" id="{0162E908-C24A-4CFF-A769-AF321288D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3" y="319088"/>
            <a:ext cx="5173662" cy="5016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ragazza che «non funziona»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3DC9C7-112E-4589-A7A4-FB1C0CD8D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1343025"/>
            <a:ext cx="61579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riuscire a svolgere le normali attività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C12DF9-13BB-4359-A42E-176063031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1905000"/>
            <a:ext cx="55038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Non riuscire a frequentare la scuola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3263BC-4BF6-493A-9C5E-99C0F814D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2438400"/>
            <a:ext cx="73929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Abbandonare sport e hobbies che si praticavano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2D041FC-BC7E-40E5-A5D8-6DA6DD020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2962275"/>
            <a:ext cx="62611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it-IT" alt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Non avere un gruppo di pari/vita sociale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145C840-5CB7-47C8-B06B-2F17DE1B3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3629025"/>
            <a:ext cx="90900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it-IT" altLang="en-US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Acquisire una vera e propria disabilità:</a:t>
            </a:r>
          </a:p>
          <a:p>
            <a:pPr eaLnBrk="1" hangingPunct="1"/>
            <a:r>
              <a:rPr lang="it-IT" altLang="en-US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medicalizzazione incongrua (accertamenti, visite, ricoveri)</a:t>
            </a:r>
          </a:p>
          <a:p>
            <a:pPr eaLnBrk="1" hangingPunct="1"/>
            <a:r>
              <a:rPr lang="it-IT" altLang="en-US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essere confinati in casa (difficoltà ad alzarsi dal letto)</a:t>
            </a:r>
          </a:p>
          <a:p>
            <a:pPr eaLnBrk="1" hangingPunct="1"/>
            <a:r>
              <a:rPr lang="it-IT" altLang="en-US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utilizzo di ausilii (stampelle, sedia a rotelle)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1812</Words>
  <Application>Microsoft Office PowerPoint</Application>
  <PresentationFormat>On-screen Show (4:3)</PresentationFormat>
  <Paragraphs>257</Paragraphs>
  <Slides>33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Comic Sans MS</vt:lpstr>
      <vt:lpstr>Open Sans</vt:lpstr>
      <vt:lpstr>StarSymbol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Ayoub et al. Definitional issues in Munchausen by proxy. Child Maltreatment. 2002;7:105–111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Bambino – vittima psicologica</vt:lpstr>
      <vt:lpstr>Indizi sospetti</vt:lpstr>
      <vt:lpstr>Il ruolo del padre</vt:lpstr>
      <vt:lpstr>Medico: vittima o carnefice ?</vt:lpstr>
      <vt:lpstr>PowerPoint Presentation</vt:lpstr>
      <vt:lpstr>Il perchè:                                                un bisogno psicologico di…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Tommasini</dc:creator>
  <cp:lastModifiedBy>Alberto Tommasini</cp:lastModifiedBy>
  <cp:revision>10</cp:revision>
  <dcterms:modified xsi:type="dcterms:W3CDTF">2021-04-19T18:03:58Z</dcterms:modified>
</cp:coreProperties>
</file>