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4" r:id="rId2"/>
    <p:sldId id="323" r:id="rId3"/>
    <p:sldId id="326" r:id="rId4"/>
    <p:sldId id="327" r:id="rId5"/>
    <p:sldId id="328" r:id="rId6"/>
    <p:sldId id="336" r:id="rId7"/>
    <p:sldId id="346" r:id="rId8"/>
    <p:sldId id="337" r:id="rId9"/>
    <p:sldId id="347" r:id="rId10"/>
    <p:sldId id="339" r:id="rId11"/>
    <p:sldId id="340" r:id="rId12"/>
    <p:sldId id="341" r:id="rId13"/>
    <p:sldId id="348" r:id="rId14"/>
    <p:sldId id="342" r:id="rId15"/>
    <p:sldId id="343" r:id="rId16"/>
    <p:sldId id="349" r:id="rId17"/>
    <p:sldId id="345" r:id="rId18"/>
    <p:sldId id="344" r:id="rId19"/>
    <p:sldId id="350" r:id="rId20"/>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8" d="100"/>
          <a:sy n="68" d="100"/>
        </p:scale>
        <p:origin x="1264"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11/11/2024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825162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11/11/2024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506636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11/11/2024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4177889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0CE14E7-45E7-4458-B8DC-C5882FCE8892}" type="datetimeFigureOut">
              <a:rPr lang="it-IT" smtClean="0"/>
              <a:t>11/11/2024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4869896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60CE14E7-45E7-4458-B8DC-C5882FCE8892}" type="datetimeFigureOut">
              <a:rPr lang="it-IT" smtClean="0"/>
              <a:t>11/11/2024</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7861008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60CE14E7-45E7-4458-B8DC-C5882FCE8892}" type="datetimeFigureOut">
              <a:rPr lang="it-IT" smtClean="0"/>
              <a:t>11/11/2024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624005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0CE14E7-45E7-4458-B8DC-C5882FCE8892}" type="datetimeFigureOut">
              <a:rPr lang="it-IT" smtClean="0"/>
              <a:t>11/11/2024</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0792502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0CE14E7-45E7-4458-B8DC-C5882FCE8892}" type="datetimeFigureOut">
              <a:rPr lang="it-IT" smtClean="0"/>
              <a:t>11/11/2024</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312799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CE14E7-45E7-4458-B8DC-C5882FCE8892}" type="datetimeFigureOut">
              <a:rPr lang="it-IT" smtClean="0"/>
              <a:t>11/11/2024</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27249804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11/11/2024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1545115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60CE14E7-45E7-4458-B8DC-C5882FCE8892}" type="datetimeFigureOut">
              <a:rPr lang="it-IT" smtClean="0"/>
              <a:t>11/11/2024</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39A74D9D-C350-47B2-8BEA-FA9E15A8598A}" type="slidenum">
              <a:rPr lang="it-IT" smtClean="0"/>
              <a:t>‹N›</a:t>
            </a:fld>
            <a:endParaRPr lang="it-IT"/>
          </a:p>
        </p:txBody>
      </p:sp>
    </p:spTree>
    <p:extLst>
      <p:ext uri="{BB962C8B-B14F-4D97-AF65-F5344CB8AC3E}">
        <p14:creationId xmlns:p14="http://schemas.microsoft.com/office/powerpoint/2010/main" val="5862182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CE14E7-45E7-4458-B8DC-C5882FCE8892}" type="datetimeFigureOut">
              <a:rPr lang="it-IT" smtClean="0"/>
              <a:t>11/11/2024</a:t>
            </a:fld>
            <a:endParaRPr lang="it-IT"/>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A74D9D-C350-47B2-8BEA-FA9E15A8598A}" type="slidenum">
              <a:rPr lang="it-IT" smtClean="0"/>
              <a:t>‹N›</a:t>
            </a:fld>
            <a:endParaRPr lang="it-IT"/>
          </a:p>
        </p:txBody>
      </p:sp>
    </p:spTree>
    <p:extLst>
      <p:ext uri="{BB962C8B-B14F-4D97-AF65-F5344CB8AC3E}">
        <p14:creationId xmlns:p14="http://schemas.microsoft.com/office/powerpoint/2010/main" val="34527901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230653"/>
            <a:ext cx="7996518" cy="809251"/>
          </a:xfrm>
        </p:spPr>
        <p:txBody>
          <a:bodyPr>
            <a:normAutofit/>
          </a:bodyPr>
          <a:lstStyle/>
          <a:p>
            <a:r>
              <a:rPr lang="it-IT" sz="3200" dirty="0" smtClean="0">
                <a:solidFill>
                  <a:srgbClr val="0070C0"/>
                </a:solidFill>
              </a:rPr>
              <a:t>Reazioni chimiche</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91668" y="941288"/>
                <a:ext cx="7897906" cy="974768"/>
              </a:xfrm>
            </p:spPr>
            <p:txBody>
              <a:bodyPr>
                <a:noAutofit/>
              </a:bodyPr>
              <a:lstStyle/>
              <a:p>
                <a:pPr marL="0" indent="0">
                  <a:lnSpc>
                    <a:spcPct val="120000"/>
                  </a:lnSpc>
                  <a:spcBef>
                    <a:spcPts val="0"/>
                  </a:spcBef>
                  <a:spcAft>
                    <a:spcPts val="600"/>
                  </a:spcAft>
                  <a:buNone/>
                </a:pPr>
                <a:r>
                  <a:rPr lang="it-IT" sz="1800" dirty="0" smtClean="0"/>
                  <a:t>Trasformazioni di alcune molecole (</a:t>
                </a:r>
                <a:r>
                  <a:rPr lang="it-IT" sz="1800" b="1" dirty="0" smtClean="0"/>
                  <a:t>reagenti</a:t>
                </a:r>
                <a:r>
                  <a:rPr lang="it-IT" sz="1800" dirty="0" smtClean="0"/>
                  <a:t>) in altre (</a:t>
                </a:r>
                <a:r>
                  <a:rPr lang="it-IT" sz="1800" b="1" dirty="0" smtClean="0"/>
                  <a:t>prodotti</a:t>
                </a:r>
                <a:r>
                  <a:rPr lang="it-IT" sz="1800" dirty="0" smtClean="0"/>
                  <a:t>) attraverso un cambio di connessioni (legami) tra gli atomi. </a:t>
                </a:r>
              </a:p>
              <a:p>
                <a:pPr marL="0" indent="0">
                  <a:lnSpc>
                    <a:spcPct val="120000"/>
                  </a:lnSpc>
                  <a:spcBef>
                    <a:spcPts val="0"/>
                  </a:spcBef>
                  <a:spcAft>
                    <a:spcPts val="600"/>
                  </a:spcAft>
                  <a:buNone/>
                </a:pPr>
                <a:r>
                  <a:rPr lang="it-IT" sz="1800" dirty="0" smtClean="0"/>
                  <a:t>Le reazioni vengono rappresentate attraverso </a:t>
                </a:r>
                <a:r>
                  <a:rPr lang="it-IT" sz="1800" b="1" dirty="0" smtClean="0"/>
                  <a:t>equazioni chimiche</a:t>
                </a:r>
                <a:r>
                  <a:rPr lang="it-IT" sz="1800" dirty="0" smtClean="0"/>
                  <a:t>:</a:t>
                </a:r>
              </a:p>
              <a:p>
                <a:pPr marL="0" indent="0" algn="ctr">
                  <a:lnSpc>
                    <a:spcPct val="120000"/>
                  </a:lnSpc>
                  <a:spcBef>
                    <a:spcPts val="0"/>
                  </a:spcBef>
                  <a:spcAft>
                    <a:spcPts val="600"/>
                  </a:spcAft>
                  <a:buNone/>
                </a:pPr>
                <a14:m>
                  <m:oMath xmlns:m="http://schemas.openxmlformats.org/officeDocument/2006/math">
                    <m:r>
                      <a:rPr lang="it-IT" sz="1800" b="0" i="1" smtClean="0">
                        <a:latin typeface="Cambria Math" panose="02040503050406030204" pitchFamily="18" charset="0"/>
                      </a:rPr>
                      <m:t>2 </m:t>
                    </m:r>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𝐻</m:t>
                        </m:r>
                      </m:e>
                      <m:sub>
                        <m:r>
                          <a:rPr lang="it-IT" sz="1800" b="0" i="1" smtClean="0">
                            <a:latin typeface="Cambria Math" panose="02040503050406030204" pitchFamily="18" charset="0"/>
                          </a:rPr>
                          <m:t>2</m:t>
                        </m:r>
                      </m:sub>
                    </m:sSub>
                    <m:r>
                      <a:rPr lang="it-IT" sz="1800" b="0" i="1" smtClean="0">
                        <a:latin typeface="Cambria Math" panose="02040503050406030204" pitchFamily="18" charset="0"/>
                      </a:rPr>
                      <m:t> +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𝑂</m:t>
                        </m:r>
                      </m:e>
                      <m:sub>
                        <m:r>
                          <a:rPr lang="it-IT" sz="1800" b="0" i="1" smtClean="0">
                            <a:latin typeface="Cambria Math" panose="02040503050406030204" pitchFamily="18" charset="0"/>
                          </a:rPr>
                          <m:t>2</m:t>
                        </m:r>
                      </m:sub>
                    </m:sSub>
                    <m:r>
                      <a:rPr lang="it-IT" sz="1800" b="0" i="1" smtClean="0">
                        <a:latin typeface="Cambria Math" panose="02040503050406030204" pitchFamily="18" charset="0"/>
                      </a:rPr>
                      <m:t>  </m:t>
                    </m:r>
                    <m:groupChr>
                      <m:groupChrPr>
                        <m:chr m:val="→"/>
                        <m:vertJc m:val="bot"/>
                        <m:ctrlPr>
                          <a:rPr lang="it-IT" sz="1800" b="0" i="1" smtClean="0">
                            <a:latin typeface="Cambria Math" panose="02040503050406030204" pitchFamily="18" charset="0"/>
                          </a:rPr>
                        </m:ctrlPr>
                      </m:groupChrPr>
                      <m:e/>
                    </m:groupChr>
                    <m:r>
                      <a:rPr lang="it-IT" sz="1800" b="0" i="1" smtClean="0">
                        <a:latin typeface="Cambria Math" panose="02040503050406030204" pitchFamily="18" charset="0"/>
                      </a:rPr>
                      <m:t>  2</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 </m:t>
                        </m:r>
                        <m:r>
                          <a:rPr lang="it-IT" sz="1800" b="0" i="1" smtClean="0">
                            <a:latin typeface="Cambria Math" panose="02040503050406030204" pitchFamily="18" charset="0"/>
                          </a:rPr>
                          <m:t>𝐻</m:t>
                        </m:r>
                      </m:e>
                      <m:sub>
                        <m:r>
                          <a:rPr lang="it-IT" sz="1800" b="0" i="1" smtClean="0">
                            <a:latin typeface="Cambria Math" panose="02040503050406030204" pitchFamily="18" charset="0"/>
                          </a:rPr>
                          <m:t>2</m:t>
                        </m:r>
                      </m:sub>
                    </m:sSub>
                    <m:r>
                      <a:rPr lang="it-IT" sz="1800" b="0" i="1" smtClean="0">
                        <a:latin typeface="Cambria Math" panose="02040503050406030204" pitchFamily="18" charset="0"/>
                      </a:rPr>
                      <m:t>𝑂</m:t>
                    </m:r>
                  </m:oMath>
                </a14:m>
                <a:r>
                  <a:rPr lang="it-IT" sz="1800" dirty="0" smtClean="0"/>
                  <a:t> </a:t>
                </a:r>
              </a:p>
              <a:p>
                <a:pPr marL="0" indent="0" algn="ctr">
                  <a:lnSpc>
                    <a:spcPct val="120000"/>
                  </a:lnSpc>
                  <a:spcBef>
                    <a:spcPts val="0"/>
                  </a:spcBef>
                  <a:spcAft>
                    <a:spcPts val="600"/>
                  </a:spcAft>
                  <a:buNone/>
                </a:pPr>
                <a:endParaRPr lang="it-IT" sz="1000" dirty="0"/>
              </a:p>
              <a:p>
                <a:pPr marL="0" indent="0" algn="ctr">
                  <a:lnSpc>
                    <a:spcPct val="120000"/>
                  </a:lnSpc>
                  <a:spcBef>
                    <a:spcPts val="0"/>
                  </a:spcBef>
                  <a:spcAft>
                    <a:spcPts val="600"/>
                  </a:spcAft>
                  <a:buNone/>
                </a:pPr>
                <a:endParaRPr lang="it-IT" sz="1000" dirty="0" smtClean="0"/>
              </a:p>
              <a:p>
                <a:pPr marL="0" indent="0">
                  <a:lnSpc>
                    <a:spcPct val="120000"/>
                  </a:lnSpc>
                  <a:spcBef>
                    <a:spcPts val="0"/>
                  </a:spcBef>
                  <a:spcAft>
                    <a:spcPts val="600"/>
                  </a:spcAft>
                  <a:buNone/>
                </a:pPr>
                <a:r>
                  <a:rPr lang="it-IT" sz="1800" dirty="0"/>
                  <a:t>I coefficienti stechiometrici di una reazione sono necessari per il principio di conservazione </a:t>
                </a:r>
                <a:r>
                  <a:rPr lang="it-IT" sz="1800" dirty="0" smtClean="0"/>
                  <a:t>della </a:t>
                </a:r>
                <a:r>
                  <a:rPr lang="it-IT" sz="1800" dirty="0"/>
                  <a:t>massa: </a:t>
                </a:r>
                <a:r>
                  <a:rPr lang="it-IT" sz="1800" b="1" dirty="0"/>
                  <a:t>il numero e il tipo di atomi tra i reagenti deve essere uguale al numero e al tipo di atomi tra i prodotti</a:t>
                </a:r>
                <a:r>
                  <a:rPr lang="it-IT" sz="1800" dirty="0" smtClean="0"/>
                  <a:t>.</a:t>
                </a:r>
              </a:p>
              <a:p>
                <a:pPr marL="0" indent="0">
                  <a:lnSpc>
                    <a:spcPct val="120000"/>
                  </a:lnSpc>
                  <a:spcBef>
                    <a:spcPts val="0"/>
                  </a:spcBef>
                  <a:buNone/>
                </a:pPr>
                <a:r>
                  <a:rPr lang="it-IT" sz="1800" i="1" dirty="0" smtClean="0"/>
                  <a:t>Nell’esempio: 	</a:t>
                </a:r>
                <a14:m>
                  <m:oMath xmlns:m="http://schemas.openxmlformats.org/officeDocument/2006/math">
                    <m:r>
                      <a:rPr lang="it-IT" sz="1800" i="1">
                        <a:latin typeface="Cambria Math" panose="02040503050406030204" pitchFamily="18" charset="0"/>
                      </a:rPr>
                      <m:t>2 </m:t>
                    </m:r>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i="1">
                            <a:latin typeface="Cambria Math" panose="02040503050406030204" pitchFamily="18" charset="0"/>
                          </a:rPr>
                          <m:t>2</m:t>
                        </m:r>
                      </m:sub>
                    </m:sSub>
                    <m:r>
                      <a:rPr lang="it-IT" sz="1800" i="1">
                        <a:latin typeface="Cambria Math" panose="02040503050406030204" pitchFamily="18" charset="0"/>
                      </a:rPr>
                      <m:t> + </m:t>
                    </m:r>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2</m:t>
                        </m:r>
                      </m:sub>
                    </m:sSub>
                    <m:r>
                      <a:rPr lang="it-IT" sz="1800" i="1">
                        <a:latin typeface="Cambria Math" panose="02040503050406030204" pitchFamily="18" charset="0"/>
                      </a:rPr>
                      <m:t> </m:t>
                    </m:r>
                    <m:r>
                      <a:rPr lang="it-IT" sz="1800" i="1" smtClean="0">
                        <a:latin typeface="Cambria Math" panose="02040503050406030204" pitchFamily="18" charset="0"/>
                      </a:rPr>
                      <m:t>→</m:t>
                    </m:r>
                    <m:r>
                      <a:rPr lang="it-IT" sz="1800" i="1">
                        <a:latin typeface="Cambria Math" panose="02040503050406030204" pitchFamily="18" charset="0"/>
                      </a:rPr>
                      <m:t>2</m:t>
                    </m:r>
                    <m:sSub>
                      <m:sSubPr>
                        <m:ctrlPr>
                          <a:rPr lang="it-IT" sz="1800" i="1">
                            <a:latin typeface="Cambria Math" panose="02040503050406030204" pitchFamily="18" charset="0"/>
                          </a:rPr>
                        </m:ctrlPr>
                      </m:sSubPr>
                      <m:e>
                        <m:r>
                          <a:rPr lang="it-IT" sz="1800" i="1">
                            <a:latin typeface="Cambria Math" panose="02040503050406030204" pitchFamily="18" charset="0"/>
                          </a:rPr>
                          <m:t> </m:t>
                        </m:r>
                        <m:r>
                          <a:rPr lang="it-IT" sz="1800" i="1">
                            <a:latin typeface="Cambria Math" panose="02040503050406030204" pitchFamily="18" charset="0"/>
                          </a:rPr>
                          <m:t>𝐻</m:t>
                        </m:r>
                      </m:e>
                      <m:sub>
                        <m:r>
                          <a:rPr lang="it-IT" sz="1800" i="1">
                            <a:latin typeface="Cambria Math" panose="02040503050406030204" pitchFamily="18" charset="0"/>
                          </a:rPr>
                          <m:t>2</m:t>
                        </m:r>
                      </m:sub>
                    </m:sSub>
                    <m:r>
                      <a:rPr lang="it-IT" sz="1800" i="1">
                        <a:latin typeface="Cambria Math" panose="02040503050406030204" pitchFamily="18" charset="0"/>
                      </a:rPr>
                      <m:t>𝑂</m:t>
                    </m:r>
                  </m:oMath>
                </a14:m>
                <a:endParaRPr lang="it-IT" sz="1800" dirty="0" smtClean="0"/>
              </a:p>
              <a:p>
                <a:pPr marL="0" indent="0">
                  <a:lnSpc>
                    <a:spcPct val="120000"/>
                  </a:lnSpc>
                  <a:spcBef>
                    <a:spcPts val="0"/>
                  </a:spcBef>
                  <a:buNone/>
                </a:pPr>
                <a:r>
                  <a:rPr lang="it-IT" sz="1800" dirty="0"/>
                  <a:t>	</a:t>
                </a:r>
                <a:r>
                  <a:rPr lang="it-IT" sz="1800" i="1" dirty="0" smtClean="0"/>
                  <a:t>Due molecole di idrogeno (H</a:t>
                </a:r>
                <a:r>
                  <a:rPr lang="it-IT" sz="1800" i="1" baseline="-25000" dirty="0" smtClean="0"/>
                  <a:t>2</a:t>
                </a:r>
                <a:r>
                  <a:rPr lang="it-IT" sz="1800" i="1" dirty="0" smtClean="0"/>
                  <a:t>) si combinano con una molecola di 	ossigeno (O</a:t>
                </a:r>
                <a:r>
                  <a:rPr lang="it-IT" sz="1800" i="1" baseline="-25000" dirty="0" smtClean="0"/>
                  <a:t>2</a:t>
                </a:r>
                <a:r>
                  <a:rPr lang="it-IT" sz="1800" i="1" dirty="0" smtClean="0"/>
                  <a:t>) per dare due molecole di acqua (H</a:t>
                </a:r>
                <a:r>
                  <a:rPr lang="it-IT" sz="1800" i="1" baseline="-25000" dirty="0" smtClean="0"/>
                  <a:t>2</a:t>
                </a:r>
                <a:r>
                  <a:rPr lang="it-IT" sz="1800" i="1" dirty="0" smtClean="0"/>
                  <a:t>O).</a:t>
                </a:r>
              </a:p>
              <a:p>
                <a:pPr marL="0" indent="0">
                  <a:lnSpc>
                    <a:spcPct val="120000"/>
                  </a:lnSpc>
                  <a:spcBef>
                    <a:spcPts val="0"/>
                  </a:spcBef>
                  <a:buNone/>
                </a:pPr>
                <a:r>
                  <a:rPr lang="it-IT" sz="1800" i="1" dirty="0"/>
                  <a:t>	</a:t>
                </a:r>
                <a:r>
                  <a:rPr lang="it-IT" sz="1800" i="1" dirty="0" smtClean="0"/>
                  <a:t>Tra i reagenti: (2x2) = 4 atomi di idrogeno, 2 atomi di ossigeno</a:t>
                </a:r>
              </a:p>
              <a:p>
                <a:pPr marL="0" indent="0">
                  <a:lnSpc>
                    <a:spcPct val="120000"/>
                  </a:lnSpc>
                  <a:spcBef>
                    <a:spcPts val="0"/>
                  </a:spcBef>
                  <a:buNone/>
                </a:pPr>
                <a:r>
                  <a:rPr lang="it-IT" sz="1800" i="1" dirty="0"/>
                  <a:t>	</a:t>
                </a:r>
                <a:r>
                  <a:rPr lang="it-IT" sz="1800" i="1" dirty="0" smtClean="0"/>
                  <a:t>Tra i prodotti: (2x2) = 4 atomi di idrogeno, 2 atomi di ossigeno</a:t>
                </a:r>
              </a:p>
              <a:p>
                <a:pPr marL="0" indent="0">
                  <a:lnSpc>
                    <a:spcPct val="120000"/>
                  </a:lnSpc>
                  <a:spcBef>
                    <a:spcPts val="0"/>
                  </a:spcBef>
                  <a:buNone/>
                </a:pPr>
                <a:r>
                  <a:rPr lang="it-IT" sz="1800" i="1" dirty="0"/>
                  <a:t>	</a:t>
                </a:r>
                <a:r>
                  <a:rPr lang="it-IT" sz="1800" b="1" i="1" dirty="0" smtClean="0"/>
                  <a:t>L’equazione è bilanciata.</a:t>
                </a:r>
                <a:endParaRPr lang="it-IT" sz="1800" i="1" dirty="0"/>
              </a:p>
              <a:p>
                <a:pPr marL="0" indent="0">
                  <a:lnSpc>
                    <a:spcPct val="120000"/>
                  </a:lnSpc>
                  <a:spcBef>
                    <a:spcPts val="0"/>
                  </a:spcBef>
                  <a:buNone/>
                </a:pPr>
                <a:endParaRPr lang="it-IT" sz="1800" i="1"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91668" y="941288"/>
                <a:ext cx="7897906" cy="974768"/>
              </a:xfrm>
              <a:blipFill>
                <a:blip r:embed="rId2"/>
                <a:stretch>
                  <a:fillRect l="-617" b="-455000"/>
                </a:stretch>
              </a:blipFill>
            </p:spPr>
            <p:txBody>
              <a:bodyPr/>
              <a:lstStyle/>
              <a:p>
                <a:r>
                  <a:rPr lang="it-IT">
                    <a:noFill/>
                  </a:rPr>
                  <a:t> </a:t>
                </a:r>
              </a:p>
            </p:txBody>
          </p:sp>
        </mc:Fallback>
      </mc:AlternateContent>
      <p:sp>
        <p:nvSpPr>
          <p:cNvPr id="4" name="Left Brace 3"/>
          <p:cNvSpPr/>
          <p:nvPr/>
        </p:nvSpPr>
        <p:spPr>
          <a:xfrm rot="16200000">
            <a:off x="3852581" y="2064123"/>
            <a:ext cx="134472" cy="1241612"/>
          </a:xfrm>
          <a:prstGeom prst="leftBrace">
            <a:avLst>
              <a:gd name="adj1" fmla="val 37424"/>
              <a:gd name="adj2" fmla="val 4855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dirty="0"/>
          </a:p>
        </p:txBody>
      </p:sp>
      <p:sp>
        <p:nvSpPr>
          <p:cNvPr id="8" name="Left Brace 7"/>
          <p:cNvSpPr/>
          <p:nvPr/>
        </p:nvSpPr>
        <p:spPr>
          <a:xfrm rot="16200000">
            <a:off x="5302621" y="2326340"/>
            <a:ext cx="134473" cy="717176"/>
          </a:xfrm>
          <a:prstGeom prst="leftBrace">
            <a:avLst>
              <a:gd name="adj1" fmla="val 37424"/>
              <a:gd name="adj2" fmla="val 48556"/>
            </a:avLst>
          </a:prstGeom>
          <a:ln w="254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5" name="TextBox 4"/>
          <p:cNvSpPr txBox="1"/>
          <p:nvPr/>
        </p:nvSpPr>
        <p:spPr>
          <a:xfrm>
            <a:off x="3128682" y="2832844"/>
            <a:ext cx="1479177" cy="369332"/>
          </a:xfrm>
          <a:prstGeom prst="rect">
            <a:avLst/>
          </a:prstGeom>
          <a:noFill/>
        </p:spPr>
        <p:txBody>
          <a:bodyPr wrap="square" rtlCol="0">
            <a:spAutoFit/>
          </a:bodyPr>
          <a:lstStyle/>
          <a:p>
            <a:pPr algn="ctr"/>
            <a:r>
              <a:rPr lang="it-IT" dirty="0" smtClean="0"/>
              <a:t>reagenti</a:t>
            </a:r>
            <a:endParaRPr lang="it-IT" dirty="0"/>
          </a:p>
        </p:txBody>
      </p:sp>
      <p:sp>
        <p:nvSpPr>
          <p:cNvPr id="10" name="TextBox 9"/>
          <p:cNvSpPr txBox="1"/>
          <p:nvPr/>
        </p:nvSpPr>
        <p:spPr>
          <a:xfrm>
            <a:off x="4661647" y="2832844"/>
            <a:ext cx="1479177" cy="369332"/>
          </a:xfrm>
          <a:prstGeom prst="rect">
            <a:avLst/>
          </a:prstGeom>
          <a:noFill/>
        </p:spPr>
        <p:txBody>
          <a:bodyPr wrap="square" rtlCol="0">
            <a:spAutoFit/>
          </a:bodyPr>
          <a:lstStyle/>
          <a:p>
            <a:pPr algn="ctr"/>
            <a:r>
              <a:rPr lang="it-IT" dirty="0" smtClean="0"/>
              <a:t>prodotti</a:t>
            </a:r>
            <a:endParaRPr lang="it-IT" dirty="0"/>
          </a:p>
        </p:txBody>
      </p:sp>
      <p:sp>
        <p:nvSpPr>
          <p:cNvPr id="7" name="Oval 6"/>
          <p:cNvSpPr/>
          <p:nvPr/>
        </p:nvSpPr>
        <p:spPr>
          <a:xfrm>
            <a:off x="3311337" y="2196386"/>
            <a:ext cx="358588" cy="43030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Oval 11"/>
          <p:cNvSpPr/>
          <p:nvPr/>
        </p:nvSpPr>
        <p:spPr>
          <a:xfrm>
            <a:off x="4872316" y="2196385"/>
            <a:ext cx="358588" cy="43030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Oval 12"/>
          <p:cNvSpPr/>
          <p:nvPr/>
        </p:nvSpPr>
        <p:spPr>
          <a:xfrm>
            <a:off x="4068659" y="2187851"/>
            <a:ext cx="358588" cy="43030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rgbClr val="FF0000"/>
                </a:solidFill>
              </a:rPr>
              <a:t>1</a:t>
            </a:r>
            <a:endParaRPr lang="it-IT" dirty="0">
              <a:solidFill>
                <a:srgbClr val="FF0000"/>
              </a:solidFill>
            </a:endParaRPr>
          </a:p>
        </p:txBody>
      </p:sp>
      <p:cxnSp>
        <p:nvCxnSpPr>
          <p:cNvPr id="14" name="Straight Arrow Connector 13"/>
          <p:cNvCxnSpPr>
            <a:endCxn id="7" idx="2"/>
          </p:cNvCxnSpPr>
          <p:nvPr/>
        </p:nvCxnSpPr>
        <p:spPr>
          <a:xfrm>
            <a:off x="2712943" y="2411539"/>
            <a:ext cx="598394" cy="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1304363" y="2105834"/>
            <a:ext cx="1627094" cy="646331"/>
          </a:xfrm>
          <a:prstGeom prst="rect">
            <a:avLst/>
          </a:prstGeom>
          <a:noFill/>
        </p:spPr>
        <p:txBody>
          <a:bodyPr wrap="square" rtlCol="0">
            <a:spAutoFit/>
          </a:bodyPr>
          <a:lstStyle/>
          <a:p>
            <a:pPr algn="ctr"/>
            <a:r>
              <a:rPr lang="it-IT" dirty="0">
                <a:solidFill>
                  <a:srgbClr val="FF0000"/>
                </a:solidFill>
              </a:rPr>
              <a:t>c</a:t>
            </a:r>
            <a:r>
              <a:rPr lang="it-IT" dirty="0" smtClean="0">
                <a:solidFill>
                  <a:srgbClr val="FF0000"/>
                </a:solidFill>
              </a:rPr>
              <a:t>oefficienti stechiometrici</a:t>
            </a:r>
            <a:endParaRPr lang="it-IT" dirty="0">
              <a:solidFill>
                <a:srgbClr val="FF0000"/>
              </a:solidFill>
            </a:endParaRPr>
          </a:p>
        </p:txBody>
      </p:sp>
    </p:spTree>
    <p:extLst>
      <p:ext uri="{BB962C8B-B14F-4D97-AF65-F5344CB8AC3E}">
        <p14:creationId xmlns:p14="http://schemas.microsoft.com/office/powerpoint/2010/main" val="1070736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4"/>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6" end="6"/>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animBg="1"/>
      <p:bldP spid="8" grpId="0" animBg="1"/>
      <p:bldP spid="5" grpId="0"/>
      <p:bldP spid="10" grpId="0"/>
      <p:bldP spid="7" grpId="0" animBg="1"/>
      <p:bldP spid="12" grpId="0" animBg="1"/>
      <p:bldP spid="13" grpId="0" animBg="1"/>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Reagente limitante</a:t>
            </a:r>
            <a:endParaRPr lang="it-IT" sz="3200" dirty="0">
              <a:solidFill>
                <a:srgbClr val="0070C0"/>
              </a:solidFill>
            </a:endParaRPr>
          </a:p>
        </p:txBody>
      </p:sp>
      <p:sp>
        <p:nvSpPr>
          <p:cNvPr id="3" name="Content Placeholder 2"/>
          <p:cNvSpPr>
            <a:spLocks noGrp="1"/>
          </p:cNvSpPr>
          <p:nvPr>
            <p:ph idx="1"/>
          </p:nvPr>
        </p:nvSpPr>
        <p:spPr>
          <a:xfrm>
            <a:off x="591668" y="770957"/>
            <a:ext cx="7987556" cy="974768"/>
          </a:xfrm>
        </p:spPr>
        <p:txBody>
          <a:bodyPr>
            <a:noAutofit/>
          </a:bodyPr>
          <a:lstStyle/>
          <a:p>
            <a:pPr marL="0" indent="0">
              <a:lnSpc>
                <a:spcPct val="120000"/>
              </a:lnSpc>
              <a:spcBef>
                <a:spcPts val="0"/>
              </a:spcBef>
              <a:spcAft>
                <a:spcPts val="900"/>
              </a:spcAft>
              <a:buNone/>
            </a:pPr>
            <a:r>
              <a:rPr lang="it-IT" sz="2000" dirty="0" smtClean="0"/>
              <a:t>Quando due composti reagiscono tra loro nelle quantità esattamente previste dalla stechiometria di reazione, al termine delle reazione entrambi sono stati consumati. Si dice in questo caso che i composti sono in </a:t>
            </a:r>
            <a:r>
              <a:rPr lang="it-IT" sz="2000" b="1" dirty="0" smtClean="0"/>
              <a:t>quantità stechiometrica</a:t>
            </a:r>
            <a:r>
              <a:rPr lang="it-IT" sz="2000" dirty="0" smtClean="0"/>
              <a:t>.</a:t>
            </a:r>
          </a:p>
          <a:p>
            <a:pPr marL="0" indent="0">
              <a:lnSpc>
                <a:spcPct val="120000"/>
              </a:lnSpc>
              <a:spcBef>
                <a:spcPts val="0"/>
              </a:spcBef>
              <a:spcAft>
                <a:spcPts val="900"/>
              </a:spcAft>
              <a:buNone/>
            </a:pPr>
            <a:r>
              <a:rPr lang="it-IT" sz="2000" dirty="0" smtClean="0"/>
              <a:t>In molti casi, tuttavia, un reagente è in quantità superiore all’altro. In questo caso il reagente che è in quantità stechiometrica inferiore (</a:t>
            </a:r>
            <a:r>
              <a:rPr lang="it-IT" sz="2000" b="1" dirty="0" smtClean="0"/>
              <a:t>reagente limitante</a:t>
            </a:r>
            <a:r>
              <a:rPr lang="it-IT" sz="2000" dirty="0" smtClean="0"/>
              <a:t>) viene consumato completamente prima dell’altro (</a:t>
            </a:r>
            <a:r>
              <a:rPr lang="it-IT" sz="2000" b="1" dirty="0" smtClean="0"/>
              <a:t>reagente in eccesso</a:t>
            </a:r>
            <a:r>
              <a:rPr lang="it-IT" sz="2000" dirty="0" smtClean="0"/>
              <a:t>). </a:t>
            </a:r>
          </a:p>
          <a:p>
            <a:pPr marL="0" indent="0">
              <a:lnSpc>
                <a:spcPct val="120000"/>
              </a:lnSpc>
              <a:spcBef>
                <a:spcPts val="0"/>
              </a:spcBef>
              <a:spcAft>
                <a:spcPts val="900"/>
              </a:spcAft>
              <a:buNone/>
            </a:pPr>
            <a:r>
              <a:rPr lang="it-IT" sz="2000" dirty="0" smtClean="0"/>
              <a:t>Una volta consumato uno dei due reagenti, la reazione ha termine perchè non può continuare in assenza di entrambi i reagenti.</a:t>
            </a:r>
          </a:p>
          <a:p>
            <a:pPr marL="0" indent="0">
              <a:lnSpc>
                <a:spcPct val="120000"/>
              </a:lnSpc>
              <a:spcBef>
                <a:spcPts val="0"/>
              </a:spcBef>
              <a:spcAft>
                <a:spcPts val="900"/>
              </a:spcAft>
              <a:buNone/>
            </a:pPr>
            <a:r>
              <a:rPr lang="it-IT" sz="2000" dirty="0" smtClean="0"/>
              <a:t>Per calcolare la quantità di prodotto che è possibile ottenere dobbiamo prima di tutto individuare qual è il reagente limitante e qual è il reagente in eccesso. </a:t>
            </a:r>
            <a:r>
              <a:rPr lang="it-IT" sz="2000" b="1" dirty="0" smtClean="0"/>
              <a:t>La quantità di prodotto che si forma dipende dalla quantità di reagente limitante presente.</a:t>
            </a:r>
          </a:p>
        </p:txBody>
      </p:sp>
    </p:spTree>
    <p:extLst>
      <p:ext uri="{BB962C8B-B14F-4D97-AF65-F5344CB8AC3E}">
        <p14:creationId xmlns:p14="http://schemas.microsoft.com/office/powerpoint/2010/main" val="4150746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68" y="209662"/>
            <a:ext cx="7987556" cy="974768"/>
          </a:xfrm>
        </p:spPr>
        <p:txBody>
          <a:bodyPr>
            <a:noAutofit/>
          </a:bodyPr>
          <a:lstStyle/>
          <a:p>
            <a:pPr marL="0" indent="0">
              <a:lnSpc>
                <a:spcPct val="120000"/>
              </a:lnSpc>
              <a:spcBef>
                <a:spcPts val="0"/>
              </a:spcBef>
              <a:spcAft>
                <a:spcPts val="600"/>
              </a:spcAft>
              <a:buNone/>
            </a:pPr>
            <a:r>
              <a:rPr lang="it-IT" sz="1800" i="1" dirty="0" smtClean="0"/>
              <a:t>Esempio:</a:t>
            </a:r>
          </a:p>
          <a:p>
            <a:pPr marL="0" indent="0">
              <a:lnSpc>
                <a:spcPct val="120000"/>
              </a:lnSpc>
              <a:spcBef>
                <a:spcPts val="0"/>
              </a:spcBef>
              <a:spcAft>
                <a:spcPts val="600"/>
              </a:spcAft>
              <a:buNone/>
            </a:pPr>
            <a:r>
              <a:rPr lang="it-IT" sz="1800" i="1" dirty="0" smtClean="0"/>
              <a:t>220.0 </a:t>
            </a:r>
            <a:r>
              <a:rPr lang="it-IT" sz="1800" i="1" dirty="0"/>
              <a:t>g di nitrato d’argento vengono aggiunti ad una soluzione contente </a:t>
            </a:r>
            <a:r>
              <a:rPr lang="it-IT" sz="1800" i="1" dirty="0" smtClean="0"/>
              <a:t>98.0 </a:t>
            </a:r>
            <a:r>
              <a:rPr lang="it-IT" sz="1800" i="1" dirty="0"/>
              <a:t>g di cloruro di calcio. Si </a:t>
            </a:r>
            <a:r>
              <a:rPr lang="it-IT" sz="1800" i="1" dirty="0" smtClean="0"/>
              <a:t>formano </a:t>
            </a:r>
            <a:r>
              <a:rPr lang="it-IT" sz="1800" i="1" dirty="0"/>
              <a:t>cloruro d’argento e nitrato di calcio. Individuare il reagente </a:t>
            </a:r>
            <a:r>
              <a:rPr lang="it-IT" sz="1800" i="1" dirty="0" smtClean="0"/>
              <a:t>limitante, </a:t>
            </a:r>
            <a:r>
              <a:rPr lang="it-IT" sz="1800" i="1" dirty="0"/>
              <a:t>calcolare la quantità del reagente in eccesso che rimane </a:t>
            </a:r>
            <a:r>
              <a:rPr lang="it-IT" sz="1800" i="1" dirty="0" smtClean="0"/>
              <a:t>e </a:t>
            </a:r>
            <a:r>
              <a:rPr lang="it-IT" sz="1800" i="1" dirty="0"/>
              <a:t>le quantità dei due prodotti che si formano durante la reazione.</a:t>
            </a:r>
            <a:endParaRPr lang="it-IT" sz="1800" i="1"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68" y="2111452"/>
            <a:ext cx="8368372" cy="4486572"/>
          </a:xfrm>
          <a:prstGeom prst="rect">
            <a:avLst/>
          </a:prstGeom>
        </p:spPr>
      </p:pic>
    </p:spTree>
    <p:extLst>
      <p:ext uri="{BB962C8B-B14F-4D97-AF65-F5344CB8AC3E}">
        <p14:creationId xmlns:p14="http://schemas.microsoft.com/office/powerpoint/2010/main" val="3517571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68" y="344133"/>
            <a:ext cx="7987556" cy="974768"/>
          </a:xfrm>
        </p:spPr>
        <p:txBody>
          <a:bodyPr>
            <a:noAutofit/>
          </a:bodyPr>
          <a:lstStyle/>
          <a:p>
            <a:pPr marL="0" indent="0">
              <a:lnSpc>
                <a:spcPct val="120000"/>
              </a:lnSpc>
              <a:spcBef>
                <a:spcPts val="0"/>
              </a:spcBef>
              <a:spcAft>
                <a:spcPts val="600"/>
              </a:spcAft>
              <a:buNone/>
            </a:pPr>
            <a:r>
              <a:rPr lang="it-IT" sz="1800" i="1" dirty="0" smtClean="0"/>
              <a:t>Esempio:</a:t>
            </a:r>
          </a:p>
          <a:p>
            <a:pPr marL="0" indent="0">
              <a:lnSpc>
                <a:spcPct val="120000"/>
              </a:lnSpc>
              <a:spcBef>
                <a:spcPts val="0"/>
              </a:spcBef>
              <a:spcAft>
                <a:spcPts val="600"/>
              </a:spcAft>
              <a:buNone/>
            </a:pPr>
            <a:r>
              <a:rPr lang="it-IT" sz="1800" i="1" dirty="0" smtClean="0"/>
              <a:t>Se 0.86 mol di diossido di manganese reagiscono con 48.2 g di acido cloridrico, per produrre dicloruro di manganese, cloro molecolare e acqua, quale reagente sarà consumato per primo? E quanti grammi di cloro saranno prodotti? </a:t>
            </a:r>
          </a:p>
        </p:txBody>
      </p:sp>
    </p:spTree>
    <p:extLst>
      <p:ext uri="{BB962C8B-B14F-4D97-AF65-F5344CB8AC3E}">
        <p14:creationId xmlns:p14="http://schemas.microsoft.com/office/powerpoint/2010/main" val="17326218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68" y="344133"/>
            <a:ext cx="7987556" cy="974768"/>
          </a:xfrm>
        </p:spPr>
        <p:txBody>
          <a:bodyPr>
            <a:noAutofit/>
          </a:bodyPr>
          <a:lstStyle/>
          <a:p>
            <a:pPr marL="0" indent="0">
              <a:lnSpc>
                <a:spcPct val="120000"/>
              </a:lnSpc>
              <a:spcBef>
                <a:spcPts val="0"/>
              </a:spcBef>
              <a:spcAft>
                <a:spcPts val="600"/>
              </a:spcAft>
              <a:buNone/>
            </a:pPr>
            <a:r>
              <a:rPr lang="it-IT" sz="1800" i="1" dirty="0" smtClean="0"/>
              <a:t>Esempio:</a:t>
            </a:r>
          </a:p>
          <a:p>
            <a:pPr marL="0" indent="0">
              <a:lnSpc>
                <a:spcPct val="120000"/>
              </a:lnSpc>
              <a:spcBef>
                <a:spcPts val="0"/>
              </a:spcBef>
              <a:spcAft>
                <a:spcPts val="600"/>
              </a:spcAft>
              <a:buNone/>
            </a:pPr>
            <a:r>
              <a:rPr lang="it-IT" sz="1800" i="1" dirty="0" smtClean="0"/>
              <a:t>Se 0.86 mol di diossido di manganese reagiscono con 48.2 g di acido cloridrico, per produrre dicloruro di manganese, cloro molecolare e acqua, quale reagente sarà consumato per primo? E quanti grammi di cloro saranno prodotti? </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6290" y="1877358"/>
            <a:ext cx="8015537" cy="4523441"/>
          </a:xfrm>
          <a:prstGeom prst="rect">
            <a:avLst/>
          </a:prstGeom>
        </p:spPr>
      </p:pic>
    </p:spTree>
    <p:extLst>
      <p:ext uri="{BB962C8B-B14F-4D97-AF65-F5344CB8AC3E}">
        <p14:creationId xmlns:p14="http://schemas.microsoft.com/office/powerpoint/2010/main" val="2866351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Resa </a:t>
            </a:r>
            <a:endParaRPr lang="it-IT" sz="3200" dirty="0">
              <a:solidFill>
                <a:srgbClr val="0070C0"/>
              </a:solidFill>
            </a:endParaRP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12" y="770956"/>
                <a:ext cx="7942733" cy="6017771"/>
              </a:xfrm>
            </p:spPr>
            <p:txBody>
              <a:bodyPr>
                <a:noAutofit/>
              </a:bodyPr>
              <a:lstStyle/>
              <a:p>
                <a:pPr marL="0" indent="0">
                  <a:lnSpc>
                    <a:spcPct val="120000"/>
                  </a:lnSpc>
                  <a:spcBef>
                    <a:spcPts val="0"/>
                  </a:spcBef>
                  <a:spcAft>
                    <a:spcPts val="600"/>
                  </a:spcAft>
                  <a:buNone/>
                </a:pPr>
                <a:r>
                  <a:rPr lang="it-IT" sz="1800" dirty="0" smtClean="0"/>
                  <a:t>Come abbiamo visto in precedenza, dalla quantità di reagente limitante presente nell’ambiente di reazione possiamo calcolare la quantità di prodotto che dovremmo ottenere. Tuttavia, nella realtà delle condizioni sperimentali, la quantità di prodotto che otteniamo è solitamente minore a quella attesa. </a:t>
                </a:r>
              </a:p>
              <a:p>
                <a:pPr marL="0" indent="0">
                  <a:lnSpc>
                    <a:spcPct val="120000"/>
                  </a:lnSpc>
                  <a:spcBef>
                    <a:spcPts val="0"/>
                  </a:spcBef>
                  <a:spcAft>
                    <a:spcPts val="600"/>
                  </a:spcAft>
                  <a:buNone/>
                </a:pPr>
                <a:r>
                  <a:rPr lang="it-IT" sz="1800" dirty="0" smtClean="0"/>
                  <a:t>La resa di una reazione rappresenta, in percentuale, la quantità di prodotto ottenuta, rispetto a quella prevista:</a:t>
                </a:r>
              </a:p>
              <a:p>
                <a:pPr marL="0" indent="0" algn="ctr">
                  <a:lnSpc>
                    <a:spcPct val="120000"/>
                  </a:lnSpc>
                  <a:spcBef>
                    <a:spcPts val="0"/>
                  </a:spcBef>
                  <a:spcAft>
                    <a:spcPts val="600"/>
                  </a:spcAft>
                  <a:buNone/>
                </a:pPr>
                <a14:m>
                  <m:oMath xmlns:m="http://schemas.openxmlformats.org/officeDocument/2006/math">
                    <m:r>
                      <a:rPr lang="it-IT" sz="1800" b="0" i="1" smtClean="0">
                        <a:latin typeface="Cambria Math" panose="02040503050406030204" pitchFamily="18" charset="0"/>
                      </a:rPr>
                      <m:t>𝑅𝑒𝑠𝑎</m:t>
                    </m:r>
                    <m:r>
                      <a:rPr lang="it-IT" sz="1800" b="0" i="1" smtClean="0">
                        <a:latin typeface="Cambria Math" panose="02040503050406030204" pitchFamily="18" charset="0"/>
                      </a:rPr>
                      <m:t>= </m:t>
                    </m:r>
                    <m:f>
                      <m:fPr>
                        <m:ctrlPr>
                          <a:rPr lang="it-IT" sz="1800" b="0" i="1" smtClean="0">
                            <a:latin typeface="Cambria Math" panose="02040503050406030204" pitchFamily="18" charset="0"/>
                          </a:rPr>
                        </m:ctrlPr>
                      </m:fPr>
                      <m:num>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𝑚</m:t>
                            </m:r>
                          </m:e>
                          <m:sub>
                            <m:r>
                              <a:rPr lang="it-IT" sz="1800" b="0" i="1" smtClean="0">
                                <a:latin typeface="Cambria Math" panose="02040503050406030204" pitchFamily="18" charset="0"/>
                              </a:rPr>
                              <m:t>𝑜𝑡𝑡𝑒𝑛𝑢𝑡𝑎</m:t>
                            </m:r>
                            <m:r>
                              <a:rPr lang="it-IT" sz="1800" b="0" i="1" smtClean="0">
                                <a:latin typeface="Cambria Math" panose="02040503050406030204" pitchFamily="18" charset="0"/>
                              </a:rPr>
                              <m:t> </m:t>
                            </m:r>
                            <m:r>
                              <a:rPr lang="it-IT" sz="1800" b="0" i="1" smtClean="0">
                                <a:latin typeface="Cambria Math" panose="02040503050406030204" pitchFamily="18" charset="0"/>
                              </a:rPr>
                              <m:t>𝑑𝑖</m:t>
                            </m:r>
                            <m:r>
                              <a:rPr lang="it-IT" sz="1800" b="0" i="1" smtClean="0">
                                <a:latin typeface="Cambria Math" panose="02040503050406030204" pitchFamily="18" charset="0"/>
                              </a:rPr>
                              <m:t> </m:t>
                            </m:r>
                            <m:r>
                              <a:rPr lang="it-IT" sz="1800" b="0" i="1" smtClean="0">
                                <a:latin typeface="Cambria Math" panose="02040503050406030204" pitchFamily="18" charset="0"/>
                              </a:rPr>
                              <m:t>𝑋</m:t>
                            </m:r>
                          </m:sub>
                        </m:sSub>
                      </m:num>
                      <m:den>
                        <m:sSub>
                          <m:sSubPr>
                            <m:ctrlPr>
                              <a:rPr lang="it-IT" sz="1800" i="1">
                                <a:latin typeface="Cambria Math" panose="02040503050406030204" pitchFamily="18" charset="0"/>
                              </a:rPr>
                            </m:ctrlPr>
                          </m:sSubPr>
                          <m:e>
                            <m:r>
                              <a:rPr lang="it-IT" sz="1800" i="1">
                                <a:latin typeface="Cambria Math" panose="02040503050406030204" pitchFamily="18" charset="0"/>
                              </a:rPr>
                              <m:t>𝑚</m:t>
                            </m:r>
                          </m:e>
                          <m:sub>
                            <m:r>
                              <a:rPr lang="it-IT" sz="1800" b="0" i="1" smtClean="0">
                                <a:latin typeface="Cambria Math" panose="02040503050406030204" pitchFamily="18" charset="0"/>
                              </a:rPr>
                              <m:t>𝑡𝑒𝑜𝑟𝑖𝑐𝑎</m:t>
                            </m:r>
                            <m:r>
                              <a:rPr lang="it-IT" sz="1800" i="1">
                                <a:latin typeface="Cambria Math" panose="02040503050406030204" pitchFamily="18" charset="0"/>
                              </a:rPr>
                              <m:t> </m:t>
                            </m:r>
                            <m:r>
                              <a:rPr lang="it-IT" sz="1800" i="1">
                                <a:latin typeface="Cambria Math" panose="02040503050406030204" pitchFamily="18" charset="0"/>
                              </a:rPr>
                              <m:t>𝑑𝑖</m:t>
                            </m:r>
                            <m:r>
                              <a:rPr lang="it-IT" sz="1800" i="1">
                                <a:latin typeface="Cambria Math" panose="02040503050406030204" pitchFamily="18" charset="0"/>
                              </a:rPr>
                              <m:t> </m:t>
                            </m:r>
                            <m:r>
                              <a:rPr lang="it-IT" sz="1800" i="1">
                                <a:latin typeface="Cambria Math" panose="02040503050406030204" pitchFamily="18" charset="0"/>
                              </a:rPr>
                              <m:t>𝑋</m:t>
                            </m:r>
                          </m:sub>
                        </m:sSub>
                      </m:den>
                    </m:f>
                    <m:r>
                      <a:rPr lang="it-IT" sz="1800" b="0" i="1" smtClean="0">
                        <a:latin typeface="Cambria Math" panose="02040503050406030204" pitchFamily="18" charset="0"/>
                        <a:ea typeface="Cambria Math" panose="02040503050406030204" pitchFamily="18" charset="0"/>
                      </a:rPr>
                      <m:t>∙100</m:t>
                    </m:r>
                    <m:r>
                      <a:rPr lang="it-IT" sz="1800" b="0" i="1" smtClean="0">
                        <a:latin typeface="Cambria Math" panose="02040503050406030204" pitchFamily="18" charset="0"/>
                      </a:rPr>
                      <m:t>=</m:t>
                    </m:r>
                  </m:oMath>
                </a14:m>
                <a:r>
                  <a:rPr lang="it-IT" sz="1800" dirty="0" smtClean="0"/>
                  <a:t> </a:t>
                </a:r>
                <a14:m>
                  <m:oMath xmlns:m="http://schemas.openxmlformats.org/officeDocument/2006/math">
                    <m:f>
                      <m:fPr>
                        <m:ctrlPr>
                          <a:rPr lang="it-IT" sz="1800" i="1">
                            <a:latin typeface="Cambria Math" panose="02040503050406030204" pitchFamily="18" charset="0"/>
                          </a:rPr>
                        </m:ctrlPr>
                      </m:fPr>
                      <m:num>
                        <m:sSub>
                          <m:sSubPr>
                            <m:ctrlPr>
                              <a:rPr lang="it-IT" sz="1800" i="1">
                                <a:latin typeface="Cambria Math" panose="02040503050406030204" pitchFamily="18" charset="0"/>
                              </a:rPr>
                            </m:ctrlPr>
                          </m:sSubPr>
                          <m:e>
                            <m:r>
                              <a:rPr lang="it-IT" sz="1800" b="0" i="1" smtClean="0">
                                <a:latin typeface="Cambria Math" panose="02040503050406030204" pitchFamily="18" charset="0"/>
                              </a:rPr>
                              <m:t>𝑛</m:t>
                            </m:r>
                          </m:e>
                          <m:sub>
                            <m:r>
                              <a:rPr lang="it-IT" sz="1800" i="1">
                                <a:latin typeface="Cambria Math" panose="02040503050406030204" pitchFamily="18" charset="0"/>
                              </a:rPr>
                              <m:t>𝑜𝑡𝑡𝑒𝑛𝑢𝑡</m:t>
                            </m:r>
                            <m:r>
                              <a:rPr lang="it-IT" sz="1800" b="0" i="1" smtClean="0">
                                <a:latin typeface="Cambria Math" panose="02040503050406030204" pitchFamily="18" charset="0"/>
                              </a:rPr>
                              <m:t>𝑒</m:t>
                            </m:r>
                            <m:r>
                              <a:rPr lang="it-IT" sz="1800" i="1">
                                <a:latin typeface="Cambria Math" panose="02040503050406030204" pitchFamily="18" charset="0"/>
                              </a:rPr>
                              <m:t> </m:t>
                            </m:r>
                            <m:r>
                              <a:rPr lang="it-IT" sz="1800" i="1">
                                <a:latin typeface="Cambria Math" panose="02040503050406030204" pitchFamily="18" charset="0"/>
                              </a:rPr>
                              <m:t>𝑑𝑖</m:t>
                            </m:r>
                            <m:r>
                              <a:rPr lang="it-IT" sz="1800" i="1">
                                <a:latin typeface="Cambria Math" panose="02040503050406030204" pitchFamily="18" charset="0"/>
                              </a:rPr>
                              <m:t> </m:t>
                            </m:r>
                            <m:r>
                              <a:rPr lang="it-IT" sz="1800" i="1">
                                <a:latin typeface="Cambria Math" panose="02040503050406030204" pitchFamily="18" charset="0"/>
                              </a:rPr>
                              <m:t>𝑋</m:t>
                            </m:r>
                          </m:sub>
                        </m:sSub>
                      </m:num>
                      <m:den>
                        <m:sSub>
                          <m:sSubPr>
                            <m:ctrlPr>
                              <a:rPr lang="it-IT" sz="1800" i="1">
                                <a:latin typeface="Cambria Math" panose="02040503050406030204" pitchFamily="18" charset="0"/>
                              </a:rPr>
                            </m:ctrlPr>
                          </m:sSubPr>
                          <m:e>
                            <m:r>
                              <a:rPr lang="it-IT" sz="1800" b="0" i="1" smtClean="0">
                                <a:latin typeface="Cambria Math" panose="02040503050406030204" pitchFamily="18" charset="0"/>
                              </a:rPr>
                              <m:t>𝑛</m:t>
                            </m:r>
                          </m:e>
                          <m:sub>
                            <m:r>
                              <a:rPr lang="it-IT" sz="1800" i="1">
                                <a:latin typeface="Cambria Math" panose="02040503050406030204" pitchFamily="18" charset="0"/>
                              </a:rPr>
                              <m:t>𝑡𝑒𝑜𝑟𝑖𝑐</m:t>
                            </m:r>
                            <m:r>
                              <a:rPr lang="it-IT" sz="1800" b="0" i="1" smtClean="0">
                                <a:latin typeface="Cambria Math" panose="02040503050406030204" pitchFamily="18" charset="0"/>
                              </a:rPr>
                              <m:t>h𝑒</m:t>
                            </m:r>
                            <m:r>
                              <a:rPr lang="it-IT" sz="1800" i="1">
                                <a:latin typeface="Cambria Math" panose="02040503050406030204" pitchFamily="18" charset="0"/>
                              </a:rPr>
                              <m:t> </m:t>
                            </m:r>
                            <m:r>
                              <a:rPr lang="it-IT" sz="1800" i="1">
                                <a:latin typeface="Cambria Math" panose="02040503050406030204" pitchFamily="18" charset="0"/>
                              </a:rPr>
                              <m:t>𝑑𝑖</m:t>
                            </m:r>
                            <m:r>
                              <a:rPr lang="it-IT" sz="1800" i="1">
                                <a:latin typeface="Cambria Math" panose="02040503050406030204" pitchFamily="18" charset="0"/>
                              </a:rPr>
                              <m:t> </m:t>
                            </m:r>
                            <m:r>
                              <a:rPr lang="it-IT" sz="1800" i="1">
                                <a:latin typeface="Cambria Math" panose="02040503050406030204" pitchFamily="18" charset="0"/>
                              </a:rPr>
                              <m:t>𝑋</m:t>
                            </m:r>
                          </m:sub>
                        </m:sSub>
                      </m:den>
                    </m:f>
                  </m:oMath>
                </a14:m>
                <a:r>
                  <a:rPr lang="it-IT" sz="1800" dirty="0">
                    <a:ea typeface="Cambria Math" panose="02040503050406030204" pitchFamily="18" charset="0"/>
                  </a:rPr>
                  <a:t> </a:t>
                </a:r>
                <a14:m>
                  <m:oMath xmlns:m="http://schemas.openxmlformats.org/officeDocument/2006/math">
                    <m:r>
                      <a:rPr lang="it-IT" sz="1800" i="1">
                        <a:latin typeface="Cambria Math" panose="02040503050406030204" pitchFamily="18" charset="0"/>
                        <a:ea typeface="Cambria Math" panose="02040503050406030204" pitchFamily="18" charset="0"/>
                      </a:rPr>
                      <m:t>∙100</m:t>
                    </m:r>
                  </m:oMath>
                </a14:m>
                <a:endParaRPr lang="it-IT" sz="1800" dirty="0" smtClean="0"/>
              </a:p>
              <a:p>
                <a:pPr marL="0" lvl="0" indent="0" algn="just">
                  <a:lnSpc>
                    <a:spcPct val="100000"/>
                  </a:lnSpc>
                  <a:buNone/>
                  <a:defRPr/>
                </a:pPr>
                <a:r>
                  <a:rPr lang="it-IT" sz="1800" i="1" dirty="0" smtClean="0"/>
                  <a:t>Ad esempio: </a:t>
                </a:r>
                <a:r>
                  <a:rPr lang="it-IT" sz="1800" i="1" dirty="0"/>
                  <a:t>Si considera la seguente reazione:  </a:t>
                </a:r>
                <a14:m>
                  <m:oMath xmlns:m="http://schemas.openxmlformats.org/officeDocument/2006/math">
                    <m:r>
                      <a:rPr lang="it-IT" sz="1800" b="0" i="1" smtClean="0">
                        <a:latin typeface="Cambria Math" panose="02040503050406030204" pitchFamily="18" charset="0"/>
                      </a:rPr>
                      <m:t>𝐶𝑎𝑂</m:t>
                    </m:r>
                    <m:r>
                      <a:rPr lang="it-IT" sz="1800" b="0" i="1" smtClean="0">
                        <a:latin typeface="Cambria Math" panose="02040503050406030204" pitchFamily="18" charset="0"/>
                      </a:rPr>
                      <m:t>+3 </m:t>
                    </m:r>
                    <m:r>
                      <a:rPr lang="it-IT" sz="1800" b="0" i="1" smtClean="0">
                        <a:latin typeface="Cambria Math" panose="02040503050406030204" pitchFamily="18" charset="0"/>
                      </a:rPr>
                      <m:t>𝐶</m:t>
                    </m:r>
                    <m:r>
                      <a:rPr lang="it-IT" sz="1800" b="0" i="1" smtClean="0">
                        <a:latin typeface="Cambria Math" panose="02040503050406030204" pitchFamily="18" charset="0"/>
                      </a:rPr>
                      <m:t> →</m:t>
                    </m:r>
                    <m:r>
                      <a:rPr lang="it-IT" sz="1800" b="0" i="1" smtClean="0">
                        <a:latin typeface="Cambria Math" panose="02040503050406030204" pitchFamily="18" charset="0"/>
                        <a:ea typeface="Cambria Math" panose="02040503050406030204" pitchFamily="18" charset="0"/>
                      </a:rPr>
                      <m:t>𝐶𝑎</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𝐶</m:t>
                        </m:r>
                      </m:e>
                      <m:sub>
                        <m:r>
                          <a:rPr lang="it-IT" sz="1800" b="0" i="1" smtClean="0">
                            <a:latin typeface="Cambria Math" panose="02040503050406030204" pitchFamily="18" charset="0"/>
                            <a:ea typeface="Cambria Math" panose="02040503050406030204" pitchFamily="18" charset="0"/>
                          </a:rPr>
                          <m:t>2</m:t>
                        </m:r>
                      </m:sub>
                    </m:s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𝐶𝑂</m:t>
                    </m:r>
                  </m:oMath>
                </a14:m>
                <a:r>
                  <a:rPr lang="it-IT" sz="1800" i="1" dirty="0" smtClean="0"/>
                  <a:t>   </a:t>
                </a:r>
              </a:p>
              <a:p>
                <a:pPr marL="1163638" lvl="0" indent="0" algn="just">
                  <a:lnSpc>
                    <a:spcPct val="100000"/>
                  </a:lnSpc>
                  <a:spcBef>
                    <a:spcPts val="0"/>
                  </a:spcBef>
                  <a:buNone/>
                  <a:defRPr/>
                </a:pPr>
                <a:r>
                  <a:rPr lang="it-IT" sz="1800" i="1" dirty="0" smtClean="0"/>
                  <a:t>300 </a:t>
                </a:r>
                <a:r>
                  <a:rPr lang="it-IT" sz="1800" i="1" dirty="0"/>
                  <a:t>g di ossido di calcio vengono fatti reagire con carbone. Si ottengono 248 g di </a:t>
                </a:r>
                <a:r>
                  <a:rPr lang="it-IT" sz="1800" i="1" dirty="0" smtClean="0"/>
                  <a:t>CaC</a:t>
                </a:r>
                <a:r>
                  <a:rPr lang="it-IT" sz="1800" i="1" baseline="-25000" dirty="0" smtClean="0"/>
                  <a:t>2</a:t>
                </a:r>
                <a:r>
                  <a:rPr lang="it-IT" sz="1800" i="1" dirty="0" smtClean="0"/>
                  <a:t>. Calcolare </a:t>
                </a:r>
                <a:r>
                  <a:rPr lang="it-IT" sz="1800" i="1" dirty="0"/>
                  <a:t>la resa di questa reazione.</a:t>
                </a:r>
              </a:p>
              <a:p>
                <a:pPr marL="0" indent="0" algn="just">
                  <a:lnSpc>
                    <a:spcPct val="120000"/>
                  </a:lnSpc>
                  <a:spcBef>
                    <a:spcPts val="0"/>
                  </a:spcBef>
                  <a:spcAft>
                    <a:spcPts val="600"/>
                  </a:spcAft>
                  <a:buNone/>
                </a:pP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𝑀𝑀</m:t>
                        </m:r>
                      </m:e>
                      <m:sub>
                        <m:r>
                          <a:rPr lang="it-IT" sz="1800" b="0" i="1" smtClean="0">
                            <a:latin typeface="Cambria Math" panose="02040503050406030204" pitchFamily="18" charset="0"/>
                          </a:rPr>
                          <m:t>𝐶𝑎𝑂</m:t>
                        </m:r>
                      </m:sub>
                    </m:sSub>
                    <m:r>
                      <a:rPr lang="it-IT" sz="1800" b="0" i="1" smtClean="0">
                        <a:latin typeface="Cambria Math" panose="02040503050406030204" pitchFamily="18" charset="0"/>
                      </a:rPr>
                      <m:t>=56.08 </m:t>
                    </m:r>
                    <m:r>
                      <a:rPr lang="it-IT" sz="1800" b="0" i="1" smtClean="0">
                        <a:latin typeface="Cambria Math" panose="02040503050406030204" pitchFamily="18" charset="0"/>
                      </a:rPr>
                      <m:t>𝑔</m:t>
                    </m:r>
                    <m:r>
                      <a:rPr lang="it-IT" sz="1800" b="0" i="1" smtClean="0">
                        <a:latin typeface="Cambria Math" panose="02040503050406030204" pitchFamily="18" charset="0"/>
                      </a:rPr>
                      <m:t>/</m:t>
                    </m:r>
                    <m:r>
                      <a:rPr lang="it-IT" sz="1800" b="0" i="1" smtClean="0">
                        <a:latin typeface="Cambria Math" panose="02040503050406030204" pitchFamily="18" charset="0"/>
                      </a:rPr>
                      <m:t>𝑚𝑜𝑙</m:t>
                    </m:r>
                  </m:oMath>
                </a14:m>
                <a:r>
                  <a:rPr lang="it-IT" sz="1800" i="1" dirty="0" smtClean="0"/>
                  <a:t>	</a:t>
                </a:r>
                <a14:m>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𝑛</m:t>
                        </m:r>
                      </m:e>
                      <m:sub>
                        <m:r>
                          <a:rPr lang="it-IT" sz="1800" b="0" i="1" smtClean="0">
                            <a:latin typeface="Cambria Math" panose="02040503050406030204" pitchFamily="18" charset="0"/>
                          </a:rPr>
                          <m:t>𝐶𝑎𝑂</m:t>
                        </m:r>
                      </m:sub>
                    </m:sSub>
                    <m:r>
                      <a:rPr lang="it-IT" sz="1800" b="0" i="1" smtClean="0">
                        <a:latin typeface="Cambria Math" panose="02040503050406030204" pitchFamily="18" charset="0"/>
                      </a:rPr>
                      <m:t>=</m:t>
                    </m:r>
                    <m:f>
                      <m:fPr>
                        <m:ctrlPr>
                          <a:rPr lang="it-IT" sz="1800" b="0" i="1" smtClean="0">
                            <a:latin typeface="Cambria Math" panose="02040503050406030204" pitchFamily="18" charset="0"/>
                          </a:rPr>
                        </m:ctrlPr>
                      </m:fPr>
                      <m:num>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𝑚</m:t>
                            </m:r>
                          </m:e>
                          <m:sub>
                            <m:r>
                              <a:rPr lang="it-IT" sz="1800" b="0" i="1" smtClean="0">
                                <a:latin typeface="Cambria Math" panose="02040503050406030204" pitchFamily="18" charset="0"/>
                              </a:rPr>
                              <m:t>𝐶𝑎𝑂</m:t>
                            </m:r>
                          </m:sub>
                        </m:sSub>
                      </m:num>
                      <m:den>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𝑀𝑀</m:t>
                            </m:r>
                          </m:e>
                          <m:sub>
                            <m:r>
                              <a:rPr lang="it-IT" sz="1800" i="1">
                                <a:latin typeface="Cambria Math" panose="02040503050406030204" pitchFamily="18" charset="0"/>
                              </a:rPr>
                              <m:t>𝐶𝑎𝑂</m:t>
                            </m:r>
                          </m:sub>
                        </m:sSub>
                      </m:den>
                    </m:f>
                    <m:r>
                      <a:rPr lang="it-IT" sz="1800" b="0" i="1" smtClean="0">
                        <a:latin typeface="Cambria Math" panose="02040503050406030204" pitchFamily="18" charset="0"/>
                      </a:rPr>
                      <m:t>=</m:t>
                    </m:r>
                    <m:f>
                      <m:fPr>
                        <m:ctrlPr>
                          <a:rPr lang="it-IT" sz="1800" b="0" i="1" smtClean="0">
                            <a:latin typeface="Cambria Math" panose="02040503050406030204" pitchFamily="18" charset="0"/>
                          </a:rPr>
                        </m:ctrlPr>
                      </m:fPr>
                      <m:num>
                        <m:r>
                          <a:rPr lang="it-IT" sz="1800" b="0" i="1" smtClean="0">
                            <a:latin typeface="Cambria Math" panose="02040503050406030204" pitchFamily="18" charset="0"/>
                          </a:rPr>
                          <m:t>300 </m:t>
                        </m:r>
                        <m:r>
                          <a:rPr lang="it-IT" sz="1800" b="0" i="1" smtClean="0">
                            <a:latin typeface="Cambria Math" panose="02040503050406030204" pitchFamily="18" charset="0"/>
                          </a:rPr>
                          <m:t>𝑔</m:t>
                        </m:r>
                      </m:num>
                      <m:den>
                        <m:r>
                          <a:rPr lang="it-IT" sz="1800" b="0" i="1" smtClean="0">
                            <a:latin typeface="Cambria Math" panose="02040503050406030204" pitchFamily="18" charset="0"/>
                          </a:rPr>
                          <m:t>56.08 </m:t>
                        </m:r>
                        <m:r>
                          <a:rPr lang="it-IT" sz="1800" b="0" i="1" smtClean="0">
                            <a:latin typeface="Cambria Math" panose="02040503050406030204" pitchFamily="18" charset="0"/>
                          </a:rPr>
                          <m:t>𝑔</m:t>
                        </m:r>
                        <m:r>
                          <a:rPr lang="it-IT" sz="1800" b="0" i="1" smtClean="0">
                            <a:latin typeface="Cambria Math" panose="02040503050406030204" pitchFamily="18" charset="0"/>
                          </a:rPr>
                          <m:t>/</m:t>
                        </m:r>
                        <m:r>
                          <a:rPr lang="it-IT" sz="1800" b="0" i="1" smtClean="0">
                            <a:latin typeface="Cambria Math" panose="02040503050406030204" pitchFamily="18" charset="0"/>
                          </a:rPr>
                          <m:t>𝑚𝑜𝑙</m:t>
                        </m:r>
                      </m:den>
                    </m:f>
                    <m:r>
                      <a:rPr lang="it-IT" sz="1800" b="0" i="1" smtClean="0">
                        <a:latin typeface="Cambria Math" panose="02040503050406030204" pitchFamily="18" charset="0"/>
                      </a:rPr>
                      <m:t>=5.35 </m:t>
                    </m:r>
                    <m:r>
                      <a:rPr lang="it-IT" sz="1800" b="0" i="1" smtClean="0">
                        <a:latin typeface="Cambria Math" panose="02040503050406030204" pitchFamily="18" charset="0"/>
                      </a:rPr>
                      <m:t>𝑚𝑜𝑙</m:t>
                    </m:r>
                  </m:oMath>
                </a14:m>
                <a:endParaRPr lang="it-IT" sz="1800" b="0" i="1" dirty="0" smtClean="0"/>
              </a:p>
              <a:p>
                <a:pPr marL="0" indent="0" algn="just">
                  <a:lnSpc>
                    <a:spcPct val="120000"/>
                  </a:lnSpc>
                  <a:spcBef>
                    <a:spcPts val="0"/>
                  </a:spcBef>
                  <a:spcAft>
                    <a:spcPts val="600"/>
                  </a:spcAft>
                  <a:buNone/>
                </a:pPr>
                <a:r>
                  <a:rPr lang="it-IT" sz="1800" i="1" dirty="0" smtClean="0"/>
                  <a:t>Rapporto stechiometrico CaO : CaC</a:t>
                </a:r>
                <a:r>
                  <a:rPr lang="it-IT" sz="1800" i="1" baseline="-25000" dirty="0" smtClean="0"/>
                  <a:t>2</a:t>
                </a:r>
                <a:r>
                  <a:rPr lang="it-IT" sz="1800" i="1" dirty="0" smtClean="0"/>
                  <a:t> = 1 : 1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𝑛</m:t>
                        </m:r>
                      </m:e>
                      <m:sub>
                        <m:r>
                          <a:rPr lang="it-IT" sz="1800" i="1">
                            <a:latin typeface="Cambria Math" panose="02040503050406030204" pitchFamily="18" charset="0"/>
                          </a:rPr>
                          <m:t>𝐶𝑎</m:t>
                        </m:r>
                        <m:r>
                          <a:rPr lang="it-IT" sz="1800" b="0" i="1" smtClean="0">
                            <a:latin typeface="Cambria Math" panose="02040503050406030204" pitchFamily="18" charset="0"/>
                          </a:rPr>
                          <m:t>𝐶</m:t>
                        </m:r>
                        <m:r>
                          <a:rPr lang="it-IT" sz="1800" b="0" i="1" smtClean="0">
                            <a:latin typeface="Cambria Math" panose="02040503050406030204" pitchFamily="18" charset="0"/>
                          </a:rPr>
                          <m:t>2, </m:t>
                        </m:r>
                        <m:r>
                          <a:rPr lang="it-IT" sz="1800" b="0" i="1" smtClean="0">
                            <a:latin typeface="Cambria Math" panose="02040503050406030204" pitchFamily="18" charset="0"/>
                          </a:rPr>
                          <m:t>𝑡𝑒𝑜𝑟𝑖𝑐h𝑒</m:t>
                        </m:r>
                      </m:sub>
                    </m:sSub>
                    <m:r>
                      <a:rPr lang="it-IT" sz="1800" i="1">
                        <a:latin typeface="Cambria Math" panose="02040503050406030204" pitchFamily="18" charset="0"/>
                      </a:rPr>
                      <m:t>=5.35 </m:t>
                    </m:r>
                    <m:r>
                      <a:rPr lang="it-IT" sz="1800" i="1">
                        <a:latin typeface="Cambria Math" panose="02040503050406030204" pitchFamily="18" charset="0"/>
                      </a:rPr>
                      <m:t>𝑚𝑜𝑙</m:t>
                    </m:r>
                  </m:oMath>
                </a14:m>
                <a:endParaRPr lang="it-IT" sz="1800" i="1" dirty="0" smtClean="0"/>
              </a:p>
              <a:p>
                <a:pPr marL="0" indent="0" algn="just">
                  <a:lnSpc>
                    <a:spcPct val="120000"/>
                  </a:lnSpc>
                  <a:spcBef>
                    <a:spcPts val="0"/>
                  </a:spcBef>
                  <a:spcAft>
                    <a:spcPts val="600"/>
                  </a:spcAft>
                  <a:buNone/>
                </a:pP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𝑀𝑀</m:t>
                        </m:r>
                      </m:e>
                      <m:sub>
                        <m:r>
                          <a:rPr lang="it-IT" sz="1800" i="1">
                            <a:latin typeface="Cambria Math" panose="02040503050406030204" pitchFamily="18" charset="0"/>
                          </a:rPr>
                          <m:t>𝐶𝑎</m:t>
                        </m:r>
                        <m:r>
                          <a:rPr lang="it-IT" sz="1800" b="0" i="1" smtClean="0">
                            <a:latin typeface="Cambria Math" panose="02040503050406030204" pitchFamily="18" charset="0"/>
                          </a:rPr>
                          <m:t>𝐶</m:t>
                        </m:r>
                        <m:r>
                          <a:rPr lang="it-IT" sz="1800" b="0" i="1" smtClean="0">
                            <a:latin typeface="Cambria Math" panose="02040503050406030204" pitchFamily="18" charset="0"/>
                          </a:rPr>
                          <m:t>2</m:t>
                        </m:r>
                      </m:sub>
                    </m:sSub>
                    <m:r>
                      <a:rPr lang="it-IT" sz="1800" i="1">
                        <a:latin typeface="Cambria Math" panose="02040503050406030204" pitchFamily="18" charset="0"/>
                      </a:rPr>
                      <m:t>=</m:t>
                    </m:r>
                    <m:r>
                      <a:rPr lang="it-IT" sz="1800" b="0" i="1" smtClean="0">
                        <a:latin typeface="Cambria Math" panose="02040503050406030204" pitchFamily="18" charset="0"/>
                      </a:rPr>
                      <m:t>64.1</m:t>
                    </m:r>
                    <m:r>
                      <a:rPr lang="it-IT" sz="1800" i="1">
                        <a:latin typeface="Cambria Math" panose="02040503050406030204" pitchFamily="18" charset="0"/>
                      </a:rPr>
                      <m:t> </m:t>
                    </m:r>
                    <m:r>
                      <a:rPr lang="it-IT" sz="1800" i="1">
                        <a:latin typeface="Cambria Math" panose="02040503050406030204" pitchFamily="18" charset="0"/>
                      </a:rPr>
                      <m:t>𝑔</m:t>
                    </m:r>
                    <m:r>
                      <a:rPr lang="it-IT" sz="1800" i="1">
                        <a:latin typeface="Cambria Math" panose="02040503050406030204" pitchFamily="18" charset="0"/>
                      </a:rPr>
                      <m:t>/</m:t>
                    </m:r>
                    <m:r>
                      <a:rPr lang="it-IT" sz="1800" i="1">
                        <a:latin typeface="Cambria Math" panose="02040503050406030204" pitchFamily="18" charset="0"/>
                      </a:rPr>
                      <m:t>𝑚𝑜𝑙</m:t>
                    </m:r>
                  </m:oMath>
                </a14:m>
                <a:r>
                  <a:rPr lang="it-IT" sz="1800" i="1" dirty="0"/>
                  <a:t>	</a:t>
                </a:r>
                <a14:m>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𝑛</m:t>
                        </m:r>
                      </m:e>
                      <m:sub>
                        <m:r>
                          <a:rPr lang="it-IT" sz="1800" i="1">
                            <a:latin typeface="Cambria Math" panose="02040503050406030204" pitchFamily="18" charset="0"/>
                          </a:rPr>
                          <m:t>𝐶𝑎</m:t>
                        </m:r>
                        <m:r>
                          <a:rPr lang="it-IT" sz="1800" b="0" i="1" smtClean="0">
                            <a:latin typeface="Cambria Math" panose="02040503050406030204" pitchFamily="18" charset="0"/>
                          </a:rPr>
                          <m:t>𝐶</m:t>
                        </m:r>
                        <m:r>
                          <a:rPr lang="it-IT" sz="1800" b="0" i="1" smtClean="0">
                            <a:latin typeface="Cambria Math" panose="02040503050406030204" pitchFamily="18" charset="0"/>
                          </a:rPr>
                          <m:t>2, </m:t>
                        </m:r>
                        <m:r>
                          <a:rPr lang="it-IT" sz="1800" b="0" i="1" smtClean="0">
                            <a:latin typeface="Cambria Math" panose="02040503050406030204" pitchFamily="18" charset="0"/>
                          </a:rPr>
                          <m:t>𝑜𝑡𝑡𝑒𝑛𝑢𝑡𝑒</m:t>
                        </m:r>
                      </m:sub>
                    </m:sSub>
                    <m:r>
                      <a:rPr lang="it-IT" sz="1800" i="1">
                        <a:latin typeface="Cambria Math" panose="02040503050406030204" pitchFamily="18" charset="0"/>
                      </a:rPr>
                      <m:t>=</m:t>
                    </m:r>
                    <m:f>
                      <m:fPr>
                        <m:ctrlPr>
                          <a:rPr lang="it-IT" sz="1800" i="1">
                            <a:latin typeface="Cambria Math" panose="02040503050406030204" pitchFamily="18" charset="0"/>
                          </a:rPr>
                        </m:ctrlPr>
                      </m:fPr>
                      <m:num>
                        <m:sSub>
                          <m:sSubPr>
                            <m:ctrlPr>
                              <a:rPr lang="it-IT" sz="1800" i="1">
                                <a:latin typeface="Cambria Math" panose="02040503050406030204" pitchFamily="18" charset="0"/>
                              </a:rPr>
                            </m:ctrlPr>
                          </m:sSubPr>
                          <m:e>
                            <m:r>
                              <a:rPr lang="it-IT" sz="1800" i="1">
                                <a:latin typeface="Cambria Math" panose="02040503050406030204" pitchFamily="18" charset="0"/>
                              </a:rPr>
                              <m:t>𝑚</m:t>
                            </m:r>
                          </m:e>
                          <m:sub>
                            <m:r>
                              <a:rPr lang="it-IT" sz="1800" i="1">
                                <a:latin typeface="Cambria Math" panose="02040503050406030204" pitchFamily="18" charset="0"/>
                              </a:rPr>
                              <m:t>𝐶𝑎</m:t>
                            </m:r>
                            <m:r>
                              <a:rPr lang="it-IT" sz="1800" b="0" i="1" smtClean="0">
                                <a:latin typeface="Cambria Math" panose="02040503050406030204" pitchFamily="18" charset="0"/>
                              </a:rPr>
                              <m:t>𝐶</m:t>
                            </m:r>
                            <m:r>
                              <a:rPr lang="it-IT" sz="1800" b="0" i="1" smtClean="0">
                                <a:latin typeface="Cambria Math" panose="02040503050406030204" pitchFamily="18" charset="0"/>
                              </a:rPr>
                              <m:t>2</m:t>
                            </m:r>
                          </m:sub>
                        </m:sSub>
                      </m:num>
                      <m:den>
                        <m:sSub>
                          <m:sSubPr>
                            <m:ctrlPr>
                              <a:rPr lang="it-IT" sz="1800" i="1">
                                <a:latin typeface="Cambria Math" panose="02040503050406030204" pitchFamily="18" charset="0"/>
                              </a:rPr>
                            </m:ctrlPr>
                          </m:sSubPr>
                          <m:e>
                            <m:r>
                              <a:rPr lang="it-IT" sz="1800" i="1">
                                <a:latin typeface="Cambria Math" panose="02040503050406030204" pitchFamily="18" charset="0"/>
                              </a:rPr>
                              <m:t>𝑀𝑀</m:t>
                            </m:r>
                          </m:e>
                          <m:sub>
                            <m:r>
                              <a:rPr lang="it-IT" sz="1800" i="1">
                                <a:latin typeface="Cambria Math" panose="02040503050406030204" pitchFamily="18" charset="0"/>
                              </a:rPr>
                              <m:t>𝐶𝑎</m:t>
                            </m:r>
                            <m:r>
                              <a:rPr lang="it-IT" sz="1800" b="0" i="1" smtClean="0">
                                <a:latin typeface="Cambria Math" panose="02040503050406030204" pitchFamily="18" charset="0"/>
                              </a:rPr>
                              <m:t>𝐶</m:t>
                            </m:r>
                            <m:r>
                              <a:rPr lang="it-IT" sz="1800" b="0" i="1" smtClean="0">
                                <a:latin typeface="Cambria Math" panose="02040503050406030204" pitchFamily="18" charset="0"/>
                              </a:rPr>
                              <m:t>2</m:t>
                            </m:r>
                          </m:sub>
                        </m:sSub>
                      </m:den>
                    </m:f>
                    <m:r>
                      <a:rPr lang="it-IT" sz="1800" i="1">
                        <a:latin typeface="Cambria Math" panose="02040503050406030204" pitchFamily="18" charset="0"/>
                      </a:rPr>
                      <m:t>=</m:t>
                    </m:r>
                    <m:f>
                      <m:fPr>
                        <m:ctrlPr>
                          <a:rPr lang="it-IT" sz="1800" i="1">
                            <a:latin typeface="Cambria Math" panose="02040503050406030204" pitchFamily="18" charset="0"/>
                          </a:rPr>
                        </m:ctrlPr>
                      </m:fPr>
                      <m:num>
                        <m:r>
                          <a:rPr lang="it-IT" sz="1800" b="0" i="1" smtClean="0">
                            <a:latin typeface="Cambria Math" panose="02040503050406030204" pitchFamily="18" charset="0"/>
                          </a:rPr>
                          <m:t>248</m:t>
                        </m:r>
                        <m:r>
                          <a:rPr lang="it-IT" sz="1800" i="1">
                            <a:latin typeface="Cambria Math" panose="02040503050406030204" pitchFamily="18" charset="0"/>
                          </a:rPr>
                          <m:t> </m:t>
                        </m:r>
                        <m:r>
                          <a:rPr lang="it-IT" sz="1800" i="1">
                            <a:latin typeface="Cambria Math" panose="02040503050406030204" pitchFamily="18" charset="0"/>
                          </a:rPr>
                          <m:t>𝑔</m:t>
                        </m:r>
                      </m:num>
                      <m:den>
                        <m:r>
                          <a:rPr lang="it-IT" sz="1800" b="0" i="1" smtClean="0">
                            <a:latin typeface="Cambria Math" panose="02040503050406030204" pitchFamily="18" charset="0"/>
                          </a:rPr>
                          <m:t>64.1</m:t>
                        </m:r>
                        <m:r>
                          <a:rPr lang="it-IT" sz="1800" i="1">
                            <a:latin typeface="Cambria Math" panose="02040503050406030204" pitchFamily="18" charset="0"/>
                          </a:rPr>
                          <m:t> </m:t>
                        </m:r>
                        <m:r>
                          <a:rPr lang="it-IT" sz="1800" i="1">
                            <a:latin typeface="Cambria Math" panose="02040503050406030204" pitchFamily="18" charset="0"/>
                          </a:rPr>
                          <m:t>𝑔</m:t>
                        </m:r>
                        <m:r>
                          <a:rPr lang="it-IT" sz="1800" i="1">
                            <a:latin typeface="Cambria Math" panose="02040503050406030204" pitchFamily="18" charset="0"/>
                          </a:rPr>
                          <m:t>/</m:t>
                        </m:r>
                        <m:r>
                          <a:rPr lang="it-IT" sz="1800" i="1">
                            <a:latin typeface="Cambria Math" panose="02040503050406030204" pitchFamily="18" charset="0"/>
                          </a:rPr>
                          <m:t>𝑚𝑜𝑙</m:t>
                        </m:r>
                      </m:den>
                    </m:f>
                    <m:r>
                      <a:rPr lang="it-IT" sz="1800" i="1">
                        <a:latin typeface="Cambria Math" panose="02040503050406030204" pitchFamily="18" charset="0"/>
                      </a:rPr>
                      <m:t>=</m:t>
                    </m:r>
                    <m:r>
                      <a:rPr lang="it-IT" sz="1800" b="0" i="1" smtClean="0">
                        <a:latin typeface="Cambria Math" panose="02040503050406030204" pitchFamily="18" charset="0"/>
                      </a:rPr>
                      <m:t>3</m:t>
                    </m:r>
                    <m:r>
                      <a:rPr lang="it-IT" sz="1800" i="1">
                        <a:latin typeface="Cambria Math" panose="02040503050406030204" pitchFamily="18" charset="0"/>
                      </a:rPr>
                      <m:t>.</m:t>
                    </m:r>
                    <m:r>
                      <a:rPr lang="it-IT" sz="1800" b="0" i="1" smtClean="0">
                        <a:latin typeface="Cambria Math" panose="02040503050406030204" pitchFamily="18" charset="0"/>
                      </a:rPr>
                      <m:t>87</m:t>
                    </m:r>
                    <m:r>
                      <a:rPr lang="it-IT" sz="1800" i="1">
                        <a:latin typeface="Cambria Math" panose="02040503050406030204" pitchFamily="18" charset="0"/>
                      </a:rPr>
                      <m:t> </m:t>
                    </m:r>
                    <m:r>
                      <a:rPr lang="it-IT" sz="1800" i="1">
                        <a:latin typeface="Cambria Math" panose="02040503050406030204" pitchFamily="18" charset="0"/>
                      </a:rPr>
                      <m:t>𝑚𝑜𝑙</m:t>
                    </m:r>
                  </m:oMath>
                </a14:m>
                <a:endParaRPr lang="it-IT" sz="1800" i="1" dirty="0" smtClean="0"/>
              </a:p>
              <a:p>
                <a:pPr marL="0" indent="0" algn="just">
                  <a:lnSpc>
                    <a:spcPct val="120000"/>
                  </a:lnSpc>
                  <a:spcBef>
                    <a:spcPts val="0"/>
                  </a:spcBef>
                  <a:spcAft>
                    <a:spcPts val="600"/>
                  </a:spcAft>
                  <a:buNone/>
                </a:pPr>
                <a:r>
                  <a:rPr lang="it-IT" sz="1800" i="1" dirty="0" smtClean="0"/>
                  <a:t>	</a:t>
                </a:r>
                <a14:m>
                  <m:oMath xmlns:m="http://schemas.openxmlformats.org/officeDocument/2006/math">
                    <m:r>
                      <a:rPr lang="it-IT" sz="1800" i="1">
                        <a:latin typeface="Cambria Math" panose="02040503050406030204" pitchFamily="18" charset="0"/>
                      </a:rPr>
                      <m:t>𝑅𝑒𝑠𝑎</m:t>
                    </m:r>
                    <m:r>
                      <a:rPr lang="it-IT" sz="1800" i="1">
                        <a:latin typeface="Cambria Math" panose="02040503050406030204" pitchFamily="18" charset="0"/>
                      </a:rPr>
                      <m:t>=</m:t>
                    </m:r>
                  </m:oMath>
                </a14:m>
                <a:r>
                  <a:rPr lang="it-IT" sz="1800" dirty="0"/>
                  <a:t> </a:t>
                </a:r>
                <a14:m>
                  <m:oMath xmlns:m="http://schemas.openxmlformats.org/officeDocument/2006/math">
                    <m:f>
                      <m:fPr>
                        <m:ctrlPr>
                          <a:rPr lang="it-IT" sz="1800" i="1">
                            <a:latin typeface="Cambria Math" panose="02040503050406030204" pitchFamily="18" charset="0"/>
                          </a:rPr>
                        </m:ctrlPr>
                      </m:fPr>
                      <m:num>
                        <m:sSub>
                          <m:sSubPr>
                            <m:ctrlPr>
                              <a:rPr lang="it-IT" sz="1800" i="1">
                                <a:latin typeface="Cambria Math" panose="02040503050406030204" pitchFamily="18" charset="0"/>
                              </a:rPr>
                            </m:ctrlPr>
                          </m:sSubPr>
                          <m:e>
                            <m:r>
                              <a:rPr lang="it-IT" sz="1800" i="1">
                                <a:latin typeface="Cambria Math" panose="02040503050406030204" pitchFamily="18" charset="0"/>
                              </a:rPr>
                              <m:t>𝑛</m:t>
                            </m:r>
                          </m:e>
                          <m:sub>
                            <m:r>
                              <a:rPr lang="it-IT" sz="1800" i="1">
                                <a:latin typeface="Cambria Math" panose="02040503050406030204" pitchFamily="18" charset="0"/>
                              </a:rPr>
                              <m:t>𝑜𝑡𝑡𝑒𝑛𝑢𝑡𝑒</m:t>
                            </m:r>
                            <m:r>
                              <a:rPr lang="it-IT" sz="1800" i="1">
                                <a:latin typeface="Cambria Math" panose="02040503050406030204" pitchFamily="18" charset="0"/>
                              </a:rPr>
                              <m:t> </m:t>
                            </m:r>
                            <m:r>
                              <a:rPr lang="it-IT" sz="1800" i="1">
                                <a:latin typeface="Cambria Math" panose="02040503050406030204" pitchFamily="18" charset="0"/>
                              </a:rPr>
                              <m:t>𝑑𝑖</m:t>
                            </m:r>
                            <m:r>
                              <a:rPr lang="it-IT" sz="1800" i="1">
                                <a:latin typeface="Cambria Math" panose="02040503050406030204" pitchFamily="18" charset="0"/>
                              </a:rPr>
                              <m:t> </m:t>
                            </m:r>
                            <m:r>
                              <a:rPr lang="it-IT" sz="1800" b="0" i="1" smtClean="0">
                                <a:latin typeface="Cambria Math" panose="02040503050406030204" pitchFamily="18" charset="0"/>
                              </a:rPr>
                              <m:t>𝐶𝑎𝐶</m:t>
                            </m:r>
                            <m:r>
                              <a:rPr lang="it-IT" sz="1800" b="0" i="1" smtClean="0">
                                <a:latin typeface="Cambria Math" panose="02040503050406030204" pitchFamily="18" charset="0"/>
                              </a:rPr>
                              <m:t>2</m:t>
                            </m:r>
                          </m:sub>
                        </m:sSub>
                      </m:num>
                      <m:den>
                        <m:sSub>
                          <m:sSubPr>
                            <m:ctrlPr>
                              <a:rPr lang="it-IT" sz="1800" i="1">
                                <a:latin typeface="Cambria Math" panose="02040503050406030204" pitchFamily="18" charset="0"/>
                              </a:rPr>
                            </m:ctrlPr>
                          </m:sSubPr>
                          <m:e>
                            <m:r>
                              <a:rPr lang="it-IT" sz="1800" i="1">
                                <a:latin typeface="Cambria Math" panose="02040503050406030204" pitchFamily="18" charset="0"/>
                              </a:rPr>
                              <m:t>𝑛</m:t>
                            </m:r>
                          </m:e>
                          <m:sub>
                            <m:r>
                              <a:rPr lang="it-IT" sz="1800" i="1">
                                <a:latin typeface="Cambria Math" panose="02040503050406030204" pitchFamily="18" charset="0"/>
                              </a:rPr>
                              <m:t>𝑡𝑒𝑜𝑟𝑖𝑐h𝑒</m:t>
                            </m:r>
                            <m:r>
                              <a:rPr lang="it-IT" sz="1800" i="1">
                                <a:latin typeface="Cambria Math" panose="02040503050406030204" pitchFamily="18" charset="0"/>
                              </a:rPr>
                              <m:t> </m:t>
                            </m:r>
                            <m:r>
                              <a:rPr lang="it-IT" sz="1800" i="1">
                                <a:latin typeface="Cambria Math" panose="02040503050406030204" pitchFamily="18" charset="0"/>
                              </a:rPr>
                              <m:t>𝑑𝑖</m:t>
                            </m:r>
                            <m:r>
                              <a:rPr lang="it-IT" sz="1800" i="1">
                                <a:latin typeface="Cambria Math" panose="02040503050406030204" pitchFamily="18" charset="0"/>
                              </a:rPr>
                              <m:t> </m:t>
                            </m:r>
                            <m:r>
                              <a:rPr lang="it-IT" sz="1800" b="0" i="1" smtClean="0">
                                <a:latin typeface="Cambria Math" panose="02040503050406030204" pitchFamily="18" charset="0"/>
                              </a:rPr>
                              <m:t>𝐶𝑎𝐶</m:t>
                            </m:r>
                            <m:r>
                              <a:rPr lang="it-IT" sz="1800" b="0" i="1" smtClean="0">
                                <a:latin typeface="Cambria Math" panose="02040503050406030204" pitchFamily="18" charset="0"/>
                              </a:rPr>
                              <m:t>2</m:t>
                            </m:r>
                          </m:sub>
                        </m:sSub>
                      </m:den>
                    </m:f>
                  </m:oMath>
                </a14:m>
                <a:r>
                  <a:rPr lang="it-IT" sz="1800" dirty="0">
                    <a:ea typeface="Cambria Math" panose="02040503050406030204" pitchFamily="18" charset="0"/>
                  </a:rPr>
                  <a:t> </a:t>
                </a:r>
                <a14:m>
                  <m:oMath xmlns:m="http://schemas.openxmlformats.org/officeDocument/2006/math">
                    <m:r>
                      <a:rPr lang="it-IT" sz="1800" i="1">
                        <a:latin typeface="Cambria Math" panose="02040503050406030204" pitchFamily="18" charset="0"/>
                        <a:ea typeface="Cambria Math" panose="02040503050406030204" pitchFamily="18" charset="0"/>
                      </a:rPr>
                      <m:t>∙100</m:t>
                    </m:r>
                    <m:r>
                      <a:rPr lang="it-IT" sz="1800" b="0" i="1" smtClean="0">
                        <a:latin typeface="Cambria Math" panose="02040503050406030204" pitchFamily="18" charset="0"/>
                        <a:ea typeface="Cambria Math" panose="02040503050406030204" pitchFamily="18" charset="0"/>
                      </a:rPr>
                      <m:t>=</m:t>
                    </m:r>
                    <m:f>
                      <m:fPr>
                        <m:ctrlPr>
                          <a:rPr lang="it-IT" sz="1800" i="1">
                            <a:latin typeface="Cambria Math" panose="02040503050406030204" pitchFamily="18" charset="0"/>
                          </a:rPr>
                        </m:ctrlPr>
                      </m:fPr>
                      <m:num>
                        <m:r>
                          <a:rPr lang="it-IT" sz="1800" b="0" i="1" smtClean="0">
                            <a:latin typeface="Cambria Math" panose="02040503050406030204" pitchFamily="18" charset="0"/>
                          </a:rPr>
                          <m:t>3.87 </m:t>
                        </m:r>
                        <m:r>
                          <a:rPr lang="it-IT" sz="1800" b="0" i="1" smtClean="0">
                            <a:latin typeface="Cambria Math" panose="02040503050406030204" pitchFamily="18" charset="0"/>
                          </a:rPr>
                          <m:t>𝑚𝑜𝑙</m:t>
                        </m:r>
                      </m:num>
                      <m:den>
                        <m:r>
                          <a:rPr lang="it-IT" sz="1800" b="0" i="1" smtClean="0">
                            <a:latin typeface="Cambria Math" panose="02040503050406030204" pitchFamily="18" charset="0"/>
                          </a:rPr>
                          <m:t>5.35 </m:t>
                        </m:r>
                        <m:r>
                          <a:rPr lang="it-IT" sz="1800" b="0" i="1" smtClean="0">
                            <a:latin typeface="Cambria Math" panose="02040503050406030204" pitchFamily="18" charset="0"/>
                          </a:rPr>
                          <m:t>𝑚𝑜𝑙</m:t>
                        </m:r>
                      </m:den>
                    </m:f>
                    <m:r>
                      <a:rPr lang="it-IT" sz="1800" i="1">
                        <a:latin typeface="Cambria Math" panose="02040503050406030204" pitchFamily="18" charset="0"/>
                        <a:ea typeface="Cambria Math" panose="02040503050406030204" pitchFamily="18" charset="0"/>
                      </a:rPr>
                      <m:t>∙100</m:t>
                    </m:r>
                    <m:r>
                      <a:rPr lang="it-IT" sz="1800" b="0" i="1" smtClean="0">
                        <a:latin typeface="Cambria Math" panose="02040503050406030204" pitchFamily="18" charset="0"/>
                        <a:ea typeface="Cambria Math" panose="02040503050406030204" pitchFamily="18" charset="0"/>
                      </a:rPr>
                      <m:t>=72.3%</m:t>
                    </m:r>
                  </m:oMath>
                </a14:m>
                <a:endParaRPr lang="it-IT" sz="1800" i="1" dirty="0"/>
              </a:p>
              <a:p>
                <a:pPr marL="0" indent="0" algn="just">
                  <a:lnSpc>
                    <a:spcPct val="120000"/>
                  </a:lnSpc>
                  <a:spcBef>
                    <a:spcPts val="0"/>
                  </a:spcBef>
                  <a:spcAft>
                    <a:spcPts val="600"/>
                  </a:spcAft>
                  <a:buNone/>
                </a:pPr>
                <a:endParaRPr lang="it-IT" sz="1800" i="1" dirty="0"/>
              </a:p>
              <a:p>
                <a:pPr marL="0" indent="0" algn="just">
                  <a:lnSpc>
                    <a:spcPct val="120000"/>
                  </a:lnSpc>
                  <a:spcBef>
                    <a:spcPts val="0"/>
                  </a:spcBef>
                  <a:spcAft>
                    <a:spcPts val="600"/>
                  </a:spcAft>
                  <a:buNone/>
                </a:pPr>
                <a:endParaRPr lang="it-IT" sz="1800"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12" y="770956"/>
                <a:ext cx="7942733" cy="6017771"/>
              </a:xfrm>
              <a:blipFill>
                <a:blip r:embed="rId2"/>
                <a:stretch>
                  <a:fillRect l="-614" r="-691"/>
                </a:stretch>
              </a:blipFill>
            </p:spPr>
            <p:txBody>
              <a:bodyPr/>
              <a:lstStyle/>
              <a:p>
                <a:r>
                  <a:rPr lang="it-IT">
                    <a:noFill/>
                  </a:rPr>
                  <a:t> </a:t>
                </a:r>
              </a:p>
            </p:txBody>
          </p:sp>
        </mc:Fallback>
      </mc:AlternateContent>
    </p:spTree>
    <p:extLst>
      <p:ext uri="{BB962C8B-B14F-4D97-AF65-F5344CB8AC3E}">
        <p14:creationId xmlns:p14="http://schemas.microsoft.com/office/powerpoint/2010/main" val="289830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68" y="344133"/>
            <a:ext cx="7987556" cy="974768"/>
          </a:xfrm>
        </p:spPr>
        <p:txBody>
          <a:bodyPr>
            <a:noAutofit/>
          </a:bodyPr>
          <a:lstStyle/>
          <a:p>
            <a:pPr marL="0" indent="0">
              <a:lnSpc>
                <a:spcPct val="120000"/>
              </a:lnSpc>
              <a:spcBef>
                <a:spcPts val="0"/>
              </a:spcBef>
              <a:spcAft>
                <a:spcPts val="600"/>
              </a:spcAft>
              <a:buNone/>
            </a:pPr>
            <a:r>
              <a:rPr lang="it-IT" sz="1800" i="1" dirty="0" smtClean="0"/>
              <a:t>Esempio:</a:t>
            </a:r>
          </a:p>
          <a:p>
            <a:pPr marL="0" indent="0">
              <a:lnSpc>
                <a:spcPct val="120000"/>
              </a:lnSpc>
              <a:spcBef>
                <a:spcPts val="0"/>
              </a:spcBef>
              <a:spcAft>
                <a:spcPts val="600"/>
              </a:spcAft>
              <a:buNone/>
            </a:pPr>
            <a:r>
              <a:rPr lang="it-IT" sz="1800" i="1" dirty="0" smtClean="0"/>
              <a:t>6.50 g di alcol etilico (C</a:t>
            </a:r>
            <a:r>
              <a:rPr lang="it-IT" sz="1800" i="1" baseline="-25000" dirty="0" smtClean="0"/>
              <a:t>2</a:t>
            </a:r>
            <a:r>
              <a:rPr lang="it-IT" sz="1800" i="1" dirty="0" smtClean="0"/>
              <a:t>H</a:t>
            </a:r>
            <a:r>
              <a:rPr lang="it-IT" sz="1800" i="1" baseline="-25000" dirty="0" smtClean="0"/>
              <a:t>6</a:t>
            </a:r>
            <a:r>
              <a:rPr lang="it-IT" sz="1800" i="1" dirty="0" smtClean="0"/>
              <a:t>O) vengono fatti reagire con 15.1 g di triioduro di fosforo, per formare ioduro </a:t>
            </a:r>
            <a:r>
              <a:rPr lang="it-IT" sz="1800" i="1" dirty="0"/>
              <a:t>di etile (</a:t>
            </a:r>
            <a:r>
              <a:rPr lang="it-IT" sz="1800" i="1" dirty="0" smtClean="0"/>
              <a:t>C</a:t>
            </a:r>
            <a:r>
              <a:rPr lang="it-IT" sz="1800" i="1" baseline="-25000" dirty="0" smtClean="0"/>
              <a:t>2</a:t>
            </a:r>
            <a:r>
              <a:rPr lang="it-IT" sz="1800" i="1" dirty="0" smtClean="0"/>
              <a:t>H</a:t>
            </a:r>
            <a:r>
              <a:rPr lang="it-IT" sz="1800" i="1" baseline="-25000" dirty="0" smtClean="0"/>
              <a:t>5</a:t>
            </a:r>
            <a:r>
              <a:rPr lang="it-IT" sz="1800" i="1" dirty="0"/>
              <a:t>I</a:t>
            </a:r>
            <a:r>
              <a:rPr lang="it-IT" sz="1800" i="1" dirty="0" smtClean="0"/>
              <a:t>) e acido fosfonico. Se la reazione ha una resa del 60%, calcolare la massa di ioduro di etile ottenuta.</a:t>
            </a:r>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89604"/>
          <a:stretch/>
        </p:blipFill>
        <p:spPr>
          <a:xfrm>
            <a:off x="591668" y="1899396"/>
            <a:ext cx="7730843" cy="495012"/>
          </a:xfrm>
          <a:prstGeom prst="rect">
            <a:avLst/>
          </a:prstGeom>
        </p:spPr>
      </p:pic>
      <p:sp>
        <p:nvSpPr>
          <p:cNvPr id="4" name="Rettangolo 3"/>
          <p:cNvSpPr/>
          <p:nvPr/>
        </p:nvSpPr>
        <p:spPr>
          <a:xfrm>
            <a:off x="4732256" y="2253006"/>
            <a:ext cx="3846968" cy="6410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845064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68" y="344133"/>
            <a:ext cx="7987556" cy="974768"/>
          </a:xfrm>
        </p:spPr>
        <p:txBody>
          <a:bodyPr>
            <a:noAutofit/>
          </a:bodyPr>
          <a:lstStyle/>
          <a:p>
            <a:pPr marL="0" indent="0">
              <a:lnSpc>
                <a:spcPct val="120000"/>
              </a:lnSpc>
              <a:spcBef>
                <a:spcPts val="0"/>
              </a:spcBef>
              <a:spcAft>
                <a:spcPts val="600"/>
              </a:spcAft>
              <a:buNone/>
            </a:pPr>
            <a:r>
              <a:rPr lang="it-IT" sz="1800" i="1" dirty="0" smtClean="0"/>
              <a:t>Esempio:</a:t>
            </a:r>
          </a:p>
          <a:p>
            <a:pPr marL="0" indent="0">
              <a:lnSpc>
                <a:spcPct val="120000"/>
              </a:lnSpc>
              <a:spcBef>
                <a:spcPts val="0"/>
              </a:spcBef>
              <a:spcAft>
                <a:spcPts val="600"/>
              </a:spcAft>
              <a:buNone/>
            </a:pPr>
            <a:r>
              <a:rPr lang="it-IT" sz="1800" i="1" dirty="0" smtClean="0"/>
              <a:t>6.50 g di alcol etilico (C</a:t>
            </a:r>
            <a:r>
              <a:rPr lang="it-IT" sz="1800" i="1" baseline="-25000" dirty="0" smtClean="0"/>
              <a:t>2</a:t>
            </a:r>
            <a:r>
              <a:rPr lang="it-IT" sz="1800" i="1" dirty="0" smtClean="0"/>
              <a:t>H</a:t>
            </a:r>
            <a:r>
              <a:rPr lang="it-IT" sz="1800" i="1" baseline="-25000" dirty="0" smtClean="0"/>
              <a:t>6</a:t>
            </a:r>
            <a:r>
              <a:rPr lang="it-IT" sz="1800" i="1" dirty="0" smtClean="0"/>
              <a:t>O) vengono fatti reagire con 15.1 g di triioduro di fosforo, per formare ioduro </a:t>
            </a:r>
            <a:r>
              <a:rPr lang="it-IT" sz="1800" i="1" dirty="0"/>
              <a:t>di etile (</a:t>
            </a:r>
            <a:r>
              <a:rPr lang="it-IT" sz="1800" i="1" dirty="0" smtClean="0"/>
              <a:t>C</a:t>
            </a:r>
            <a:r>
              <a:rPr lang="it-IT" sz="1800" i="1" baseline="-25000" dirty="0" smtClean="0"/>
              <a:t>2</a:t>
            </a:r>
            <a:r>
              <a:rPr lang="it-IT" sz="1800" i="1" dirty="0" smtClean="0"/>
              <a:t>H</a:t>
            </a:r>
            <a:r>
              <a:rPr lang="it-IT" sz="1800" i="1" baseline="-25000" dirty="0" smtClean="0"/>
              <a:t>5</a:t>
            </a:r>
            <a:r>
              <a:rPr lang="it-IT" sz="1800" i="1" dirty="0"/>
              <a:t>I</a:t>
            </a:r>
            <a:r>
              <a:rPr lang="it-IT" sz="1800" i="1" dirty="0" smtClean="0"/>
              <a:t>) e acido fosfonico. Se la reazione ha una resa del 60%, calcolare la massa di ioduro di etile ottenuta.</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68" y="1899396"/>
            <a:ext cx="7730843" cy="4761380"/>
          </a:xfrm>
          <a:prstGeom prst="rect">
            <a:avLst/>
          </a:prstGeom>
        </p:spPr>
      </p:pic>
    </p:spTree>
    <p:extLst>
      <p:ext uri="{BB962C8B-B14F-4D97-AF65-F5344CB8AC3E}">
        <p14:creationId xmlns:p14="http://schemas.microsoft.com/office/powerpoint/2010/main" val="4143831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Purezza dei reagenti </a:t>
            </a:r>
            <a:endParaRPr lang="it-IT" sz="3200" dirty="0">
              <a:solidFill>
                <a:srgbClr val="0070C0"/>
              </a:solidFill>
            </a:endParaRPr>
          </a:p>
        </p:txBody>
      </p:sp>
      <p:sp>
        <p:nvSpPr>
          <p:cNvPr id="3" name="Content Placeholder 2"/>
          <p:cNvSpPr>
            <a:spLocks noGrp="1"/>
          </p:cNvSpPr>
          <p:nvPr>
            <p:ph idx="1"/>
          </p:nvPr>
        </p:nvSpPr>
        <p:spPr>
          <a:xfrm>
            <a:off x="591668" y="770957"/>
            <a:ext cx="7987556" cy="974768"/>
          </a:xfrm>
        </p:spPr>
        <p:txBody>
          <a:bodyPr>
            <a:noAutofit/>
          </a:bodyPr>
          <a:lstStyle/>
          <a:p>
            <a:pPr marL="0" indent="0">
              <a:lnSpc>
                <a:spcPct val="120000"/>
              </a:lnSpc>
              <a:spcBef>
                <a:spcPts val="0"/>
              </a:spcBef>
              <a:spcAft>
                <a:spcPts val="600"/>
              </a:spcAft>
              <a:buNone/>
            </a:pPr>
            <a:r>
              <a:rPr lang="it-IT" sz="1800" dirty="0" smtClean="0"/>
              <a:t>In alcuni casi, la quantità di un reagente che viene pesata non è quella che poi sarà disponibile per la reazione, in quanto nel materiale pesato non sono presenti solo le molecole di reagente, ma anche altre sostanze. In questo caso si dice che il reagente non è puro.</a:t>
            </a:r>
          </a:p>
          <a:p>
            <a:pPr marL="0" indent="0">
              <a:lnSpc>
                <a:spcPct val="120000"/>
              </a:lnSpc>
              <a:spcBef>
                <a:spcPts val="0"/>
              </a:spcBef>
              <a:spcAft>
                <a:spcPts val="600"/>
              </a:spcAft>
              <a:buNone/>
            </a:pPr>
            <a:r>
              <a:rPr lang="it-IT" sz="1800" dirty="0" smtClean="0"/>
              <a:t>Conoscendo la percentuale (in peso) delle molecole di reagente che sono presenti nel campione, possiamo comunque calcolare la quantità di prodotto che si forma. Tale percentuale prende il nome di </a:t>
            </a:r>
            <a:r>
              <a:rPr lang="it-IT" sz="1800" b="1" dirty="0" smtClean="0"/>
              <a:t>purezza</a:t>
            </a:r>
            <a:r>
              <a:rPr lang="it-IT" sz="1800" dirty="0" smtClean="0"/>
              <a:t>.</a:t>
            </a:r>
          </a:p>
        </p:txBody>
      </p:sp>
      <p:sp>
        <p:nvSpPr>
          <p:cNvPr id="9" name="Content Placeholder 2"/>
          <p:cNvSpPr txBox="1">
            <a:spLocks/>
          </p:cNvSpPr>
          <p:nvPr/>
        </p:nvSpPr>
        <p:spPr>
          <a:xfrm>
            <a:off x="591668" y="3278920"/>
            <a:ext cx="7987556" cy="466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5225" indent="-1165225">
              <a:lnSpc>
                <a:spcPct val="120000"/>
              </a:lnSpc>
              <a:spcBef>
                <a:spcPts val="0"/>
              </a:spcBef>
              <a:spcAft>
                <a:spcPts val="600"/>
              </a:spcAft>
              <a:buFont typeface="Arial" panose="020B0604020202020204" pitchFamily="34" charset="0"/>
              <a:buNone/>
            </a:pPr>
            <a:r>
              <a:rPr lang="it-IT" sz="1800" i="1" dirty="0" smtClean="0"/>
              <a:t>Ad esempio: Calcolare la quantità di idrossido di potassio che può essere ottenuta da 5 g di potassio con purezza al 70% che vengono fatti reagire con acqua. Nella reazione si forma anche idrogeno molecolare.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4374" y="4460500"/>
            <a:ext cx="7251231" cy="2316817"/>
          </a:xfrm>
          <a:prstGeom prst="rect">
            <a:avLst/>
          </a:prstGeom>
        </p:spPr>
      </p:pic>
    </p:spTree>
    <p:extLst>
      <p:ext uri="{BB962C8B-B14F-4D97-AF65-F5344CB8AC3E}">
        <p14:creationId xmlns:p14="http://schemas.microsoft.com/office/powerpoint/2010/main" val="2029199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68" y="344133"/>
            <a:ext cx="7987556" cy="974768"/>
          </a:xfrm>
        </p:spPr>
        <p:txBody>
          <a:bodyPr>
            <a:noAutofit/>
          </a:bodyPr>
          <a:lstStyle/>
          <a:p>
            <a:pPr marL="0" indent="0">
              <a:lnSpc>
                <a:spcPct val="120000"/>
              </a:lnSpc>
              <a:spcBef>
                <a:spcPts val="0"/>
              </a:spcBef>
              <a:spcAft>
                <a:spcPts val="600"/>
              </a:spcAft>
              <a:buNone/>
            </a:pPr>
            <a:r>
              <a:rPr lang="it-IT" sz="1800" i="1" dirty="0" smtClean="0"/>
              <a:t>Esempio:</a:t>
            </a:r>
          </a:p>
          <a:p>
            <a:pPr marL="0" indent="0">
              <a:lnSpc>
                <a:spcPct val="120000"/>
              </a:lnSpc>
              <a:spcBef>
                <a:spcPts val="0"/>
              </a:spcBef>
              <a:spcAft>
                <a:spcPts val="600"/>
              </a:spcAft>
              <a:buNone/>
            </a:pPr>
            <a:r>
              <a:rPr lang="it-IT" sz="1800" i="1" dirty="0" smtClean="0"/>
              <a:t>La calcinazione è un trattamento termico che porta alla decomposizione in ossido del metallo e diossido di carbonio. La calcinazione di 100 g di un minerale che contiene CaCO</a:t>
            </a:r>
            <a:r>
              <a:rPr lang="it-IT" sz="1800" i="1" baseline="-25000" dirty="0" smtClean="0"/>
              <a:t>3</a:t>
            </a:r>
            <a:r>
              <a:rPr lang="it-IT" sz="1800" i="1" dirty="0" smtClean="0"/>
              <a:t> e MgCO</a:t>
            </a:r>
            <a:r>
              <a:rPr lang="it-IT" sz="1800" i="1" baseline="-25000" dirty="0" smtClean="0"/>
              <a:t>3</a:t>
            </a:r>
            <a:r>
              <a:rPr lang="it-IT" sz="1800" i="1" dirty="0" smtClean="0"/>
              <a:t> ha prodotto 36.4 g di CaO e 16.7 g di MgO. Calcolare la percentuale dei due carbonati nel minerale.</a:t>
            </a:r>
          </a:p>
        </p:txBody>
      </p:sp>
      <p:sp>
        <p:nvSpPr>
          <p:cNvPr id="4" name="Rettangolo 3"/>
          <p:cNvSpPr/>
          <p:nvPr/>
        </p:nvSpPr>
        <p:spPr>
          <a:xfrm>
            <a:off x="4506012" y="2356701"/>
            <a:ext cx="2912883" cy="58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420045240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1668" y="344133"/>
            <a:ext cx="7987556" cy="974768"/>
          </a:xfrm>
        </p:spPr>
        <p:txBody>
          <a:bodyPr>
            <a:noAutofit/>
          </a:bodyPr>
          <a:lstStyle/>
          <a:p>
            <a:pPr marL="0" indent="0">
              <a:lnSpc>
                <a:spcPct val="120000"/>
              </a:lnSpc>
              <a:spcBef>
                <a:spcPts val="0"/>
              </a:spcBef>
              <a:spcAft>
                <a:spcPts val="600"/>
              </a:spcAft>
              <a:buNone/>
            </a:pPr>
            <a:r>
              <a:rPr lang="it-IT" sz="1800" i="1" dirty="0" smtClean="0"/>
              <a:t>Esempio:</a:t>
            </a:r>
          </a:p>
          <a:p>
            <a:pPr marL="0" indent="0">
              <a:lnSpc>
                <a:spcPct val="120000"/>
              </a:lnSpc>
              <a:spcBef>
                <a:spcPts val="0"/>
              </a:spcBef>
              <a:spcAft>
                <a:spcPts val="600"/>
              </a:spcAft>
              <a:buNone/>
            </a:pPr>
            <a:r>
              <a:rPr lang="it-IT" sz="1800" i="1" dirty="0" smtClean="0"/>
              <a:t>La calcinazione è un trattamento termico che porta alla decomposizione in ossido del metallo e diossido di carbonio. La calcinazione di 100 g di un minerale che contiene CaCO</a:t>
            </a:r>
            <a:r>
              <a:rPr lang="it-IT" sz="1800" i="1" baseline="-25000" dirty="0" smtClean="0"/>
              <a:t>3</a:t>
            </a:r>
            <a:r>
              <a:rPr lang="it-IT" sz="1800" i="1" dirty="0" smtClean="0"/>
              <a:t> e MgCO</a:t>
            </a:r>
            <a:r>
              <a:rPr lang="it-IT" sz="1800" i="1" baseline="-25000" dirty="0" smtClean="0"/>
              <a:t>3</a:t>
            </a:r>
            <a:r>
              <a:rPr lang="it-IT" sz="1800" i="1" dirty="0" smtClean="0"/>
              <a:t> ha prodotto 36.4 g di CaO e 16.7 g di MgO. Calcolare la percentuale dei due carbonati nel minerale.</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668" y="2173754"/>
            <a:ext cx="7279344" cy="4444513"/>
          </a:xfrm>
          <a:prstGeom prst="rect">
            <a:avLst/>
          </a:prstGeom>
        </p:spPr>
      </p:pic>
      <p:sp>
        <p:nvSpPr>
          <p:cNvPr id="4" name="Rettangolo 3"/>
          <p:cNvSpPr/>
          <p:nvPr/>
        </p:nvSpPr>
        <p:spPr>
          <a:xfrm>
            <a:off x="4506012" y="2356701"/>
            <a:ext cx="2912883" cy="584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635307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2705" y="154003"/>
                <a:ext cx="7897906" cy="6291620"/>
              </a:xfrm>
            </p:spPr>
            <p:txBody>
              <a:bodyPr>
                <a:noAutofit/>
              </a:bodyPr>
              <a:lstStyle/>
              <a:p>
                <a:pPr marL="0" indent="0">
                  <a:lnSpc>
                    <a:spcPct val="120000"/>
                  </a:lnSpc>
                  <a:spcBef>
                    <a:spcPts val="0"/>
                  </a:spcBef>
                  <a:spcAft>
                    <a:spcPts val="600"/>
                  </a:spcAft>
                  <a:buNone/>
                </a:pPr>
                <a:r>
                  <a:rPr lang="it-IT" sz="1800" dirty="0" smtClean="0"/>
                  <a:t>Il segno </a:t>
                </a:r>
                <a:r>
                  <a:rPr lang="it-IT" sz="1800" dirty="0" smtClean="0">
                    <a:latin typeface="Times New Roman" panose="02020603050405020304" pitchFamily="18" charset="0"/>
                    <a:cs typeface="Times New Roman" panose="02020603050405020304" pitchFamily="18" charset="0"/>
                  </a:rPr>
                  <a:t>→ </a:t>
                </a:r>
                <a:r>
                  <a:rPr lang="it-IT" sz="1800" dirty="0" smtClean="0"/>
                  <a:t>in una equazione chimica indica che il processo avviene fino al consumo totale di almeno uno dei reagenti. La reazione si dice </a:t>
                </a:r>
                <a:r>
                  <a:rPr lang="it-IT" sz="1800" b="1" dirty="0" smtClean="0"/>
                  <a:t>completa</a:t>
                </a:r>
                <a:r>
                  <a:rPr lang="it-IT" sz="1800" dirty="0" smtClean="0"/>
                  <a:t>.</a:t>
                </a:r>
              </a:p>
              <a:p>
                <a:pPr marL="0" indent="0">
                  <a:lnSpc>
                    <a:spcPct val="120000"/>
                  </a:lnSpc>
                  <a:spcBef>
                    <a:spcPts val="0"/>
                  </a:spcBef>
                  <a:spcAft>
                    <a:spcPts val="600"/>
                  </a:spcAft>
                  <a:buNone/>
                </a:pPr>
                <a:r>
                  <a:rPr lang="it-IT" sz="1800" dirty="0" smtClean="0"/>
                  <a:t>Il segno 	           indica una reazione </a:t>
                </a:r>
                <a:r>
                  <a:rPr lang="it-IT" sz="1800" b="1" dirty="0" smtClean="0"/>
                  <a:t>all’equilibrio</a:t>
                </a:r>
                <a:r>
                  <a:rPr lang="it-IT" sz="1800" dirty="0" smtClean="0"/>
                  <a:t>, cioè una reazione in cui reagenti e prodotti non vengono consumati completamente. </a:t>
                </a:r>
              </a:p>
              <a:p>
                <a:pPr marL="0" indent="0">
                  <a:lnSpc>
                    <a:spcPct val="120000"/>
                  </a:lnSpc>
                  <a:spcBef>
                    <a:spcPts val="0"/>
                  </a:spcBef>
                  <a:buNone/>
                </a:pPr>
                <a:r>
                  <a:rPr lang="it-IT" sz="1800" dirty="0"/>
                  <a:t>Le equazioni chimiche possono indicare anche lo stato di aggregazione delle specie coinvolte nella reazione: </a:t>
                </a:r>
              </a:p>
              <a:p>
                <a:pPr marL="0" indent="0" algn="ctr">
                  <a:lnSpc>
                    <a:spcPct val="100000"/>
                  </a:lnSpc>
                  <a:spcBef>
                    <a:spcPts val="0"/>
                  </a:spcBef>
                  <a:spcAft>
                    <a:spcPts val="1200"/>
                  </a:spcAft>
                  <a:buNone/>
                </a:pPr>
                <a14:m>
                  <m:oMath xmlns:m="http://schemas.openxmlformats.org/officeDocument/2006/math">
                    <m:r>
                      <a:rPr lang="it-IT" sz="1800" i="1">
                        <a:latin typeface="Cambria Math" panose="02040503050406030204" pitchFamily="18" charset="0"/>
                      </a:rPr>
                      <m:t>2 </m:t>
                    </m:r>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i="1">
                            <a:latin typeface="Cambria Math" panose="02040503050406030204" pitchFamily="18" charset="0"/>
                          </a:rPr>
                          <m:t>2(</m:t>
                        </m:r>
                        <m:r>
                          <a:rPr lang="it-IT" sz="1800" i="1">
                            <a:latin typeface="Cambria Math" panose="02040503050406030204" pitchFamily="18" charset="0"/>
                          </a:rPr>
                          <m:t>𝑔</m:t>
                        </m:r>
                        <m:r>
                          <a:rPr lang="it-IT" sz="1800" i="1">
                            <a:latin typeface="Cambria Math" panose="02040503050406030204" pitchFamily="18" charset="0"/>
                          </a:rPr>
                          <m:t>)</m:t>
                        </m:r>
                      </m:sub>
                    </m:sSub>
                    <m:r>
                      <a:rPr lang="it-IT" sz="1800" i="1">
                        <a:latin typeface="Cambria Math" panose="02040503050406030204" pitchFamily="18" charset="0"/>
                      </a:rPr>
                      <m:t> + </m:t>
                    </m:r>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2(</m:t>
                        </m:r>
                        <m:r>
                          <a:rPr lang="it-IT" sz="1800" i="1">
                            <a:latin typeface="Cambria Math" panose="02040503050406030204" pitchFamily="18" charset="0"/>
                          </a:rPr>
                          <m:t>𝑔</m:t>
                        </m:r>
                        <m:r>
                          <a:rPr lang="it-IT" sz="1800" i="1">
                            <a:latin typeface="Cambria Math" panose="02040503050406030204" pitchFamily="18" charset="0"/>
                          </a:rPr>
                          <m:t>)</m:t>
                        </m:r>
                      </m:sub>
                    </m:sSub>
                    <m:r>
                      <a:rPr lang="it-IT" sz="1800" i="1">
                        <a:latin typeface="Cambria Math" panose="02040503050406030204" pitchFamily="18" charset="0"/>
                      </a:rPr>
                      <m:t> </m:t>
                    </m:r>
                    <m:r>
                      <a:rPr lang="it-IT" sz="1800" i="1" smtClean="0">
                        <a:latin typeface="Cambria Math" panose="02040503050406030204" pitchFamily="18" charset="0"/>
                      </a:rPr>
                      <m:t>→</m:t>
                    </m:r>
                    <m:r>
                      <a:rPr lang="it-IT" sz="1800" i="1">
                        <a:latin typeface="Cambria Math" panose="02040503050406030204" pitchFamily="18" charset="0"/>
                      </a:rPr>
                      <m:t>2</m:t>
                    </m:r>
                    <m:sSub>
                      <m:sSubPr>
                        <m:ctrlPr>
                          <a:rPr lang="it-IT" sz="1800" i="1">
                            <a:latin typeface="Cambria Math" panose="02040503050406030204" pitchFamily="18" charset="0"/>
                          </a:rPr>
                        </m:ctrlPr>
                      </m:sSubPr>
                      <m:e>
                        <m:r>
                          <a:rPr lang="it-IT" sz="1800" i="1">
                            <a:latin typeface="Cambria Math" panose="02040503050406030204" pitchFamily="18" charset="0"/>
                          </a:rPr>
                          <m:t> </m:t>
                        </m:r>
                        <m:r>
                          <a:rPr lang="it-IT" sz="1800" i="1">
                            <a:latin typeface="Cambria Math" panose="02040503050406030204" pitchFamily="18" charset="0"/>
                          </a:rPr>
                          <m:t>𝐻</m:t>
                        </m:r>
                      </m:e>
                      <m:sub>
                        <m:r>
                          <a:rPr lang="it-IT" sz="1800" i="1">
                            <a:latin typeface="Cambria Math" panose="02040503050406030204" pitchFamily="18" charset="0"/>
                          </a:rPr>
                          <m:t>2</m:t>
                        </m:r>
                      </m:sub>
                    </m:sSub>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m:t>
                        </m:r>
                        <m:r>
                          <a:rPr lang="it-IT" sz="1800" i="1">
                            <a:latin typeface="Cambria Math" panose="02040503050406030204" pitchFamily="18" charset="0"/>
                          </a:rPr>
                          <m:t>𝑙</m:t>
                        </m:r>
                        <m:r>
                          <a:rPr lang="it-IT" sz="1800" i="1">
                            <a:latin typeface="Cambria Math" panose="02040503050406030204" pitchFamily="18" charset="0"/>
                          </a:rPr>
                          <m:t>)</m:t>
                        </m:r>
                      </m:sub>
                    </m:sSub>
                  </m:oMath>
                </a14:m>
                <a:r>
                  <a:rPr lang="it-IT" sz="1800" dirty="0"/>
                  <a:t> </a:t>
                </a:r>
              </a:p>
              <a:p>
                <a:pPr marL="0" indent="0" algn="just">
                  <a:lnSpc>
                    <a:spcPct val="100000"/>
                  </a:lnSpc>
                  <a:spcBef>
                    <a:spcPts val="0"/>
                  </a:spcBef>
                  <a:spcAft>
                    <a:spcPts val="600"/>
                  </a:spcAft>
                  <a:buNone/>
                </a:pPr>
                <a:r>
                  <a:rPr lang="it-IT" sz="1800" dirty="0"/>
                  <a:t>Stati di aggregazione: 	(g) = gas,		(l) = liquido,</a:t>
                </a:r>
              </a:p>
              <a:p>
                <a:pPr marL="0" indent="0" algn="just">
                  <a:lnSpc>
                    <a:spcPct val="100000"/>
                  </a:lnSpc>
                  <a:spcBef>
                    <a:spcPts val="0"/>
                  </a:spcBef>
                  <a:spcAft>
                    <a:spcPts val="600"/>
                  </a:spcAft>
                  <a:buNone/>
                </a:pPr>
                <a:r>
                  <a:rPr lang="it-IT" sz="1800" dirty="0"/>
                  <a:t>			(s) = solido,	(solv) = solvatato,</a:t>
                </a:r>
              </a:p>
              <a:p>
                <a:pPr marL="0" indent="0" algn="just">
                  <a:lnSpc>
                    <a:spcPct val="100000"/>
                  </a:lnSpc>
                  <a:spcBef>
                    <a:spcPts val="0"/>
                  </a:spcBef>
                  <a:spcAft>
                    <a:spcPts val="600"/>
                  </a:spcAft>
                  <a:buNone/>
                </a:pPr>
                <a:r>
                  <a:rPr lang="it-IT" sz="1800" dirty="0"/>
                  <a:t>			(aq) = in soluzione acquosa.</a:t>
                </a:r>
              </a:p>
              <a:p>
                <a:pPr marL="0" indent="0">
                  <a:lnSpc>
                    <a:spcPct val="100000"/>
                  </a:lnSpc>
                  <a:spcBef>
                    <a:spcPts val="0"/>
                  </a:spcBef>
                  <a:spcAft>
                    <a:spcPts val="600"/>
                  </a:spcAft>
                  <a:buNone/>
                </a:pPr>
                <a:r>
                  <a:rPr lang="it-IT" sz="1800" dirty="0"/>
                  <a:t>Possono essere presenti anche i segni: ↓ che indica che una specie lascia il sistema di reazione perché precipita dalla soluzione, e ↑ che indica che una specie lascia il sistema di reazione nella forma di gas. </a:t>
                </a:r>
                <a:endParaRPr lang="it-IT" sz="1800" dirty="0" smtClean="0"/>
              </a:p>
              <a:p>
                <a:pPr marL="0" indent="0">
                  <a:lnSpc>
                    <a:spcPct val="100000"/>
                  </a:lnSpc>
                  <a:spcBef>
                    <a:spcPts val="0"/>
                  </a:spcBef>
                  <a:spcAft>
                    <a:spcPts val="600"/>
                  </a:spcAft>
                  <a:buNone/>
                </a:pPr>
                <a:r>
                  <a:rPr lang="it-IT" sz="1800" dirty="0" smtClean="0"/>
                  <a:t>Nel caso siano presenti coefficienti stechiometrici frazionari, è possibile moltiplicare in modo da ottenere coefficienti interi: </a:t>
                </a:r>
              </a:p>
              <a:p>
                <a:pPr marL="0" indent="0">
                  <a:lnSpc>
                    <a:spcPct val="100000"/>
                  </a:lnSpc>
                  <a:spcBef>
                    <a:spcPts val="0"/>
                  </a:spcBef>
                  <a:spcAft>
                    <a:spcPts val="600"/>
                  </a:spcAft>
                  <a:buNone/>
                </a:pPr>
                <a14:m>
                  <m:oMathPara xmlns:m="http://schemas.openxmlformats.org/officeDocument/2006/math">
                    <m:oMathParaPr>
                      <m:jc m:val="left"/>
                    </m:oMathParaPr>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𝐶</m:t>
                          </m:r>
                        </m:e>
                        <m:sub>
                          <m:r>
                            <a:rPr lang="it-IT" sz="1800" b="0" i="1" smtClean="0">
                              <a:latin typeface="Cambria Math" panose="02040503050406030204" pitchFamily="18" charset="0"/>
                            </a:rPr>
                            <m:t>4</m:t>
                          </m:r>
                        </m:sub>
                      </m:sSub>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b="0" i="1" smtClean="0">
                              <a:latin typeface="Cambria Math" panose="02040503050406030204" pitchFamily="18" charset="0"/>
                            </a:rPr>
                            <m:t>10</m:t>
                          </m:r>
                        </m:sub>
                      </m:sSub>
                      <m:r>
                        <a:rPr lang="it-IT" sz="1800" i="1">
                          <a:latin typeface="Cambria Math" panose="02040503050406030204" pitchFamily="18" charset="0"/>
                        </a:rPr>
                        <m:t> + </m:t>
                      </m:r>
                      <m:f>
                        <m:fPr>
                          <m:type m:val="skw"/>
                          <m:ctrlPr>
                            <a:rPr lang="it-IT" sz="1800" i="1" smtClean="0">
                              <a:latin typeface="Cambria Math" panose="02040503050406030204" pitchFamily="18" charset="0"/>
                            </a:rPr>
                          </m:ctrlPr>
                        </m:fPr>
                        <m:num>
                          <m:r>
                            <a:rPr lang="it-IT" sz="1800" b="0" i="1" smtClean="0">
                              <a:latin typeface="Cambria Math" panose="02040503050406030204" pitchFamily="18" charset="0"/>
                            </a:rPr>
                            <m:t>13</m:t>
                          </m:r>
                        </m:num>
                        <m:den>
                          <m:r>
                            <a:rPr lang="it-IT" sz="1800" b="0" i="1" smtClean="0">
                              <a:latin typeface="Cambria Math" panose="02040503050406030204" pitchFamily="18" charset="0"/>
                            </a:rPr>
                            <m:t>2</m:t>
                          </m:r>
                        </m:den>
                      </m:f>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2</m:t>
                          </m:r>
                        </m:sub>
                      </m:sSub>
                      <m:r>
                        <a:rPr lang="it-IT" sz="1800" i="1">
                          <a:latin typeface="Cambria Math" panose="02040503050406030204" pitchFamily="18" charset="0"/>
                        </a:rPr>
                        <m:t> </m:t>
                      </m:r>
                      <m:r>
                        <a:rPr lang="it-IT" sz="1800" i="1" smtClean="0">
                          <a:latin typeface="Cambria Math" panose="02040503050406030204" pitchFamily="18" charset="0"/>
                        </a:rPr>
                        <m:t>→</m:t>
                      </m:r>
                      <m:r>
                        <a:rPr lang="it-IT" sz="1800" b="0" i="1" smtClean="0">
                          <a:latin typeface="Cambria Math" panose="02040503050406030204" pitchFamily="18" charset="0"/>
                        </a:rPr>
                        <m:t>4 </m:t>
                      </m:r>
                      <m:r>
                        <a:rPr lang="it-IT" sz="1800" b="0" i="1" smtClean="0">
                          <a:latin typeface="Cambria Math" panose="02040503050406030204" pitchFamily="18" charset="0"/>
                        </a:rPr>
                        <m:t>𝐶</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𝑂</m:t>
                          </m:r>
                        </m:e>
                        <m:sub>
                          <m:r>
                            <a:rPr lang="it-IT" sz="1800" b="0" i="1" smtClean="0">
                              <a:latin typeface="Cambria Math" panose="02040503050406030204" pitchFamily="18" charset="0"/>
                            </a:rPr>
                            <m:t>2</m:t>
                          </m:r>
                        </m:sub>
                      </m:sSub>
                      <m:r>
                        <a:rPr lang="it-IT" sz="1800" b="0" i="1" smtClean="0">
                          <a:latin typeface="Cambria Math" panose="02040503050406030204" pitchFamily="18" charset="0"/>
                        </a:rPr>
                        <m:t> +5</m:t>
                      </m:r>
                      <m:sSub>
                        <m:sSubPr>
                          <m:ctrlPr>
                            <a:rPr lang="it-IT" sz="1800" i="1">
                              <a:latin typeface="Cambria Math" panose="02040503050406030204" pitchFamily="18" charset="0"/>
                            </a:rPr>
                          </m:ctrlPr>
                        </m:sSubPr>
                        <m:e>
                          <m:r>
                            <a:rPr lang="it-IT" sz="1800" i="1">
                              <a:latin typeface="Cambria Math" panose="02040503050406030204" pitchFamily="18" charset="0"/>
                            </a:rPr>
                            <m:t> </m:t>
                          </m:r>
                          <m:r>
                            <a:rPr lang="it-IT" sz="1800" i="1">
                              <a:latin typeface="Cambria Math" panose="02040503050406030204" pitchFamily="18" charset="0"/>
                            </a:rPr>
                            <m:t>𝐻</m:t>
                          </m:r>
                        </m:e>
                        <m:sub>
                          <m:r>
                            <a:rPr lang="it-IT" sz="1800" i="1">
                              <a:latin typeface="Cambria Math" panose="02040503050406030204" pitchFamily="18" charset="0"/>
                            </a:rPr>
                            <m:t>2</m:t>
                          </m:r>
                        </m:sub>
                      </m:sSub>
                      <m:r>
                        <a:rPr lang="it-IT" sz="1800" i="1">
                          <a:latin typeface="Cambria Math" panose="02040503050406030204" pitchFamily="18" charset="0"/>
                        </a:rPr>
                        <m:t>𝑂</m:t>
                      </m:r>
                    </m:oMath>
                  </m:oMathPara>
                </a14:m>
                <a:endParaRPr lang="it-IT" sz="1800" dirty="0" smtClean="0"/>
              </a:p>
              <a:p>
                <a:pPr marL="0" indent="0">
                  <a:lnSpc>
                    <a:spcPct val="100000"/>
                  </a:lnSpc>
                  <a:spcBef>
                    <a:spcPts val="0"/>
                  </a:spcBef>
                  <a:spcAft>
                    <a:spcPts val="600"/>
                  </a:spcAft>
                  <a:buNone/>
                </a:pPr>
                <a14:m>
                  <m:oMathPara xmlns:m="http://schemas.openxmlformats.org/officeDocument/2006/math">
                    <m:oMathParaPr>
                      <m:jc m:val="left"/>
                    </m:oMathParaPr>
                    <m:oMath xmlns:m="http://schemas.openxmlformats.org/officeDocument/2006/math">
                      <m:r>
                        <a:rPr lang="it-IT" sz="1800" b="0" i="1" smtClean="0">
                          <a:latin typeface="Cambria Math" panose="02040503050406030204" pitchFamily="18" charset="0"/>
                        </a:rPr>
                        <m:t>2 </m:t>
                      </m:r>
                      <m:sSub>
                        <m:sSubPr>
                          <m:ctrlPr>
                            <a:rPr lang="it-IT" sz="1800" i="1">
                              <a:latin typeface="Cambria Math" panose="02040503050406030204" pitchFamily="18" charset="0"/>
                            </a:rPr>
                          </m:ctrlPr>
                        </m:sSubPr>
                        <m:e>
                          <m:r>
                            <a:rPr lang="it-IT" sz="1800" i="1">
                              <a:latin typeface="Cambria Math" panose="02040503050406030204" pitchFamily="18" charset="0"/>
                            </a:rPr>
                            <m:t>𝐶</m:t>
                          </m:r>
                        </m:e>
                        <m:sub>
                          <m:r>
                            <a:rPr lang="it-IT" sz="1800" i="1">
                              <a:latin typeface="Cambria Math" panose="02040503050406030204" pitchFamily="18" charset="0"/>
                            </a:rPr>
                            <m:t>4</m:t>
                          </m:r>
                        </m:sub>
                      </m:sSub>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i="1">
                              <a:latin typeface="Cambria Math" panose="02040503050406030204" pitchFamily="18" charset="0"/>
                            </a:rPr>
                            <m:t>10</m:t>
                          </m:r>
                        </m:sub>
                      </m:sSub>
                      <m:r>
                        <a:rPr lang="it-IT" sz="1800" i="1">
                          <a:latin typeface="Cambria Math" panose="02040503050406030204" pitchFamily="18" charset="0"/>
                        </a:rPr>
                        <m:t> +</m:t>
                      </m:r>
                      <m:r>
                        <a:rPr lang="it-IT" sz="1800" b="0" i="1" smtClean="0">
                          <a:latin typeface="Cambria Math" panose="02040503050406030204" pitchFamily="18" charset="0"/>
                        </a:rPr>
                        <m:t> 13  </m:t>
                      </m:r>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2</m:t>
                          </m:r>
                        </m:sub>
                      </m:sSub>
                      <m:r>
                        <a:rPr lang="it-IT" sz="1800" i="1">
                          <a:latin typeface="Cambria Math" panose="02040503050406030204" pitchFamily="18" charset="0"/>
                        </a:rPr>
                        <m:t> </m:t>
                      </m:r>
                      <m:r>
                        <a:rPr lang="it-IT" sz="1800" i="1" smtClean="0">
                          <a:latin typeface="Cambria Math" panose="02040503050406030204" pitchFamily="18" charset="0"/>
                        </a:rPr>
                        <m:t>→</m:t>
                      </m:r>
                      <m:r>
                        <a:rPr lang="it-IT" sz="1800" b="0" i="1" smtClean="0">
                          <a:latin typeface="Cambria Math" panose="02040503050406030204" pitchFamily="18" charset="0"/>
                        </a:rPr>
                        <m:t>8</m:t>
                      </m:r>
                      <m:r>
                        <a:rPr lang="it-IT" sz="1800" i="1">
                          <a:latin typeface="Cambria Math" panose="02040503050406030204" pitchFamily="18" charset="0"/>
                        </a:rPr>
                        <m:t> </m:t>
                      </m:r>
                      <m:r>
                        <a:rPr lang="it-IT" sz="1800" i="1">
                          <a:latin typeface="Cambria Math" panose="02040503050406030204" pitchFamily="18" charset="0"/>
                        </a:rPr>
                        <m:t>𝐶</m:t>
                      </m:r>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2</m:t>
                          </m:r>
                        </m:sub>
                      </m:sSub>
                      <m:r>
                        <a:rPr lang="it-IT" sz="1800" i="1">
                          <a:latin typeface="Cambria Math" panose="02040503050406030204" pitchFamily="18" charset="0"/>
                        </a:rPr>
                        <m:t> +</m:t>
                      </m:r>
                      <m:r>
                        <a:rPr lang="it-IT" sz="1800" b="0" i="1" smtClean="0">
                          <a:latin typeface="Cambria Math" panose="02040503050406030204" pitchFamily="18" charset="0"/>
                        </a:rPr>
                        <m:t>10</m:t>
                      </m:r>
                      <m:sSub>
                        <m:sSubPr>
                          <m:ctrlPr>
                            <a:rPr lang="it-IT" sz="1800" i="1">
                              <a:latin typeface="Cambria Math" panose="02040503050406030204" pitchFamily="18" charset="0"/>
                            </a:rPr>
                          </m:ctrlPr>
                        </m:sSubPr>
                        <m:e>
                          <m:r>
                            <a:rPr lang="it-IT" sz="1800" i="1">
                              <a:latin typeface="Cambria Math" panose="02040503050406030204" pitchFamily="18" charset="0"/>
                            </a:rPr>
                            <m:t> </m:t>
                          </m:r>
                          <m:r>
                            <a:rPr lang="it-IT" sz="1800" i="1">
                              <a:latin typeface="Cambria Math" panose="02040503050406030204" pitchFamily="18" charset="0"/>
                            </a:rPr>
                            <m:t>𝐻</m:t>
                          </m:r>
                        </m:e>
                        <m:sub>
                          <m:r>
                            <a:rPr lang="it-IT" sz="1800" i="1">
                              <a:latin typeface="Cambria Math" panose="02040503050406030204" pitchFamily="18" charset="0"/>
                            </a:rPr>
                            <m:t>2</m:t>
                          </m:r>
                        </m:sub>
                      </m:sSub>
                      <m:r>
                        <a:rPr lang="it-IT" sz="1800" i="1">
                          <a:latin typeface="Cambria Math" panose="02040503050406030204" pitchFamily="18" charset="0"/>
                        </a:rPr>
                        <m:t>𝑂</m:t>
                      </m:r>
                    </m:oMath>
                  </m:oMathPara>
                </a14:m>
                <a:endParaRPr lang="it-IT" sz="1800" dirty="0"/>
              </a:p>
              <a:p>
                <a:pPr marL="0" indent="0">
                  <a:lnSpc>
                    <a:spcPct val="100000"/>
                  </a:lnSpc>
                  <a:spcBef>
                    <a:spcPts val="0"/>
                  </a:spcBef>
                  <a:spcAft>
                    <a:spcPts val="600"/>
                  </a:spcAft>
                  <a:buNone/>
                </a:pPr>
                <a:endParaRPr lang="it-IT" sz="1800" dirty="0"/>
              </a:p>
              <a:p>
                <a:pPr marL="0" indent="0">
                  <a:lnSpc>
                    <a:spcPct val="120000"/>
                  </a:lnSpc>
                  <a:spcBef>
                    <a:spcPts val="0"/>
                  </a:spcBef>
                  <a:spcAft>
                    <a:spcPts val="600"/>
                  </a:spcAft>
                  <a:buNone/>
                </a:pPr>
                <a:endParaRPr lang="it-IT" sz="1800"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2705" y="154003"/>
                <a:ext cx="7897906" cy="6291620"/>
              </a:xfrm>
              <a:blipFill>
                <a:blip r:embed="rId2"/>
                <a:stretch>
                  <a:fillRect l="-695" r="-1081"/>
                </a:stretch>
              </a:blipFill>
            </p:spPr>
            <p:txBody>
              <a:bodyPr/>
              <a:lstStyle/>
              <a:p>
                <a:r>
                  <a:rPr lang="it-IT">
                    <a:noFill/>
                  </a:rPr>
                  <a:t> </a:t>
                </a:r>
              </a:p>
            </p:txBody>
          </p:sp>
        </mc:Fallback>
      </mc:AlternateContent>
      <p:grpSp>
        <p:nvGrpSpPr>
          <p:cNvPr id="15" name="Gruppo 101"/>
          <p:cNvGrpSpPr/>
          <p:nvPr/>
        </p:nvGrpSpPr>
        <p:grpSpPr>
          <a:xfrm>
            <a:off x="1544617" y="1083202"/>
            <a:ext cx="548641" cy="76200"/>
            <a:chOff x="6348982" y="2401824"/>
            <a:chExt cx="548641" cy="76200"/>
          </a:xfrm>
        </p:grpSpPr>
        <p:cxnSp>
          <p:nvCxnSpPr>
            <p:cNvPr id="18" name="Connettore 2 94"/>
            <p:cNvCxnSpPr/>
            <p:nvPr/>
          </p:nvCxnSpPr>
          <p:spPr>
            <a:xfrm>
              <a:off x="6348982" y="2401824"/>
              <a:ext cx="457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Connettore 2 98"/>
            <p:cNvCxnSpPr/>
            <p:nvPr/>
          </p:nvCxnSpPr>
          <p:spPr>
            <a:xfrm rot="10800000">
              <a:off x="6348983" y="2476436"/>
              <a:ext cx="457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0" name="Rettangolo 95"/>
            <p:cNvSpPr/>
            <p:nvPr/>
          </p:nvSpPr>
          <p:spPr>
            <a:xfrm>
              <a:off x="6348983" y="2414016"/>
              <a:ext cx="548640" cy="45720"/>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6" name="Rounded Rectangle 5"/>
          <p:cNvSpPr/>
          <p:nvPr/>
        </p:nvSpPr>
        <p:spPr>
          <a:xfrm>
            <a:off x="4724400" y="5602942"/>
            <a:ext cx="591671" cy="430305"/>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smtClean="0">
                <a:solidFill>
                  <a:schemeClr val="tx1"/>
                </a:solidFill>
              </a:rPr>
              <a:t>x2</a:t>
            </a:r>
            <a:endParaRPr lang="it-IT" dirty="0">
              <a:solidFill>
                <a:schemeClr val="tx1"/>
              </a:solidFill>
            </a:endParaRPr>
          </a:p>
        </p:txBody>
      </p:sp>
    </p:spTree>
    <p:extLst>
      <p:ext uri="{BB962C8B-B14F-4D97-AF65-F5344CB8AC3E}">
        <p14:creationId xmlns:p14="http://schemas.microsoft.com/office/powerpoint/2010/main" val="131908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2705" y="154003"/>
                <a:ext cx="7897906" cy="6291620"/>
              </a:xfrm>
            </p:spPr>
            <p:txBody>
              <a:bodyPr>
                <a:noAutofit/>
              </a:bodyPr>
              <a:lstStyle/>
              <a:p>
                <a:pPr marL="0" indent="0">
                  <a:lnSpc>
                    <a:spcPct val="100000"/>
                  </a:lnSpc>
                  <a:spcBef>
                    <a:spcPts val="0"/>
                  </a:spcBef>
                  <a:spcAft>
                    <a:spcPts val="600"/>
                  </a:spcAft>
                  <a:buNone/>
                </a:pPr>
                <a:r>
                  <a:rPr lang="it-IT" sz="1800" dirty="0" smtClean="0"/>
                  <a:t>Un esempio di bilanciamento di reazioni:</a:t>
                </a:r>
              </a:p>
              <a:p>
                <a:pPr marL="0" indent="0">
                  <a:lnSpc>
                    <a:spcPct val="100000"/>
                  </a:lnSpc>
                  <a:spcBef>
                    <a:spcPts val="0"/>
                  </a:spcBef>
                  <a:spcAft>
                    <a:spcPts val="600"/>
                  </a:spcAft>
                  <a:buNone/>
                </a:pPr>
                <a14:m>
                  <m:oMathPara xmlns:m="http://schemas.openxmlformats.org/officeDocument/2006/math">
                    <m:oMathParaPr>
                      <m:jc m:val="left"/>
                    </m:oMathParaPr>
                    <m:oMath xmlns:m="http://schemas.openxmlformats.org/officeDocument/2006/math">
                      <m:r>
                        <a:rPr lang="it-IT" sz="1800" b="0" i="1" smtClean="0">
                          <a:latin typeface="Cambria Math" panose="02040503050406030204" pitchFamily="18" charset="0"/>
                        </a:rPr>
                        <m:t>𝐾𝐶𝑙</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𝑂</m:t>
                          </m:r>
                        </m:e>
                        <m:sub>
                          <m:r>
                            <a:rPr lang="it-IT" sz="1800" b="0" i="1" smtClean="0">
                              <a:latin typeface="Cambria Math" panose="02040503050406030204" pitchFamily="18" charset="0"/>
                            </a:rPr>
                            <m:t>3</m:t>
                          </m:r>
                        </m:sub>
                      </m:sSub>
                      <m:r>
                        <a:rPr lang="it-IT" sz="1800" b="0" i="1" smtClean="0">
                          <a:latin typeface="Cambria Math" panose="02040503050406030204" pitchFamily="18" charset="0"/>
                        </a:rPr>
                        <m:t> </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𝐾𝐶𝑙</m:t>
                      </m:r>
                      <m:r>
                        <a:rPr lang="it-IT" sz="1800" b="0" i="1" smtClean="0">
                          <a:latin typeface="Cambria Math" panose="02040503050406030204" pitchFamily="18" charset="0"/>
                          <a:ea typeface="Cambria Math" panose="02040503050406030204" pitchFamily="18" charset="0"/>
                        </a:rPr>
                        <m:t>+</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𝑂</m:t>
                          </m:r>
                        </m:e>
                        <m:sub>
                          <m:r>
                            <a:rPr lang="it-IT" sz="1800" b="0" i="1" smtClean="0">
                              <a:latin typeface="Cambria Math" panose="02040503050406030204" pitchFamily="18" charset="0"/>
                              <a:ea typeface="Cambria Math" panose="02040503050406030204" pitchFamily="18" charset="0"/>
                            </a:rPr>
                            <m:t>2</m:t>
                          </m:r>
                        </m:sub>
                      </m:sSub>
                    </m:oMath>
                  </m:oMathPara>
                </a14:m>
                <a:endParaRPr lang="it-IT" sz="1800" dirty="0" smtClean="0"/>
              </a:p>
              <a:p>
                <a:pPr marL="0" indent="0">
                  <a:lnSpc>
                    <a:spcPct val="100000"/>
                  </a:lnSpc>
                  <a:spcBef>
                    <a:spcPts val="0"/>
                  </a:spcBef>
                  <a:spcAft>
                    <a:spcPts val="600"/>
                  </a:spcAft>
                  <a:buNone/>
                </a:pPr>
                <a:r>
                  <a:rPr lang="it-IT" sz="1800" dirty="0"/>
                  <a:t>	</a:t>
                </a:r>
                <a:r>
                  <a:rPr lang="it-IT" sz="1800" i="1" dirty="0" smtClean="0"/>
                  <a:t>1 atomo di K tra i reagenti, 1 atomo di K tra i prodotti</a:t>
                </a:r>
              </a:p>
              <a:p>
                <a:pPr marL="0" indent="0">
                  <a:lnSpc>
                    <a:spcPct val="100000"/>
                  </a:lnSpc>
                  <a:spcBef>
                    <a:spcPts val="0"/>
                  </a:spcBef>
                  <a:spcAft>
                    <a:spcPts val="600"/>
                  </a:spcAft>
                  <a:buNone/>
                </a:pPr>
                <a:r>
                  <a:rPr lang="it-IT" sz="1800" i="1" dirty="0" smtClean="0"/>
                  <a:t>	1 atomo di Cl tra i reagenti, 1 atomo di Cl tra i prodotti</a:t>
                </a:r>
              </a:p>
              <a:p>
                <a:pPr marL="0" indent="0">
                  <a:lnSpc>
                    <a:spcPct val="100000"/>
                  </a:lnSpc>
                  <a:spcBef>
                    <a:spcPts val="0"/>
                  </a:spcBef>
                  <a:spcAft>
                    <a:spcPts val="600"/>
                  </a:spcAft>
                  <a:buNone/>
                </a:pPr>
                <a:r>
                  <a:rPr lang="it-IT" sz="1800" i="1" dirty="0" smtClean="0"/>
                  <a:t>	</a:t>
                </a:r>
                <a:r>
                  <a:rPr lang="it-IT" sz="1800" i="1" dirty="0" smtClean="0">
                    <a:solidFill>
                      <a:srgbClr val="FF0000"/>
                    </a:solidFill>
                  </a:rPr>
                  <a:t>3 atomi di O tra i reagenti, ma 2 atomi di ossigeno tra i prodotti</a:t>
                </a:r>
              </a:p>
              <a:p>
                <a:pPr marL="0" indent="0">
                  <a:lnSpc>
                    <a:spcPct val="100000"/>
                  </a:lnSpc>
                  <a:spcBef>
                    <a:spcPts val="0"/>
                  </a:spcBef>
                  <a:spcAft>
                    <a:spcPts val="600"/>
                  </a:spcAft>
                  <a:buNone/>
                </a:pPr>
                <a14:m>
                  <m:oMathPara xmlns:m="http://schemas.openxmlformats.org/officeDocument/2006/math">
                    <m:oMathParaPr>
                      <m:jc m:val="left"/>
                    </m:oMathParaPr>
                    <m:oMath xmlns:m="http://schemas.openxmlformats.org/officeDocument/2006/math">
                      <m:r>
                        <a:rPr lang="it-IT" sz="1800" b="0" i="1" smtClean="0">
                          <a:latin typeface="Cambria Math" panose="02040503050406030204" pitchFamily="18" charset="0"/>
                        </a:rPr>
                        <m:t>2 </m:t>
                      </m:r>
                      <m:r>
                        <a:rPr lang="it-IT" sz="1800" i="1">
                          <a:latin typeface="Cambria Math" panose="02040503050406030204" pitchFamily="18" charset="0"/>
                        </a:rPr>
                        <m:t>𝐾𝐶𝑙</m:t>
                      </m:r>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3</m:t>
                          </m:r>
                        </m:sub>
                      </m:sSub>
                      <m:r>
                        <a:rPr lang="it-IT" sz="1800" i="1">
                          <a:latin typeface="Cambria Math" panose="02040503050406030204" pitchFamily="18" charset="0"/>
                        </a:rPr>
                        <m:t> </m:t>
                      </m:r>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𝐾𝐶𝑙</m:t>
                      </m:r>
                      <m:r>
                        <a:rPr lang="it-IT" sz="1800" i="1">
                          <a:latin typeface="Cambria Math" panose="02040503050406030204" pitchFamily="18" charset="0"/>
                          <a:ea typeface="Cambria Math" panose="02040503050406030204" pitchFamily="18" charset="0"/>
                        </a:rPr>
                        <m:t>+3 </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𝑂</m:t>
                          </m:r>
                        </m:e>
                        <m:sub>
                          <m:r>
                            <a:rPr lang="it-IT" sz="1800" i="1">
                              <a:latin typeface="Cambria Math" panose="02040503050406030204" pitchFamily="18" charset="0"/>
                              <a:ea typeface="Cambria Math" panose="02040503050406030204" pitchFamily="18" charset="0"/>
                            </a:rPr>
                            <m:t>2</m:t>
                          </m:r>
                        </m:sub>
                      </m:sSub>
                    </m:oMath>
                  </m:oMathPara>
                </a14:m>
                <a:endParaRPr lang="it-IT" sz="1800" dirty="0" smtClean="0"/>
              </a:p>
              <a:p>
                <a:pPr marL="0" indent="0">
                  <a:lnSpc>
                    <a:spcPct val="100000"/>
                  </a:lnSpc>
                  <a:spcBef>
                    <a:spcPts val="0"/>
                  </a:spcBef>
                  <a:spcAft>
                    <a:spcPts val="600"/>
                  </a:spcAft>
                  <a:buNone/>
                </a:pPr>
                <a:r>
                  <a:rPr lang="it-IT" sz="1800" dirty="0"/>
                  <a:t>	</a:t>
                </a:r>
                <a:r>
                  <a:rPr lang="it-IT" sz="1800" i="1" dirty="0" smtClean="0"/>
                  <a:t>6 </a:t>
                </a:r>
                <a:r>
                  <a:rPr lang="it-IT" sz="1800" i="1" dirty="0"/>
                  <a:t>atomi di O tra i reagenti, </a:t>
                </a:r>
                <a:r>
                  <a:rPr lang="it-IT" sz="1800" i="1" dirty="0" smtClean="0"/>
                  <a:t>6 </a:t>
                </a:r>
                <a:r>
                  <a:rPr lang="it-IT" sz="1800" i="1" dirty="0"/>
                  <a:t>atomi di ossigeno tra i prodotti</a:t>
                </a:r>
              </a:p>
              <a:p>
                <a:pPr marL="0" indent="0">
                  <a:lnSpc>
                    <a:spcPct val="100000"/>
                  </a:lnSpc>
                  <a:spcBef>
                    <a:spcPts val="0"/>
                  </a:spcBef>
                  <a:spcAft>
                    <a:spcPts val="600"/>
                  </a:spcAft>
                  <a:buNone/>
                </a:pPr>
                <a:r>
                  <a:rPr lang="it-IT" sz="1800" i="1" dirty="0" smtClean="0"/>
                  <a:t>	</a:t>
                </a:r>
                <a:r>
                  <a:rPr lang="it-IT" sz="1800" i="1" dirty="0" smtClean="0">
                    <a:solidFill>
                      <a:srgbClr val="FF0000"/>
                    </a:solidFill>
                  </a:rPr>
                  <a:t>2 atomi </a:t>
                </a:r>
                <a:r>
                  <a:rPr lang="it-IT" sz="1800" i="1" dirty="0">
                    <a:solidFill>
                      <a:srgbClr val="FF0000"/>
                    </a:solidFill>
                  </a:rPr>
                  <a:t>di K tra i reagenti, 1 atomo di K tra i prodotti</a:t>
                </a:r>
              </a:p>
              <a:p>
                <a:pPr marL="0" indent="0">
                  <a:lnSpc>
                    <a:spcPct val="100000"/>
                  </a:lnSpc>
                  <a:spcBef>
                    <a:spcPts val="0"/>
                  </a:spcBef>
                  <a:spcAft>
                    <a:spcPts val="600"/>
                  </a:spcAft>
                  <a:buNone/>
                </a:pPr>
                <a:r>
                  <a:rPr lang="it-IT" sz="1800" i="1" dirty="0">
                    <a:solidFill>
                      <a:srgbClr val="FF0000"/>
                    </a:solidFill>
                  </a:rPr>
                  <a:t>	</a:t>
                </a:r>
                <a:r>
                  <a:rPr lang="it-IT" sz="1800" i="1" dirty="0" smtClean="0">
                    <a:solidFill>
                      <a:srgbClr val="FF0000"/>
                    </a:solidFill>
                  </a:rPr>
                  <a:t>2 atomi </a:t>
                </a:r>
                <a:r>
                  <a:rPr lang="it-IT" sz="1800" i="1" dirty="0">
                    <a:solidFill>
                      <a:srgbClr val="FF0000"/>
                    </a:solidFill>
                  </a:rPr>
                  <a:t>di Cl tra i reagenti, 1 atomo di Cl tra i </a:t>
                </a:r>
                <a:r>
                  <a:rPr lang="it-IT" sz="1800" i="1" dirty="0" smtClean="0">
                    <a:solidFill>
                      <a:srgbClr val="FF0000"/>
                    </a:solidFill>
                  </a:rPr>
                  <a:t>prodotti</a:t>
                </a:r>
              </a:p>
              <a:p>
                <a:pPr marL="0" indent="0">
                  <a:lnSpc>
                    <a:spcPct val="100000"/>
                  </a:lnSpc>
                  <a:spcBef>
                    <a:spcPts val="0"/>
                  </a:spcBef>
                  <a:spcAft>
                    <a:spcPts val="600"/>
                  </a:spcAft>
                  <a:buNone/>
                </a:pPr>
                <a14:m>
                  <m:oMathPara xmlns:m="http://schemas.openxmlformats.org/officeDocument/2006/math">
                    <m:oMathParaPr>
                      <m:jc m:val="left"/>
                    </m:oMathParaPr>
                    <m:oMath xmlns:m="http://schemas.openxmlformats.org/officeDocument/2006/math">
                      <m:r>
                        <a:rPr lang="it-IT" sz="1800" i="1">
                          <a:latin typeface="Cambria Math" panose="02040503050406030204" pitchFamily="18" charset="0"/>
                        </a:rPr>
                        <m:t>2 </m:t>
                      </m:r>
                      <m:r>
                        <a:rPr lang="it-IT" sz="1800" i="1">
                          <a:latin typeface="Cambria Math" panose="02040503050406030204" pitchFamily="18" charset="0"/>
                        </a:rPr>
                        <m:t>𝐾𝐶𝑙</m:t>
                      </m:r>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3</m:t>
                          </m:r>
                        </m:sub>
                      </m:sSub>
                      <m:r>
                        <a:rPr lang="it-IT" sz="1800" i="1">
                          <a:latin typeface="Cambria Math" panose="02040503050406030204" pitchFamily="18" charset="0"/>
                        </a:rPr>
                        <m:t> </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2 </m:t>
                      </m:r>
                      <m:r>
                        <a:rPr lang="it-IT" sz="1800" i="1">
                          <a:latin typeface="Cambria Math" panose="02040503050406030204" pitchFamily="18" charset="0"/>
                          <a:ea typeface="Cambria Math" panose="02040503050406030204" pitchFamily="18" charset="0"/>
                        </a:rPr>
                        <m:t>𝐾𝐶𝑙</m:t>
                      </m:r>
                      <m:r>
                        <a:rPr lang="it-IT" sz="1800" i="1">
                          <a:latin typeface="Cambria Math" panose="02040503050406030204" pitchFamily="18" charset="0"/>
                          <a:ea typeface="Cambria Math" panose="02040503050406030204" pitchFamily="18" charset="0"/>
                        </a:rPr>
                        <m:t>+3 </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𝑂</m:t>
                          </m:r>
                        </m:e>
                        <m:sub>
                          <m:r>
                            <a:rPr lang="it-IT" sz="1800" i="1">
                              <a:latin typeface="Cambria Math" panose="02040503050406030204" pitchFamily="18" charset="0"/>
                              <a:ea typeface="Cambria Math" panose="02040503050406030204" pitchFamily="18" charset="0"/>
                            </a:rPr>
                            <m:t>2</m:t>
                          </m:r>
                        </m:sub>
                      </m:sSub>
                    </m:oMath>
                  </m:oMathPara>
                </a14:m>
                <a:endParaRPr lang="it-IT" sz="1800" dirty="0"/>
              </a:p>
              <a:p>
                <a:pPr marL="0" indent="0">
                  <a:lnSpc>
                    <a:spcPct val="100000"/>
                  </a:lnSpc>
                  <a:spcBef>
                    <a:spcPts val="0"/>
                  </a:spcBef>
                  <a:spcAft>
                    <a:spcPts val="600"/>
                  </a:spcAft>
                  <a:buNone/>
                </a:pPr>
                <a:r>
                  <a:rPr lang="it-IT" sz="1800" dirty="0"/>
                  <a:t>	</a:t>
                </a:r>
                <a:r>
                  <a:rPr lang="it-IT" sz="1800" i="1" dirty="0"/>
                  <a:t>6 atomi di O tra i reagenti, 6 atomi di ossigeno tra i prodotti</a:t>
                </a:r>
              </a:p>
              <a:p>
                <a:pPr marL="0" indent="0">
                  <a:lnSpc>
                    <a:spcPct val="100000"/>
                  </a:lnSpc>
                  <a:spcBef>
                    <a:spcPts val="0"/>
                  </a:spcBef>
                  <a:spcAft>
                    <a:spcPts val="600"/>
                  </a:spcAft>
                  <a:buNone/>
                </a:pPr>
                <a:r>
                  <a:rPr lang="it-IT" sz="1800" i="1" dirty="0"/>
                  <a:t>	2 atomi di K tra i reagenti, </a:t>
                </a:r>
                <a:r>
                  <a:rPr lang="it-IT" sz="1800" i="1" dirty="0" smtClean="0"/>
                  <a:t>2 atomi </a:t>
                </a:r>
                <a:r>
                  <a:rPr lang="it-IT" sz="1800" i="1" dirty="0"/>
                  <a:t>di K tra i prodotti</a:t>
                </a:r>
              </a:p>
              <a:p>
                <a:pPr marL="0" indent="0">
                  <a:lnSpc>
                    <a:spcPct val="100000"/>
                  </a:lnSpc>
                  <a:spcBef>
                    <a:spcPts val="0"/>
                  </a:spcBef>
                  <a:spcAft>
                    <a:spcPts val="600"/>
                  </a:spcAft>
                  <a:buNone/>
                </a:pPr>
                <a:r>
                  <a:rPr lang="it-IT" sz="1800" i="1" dirty="0"/>
                  <a:t>	2 atomi di Cl tra i reagenti, 2</a:t>
                </a:r>
                <a:r>
                  <a:rPr lang="it-IT" sz="1800" i="1" dirty="0" smtClean="0"/>
                  <a:t> atomi </a:t>
                </a:r>
                <a:r>
                  <a:rPr lang="it-IT" sz="1800" i="1" dirty="0"/>
                  <a:t>di Cl tra i </a:t>
                </a:r>
                <a:r>
                  <a:rPr lang="it-IT" sz="1800" i="1" dirty="0" smtClean="0"/>
                  <a:t>prodotti</a:t>
                </a:r>
              </a:p>
              <a:p>
                <a:pPr marL="0" indent="0">
                  <a:lnSpc>
                    <a:spcPct val="100000"/>
                  </a:lnSpc>
                  <a:spcBef>
                    <a:spcPts val="0"/>
                  </a:spcBef>
                  <a:spcAft>
                    <a:spcPts val="600"/>
                  </a:spcAft>
                  <a:buNone/>
                </a:pPr>
                <a:r>
                  <a:rPr lang="it-IT" sz="1800" dirty="0" smtClean="0"/>
                  <a:t>Altri esempi:</a:t>
                </a:r>
              </a:p>
              <a:p>
                <a:pPr marL="0" indent="0">
                  <a:lnSpc>
                    <a:spcPct val="120000"/>
                  </a:lnSpc>
                  <a:spcBef>
                    <a:spcPts val="0"/>
                  </a:spcBef>
                  <a:spcAft>
                    <a:spcPts val="600"/>
                  </a:spcAft>
                  <a:buNone/>
                </a:pPr>
                <a14:m>
                  <m:oMathPara xmlns:m="http://schemas.openxmlformats.org/officeDocument/2006/math">
                    <m:oMathParaPr>
                      <m:jc m:val="left"/>
                    </m:oMathParaPr>
                    <m:oMath xmlns:m="http://schemas.openxmlformats.org/officeDocument/2006/math">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𝐵𝑒</m:t>
                          </m:r>
                        </m:e>
                        <m:sub>
                          <m:r>
                            <a:rPr lang="it-IT" sz="1800" b="0" i="1" smtClean="0">
                              <a:latin typeface="Cambria Math" panose="02040503050406030204" pitchFamily="18" charset="0"/>
                            </a:rPr>
                            <m:t>2</m:t>
                          </m:r>
                        </m:sub>
                      </m:sSub>
                      <m:r>
                        <a:rPr lang="it-IT" sz="1800" b="0" i="1" smtClean="0">
                          <a:latin typeface="Cambria Math" panose="02040503050406030204" pitchFamily="18" charset="0"/>
                        </a:rPr>
                        <m:t>𝐶</m:t>
                      </m:r>
                      <m:r>
                        <a:rPr lang="it-IT" sz="1800" b="0" i="1" smtClean="0">
                          <a:latin typeface="Cambria Math" panose="02040503050406030204" pitchFamily="18" charset="0"/>
                        </a:rPr>
                        <m:t>+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𝐻</m:t>
                          </m:r>
                        </m:e>
                        <m:sub>
                          <m:r>
                            <a:rPr lang="it-IT" sz="1800" b="0" i="1" smtClean="0">
                              <a:latin typeface="Cambria Math" panose="02040503050406030204" pitchFamily="18" charset="0"/>
                            </a:rPr>
                            <m:t>2</m:t>
                          </m:r>
                        </m:sub>
                      </m:sSub>
                      <m:r>
                        <a:rPr lang="it-IT" sz="1800" b="0" i="1" smtClean="0">
                          <a:latin typeface="Cambria Math" panose="02040503050406030204" pitchFamily="18" charset="0"/>
                        </a:rPr>
                        <m:t>𝑂</m:t>
                      </m:r>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𝐵𝑒</m:t>
                      </m:r>
                      <m:sSub>
                        <m:sSubPr>
                          <m:ctrlPr>
                            <a:rPr lang="it-IT" sz="1800" b="0" i="1" smtClean="0">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𝑂𝐻</m:t>
                          </m:r>
                          <m:r>
                            <a:rPr lang="it-IT" sz="1800" i="1">
                              <a:latin typeface="Cambria Math" panose="02040503050406030204" pitchFamily="18" charset="0"/>
                              <a:ea typeface="Cambria Math" panose="02040503050406030204" pitchFamily="18" charset="0"/>
                            </a:rPr>
                            <m:t>)</m:t>
                          </m:r>
                        </m:e>
                        <m:sub>
                          <m:r>
                            <a:rPr lang="it-IT" sz="1800" b="0" i="1" smtClean="0">
                              <a:latin typeface="Cambria Math" panose="02040503050406030204" pitchFamily="18" charset="0"/>
                              <a:ea typeface="Cambria Math" panose="02040503050406030204" pitchFamily="18" charset="0"/>
                            </a:rPr>
                            <m:t>2</m:t>
                          </m:r>
                        </m:sub>
                      </m:sSub>
                      <m:r>
                        <a:rPr lang="it-IT" sz="1800" b="0" i="1" smtClean="0">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𝐶</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𝐻</m:t>
                          </m:r>
                        </m:e>
                        <m:sub>
                          <m:r>
                            <a:rPr lang="it-IT" sz="1800" b="0" i="1" smtClean="0">
                              <a:latin typeface="Cambria Math" panose="02040503050406030204" pitchFamily="18" charset="0"/>
                              <a:ea typeface="Cambria Math" panose="02040503050406030204" pitchFamily="18" charset="0"/>
                            </a:rPr>
                            <m:t>4</m:t>
                          </m:r>
                        </m:sub>
                      </m:sSub>
                    </m:oMath>
                  </m:oMathPara>
                </a14:m>
                <a:endParaRPr lang="it-IT" sz="1800" dirty="0" smtClean="0"/>
              </a:p>
              <a:p>
                <a:pPr marL="0" indent="0">
                  <a:lnSpc>
                    <a:spcPct val="120000"/>
                  </a:lnSpc>
                  <a:spcBef>
                    <a:spcPts val="0"/>
                  </a:spcBef>
                  <a:spcAft>
                    <a:spcPts val="600"/>
                  </a:spcAft>
                  <a:buNone/>
                </a:pPr>
                <a14:m>
                  <m:oMathPara xmlns:m="http://schemas.openxmlformats.org/officeDocument/2006/math">
                    <m:oMathParaPr>
                      <m:jc m:val="left"/>
                    </m:oMathParaPr>
                    <m:oMath xmlns:m="http://schemas.openxmlformats.org/officeDocument/2006/math">
                      <m:r>
                        <a:rPr lang="it-IT" sz="1800" b="0" i="1" smtClean="0">
                          <a:latin typeface="Cambria Math" panose="02040503050406030204" pitchFamily="18" charset="0"/>
                        </a:rPr>
                        <m:t>𝑁</m:t>
                      </m:r>
                      <m:sSub>
                        <m:sSubPr>
                          <m:ctrlPr>
                            <a:rPr lang="it-IT" sz="1800" i="1">
                              <a:latin typeface="Cambria Math" panose="02040503050406030204" pitchFamily="18" charset="0"/>
                            </a:rPr>
                          </m:ctrlPr>
                        </m:sSubPr>
                        <m:e>
                          <m:r>
                            <a:rPr lang="it-IT" sz="1800" b="0" i="1" smtClean="0">
                              <a:latin typeface="Cambria Math" panose="02040503050406030204" pitchFamily="18" charset="0"/>
                            </a:rPr>
                            <m:t>𝐻</m:t>
                          </m:r>
                        </m:e>
                        <m:sub>
                          <m:r>
                            <a:rPr lang="it-IT" sz="1800" b="0" i="1" smtClean="0">
                              <a:latin typeface="Cambria Math" panose="02040503050406030204" pitchFamily="18" charset="0"/>
                            </a:rPr>
                            <m:t>3</m:t>
                          </m:r>
                        </m:sub>
                      </m:sSub>
                      <m:r>
                        <a:rPr lang="it-IT" sz="1800" i="1">
                          <a:latin typeface="Cambria Math" panose="02040503050406030204" pitchFamily="18" charset="0"/>
                        </a:rPr>
                        <m:t>+</m:t>
                      </m:r>
                      <m:r>
                        <a:rPr lang="it-IT" sz="1800" b="0" i="1" smtClean="0">
                          <a:latin typeface="Cambria Math" panose="02040503050406030204" pitchFamily="18" charset="0"/>
                        </a:rPr>
                        <m:t>𝐶𝑢</m:t>
                      </m:r>
                      <m:r>
                        <a:rPr lang="it-IT" sz="1800" i="1">
                          <a:latin typeface="Cambria Math" panose="02040503050406030204" pitchFamily="18" charset="0"/>
                        </a:rPr>
                        <m:t>𝑂</m:t>
                      </m:r>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ea typeface="Cambria Math" panose="02040503050406030204" pitchFamily="18" charset="0"/>
                        </a:rPr>
                        <m:t>𝐶𝑢</m:t>
                      </m:r>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𝑁</m:t>
                          </m:r>
                        </m:e>
                        <m:sub>
                          <m:r>
                            <a:rPr lang="it-IT" sz="1800" b="0" i="1" smtClean="0">
                              <a:latin typeface="Cambria Math" panose="02040503050406030204" pitchFamily="18" charset="0"/>
                              <a:ea typeface="Cambria Math" panose="02040503050406030204" pitchFamily="18" charset="0"/>
                            </a:rPr>
                            <m:t>2</m:t>
                          </m:r>
                        </m:sub>
                      </m:sSub>
                      <m:r>
                        <a:rPr lang="it-IT" sz="1800" b="0" i="1" smtClean="0">
                          <a:latin typeface="Cambria Math" panose="02040503050406030204" pitchFamily="18" charset="0"/>
                          <a:ea typeface="Cambria Math" panose="02040503050406030204" pitchFamily="18" charset="0"/>
                        </a:rPr>
                        <m:t>+</m:t>
                      </m:r>
                      <m:sSub>
                        <m:sSubPr>
                          <m:ctrlPr>
                            <a:rPr lang="it-IT" sz="1800" b="0" i="1" smtClean="0">
                              <a:latin typeface="Cambria Math" panose="02040503050406030204" pitchFamily="18" charset="0"/>
                              <a:ea typeface="Cambria Math" panose="02040503050406030204" pitchFamily="18" charset="0"/>
                            </a:rPr>
                          </m:ctrlPr>
                        </m:sSubPr>
                        <m:e>
                          <m:r>
                            <a:rPr lang="it-IT" sz="1800" b="0" i="1" smtClean="0">
                              <a:latin typeface="Cambria Math" panose="02040503050406030204" pitchFamily="18" charset="0"/>
                              <a:ea typeface="Cambria Math" panose="02040503050406030204" pitchFamily="18" charset="0"/>
                            </a:rPr>
                            <m:t>𝐻</m:t>
                          </m:r>
                        </m:e>
                        <m:sub>
                          <m:r>
                            <a:rPr lang="it-IT" sz="1800" b="0" i="1" smtClean="0">
                              <a:latin typeface="Cambria Math" panose="02040503050406030204" pitchFamily="18" charset="0"/>
                              <a:ea typeface="Cambria Math" panose="02040503050406030204" pitchFamily="18" charset="0"/>
                            </a:rPr>
                            <m:t>2</m:t>
                          </m:r>
                        </m:sub>
                      </m:sSub>
                      <m:r>
                        <a:rPr lang="it-IT" sz="1800" b="0" i="1" smtClean="0">
                          <a:latin typeface="Cambria Math" panose="02040503050406030204" pitchFamily="18" charset="0"/>
                          <a:ea typeface="Cambria Math" panose="02040503050406030204" pitchFamily="18" charset="0"/>
                        </a:rPr>
                        <m:t>𝑂</m:t>
                      </m:r>
                    </m:oMath>
                  </m:oMathPara>
                </a14:m>
                <a:endParaRPr lang="it-IT" sz="1800" b="0" dirty="0" smtClean="0">
                  <a:ea typeface="Cambria Math" panose="02040503050406030204" pitchFamily="18" charset="0"/>
                </a:endParaRPr>
              </a:p>
              <a:p>
                <a:pPr marL="0" indent="0">
                  <a:lnSpc>
                    <a:spcPct val="120000"/>
                  </a:lnSpc>
                  <a:spcBef>
                    <a:spcPts val="0"/>
                  </a:spcBef>
                  <a:spcAft>
                    <a:spcPts val="600"/>
                  </a:spcAft>
                  <a:buNone/>
                </a:pPr>
                <a14:m>
                  <m:oMathPara xmlns:m="http://schemas.openxmlformats.org/officeDocument/2006/math">
                    <m:oMathParaPr>
                      <m:jc m:val="left"/>
                    </m:oMathParaPr>
                    <m:oMath xmlns:m="http://schemas.openxmlformats.org/officeDocument/2006/math">
                      <m:sSub>
                        <m:sSubPr>
                          <m:ctrlPr>
                            <a:rPr lang="it-IT" sz="1800" i="1">
                              <a:latin typeface="Cambria Math" panose="02040503050406030204" pitchFamily="18" charset="0"/>
                            </a:rPr>
                          </m:ctrlPr>
                        </m:sSubPr>
                        <m:e>
                          <m:r>
                            <a:rPr lang="it-IT" sz="1800" i="1">
                              <a:latin typeface="Cambria Math" panose="02040503050406030204" pitchFamily="18" charset="0"/>
                            </a:rPr>
                            <m:t>𝐶</m:t>
                          </m:r>
                        </m:e>
                        <m:sub>
                          <m:r>
                            <a:rPr lang="it-IT" sz="1800" i="1">
                              <a:latin typeface="Cambria Math" panose="02040503050406030204" pitchFamily="18" charset="0"/>
                            </a:rPr>
                            <m:t>2</m:t>
                          </m:r>
                        </m:sub>
                      </m:sSub>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i="1">
                              <a:latin typeface="Cambria Math" panose="02040503050406030204" pitchFamily="18" charset="0"/>
                            </a:rPr>
                            <m:t>6</m:t>
                          </m:r>
                        </m:sub>
                      </m:sSub>
                      <m:r>
                        <a:rPr lang="it-IT" sz="1800" i="1">
                          <a:latin typeface="Cambria Math" panose="02040503050406030204" pitchFamily="18" charset="0"/>
                        </a:rPr>
                        <m:t>+</m:t>
                      </m:r>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𝑂</m:t>
                          </m:r>
                        </m:e>
                        <m:sub>
                          <m:r>
                            <a:rPr lang="it-IT" sz="1800" b="0" i="1" smtClean="0">
                              <a:latin typeface="Cambria Math" panose="02040503050406030204" pitchFamily="18" charset="0"/>
                            </a:rPr>
                            <m:t>2</m:t>
                          </m:r>
                        </m:sub>
                      </m:sSub>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rPr>
                        <m:t> </m:t>
                      </m:r>
                      <m:r>
                        <a:rPr lang="it-IT" sz="1800" i="1">
                          <a:latin typeface="Cambria Math" panose="02040503050406030204" pitchFamily="18" charset="0"/>
                        </a:rPr>
                        <m:t>𝐶</m:t>
                      </m:r>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2</m:t>
                          </m:r>
                        </m:sub>
                      </m:sSub>
                      <m:r>
                        <a:rPr lang="it-IT" sz="1800" i="1">
                          <a:latin typeface="Cambria Math" panose="02040503050406030204" pitchFamily="18" charset="0"/>
                        </a:rPr>
                        <m:t> +</m:t>
                      </m:r>
                      <m:sSub>
                        <m:sSubPr>
                          <m:ctrlPr>
                            <a:rPr lang="it-IT" sz="1800" i="1">
                              <a:latin typeface="Cambria Math" panose="02040503050406030204" pitchFamily="18" charset="0"/>
                            </a:rPr>
                          </m:ctrlPr>
                        </m:sSubPr>
                        <m:e>
                          <m:r>
                            <a:rPr lang="it-IT" sz="1800" i="1">
                              <a:latin typeface="Cambria Math" panose="02040503050406030204" pitchFamily="18" charset="0"/>
                            </a:rPr>
                            <m:t> </m:t>
                          </m:r>
                          <m:r>
                            <a:rPr lang="it-IT" sz="1800" i="1">
                              <a:latin typeface="Cambria Math" panose="02040503050406030204" pitchFamily="18" charset="0"/>
                            </a:rPr>
                            <m:t>𝐻</m:t>
                          </m:r>
                        </m:e>
                        <m:sub>
                          <m:r>
                            <a:rPr lang="it-IT" sz="1800" i="1">
                              <a:latin typeface="Cambria Math" panose="02040503050406030204" pitchFamily="18" charset="0"/>
                            </a:rPr>
                            <m:t>2</m:t>
                          </m:r>
                        </m:sub>
                      </m:sSub>
                      <m:r>
                        <a:rPr lang="it-IT" sz="1800" i="1">
                          <a:latin typeface="Cambria Math" panose="02040503050406030204" pitchFamily="18" charset="0"/>
                        </a:rPr>
                        <m:t>𝑂</m:t>
                      </m:r>
                    </m:oMath>
                  </m:oMathPara>
                </a14:m>
                <a:endParaRPr lang="it-IT"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2705" y="154003"/>
                <a:ext cx="7897906" cy="6291620"/>
              </a:xfrm>
              <a:blipFill>
                <a:blip r:embed="rId2"/>
                <a:stretch>
                  <a:fillRect l="-695" t="-484"/>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9" name="Content Placeholder 2"/>
              <p:cNvSpPr txBox="1">
                <a:spLocks/>
              </p:cNvSpPr>
              <p:nvPr/>
            </p:nvSpPr>
            <p:spPr>
              <a:xfrm>
                <a:off x="4607863" y="5057701"/>
                <a:ext cx="4141690" cy="374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Font typeface="Arial" panose="020B0604020202020204" pitchFamily="34" charset="0"/>
                  <a:buNone/>
                </a:pPr>
                <a14:m>
                  <m:oMathPara xmlns:m="http://schemas.openxmlformats.org/officeDocument/2006/math">
                    <m:oMathParaPr>
                      <m:jc m:val="left"/>
                    </m:oMathParaPr>
                    <m:oMath xmlns:m="http://schemas.openxmlformats.org/officeDocument/2006/math">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𝐵𝑒</m:t>
                          </m:r>
                        </m:e>
                        <m:sub>
                          <m:r>
                            <a:rPr lang="it-IT" sz="1800" i="1" smtClean="0">
                              <a:latin typeface="Cambria Math" panose="02040503050406030204" pitchFamily="18" charset="0"/>
                            </a:rPr>
                            <m:t>2</m:t>
                          </m:r>
                        </m:sub>
                      </m:sSub>
                      <m:r>
                        <a:rPr lang="it-IT" sz="1800" i="1" smtClean="0">
                          <a:latin typeface="Cambria Math" panose="02040503050406030204" pitchFamily="18" charset="0"/>
                        </a:rPr>
                        <m:t>𝐶</m:t>
                      </m:r>
                      <m:r>
                        <a:rPr lang="it-IT" sz="1800" i="1" smtClean="0">
                          <a:latin typeface="Cambria Math" panose="02040503050406030204" pitchFamily="18" charset="0"/>
                        </a:rPr>
                        <m:t>+4 </m:t>
                      </m:r>
                      <m:sSub>
                        <m:sSubPr>
                          <m:ctrlPr>
                            <a:rPr lang="it-IT" sz="1800" i="1" smtClean="0">
                              <a:latin typeface="Cambria Math" panose="02040503050406030204" pitchFamily="18" charset="0"/>
                            </a:rPr>
                          </m:ctrlPr>
                        </m:sSubPr>
                        <m:e>
                          <m:r>
                            <a:rPr lang="it-IT" sz="1800" i="1" smtClean="0">
                              <a:latin typeface="Cambria Math" panose="02040503050406030204" pitchFamily="18" charset="0"/>
                            </a:rPr>
                            <m:t>𝐻</m:t>
                          </m:r>
                        </m:e>
                        <m:sub>
                          <m:r>
                            <a:rPr lang="it-IT" sz="1800" i="1" smtClean="0">
                              <a:latin typeface="Cambria Math" panose="02040503050406030204" pitchFamily="18" charset="0"/>
                            </a:rPr>
                            <m:t>2</m:t>
                          </m:r>
                        </m:sub>
                      </m:sSub>
                      <m:r>
                        <a:rPr lang="it-IT" sz="1800" i="1" smtClean="0">
                          <a:latin typeface="Cambria Math" panose="02040503050406030204" pitchFamily="18" charset="0"/>
                        </a:rPr>
                        <m:t>𝑂</m:t>
                      </m:r>
                      <m:r>
                        <a:rPr lang="it-IT" sz="1800" i="1" smtClean="0">
                          <a:latin typeface="Cambria Math" panose="02040503050406030204" pitchFamily="18" charset="0"/>
                          <a:ea typeface="Cambria Math" panose="02040503050406030204" pitchFamily="18" charset="0"/>
                        </a:rPr>
                        <m:t>→</m:t>
                      </m:r>
                      <m:r>
                        <a:rPr lang="it-IT" sz="1800" b="0" i="1" smtClean="0">
                          <a:solidFill>
                            <a:srgbClr val="FF0000"/>
                          </a:solidFill>
                          <a:latin typeface="Cambria Math" panose="02040503050406030204" pitchFamily="18" charset="0"/>
                          <a:ea typeface="Cambria Math" panose="02040503050406030204" pitchFamily="18" charset="0"/>
                        </a:rPr>
                        <m:t>2</m:t>
                      </m:r>
                      <m:r>
                        <a:rPr lang="it-IT" sz="1800" b="0" i="1" smtClean="0">
                          <a:latin typeface="Cambria Math" panose="02040503050406030204" pitchFamily="18" charset="0"/>
                          <a:ea typeface="Cambria Math" panose="02040503050406030204" pitchFamily="18" charset="0"/>
                        </a:rPr>
                        <m:t> </m:t>
                      </m:r>
                      <m:r>
                        <a:rPr lang="it-IT" sz="1800" i="1" smtClean="0">
                          <a:latin typeface="Cambria Math" panose="02040503050406030204" pitchFamily="18" charset="0"/>
                          <a:ea typeface="Cambria Math" panose="02040503050406030204" pitchFamily="18" charset="0"/>
                        </a:rPr>
                        <m:t>𝐵𝑒</m:t>
                      </m:r>
                      <m:sSub>
                        <m:sSubPr>
                          <m:ctrlPr>
                            <a:rPr lang="it-IT" sz="1800" i="1" smtClean="0">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ea typeface="Cambria Math" panose="02040503050406030204" pitchFamily="18" charset="0"/>
                            </a:rPr>
                            <m:t>𝑂𝐻</m:t>
                          </m:r>
                          <m:r>
                            <a:rPr lang="it-IT" sz="1800" i="1">
                              <a:latin typeface="Cambria Math" panose="02040503050406030204" pitchFamily="18" charset="0"/>
                              <a:ea typeface="Cambria Math" panose="02040503050406030204" pitchFamily="18" charset="0"/>
                            </a:rPr>
                            <m:t>)</m:t>
                          </m:r>
                        </m:e>
                        <m:sub>
                          <m:r>
                            <a:rPr lang="it-IT" sz="1800" i="1" smtClean="0">
                              <a:latin typeface="Cambria Math" panose="02040503050406030204" pitchFamily="18" charset="0"/>
                              <a:ea typeface="Cambria Math" panose="02040503050406030204" pitchFamily="18" charset="0"/>
                            </a:rPr>
                            <m:t>2</m:t>
                          </m:r>
                        </m:sub>
                      </m:sSub>
                      <m:r>
                        <a:rPr lang="it-IT" sz="1800" i="1" smtClean="0">
                          <a:latin typeface="Cambria Math" panose="02040503050406030204" pitchFamily="18" charset="0"/>
                          <a:ea typeface="Cambria Math" panose="02040503050406030204" pitchFamily="18" charset="0"/>
                        </a:rPr>
                        <m:t>+</m:t>
                      </m:r>
                      <m:r>
                        <a:rPr lang="it-IT" sz="1800" i="1" smtClean="0">
                          <a:latin typeface="Cambria Math" panose="02040503050406030204" pitchFamily="18" charset="0"/>
                          <a:ea typeface="Cambria Math" panose="02040503050406030204" pitchFamily="18" charset="0"/>
                        </a:rPr>
                        <m:t>𝐶</m:t>
                      </m:r>
                      <m:sSub>
                        <m:sSubPr>
                          <m:ctrlPr>
                            <a:rPr lang="it-IT" sz="1800" i="1" smtClean="0">
                              <a:latin typeface="Cambria Math" panose="02040503050406030204" pitchFamily="18" charset="0"/>
                              <a:ea typeface="Cambria Math" panose="02040503050406030204" pitchFamily="18" charset="0"/>
                            </a:rPr>
                          </m:ctrlPr>
                        </m:sSubPr>
                        <m:e>
                          <m:r>
                            <a:rPr lang="it-IT" sz="1800" i="1" smtClean="0">
                              <a:latin typeface="Cambria Math" panose="02040503050406030204" pitchFamily="18" charset="0"/>
                              <a:ea typeface="Cambria Math" panose="02040503050406030204" pitchFamily="18" charset="0"/>
                            </a:rPr>
                            <m:t>𝐻</m:t>
                          </m:r>
                        </m:e>
                        <m:sub>
                          <m:r>
                            <a:rPr lang="it-IT" sz="1800" i="1" smtClean="0">
                              <a:latin typeface="Cambria Math" panose="02040503050406030204" pitchFamily="18" charset="0"/>
                              <a:ea typeface="Cambria Math" panose="02040503050406030204" pitchFamily="18" charset="0"/>
                            </a:rPr>
                            <m:t>4</m:t>
                          </m:r>
                        </m:sub>
                      </m:sSub>
                    </m:oMath>
                  </m:oMathPara>
                </a14:m>
                <a:endParaRPr lang="it-IT" sz="1800" dirty="0" smtClean="0">
                  <a:ea typeface="Cambria Math" panose="02040503050406030204" pitchFamily="18" charset="0"/>
                </a:endParaRPr>
              </a:p>
            </p:txBody>
          </p:sp>
        </mc:Choice>
        <mc:Fallback xmlns="">
          <p:sp>
            <p:nvSpPr>
              <p:cNvPr id="9" name="Content Placeholder 2"/>
              <p:cNvSpPr txBox="1">
                <a:spLocks noRot="1" noChangeAspect="1" noMove="1" noResize="1" noEditPoints="1" noAdjustHandles="1" noChangeArrowheads="1" noChangeShapeType="1" noTextEdit="1"/>
              </p:cNvSpPr>
              <p:nvPr/>
            </p:nvSpPr>
            <p:spPr>
              <a:xfrm>
                <a:off x="4607863" y="5057701"/>
                <a:ext cx="4141690" cy="374914"/>
              </a:xfrm>
              <a:prstGeom prst="rect">
                <a:avLst/>
              </a:prstGeom>
              <a:blipFill>
                <a:blip r:embed="rId3"/>
                <a:stretch>
                  <a:fillRect b="-11475"/>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0" name="Content Placeholder 2"/>
              <p:cNvSpPr txBox="1">
                <a:spLocks/>
              </p:cNvSpPr>
              <p:nvPr/>
            </p:nvSpPr>
            <p:spPr>
              <a:xfrm>
                <a:off x="4630285" y="5459036"/>
                <a:ext cx="4141690" cy="374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0000"/>
                  </a:lnSpc>
                  <a:spcBef>
                    <a:spcPts val="0"/>
                  </a:spcBef>
                  <a:spcAft>
                    <a:spcPts val="600"/>
                  </a:spcAft>
                  <a:buNone/>
                </a:pPr>
                <a14:m>
                  <m:oMathPara xmlns:m="http://schemas.openxmlformats.org/officeDocument/2006/math">
                    <m:oMathParaPr>
                      <m:jc m:val="left"/>
                    </m:oMathParaPr>
                    <m:oMath xmlns:m="http://schemas.openxmlformats.org/officeDocument/2006/math">
                      <m:r>
                        <a:rPr lang="it-IT" sz="1800" b="0" i="1" smtClean="0">
                          <a:solidFill>
                            <a:srgbClr val="FF0000"/>
                          </a:solidFill>
                          <a:latin typeface="Cambria Math" panose="02040503050406030204" pitchFamily="18" charset="0"/>
                        </a:rPr>
                        <m:t>2</m:t>
                      </m:r>
                      <m:r>
                        <a:rPr lang="it-IT" sz="1800" b="0" i="1" smtClean="0">
                          <a:latin typeface="Cambria Math" panose="02040503050406030204" pitchFamily="18" charset="0"/>
                        </a:rPr>
                        <m:t> </m:t>
                      </m:r>
                      <m:r>
                        <a:rPr lang="it-IT" sz="1800" i="1">
                          <a:latin typeface="Cambria Math" panose="02040503050406030204" pitchFamily="18" charset="0"/>
                        </a:rPr>
                        <m:t>𝑁</m:t>
                      </m:r>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i="1">
                              <a:latin typeface="Cambria Math" panose="02040503050406030204" pitchFamily="18" charset="0"/>
                            </a:rPr>
                            <m:t>3</m:t>
                          </m:r>
                        </m:sub>
                      </m:sSub>
                      <m:r>
                        <a:rPr lang="it-IT" sz="1800" i="1">
                          <a:latin typeface="Cambria Math" panose="02040503050406030204" pitchFamily="18" charset="0"/>
                        </a:rPr>
                        <m:t>+</m:t>
                      </m:r>
                      <m:r>
                        <a:rPr lang="it-IT" sz="1800" b="0" i="1" smtClean="0">
                          <a:solidFill>
                            <a:srgbClr val="FF0000"/>
                          </a:solidFill>
                          <a:latin typeface="Cambria Math" panose="02040503050406030204" pitchFamily="18" charset="0"/>
                        </a:rPr>
                        <m:t>3</m:t>
                      </m:r>
                      <m:r>
                        <a:rPr lang="it-IT" sz="1800" b="0" i="1" smtClean="0">
                          <a:latin typeface="Cambria Math" panose="02040503050406030204" pitchFamily="18" charset="0"/>
                        </a:rPr>
                        <m:t> </m:t>
                      </m:r>
                      <m:r>
                        <a:rPr lang="it-IT" sz="1800" i="1">
                          <a:latin typeface="Cambria Math" panose="02040503050406030204" pitchFamily="18" charset="0"/>
                        </a:rPr>
                        <m:t>𝐶𝑢𝑂</m:t>
                      </m:r>
                      <m:r>
                        <a:rPr lang="it-IT" sz="1800" i="1">
                          <a:latin typeface="Cambria Math" panose="02040503050406030204" pitchFamily="18" charset="0"/>
                          <a:ea typeface="Cambria Math" panose="02040503050406030204" pitchFamily="18" charset="0"/>
                        </a:rPr>
                        <m:t>→</m:t>
                      </m:r>
                      <m:r>
                        <a:rPr lang="it-IT" sz="1800" b="0" i="1" smtClean="0">
                          <a:solidFill>
                            <a:srgbClr val="FF0000"/>
                          </a:solidFill>
                          <a:latin typeface="Cambria Math" panose="02040503050406030204" pitchFamily="18" charset="0"/>
                          <a:ea typeface="Cambria Math" panose="02040503050406030204" pitchFamily="18" charset="0"/>
                        </a:rPr>
                        <m:t>3</m:t>
                      </m:r>
                      <m:r>
                        <a:rPr lang="it-IT" sz="1800" b="0" i="1" smtClean="0">
                          <a:latin typeface="Cambria Math" panose="02040503050406030204" pitchFamily="18" charset="0"/>
                          <a:ea typeface="Cambria Math" panose="02040503050406030204" pitchFamily="18" charset="0"/>
                        </a:rPr>
                        <m:t> </m:t>
                      </m:r>
                      <m:r>
                        <a:rPr lang="it-IT" sz="1800" i="1">
                          <a:latin typeface="Cambria Math" panose="02040503050406030204" pitchFamily="18" charset="0"/>
                          <a:ea typeface="Cambria Math" panose="02040503050406030204" pitchFamily="18" charset="0"/>
                        </a:rPr>
                        <m:t>𝐶𝑢</m:t>
                      </m:r>
                      <m:r>
                        <a:rPr lang="it-IT" sz="1800" i="1">
                          <a:latin typeface="Cambria Math" panose="02040503050406030204" pitchFamily="18" charset="0"/>
                          <a:ea typeface="Cambria Math" panose="02040503050406030204" pitchFamily="18" charset="0"/>
                        </a:rPr>
                        <m:t>+</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𝑁</m:t>
                          </m:r>
                        </m:e>
                        <m:sub>
                          <m:r>
                            <a:rPr lang="it-IT" sz="1800" i="1">
                              <a:latin typeface="Cambria Math" panose="02040503050406030204" pitchFamily="18" charset="0"/>
                              <a:ea typeface="Cambria Math" panose="02040503050406030204" pitchFamily="18" charset="0"/>
                            </a:rPr>
                            <m:t>2</m:t>
                          </m:r>
                        </m:sub>
                      </m:sSub>
                      <m:r>
                        <a:rPr lang="it-IT" sz="1800" i="1">
                          <a:latin typeface="Cambria Math" panose="02040503050406030204" pitchFamily="18" charset="0"/>
                          <a:ea typeface="Cambria Math" panose="02040503050406030204" pitchFamily="18" charset="0"/>
                        </a:rPr>
                        <m:t>+</m:t>
                      </m:r>
                      <m:r>
                        <a:rPr lang="it-IT" sz="1800" b="0" i="1" smtClean="0">
                          <a:solidFill>
                            <a:srgbClr val="FF0000"/>
                          </a:solidFill>
                          <a:latin typeface="Cambria Math" panose="02040503050406030204" pitchFamily="18" charset="0"/>
                          <a:ea typeface="Cambria Math" panose="02040503050406030204" pitchFamily="18" charset="0"/>
                        </a:rPr>
                        <m:t>3</m:t>
                      </m:r>
                      <m:r>
                        <a:rPr lang="it-IT" sz="1800" b="0" i="1" smtClean="0">
                          <a:latin typeface="Cambria Math" panose="02040503050406030204" pitchFamily="18" charset="0"/>
                          <a:ea typeface="Cambria Math" panose="02040503050406030204" pitchFamily="18" charset="0"/>
                        </a:rPr>
                        <m:t> </m:t>
                      </m:r>
                      <m:sSub>
                        <m:sSubPr>
                          <m:ctrlPr>
                            <a:rPr lang="it-IT" sz="1800" i="1">
                              <a:latin typeface="Cambria Math" panose="02040503050406030204" pitchFamily="18" charset="0"/>
                              <a:ea typeface="Cambria Math" panose="02040503050406030204" pitchFamily="18" charset="0"/>
                            </a:rPr>
                          </m:ctrlPr>
                        </m:sSubPr>
                        <m:e>
                          <m:r>
                            <a:rPr lang="it-IT" sz="1800" i="1">
                              <a:latin typeface="Cambria Math" panose="02040503050406030204" pitchFamily="18" charset="0"/>
                              <a:ea typeface="Cambria Math" panose="02040503050406030204" pitchFamily="18" charset="0"/>
                            </a:rPr>
                            <m:t>𝐻</m:t>
                          </m:r>
                        </m:e>
                        <m:sub>
                          <m:r>
                            <a:rPr lang="it-IT" sz="1800" i="1">
                              <a:latin typeface="Cambria Math" panose="02040503050406030204" pitchFamily="18" charset="0"/>
                              <a:ea typeface="Cambria Math" panose="02040503050406030204" pitchFamily="18" charset="0"/>
                            </a:rPr>
                            <m:t>2</m:t>
                          </m:r>
                        </m:sub>
                      </m:sSub>
                      <m:r>
                        <a:rPr lang="it-IT" sz="1800" i="1">
                          <a:latin typeface="Cambria Math" panose="02040503050406030204" pitchFamily="18" charset="0"/>
                          <a:ea typeface="Cambria Math" panose="02040503050406030204" pitchFamily="18" charset="0"/>
                        </a:rPr>
                        <m:t>𝑂</m:t>
                      </m:r>
                    </m:oMath>
                  </m:oMathPara>
                </a14:m>
                <a:endParaRPr lang="it-IT" sz="1800" dirty="0"/>
              </a:p>
            </p:txBody>
          </p:sp>
        </mc:Choice>
        <mc:Fallback xmlns="">
          <p:sp>
            <p:nvSpPr>
              <p:cNvPr id="10" name="Content Placeholder 2"/>
              <p:cNvSpPr txBox="1">
                <a:spLocks noRot="1" noChangeAspect="1" noMove="1" noResize="1" noEditPoints="1" noAdjustHandles="1" noChangeArrowheads="1" noChangeShapeType="1" noTextEdit="1"/>
              </p:cNvSpPr>
              <p:nvPr/>
            </p:nvSpPr>
            <p:spPr>
              <a:xfrm>
                <a:off x="4630285" y="5459036"/>
                <a:ext cx="4141690" cy="374914"/>
              </a:xfrm>
              <a:prstGeom prst="rect">
                <a:avLst/>
              </a:prstGeom>
              <a:blipFill>
                <a:blip r:embed="rId4"/>
                <a:stretch>
                  <a:fillRect/>
                </a:stretch>
              </a:blipFill>
            </p:spPr>
            <p:txBody>
              <a:bodyPr/>
              <a:lstStyle/>
              <a:p>
                <a:r>
                  <a:rPr lang="it-IT">
                    <a:noFill/>
                  </a:rPr>
                  <a:t> </a:t>
                </a:r>
              </a:p>
            </p:txBody>
          </p:sp>
        </mc:Fallback>
      </mc:AlternateContent>
      <mc:AlternateContent xmlns:mc="http://schemas.openxmlformats.org/markup-compatibility/2006" xmlns:a14="http://schemas.microsoft.com/office/drawing/2010/main">
        <mc:Choice Requires="a14">
          <p:sp>
            <p:nvSpPr>
              <p:cNvPr id="11" name="Content Placeholder 2"/>
              <p:cNvSpPr txBox="1">
                <a:spLocks/>
              </p:cNvSpPr>
              <p:nvPr/>
            </p:nvSpPr>
            <p:spPr>
              <a:xfrm>
                <a:off x="4630281" y="5896705"/>
                <a:ext cx="4141690" cy="374914"/>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14:m>
                  <m:oMathPara xmlns:m="http://schemas.openxmlformats.org/officeDocument/2006/math">
                    <m:oMathParaPr>
                      <m:jc m:val="left"/>
                    </m:oMathParaPr>
                    <m:oMath xmlns:m="http://schemas.openxmlformats.org/officeDocument/2006/math">
                      <m:r>
                        <a:rPr lang="it-IT" sz="1800" b="0" i="1" smtClean="0">
                          <a:solidFill>
                            <a:srgbClr val="FF0000"/>
                          </a:solidFill>
                          <a:latin typeface="Cambria Math" panose="02040503050406030204" pitchFamily="18" charset="0"/>
                        </a:rPr>
                        <m:t>2</m:t>
                      </m:r>
                      <m:r>
                        <a:rPr lang="it-IT" sz="1800" b="0" i="1" smtClean="0">
                          <a:latin typeface="Cambria Math" panose="02040503050406030204" pitchFamily="18" charset="0"/>
                        </a:rPr>
                        <m:t> </m:t>
                      </m:r>
                      <m:sSub>
                        <m:sSubPr>
                          <m:ctrlPr>
                            <a:rPr lang="it-IT" sz="1800" i="1" smtClean="0">
                              <a:latin typeface="Cambria Math" panose="02040503050406030204" pitchFamily="18" charset="0"/>
                            </a:rPr>
                          </m:ctrlPr>
                        </m:sSubPr>
                        <m:e>
                          <m:r>
                            <a:rPr lang="it-IT" sz="1800" b="0" i="1" smtClean="0">
                              <a:latin typeface="Cambria Math" panose="02040503050406030204" pitchFamily="18" charset="0"/>
                            </a:rPr>
                            <m:t>𝐶</m:t>
                          </m:r>
                        </m:e>
                        <m:sub>
                          <m:r>
                            <a:rPr lang="it-IT" sz="1800" b="0" i="1" smtClean="0">
                              <a:latin typeface="Cambria Math" panose="02040503050406030204" pitchFamily="18" charset="0"/>
                            </a:rPr>
                            <m:t>2</m:t>
                          </m:r>
                        </m:sub>
                      </m:sSub>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b="0" i="1" smtClean="0">
                              <a:latin typeface="Cambria Math" panose="02040503050406030204" pitchFamily="18" charset="0"/>
                            </a:rPr>
                            <m:t>6</m:t>
                          </m:r>
                        </m:sub>
                      </m:sSub>
                      <m:r>
                        <a:rPr lang="it-IT" sz="1800" i="1">
                          <a:latin typeface="Cambria Math" panose="02040503050406030204" pitchFamily="18" charset="0"/>
                        </a:rPr>
                        <m:t>+</m:t>
                      </m:r>
                      <m:r>
                        <a:rPr lang="it-IT" sz="1800" b="0" i="1" smtClean="0">
                          <a:solidFill>
                            <a:srgbClr val="FF0000"/>
                          </a:solidFill>
                          <a:latin typeface="Cambria Math" panose="02040503050406030204" pitchFamily="18" charset="0"/>
                        </a:rPr>
                        <m:t>7</m:t>
                      </m:r>
                      <m:r>
                        <a:rPr lang="it-IT" sz="1800" b="0" i="1" smtClean="0">
                          <a:latin typeface="Cambria Math" panose="02040503050406030204" pitchFamily="18" charset="0"/>
                        </a:rPr>
                        <m:t> </m:t>
                      </m:r>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2</m:t>
                          </m:r>
                        </m:sub>
                      </m:sSub>
                      <m:r>
                        <a:rPr lang="it-IT" sz="1800" i="1">
                          <a:latin typeface="Cambria Math" panose="02040503050406030204" pitchFamily="18" charset="0"/>
                          <a:ea typeface="Cambria Math" panose="02040503050406030204" pitchFamily="18" charset="0"/>
                        </a:rPr>
                        <m:t>→</m:t>
                      </m:r>
                      <m:r>
                        <a:rPr lang="it-IT" sz="1800" b="0" i="1" smtClean="0">
                          <a:solidFill>
                            <a:srgbClr val="FF0000"/>
                          </a:solidFill>
                          <a:latin typeface="Cambria Math" panose="02040503050406030204" pitchFamily="18" charset="0"/>
                        </a:rPr>
                        <m:t>4</m:t>
                      </m:r>
                      <m:r>
                        <a:rPr lang="it-IT" sz="1800" b="0" i="1" smtClean="0">
                          <a:latin typeface="Cambria Math" panose="02040503050406030204" pitchFamily="18" charset="0"/>
                        </a:rPr>
                        <m:t> </m:t>
                      </m:r>
                      <m:r>
                        <a:rPr lang="it-IT" sz="1800" i="1">
                          <a:latin typeface="Cambria Math" panose="02040503050406030204" pitchFamily="18" charset="0"/>
                        </a:rPr>
                        <m:t>𝐶</m:t>
                      </m:r>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2</m:t>
                          </m:r>
                        </m:sub>
                      </m:sSub>
                      <m:r>
                        <a:rPr lang="it-IT" sz="1800" i="1">
                          <a:latin typeface="Cambria Math" panose="02040503050406030204" pitchFamily="18" charset="0"/>
                        </a:rPr>
                        <m:t> +</m:t>
                      </m:r>
                      <m:r>
                        <a:rPr lang="it-IT" sz="1800" b="0" i="1" smtClean="0">
                          <a:solidFill>
                            <a:srgbClr val="FF0000"/>
                          </a:solidFill>
                          <a:latin typeface="Cambria Math" panose="02040503050406030204" pitchFamily="18" charset="0"/>
                        </a:rPr>
                        <m:t>6</m:t>
                      </m:r>
                      <m:r>
                        <a:rPr lang="it-IT" sz="1800" b="0" i="1" smtClean="0">
                          <a:latin typeface="Cambria Math" panose="02040503050406030204" pitchFamily="18" charset="0"/>
                        </a:rPr>
                        <m:t> </m:t>
                      </m:r>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i="1">
                              <a:latin typeface="Cambria Math" panose="02040503050406030204" pitchFamily="18" charset="0"/>
                            </a:rPr>
                            <m:t>2</m:t>
                          </m:r>
                        </m:sub>
                      </m:sSub>
                      <m:r>
                        <a:rPr lang="it-IT" sz="1800" i="1">
                          <a:latin typeface="Cambria Math" panose="02040503050406030204" pitchFamily="18" charset="0"/>
                        </a:rPr>
                        <m:t>𝑂</m:t>
                      </m:r>
                    </m:oMath>
                  </m:oMathPara>
                </a14:m>
                <a:endParaRPr lang="it-IT" sz="1800" dirty="0"/>
              </a:p>
            </p:txBody>
          </p:sp>
        </mc:Choice>
        <mc:Fallback xmlns="">
          <p:sp>
            <p:nvSpPr>
              <p:cNvPr id="11" name="Content Placeholder 2"/>
              <p:cNvSpPr txBox="1">
                <a:spLocks noRot="1" noChangeAspect="1" noMove="1" noResize="1" noEditPoints="1" noAdjustHandles="1" noChangeArrowheads="1" noChangeShapeType="1" noTextEdit="1"/>
              </p:cNvSpPr>
              <p:nvPr/>
            </p:nvSpPr>
            <p:spPr>
              <a:xfrm>
                <a:off x="4630281" y="5896705"/>
                <a:ext cx="4141690" cy="374914"/>
              </a:xfrm>
              <a:prstGeom prst="rect">
                <a:avLst/>
              </a:prstGeom>
              <a:blipFill>
                <a:blip r:embed="rId5"/>
                <a:stretch>
                  <a:fillRect/>
                </a:stretch>
              </a:blipFill>
            </p:spPr>
            <p:txBody>
              <a:bodyPr/>
              <a:lstStyle/>
              <a:p>
                <a:r>
                  <a:rPr lang="it-IT">
                    <a:noFill/>
                  </a:rPr>
                  <a:t> </a:t>
                </a:r>
              </a:p>
            </p:txBody>
          </p:sp>
        </mc:Fallback>
      </mc:AlternateContent>
    </p:spTree>
    <p:extLst>
      <p:ext uri="{BB962C8B-B14F-4D97-AF65-F5344CB8AC3E}">
        <p14:creationId xmlns:p14="http://schemas.microsoft.com/office/powerpoint/2010/main" val="372088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13" end="13"/>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4" end="14"/>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5" end="1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10"/>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2705" y="154003"/>
                <a:ext cx="7897906" cy="6291620"/>
              </a:xfrm>
            </p:spPr>
            <p:txBody>
              <a:bodyPr>
                <a:noAutofit/>
              </a:bodyPr>
              <a:lstStyle/>
              <a:p>
                <a:pPr marL="0" indent="0">
                  <a:lnSpc>
                    <a:spcPct val="120000"/>
                  </a:lnSpc>
                  <a:spcBef>
                    <a:spcPts val="0"/>
                  </a:spcBef>
                  <a:spcAft>
                    <a:spcPts val="600"/>
                  </a:spcAft>
                  <a:buNone/>
                </a:pPr>
                <a:r>
                  <a:rPr lang="it-IT" sz="1800" dirty="0" smtClean="0"/>
                  <a:t>Quando le reazioni avvengono in ambiente acquoso, le specie ioniche (sali e altri elettroliti forti) si dissociano negli ioni che le costituiscono. In questo caso, alcuni ioni partecipano alla reazione, altri (indicati come </a:t>
                </a:r>
                <a:r>
                  <a:rPr lang="it-IT" sz="1800" b="1" dirty="0" smtClean="0"/>
                  <a:t>ioni spettatori</a:t>
                </a:r>
                <a:r>
                  <a:rPr lang="it-IT" sz="1800" dirty="0" smtClean="0"/>
                  <a:t>) rimangono inalterati in soluzione acquosa</a:t>
                </a:r>
              </a:p>
              <a:p>
                <a:pPr marL="0" indent="0">
                  <a:lnSpc>
                    <a:spcPct val="120000"/>
                  </a:lnSpc>
                  <a:spcBef>
                    <a:spcPts val="0"/>
                  </a:spcBef>
                  <a:spcAft>
                    <a:spcPts val="600"/>
                  </a:spcAft>
                  <a:buNone/>
                </a:pPr>
                <a:r>
                  <a:rPr lang="it-IT" sz="1800" i="1" dirty="0" smtClean="0"/>
                  <a:t>Esempio:</a:t>
                </a:r>
                <a:r>
                  <a:rPr lang="it-IT" sz="1800" dirty="0" smtClean="0"/>
                  <a:t>         </a:t>
                </a:r>
                <a14:m>
                  <m:oMath xmlns:m="http://schemas.openxmlformats.org/officeDocument/2006/math">
                    <m:r>
                      <a:rPr lang="it-IT" sz="1800" b="0" i="1" smtClean="0">
                        <a:latin typeface="Cambria Math" panose="02040503050406030204" pitchFamily="18" charset="0"/>
                      </a:rPr>
                      <m:t>𝑀𝑔</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m:t>
                        </m:r>
                        <m:r>
                          <a:rPr lang="it-IT" sz="1800" b="0" i="1" smtClean="0">
                            <a:latin typeface="Cambria Math" panose="02040503050406030204" pitchFamily="18" charset="0"/>
                          </a:rPr>
                          <m:t>𝑂𝐻</m:t>
                        </m:r>
                        <m:r>
                          <a:rPr lang="it-IT" sz="1800" b="0" i="1" smtClean="0">
                            <a:latin typeface="Cambria Math" panose="02040503050406030204" pitchFamily="18" charset="0"/>
                          </a:rPr>
                          <m:t>)</m:t>
                        </m:r>
                      </m:e>
                      <m:sub>
                        <m:r>
                          <a:rPr lang="it-IT" sz="1800" b="0" i="1" smtClean="0">
                            <a:latin typeface="Cambria Math" panose="02040503050406030204" pitchFamily="18" charset="0"/>
                          </a:rPr>
                          <m:t>2(</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Sub>
                    <m:r>
                      <a:rPr lang="it-IT" sz="1800" b="0" i="1" smtClean="0">
                        <a:latin typeface="Cambria Math" panose="02040503050406030204" pitchFamily="18" charset="0"/>
                      </a:rPr>
                      <m:t>+ 2 </m:t>
                    </m:r>
                    <m:r>
                      <a:rPr lang="it-IT" sz="1800" b="0" i="1" smtClean="0">
                        <a:latin typeface="Cambria Math" panose="02040503050406030204" pitchFamily="18" charset="0"/>
                      </a:rPr>
                      <m:t>𝐻</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𝐶𝑙</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Sub>
                    <m:r>
                      <a:rPr lang="it-IT" sz="1800" i="1">
                        <a:latin typeface="Cambria Math" panose="02040503050406030204" pitchFamily="18" charset="0"/>
                        <a:ea typeface="Cambria Math" panose="02040503050406030204" pitchFamily="18" charset="0"/>
                      </a:rPr>
                      <m:t>→</m:t>
                    </m:r>
                    <m:r>
                      <a:rPr lang="it-IT" sz="1800" b="0" i="1" smtClean="0">
                        <a:latin typeface="Cambria Math" panose="02040503050406030204" pitchFamily="18" charset="0"/>
                      </a:rPr>
                      <m:t>𝑀𝑔</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𝐶𝑙</m:t>
                        </m:r>
                      </m:e>
                      <m:sub>
                        <m:r>
                          <a:rPr lang="it-IT" sz="1800" b="0" i="1" smtClean="0">
                            <a:latin typeface="Cambria Math" panose="02040503050406030204" pitchFamily="18" charset="0"/>
                          </a:rPr>
                          <m:t>2(</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Sub>
                    <m:r>
                      <a:rPr lang="it-IT" sz="1800" b="0" i="1" smtClean="0">
                        <a:latin typeface="Cambria Math" panose="02040503050406030204" pitchFamily="18" charset="0"/>
                      </a:rPr>
                      <m:t>+2 </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𝐻</m:t>
                        </m:r>
                      </m:e>
                      <m:sub>
                        <m:r>
                          <a:rPr lang="it-IT" sz="1800" b="0" i="1" smtClean="0">
                            <a:latin typeface="Cambria Math" panose="02040503050406030204" pitchFamily="18" charset="0"/>
                          </a:rPr>
                          <m:t>2</m:t>
                        </m:r>
                      </m:sub>
                    </m:sSub>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𝑂</m:t>
                        </m:r>
                      </m:e>
                      <m:sub>
                        <m:r>
                          <a:rPr lang="it-IT" sz="1800" b="0" i="1" smtClean="0">
                            <a:latin typeface="Cambria Math" panose="02040503050406030204" pitchFamily="18" charset="0"/>
                          </a:rPr>
                          <m:t>(</m:t>
                        </m:r>
                        <m:r>
                          <a:rPr lang="it-IT" sz="1800" b="0" i="1" smtClean="0">
                            <a:latin typeface="Cambria Math" panose="02040503050406030204" pitchFamily="18" charset="0"/>
                          </a:rPr>
                          <m:t>𝑙</m:t>
                        </m:r>
                        <m:r>
                          <a:rPr lang="it-IT" sz="1800" b="0" i="1" smtClean="0">
                            <a:latin typeface="Cambria Math" panose="02040503050406030204" pitchFamily="18" charset="0"/>
                          </a:rPr>
                          <m:t>)</m:t>
                        </m:r>
                      </m:sub>
                    </m:sSub>
                  </m:oMath>
                </a14:m>
                <a:endParaRPr lang="it-IT" sz="1800" b="0" dirty="0" smtClean="0"/>
              </a:p>
              <a:p>
                <a:pPr marL="0" indent="0">
                  <a:lnSpc>
                    <a:spcPct val="120000"/>
                  </a:lnSpc>
                  <a:spcBef>
                    <a:spcPts val="0"/>
                  </a:spcBef>
                  <a:spcAft>
                    <a:spcPts val="600"/>
                  </a:spcAft>
                  <a:buNone/>
                </a:pPr>
                <a:r>
                  <a:rPr lang="it-IT" sz="1800" i="1" dirty="0" smtClean="0"/>
                  <a:t>In questa reazione alcune specie sono dissociate negli ioni che le costituiscono. In particolare: 	</a:t>
                </a:r>
                <a14:m>
                  <m:oMath xmlns:m="http://schemas.openxmlformats.org/officeDocument/2006/math">
                    <m:r>
                      <a:rPr lang="it-IT" sz="1800" i="1">
                        <a:latin typeface="Cambria Math" panose="02040503050406030204" pitchFamily="18" charset="0"/>
                      </a:rPr>
                      <m:t>𝑀𝑔</m:t>
                    </m:r>
                    <m:sSub>
                      <m:sSubPr>
                        <m:ctrlPr>
                          <a:rPr lang="it-IT" sz="1800" i="1">
                            <a:latin typeface="Cambria Math" panose="02040503050406030204" pitchFamily="18" charset="0"/>
                          </a:rPr>
                        </m:ctrlPr>
                      </m:sSubPr>
                      <m:e>
                        <m:r>
                          <a:rPr lang="it-IT" sz="1800" i="1">
                            <a:latin typeface="Cambria Math" panose="02040503050406030204" pitchFamily="18" charset="0"/>
                          </a:rPr>
                          <m:t>(</m:t>
                        </m:r>
                        <m:r>
                          <a:rPr lang="it-IT" sz="1800" i="1">
                            <a:latin typeface="Cambria Math" panose="02040503050406030204" pitchFamily="18" charset="0"/>
                          </a:rPr>
                          <m:t>𝑂𝐻</m:t>
                        </m:r>
                        <m:r>
                          <a:rPr lang="it-IT" sz="1800" i="1">
                            <a:latin typeface="Cambria Math" panose="02040503050406030204" pitchFamily="18" charset="0"/>
                          </a:rPr>
                          <m:t>)</m:t>
                        </m:r>
                      </m:e>
                      <m:sub>
                        <m:r>
                          <a:rPr lang="it-IT" sz="1800" i="1">
                            <a:latin typeface="Cambria Math" panose="02040503050406030204" pitchFamily="18" charset="0"/>
                          </a:rPr>
                          <m:t>2(</m:t>
                        </m:r>
                        <m:r>
                          <a:rPr lang="it-IT" sz="1800" i="1">
                            <a:latin typeface="Cambria Math" panose="02040503050406030204" pitchFamily="18" charset="0"/>
                          </a:rPr>
                          <m:t>𝑎𝑞</m:t>
                        </m:r>
                        <m:r>
                          <a:rPr lang="it-IT" sz="1800" i="1">
                            <a:latin typeface="Cambria Math" panose="02040503050406030204" pitchFamily="18" charset="0"/>
                          </a:rPr>
                          <m:t>)</m:t>
                        </m:r>
                      </m:sub>
                    </m:sSub>
                    <m:r>
                      <a:rPr lang="it-IT" sz="1800" b="0" i="1" smtClean="0">
                        <a:latin typeface="Cambria Math" panose="02040503050406030204" pitchFamily="18" charset="0"/>
                      </a:rPr>
                      <m:t>  </m:t>
                    </m:r>
                    <m:r>
                      <a:rPr lang="it-IT" sz="1800" b="0" i="1" smtClean="0">
                        <a:latin typeface="Cambria Math" panose="02040503050406030204" pitchFamily="18" charset="0"/>
                        <a:ea typeface="Cambria Math" panose="02040503050406030204" pitchFamily="18" charset="0"/>
                      </a:rPr>
                      <m:t>→ </m:t>
                    </m:r>
                    <m:sSubSup>
                      <m:sSubSupPr>
                        <m:ctrlPr>
                          <a:rPr lang="it-IT" sz="1800" i="1" smtClean="0">
                            <a:latin typeface="Cambria Math" panose="02040503050406030204" pitchFamily="18" charset="0"/>
                          </a:rPr>
                        </m:ctrlPr>
                      </m:sSubSupPr>
                      <m:e>
                        <m:r>
                          <a:rPr lang="it-IT" sz="1800" b="0" i="1" smtClean="0">
                            <a:latin typeface="Cambria Math" panose="02040503050406030204" pitchFamily="18" charset="0"/>
                          </a:rPr>
                          <m:t>𝑀𝑔</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2+</m:t>
                        </m:r>
                      </m:sup>
                    </m:sSubSup>
                    <m:r>
                      <a:rPr lang="it-IT" sz="1800" i="1">
                        <a:latin typeface="Cambria Math" panose="02040503050406030204" pitchFamily="18" charset="0"/>
                      </a:rPr>
                      <m:t>+2 </m:t>
                    </m:r>
                    <m:sSubSup>
                      <m:sSubSupPr>
                        <m:ctrlPr>
                          <a:rPr lang="it-IT" sz="1800" i="1" smtClean="0">
                            <a:latin typeface="Cambria Math" panose="02040503050406030204" pitchFamily="18" charset="0"/>
                          </a:rPr>
                        </m:ctrlPr>
                      </m:sSubSupPr>
                      <m:e>
                        <m:r>
                          <a:rPr lang="it-IT" sz="1800" b="0" i="1" smtClean="0">
                            <a:latin typeface="Cambria Math" panose="02040503050406030204" pitchFamily="18" charset="0"/>
                          </a:rPr>
                          <m:t>𝑂𝐻</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m:t>
                        </m:r>
                      </m:sup>
                    </m:sSubSup>
                  </m:oMath>
                </a14:m>
                <a:endParaRPr lang="it-IT" sz="1800" i="1" dirty="0" smtClean="0"/>
              </a:p>
              <a:p>
                <a:pPr marL="0" indent="0">
                  <a:lnSpc>
                    <a:spcPct val="120000"/>
                  </a:lnSpc>
                  <a:spcBef>
                    <a:spcPts val="0"/>
                  </a:spcBef>
                  <a:spcAft>
                    <a:spcPts val="600"/>
                  </a:spcAft>
                  <a:buNone/>
                </a:pPr>
                <a:r>
                  <a:rPr lang="it-IT" sz="1800" i="1" dirty="0"/>
                  <a:t>	</a:t>
                </a:r>
                <a:r>
                  <a:rPr lang="it-IT" sz="1800" i="1" dirty="0" smtClean="0"/>
                  <a:t>	</a:t>
                </a:r>
                <a14:m>
                  <m:oMath xmlns:m="http://schemas.openxmlformats.org/officeDocument/2006/math">
                    <m:r>
                      <a:rPr lang="it-IT" sz="1800" i="1">
                        <a:latin typeface="Cambria Math" panose="02040503050406030204" pitchFamily="18" charset="0"/>
                      </a:rPr>
                      <m:t>𝑀𝑔</m:t>
                    </m:r>
                    <m:sSub>
                      <m:sSubPr>
                        <m:ctrlPr>
                          <a:rPr lang="it-IT" sz="1800" i="1">
                            <a:latin typeface="Cambria Math" panose="02040503050406030204" pitchFamily="18" charset="0"/>
                          </a:rPr>
                        </m:ctrlPr>
                      </m:sSubPr>
                      <m:e>
                        <m:r>
                          <a:rPr lang="it-IT" sz="1800" b="0" i="1" smtClean="0">
                            <a:latin typeface="Cambria Math" panose="02040503050406030204" pitchFamily="18" charset="0"/>
                          </a:rPr>
                          <m:t>𝐶𝑙</m:t>
                        </m:r>
                      </m:e>
                      <m:sub>
                        <m:r>
                          <a:rPr lang="it-IT" sz="1800" i="1">
                            <a:latin typeface="Cambria Math" panose="02040503050406030204" pitchFamily="18" charset="0"/>
                          </a:rPr>
                          <m:t>2(</m:t>
                        </m:r>
                        <m:r>
                          <a:rPr lang="it-IT" sz="1800" i="1">
                            <a:latin typeface="Cambria Math" panose="02040503050406030204" pitchFamily="18" charset="0"/>
                          </a:rPr>
                          <m:t>𝑎𝑞</m:t>
                        </m:r>
                        <m:r>
                          <a:rPr lang="it-IT" sz="1800" i="1">
                            <a:latin typeface="Cambria Math" panose="02040503050406030204" pitchFamily="18" charset="0"/>
                          </a:rPr>
                          <m:t>)</m:t>
                        </m:r>
                      </m:sub>
                    </m:sSub>
                    <m:r>
                      <a:rPr lang="it-IT" sz="1800" i="1">
                        <a:latin typeface="Cambria Math" panose="02040503050406030204" pitchFamily="18" charset="0"/>
                        <a:ea typeface="Cambria Math" panose="02040503050406030204" pitchFamily="18" charset="0"/>
                      </a:rPr>
                      <m:t>→</m:t>
                    </m:r>
                    <m:sSubSup>
                      <m:sSubSupPr>
                        <m:ctrlPr>
                          <a:rPr lang="it-IT" sz="1800" i="1">
                            <a:latin typeface="Cambria Math" panose="02040503050406030204" pitchFamily="18" charset="0"/>
                          </a:rPr>
                        </m:ctrlPr>
                      </m:sSubSupPr>
                      <m:e>
                        <m:r>
                          <a:rPr lang="it-IT" sz="1800" i="1">
                            <a:latin typeface="Cambria Math" panose="02040503050406030204" pitchFamily="18" charset="0"/>
                          </a:rPr>
                          <m:t>𝑀𝑔</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2+</m:t>
                        </m:r>
                      </m:sup>
                    </m:sSubSup>
                    <m:r>
                      <a:rPr lang="it-IT" sz="1800" i="1">
                        <a:latin typeface="Cambria Math" panose="02040503050406030204" pitchFamily="18" charset="0"/>
                      </a:rPr>
                      <m:t>+2 </m:t>
                    </m:r>
                    <m:sSubSup>
                      <m:sSubSupPr>
                        <m:ctrlPr>
                          <a:rPr lang="it-IT" sz="1800" i="1">
                            <a:latin typeface="Cambria Math" panose="02040503050406030204" pitchFamily="18" charset="0"/>
                          </a:rPr>
                        </m:ctrlPr>
                      </m:sSubSupPr>
                      <m:e>
                        <m:r>
                          <a:rPr lang="it-IT" sz="1800" b="0" i="1" smtClean="0">
                            <a:latin typeface="Cambria Math" panose="02040503050406030204" pitchFamily="18" charset="0"/>
                          </a:rPr>
                          <m:t>𝐶𝑙</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oMath>
                </a14:m>
                <a:endParaRPr lang="it-IT" sz="1800" i="1" dirty="0" smtClean="0"/>
              </a:p>
              <a:p>
                <a:pPr marL="0" indent="0">
                  <a:lnSpc>
                    <a:spcPct val="120000"/>
                  </a:lnSpc>
                  <a:spcBef>
                    <a:spcPts val="0"/>
                  </a:spcBef>
                  <a:spcAft>
                    <a:spcPts val="600"/>
                  </a:spcAft>
                  <a:buNone/>
                </a:pPr>
                <a:r>
                  <a:rPr lang="it-IT" sz="1800" i="1" dirty="0"/>
                  <a:t>	</a:t>
                </a:r>
                <a:r>
                  <a:rPr lang="it-IT" sz="1800" i="1" dirty="0" smtClean="0"/>
                  <a:t>	</a:t>
                </a:r>
                <a14:m>
                  <m:oMath xmlns:m="http://schemas.openxmlformats.org/officeDocument/2006/math">
                    <m:r>
                      <a:rPr lang="it-IT" sz="1800" b="0" i="1" smtClean="0">
                        <a:latin typeface="Cambria Math" panose="02040503050406030204" pitchFamily="18" charset="0"/>
                      </a:rPr>
                      <m:t>𝐻</m:t>
                    </m:r>
                    <m:sSub>
                      <m:sSubPr>
                        <m:ctrlPr>
                          <a:rPr lang="it-IT" sz="1800" i="1">
                            <a:latin typeface="Cambria Math" panose="02040503050406030204" pitchFamily="18" charset="0"/>
                          </a:rPr>
                        </m:ctrlPr>
                      </m:sSubPr>
                      <m:e>
                        <m:r>
                          <a:rPr lang="it-IT" sz="1800" i="1">
                            <a:latin typeface="Cambria Math" panose="02040503050406030204" pitchFamily="18" charset="0"/>
                          </a:rPr>
                          <m:t>𝐶𝑙</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Sub>
                    <m:r>
                      <a:rPr lang="it-IT" sz="1800" i="1">
                        <a:latin typeface="Cambria Math" panose="02040503050406030204" pitchFamily="18" charset="0"/>
                        <a:ea typeface="Cambria Math" panose="02040503050406030204" pitchFamily="18" charset="0"/>
                      </a:rPr>
                      <m:t>→</m:t>
                    </m:r>
                    <m:sSubSup>
                      <m:sSubSupPr>
                        <m:ctrlPr>
                          <a:rPr lang="it-IT" sz="1800" i="1">
                            <a:latin typeface="Cambria Math" panose="02040503050406030204" pitchFamily="18" charset="0"/>
                          </a:rPr>
                        </m:ctrlPr>
                      </m:sSubSupPr>
                      <m:e>
                        <m:r>
                          <a:rPr lang="it-IT" sz="1800" b="0" i="1" smtClean="0">
                            <a:latin typeface="Cambria Math" panose="02040503050406030204" pitchFamily="18" charset="0"/>
                          </a:rPr>
                          <m:t>𝐻</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r>
                      <a:rPr lang="it-IT" sz="1800" i="1">
                        <a:latin typeface="Cambria Math" panose="02040503050406030204" pitchFamily="18" charset="0"/>
                      </a:rPr>
                      <m:t>+</m:t>
                    </m:r>
                    <m:sSubSup>
                      <m:sSubSupPr>
                        <m:ctrlPr>
                          <a:rPr lang="it-IT" sz="1800" i="1">
                            <a:latin typeface="Cambria Math" panose="02040503050406030204" pitchFamily="18" charset="0"/>
                          </a:rPr>
                        </m:ctrlPr>
                      </m:sSubSupPr>
                      <m:e>
                        <m:r>
                          <a:rPr lang="it-IT" sz="1800" i="1">
                            <a:latin typeface="Cambria Math" panose="02040503050406030204" pitchFamily="18" charset="0"/>
                          </a:rPr>
                          <m:t>𝐶𝑙</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oMath>
                </a14:m>
                <a:endParaRPr lang="it-IT" sz="1800" i="1" dirty="0" smtClean="0"/>
              </a:p>
              <a:p>
                <a:pPr marL="0" indent="0">
                  <a:lnSpc>
                    <a:spcPct val="120000"/>
                  </a:lnSpc>
                  <a:spcBef>
                    <a:spcPts val="0"/>
                  </a:spcBef>
                  <a:spcAft>
                    <a:spcPts val="600"/>
                  </a:spcAft>
                  <a:buNone/>
                </a:pPr>
                <a:r>
                  <a:rPr lang="it-IT" sz="1800" i="1" dirty="0" smtClean="0"/>
                  <a:t>Riscrivendo l’equazione </a:t>
                </a:r>
                <a:r>
                  <a:rPr lang="it-IT" sz="1800" b="1" i="1" dirty="0" smtClean="0"/>
                  <a:t>in forma ionica</a:t>
                </a:r>
                <a:r>
                  <a:rPr lang="it-IT" sz="1800" i="1" dirty="0" smtClean="0"/>
                  <a:t>:</a:t>
                </a:r>
              </a:p>
              <a:p>
                <a:pPr marL="0" indent="0">
                  <a:lnSpc>
                    <a:spcPct val="120000"/>
                  </a:lnSpc>
                  <a:spcBef>
                    <a:spcPts val="0"/>
                  </a:spcBef>
                  <a:spcAft>
                    <a:spcPts val="600"/>
                  </a:spcAft>
                  <a:buNone/>
                </a:pPr>
                <a14:m>
                  <m:oMathPara xmlns:m="http://schemas.openxmlformats.org/officeDocument/2006/math">
                    <m:oMathParaPr>
                      <m:jc m:val="centerGroup"/>
                    </m:oMathParaPr>
                    <m:oMath xmlns:m="http://schemas.openxmlformats.org/officeDocument/2006/math">
                      <m:sSubSup>
                        <m:sSubSupPr>
                          <m:ctrlPr>
                            <a:rPr lang="it-IT" sz="1800" i="1">
                              <a:latin typeface="Cambria Math" panose="02040503050406030204" pitchFamily="18" charset="0"/>
                            </a:rPr>
                          </m:ctrlPr>
                        </m:sSubSupPr>
                        <m:e>
                          <m:r>
                            <a:rPr lang="it-IT" sz="1800" i="1">
                              <a:latin typeface="Cambria Math" panose="02040503050406030204" pitchFamily="18" charset="0"/>
                            </a:rPr>
                            <m:t>𝑀𝑔</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2+</m:t>
                          </m:r>
                        </m:sup>
                      </m:sSubSup>
                      <m:r>
                        <a:rPr lang="it-IT" sz="1800" i="1">
                          <a:latin typeface="Cambria Math" panose="02040503050406030204" pitchFamily="18" charset="0"/>
                        </a:rPr>
                        <m:t>+2 </m:t>
                      </m:r>
                      <m:sSubSup>
                        <m:sSubSupPr>
                          <m:ctrlPr>
                            <a:rPr lang="it-IT" sz="1800" i="1">
                              <a:latin typeface="Cambria Math" panose="02040503050406030204" pitchFamily="18" charset="0"/>
                            </a:rPr>
                          </m:ctrlPr>
                        </m:sSubSupPr>
                        <m:e>
                          <m:r>
                            <a:rPr lang="it-IT" sz="1800" i="1">
                              <a:latin typeface="Cambria Math" panose="02040503050406030204" pitchFamily="18" charset="0"/>
                            </a:rPr>
                            <m:t>𝑂𝐻</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r>
                        <a:rPr lang="it-IT" sz="1800" i="1">
                          <a:latin typeface="Cambria Math" panose="02040503050406030204" pitchFamily="18" charset="0"/>
                        </a:rPr>
                        <m:t>+</m:t>
                      </m:r>
                      <m:r>
                        <a:rPr lang="it-IT" sz="1800" b="0" i="1" smtClean="0">
                          <a:latin typeface="Cambria Math" panose="02040503050406030204" pitchFamily="18" charset="0"/>
                        </a:rPr>
                        <m:t>2 </m:t>
                      </m:r>
                      <m:sSubSup>
                        <m:sSubSupPr>
                          <m:ctrlPr>
                            <a:rPr lang="it-IT" sz="1800" i="1">
                              <a:latin typeface="Cambria Math" panose="02040503050406030204" pitchFamily="18" charset="0"/>
                            </a:rPr>
                          </m:ctrlPr>
                        </m:sSubSupPr>
                        <m:e>
                          <m:r>
                            <a:rPr lang="it-IT" sz="1800" i="1">
                              <a:latin typeface="Cambria Math" panose="02040503050406030204" pitchFamily="18" charset="0"/>
                            </a:rPr>
                            <m:t>𝐻</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r>
                        <a:rPr lang="it-IT" sz="1800" i="1">
                          <a:latin typeface="Cambria Math" panose="02040503050406030204" pitchFamily="18" charset="0"/>
                        </a:rPr>
                        <m:t>+</m:t>
                      </m:r>
                      <m:sSubSup>
                        <m:sSubSupPr>
                          <m:ctrlPr>
                            <a:rPr lang="it-IT" sz="1800" i="1">
                              <a:latin typeface="Cambria Math" panose="02040503050406030204" pitchFamily="18" charset="0"/>
                            </a:rPr>
                          </m:ctrlPr>
                        </m:sSubSupPr>
                        <m:e>
                          <m:r>
                            <a:rPr lang="it-IT" sz="1800" b="0" i="1" smtClean="0">
                              <a:latin typeface="Cambria Math" panose="02040503050406030204" pitchFamily="18" charset="0"/>
                            </a:rPr>
                            <m:t>2 </m:t>
                          </m:r>
                          <m:r>
                            <a:rPr lang="it-IT" sz="1800" i="1">
                              <a:latin typeface="Cambria Math" panose="02040503050406030204" pitchFamily="18" charset="0"/>
                            </a:rPr>
                            <m:t>𝐶𝑙</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r>
                        <a:rPr lang="it-IT" sz="1800" i="1">
                          <a:latin typeface="Cambria Math" panose="02040503050406030204" pitchFamily="18" charset="0"/>
                          <a:ea typeface="Cambria Math" panose="02040503050406030204" pitchFamily="18" charset="0"/>
                        </a:rPr>
                        <m:t>→</m:t>
                      </m:r>
                      <m:sSubSup>
                        <m:sSubSupPr>
                          <m:ctrlPr>
                            <a:rPr lang="it-IT" sz="1800" i="1">
                              <a:latin typeface="Cambria Math" panose="02040503050406030204" pitchFamily="18" charset="0"/>
                            </a:rPr>
                          </m:ctrlPr>
                        </m:sSubSupPr>
                        <m:e>
                          <m:r>
                            <a:rPr lang="it-IT" sz="1800" i="1">
                              <a:latin typeface="Cambria Math" panose="02040503050406030204" pitchFamily="18" charset="0"/>
                            </a:rPr>
                            <m:t>𝑀𝑔</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2+</m:t>
                          </m:r>
                        </m:sup>
                      </m:sSubSup>
                      <m:r>
                        <a:rPr lang="it-IT" sz="1800" i="1">
                          <a:latin typeface="Cambria Math" panose="02040503050406030204" pitchFamily="18" charset="0"/>
                        </a:rPr>
                        <m:t>+2 </m:t>
                      </m:r>
                      <m:sSubSup>
                        <m:sSubSupPr>
                          <m:ctrlPr>
                            <a:rPr lang="it-IT" sz="1800" i="1">
                              <a:latin typeface="Cambria Math" panose="02040503050406030204" pitchFamily="18" charset="0"/>
                            </a:rPr>
                          </m:ctrlPr>
                        </m:sSubSupPr>
                        <m:e>
                          <m:r>
                            <a:rPr lang="it-IT" sz="1800" i="1">
                              <a:latin typeface="Cambria Math" panose="02040503050406030204" pitchFamily="18" charset="0"/>
                            </a:rPr>
                            <m:t>𝐶𝑙</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r>
                        <a:rPr lang="it-IT" sz="1800" i="1">
                          <a:latin typeface="Cambria Math" panose="02040503050406030204" pitchFamily="18" charset="0"/>
                        </a:rPr>
                        <m:t>+2 </m:t>
                      </m:r>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i="1">
                              <a:latin typeface="Cambria Math" panose="02040503050406030204" pitchFamily="18" charset="0"/>
                            </a:rPr>
                            <m:t>2</m:t>
                          </m:r>
                        </m:sub>
                      </m:sSub>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m:t>
                          </m:r>
                          <m:r>
                            <a:rPr lang="it-IT" sz="1800" i="1">
                              <a:latin typeface="Cambria Math" panose="02040503050406030204" pitchFamily="18" charset="0"/>
                            </a:rPr>
                            <m:t>𝑙</m:t>
                          </m:r>
                          <m:r>
                            <a:rPr lang="it-IT" sz="1800" i="1">
                              <a:latin typeface="Cambria Math" panose="02040503050406030204" pitchFamily="18" charset="0"/>
                            </a:rPr>
                            <m:t>)</m:t>
                          </m:r>
                        </m:sub>
                      </m:sSub>
                    </m:oMath>
                  </m:oMathPara>
                </a14:m>
                <a:endParaRPr lang="it-IT" sz="1800" i="1" dirty="0" smtClean="0"/>
              </a:p>
              <a:p>
                <a:pPr marL="0" indent="0">
                  <a:lnSpc>
                    <a:spcPct val="120000"/>
                  </a:lnSpc>
                  <a:spcBef>
                    <a:spcPts val="0"/>
                  </a:spcBef>
                  <a:buNone/>
                </a:pPr>
                <a:r>
                  <a:rPr lang="it-IT" sz="1800" i="1" dirty="0" smtClean="0"/>
                  <a:t>Gli ioni spettatori possono essere omessi:  </a:t>
                </a:r>
                <a14:m>
                  <m:oMath xmlns:m="http://schemas.openxmlformats.org/officeDocument/2006/math">
                    <m:sSubSup>
                      <m:sSubSupPr>
                        <m:ctrlPr>
                          <a:rPr lang="it-IT" sz="1800" i="1">
                            <a:latin typeface="Cambria Math" panose="02040503050406030204" pitchFamily="18" charset="0"/>
                          </a:rPr>
                        </m:ctrlPr>
                      </m:sSubSupPr>
                      <m:e>
                        <m:r>
                          <a:rPr lang="it-IT" sz="1800" i="1">
                            <a:latin typeface="Cambria Math" panose="02040503050406030204" pitchFamily="18" charset="0"/>
                          </a:rPr>
                          <m:t>𝑂𝐻</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r>
                      <a:rPr lang="it-IT" sz="1800" i="1">
                        <a:latin typeface="Cambria Math" panose="02040503050406030204" pitchFamily="18" charset="0"/>
                      </a:rPr>
                      <m:t>+</m:t>
                    </m:r>
                    <m:sSubSup>
                      <m:sSubSupPr>
                        <m:ctrlPr>
                          <a:rPr lang="it-IT" sz="1800" i="1">
                            <a:latin typeface="Cambria Math" panose="02040503050406030204" pitchFamily="18" charset="0"/>
                          </a:rPr>
                        </m:ctrlPr>
                      </m:sSubSupPr>
                      <m:e>
                        <m:r>
                          <a:rPr lang="it-IT" sz="1800" i="1">
                            <a:latin typeface="Cambria Math" panose="02040503050406030204" pitchFamily="18" charset="0"/>
                          </a:rPr>
                          <m:t>𝐻</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i="1">
                            <a:latin typeface="Cambria Math" panose="02040503050406030204" pitchFamily="18" charset="0"/>
                          </a:rPr>
                          <m:t>+</m:t>
                        </m:r>
                      </m:sup>
                    </m:sSubSup>
                    <m:r>
                      <a:rPr lang="it-IT" sz="1800" i="1">
                        <a:latin typeface="Cambria Math" panose="02040503050406030204" pitchFamily="18" charset="0"/>
                        <a:ea typeface="Cambria Math" panose="02040503050406030204" pitchFamily="18" charset="0"/>
                      </a:rPr>
                      <m:t>→</m:t>
                    </m:r>
                    <m:r>
                      <a:rPr lang="it-IT" sz="1800" i="1">
                        <a:latin typeface="Cambria Math" panose="02040503050406030204" pitchFamily="18" charset="0"/>
                      </a:rPr>
                      <m:t> </m:t>
                    </m:r>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i="1">
                            <a:latin typeface="Cambria Math" panose="02040503050406030204" pitchFamily="18" charset="0"/>
                          </a:rPr>
                          <m:t>2</m:t>
                        </m:r>
                      </m:sub>
                    </m:sSub>
                    <m:sSub>
                      <m:sSubPr>
                        <m:ctrlPr>
                          <a:rPr lang="it-IT" sz="1800" i="1">
                            <a:latin typeface="Cambria Math" panose="02040503050406030204" pitchFamily="18" charset="0"/>
                          </a:rPr>
                        </m:ctrlPr>
                      </m:sSubPr>
                      <m:e>
                        <m:r>
                          <a:rPr lang="it-IT" sz="1800" i="1">
                            <a:latin typeface="Cambria Math" panose="02040503050406030204" pitchFamily="18" charset="0"/>
                          </a:rPr>
                          <m:t>𝑂</m:t>
                        </m:r>
                      </m:e>
                      <m:sub>
                        <m:r>
                          <a:rPr lang="it-IT" sz="1800" i="1">
                            <a:latin typeface="Cambria Math" panose="02040503050406030204" pitchFamily="18" charset="0"/>
                          </a:rPr>
                          <m:t>(</m:t>
                        </m:r>
                        <m:r>
                          <a:rPr lang="it-IT" sz="1800" i="1">
                            <a:latin typeface="Cambria Math" panose="02040503050406030204" pitchFamily="18" charset="0"/>
                          </a:rPr>
                          <m:t>𝑙</m:t>
                        </m:r>
                        <m:r>
                          <a:rPr lang="it-IT" sz="1800" i="1">
                            <a:latin typeface="Cambria Math" panose="02040503050406030204" pitchFamily="18" charset="0"/>
                          </a:rPr>
                          <m:t>)</m:t>
                        </m:r>
                      </m:sub>
                    </m:sSub>
                  </m:oMath>
                </a14:m>
                <a:r>
                  <a:rPr lang="it-IT" sz="1800" i="1" dirty="0" smtClean="0"/>
                  <a:t>.</a:t>
                </a:r>
              </a:p>
              <a:p>
                <a:pPr marL="0" indent="0">
                  <a:lnSpc>
                    <a:spcPct val="120000"/>
                  </a:lnSpc>
                  <a:spcBef>
                    <a:spcPts val="0"/>
                  </a:spcBef>
                  <a:buNone/>
                </a:pPr>
                <a:endParaRPr lang="it-IT" sz="1800" dirty="0" smtClean="0"/>
              </a:p>
              <a:p>
                <a:pPr marL="0" indent="0">
                  <a:lnSpc>
                    <a:spcPct val="120000"/>
                  </a:lnSpc>
                  <a:spcBef>
                    <a:spcPts val="0"/>
                  </a:spcBef>
                  <a:buNone/>
                </a:pPr>
                <a:r>
                  <a:rPr lang="it-IT" sz="1800" dirty="0" smtClean="0"/>
                  <a:t>Per le reazioni in forma ionica, è necessario considerare anche il </a:t>
                </a:r>
                <a:r>
                  <a:rPr lang="it-IT" sz="1800" b="1" dirty="0" smtClean="0"/>
                  <a:t>bilanciamento delle cariche</a:t>
                </a:r>
                <a:r>
                  <a:rPr lang="it-IT" sz="1800" dirty="0" smtClean="0"/>
                  <a:t>: la carica complessiva tra i reagenti deve essere pari alla carica complessiva tra i prodotti.</a:t>
                </a:r>
              </a:p>
              <a:p>
                <a:pPr marL="0" indent="0">
                  <a:lnSpc>
                    <a:spcPct val="120000"/>
                  </a:lnSpc>
                  <a:spcBef>
                    <a:spcPts val="0"/>
                  </a:spcBef>
                  <a:buNone/>
                </a:pPr>
                <a:endParaRPr lang="it-IT" sz="1800" i="1" dirty="0" smtClean="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2705" y="154003"/>
                <a:ext cx="7897906" cy="6291620"/>
              </a:xfrm>
              <a:blipFill>
                <a:blip r:embed="rId2"/>
                <a:stretch>
                  <a:fillRect l="-695" b="-194"/>
                </a:stretch>
              </a:blipFill>
            </p:spPr>
            <p:txBody>
              <a:bodyPr/>
              <a:lstStyle/>
              <a:p>
                <a:r>
                  <a:rPr lang="it-IT">
                    <a:noFill/>
                  </a:rPr>
                  <a:t> </a:t>
                </a:r>
              </a:p>
            </p:txBody>
          </p:sp>
        </mc:Fallback>
      </mc:AlternateContent>
      <p:sp>
        <p:nvSpPr>
          <p:cNvPr id="2" name="Oval 1"/>
          <p:cNvSpPr/>
          <p:nvPr/>
        </p:nvSpPr>
        <p:spPr>
          <a:xfrm>
            <a:off x="5020235" y="4115996"/>
            <a:ext cx="896471" cy="5080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Oval 8"/>
          <p:cNvSpPr/>
          <p:nvPr/>
        </p:nvSpPr>
        <p:spPr>
          <a:xfrm>
            <a:off x="948764" y="4115996"/>
            <a:ext cx="896471" cy="5080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 9"/>
          <p:cNvSpPr/>
          <p:nvPr/>
        </p:nvSpPr>
        <p:spPr>
          <a:xfrm>
            <a:off x="4004235" y="4104640"/>
            <a:ext cx="896471" cy="5080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 10"/>
          <p:cNvSpPr/>
          <p:nvPr/>
        </p:nvSpPr>
        <p:spPr>
          <a:xfrm>
            <a:off x="6036235" y="4104639"/>
            <a:ext cx="896471" cy="5080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421201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2"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582705" y="1013011"/>
                <a:ext cx="7897906" cy="5432611"/>
              </a:xfrm>
            </p:spPr>
            <p:txBody>
              <a:bodyPr>
                <a:noAutofit/>
              </a:bodyPr>
              <a:lstStyle/>
              <a:p>
                <a:pPr marL="0" indent="0">
                  <a:lnSpc>
                    <a:spcPct val="120000"/>
                  </a:lnSpc>
                  <a:spcBef>
                    <a:spcPts val="0"/>
                  </a:spcBef>
                  <a:spcAft>
                    <a:spcPts val="600"/>
                  </a:spcAft>
                  <a:buNone/>
                </a:pPr>
                <a:r>
                  <a:rPr lang="it-IT" sz="1800" dirty="0" smtClean="0"/>
                  <a:t>Per indicare il ruolo del solvente in una reazione, questo può essere indicato sopra la freccia che indica il procedere della reazione</a:t>
                </a:r>
              </a:p>
              <a:p>
                <a:pPr marL="0" indent="0">
                  <a:lnSpc>
                    <a:spcPct val="120000"/>
                  </a:lnSpc>
                  <a:spcBef>
                    <a:spcPts val="0"/>
                  </a:spcBef>
                  <a:spcAft>
                    <a:spcPts val="600"/>
                  </a:spcAft>
                  <a:buNone/>
                </a:pPr>
                <a:r>
                  <a:rPr lang="it-IT" sz="1800" i="1" dirty="0" smtClean="0"/>
                  <a:t>Esempi:</a:t>
                </a:r>
                <a:r>
                  <a:rPr lang="it-IT" sz="1800" dirty="0" smtClean="0"/>
                  <a:t>         </a:t>
                </a:r>
                <a14:m>
                  <m:oMath xmlns:m="http://schemas.openxmlformats.org/officeDocument/2006/math">
                    <m:r>
                      <a:rPr lang="it-IT" sz="1800" b="0" i="1" smtClean="0">
                        <a:latin typeface="Cambria Math" panose="02040503050406030204" pitchFamily="18" charset="0"/>
                      </a:rPr>
                      <m:t>𝑁𝑎𝑁</m:t>
                    </m:r>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𝑂</m:t>
                        </m:r>
                      </m:e>
                      <m:sub>
                        <m:r>
                          <a:rPr lang="it-IT" sz="1800" b="0" i="1" smtClean="0">
                            <a:latin typeface="Cambria Math" panose="02040503050406030204" pitchFamily="18" charset="0"/>
                          </a:rPr>
                          <m:t>3(</m:t>
                        </m:r>
                        <m:r>
                          <a:rPr lang="it-IT" sz="1800" b="0" i="1" smtClean="0">
                            <a:latin typeface="Cambria Math" panose="02040503050406030204" pitchFamily="18" charset="0"/>
                          </a:rPr>
                          <m:t>𝑠</m:t>
                        </m:r>
                        <m:r>
                          <a:rPr lang="it-IT" sz="1800" b="0" i="1" smtClean="0">
                            <a:latin typeface="Cambria Math" panose="02040503050406030204" pitchFamily="18" charset="0"/>
                          </a:rPr>
                          <m:t>)</m:t>
                        </m:r>
                      </m:sub>
                    </m:sSub>
                    <m:groupChr>
                      <m:groupChrPr>
                        <m:chr m:val="→"/>
                        <m:vertJc m:val="bot"/>
                        <m:ctrlPr>
                          <a:rPr lang="it-IT" sz="1800" b="0" i="1" smtClean="0">
                            <a:latin typeface="Cambria Math" panose="02040503050406030204" pitchFamily="18" charset="0"/>
                          </a:rPr>
                        </m:ctrlPr>
                      </m:groupChrPr>
                      <m:e>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𝐻</m:t>
                            </m:r>
                          </m:e>
                          <m:sub>
                            <m:r>
                              <a:rPr lang="it-IT" sz="1800" b="0" i="1" smtClean="0">
                                <a:latin typeface="Cambria Math" panose="02040503050406030204" pitchFamily="18" charset="0"/>
                              </a:rPr>
                              <m:t>2</m:t>
                            </m:r>
                          </m:sub>
                        </m:sSub>
                        <m:r>
                          <m:rPr>
                            <m:brk m:alnAt="2"/>
                          </m:rPr>
                          <a:rPr lang="it-IT" sz="1800" b="0" i="1" smtClean="0">
                            <a:latin typeface="Cambria Math" panose="02040503050406030204" pitchFamily="18" charset="0"/>
                          </a:rPr>
                          <m:t>𝑂</m:t>
                        </m:r>
                      </m:e>
                    </m:groupChr>
                    <m:r>
                      <a:rPr lang="it-IT" sz="1800" b="0" i="1" smtClean="0">
                        <a:latin typeface="Cambria Math" panose="02040503050406030204" pitchFamily="18" charset="0"/>
                      </a:rPr>
                      <m:t> </m:t>
                    </m: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𝑁𝑎</m:t>
                        </m:r>
                      </m:e>
                      <m:sub>
                        <m:r>
                          <a:rPr lang="it-IT" sz="1800" b="0" i="1" smtClean="0">
                            <a:latin typeface="Cambria Math" panose="02040503050406030204" pitchFamily="18" charset="0"/>
                          </a:rPr>
                          <m:t>(</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m:t>
                        </m:r>
                      </m:sup>
                    </m:sSubSup>
                    <m:r>
                      <a:rPr lang="it-IT" sz="1800" b="0" i="1" smtClean="0">
                        <a:latin typeface="Cambria Math" panose="02040503050406030204" pitchFamily="18" charset="0"/>
                      </a:rPr>
                      <m:t>+</m:t>
                    </m:r>
                    <m:r>
                      <a:rPr lang="it-IT" sz="1800" b="0" i="1" smtClean="0">
                        <a:latin typeface="Cambria Math" panose="02040503050406030204" pitchFamily="18" charset="0"/>
                      </a:rPr>
                      <m:t>𝑁</m:t>
                    </m:r>
                    <m:sSubSup>
                      <m:sSubSupPr>
                        <m:ctrlPr>
                          <a:rPr lang="it-IT" sz="1800" b="0" i="1" smtClean="0">
                            <a:latin typeface="Cambria Math" panose="02040503050406030204" pitchFamily="18" charset="0"/>
                          </a:rPr>
                        </m:ctrlPr>
                      </m:sSubSupPr>
                      <m:e>
                        <m:r>
                          <a:rPr lang="it-IT" sz="1800" b="0" i="1" smtClean="0">
                            <a:latin typeface="Cambria Math" panose="02040503050406030204" pitchFamily="18" charset="0"/>
                          </a:rPr>
                          <m:t>𝑂</m:t>
                        </m:r>
                      </m:e>
                      <m:sub>
                        <m:r>
                          <a:rPr lang="it-IT" sz="1800" b="0" i="1" smtClean="0">
                            <a:latin typeface="Cambria Math" panose="02040503050406030204" pitchFamily="18" charset="0"/>
                          </a:rPr>
                          <m:t>3(</m:t>
                        </m:r>
                        <m:r>
                          <a:rPr lang="it-IT" sz="1800" b="0" i="1" smtClean="0">
                            <a:latin typeface="Cambria Math" panose="02040503050406030204" pitchFamily="18" charset="0"/>
                          </a:rPr>
                          <m:t>𝑎𝑞</m:t>
                        </m:r>
                        <m:r>
                          <a:rPr lang="it-IT" sz="1800" b="0" i="1" smtClean="0">
                            <a:latin typeface="Cambria Math" panose="02040503050406030204" pitchFamily="18" charset="0"/>
                          </a:rPr>
                          <m:t>)</m:t>
                        </m:r>
                      </m:sub>
                      <m:sup>
                        <m:r>
                          <a:rPr lang="it-IT" sz="1800" b="0" i="1" smtClean="0">
                            <a:latin typeface="Cambria Math" panose="02040503050406030204" pitchFamily="18" charset="0"/>
                          </a:rPr>
                          <m:t>−</m:t>
                        </m:r>
                      </m:sup>
                    </m:sSubSup>
                  </m:oMath>
                </a14:m>
                <a:endParaRPr lang="it-IT" sz="1800" b="0" dirty="0" smtClean="0"/>
              </a:p>
              <a:p>
                <a:pPr marL="0" indent="0">
                  <a:lnSpc>
                    <a:spcPct val="120000"/>
                  </a:lnSpc>
                  <a:spcBef>
                    <a:spcPts val="0"/>
                  </a:spcBef>
                  <a:spcAft>
                    <a:spcPts val="600"/>
                  </a:spcAft>
                  <a:buNone/>
                </a:pPr>
                <a:r>
                  <a:rPr lang="it-IT" sz="1800" dirty="0"/>
                  <a:t>	 </a:t>
                </a:r>
                <a:r>
                  <a:rPr lang="it-IT" sz="1800" dirty="0" smtClean="0"/>
                  <a:t>     </a:t>
                </a:r>
                <a14:m>
                  <m:oMath xmlns:m="http://schemas.openxmlformats.org/officeDocument/2006/math">
                    <m:sSub>
                      <m:sSubPr>
                        <m:ctrlPr>
                          <a:rPr lang="it-IT" sz="1800" b="0" i="1" smtClean="0">
                            <a:latin typeface="Cambria Math" panose="02040503050406030204" pitchFamily="18" charset="0"/>
                          </a:rPr>
                        </m:ctrlPr>
                      </m:sSubPr>
                      <m:e>
                        <m:r>
                          <a:rPr lang="it-IT" sz="1800" b="0" i="1" smtClean="0">
                            <a:latin typeface="Cambria Math" panose="02040503050406030204" pitchFamily="18" charset="0"/>
                          </a:rPr>
                          <m:t>𝐴𝑙</m:t>
                        </m:r>
                      </m:e>
                      <m:sub>
                        <m:r>
                          <a:rPr lang="it-IT" sz="1800" b="0" i="1" smtClean="0">
                            <a:latin typeface="Cambria Math" panose="02040503050406030204" pitchFamily="18" charset="0"/>
                          </a:rPr>
                          <m:t>2</m:t>
                        </m:r>
                      </m:sub>
                    </m:sSub>
                    <m:sSub>
                      <m:sSubPr>
                        <m:ctrlPr>
                          <a:rPr lang="it-IT" sz="1800" i="1">
                            <a:latin typeface="Cambria Math" panose="02040503050406030204" pitchFamily="18" charset="0"/>
                          </a:rPr>
                        </m:ctrlPr>
                      </m:sSubPr>
                      <m:e>
                        <m:r>
                          <a:rPr lang="it-IT" sz="1800" b="0" i="1" smtClean="0">
                            <a:latin typeface="Cambria Math" panose="02040503050406030204" pitchFamily="18" charset="0"/>
                          </a:rPr>
                          <m:t>𝑆</m:t>
                        </m:r>
                      </m:e>
                      <m:sub>
                        <m:r>
                          <a:rPr lang="it-IT" sz="1800" i="1">
                            <a:latin typeface="Cambria Math" panose="02040503050406030204" pitchFamily="18" charset="0"/>
                          </a:rPr>
                          <m:t>3(</m:t>
                        </m:r>
                        <m:r>
                          <a:rPr lang="it-IT" sz="1800" i="1">
                            <a:latin typeface="Cambria Math" panose="02040503050406030204" pitchFamily="18" charset="0"/>
                          </a:rPr>
                          <m:t>𝑠</m:t>
                        </m:r>
                        <m:r>
                          <a:rPr lang="it-IT" sz="1800" i="1">
                            <a:latin typeface="Cambria Math" panose="02040503050406030204" pitchFamily="18" charset="0"/>
                          </a:rPr>
                          <m:t>)</m:t>
                        </m:r>
                      </m:sub>
                    </m:sSub>
                    <m:r>
                      <a:rPr lang="it-IT" sz="1800" b="0" i="1" smtClean="0">
                        <a:latin typeface="Cambria Math" panose="02040503050406030204" pitchFamily="18" charset="0"/>
                      </a:rPr>
                      <m:t>   </m:t>
                    </m:r>
                    <m:groupChr>
                      <m:groupChrPr>
                        <m:chr m:val="→"/>
                        <m:vertJc m:val="bot"/>
                        <m:ctrlPr>
                          <a:rPr lang="it-IT" sz="1800" i="1">
                            <a:latin typeface="Cambria Math" panose="02040503050406030204" pitchFamily="18" charset="0"/>
                          </a:rPr>
                        </m:ctrlPr>
                      </m:groupChrPr>
                      <m:e>
                        <m:sSub>
                          <m:sSubPr>
                            <m:ctrlPr>
                              <a:rPr lang="it-IT" sz="1800" i="1">
                                <a:latin typeface="Cambria Math" panose="02040503050406030204" pitchFamily="18" charset="0"/>
                              </a:rPr>
                            </m:ctrlPr>
                          </m:sSubPr>
                          <m:e>
                            <m:r>
                              <a:rPr lang="it-IT" sz="1800" i="1">
                                <a:latin typeface="Cambria Math" panose="02040503050406030204" pitchFamily="18" charset="0"/>
                              </a:rPr>
                              <m:t>𝐻</m:t>
                            </m:r>
                          </m:e>
                          <m:sub>
                            <m:r>
                              <a:rPr lang="it-IT" sz="1800" i="1">
                                <a:latin typeface="Cambria Math" panose="02040503050406030204" pitchFamily="18" charset="0"/>
                              </a:rPr>
                              <m:t>2</m:t>
                            </m:r>
                          </m:sub>
                        </m:sSub>
                        <m:r>
                          <m:rPr>
                            <m:brk m:alnAt="2"/>
                          </m:rPr>
                          <a:rPr lang="it-IT" sz="1800" i="1">
                            <a:latin typeface="Cambria Math" panose="02040503050406030204" pitchFamily="18" charset="0"/>
                          </a:rPr>
                          <m:t>𝑂</m:t>
                        </m:r>
                      </m:e>
                    </m:groupChr>
                    <m:r>
                      <a:rPr lang="it-IT" sz="1800" b="0" i="1" smtClean="0">
                        <a:latin typeface="Cambria Math" panose="02040503050406030204" pitchFamily="18" charset="0"/>
                      </a:rPr>
                      <m:t>    2 </m:t>
                    </m:r>
                    <m:sSubSup>
                      <m:sSubSupPr>
                        <m:ctrlPr>
                          <a:rPr lang="it-IT" sz="1800" i="1">
                            <a:latin typeface="Cambria Math" panose="02040503050406030204" pitchFamily="18" charset="0"/>
                          </a:rPr>
                        </m:ctrlPr>
                      </m:sSubSupPr>
                      <m:e>
                        <m:r>
                          <a:rPr lang="it-IT" sz="1800" b="0" i="1" smtClean="0">
                            <a:latin typeface="Cambria Math" panose="02040503050406030204" pitchFamily="18" charset="0"/>
                          </a:rPr>
                          <m:t>𝐴𝑙</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b="0" i="1" smtClean="0">
                            <a:latin typeface="Cambria Math" panose="02040503050406030204" pitchFamily="18" charset="0"/>
                          </a:rPr>
                          <m:t>3+</m:t>
                        </m:r>
                      </m:sup>
                    </m:sSubSup>
                    <m:r>
                      <a:rPr lang="it-IT" sz="1800" i="1">
                        <a:latin typeface="Cambria Math" panose="02040503050406030204" pitchFamily="18" charset="0"/>
                      </a:rPr>
                      <m:t>+</m:t>
                    </m:r>
                    <m:r>
                      <a:rPr lang="it-IT" sz="1800" b="0" i="1" smtClean="0">
                        <a:latin typeface="Cambria Math" panose="02040503050406030204" pitchFamily="18" charset="0"/>
                      </a:rPr>
                      <m:t>3 </m:t>
                    </m:r>
                    <m:sSubSup>
                      <m:sSubSupPr>
                        <m:ctrlPr>
                          <a:rPr lang="it-IT" sz="1800" i="1">
                            <a:latin typeface="Cambria Math" panose="02040503050406030204" pitchFamily="18" charset="0"/>
                          </a:rPr>
                        </m:ctrlPr>
                      </m:sSubSupPr>
                      <m:e>
                        <m:r>
                          <a:rPr lang="it-IT" sz="1800" b="0" i="1" smtClean="0">
                            <a:latin typeface="Cambria Math" panose="02040503050406030204" pitchFamily="18" charset="0"/>
                          </a:rPr>
                          <m:t>𝑆</m:t>
                        </m:r>
                      </m:e>
                      <m:sub>
                        <m:r>
                          <a:rPr lang="it-IT" sz="1800" i="1">
                            <a:latin typeface="Cambria Math" panose="02040503050406030204" pitchFamily="18" charset="0"/>
                          </a:rPr>
                          <m:t>(</m:t>
                        </m:r>
                        <m:r>
                          <a:rPr lang="it-IT" sz="1800" i="1">
                            <a:latin typeface="Cambria Math" panose="02040503050406030204" pitchFamily="18" charset="0"/>
                          </a:rPr>
                          <m:t>𝑎𝑞</m:t>
                        </m:r>
                        <m:r>
                          <a:rPr lang="it-IT" sz="1800" i="1">
                            <a:latin typeface="Cambria Math" panose="02040503050406030204" pitchFamily="18" charset="0"/>
                          </a:rPr>
                          <m:t>)</m:t>
                        </m:r>
                      </m:sub>
                      <m:sup>
                        <m:r>
                          <a:rPr lang="it-IT" sz="1800" b="0" i="1" smtClean="0">
                            <a:latin typeface="Cambria Math" panose="02040503050406030204" pitchFamily="18" charset="0"/>
                          </a:rPr>
                          <m:t>2</m:t>
                        </m:r>
                        <m:r>
                          <a:rPr lang="it-IT" sz="1800" i="1">
                            <a:latin typeface="Cambria Math" panose="02040503050406030204" pitchFamily="18" charset="0"/>
                          </a:rPr>
                          <m:t>−</m:t>
                        </m:r>
                      </m:sup>
                    </m:sSubSup>
                  </m:oMath>
                </a14:m>
                <a:endParaRPr lang="it-IT" sz="1800" b="0" dirty="0" smtClean="0"/>
              </a:p>
              <a:p>
                <a:pPr marL="0" indent="0">
                  <a:lnSpc>
                    <a:spcPct val="120000"/>
                  </a:lnSpc>
                  <a:spcBef>
                    <a:spcPts val="0"/>
                  </a:spcBef>
                  <a:spcAft>
                    <a:spcPts val="600"/>
                  </a:spcAft>
                  <a:buNone/>
                </a:pPr>
                <a:endParaRPr lang="it-IT" sz="18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582705" y="1013011"/>
                <a:ext cx="7897906" cy="5432611"/>
              </a:xfrm>
              <a:blipFill>
                <a:blip r:embed="rId2"/>
                <a:stretch>
                  <a:fillRect l="-695" r="-232"/>
                </a:stretch>
              </a:blipFill>
            </p:spPr>
            <p:txBody>
              <a:bodyPr/>
              <a:lstStyle/>
              <a:p>
                <a:r>
                  <a:rPr lang="it-IT">
                    <a:noFill/>
                  </a:rPr>
                  <a:t> </a:t>
                </a:r>
              </a:p>
            </p:txBody>
          </p:sp>
        </mc:Fallback>
      </mc:AlternateContent>
      <p:grpSp>
        <p:nvGrpSpPr>
          <p:cNvPr id="7" name="Gruppo 101"/>
          <p:cNvGrpSpPr/>
          <p:nvPr/>
        </p:nvGrpSpPr>
        <p:grpSpPr>
          <a:xfrm>
            <a:off x="2799676" y="2622175"/>
            <a:ext cx="548641" cy="76200"/>
            <a:chOff x="6348982" y="2401824"/>
            <a:chExt cx="548641" cy="76200"/>
          </a:xfrm>
        </p:grpSpPr>
        <p:cxnSp>
          <p:nvCxnSpPr>
            <p:cNvPr id="8" name="Connettore 2 94"/>
            <p:cNvCxnSpPr/>
            <p:nvPr/>
          </p:nvCxnSpPr>
          <p:spPr>
            <a:xfrm>
              <a:off x="6348982" y="2401824"/>
              <a:ext cx="457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Connettore 2 98"/>
            <p:cNvCxnSpPr/>
            <p:nvPr/>
          </p:nvCxnSpPr>
          <p:spPr>
            <a:xfrm rot="10800000">
              <a:off x="6348983" y="2476436"/>
              <a:ext cx="457200" cy="1588"/>
            </a:xfrm>
            <a:prstGeom prst="straightConnector1">
              <a:avLst/>
            </a:prstGeom>
            <a:ln w="158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Rettangolo 95"/>
            <p:cNvSpPr/>
            <p:nvPr/>
          </p:nvSpPr>
          <p:spPr>
            <a:xfrm>
              <a:off x="6348983" y="2414016"/>
              <a:ext cx="548640" cy="45720"/>
            </a:xfrm>
            <a:prstGeom prst="rect">
              <a:avLst/>
            </a:prstGeom>
            <a:solidFill>
              <a:schemeClr val="bg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665403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Relazioni ponderali in una reazione chimica</a:t>
            </a:r>
            <a:endParaRPr lang="it-IT" sz="3200" dirty="0">
              <a:solidFill>
                <a:srgbClr val="0070C0"/>
              </a:solidFill>
            </a:endParaRPr>
          </a:p>
        </p:txBody>
      </p:sp>
      <p:sp>
        <p:nvSpPr>
          <p:cNvPr id="3" name="Content Placeholder 2"/>
          <p:cNvSpPr>
            <a:spLocks noGrp="1"/>
          </p:cNvSpPr>
          <p:nvPr>
            <p:ph idx="1"/>
          </p:nvPr>
        </p:nvSpPr>
        <p:spPr>
          <a:xfrm>
            <a:off x="591668" y="770957"/>
            <a:ext cx="7987556" cy="974768"/>
          </a:xfrm>
        </p:spPr>
        <p:txBody>
          <a:bodyPr>
            <a:noAutofit/>
          </a:bodyPr>
          <a:lstStyle/>
          <a:p>
            <a:pPr marL="0" indent="0">
              <a:lnSpc>
                <a:spcPct val="120000"/>
              </a:lnSpc>
              <a:spcBef>
                <a:spcPts val="0"/>
              </a:spcBef>
              <a:spcAft>
                <a:spcPts val="600"/>
              </a:spcAft>
              <a:buNone/>
            </a:pPr>
            <a:r>
              <a:rPr lang="it-IT" sz="2000" dirty="0" smtClean="0"/>
              <a:t>I coefficienti stechiometrici di una reazione bilanciata rappresentano le moli di reagenti che si combinano tra loro, per dare le moli di prodotti indicate dei coefficienti stechiometrici dei prodotti.</a:t>
            </a:r>
          </a:p>
          <a:p>
            <a:pPr marL="0" indent="0">
              <a:lnSpc>
                <a:spcPct val="120000"/>
              </a:lnSpc>
              <a:spcBef>
                <a:spcPts val="0"/>
              </a:spcBef>
              <a:spcAft>
                <a:spcPts val="600"/>
              </a:spcAft>
              <a:buNone/>
            </a:pPr>
            <a:r>
              <a:rPr lang="it-IT" sz="2000" dirty="0" smtClean="0"/>
              <a:t>Conoscendo le masse molari di reagenti e prodotti, possiamo calcolare anche la massa di ciascuna delle sostanze che reagiscono.   </a:t>
            </a:r>
          </a:p>
        </p:txBody>
      </p:sp>
      <p:sp>
        <p:nvSpPr>
          <p:cNvPr id="9" name="Content Placeholder 2"/>
          <p:cNvSpPr txBox="1">
            <a:spLocks/>
          </p:cNvSpPr>
          <p:nvPr/>
        </p:nvSpPr>
        <p:spPr>
          <a:xfrm>
            <a:off x="591668" y="2895870"/>
            <a:ext cx="7987556" cy="466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5225" indent="-1165225">
              <a:lnSpc>
                <a:spcPct val="120000"/>
              </a:lnSpc>
              <a:spcBef>
                <a:spcPts val="0"/>
              </a:spcBef>
              <a:spcAft>
                <a:spcPts val="600"/>
              </a:spcAft>
              <a:buFont typeface="Arial" panose="020B0604020202020204" pitchFamily="34" charset="0"/>
              <a:buNone/>
            </a:pPr>
            <a:r>
              <a:rPr lang="it-IT" sz="1800" i="1" dirty="0" smtClean="0"/>
              <a:t>Ad esempio: Quanto ossigeno reagisce con 10.0 g di gas metano (CH</a:t>
            </a:r>
            <a:r>
              <a:rPr lang="it-IT" sz="1800" i="1" baseline="-25000" dirty="0" smtClean="0"/>
              <a:t>4</a:t>
            </a:r>
            <a:r>
              <a:rPr lang="it-IT" sz="1800" i="1" dirty="0" smtClean="0"/>
              <a:t>) per produrre diossido di carbonio e acqua?</a:t>
            </a:r>
          </a:p>
        </p:txBody>
      </p:sp>
    </p:spTree>
    <p:extLst>
      <p:ext uri="{BB962C8B-B14F-4D97-AF65-F5344CB8AC3E}">
        <p14:creationId xmlns:p14="http://schemas.microsoft.com/office/powerpoint/2010/main" val="12248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3388" y="141004"/>
            <a:ext cx="7996518" cy="809251"/>
          </a:xfrm>
        </p:spPr>
        <p:txBody>
          <a:bodyPr>
            <a:normAutofit/>
          </a:bodyPr>
          <a:lstStyle/>
          <a:p>
            <a:r>
              <a:rPr lang="it-IT" sz="3200" dirty="0" smtClean="0">
                <a:solidFill>
                  <a:srgbClr val="0070C0"/>
                </a:solidFill>
              </a:rPr>
              <a:t>Relazioni ponderali in una reazione chimica</a:t>
            </a:r>
            <a:endParaRPr lang="it-IT" sz="3200" dirty="0">
              <a:solidFill>
                <a:srgbClr val="0070C0"/>
              </a:solidFill>
            </a:endParaRPr>
          </a:p>
        </p:txBody>
      </p:sp>
      <p:sp>
        <p:nvSpPr>
          <p:cNvPr id="3" name="Content Placeholder 2"/>
          <p:cNvSpPr>
            <a:spLocks noGrp="1"/>
          </p:cNvSpPr>
          <p:nvPr>
            <p:ph idx="1"/>
          </p:nvPr>
        </p:nvSpPr>
        <p:spPr>
          <a:xfrm>
            <a:off x="591668" y="770957"/>
            <a:ext cx="7987556" cy="974768"/>
          </a:xfrm>
        </p:spPr>
        <p:txBody>
          <a:bodyPr>
            <a:noAutofit/>
          </a:bodyPr>
          <a:lstStyle/>
          <a:p>
            <a:pPr marL="0" indent="0">
              <a:lnSpc>
                <a:spcPct val="120000"/>
              </a:lnSpc>
              <a:spcBef>
                <a:spcPts val="0"/>
              </a:spcBef>
              <a:spcAft>
                <a:spcPts val="600"/>
              </a:spcAft>
              <a:buNone/>
            </a:pPr>
            <a:r>
              <a:rPr lang="it-IT" sz="2000" dirty="0" smtClean="0"/>
              <a:t>I coefficienti stechiometrici di una reazione bilanciata rappresentano le moli di reagenti che si combinano tra loro, per dare le moli di prodotti indicate dei coefficienti stechiometrici dei prodotti.</a:t>
            </a:r>
          </a:p>
          <a:p>
            <a:pPr marL="0" indent="0">
              <a:lnSpc>
                <a:spcPct val="120000"/>
              </a:lnSpc>
              <a:spcBef>
                <a:spcPts val="0"/>
              </a:spcBef>
              <a:spcAft>
                <a:spcPts val="600"/>
              </a:spcAft>
              <a:buNone/>
            </a:pPr>
            <a:r>
              <a:rPr lang="it-IT" sz="2000" dirty="0" smtClean="0"/>
              <a:t>Conoscendo le masse molari di reagenti e prodotti, possiamo calcolare anche la massa di ciascuna delle sostanze che reagiscono.   </a:t>
            </a:r>
          </a:p>
        </p:txBody>
      </p:sp>
      <p:sp>
        <p:nvSpPr>
          <p:cNvPr id="9" name="Content Placeholder 2"/>
          <p:cNvSpPr txBox="1">
            <a:spLocks/>
          </p:cNvSpPr>
          <p:nvPr/>
        </p:nvSpPr>
        <p:spPr>
          <a:xfrm>
            <a:off x="591668" y="2895870"/>
            <a:ext cx="7987556" cy="466173"/>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1165225" indent="-1165225">
              <a:lnSpc>
                <a:spcPct val="120000"/>
              </a:lnSpc>
              <a:spcBef>
                <a:spcPts val="0"/>
              </a:spcBef>
              <a:spcAft>
                <a:spcPts val="600"/>
              </a:spcAft>
              <a:buFont typeface="Arial" panose="020B0604020202020204" pitchFamily="34" charset="0"/>
              <a:buNone/>
            </a:pPr>
            <a:r>
              <a:rPr lang="it-IT" sz="1800" i="1" dirty="0" smtClean="0"/>
              <a:t>Ad esempio: Quanto ossigeno reagisce con 10.0 g di gas metano (CH</a:t>
            </a:r>
            <a:r>
              <a:rPr lang="it-IT" sz="1800" i="1" baseline="-25000" dirty="0" smtClean="0"/>
              <a:t>4</a:t>
            </a:r>
            <a:r>
              <a:rPr lang="it-IT" sz="1800" i="1" dirty="0" smtClean="0"/>
              <a:t>) per produrre diossido di carbonio e acqua?</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786" y="3884656"/>
            <a:ext cx="6813558" cy="2703793"/>
          </a:xfrm>
          <a:prstGeom prst="rect">
            <a:avLst/>
          </a:prstGeom>
        </p:spPr>
      </p:pic>
    </p:spTree>
    <p:extLst>
      <p:ext uri="{BB962C8B-B14F-4D97-AF65-F5344CB8AC3E}">
        <p14:creationId xmlns:p14="http://schemas.microsoft.com/office/powerpoint/2010/main" val="2227450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0988" y="344133"/>
            <a:ext cx="8202706" cy="974768"/>
          </a:xfrm>
        </p:spPr>
        <p:txBody>
          <a:bodyPr>
            <a:noAutofit/>
          </a:bodyPr>
          <a:lstStyle/>
          <a:p>
            <a:pPr marL="0" indent="0">
              <a:lnSpc>
                <a:spcPct val="120000"/>
              </a:lnSpc>
              <a:spcBef>
                <a:spcPts val="0"/>
              </a:spcBef>
              <a:spcAft>
                <a:spcPts val="600"/>
              </a:spcAft>
              <a:buNone/>
            </a:pPr>
            <a:r>
              <a:rPr lang="it-IT" sz="1800" i="1" dirty="0" smtClean="0"/>
              <a:t>Esempio:</a:t>
            </a:r>
          </a:p>
          <a:p>
            <a:pPr marL="0" indent="0">
              <a:lnSpc>
                <a:spcPct val="120000"/>
              </a:lnSpc>
              <a:spcBef>
                <a:spcPts val="0"/>
              </a:spcBef>
              <a:spcAft>
                <a:spcPts val="600"/>
              </a:spcAft>
              <a:buNone/>
            </a:pPr>
            <a:r>
              <a:rPr lang="it-IT" sz="1800" i="1" dirty="0"/>
              <a:t>Il litio metallico reagisce con l’acqua per dare idrossido di litio e idrogeno molecolare. Scrivere la reazione bilanciata e calcolare la massa di acqua che viene consumata da 7.0 g di litio e le masse di idrogeno e idrossido di litio che vengono prodotte.</a:t>
            </a:r>
          </a:p>
        </p:txBody>
      </p:sp>
    </p:spTree>
    <p:extLst>
      <p:ext uri="{BB962C8B-B14F-4D97-AF65-F5344CB8AC3E}">
        <p14:creationId xmlns:p14="http://schemas.microsoft.com/office/powerpoint/2010/main" val="4384253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95443">
            <a:off x="510987" y="1890245"/>
            <a:ext cx="7584141" cy="4314494"/>
          </a:xfrm>
          <a:prstGeom prst="rect">
            <a:avLst/>
          </a:prstGeom>
        </p:spPr>
      </p:pic>
      <p:sp>
        <p:nvSpPr>
          <p:cNvPr id="3" name="Content Placeholder 2"/>
          <p:cNvSpPr>
            <a:spLocks noGrp="1"/>
          </p:cNvSpPr>
          <p:nvPr>
            <p:ph idx="1"/>
          </p:nvPr>
        </p:nvSpPr>
        <p:spPr>
          <a:xfrm>
            <a:off x="510988" y="344133"/>
            <a:ext cx="8202706" cy="974768"/>
          </a:xfrm>
        </p:spPr>
        <p:txBody>
          <a:bodyPr>
            <a:noAutofit/>
          </a:bodyPr>
          <a:lstStyle/>
          <a:p>
            <a:pPr marL="0" indent="0">
              <a:lnSpc>
                <a:spcPct val="120000"/>
              </a:lnSpc>
              <a:spcBef>
                <a:spcPts val="0"/>
              </a:spcBef>
              <a:spcAft>
                <a:spcPts val="600"/>
              </a:spcAft>
              <a:buNone/>
            </a:pPr>
            <a:r>
              <a:rPr lang="it-IT" sz="1800" i="1" dirty="0" smtClean="0"/>
              <a:t>Esempio:</a:t>
            </a:r>
          </a:p>
          <a:p>
            <a:pPr marL="0" indent="0">
              <a:lnSpc>
                <a:spcPct val="120000"/>
              </a:lnSpc>
              <a:spcBef>
                <a:spcPts val="0"/>
              </a:spcBef>
              <a:spcAft>
                <a:spcPts val="600"/>
              </a:spcAft>
              <a:buNone/>
            </a:pPr>
            <a:r>
              <a:rPr lang="it-IT" sz="1800" i="1" dirty="0"/>
              <a:t>Il litio metallico reagisce con l’acqua per dare idrossido di litio e idrogeno molecolare. Scrivere la reazione bilanciata e calcolare la massa di acqua che viene consumata da 7.0 g di litio e le masse di idrogeno e idrossido di litio che vengono prodotte.</a:t>
            </a:r>
          </a:p>
        </p:txBody>
      </p:sp>
    </p:spTree>
    <p:extLst>
      <p:ext uri="{BB962C8B-B14F-4D97-AF65-F5344CB8AC3E}">
        <p14:creationId xmlns:p14="http://schemas.microsoft.com/office/powerpoint/2010/main" val="3721927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3588</TotalTime>
  <Words>1117</Words>
  <Application>Microsoft Office PowerPoint</Application>
  <PresentationFormat>Presentazione su schermo (4:3)</PresentationFormat>
  <Paragraphs>106</Paragraphs>
  <Slides>19</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19</vt:i4>
      </vt:variant>
    </vt:vector>
  </HeadingPairs>
  <TitlesOfParts>
    <vt:vector size="25" baseType="lpstr">
      <vt:lpstr>Arial</vt:lpstr>
      <vt:lpstr>Calibri</vt:lpstr>
      <vt:lpstr>Calibri Light</vt:lpstr>
      <vt:lpstr>Cambria Math</vt:lpstr>
      <vt:lpstr>Times New Roman</vt:lpstr>
      <vt:lpstr>Office Theme</vt:lpstr>
      <vt:lpstr>Reazioni chimiche</vt:lpstr>
      <vt:lpstr>Presentazione standard di PowerPoint</vt:lpstr>
      <vt:lpstr>Presentazione standard di PowerPoint</vt:lpstr>
      <vt:lpstr>Presentazione standard di PowerPoint</vt:lpstr>
      <vt:lpstr>Presentazione standard di PowerPoint</vt:lpstr>
      <vt:lpstr>Relazioni ponderali in una reazione chimica</vt:lpstr>
      <vt:lpstr>Relazioni ponderali in una reazione chimica</vt:lpstr>
      <vt:lpstr>Presentazione standard di PowerPoint</vt:lpstr>
      <vt:lpstr>Presentazione standard di PowerPoint</vt:lpstr>
      <vt:lpstr>Reagente limitante</vt:lpstr>
      <vt:lpstr>Presentazione standard di PowerPoint</vt:lpstr>
      <vt:lpstr>Presentazione standard di PowerPoint</vt:lpstr>
      <vt:lpstr>Presentazione standard di PowerPoint</vt:lpstr>
      <vt:lpstr>Resa </vt:lpstr>
      <vt:lpstr>Presentazione standard di PowerPoint</vt:lpstr>
      <vt:lpstr>Presentazione standard di PowerPoint</vt:lpstr>
      <vt:lpstr>Purezza dei reagenti </vt:lpstr>
      <vt:lpstr>Presentazione standard di PowerPoint</vt:lpstr>
      <vt:lpstr>Presentazione standard di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Corso di Chimica Generale e Inorganica con Esercitazioni</dc:title>
  <dc:creator>rita de zorzi</dc:creator>
  <cp:lastModifiedBy>Michele</cp:lastModifiedBy>
  <cp:revision>219</cp:revision>
  <dcterms:created xsi:type="dcterms:W3CDTF">2020-07-11T12:16:55Z</dcterms:created>
  <dcterms:modified xsi:type="dcterms:W3CDTF">2024-11-11T10:05:41Z</dcterms:modified>
</cp:coreProperties>
</file>