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374" r:id="rId15"/>
    <p:sldId id="375" r:id="rId16"/>
    <p:sldId id="376" r:id="rId17"/>
    <p:sldId id="377" r:id="rId18"/>
    <p:sldId id="3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DCD"/>
    <a:srgbClr val="F4ECEC"/>
    <a:srgbClr val="E5DBDE"/>
    <a:srgbClr val="ECE0E0"/>
    <a:srgbClr val="FD9199"/>
    <a:srgbClr val="FECED1"/>
    <a:srgbClr val="A20202"/>
    <a:srgbClr val="336600"/>
    <a:srgbClr val="E6E6E6"/>
    <a:srgbClr val="E5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255F2-96A4-4911-A3AA-F8144D9AB16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2BB3-8CB6-43B6-8499-1C06C8355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6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C9192B-E351-4375-A780-7237ED965469}" type="slidenum">
              <a:rPr lang="it-IT" altLang="it-I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altLang="it-IT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4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B5D68B-B25A-46F3-A91E-B3442CE05CF7}" type="slidenum">
              <a:rPr lang="it-IT" altLang="it-I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altLang="it-IT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4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614B3A-F687-4601-A23A-42AE10FE8CF8}" type="slidenum">
              <a:rPr lang="it-IT" altLang="it-I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altLang="it-IT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1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0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B1AD-8826-4026-AE1E-426A7E6F70A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/>
        </p:nvSpPr>
        <p:spPr>
          <a:xfrm>
            <a:off x="1628673" y="659047"/>
            <a:ext cx="58866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it-IT" sz="2700" b="1" dirty="0">
                <a:solidFill>
                  <a:srgbClr val="002060"/>
                </a:solidFill>
                <a:cs typeface="Arial" panose="020B0604020202020204" pitchFamily="34" charset="0"/>
              </a:rPr>
              <a:t>LA COPERTURA DEGLI AMBIENTI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557" y="1742926"/>
            <a:ext cx="8442887" cy="5115074"/>
          </a:xfrm>
          <a:prstGeom prst="rect">
            <a:avLst/>
          </a:prstGeom>
        </p:spPr>
      </p:pic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1655676" y="1206706"/>
            <a:ext cx="5832648" cy="489440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rgbClr val="A20202"/>
                </a:solidFill>
                <a:cs typeface="Arial" panose="020B0604020202020204" pitchFamily="34" charset="0"/>
              </a:rPr>
              <a:t>Tema </a:t>
            </a:r>
            <a:r>
              <a:rPr lang="it-IT" sz="2800" b="1" dirty="0">
                <a:solidFill>
                  <a:srgbClr val="A20202"/>
                </a:solidFill>
                <a:cs typeface="Arial" panose="020B0604020202020204" pitchFamily="34" charset="0"/>
              </a:rPr>
              <a:t>DISCONTINUITA’</a:t>
            </a:r>
            <a:endParaRPr lang="it-IT" sz="2000" b="1" dirty="0" smtClean="0">
              <a:solidFill>
                <a:srgbClr val="A20202"/>
              </a:solidFill>
              <a:cs typeface="Arial" panose="020B0604020202020204" pitchFamily="34" charset="0"/>
            </a:endParaRPr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84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42714" y="740900"/>
            <a:ext cx="842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ELEMENTI TECNOLOGICI</a:t>
            </a:r>
            <a:endParaRPr lang="it-IT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107" name="Gruppo 106"/>
          <p:cNvGrpSpPr/>
          <p:nvPr/>
        </p:nvGrpSpPr>
        <p:grpSpPr>
          <a:xfrm>
            <a:off x="236980" y="3885203"/>
            <a:ext cx="3428659" cy="2900347"/>
            <a:chOff x="236980" y="4214431"/>
            <a:chExt cx="3428659" cy="2900347"/>
          </a:xfrm>
        </p:grpSpPr>
        <p:sp>
          <p:nvSpPr>
            <p:cNvPr id="87" name="CasellaDiTesto 86"/>
            <p:cNvSpPr txBox="1"/>
            <p:nvPr/>
          </p:nvSpPr>
          <p:spPr>
            <a:xfrm>
              <a:off x="239466" y="4806454"/>
              <a:ext cx="342617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cs typeface="Arial" panose="020B0604020202020204" pitchFamily="34" charset="0"/>
                </a:rPr>
                <a:t>Sostenere i carichi  </a:t>
              </a:r>
              <a:r>
                <a:rPr lang="it-IT" sz="1600" i="1" dirty="0">
                  <a:solidFill>
                    <a:schemeClr val="bg1"/>
                  </a:solidFill>
                  <a:cs typeface="Arial" panose="020B0604020202020204" pitchFamily="34" charset="0"/>
                </a:rPr>
                <a:t>(1+2</a:t>
              </a:r>
              <a:r>
                <a:rPr lang="it-IT" sz="1600" i="1" dirty="0">
                  <a:solidFill>
                    <a:schemeClr val="bg1"/>
                  </a:solidFill>
                  <a:cs typeface="Arial" panose="020B0604020202020204" pitchFamily="34" charset="0"/>
                  <a:sym typeface="Symbol"/>
                </a:rPr>
                <a:t>4 </a:t>
              </a:r>
              <a:r>
                <a:rPr lang="it-IT" sz="1600" i="1" dirty="0" err="1">
                  <a:solidFill>
                    <a:schemeClr val="bg1"/>
                  </a:solidFill>
                  <a:cs typeface="Arial" panose="020B0604020202020204" pitchFamily="34" charset="0"/>
                  <a:sym typeface="Symbol"/>
                </a:rPr>
                <a:t>kN</a:t>
              </a:r>
              <a:r>
                <a:rPr lang="it-IT" sz="1600" i="1" dirty="0">
                  <a:solidFill>
                    <a:schemeClr val="bg1"/>
                  </a:solidFill>
                  <a:cs typeface="Arial" panose="020B0604020202020204" pitchFamily="34" charset="0"/>
                  <a:sym typeface="Symbol"/>
                </a:rPr>
                <a:t>/m</a:t>
              </a:r>
              <a:r>
                <a:rPr lang="it-IT" sz="1600" i="1" baseline="30000" dirty="0">
                  <a:solidFill>
                    <a:schemeClr val="bg1"/>
                  </a:solidFill>
                  <a:cs typeface="Arial" panose="020B0604020202020204" pitchFamily="34" charset="0"/>
                  <a:sym typeface="Symbol"/>
                </a:rPr>
                <a:t>2</a:t>
              </a:r>
              <a:r>
                <a:rPr lang="it-IT" sz="1600" i="1" dirty="0">
                  <a:solidFill>
                    <a:schemeClr val="bg1"/>
                  </a:solidFill>
                  <a:cs typeface="Arial" panose="020B0604020202020204" pitchFamily="34" charset="0"/>
                  <a:sym typeface="Symbol"/>
                </a:rPr>
                <a:t>)</a:t>
              </a:r>
              <a:endParaRPr lang="it-IT" sz="1600" i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endParaRPr lang="it-IT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it-IT" b="1" dirty="0">
                  <a:solidFill>
                    <a:schemeClr val="bg1"/>
                  </a:solidFill>
                  <a:cs typeface="Arial" panose="020B0604020202020204" pitchFamily="34" charset="0"/>
                </a:rPr>
                <a:t>Essere poco deformabile sotto carico </a:t>
              </a:r>
              <a:r>
                <a:rPr lang="it-IT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(</a:t>
              </a:r>
              <a:r>
                <a:rPr lang="it-IT" sz="16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f </a:t>
              </a:r>
              <a:r>
                <a:rPr lang="it-IT" sz="1600" i="1" dirty="0">
                  <a:solidFill>
                    <a:schemeClr val="bg1"/>
                  </a:solidFill>
                  <a:cs typeface="Arial" panose="020B0604020202020204" pitchFamily="34" charset="0"/>
                  <a:sym typeface="Symbol"/>
                </a:rPr>
                <a:t> 1/500 </a:t>
              </a:r>
              <a:r>
                <a:rPr lang="it-IT" sz="1600" i="1" dirty="0" smtClean="0">
                  <a:solidFill>
                    <a:schemeClr val="bg1"/>
                  </a:solidFill>
                  <a:cs typeface="Arial" panose="020B0604020202020204" pitchFamily="34" charset="0"/>
                  <a:sym typeface="Symbol"/>
                </a:rPr>
                <a:t>L)</a:t>
              </a:r>
              <a:endParaRPr lang="it-IT" sz="1600" i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endParaRPr lang="it-IT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it-IT" b="1" dirty="0">
                  <a:solidFill>
                    <a:schemeClr val="bg1"/>
                  </a:solidFill>
                  <a:cs typeface="Arial" panose="020B0604020202020204" pitchFamily="34" charset="0"/>
                </a:rPr>
                <a:t>Resistere al </a:t>
              </a:r>
              <a:r>
                <a:rPr lang="it-IT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fuoco </a:t>
              </a:r>
              <a:r>
                <a:rPr lang="it-IT" sz="16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(R,E,I)</a:t>
              </a:r>
              <a:endParaRPr lang="it-IT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endParaRPr lang="it-IT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it-IT" b="1" dirty="0">
                  <a:solidFill>
                    <a:schemeClr val="bg1"/>
                  </a:solidFill>
                  <a:cs typeface="Arial" panose="020B0604020202020204" pitchFamily="34" charset="0"/>
                </a:rPr>
                <a:t>Essere leggera</a:t>
              </a:r>
            </a:p>
          </p:txBody>
        </p:sp>
        <p:sp>
          <p:nvSpPr>
            <p:cNvPr id="88" name="CasellaDiTesto 87"/>
            <p:cNvSpPr txBox="1"/>
            <p:nvPr/>
          </p:nvSpPr>
          <p:spPr>
            <a:xfrm>
              <a:off x="236980" y="4214431"/>
              <a:ext cx="1702677" cy="646331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spAutoFit/>
            </a:bodyPr>
            <a:lstStyle/>
            <a:p>
              <a:r>
                <a:rPr lang="it-IT" b="1" dirty="0">
                  <a:solidFill>
                    <a:srgbClr val="A20202"/>
                  </a:solidFill>
                  <a:cs typeface="Arial" panose="020B0604020202020204" pitchFamily="34" charset="0"/>
                </a:rPr>
                <a:t>SICUREZZA STATICA</a:t>
              </a:r>
            </a:p>
          </p:txBody>
        </p:sp>
      </p:grpSp>
      <p:grpSp>
        <p:nvGrpSpPr>
          <p:cNvPr id="108" name="Gruppo 107"/>
          <p:cNvGrpSpPr/>
          <p:nvPr/>
        </p:nvGrpSpPr>
        <p:grpSpPr>
          <a:xfrm>
            <a:off x="3807989" y="4016690"/>
            <a:ext cx="2468461" cy="2130155"/>
            <a:chOff x="3665639" y="4430625"/>
            <a:chExt cx="2468461" cy="2130155"/>
          </a:xfrm>
        </p:grpSpPr>
        <p:sp>
          <p:nvSpPr>
            <p:cNvPr id="90" name="CasellaDiTesto 89"/>
            <p:cNvSpPr txBox="1"/>
            <p:nvPr/>
          </p:nvSpPr>
          <p:spPr>
            <a:xfrm>
              <a:off x="3668125" y="4806454"/>
              <a:ext cx="24659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cs typeface="Arial" panose="020B0604020202020204" pitchFamily="34" charset="0"/>
                </a:rPr>
                <a:t>Isolare termicamente</a:t>
              </a:r>
            </a:p>
            <a:p>
              <a:endParaRPr lang="it-IT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it-IT" b="1" dirty="0">
                  <a:solidFill>
                    <a:schemeClr val="bg1"/>
                  </a:solidFill>
                  <a:cs typeface="Arial" panose="020B0604020202020204" pitchFamily="34" charset="0"/>
                </a:rPr>
                <a:t>Isolare acusticamente</a:t>
              </a:r>
            </a:p>
            <a:p>
              <a:endParaRPr lang="it-IT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it-IT" b="1" dirty="0">
                  <a:solidFill>
                    <a:schemeClr val="bg1"/>
                  </a:solidFill>
                  <a:cs typeface="Arial" panose="020B0604020202020204" pitchFamily="34" charset="0"/>
                </a:rPr>
                <a:t>Proteggere dagli agenti atmosferici</a:t>
              </a:r>
            </a:p>
          </p:txBody>
        </p:sp>
        <p:sp>
          <p:nvSpPr>
            <p:cNvPr id="91" name="CasellaDiTesto 90"/>
            <p:cNvSpPr txBox="1"/>
            <p:nvPr/>
          </p:nvSpPr>
          <p:spPr>
            <a:xfrm>
              <a:off x="3665639" y="4430625"/>
              <a:ext cx="1960025" cy="369332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spAutoFit/>
            </a:bodyPr>
            <a:lstStyle/>
            <a:p>
              <a:r>
                <a:rPr lang="it-IT" b="1" dirty="0">
                  <a:solidFill>
                    <a:srgbClr val="002060"/>
                  </a:solidFill>
                  <a:cs typeface="Arial" panose="020B0604020202020204" pitchFamily="34" charset="0"/>
                </a:rPr>
                <a:t>BENESSERE</a:t>
              </a:r>
            </a:p>
          </p:txBody>
        </p:sp>
      </p:grpSp>
      <p:grpSp>
        <p:nvGrpSpPr>
          <p:cNvPr id="109" name="Gruppo 108"/>
          <p:cNvGrpSpPr/>
          <p:nvPr/>
        </p:nvGrpSpPr>
        <p:grpSpPr>
          <a:xfrm>
            <a:off x="6418801" y="4033523"/>
            <a:ext cx="2629949" cy="980632"/>
            <a:chOff x="6418801" y="4472153"/>
            <a:chExt cx="2629949" cy="980632"/>
          </a:xfrm>
        </p:grpSpPr>
        <p:sp>
          <p:nvSpPr>
            <p:cNvPr id="93" name="CasellaDiTesto 92"/>
            <p:cNvSpPr txBox="1"/>
            <p:nvPr/>
          </p:nvSpPr>
          <p:spPr>
            <a:xfrm>
              <a:off x="6418801" y="4806454"/>
              <a:ext cx="2629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Consentire l’integrazione impiantistica</a:t>
              </a:r>
            </a:p>
          </p:txBody>
        </p:sp>
        <p:sp>
          <p:nvSpPr>
            <p:cNvPr id="94" name="CasellaDiTesto 93"/>
            <p:cNvSpPr txBox="1"/>
            <p:nvPr/>
          </p:nvSpPr>
          <p:spPr>
            <a:xfrm>
              <a:off x="6418801" y="4472153"/>
              <a:ext cx="1873302" cy="369332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spAutoFit/>
            </a:bodyPr>
            <a:lstStyle/>
            <a:p>
              <a:r>
                <a:rPr lang="it-IT" b="1" dirty="0">
                  <a:solidFill>
                    <a:srgbClr val="002060"/>
                  </a:solidFill>
                  <a:cs typeface="Arial" panose="020B0604020202020204" pitchFamily="34" charset="0"/>
                </a:rPr>
                <a:t>GESTIONE</a:t>
              </a:r>
            </a:p>
          </p:txBody>
        </p:sp>
      </p:grpSp>
      <p:grpSp>
        <p:nvGrpSpPr>
          <p:cNvPr id="110" name="Gruppo 109"/>
          <p:cNvGrpSpPr/>
          <p:nvPr/>
        </p:nvGrpSpPr>
        <p:grpSpPr>
          <a:xfrm>
            <a:off x="888919" y="2451165"/>
            <a:ext cx="4922726" cy="469399"/>
            <a:chOff x="888919" y="2451165"/>
            <a:chExt cx="4922726" cy="469399"/>
          </a:xfrm>
        </p:grpSpPr>
        <p:sp>
          <p:nvSpPr>
            <p:cNvPr id="95" name="Rettangolo 94"/>
            <p:cNvSpPr/>
            <p:nvPr/>
          </p:nvSpPr>
          <p:spPr>
            <a:xfrm>
              <a:off x="3381375" y="2451165"/>
              <a:ext cx="2430270" cy="469399"/>
            </a:xfrm>
            <a:prstGeom prst="rect">
              <a:avLst/>
            </a:prstGeom>
            <a:pattFill prst="dkUpDiag">
              <a:fgClr>
                <a:srgbClr val="A2020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96" name="CasellaDiTesto 95"/>
            <p:cNvSpPr txBox="1"/>
            <p:nvPr/>
          </p:nvSpPr>
          <p:spPr>
            <a:xfrm>
              <a:off x="888919" y="2534337"/>
              <a:ext cx="2252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b="1" dirty="0">
                  <a:solidFill>
                    <a:srgbClr val="A20202"/>
                  </a:solidFill>
                  <a:cs typeface="Arial" panose="020B0604020202020204" pitchFamily="34" charset="0"/>
                </a:rPr>
                <a:t>PARTE RESISTENTE</a:t>
              </a:r>
            </a:p>
          </p:txBody>
        </p:sp>
      </p:grpSp>
      <p:grpSp>
        <p:nvGrpSpPr>
          <p:cNvPr id="106" name="Gruppo 105"/>
          <p:cNvGrpSpPr/>
          <p:nvPr/>
        </p:nvGrpSpPr>
        <p:grpSpPr>
          <a:xfrm>
            <a:off x="3381374" y="1958722"/>
            <a:ext cx="5366970" cy="472435"/>
            <a:chOff x="3381374" y="1958722"/>
            <a:chExt cx="5366970" cy="472435"/>
          </a:xfrm>
        </p:grpSpPr>
        <p:grpSp>
          <p:nvGrpSpPr>
            <p:cNvPr id="105" name="Gruppo 104"/>
            <p:cNvGrpSpPr/>
            <p:nvPr/>
          </p:nvGrpSpPr>
          <p:grpSpPr>
            <a:xfrm>
              <a:off x="3381374" y="1958722"/>
              <a:ext cx="2430271" cy="472435"/>
              <a:chOff x="3381374" y="1958722"/>
              <a:chExt cx="2430271" cy="472435"/>
            </a:xfrm>
          </p:grpSpPr>
          <p:sp>
            <p:nvSpPr>
              <p:cNvPr id="84" name="Rettangolo 83"/>
              <p:cNvSpPr/>
              <p:nvPr/>
            </p:nvSpPr>
            <p:spPr>
              <a:xfrm>
                <a:off x="3381375" y="2053115"/>
                <a:ext cx="2430270" cy="37804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/>
              </a:p>
            </p:txBody>
          </p:sp>
          <p:sp>
            <p:nvSpPr>
              <p:cNvPr id="85" name="Rettangolo 84"/>
              <p:cNvSpPr/>
              <p:nvPr/>
            </p:nvSpPr>
            <p:spPr>
              <a:xfrm>
                <a:off x="3381374" y="1958722"/>
                <a:ext cx="2430271" cy="943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/>
              </a:p>
            </p:txBody>
          </p:sp>
        </p:grpSp>
        <p:sp>
          <p:nvSpPr>
            <p:cNvPr id="98" name="CasellaDiTesto 97"/>
            <p:cNvSpPr txBox="1"/>
            <p:nvPr/>
          </p:nvSpPr>
          <p:spPr>
            <a:xfrm>
              <a:off x="5962559" y="2018049"/>
              <a:ext cx="2785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FINITURA ESTRADOSSALE</a:t>
              </a:r>
            </a:p>
          </p:txBody>
        </p:sp>
      </p:grpSp>
      <p:sp>
        <p:nvSpPr>
          <p:cNvPr id="99" name="CasellaDiTesto 98"/>
          <p:cNvSpPr txBox="1"/>
          <p:nvPr/>
        </p:nvSpPr>
        <p:spPr>
          <a:xfrm>
            <a:off x="5962559" y="3115947"/>
            <a:ext cx="2652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cs typeface="Arial" panose="020B0604020202020204" pitchFamily="34" charset="0"/>
              </a:rPr>
              <a:t>FINITURA INTRADOSSALE</a:t>
            </a:r>
          </a:p>
        </p:txBody>
      </p:sp>
      <p:sp>
        <p:nvSpPr>
          <p:cNvPr id="100" name="CasellaDiTesto 99"/>
          <p:cNvSpPr txBox="1"/>
          <p:nvPr/>
        </p:nvSpPr>
        <p:spPr>
          <a:xfrm>
            <a:off x="728939" y="2957234"/>
            <a:ext cx="2480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rgbClr val="002060"/>
                </a:solidFill>
                <a:cs typeface="Arial" panose="020B0604020202020204" pitchFamily="34" charset="0"/>
              </a:rPr>
              <a:t>SPAZIO VUOTO TECNICO</a:t>
            </a:r>
          </a:p>
        </p:txBody>
      </p:sp>
      <p:sp>
        <p:nvSpPr>
          <p:cNvPr id="102" name="Rettangolo 41"/>
          <p:cNvSpPr/>
          <p:nvPr/>
        </p:nvSpPr>
        <p:spPr>
          <a:xfrm>
            <a:off x="3381377" y="2927123"/>
            <a:ext cx="2447223" cy="2865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03" name="Rettangolo 102"/>
          <p:cNvSpPr/>
          <p:nvPr/>
        </p:nvSpPr>
        <p:spPr>
          <a:xfrm>
            <a:off x="3381374" y="3213717"/>
            <a:ext cx="2447925" cy="110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1" name="CasellaDiTesto 110"/>
          <p:cNvSpPr txBox="1"/>
          <p:nvPr/>
        </p:nvSpPr>
        <p:spPr>
          <a:xfrm>
            <a:off x="3788852" y="5995528"/>
            <a:ext cx="262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36600"/>
                </a:solidFill>
                <a:cs typeface="Arial" panose="020B0604020202020204" pitchFamily="34" charset="0"/>
              </a:rPr>
              <a:t>Consentire l’integrazione impiantistica</a:t>
            </a:r>
          </a:p>
        </p:txBody>
      </p:sp>
      <p:sp>
        <p:nvSpPr>
          <p:cNvPr id="26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9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2" grpId="0" animBg="1"/>
      <p:bldP spid="103" grpId="0" animBg="1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3"/>
          <p:cNvSpPr txBox="1">
            <a:spLocks noChangeArrowheads="1"/>
          </p:cNvSpPr>
          <p:nvPr/>
        </p:nvSpPr>
        <p:spPr bwMode="auto">
          <a:xfrm>
            <a:off x="469900" y="760413"/>
            <a:ext cx="8208963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ELEMENTO DI CONFINE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CHIUSURE ORIZZONTALI INFERIORI</a:t>
            </a:r>
          </a:p>
        </p:txBody>
      </p:sp>
      <p:grpSp>
        <p:nvGrpSpPr>
          <p:cNvPr id="7171" name="Gruppo 4"/>
          <p:cNvGrpSpPr>
            <a:grpSpLocks/>
          </p:cNvGrpSpPr>
          <p:nvPr/>
        </p:nvGrpSpPr>
        <p:grpSpPr bwMode="auto">
          <a:xfrm>
            <a:off x="827088" y="4224338"/>
            <a:ext cx="7488237" cy="1212850"/>
            <a:chOff x="645865" y="4351660"/>
            <a:chExt cx="8353673" cy="1214115"/>
          </a:xfrm>
        </p:grpSpPr>
        <p:sp>
          <p:nvSpPr>
            <p:cNvPr id="2" name="Text Box 14"/>
            <p:cNvSpPr txBox="1">
              <a:spLocks noChangeArrowheads="1"/>
            </p:cNvSpPr>
            <p:nvPr/>
          </p:nvSpPr>
          <p:spPr bwMode="auto">
            <a:xfrm>
              <a:off x="5663027" y="5165308"/>
              <a:ext cx="3017736" cy="400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000" b="1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parte resistente</a:t>
              </a:r>
            </a:p>
          </p:txBody>
        </p:sp>
        <p:sp>
          <p:nvSpPr>
            <p:cNvPr id="7174" name="Text Box 15"/>
            <p:cNvSpPr txBox="1">
              <a:spLocks noChangeArrowheads="1"/>
            </p:cNvSpPr>
            <p:nvPr/>
          </p:nvSpPr>
          <p:spPr bwMode="auto">
            <a:xfrm>
              <a:off x="5663027" y="4351660"/>
              <a:ext cx="3336511" cy="370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1800" b="1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finitura </a:t>
              </a:r>
              <a:r>
                <a:rPr lang="it-IT" altLang="it-IT" sz="1800" b="1" dirty="0" err="1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estradossale</a:t>
              </a:r>
              <a:endParaRPr lang="it-IT" altLang="it-IT" sz="1800" b="1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175" name="AutoShape 20"/>
            <p:cNvSpPr>
              <a:spLocks/>
            </p:cNvSpPr>
            <p:nvPr/>
          </p:nvSpPr>
          <p:spPr bwMode="auto">
            <a:xfrm>
              <a:off x="5415091" y="4466079"/>
              <a:ext cx="247936" cy="546670"/>
            </a:xfrm>
            <a:prstGeom prst="rightBrace">
              <a:avLst>
                <a:gd name="adj1" fmla="val 24953"/>
                <a:gd name="adj2" fmla="val 50000"/>
              </a:avLst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400" smtClean="0">
                <a:solidFill>
                  <a:srgbClr val="00000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grpSp>
          <p:nvGrpSpPr>
            <p:cNvPr id="7177" name="Group 15"/>
            <p:cNvGrpSpPr>
              <a:grpSpLocks/>
            </p:cNvGrpSpPr>
            <p:nvPr/>
          </p:nvGrpSpPr>
          <p:grpSpPr bwMode="auto">
            <a:xfrm>
              <a:off x="645865" y="4466792"/>
              <a:ext cx="4645258" cy="1024291"/>
              <a:chOff x="395288" y="4069403"/>
              <a:chExt cx="4968859" cy="1095647"/>
            </a:xfrm>
          </p:grpSpPr>
          <p:sp>
            <p:nvSpPr>
              <p:cNvPr id="3" name="Rectangle 5" descr="Diagonali scure verso l'alto"/>
              <p:cNvSpPr>
                <a:spLocks noChangeArrowheads="1"/>
              </p:cNvSpPr>
              <p:nvPr/>
            </p:nvSpPr>
            <p:spPr bwMode="auto">
              <a:xfrm>
                <a:off x="395288" y="4731587"/>
                <a:ext cx="4968859" cy="433464"/>
              </a:xfrm>
              <a:prstGeom prst="rect">
                <a:avLst/>
              </a:prstGeom>
              <a:pattFill prst="wdUpDiag">
                <a:fgClr>
                  <a:srgbClr val="002060"/>
                </a:fgClr>
                <a:bgClr>
                  <a:schemeClr val="bg1"/>
                </a:bgClr>
              </a:pattFill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it-IT" altLang="it-IT" sz="1800" smtClean="0">
                  <a:solidFill>
                    <a:srgbClr val="000000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178" name="Line 6"/>
              <p:cNvSpPr>
                <a:spLocks noChangeShapeType="1"/>
              </p:cNvSpPr>
              <p:nvPr/>
            </p:nvSpPr>
            <p:spPr bwMode="auto">
              <a:xfrm>
                <a:off x="414231" y="4068641"/>
                <a:ext cx="4927183" cy="1699"/>
              </a:xfrm>
              <a:prstGeom prst="line">
                <a:avLst/>
              </a:prstGeom>
              <a:noFill/>
              <a:ln w="38100">
                <a:solidFill>
                  <a:srgbClr val="A2020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7180" name="Group 21"/>
              <p:cNvGrpSpPr>
                <a:grpSpLocks/>
              </p:cNvGrpSpPr>
              <p:nvPr/>
            </p:nvGrpSpPr>
            <p:grpSpPr bwMode="auto">
              <a:xfrm>
                <a:off x="395288" y="4148931"/>
                <a:ext cx="4967288" cy="504825"/>
                <a:chOff x="295" y="2745"/>
                <a:chExt cx="3129" cy="318"/>
              </a:xfrm>
            </p:grpSpPr>
            <p:sp>
              <p:nvSpPr>
                <p:cNvPr id="4" name="Rectangle 8" descr="Punti sparsi"/>
                <p:cNvSpPr>
                  <a:spLocks noChangeArrowheads="1"/>
                </p:cNvSpPr>
                <p:nvPr/>
              </p:nvSpPr>
              <p:spPr bwMode="auto">
                <a:xfrm>
                  <a:off x="295" y="2745"/>
                  <a:ext cx="3129" cy="318"/>
                </a:xfrm>
                <a:prstGeom prst="rect">
                  <a:avLst/>
                </a:prstGeom>
                <a:pattFill prst="pct20">
                  <a:fgClr>
                    <a:srgbClr val="A20202"/>
                  </a:fgClr>
                  <a:bgClr>
                    <a:schemeClr val="bg1"/>
                  </a:bgClr>
                </a:pattFill>
                <a:ln w="9525">
                  <a:solidFill>
                    <a:srgbClr val="A2020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it-IT" altLang="it-IT" sz="1800" smtClean="0">
                    <a:solidFill>
                      <a:srgbClr val="000000"/>
                    </a:solidFill>
                    <a:latin typeface="+mn-lt"/>
                    <a:ea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  <p:sp>
              <p:nvSpPr>
                <p:cNvPr id="718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3" y="2767"/>
                  <a:ext cx="2292" cy="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r>
                    <a:rPr lang="it-IT" altLang="it-IT" sz="1800" dirty="0" smtClean="0">
                      <a:solidFill>
                        <a:srgbClr val="002060"/>
                      </a:solidFill>
                      <a:latin typeface="+mn-lt"/>
                      <a:ea typeface="Consolas" panose="020B0609020204030204" pitchFamily="49" charset="0"/>
                      <a:cs typeface="Consolas" panose="020B0609020204030204" pitchFamily="49" charset="0"/>
                    </a:rPr>
                    <a:t>canalizzazioni impianti</a:t>
                  </a:r>
                </a:p>
              </p:txBody>
            </p:sp>
          </p:grpSp>
        </p:grpSp>
      </p:grpSp>
      <p:sp>
        <p:nvSpPr>
          <p:cNvPr id="7172" name="Text Box 21"/>
          <p:cNvSpPr txBox="1">
            <a:spLocks noChangeArrowheads="1"/>
          </p:cNvSpPr>
          <p:nvPr/>
        </p:nvSpPr>
        <p:spPr bwMode="auto">
          <a:xfrm>
            <a:off x="684213" y="1925638"/>
            <a:ext cx="7994650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000" b="1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REQUISITI RILEVANTI </a:t>
            </a: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(tra gli altri):</a:t>
            </a:r>
            <a:endParaRPr lang="it-IT" altLang="it-IT" sz="1800" dirty="0" smtClean="0">
              <a:solidFill>
                <a:srgbClr val="002060"/>
              </a:solidFill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Controllo condensazione superficiale, regolarità dei rivestimenti, </a:t>
            </a:r>
            <a:r>
              <a:rPr lang="it-IT" altLang="it-IT" sz="1800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pulibilità</a:t>
            </a:r>
            <a:r>
              <a:rPr lang="it-IT" altLang="it-IT" sz="18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, resistenza a urti degli strati superficiali, resistenza dell’elemento di tenuta ai liquidi, attrezzabilità, controllo orizzontalità e planarità, isolamento termico, resistenza agli attacchi biologici</a:t>
            </a:r>
          </a:p>
        </p:txBody>
      </p:sp>
      <p:sp>
        <p:nvSpPr>
          <p:cNvPr id="15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755576" y="1020205"/>
            <a:ext cx="430887" cy="240879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16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STRATI PRINCIPALI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55576" y="3811000"/>
            <a:ext cx="677108" cy="244782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STRATI SECONDARI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DI COMPLEMENTO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020763" y="1422400"/>
            <a:ext cx="31877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ELEMENTO PORTANTE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it-IT" altLang="it-IT" sz="1800" b="1" dirty="0" smtClean="0">
              <a:solidFill>
                <a:srgbClr val="A20202"/>
              </a:solidFill>
              <a:latin typeface="+mn-lt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it-IT" altLang="it-IT" sz="1800" b="1" dirty="0" smtClean="0">
              <a:solidFill>
                <a:srgbClr val="A20202"/>
              </a:solidFill>
              <a:latin typeface="+mn-lt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it-IT" altLang="it-IT" sz="1800" b="1" dirty="0" smtClean="0">
              <a:solidFill>
                <a:srgbClr val="A20202"/>
              </a:solidFill>
              <a:latin typeface="+mn-lt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it-IT" altLang="it-IT" sz="1800" b="1" dirty="0" smtClean="0">
              <a:solidFill>
                <a:srgbClr val="A20202"/>
              </a:solidFill>
              <a:latin typeface="+mn-lt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algn="r" eaLnBrk="1" hangingPunct="1">
              <a:lnSpc>
                <a:spcPts val="2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ELEMENTI DI GARANZIA </a:t>
            </a:r>
          </a:p>
          <a:p>
            <a:pPr algn="r" eaLnBrk="1" hangingPunct="1">
              <a:lnSpc>
                <a:spcPts val="2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COMFORT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4643438" y="364490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strato di controllo della risalita d’acqua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strato drenante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barriera vapore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strato di tenuta all’acqua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strato di ventilazione </a:t>
            </a:r>
            <a:r>
              <a:rPr lang="it-IT" altLang="it-IT" sz="140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it-IT" altLang="it-IT" sz="1400" i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intercapedine</a:t>
            </a:r>
            <a:r>
              <a:rPr lang="it-IT" altLang="it-IT" sz="140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strato di livellamento</a:t>
            </a:r>
            <a:r>
              <a:rPr lang="it-IT" altLang="it-IT" sz="160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it-IT" altLang="it-IT" sz="1400" i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(passaggio canalizzazioni)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strato termo isolante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b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intercapedine attrezzabile</a:t>
            </a:r>
          </a:p>
        </p:txBody>
      </p:sp>
      <p:cxnSp>
        <p:nvCxnSpPr>
          <p:cNvPr id="8198" name="Straight Connector 6"/>
          <p:cNvCxnSpPr>
            <a:cxnSpLocks noChangeShapeType="1"/>
          </p:cNvCxnSpPr>
          <p:nvPr/>
        </p:nvCxnSpPr>
        <p:spPr bwMode="auto">
          <a:xfrm>
            <a:off x="1387475" y="3429000"/>
            <a:ext cx="2968625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Connector 12"/>
          <p:cNvCxnSpPr>
            <a:cxnSpLocks noChangeShapeType="1"/>
          </p:cNvCxnSpPr>
          <p:nvPr/>
        </p:nvCxnSpPr>
        <p:spPr bwMode="auto">
          <a:xfrm>
            <a:off x="1387475" y="1268413"/>
            <a:ext cx="2968625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43438" y="1414463"/>
            <a:ext cx="45005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solaio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solaio a terra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it-IT" altLang="it-IT" sz="900" b="1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strato di irrigidimento e ripartizione carichi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400" i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praticabile contro terra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55650" y="3738563"/>
            <a:ext cx="34528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ELEMENTI DI GARANZIA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COMFORT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643438" y="2887663"/>
            <a:ext cx="4321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strato di rivestimento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538163" y="493713"/>
            <a:ext cx="82105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CHIUSURE ORIZZONTALI INFERIORI</a:t>
            </a:r>
          </a:p>
        </p:txBody>
      </p:sp>
      <p:sp>
        <p:nvSpPr>
          <p:cNvPr id="18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2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/>
          <p:cNvSpPr txBox="1">
            <a:spLocks noChangeArrowheads="1"/>
          </p:cNvSpPr>
          <p:nvPr/>
        </p:nvSpPr>
        <p:spPr bwMode="auto">
          <a:xfrm>
            <a:off x="1530350" y="722313"/>
            <a:ext cx="575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CRITERI DI SCELTA DELLE </a:t>
            </a:r>
            <a:r>
              <a:rPr lang="it-IT" altLang="it-IT" sz="2400" b="1" dirty="0" err="1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CO</a:t>
            </a:r>
            <a:r>
              <a:rPr lang="it-IT" altLang="it-IT" sz="2400" b="1" baseline="-25000" dirty="0" err="1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i</a:t>
            </a:r>
            <a:endParaRPr lang="it-IT" altLang="it-IT" sz="2400" b="1" baseline="-25000" dirty="0" smtClean="0">
              <a:solidFill>
                <a:srgbClr val="A20202"/>
              </a:solidFill>
              <a:latin typeface="+mn-lt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grpSp>
        <p:nvGrpSpPr>
          <p:cNvPr id="10243" name="Gruppo 3"/>
          <p:cNvGrpSpPr>
            <a:grpSpLocks/>
          </p:cNvGrpSpPr>
          <p:nvPr/>
        </p:nvGrpSpPr>
        <p:grpSpPr bwMode="auto">
          <a:xfrm>
            <a:off x="1530350" y="1516063"/>
            <a:ext cx="5970588" cy="2868612"/>
            <a:chOff x="755576" y="1612835"/>
            <a:chExt cx="5970571" cy="2868778"/>
          </a:xfrm>
        </p:grpSpPr>
        <p:sp>
          <p:nvSpPr>
            <p:cNvPr id="16392" name="CasellaDiTesto 68"/>
            <p:cNvSpPr txBox="1">
              <a:spLocks noChangeArrowheads="1"/>
            </p:cNvSpPr>
            <p:nvPr/>
          </p:nvSpPr>
          <p:spPr bwMode="auto">
            <a:xfrm>
              <a:off x="755576" y="2201831"/>
              <a:ext cx="3240079" cy="36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it-IT" altLang="it-IT" sz="1800" b="1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Consolas" panose="020B0609020204030204" pitchFamily="49" charset="0"/>
                </a:rPr>
                <a:t>ENTITA’ DEI CARICHI</a:t>
              </a:r>
            </a:p>
          </p:txBody>
        </p:sp>
        <p:sp>
          <p:nvSpPr>
            <p:cNvPr id="16393" name="CasellaDiTesto 69"/>
            <p:cNvSpPr txBox="1">
              <a:spLocks noChangeArrowheads="1"/>
            </p:cNvSpPr>
            <p:nvPr/>
          </p:nvSpPr>
          <p:spPr bwMode="auto">
            <a:xfrm>
              <a:off x="755576" y="4111705"/>
              <a:ext cx="5400660" cy="36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it-IT" altLang="it-IT" sz="1800" b="1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Consolas" panose="020B0609020204030204" pitchFamily="49" charset="0"/>
                </a:rPr>
                <a:t>RAPPORTO FORMALE CON IL TERRENO</a:t>
              </a:r>
            </a:p>
          </p:txBody>
        </p:sp>
        <p:grpSp>
          <p:nvGrpSpPr>
            <p:cNvPr id="10250" name="Gruppo 2"/>
            <p:cNvGrpSpPr>
              <a:grpSpLocks/>
            </p:cNvGrpSpPr>
            <p:nvPr/>
          </p:nvGrpSpPr>
          <p:grpSpPr bwMode="auto">
            <a:xfrm>
              <a:off x="755576" y="2797229"/>
              <a:ext cx="5411872" cy="1178599"/>
              <a:chOff x="755576" y="2709294"/>
              <a:chExt cx="5411872" cy="1178599"/>
            </a:xfrm>
          </p:grpSpPr>
          <p:sp>
            <p:nvSpPr>
              <p:cNvPr id="16396" name="CasellaDiTesto 70"/>
              <p:cNvSpPr txBox="1">
                <a:spLocks noChangeArrowheads="1"/>
              </p:cNvSpPr>
              <p:nvPr/>
            </p:nvSpPr>
            <p:spPr bwMode="auto">
              <a:xfrm>
                <a:off x="755576" y="2709244"/>
                <a:ext cx="4337038" cy="369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it-IT" altLang="it-IT" sz="1800" b="1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Consolas" panose="020B0609020204030204" pitchFamily="49" charset="0"/>
                  </a:rPr>
                  <a:t>QUALITA’ DEL TERRENO</a:t>
                </a:r>
              </a:p>
            </p:txBody>
          </p:sp>
          <p:sp>
            <p:nvSpPr>
              <p:cNvPr id="16397" name="CasellaDiTesto 71"/>
              <p:cNvSpPr txBox="1">
                <a:spLocks noChangeArrowheads="1"/>
              </p:cNvSpPr>
              <p:nvPr/>
            </p:nvSpPr>
            <p:spPr bwMode="auto">
              <a:xfrm>
                <a:off x="3995655" y="2964846"/>
                <a:ext cx="2171694" cy="922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it-IT" altLang="it-IT" sz="1800" b="1" dirty="0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Consolas" panose="020B0609020204030204" pitchFamily="49" charset="0"/>
                  </a:rPr>
                  <a:t>Asciutto</a:t>
                </a:r>
              </a:p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it-IT" altLang="it-IT" sz="1800" b="1" dirty="0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Consolas" panose="020B0609020204030204" pitchFamily="49" charset="0"/>
                  </a:rPr>
                  <a:t>Umido</a:t>
                </a:r>
              </a:p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it-IT" altLang="it-IT" sz="1800" b="1" dirty="0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Consolas" panose="020B0609020204030204" pitchFamily="49" charset="0"/>
                  </a:rPr>
                  <a:t>Bagnato</a:t>
                </a:r>
              </a:p>
            </p:txBody>
          </p:sp>
        </p:grpSp>
        <p:sp>
          <p:nvSpPr>
            <p:cNvPr id="16395" name="CasellaDiTesto 72"/>
            <p:cNvSpPr txBox="1">
              <a:spLocks noChangeArrowheads="1"/>
            </p:cNvSpPr>
            <p:nvPr/>
          </p:nvSpPr>
          <p:spPr bwMode="auto">
            <a:xfrm>
              <a:off x="755576" y="1612835"/>
              <a:ext cx="5970571" cy="36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it-IT" altLang="it-IT" sz="1800" b="1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Consolas" panose="020B0609020204030204" pitchFamily="49" charset="0"/>
                </a:rPr>
                <a:t>DESTINAZIONE D’USO DELL’AMBIENTE INTERNO</a:t>
              </a:r>
            </a:p>
          </p:txBody>
        </p:sp>
      </p:grp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/>
          <a:stretch>
            <a:fillRect/>
          </a:stretch>
        </p:blipFill>
        <p:spPr bwMode="auto">
          <a:xfrm>
            <a:off x="-3175" y="4581525"/>
            <a:ext cx="3025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81525"/>
            <a:ext cx="24272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79938"/>
            <a:ext cx="3492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19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Connettore 1 4"/>
          <p:cNvCxnSpPr>
            <a:cxnSpLocks noChangeShapeType="1"/>
          </p:cNvCxnSpPr>
          <p:nvPr/>
        </p:nvCxnSpPr>
        <p:spPr bwMode="auto">
          <a:xfrm flipV="1">
            <a:off x="792163" y="2763838"/>
            <a:ext cx="2808287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26" name="Gruppo 25"/>
          <p:cNvGrpSpPr>
            <a:grpSpLocks/>
          </p:cNvGrpSpPr>
          <p:nvPr/>
        </p:nvGrpSpPr>
        <p:grpSpPr bwMode="auto">
          <a:xfrm>
            <a:off x="1571625" y="1422400"/>
            <a:ext cx="1666875" cy="404813"/>
            <a:chOff x="1620838" y="1295400"/>
            <a:chExt cx="1666875" cy="404813"/>
          </a:xfrm>
        </p:grpSpPr>
        <p:sp>
          <p:nvSpPr>
            <p:cNvPr id="25" name="Freccia in giù 24"/>
            <p:cNvSpPr/>
            <p:nvPr/>
          </p:nvSpPr>
          <p:spPr bwMode="auto">
            <a:xfrm>
              <a:off x="1620838" y="1295400"/>
              <a:ext cx="144463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2" name="Freccia in giù 31"/>
            <p:cNvSpPr/>
            <p:nvPr/>
          </p:nvSpPr>
          <p:spPr bwMode="auto">
            <a:xfrm>
              <a:off x="1874838" y="1295400"/>
              <a:ext cx="144463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3" name="Freccia in giù 32"/>
            <p:cNvSpPr/>
            <p:nvPr/>
          </p:nvSpPr>
          <p:spPr bwMode="auto">
            <a:xfrm>
              <a:off x="2128838" y="1295400"/>
              <a:ext cx="144463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4" name="Freccia in giù 33"/>
            <p:cNvSpPr/>
            <p:nvPr/>
          </p:nvSpPr>
          <p:spPr bwMode="auto">
            <a:xfrm>
              <a:off x="2382838" y="1295400"/>
              <a:ext cx="142875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5" name="Freccia in giù 34"/>
            <p:cNvSpPr/>
            <p:nvPr/>
          </p:nvSpPr>
          <p:spPr bwMode="auto">
            <a:xfrm>
              <a:off x="2635251" y="1295400"/>
              <a:ext cx="144462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6" name="Freccia in giù 35"/>
            <p:cNvSpPr/>
            <p:nvPr/>
          </p:nvSpPr>
          <p:spPr bwMode="auto">
            <a:xfrm>
              <a:off x="2889251" y="1295400"/>
              <a:ext cx="144462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7" name="Freccia in giù 36"/>
            <p:cNvSpPr/>
            <p:nvPr/>
          </p:nvSpPr>
          <p:spPr bwMode="auto">
            <a:xfrm>
              <a:off x="3143251" y="1295400"/>
              <a:ext cx="144462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14364" name="CasellaDiTesto 25"/>
          <p:cNvSpPr txBox="1">
            <a:spLocks noChangeArrowheads="1"/>
          </p:cNvSpPr>
          <p:nvPr/>
        </p:nvSpPr>
        <p:spPr bwMode="auto">
          <a:xfrm>
            <a:off x="4817268" y="1369071"/>
            <a:ext cx="4356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SOLAIO </a:t>
            </a:r>
            <a:r>
              <a:rPr lang="it-IT" altLang="it-IT" sz="1600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PROPRIAMENTE DETTO</a:t>
            </a:r>
            <a:endParaRPr lang="it-IT" altLang="it-IT" sz="1800" dirty="0" smtClean="0">
              <a:solidFill>
                <a:srgbClr val="A20202"/>
              </a:solidFill>
              <a:latin typeface="+mn-lt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RAPPORTO CON STRUTTURA </a:t>
            </a: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= 1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RAPPORTO CON IL TERRENO </a:t>
            </a: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= 0</a:t>
            </a:r>
          </a:p>
        </p:txBody>
      </p:sp>
      <p:sp>
        <p:nvSpPr>
          <p:cNvPr id="14365" name="CasellaDiTesto 81"/>
          <p:cNvSpPr txBox="1">
            <a:spLocks noChangeArrowheads="1"/>
          </p:cNvSpPr>
          <p:nvPr/>
        </p:nvSpPr>
        <p:spPr bwMode="auto">
          <a:xfrm>
            <a:off x="4826793" y="3156596"/>
            <a:ext cx="4702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SOLAIO A TERRA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RAPPORTO CON STRUTTURA </a:t>
            </a: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= 0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RAPPORTO CON IL TERRENO </a:t>
            </a: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= PUNTUALE</a:t>
            </a:r>
          </a:p>
        </p:txBody>
      </p:sp>
      <p:sp>
        <p:nvSpPr>
          <p:cNvPr id="14366" name="CasellaDiTesto 82"/>
          <p:cNvSpPr txBox="1">
            <a:spLocks noChangeArrowheads="1"/>
          </p:cNvSpPr>
          <p:nvPr/>
        </p:nvSpPr>
        <p:spPr bwMode="auto">
          <a:xfrm>
            <a:off x="4760118" y="5107634"/>
            <a:ext cx="4681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PRATICABILE CONTRO TERRA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RAPPORTO CON STRUTTURA </a:t>
            </a: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= 0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RAPPORTO CON IL TERRENO </a:t>
            </a: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= CONTINUO</a:t>
            </a:r>
          </a:p>
        </p:txBody>
      </p:sp>
      <p:cxnSp>
        <p:nvCxnSpPr>
          <p:cNvPr id="12295" name="Connettore 1 84"/>
          <p:cNvCxnSpPr>
            <a:cxnSpLocks noChangeShapeType="1"/>
          </p:cNvCxnSpPr>
          <p:nvPr/>
        </p:nvCxnSpPr>
        <p:spPr bwMode="auto">
          <a:xfrm flipV="1">
            <a:off x="792163" y="6550025"/>
            <a:ext cx="2808287" cy="714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14348" name="Gruppo 30"/>
          <p:cNvGrpSpPr>
            <a:grpSpLocks/>
          </p:cNvGrpSpPr>
          <p:nvPr/>
        </p:nvGrpSpPr>
        <p:grpSpPr bwMode="auto">
          <a:xfrm>
            <a:off x="1585913" y="5703888"/>
            <a:ext cx="1666875" cy="404812"/>
            <a:chOff x="1578010" y="5592045"/>
            <a:chExt cx="1665991" cy="405051"/>
          </a:xfrm>
        </p:grpSpPr>
        <p:sp>
          <p:nvSpPr>
            <p:cNvPr id="91" name="Freccia in giù 90"/>
            <p:cNvSpPr/>
            <p:nvPr/>
          </p:nvSpPr>
          <p:spPr bwMode="auto">
            <a:xfrm>
              <a:off x="1578010" y="5592045"/>
              <a:ext cx="144385" cy="40505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92" name="Freccia in giù 91"/>
            <p:cNvSpPr/>
            <p:nvPr/>
          </p:nvSpPr>
          <p:spPr bwMode="auto">
            <a:xfrm>
              <a:off x="1831875" y="5592045"/>
              <a:ext cx="142799" cy="40505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93" name="Freccia in giù 92"/>
            <p:cNvSpPr/>
            <p:nvPr/>
          </p:nvSpPr>
          <p:spPr bwMode="auto">
            <a:xfrm>
              <a:off x="2085741" y="5592045"/>
              <a:ext cx="144385" cy="40505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94" name="Freccia in giù 93"/>
            <p:cNvSpPr/>
            <p:nvPr/>
          </p:nvSpPr>
          <p:spPr bwMode="auto">
            <a:xfrm>
              <a:off x="2339606" y="5592045"/>
              <a:ext cx="144385" cy="40505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95" name="Freccia in giù 94"/>
            <p:cNvSpPr/>
            <p:nvPr/>
          </p:nvSpPr>
          <p:spPr bwMode="auto">
            <a:xfrm>
              <a:off x="2593471" y="5592045"/>
              <a:ext cx="144385" cy="40505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96" name="Freccia in giù 95"/>
            <p:cNvSpPr/>
            <p:nvPr/>
          </p:nvSpPr>
          <p:spPr bwMode="auto">
            <a:xfrm>
              <a:off x="2847336" y="5592045"/>
              <a:ext cx="142799" cy="40505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97" name="Freccia in giù 96"/>
            <p:cNvSpPr/>
            <p:nvPr/>
          </p:nvSpPr>
          <p:spPr bwMode="auto">
            <a:xfrm>
              <a:off x="3099615" y="5592045"/>
              <a:ext cx="144386" cy="40505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</p:grpSp>
      <p:cxnSp>
        <p:nvCxnSpPr>
          <p:cNvPr id="12297" name="Connettore 1 40"/>
          <p:cNvCxnSpPr>
            <a:cxnSpLocks noChangeShapeType="1"/>
          </p:cNvCxnSpPr>
          <p:nvPr/>
        </p:nvCxnSpPr>
        <p:spPr bwMode="auto">
          <a:xfrm flipV="1">
            <a:off x="806450" y="4702175"/>
            <a:ext cx="2808288" cy="714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12" name="Gruppo 11"/>
          <p:cNvGrpSpPr>
            <a:grpSpLocks/>
          </p:cNvGrpSpPr>
          <p:nvPr/>
        </p:nvGrpSpPr>
        <p:grpSpPr bwMode="auto">
          <a:xfrm>
            <a:off x="1585913" y="3465513"/>
            <a:ext cx="1666875" cy="404812"/>
            <a:chOff x="1635351" y="3339255"/>
            <a:chExt cx="1666875" cy="404813"/>
          </a:xfrm>
        </p:grpSpPr>
        <p:sp>
          <p:nvSpPr>
            <p:cNvPr id="49" name="Freccia in giù 48"/>
            <p:cNvSpPr/>
            <p:nvPr/>
          </p:nvSpPr>
          <p:spPr bwMode="auto">
            <a:xfrm>
              <a:off x="1635351" y="3339255"/>
              <a:ext cx="144462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50" name="Freccia in giù 49"/>
            <p:cNvSpPr/>
            <p:nvPr/>
          </p:nvSpPr>
          <p:spPr bwMode="auto">
            <a:xfrm>
              <a:off x="1889351" y="3339255"/>
              <a:ext cx="144462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51" name="Freccia in giù 50"/>
            <p:cNvSpPr/>
            <p:nvPr/>
          </p:nvSpPr>
          <p:spPr bwMode="auto">
            <a:xfrm>
              <a:off x="2143351" y="3339255"/>
              <a:ext cx="144462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52" name="Freccia in giù 51"/>
            <p:cNvSpPr/>
            <p:nvPr/>
          </p:nvSpPr>
          <p:spPr bwMode="auto">
            <a:xfrm>
              <a:off x="2397351" y="3339255"/>
              <a:ext cx="142875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53" name="Freccia in giù 52"/>
            <p:cNvSpPr/>
            <p:nvPr/>
          </p:nvSpPr>
          <p:spPr bwMode="auto">
            <a:xfrm>
              <a:off x="2649763" y="3339255"/>
              <a:ext cx="144463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54" name="Freccia in giù 53"/>
            <p:cNvSpPr/>
            <p:nvPr/>
          </p:nvSpPr>
          <p:spPr bwMode="auto">
            <a:xfrm>
              <a:off x="2903763" y="3339255"/>
              <a:ext cx="144463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55" name="Freccia in giù 54"/>
            <p:cNvSpPr/>
            <p:nvPr/>
          </p:nvSpPr>
          <p:spPr bwMode="auto">
            <a:xfrm>
              <a:off x="3157763" y="3339255"/>
              <a:ext cx="144463" cy="40481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373063" y="3046413"/>
            <a:ext cx="4330700" cy="1849437"/>
            <a:chOff x="422806" y="2920157"/>
            <a:chExt cx="4329394" cy="1848604"/>
          </a:xfrm>
        </p:grpSpPr>
        <p:grpSp>
          <p:nvGrpSpPr>
            <p:cNvPr id="12330" name="Gruppo 2"/>
            <p:cNvGrpSpPr>
              <a:grpSpLocks/>
            </p:cNvGrpSpPr>
            <p:nvPr/>
          </p:nvGrpSpPr>
          <p:grpSpPr bwMode="auto">
            <a:xfrm>
              <a:off x="422806" y="4376014"/>
              <a:ext cx="4329394" cy="392747"/>
              <a:chOff x="417513" y="4406105"/>
              <a:chExt cx="4329394" cy="392747"/>
            </a:xfrm>
          </p:grpSpPr>
          <p:cxnSp>
            <p:nvCxnSpPr>
              <p:cNvPr id="12338" name="Connettore 1 10"/>
              <p:cNvCxnSpPr>
                <a:cxnSpLocks noChangeShapeType="1"/>
              </p:cNvCxnSpPr>
              <p:nvPr/>
            </p:nvCxnSpPr>
            <p:spPr bwMode="auto">
              <a:xfrm>
                <a:off x="417513" y="4406105"/>
                <a:ext cx="4321175" cy="0"/>
              </a:xfrm>
              <a:prstGeom prst="line">
                <a:avLst/>
              </a:prstGeom>
              <a:noFill/>
              <a:ln w="38100" algn="ctr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93" name="Rettangolo 11"/>
              <p:cNvSpPr>
                <a:spLocks noChangeArrowheads="1"/>
              </p:cNvSpPr>
              <p:nvPr/>
            </p:nvSpPr>
            <p:spPr bwMode="auto">
              <a:xfrm>
                <a:off x="425448" y="4429132"/>
                <a:ext cx="4321459" cy="369720"/>
              </a:xfrm>
              <a:prstGeom prst="rect">
                <a:avLst/>
              </a:prstGeom>
              <a:pattFill prst="ltUpDiag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it-IT" altLang="it-IT" sz="1800" smtClean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sp>
          <p:nvSpPr>
            <p:cNvPr id="14370" name="Rettangolo 43"/>
            <p:cNvSpPr>
              <a:spLocks noChangeArrowheads="1"/>
            </p:cNvSpPr>
            <p:nvPr/>
          </p:nvSpPr>
          <p:spPr bwMode="auto">
            <a:xfrm rot="5400000">
              <a:off x="-14313" y="3450909"/>
              <a:ext cx="1431280" cy="369776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it-IT" altLang="it-IT" sz="180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71" name="Rettangolo 44"/>
            <p:cNvSpPr>
              <a:spLocks noChangeArrowheads="1"/>
            </p:cNvSpPr>
            <p:nvPr/>
          </p:nvSpPr>
          <p:spPr bwMode="auto">
            <a:xfrm rot="5400000">
              <a:off x="3441426" y="3451703"/>
              <a:ext cx="1431280" cy="36818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it-IT" altLang="it-IT" sz="180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80" name="Rettangolo 27"/>
            <p:cNvSpPr>
              <a:spLocks noChangeArrowheads="1"/>
            </p:cNvSpPr>
            <p:nvPr/>
          </p:nvSpPr>
          <p:spPr bwMode="auto">
            <a:xfrm>
              <a:off x="1335343" y="3964262"/>
              <a:ext cx="168224" cy="36972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it-IT" altLang="it-IT" sz="180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81" name="Rettangolo 56"/>
            <p:cNvSpPr>
              <a:spLocks noChangeArrowheads="1"/>
            </p:cNvSpPr>
            <p:nvPr/>
          </p:nvSpPr>
          <p:spPr bwMode="auto">
            <a:xfrm>
              <a:off x="2057438" y="3969021"/>
              <a:ext cx="168224" cy="3697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it-IT" altLang="it-IT" sz="180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82" name="Rettangolo 57"/>
            <p:cNvSpPr>
              <a:spLocks noChangeArrowheads="1"/>
            </p:cNvSpPr>
            <p:nvPr/>
          </p:nvSpPr>
          <p:spPr bwMode="auto">
            <a:xfrm>
              <a:off x="2777946" y="3970609"/>
              <a:ext cx="168224" cy="36813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it-IT" altLang="it-IT" sz="180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83" name="Rettangolo 58"/>
            <p:cNvSpPr>
              <a:spLocks noChangeArrowheads="1"/>
            </p:cNvSpPr>
            <p:nvPr/>
          </p:nvSpPr>
          <p:spPr bwMode="auto">
            <a:xfrm>
              <a:off x="3498453" y="3969021"/>
              <a:ext cx="168224" cy="3697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it-IT" altLang="it-IT" sz="180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2337" name="Rettangolo 71"/>
            <p:cNvSpPr>
              <a:spLocks noChangeArrowheads="1"/>
            </p:cNvSpPr>
            <p:nvPr/>
          </p:nvSpPr>
          <p:spPr bwMode="auto">
            <a:xfrm>
              <a:off x="808263" y="3754462"/>
              <a:ext cx="3240905" cy="216619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206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1343025" y="4090988"/>
            <a:ext cx="2212975" cy="400050"/>
            <a:chOff x="1392842" y="3963607"/>
            <a:chExt cx="2212595" cy="400221"/>
          </a:xfrm>
        </p:grpSpPr>
        <p:sp>
          <p:nvSpPr>
            <p:cNvPr id="77" name="Freccia in giù 76"/>
            <p:cNvSpPr/>
            <p:nvPr/>
          </p:nvSpPr>
          <p:spPr bwMode="auto">
            <a:xfrm>
              <a:off x="1392842" y="3963607"/>
              <a:ext cx="53966" cy="379574"/>
            </a:xfrm>
            <a:prstGeom prst="downArrow">
              <a:avLst/>
            </a:prstGeom>
            <a:solidFill>
              <a:srgbClr val="A20202"/>
            </a:solidFill>
            <a:ln w="9525" cap="flat" cmpd="sng" algn="ctr">
              <a:solidFill>
                <a:srgbClr val="A202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8" name="Freccia in giù 77"/>
            <p:cNvSpPr/>
            <p:nvPr/>
          </p:nvSpPr>
          <p:spPr bwMode="auto">
            <a:xfrm>
              <a:off x="2118205" y="3971547"/>
              <a:ext cx="46029" cy="379575"/>
            </a:xfrm>
            <a:prstGeom prst="downArrow">
              <a:avLst/>
            </a:prstGeom>
            <a:solidFill>
              <a:srgbClr val="A20202"/>
            </a:solidFill>
            <a:ln w="9525" cap="flat" cmpd="sng" algn="ctr">
              <a:solidFill>
                <a:srgbClr val="A202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9" name="Freccia in giù 78"/>
            <p:cNvSpPr/>
            <p:nvPr/>
          </p:nvSpPr>
          <p:spPr bwMode="auto">
            <a:xfrm>
              <a:off x="2838807" y="3969960"/>
              <a:ext cx="46029" cy="379574"/>
            </a:xfrm>
            <a:prstGeom prst="downArrow">
              <a:avLst/>
            </a:prstGeom>
            <a:solidFill>
              <a:srgbClr val="A20202"/>
            </a:solidFill>
            <a:ln w="9525" cap="flat" cmpd="sng" algn="ctr">
              <a:solidFill>
                <a:srgbClr val="A202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80" name="Freccia in giù 79"/>
            <p:cNvSpPr/>
            <p:nvPr/>
          </p:nvSpPr>
          <p:spPr bwMode="auto">
            <a:xfrm>
              <a:off x="3560995" y="3984253"/>
              <a:ext cx="44442" cy="379575"/>
            </a:xfrm>
            <a:prstGeom prst="downArrow">
              <a:avLst/>
            </a:prstGeom>
            <a:solidFill>
              <a:srgbClr val="A20202"/>
            </a:solidFill>
            <a:ln w="9525" cap="flat" cmpd="sng" algn="ctr">
              <a:solidFill>
                <a:srgbClr val="A202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373063" y="4940300"/>
            <a:ext cx="4321175" cy="1806575"/>
            <a:chOff x="422025" y="4813300"/>
            <a:chExt cx="4321323" cy="1806533"/>
          </a:xfrm>
        </p:grpSpPr>
        <p:grpSp>
          <p:nvGrpSpPr>
            <p:cNvPr id="12319" name="Gruppo 5"/>
            <p:cNvGrpSpPr>
              <a:grpSpLocks/>
            </p:cNvGrpSpPr>
            <p:nvPr/>
          </p:nvGrpSpPr>
          <p:grpSpPr bwMode="auto">
            <a:xfrm>
              <a:off x="422025" y="4813300"/>
              <a:ext cx="4321323" cy="1806533"/>
              <a:chOff x="422025" y="4813300"/>
              <a:chExt cx="4321323" cy="1806533"/>
            </a:xfrm>
          </p:grpSpPr>
          <p:sp>
            <p:nvSpPr>
              <p:cNvPr id="14346" name="Rettangolo 88"/>
              <p:cNvSpPr>
                <a:spLocks noChangeArrowheads="1"/>
              </p:cNvSpPr>
              <p:nvPr/>
            </p:nvSpPr>
            <p:spPr bwMode="auto">
              <a:xfrm rot="5400000">
                <a:off x="3409843" y="5360965"/>
                <a:ext cx="1465229" cy="369901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it-IT" altLang="it-IT" sz="1800" smtClean="0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4345" name="Rettangolo 87"/>
              <p:cNvSpPr>
                <a:spLocks noChangeArrowheads="1"/>
              </p:cNvSpPr>
              <p:nvPr/>
            </p:nvSpPr>
            <p:spPr bwMode="auto">
              <a:xfrm rot="5400000">
                <a:off x="-46262" y="5360965"/>
                <a:ext cx="1465229" cy="3699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it-IT" altLang="it-IT" sz="1800" smtClean="0">
                  <a:solidFill>
                    <a:srgbClr val="002060"/>
                  </a:solidFill>
                  <a:latin typeface="+mn-lt"/>
                </a:endParaRPr>
              </a:p>
            </p:txBody>
          </p:sp>
          <p:grpSp>
            <p:nvGrpSpPr>
              <p:cNvPr id="12323" name="Gruppo 72"/>
              <p:cNvGrpSpPr>
                <a:grpSpLocks/>
              </p:cNvGrpSpPr>
              <p:nvPr/>
            </p:nvGrpSpPr>
            <p:grpSpPr bwMode="auto">
              <a:xfrm>
                <a:off x="422025" y="6233415"/>
                <a:ext cx="4321323" cy="386418"/>
                <a:chOff x="417365" y="4406105"/>
                <a:chExt cx="4321323" cy="386418"/>
              </a:xfrm>
            </p:grpSpPr>
            <p:cxnSp>
              <p:nvCxnSpPr>
                <p:cNvPr id="12324" name="Connettore 1 10"/>
                <p:cNvCxnSpPr>
                  <a:cxnSpLocks noChangeShapeType="1"/>
                </p:cNvCxnSpPr>
                <p:nvPr/>
              </p:nvCxnSpPr>
              <p:spPr bwMode="auto">
                <a:xfrm>
                  <a:off x="417513" y="4406105"/>
                  <a:ext cx="4321175" cy="0"/>
                </a:xfrm>
                <a:prstGeom prst="line">
                  <a:avLst/>
                </a:prstGeom>
                <a:noFill/>
                <a:ln w="38100" algn="ctr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5" name="Rettangolo 11"/>
                <p:cNvSpPr>
                  <a:spLocks noChangeArrowheads="1"/>
                </p:cNvSpPr>
                <p:nvPr/>
              </p:nvSpPr>
              <p:spPr bwMode="auto">
                <a:xfrm>
                  <a:off x="417365" y="4424232"/>
                  <a:ext cx="4321323" cy="368291"/>
                </a:xfrm>
                <a:prstGeom prst="rect">
                  <a:avLst/>
                </a:prstGeom>
                <a:pattFill prst="ltUpDiag">
                  <a:fgClr>
                    <a:srgbClr val="00206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it-IT" altLang="it-IT" sz="1800" smtClean="0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2320" name="Rettangolo 75"/>
            <p:cNvSpPr>
              <a:spLocks noChangeArrowheads="1"/>
            </p:cNvSpPr>
            <p:nvPr/>
          </p:nvSpPr>
          <p:spPr bwMode="auto">
            <a:xfrm>
              <a:off x="871079" y="5999027"/>
              <a:ext cx="3086939" cy="216619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206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4349" name="Gruppo 106"/>
          <p:cNvGrpSpPr>
            <a:grpSpLocks/>
          </p:cNvGrpSpPr>
          <p:nvPr/>
        </p:nvGrpSpPr>
        <p:grpSpPr bwMode="auto">
          <a:xfrm>
            <a:off x="1586801" y="6215403"/>
            <a:ext cx="1666259" cy="271619"/>
            <a:chOff x="1578010" y="5592045"/>
            <a:chExt cx="1665991" cy="405051"/>
          </a:xfrm>
          <a:solidFill>
            <a:srgbClr val="A20202"/>
          </a:solidFill>
        </p:grpSpPr>
        <p:sp>
          <p:nvSpPr>
            <p:cNvPr id="108" name="Freccia in giù 107"/>
            <p:cNvSpPr/>
            <p:nvPr/>
          </p:nvSpPr>
          <p:spPr bwMode="auto">
            <a:xfrm>
              <a:off x="1578640" y="5592502"/>
              <a:ext cx="144439" cy="404701"/>
            </a:xfrm>
            <a:prstGeom prst="downArrow">
              <a:avLst/>
            </a:prstGeom>
            <a:grpFill/>
            <a:ln w="9525" cap="flat" cmpd="sng" algn="ctr">
              <a:solidFill>
                <a:srgbClr val="A202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09" name="Freccia in giù 108"/>
            <p:cNvSpPr/>
            <p:nvPr/>
          </p:nvSpPr>
          <p:spPr bwMode="auto">
            <a:xfrm>
              <a:off x="1832599" y="5592502"/>
              <a:ext cx="142852" cy="404701"/>
            </a:xfrm>
            <a:prstGeom prst="downArrow">
              <a:avLst/>
            </a:prstGeom>
            <a:grpFill/>
            <a:ln w="9525" cap="flat" cmpd="sng" algn="ctr">
              <a:solidFill>
                <a:srgbClr val="A202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0" name="Freccia in giù 109"/>
            <p:cNvSpPr/>
            <p:nvPr/>
          </p:nvSpPr>
          <p:spPr bwMode="auto">
            <a:xfrm>
              <a:off x="2084970" y="5592502"/>
              <a:ext cx="144440" cy="404701"/>
            </a:xfrm>
            <a:prstGeom prst="downArrow">
              <a:avLst/>
            </a:prstGeom>
            <a:grpFill/>
            <a:ln w="9525" cap="flat" cmpd="sng" algn="ctr">
              <a:solidFill>
                <a:srgbClr val="A202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1" name="Freccia in giù 110"/>
            <p:cNvSpPr/>
            <p:nvPr/>
          </p:nvSpPr>
          <p:spPr bwMode="auto">
            <a:xfrm>
              <a:off x="2338930" y="5592502"/>
              <a:ext cx="144440" cy="404701"/>
            </a:xfrm>
            <a:prstGeom prst="downArrow">
              <a:avLst/>
            </a:prstGeom>
            <a:grpFill/>
            <a:ln w="9525" cap="flat" cmpd="sng" algn="ctr">
              <a:solidFill>
                <a:srgbClr val="A202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2" name="Freccia in giù 111"/>
            <p:cNvSpPr/>
            <p:nvPr/>
          </p:nvSpPr>
          <p:spPr bwMode="auto">
            <a:xfrm>
              <a:off x="2592889" y="5592502"/>
              <a:ext cx="144440" cy="404701"/>
            </a:xfrm>
            <a:prstGeom prst="downArrow">
              <a:avLst/>
            </a:prstGeom>
            <a:grpFill/>
            <a:ln w="9525" cap="flat" cmpd="sng" algn="ctr">
              <a:solidFill>
                <a:srgbClr val="A202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3" name="Freccia in giù 112"/>
            <p:cNvSpPr/>
            <p:nvPr/>
          </p:nvSpPr>
          <p:spPr bwMode="auto">
            <a:xfrm>
              <a:off x="2846848" y="5592502"/>
              <a:ext cx="142852" cy="404701"/>
            </a:xfrm>
            <a:prstGeom prst="downArrow">
              <a:avLst/>
            </a:prstGeom>
            <a:grpFill/>
            <a:ln w="9525" cap="flat" cmpd="sng" algn="ctr">
              <a:solidFill>
                <a:srgbClr val="A202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4" name="Freccia in giù 113"/>
            <p:cNvSpPr/>
            <p:nvPr/>
          </p:nvSpPr>
          <p:spPr bwMode="auto">
            <a:xfrm>
              <a:off x="3099220" y="5592502"/>
              <a:ext cx="144439" cy="404701"/>
            </a:xfrm>
            <a:prstGeom prst="downArrow">
              <a:avLst/>
            </a:prstGeom>
            <a:grpFill/>
            <a:ln w="9525" cap="flat" cmpd="sng" algn="ctr">
              <a:solidFill>
                <a:srgbClr val="A202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it-IT">
                <a:solidFill>
                  <a:srgbClr val="002060"/>
                </a:solidFill>
                <a:latin typeface="+mn-lt"/>
              </a:endParaRPr>
            </a:p>
          </p:txBody>
        </p:sp>
      </p:grpSp>
      <p:cxnSp>
        <p:nvCxnSpPr>
          <p:cNvPr id="18" name="Connettore 2 17"/>
          <p:cNvCxnSpPr/>
          <p:nvPr/>
        </p:nvCxnSpPr>
        <p:spPr bwMode="auto">
          <a:xfrm flipH="1">
            <a:off x="601663" y="1935163"/>
            <a:ext cx="803275" cy="0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" name="Gruppo 26"/>
          <p:cNvGrpSpPr>
            <a:grpSpLocks/>
          </p:cNvGrpSpPr>
          <p:nvPr/>
        </p:nvGrpSpPr>
        <p:grpSpPr bwMode="auto">
          <a:xfrm>
            <a:off x="315913" y="1203325"/>
            <a:ext cx="4321175" cy="1789113"/>
            <a:chOff x="365125" y="1076630"/>
            <a:chExt cx="4321323" cy="1788744"/>
          </a:xfrm>
        </p:grpSpPr>
        <p:sp>
          <p:nvSpPr>
            <p:cNvPr id="12312" name="Rettangolo 1"/>
            <p:cNvSpPr>
              <a:spLocks noChangeArrowheads="1"/>
            </p:cNvSpPr>
            <p:nvPr/>
          </p:nvSpPr>
          <p:spPr bwMode="auto">
            <a:xfrm>
              <a:off x="813412" y="1710607"/>
              <a:ext cx="3274194" cy="216619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206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2313" name="Gruppo 22"/>
            <p:cNvGrpSpPr>
              <a:grpSpLocks/>
            </p:cNvGrpSpPr>
            <p:nvPr/>
          </p:nvGrpSpPr>
          <p:grpSpPr bwMode="auto">
            <a:xfrm>
              <a:off x="365125" y="1076630"/>
              <a:ext cx="4321323" cy="1788744"/>
              <a:chOff x="365125" y="1076630"/>
              <a:chExt cx="4321323" cy="1788744"/>
            </a:xfrm>
          </p:grpSpPr>
          <p:cxnSp>
            <p:nvCxnSpPr>
              <p:cNvPr id="12314" name="Connettore 1 10"/>
              <p:cNvCxnSpPr>
                <a:cxnSpLocks noChangeShapeType="1"/>
              </p:cNvCxnSpPr>
              <p:nvPr/>
            </p:nvCxnSpPr>
            <p:spPr bwMode="auto">
              <a:xfrm>
                <a:off x="365273" y="2478956"/>
                <a:ext cx="4321175" cy="0"/>
              </a:xfrm>
              <a:prstGeom prst="line">
                <a:avLst/>
              </a:prstGeom>
              <a:noFill/>
              <a:ln w="38100" algn="ctr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2315" name="Gruppo 3"/>
              <p:cNvGrpSpPr>
                <a:grpSpLocks/>
              </p:cNvGrpSpPr>
              <p:nvPr/>
            </p:nvGrpSpPr>
            <p:grpSpPr bwMode="auto">
              <a:xfrm>
                <a:off x="501746" y="1076630"/>
                <a:ext cx="3840598" cy="1374170"/>
                <a:chOff x="486753" y="1028702"/>
                <a:chExt cx="3840598" cy="1374170"/>
              </a:xfrm>
            </p:grpSpPr>
            <p:sp>
              <p:nvSpPr>
                <p:cNvPr id="14391" name="Rettangolo 18"/>
                <p:cNvSpPr>
                  <a:spLocks noChangeArrowheads="1"/>
                </p:cNvSpPr>
                <p:nvPr/>
              </p:nvSpPr>
              <p:spPr bwMode="auto">
                <a:xfrm rot="5400000">
                  <a:off x="-5317" y="1541315"/>
                  <a:ext cx="1353858" cy="369900"/>
                </a:xfrm>
                <a:prstGeom prst="rect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it-IT" altLang="it-IT" sz="1800" smtClean="0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14392" name="Rettangolo 19"/>
                <p:cNvSpPr>
                  <a:spLocks noChangeArrowheads="1"/>
                </p:cNvSpPr>
                <p:nvPr/>
              </p:nvSpPr>
              <p:spPr bwMode="auto">
                <a:xfrm rot="5400000">
                  <a:off x="3454760" y="1530998"/>
                  <a:ext cx="1374492" cy="369900"/>
                </a:xfrm>
                <a:prstGeom prst="rect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it-IT" altLang="it-IT" sz="1800" smtClean="0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99" name="Rettangolo 11"/>
              <p:cNvSpPr>
                <a:spLocks noChangeArrowheads="1"/>
              </p:cNvSpPr>
              <p:nvPr/>
            </p:nvSpPr>
            <p:spPr bwMode="auto">
              <a:xfrm>
                <a:off x="365125" y="2495562"/>
                <a:ext cx="4321323" cy="369812"/>
              </a:xfrm>
              <a:prstGeom prst="rect">
                <a:avLst/>
              </a:prstGeom>
              <a:pattFill prst="ltUpDiag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it-IT" altLang="it-IT" sz="1800" smtClean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</p:grpSp>
      <p:sp>
        <p:nvSpPr>
          <p:cNvPr id="10" name="Freccia in giù 9"/>
          <p:cNvSpPr>
            <a:spLocks noChangeArrowheads="1"/>
          </p:cNvSpPr>
          <p:nvPr/>
        </p:nvSpPr>
        <p:spPr bwMode="auto">
          <a:xfrm>
            <a:off x="487363" y="2171700"/>
            <a:ext cx="319087" cy="692150"/>
          </a:xfrm>
          <a:prstGeom prst="downArrow">
            <a:avLst>
              <a:gd name="adj1" fmla="val 50000"/>
              <a:gd name="adj2" fmla="val 49971"/>
            </a:avLst>
          </a:prstGeom>
          <a:solidFill>
            <a:srgbClr val="A20202"/>
          </a:solidFill>
          <a:ln w="9525" algn="ctr">
            <a:solidFill>
              <a:srgbClr val="A2020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2" name="Connettore 2 21"/>
          <p:cNvCxnSpPr>
            <a:cxnSpLocks noChangeShapeType="1"/>
          </p:cNvCxnSpPr>
          <p:nvPr/>
        </p:nvCxnSpPr>
        <p:spPr bwMode="auto">
          <a:xfrm flipH="1">
            <a:off x="601663" y="1935163"/>
            <a:ext cx="536575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393700" y="485775"/>
            <a:ext cx="82089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A20202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Schemi di funzionamento </a:t>
            </a:r>
            <a:r>
              <a:rPr lang="it-IT" altLang="it-IT" sz="2400" b="1" dirty="0" err="1">
                <a:solidFill>
                  <a:srgbClr val="A20202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CO</a:t>
            </a:r>
            <a:r>
              <a:rPr lang="it-IT" altLang="it-IT" sz="2400" b="1" baseline="-25000" dirty="0" err="1">
                <a:solidFill>
                  <a:srgbClr val="A20202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i</a:t>
            </a:r>
            <a:endParaRPr lang="it-IT" altLang="it-IT" sz="2400" b="1" baseline="-25000" dirty="0">
              <a:solidFill>
                <a:srgbClr val="A20202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400" b="1" cap="all" dirty="0" smtClean="0">
              <a:solidFill>
                <a:srgbClr val="A20202"/>
              </a:solidFill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1" name="Immagin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81100"/>
            <a:ext cx="4659312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Immagin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16238"/>
            <a:ext cx="469741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Immagin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044825"/>
            <a:ext cx="468312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0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/>
      <p:bldP spid="14365" grpId="0"/>
      <p:bldP spid="14366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451326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789363"/>
            <a:ext cx="452913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magin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538"/>
            <a:ext cx="451326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744538"/>
            <a:ext cx="452913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33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580566" y="1683557"/>
            <a:ext cx="5326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UT. Fondazione – Elevazione - Contenimento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3571142" y="2254421"/>
            <a:ext cx="5106234" cy="707886"/>
            <a:chOff x="3747458" y="5654722"/>
            <a:chExt cx="5106234" cy="707886"/>
          </a:xfrm>
        </p:grpSpPr>
        <p:sp>
          <p:nvSpPr>
            <p:cNvPr id="3" name="Rettangolo arrotondato 2"/>
            <p:cNvSpPr/>
            <p:nvPr/>
          </p:nvSpPr>
          <p:spPr>
            <a:xfrm>
              <a:off x="5399852" y="5745447"/>
              <a:ext cx="3072614" cy="34647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40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4" name="TextBox 15"/>
            <p:cNvSpPr txBox="1">
              <a:spLocks noChangeArrowheads="1"/>
            </p:cNvSpPr>
            <p:nvPr/>
          </p:nvSpPr>
          <p:spPr bwMode="auto">
            <a:xfrm>
              <a:off x="3747458" y="5654722"/>
              <a:ext cx="510623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UT</a:t>
              </a:r>
              <a:r>
                <a:rPr lang="it-IT" sz="20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. Verticale – Orizzontale </a:t>
              </a:r>
              <a:r>
                <a:rPr lang="it-IT" sz="2000" b="1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– Superiore – Orizzontale inferiore</a:t>
              </a:r>
              <a:endParaRPr lang="it-IT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571142" y="3032145"/>
            <a:ext cx="4664118" cy="400110"/>
            <a:chOff x="1601216" y="6108778"/>
            <a:chExt cx="4664118" cy="400110"/>
          </a:xfrm>
        </p:grpSpPr>
        <p:sp>
          <p:nvSpPr>
            <p:cNvPr id="21" name="Rettangolo arrotondato 20"/>
            <p:cNvSpPr/>
            <p:nvPr/>
          </p:nvSpPr>
          <p:spPr>
            <a:xfrm>
              <a:off x="3223085" y="6136947"/>
              <a:ext cx="1628316" cy="37194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0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5" name="TextBox 16"/>
            <p:cNvSpPr txBox="1">
              <a:spLocks noChangeArrowheads="1"/>
            </p:cNvSpPr>
            <p:nvPr/>
          </p:nvSpPr>
          <p:spPr bwMode="auto">
            <a:xfrm>
              <a:off x="1601216" y="6108778"/>
              <a:ext cx="46641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UT. Verticale – Orizzontale - Inclinata</a:t>
              </a:r>
            </a:p>
          </p:txBody>
        </p:sp>
      </p:grp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684421" y="745704"/>
            <a:ext cx="785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CLASSIFICAZIONE DEL SISTEMA TECNOLOGICO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614179" y="1667958"/>
            <a:ext cx="5557696" cy="4284226"/>
            <a:chOff x="614179" y="1667958"/>
            <a:chExt cx="5557696" cy="4284226"/>
          </a:xfrm>
        </p:grpSpPr>
        <p:sp>
          <p:nvSpPr>
            <p:cNvPr id="3087" name="TextBox 5"/>
            <p:cNvSpPr txBox="1">
              <a:spLocks noChangeArrowheads="1"/>
            </p:cNvSpPr>
            <p:nvPr/>
          </p:nvSpPr>
          <p:spPr bwMode="auto">
            <a:xfrm>
              <a:off x="614179" y="1667958"/>
              <a:ext cx="19183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STRUTTURE</a:t>
              </a:r>
            </a:p>
          </p:txBody>
        </p:sp>
        <p:sp>
          <p:nvSpPr>
            <p:cNvPr id="3088" name="TextBox 6"/>
            <p:cNvSpPr txBox="1">
              <a:spLocks noChangeArrowheads="1"/>
            </p:cNvSpPr>
            <p:nvPr/>
          </p:nvSpPr>
          <p:spPr bwMode="auto">
            <a:xfrm>
              <a:off x="614179" y="2315311"/>
              <a:ext cx="19183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CHIUSURE</a:t>
              </a:r>
            </a:p>
          </p:txBody>
        </p:sp>
        <p:sp>
          <p:nvSpPr>
            <p:cNvPr id="3089" name="TextBox 7"/>
            <p:cNvSpPr txBox="1">
              <a:spLocks noChangeArrowheads="1"/>
            </p:cNvSpPr>
            <p:nvPr/>
          </p:nvSpPr>
          <p:spPr bwMode="auto">
            <a:xfrm>
              <a:off x="614179" y="2962664"/>
              <a:ext cx="35238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PARTIZIONI INTERNE</a:t>
              </a:r>
            </a:p>
          </p:txBody>
        </p:sp>
        <p:sp>
          <p:nvSpPr>
            <p:cNvPr id="3090" name="TextBox 8"/>
            <p:cNvSpPr txBox="1">
              <a:spLocks noChangeArrowheads="1"/>
            </p:cNvSpPr>
            <p:nvPr/>
          </p:nvSpPr>
          <p:spPr bwMode="auto">
            <a:xfrm>
              <a:off x="614179" y="4257370"/>
              <a:ext cx="3203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ATTREZZATURE I/E</a:t>
              </a:r>
            </a:p>
          </p:txBody>
        </p:sp>
        <p:sp>
          <p:nvSpPr>
            <p:cNvPr id="3091" name="TextBox 9"/>
            <p:cNvSpPr txBox="1">
              <a:spLocks noChangeArrowheads="1"/>
            </p:cNvSpPr>
            <p:nvPr/>
          </p:nvSpPr>
          <p:spPr bwMode="auto">
            <a:xfrm>
              <a:off x="614179" y="3610017"/>
              <a:ext cx="41710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PARTIZIONI ESTERNE </a:t>
              </a:r>
            </a:p>
          </p:txBody>
        </p:sp>
        <p:sp>
          <p:nvSpPr>
            <p:cNvPr id="3092" name="TextBox 10"/>
            <p:cNvSpPr txBox="1">
              <a:spLocks noChangeArrowheads="1"/>
            </p:cNvSpPr>
            <p:nvPr/>
          </p:nvSpPr>
          <p:spPr bwMode="auto">
            <a:xfrm>
              <a:off x="614179" y="4904723"/>
              <a:ext cx="5557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IMPIANTI FORNITURA SERVIZI</a:t>
              </a:r>
            </a:p>
          </p:txBody>
        </p:sp>
        <p:sp>
          <p:nvSpPr>
            <p:cNvPr id="3093" name="TextBox 11"/>
            <p:cNvSpPr txBox="1">
              <a:spLocks noChangeArrowheads="1"/>
            </p:cNvSpPr>
            <p:nvPr/>
          </p:nvSpPr>
          <p:spPr bwMode="auto">
            <a:xfrm>
              <a:off x="614179" y="5552074"/>
              <a:ext cx="3203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IMPIANTI DI SICUREZZA</a:t>
              </a:r>
            </a:p>
          </p:txBody>
        </p:sp>
      </p:grp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927213" y="1209448"/>
            <a:ext cx="873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002060"/>
                </a:solidFill>
                <a:cs typeface="Arial" panose="020B0604020202020204" pitchFamily="34" charset="0"/>
              </a:rPr>
              <a:t>UNI 8290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3571142" y="3605491"/>
            <a:ext cx="4673542" cy="400110"/>
            <a:chOff x="2599326" y="6250420"/>
            <a:chExt cx="4673542" cy="400110"/>
          </a:xfrm>
        </p:grpSpPr>
        <p:sp>
          <p:nvSpPr>
            <p:cNvPr id="22" name="Rettangolo arrotondato 2"/>
            <p:cNvSpPr/>
            <p:nvPr/>
          </p:nvSpPr>
          <p:spPr>
            <a:xfrm>
              <a:off x="4221782" y="6304058"/>
              <a:ext cx="1679486" cy="34647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0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6" name="TextBox 17"/>
            <p:cNvSpPr txBox="1">
              <a:spLocks noChangeArrowheads="1"/>
            </p:cNvSpPr>
            <p:nvPr/>
          </p:nvSpPr>
          <p:spPr bwMode="auto">
            <a:xfrm>
              <a:off x="2599326" y="6250420"/>
              <a:ext cx="46735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UT. Verticale – Orizzontale - Inclinata</a:t>
              </a:r>
            </a:p>
          </p:txBody>
        </p:sp>
      </p:grpSp>
      <p:sp>
        <p:nvSpPr>
          <p:cNvPr id="2" name="Rettangolo arrotondato 1"/>
          <p:cNvSpPr/>
          <p:nvPr/>
        </p:nvSpPr>
        <p:spPr>
          <a:xfrm>
            <a:off x="381000" y="2184400"/>
            <a:ext cx="8525933" cy="197273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400">
              <a:cs typeface="Arial" panose="020B0604020202020204" pitchFamily="34" charset="0"/>
            </a:endParaRPr>
          </a:p>
        </p:txBody>
      </p:sp>
      <p:sp>
        <p:nvSpPr>
          <p:cNvPr id="26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43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TextBox 6"/>
          <p:cNvSpPr txBox="1">
            <a:spLocks noChangeArrowheads="1"/>
          </p:cNvSpPr>
          <p:nvPr/>
        </p:nvSpPr>
        <p:spPr bwMode="auto">
          <a:xfrm>
            <a:off x="856211" y="1633518"/>
            <a:ext cx="76144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CHIUSURE – </a:t>
            </a: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Insieme di unità tecnologiche e degli elementi tecnici del sistema edilizio aventi funzione di separare e di conformare gli spazi interni del sistema edilizio stesso rispetto all’esterno</a:t>
            </a:r>
          </a:p>
        </p:txBody>
      </p:sp>
      <p:sp>
        <p:nvSpPr>
          <p:cNvPr id="3089" name="TextBox 7"/>
          <p:cNvSpPr txBox="1">
            <a:spLocks noChangeArrowheads="1"/>
          </p:cNvSpPr>
          <p:nvPr/>
        </p:nvSpPr>
        <p:spPr bwMode="auto">
          <a:xfrm>
            <a:off x="856211" y="3309305"/>
            <a:ext cx="76144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PARTIZIONI INTERNE - </a:t>
            </a: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Insieme di unità tecnologiche e degli elementi tecnici del sistema edilizio aventi funzione di separare e di conformare gli spazi interni del sistema edilizio</a:t>
            </a:r>
          </a:p>
        </p:txBody>
      </p:sp>
      <p:sp>
        <p:nvSpPr>
          <p:cNvPr id="3091" name="TextBox 9"/>
          <p:cNvSpPr txBox="1">
            <a:spLocks noChangeArrowheads="1"/>
          </p:cNvSpPr>
          <p:nvPr/>
        </p:nvSpPr>
        <p:spPr bwMode="auto">
          <a:xfrm>
            <a:off x="856212" y="4954570"/>
            <a:ext cx="76144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PARTIZIONI ESTERNE - </a:t>
            </a: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Insieme di unità tecnologiche e degli elementi tecnici del sistema edilizio aventi funzione di separare e di conformare gli spazi esterni connessi con il  sistema edilizio stesso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7856" y="680879"/>
            <a:ext cx="548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ALCUNE DEFINIZIONI</a:t>
            </a: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3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42857" y="672228"/>
            <a:ext cx="785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CLASSIFICAZIONE DEL SISTEMA TECNOLOGICO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85649" y="1135972"/>
            <a:ext cx="873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cs typeface="Arial" panose="020B0604020202020204" pitchFamily="34" charset="0"/>
              </a:rPr>
              <a:t>UNI 8290</a:t>
            </a:r>
          </a:p>
        </p:txBody>
      </p:sp>
      <p:sp>
        <p:nvSpPr>
          <p:cNvPr id="16" name="Rettangolo arrotondato 2"/>
          <p:cNvSpPr/>
          <p:nvPr/>
        </p:nvSpPr>
        <p:spPr>
          <a:xfrm>
            <a:off x="4969014" y="5412302"/>
            <a:ext cx="1522303" cy="44267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it-IT" sz="2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36443" y="1667605"/>
            <a:ext cx="8508052" cy="4950415"/>
            <a:chOff x="511258" y="1700856"/>
            <a:chExt cx="8508052" cy="4950415"/>
          </a:xfrm>
        </p:grpSpPr>
        <p:grpSp>
          <p:nvGrpSpPr>
            <p:cNvPr id="3" name="Gruppo 2"/>
            <p:cNvGrpSpPr/>
            <p:nvPr/>
          </p:nvGrpSpPr>
          <p:grpSpPr>
            <a:xfrm>
              <a:off x="511260" y="1700856"/>
              <a:ext cx="8508050" cy="1662463"/>
              <a:chOff x="411507" y="1858798"/>
              <a:chExt cx="8632741" cy="1662463"/>
            </a:xfrm>
          </p:grpSpPr>
          <p:sp>
            <p:nvSpPr>
              <p:cNvPr id="27" name="TextBox 15"/>
              <p:cNvSpPr txBox="1">
                <a:spLocks noChangeArrowheads="1"/>
              </p:cNvSpPr>
              <p:nvPr/>
            </p:nvSpPr>
            <p:spPr bwMode="auto">
              <a:xfrm>
                <a:off x="2919259" y="1889575"/>
                <a:ext cx="572463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2000" b="1" dirty="0">
                    <a:solidFill>
                      <a:srgbClr val="002060"/>
                    </a:solidFill>
                    <a:latin typeface="+mn-lt"/>
                    <a:cs typeface="Arial" panose="020B0604020202020204" pitchFamily="34" charset="0"/>
                  </a:rPr>
                  <a:t>UT.</a:t>
                </a:r>
                <a:r>
                  <a:rPr lang="it-IT" sz="2000" b="1" dirty="0">
                    <a:solidFill>
                      <a:srgbClr val="FFFF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it-IT" sz="2000" b="1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Verticale</a:t>
                </a:r>
                <a:r>
                  <a:rPr lang="it-IT" sz="2000" b="1" dirty="0">
                    <a:solidFill>
                      <a:srgbClr val="FFFF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it-IT" sz="2000" b="1" dirty="0">
                    <a:solidFill>
                      <a:srgbClr val="002060"/>
                    </a:solidFill>
                    <a:latin typeface="+mn-lt"/>
                    <a:cs typeface="Arial" panose="020B0604020202020204" pitchFamily="34" charset="0"/>
                  </a:rPr>
                  <a:t>– Orizzontale - Superiore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937882" y="2431732"/>
                <a:ext cx="6106366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it-IT" b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Orizzontale</a:t>
                </a:r>
                <a:r>
                  <a:rPr lang="it-IT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Inferiore:  Solai a </a:t>
                </a:r>
                <a:r>
                  <a:rPr lang="it-IT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terra 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it-IT" b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Orizzontale</a:t>
                </a:r>
                <a:r>
                  <a:rPr lang="it-IT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su spazi esterni: </a:t>
                </a:r>
                <a:r>
                  <a:rPr lang="it-IT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Solai su </a:t>
                </a:r>
                <a:r>
                  <a:rPr lang="it-IT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spazi  esterni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it-IT" b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Superiore</a:t>
                </a:r>
                <a:r>
                  <a:rPr lang="it-IT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: Coperture    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1507" y="1858798"/>
                <a:ext cx="20522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CHIUSURE</a:t>
                </a:r>
              </a:p>
            </p:txBody>
          </p:sp>
        </p:grpSp>
        <p:grpSp>
          <p:nvGrpSpPr>
            <p:cNvPr id="4" name="Gruppo 3"/>
            <p:cNvGrpSpPr/>
            <p:nvPr/>
          </p:nvGrpSpPr>
          <p:grpSpPr>
            <a:xfrm>
              <a:off x="511259" y="3740802"/>
              <a:ext cx="7685589" cy="1245762"/>
              <a:chOff x="411507" y="3914444"/>
              <a:chExt cx="7685589" cy="1245762"/>
            </a:xfrm>
          </p:grpSpPr>
          <p:sp>
            <p:nvSpPr>
              <p:cNvPr id="28" name="TextBox 16"/>
              <p:cNvSpPr txBox="1">
                <a:spLocks noChangeArrowheads="1"/>
              </p:cNvSpPr>
              <p:nvPr/>
            </p:nvSpPr>
            <p:spPr bwMode="auto">
              <a:xfrm>
                <a:off x="2919259" y="3914444"/>
                <a:ext cx="517783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it-IT" dirty="0">
                    <a:latin typeface="+mn-lt"/>
                  </a:rPr>
                  <a:t>UT. </a:t>
                </a:r>
                <a:r>
                  <a:rPr lang="it-IT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rPr>
                  <a:t>Verticale</a:t>
                </a:r>
                <a:r>
                  <a:rPr lang="it-IT" dirty="0">
                    <a:latin typeface="+mn-lt"/>
                  </a:rPr>
                  <a:t> – Orizzontale - </a:t>
                </a:r>
                <a:r>
                  <a:rPr lang="it-IT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rPr>
                  <a:t>Inclinata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37882" y="4403076"/>
                <a:ext cx="302472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it-IT" b="1" dirty="0" smtClean="0">
                    <a:latin typeface="+mn-lt"/>
                  </a:rPr>
                  <a:t>Orizzontale</a:t>
                </a:r>
                <a:r>
                  <a:rPr lang="it-IT" dirty="0" smtClean="0">
                    <a:latin typeface="+mn-lt"/>
                  </a:rPr>
                  <a:t>: Solai</a:t>
                </a:r>
                <a:endParaRPr lang="it-IT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it-IT" dirty="0" smtClean="0">
                    <a:latin typeface="+mn-lt"/>
                  </a:rPr>
                  <a:t>                          Soppalchi</a:t>
                </a:r>
                <a:endParaRPr lang="it-IT" dirty="0">
                  <a:latin typeface="+mn-lt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1507" y="3936176"/>
                <a:ext cx="25263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sz="2000" b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defRPr>
                </a:lvl1pPr>
              </a:lstStyle>
              <a:p>
                <a:pPr algn="l"/>
                <a:r>
                  <a:rPr lang="it-IT" sz="2400" dirty="0">
                    <a:latin typeface="+mn-lt"/>
                    <a:cs typeface="Arial" panose="020B0604020202020204" pitchFamily="34" charset="0"/>
                  </a:rPr>
                  <a:t>PARTIZIONI </a:t>
                </a:r>
                <a:endParaRPr lang="it-IT" sz="2400" dirty="0" smtClean="0">
                  <a:latin typeface="+mn-lt"/>
                  <a:cs typeface="Arial" panose="020B0604020202020204" pitchFamily="34" charset="0"/>
                </a:endParaRPr>
              </a:p>
              <a:p>
                <a:pPr algn="l"/>
                <a:r>
                  <a:rPr lang="it-IT" sz="2400" dirty="0" smtClean="0">
                    <a:latin typeface="+mn-lt"/>
                    <a:cs typeface="Arial" panose="020B0604020202020204" pitchFamily="34" charset="0"/>
                  </a:rPr>
                  <a:t>INTERNE</a:t>
                </a:r>
                <a:endParaRPr lang="it-IT" sz="2400" dirty="0">
                  <a:latin typeface="+mn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o 4"/>
            <p:cNvGrpSpPr/>
            <p:nvPr/>
          </p:nvGrpSpPr>
          <p:grpSpPr>
            <a:xfrm>
              <a:off x="511258" y="5364048"/>
              <a:ext cx="7685590" cy="1287223"/>
              <a:chOff x="411507" y="5433584"/>
              <a:chExt cx="7685590" cy="1287223"/>
            </a:xfrm>
          </p:grpSpPr>
          <p:sp>
            <p:nvSpPr>
              <p:cNvPr id="14" name="TextBox 11"/>
              <p:cNvSpPr txBox="1"/>
              <p:nvPr/>
            </p:nvSpPr>
            <p:spPr>
              <a:xfrm>
                <a:off x="2937882" y="5963677"/>
                <a:ext cx="302472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it-IT" dirty="0">
                    <a:latin typeface="+mn-lt"/>
                  </a:rPr>
                  <a:t> </a:t>
                </a:r>
                <a:r>
                  <a:rPr lang="it-IT" dirty="0" smtClean="0">
                    <a:latin typeface="+mn-lt"/>
                  </a:rPr>
                  <a:t>Orizzontale</a:t>
                </a:r>
                <a:r>
                  <a:rPr lang="it-IT" b="0" dirty="0" smtClean="0">
                    <a:latin typeface="+mn-lt"/>
                  </a:rPr>
                  <a:t>: Balconi</a:t>
                </a:r>
                <a:endParaRPr lang="it-IT" b="0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it-IT" dirty="0">
                    <a:latin typeface="+mn-lt"/>
                  </a:rPr>
                  <a:t> </a:t>
                </a:r>
                <a:r>
                  <a:rPr lang="it-IT" dirty="0" smtClean="0">
                    <a:latin typeface="+mn-lt"/>
                  </a:rPr>
                  <a:t>                          </a:t>
                </a:r>
                <a:r>
                  <a:rPr lang="it-IT" b="0" dirty="0">
                    <a:latin typeface="+mn-lt"/>
                  </a:rPr>
                  <a:t>Logge</a:t>
                </a:r>
              </a:p>
            </p:txBody>
          </p: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2919259" y="5433584"/>
                <a:ext cx="517783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it-IT" dirty="0">
                    <a:latin typeface="+mn-lt"/>
                  </a:rPr>
                  <a:t>UT. </a:t>
                </a:r>
                <a:r>
                  <a:rPr lang="it-IT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rPr>
                  <a:t>Verticale</a:t>
                </a:r>
                <a:r>
                  <a:rPr lang="it-IT" dirty="0">
                    <a:latin typeface="+mn-lt"/>
                  </a:rPr>
                  <a:t> – Orizzontale - </a:t>
                </a:r>
                <a:r>
                  <a:rPr lang="it-IT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rPr>
                  <a:t>Inclinata</a:t>
                </a:r>
              </a:p>
            </p:txBody>
          </p:sp>
          <p:sp>
            <p:nvSpPr>
              <p:cNvPr id="18" name="TextBox 15"/>
              <p:cNvSpPr txBox="1"/>
              <p:nvPr/>
            </p:nvSpPr>
            <p:spPr>
              <a:xfrm>
                <a:off x="411507" y="5439477"/>
                <a:ext cx="20522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it-IT" dirty="0">
                    <a:latin typeface="+mn-lt"/>
                  </a:rPr>
                  <a:t>PARTIZIONI ESTERNE</a:t>
                </a:r>
              </a:p>
            </p:txBody>
          </p:sp>
        </p:grpSp>
      </p:grpSp>
      <p:sp>
        <p:nvSpPr>
          <p:cNvPr id="19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43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42857" y="672228"/>
            <a:ext cx="785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CLASSIFICAZIONE DEL SISTEMA TECNOLOGICO</a:t>
            </a:r>
          </a:p>
        </p:txBody>
      </p:sp>
      <p:sp>
        <p:nvSpPr>
          <p:cNvPr id="7" name="TextBox 45"/>
          <p:cNvSpPr txBox="1"/>
          <p:nvPr/>
        </p:nvSpPr>
        <p:spPr>
          <a:xfrm>
            <a:off x="6617626" y="3157294"/>
            <a:ext cx="252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algn="l"/>
            <a:r>
              <a:rPr lang="it-IT" sz="2400" dirty="0" smtClean="0">
                <a:latin typeface="+mn-lt"/>
                <a:cs typeface="Arial" panose="020B0604020202020204" pitchFamily="34" charset="0"/>
              </a:rPr>
              <a:t>CHIUSURE</a:t>
            </a:r>
            <a:endParaRPr lang="it-IT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" y="1705147"/>
            <a:ext cx="6292735" cy="4548101"/>
          </a:xfrm>
        </p:spPr>
      </p:pic>
      <p:sp>
        <p:nvSpPr>
          <p:cNvPr id="9" name="TextBox 45"/>
          <p:cNvSpPr txBox="1"/>
          <p:nvPr/>
        </p:nvSpPr>
        <p:spPr>
          <a:xfrm>
            <a:off x="6617626" y="4456850"/>
            <a:ext cx="2526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algn="l"/>
            <a:r>
              <a:rPr lang="it-IT" sz="2400" dirty="0" smtClean="0">
                <a:latin typeface="+mn-lt"/>
                <a:cs typeface="Arial" panose="020B0604020202020204" pitchFamily="34" charset="0"/>
              </a:rPr>
              <a:t>PARTIZIONI ESTERNE</a:t>
            </a:r>
            <a:endParaRPr lang="it-IT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" y="1705147"/>
            <a:ext cx="6292735" cy="4548101"/>
          </a:xfrm>
          <a:prstGeom prst="rect">
            <a:avLst/>
          </a:prstGeom>
        </p:spPr>
      </p:pic>
      <p:sp>
        <p:nvSpPr>
          <p:cNvPr id="12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0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47644" y="779517"/>
            <a:ext cx="785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CLASSIFICAZIONE DEL SISTEMA TECNOLOGICO</a:t>
            </a:r>
          </a:p>
        </p:txBody>
      </p:sp>
      <p:sp>
        <p:nvSpPr>
          <p:cNvPr id="15" name="TextBox 45"/>
          <p:cNvSpPr txBox="1"/>
          <p:nvPr/>
        </p:nvSpPr>
        <p:spPr>
          <a:xfrm>
            <a:off x="6492935" y="3320778"/>
            <a:ext cx="2526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algn="l"/>
            <a:r>
              <a:rPr lang="it-IT" sz="2400" dirty="0" smtClean="0">
                <a:latin typeface="+mn-lt"/>
                <a:cs typeface="Arial" panose="020B0604020202020204" pitchFamily="34" charset="0"/>
              </a:rPr>
              <a:t>PARTIZIONE</a:t>
            </a:r>
          </a:p>
          <a:p>
            <a:pPr algn="l"/>
            <a:r>
              <a:rPr lang="it-IT" sz="2400" dirty="0" smtClean="0">
                <a:latin typeface="+mn-lt"/>
                <a:cs typeface="Arial" panose="020B0604020202020204" pitchFamily="34" charset="0"/>
              </a:rPr>
              <a:t>INTERNA</a:t>
            </a:r>
            <a:endParaRPr lang="it-IT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2" descr="C:\Users\7235\Dropbox\Photos\foto studenti\DSCN21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" y="1630334"/>
            <a:ext cx="6064135" cy="45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" y="1606435"/>
            <a:ext cx="6096000" cy="4572000"/>
          </a:xfrm>
          <a:prstGeom prst="rect">
            <a:avLst/>
          </a:prstGeom>
        </p:spPr>
      </p:pic>
      <p:sp>
        <p:nvSpPr>
          <p:cNvPr id="7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8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42857" y="672228"/>
            <a:ext cx="785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CLASSIFICAZIONE DEL SISTEMA TECNOLOGICO</a:t>
            </a:r>
          </a:p>
        </p:txBody>
      </p:sp>
      <p:sp>
        <p:nvSpPr>
          <p:cNvPr id="15" name="TextBox 45"/>
          <p:cNvSpPr txBox="1"/>
          <p:nvPr/>
        </p:nvSpPr>
        <p:spPr>
          <a:xfrm>
            <a:off x="6492935" y="3320778"/>
            <a:ext cx="2526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algn="l"/>
            <a:r>
              <a:rPr lang="it-IT" sz="2400" dirty="0" smtClean="0">
                <a:latin typeface="+mn-lt"/>
                <a:cs typeface="Arial" panose="020B0604020202020204" pitchFamily="34" charset="0"/>
              </a:rPr>
              <a:t>PARTIZIONE</a:t>
            </a:r>
          </a:p>
          <a:p>
            <a:pPr algn="l"/>
            <a:r>
              <a:rPr lang="it-IT" sz="2400" dirty="0" smtClean="0">
                <a:latin typeface="+mn-lt"/>
                <a:cs typeface="Arial" panose="020B0604020202020204" pitchFamily="34" charset="0"/>
              </a:rPr>
              <a:t>ESTERNE</a:t>
            </a:r>
            <a:endParaRPr lang="it-IT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196"/>
            <a:ext cx="6398133" cy="4799631"/>
          </a:xfrm>
        </p:spPr>
      </p:pic>
      <p:sp>
        <p:nvSpPr>
          <p:cNvPr id="9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5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61603" y="621207"/>
            <a:ext cx="8420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FUNZIONI DELLE CHIUSURE </a:t>
            </a:r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ORIZZONTALI / PARTIZIONI INTERNE ORIZZONTALI</a:t>
            </a:r>
            <a:endParaRPr lang="it-IT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759748" y="3291456"/>
            <a:ext cx="7624505" cy="1674854"/>
            <a:chOff x="1203609" y="3104964"/>
            <a:chExt cx="7624505" cy="1674854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5141630" y="3650003"/>
              <a:ext cx="3483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sz="1800" dirty="0">
                  <a:latin typeface="+mn-lt"/>
                </a:rPr>
                <a:t>Realizzare piani per lo svolgimento delle attività, a quote diverse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90" b="31287"/>
            <a:stretch/>
          </p:blipFill>
          <p:spPr bwMode="auto">
            <a:xfrm>
              <a:off x="1411779" y="3198402"/>
              <a:ext cx="3294324" cy="1487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ttangolo arrotondato 14"/>
            <p:cNvSpPr/>
            <p:nvPr/>
          </p:nvSpPr>
          <p:spPr>
            <a:xfrm>
              <a:off x="1203609" y="3104964"/>
              <a:ext cx="7624505" cy="1674854"/>
            </a:xfrm>
            <a:prstGeom prst="roundRect">
              <a:avLst/>
            </a:prstGeom>
            <a:noFill/>
            <a:ln w="38100" cap="rnd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759748" y="1571105"/>
            <a:ext cx="7624505" cy="1571293"/>
            <a:chOff x="759748" y="1571105"/>
            <a:chExt cx="7624505" cy="1571293"/>
          </a:xfrm>
        </p:grpSpPr>
        <p:grpSp>
          <p:nvGrpSpPr>
            <p:cNvPr id="3" name="Gruppo 2"/>
            <p:cNvGrpSpPr/>
            <p:nvPr/>
          </p:nvGrpSpPr>
          <p:grpSpPr>
            <a:xfrm>
              <a:off x="759748" y="1571105"/>
              <a:ext cx="7624505" cy="1571293"/>
              <a:chOff x="1203610" y="1479665"/>
              <a:chExt cx="7624505" cy="1571293"/>
            </a:xfrm>
          </p:grpSpPr>
          <p:sp>
            <p:nvSpPr>
              <p:cNvPr id="17" name="Rettangolo arrotondato 16"/>
              <p:cNvSpPr/>
              <p:nvPr/>
            </p:nvSpPr>
            <p:spPr>
              <a:xfrm>
                <a:off x="1203610" y="1479665"/>
                <a:ext cx="7624505" cy="1571293"/>
              </a:xfrm>
              <a:prstGeom prst="roundRect">
                <a:avLst/>
              </a:prstGeom>
              <a:noFill/>
              <a:ln w="38100" cap="rnd" cmpd="sng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/>
              </a:p>
            </p:txBody>
          </p:sp>
          <p:sp>
            <p:nvSpPr>
              <p:cNvPr id="20" name="CasellaDiTesto 39"/>
              <p:cNvSpPr txBox="1"/>
              <p:nvPr/>
            </p:nvSpPr>
            <p:spPr>
              <a:xfrm>
                <a:off x="5141631" y="2317125"/>
                <a:ext cx="3483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Garantire condizioni di comfort per lo svolgimento delle attività</a:t>
                </a: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313"/>
              <a:stretch/>
            </p:blipFill>
            <p:spPr bwMode="auto">
              <a:xfrm>
                <a:off x="1411779" y="1558820"/>
                <a:ext cx="3294324" cy="1412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CasellaDiTesto 22"/>
              <p:cNvSpPr txBox="1"/>
              <p:nvPr/>
            </p:nvSpPr>
            <p:spPr>
              <a:xfrm>
                <a:off x="4862592" y="1583292"/>
                <a:ext cx="37620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it-IT" sz="1800" dirty="0">
                    <a:latin typeface="+mn-lt"/>
                  </a:rPr>
                  <a:t>Costituire ,sul piano verticale, l’elemento di confine esterno/interno</a:t>
                </a:r>
              </a:p>
            </p:txBody>
          </p:sp>
        </p:grpSp>
        <p:sp>
          <p:nvSpPr>
            <p:cNvPr id="27" name="Rettangolo 26"/>
            <p:cNvSpPr/>
            <p:nvPr/>
          </p:nvSpPr>
          <p:spPr>
            <a:xfrm>
              <a:off x="2344189" y="2137810"/>
              <a:ext cx="698269" cy="3241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 err="1" smtClean="0">
                  <a:solidFill>
                    <a:srgbClr val="C00000"/>
                  </a:solidFill>
                  <a:cs typeface="Arial" panose="020B0604020202020204" pitchFamily="34" charset="0"/>
                </a:rPr>
                <a:t>CO</a:t>
              </a:r>
              <a:r>
                <a:rPr lang="it-IT" sz="2400" b="1" baseline="-25000" dirty="0" err="1" smtClean="0">
                  <a:solidFill>
                    <a:srgbClr val="C00000"/>
                  </a:solidFill>
                  <a:cs typeface="Arial" panose="020B0604020202020204" pitchFamily="34" charset="0"/>
                </a:rPr>
                <a:t>s</a:t>
              </a:r>
              <a:endParaRPr lang="en-US" sz="2400" b="1" baseline="-2500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759748" y="5115368"/>
            <a:ext cx="7626778" cy="1651192"/>
            <a:chOff x="759748" y="5115368"/>
            <a:chExt cx="7626778" cy="1515190"/>
          </a:xfrm>
        </p:grpSpPr>
        <p:sp>
          <p:nvSpPr>
            <p:cNvPr id="16" name="Rettangolo arrotondato 15"/>
            <p:cNvSpPr/>
            <p:nvPr/>
          </p:nvSpPr>
          <p:spPr>
            <a:xfrm>
              <a:off x="759748" y="5115368"/>
              <a:ext cx="7626778" cy="1509876"/>
            </a:xfrm>
            <a:prstGeom prst="roundRect">
              <a:avLst/>
            </a:prstGeom>
            <a:noFill/>
            <a:ln w="38100" cap="rnd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4700041" y="5138372"/>
              <a:ext cx="34830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sz="1800" dirty="0">
                  <a:latin typeface="+mn-lt"/>
                </a:rPr>
                <a:t>Costituire ,sul piano verticale, l’elemento di confine esterno/interno</a:t>
              </a:r>
            </a:p>
          </p:txBody>
        </p:sp>
        <p:sp>
          <p:nvSpPr>
            <p:cNvPr id="26" name="CasellaDiTesto 39"/>
            <p:cNvSpPr txBox="1"/>
            <p:nvPr/>
          </p:nvSpPr>
          <p:spPr>
            <a:xfrm>
              <a:off x="4700041" y="5984227"/>
              <a:ext cx="3483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dirty="0">
                  <a:solidFill>
                    <a:srgbClr val="C00000"/>
                  </a:solidFill>
                  <a:cs typeface="Arial" panose="020B0604020202020204" pitchFamily="34" charset="0"/>
                </a:rPr>
                <a:t>Garantire condizioni di comfort per lo svolgimento delle attività</a:t>
              </a:r>
            </a:p>
          </p:txBody>
        </p:sp>
        <p:grpSp>
          <p:nvGrpSpPr>
            <p:cNvPr id="37" name="Gruppo 36"/>
            <p:cNvGrpSpPr/>
            <p:nvPr/>
          </p:nvGrpSpPr>
          <p:grpSpPr>
            <a:xfrm>
              <a:off x="967917" y="5244842"/>
              <a:ext cx="3294324" cy="1263876"/>
              <a:chOff x="1035755" y="5212080"/>
              <a:chExt cx="3227623" cy="1263876"/>
            </a:xfrm>
          </p:grpSpPr>
          <p:sp>
            <p:nvSpPr>
              <p:cNvPr id="36" name="Rettangolo 35"/>
              <p:cNvSpPr/>
              <p:nvPr/>
            </p:nvSpPr>
            <p:spPr>
              <a:xfrm>
                <a:off x="1039091" y="5212080"/>
                <a:ext cx="3223150" cy="1263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35" name="Gruppo 34"/>
              <p:cNvGrpSpPr/>
              <p:nvPr/>
            </p:nvGrpSpPr>
            <p:grpSpPr>
              <a:xfrm>
                <a:off x="1035755" y="5222211"/>
                <a:ext cx="3227623" cy="1218321"/>
                <a:chOff x="1035755" y="5222211"/>
                <a:chExt cx="3227623" cy="1218321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817" t="71816" r="4258"/>
                <a:stretch/>
              </p:blipFill>
              <p:spPr bwMode="auto">
                <a:xfrm>
                  <a:off x="2750461" y="5222211"/>
                  <a:ext cx="1512917" cy="12183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Rettangolo 27"/>
                <p:cNvSpPr/>
                <p:nvPr/>
              </p:nvSpPr>
              <p:spPr>
                <a:xfrm>
                  <a:off x="2327563" y="5222212"/>
                  <a:ext cx="714895" cy="3450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 err="1" smtClean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CO</a:t>
                  </a:r>
                  <a:r>
                    <a:rPr lang="it-IT" sz="2400" b="1" baseline="-25000" dirty="0" err="1" smtClean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i</a:t>
                  </a:r>
                  <a:endParaRPr lang="en-US" sz="2400" b="1" baseline="-25000" dirty="0">
                    <a:solidFill>
                      <a:srgbClr val="C00000"/>
                    </a:solidFill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816" r="57332"/>
                <a:stretch/>
              </p:blipFill>
              <p:spPr bwMode="auto">
                <a:xfrm>
                  <a:off x="1035755" y="5222212"/>
                  <a:ext cx="1405615" cy="12183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25" name="Titolo 3"/>
          <p:cNvSpPr txBox="1">
            <a:spLocks/>
          </p:cNvSpPr>
          <p:nvPr/>
        </p:nvSpPr>
        <p:spPr>
          <a:xfrm>
            <a:off x="1142999" y="-109824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50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61603" y="662115"/>
            <a:ext cx="842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REQUISITI E PRESTAZIONI DELLE CO E PI </a:t>
            </a:r>
            <a:endParaRPr lang="it-IT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-73522" y="1243140"/>
            <a:ext cx="9119499" cy="5402052"/>
            <a:chOff x="67794" y="1274683"/>
            <a:chExt cx="9119499" cy="5402052"/>
          </a:xfrm>
        </p:grpSpPr>
        <p:grpSp>
          <p:nvGrpSpPr>
            <p:cNvPr id="11" name="Gruppo 10"/>
            <p:cNvGrpSpPr/>
            <p:nvPr/>
          </p:nvGrpSpPr>
          <p:grpSpPr>
            <a:xfrm>
              <a:off x="67794" y="5474203"/>
              <a:ext cx="9076206" cy="1202532"/>
              <a:chOff x="67794" y="5474203"/>
              <a:chExt cx="9076206" cy="1202532"/>
            </a:xfrm>
          </p:grpSpPr>
          <p:sp>
            <p:nvSpPr>
              <p:cNvPr id="45" name="CasellaDiTesto 44"/>
              <p:cNvSpPr txBox="1"/>
              <p:nvPr/>
            </p:nvSpPr>
            <p:spPr>
              <a:xfrm>
                <a:off x="380562" y="5804514"/>
                <a:ext cx="2462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CO INFERIORI</a:t>
                </a:r>
                <a:endParaRPr lang="it-IT" sz="24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" name="CasellaDiTesto 46"/>
              <p:cNvSpPr txBox="1"/>
              <p:nvPr/>
            </p:nvSpPr>
            <p:spPr>
              <a:xfrm>
                <a:off x="3277610" y="5474203"/>
                <a:ext cx="30881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solidFill>
                      <a:srgbClr val="A20202"/>
                    </a:solidFill>
                    <a:cs typeface="Arial" panose="020B0604020202020204" pitchFamily="34" charset="0"/>
                  </a:rPr>
                  <a:t>garantire protezione dall’umidità di risalita</a:t>
                </a:r>
                <a:endParaRPr lang="it-IT" sz="1600" dirty="0">
                  <a:solidFill>
                    <a:srgbClr val="A2020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3277610" y="6091960"/>
                <a:ext cx="30881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it-IT" sz="1600" dirty="0">
                    <a:latin typeface="+mn-lt"/>
                  </a:rPr>
                  <a:t>garantire la sicurezza statica in esercizio</a:t>
                </a:r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67794" y="6175123"/>
                <a:ext cx="30881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i="1" dirty="0" smtClean="0">
                    <a:solidFill>
                      <a:srgbClr val="A20202"/>
                    </a:solidFill>
                    <a:cs typeface="Arial" panose="020B0604020202020204" pitchFamily="34" charset="0"/>
                  </a:rPr>
                  <a:t>elemento di confine</a:t>
                </a:r>
                <a:endParaRPr lang="it-IT" sz="1600" i="1" dirty="0">
                  <a:solidFill>
                    <a:srgbClr val="A2020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" name="CasellaDiTesto 54"/>
              <p:cNvSpPr txBox="1"/>
              <p:nvPr/>
            </p:nvSpPr>
            <p:spPr>
              <a:xfrm>
                <a:off x="6312993" y="5478951"/>
                <a:ext cx="25655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1400" dirty="0" smtClean="0">
                    <a:latin typeface="+mn-lt"/>
                  </a:rPr>
                  <a:t>tenuta all’acqua meteorica</a:t>
                </a:r>
                <a:endParaRPr lang="it-IT" sz="1400" dirty="0">
                  <a:latin typeface="+mn-lt"/>
                </a:endParaRPr>
              </a:p>
            </p:txBody>
          </p:sp>
          <p:sp>
            <p:nvSpPr>
              <p:cNvPr id="56" name="CasellaDiTesto 55"/>
              <p:cNvSpPr txBox="1"/>
              <p:nvPr/>
            </p:nvSpPr>
            <p:spPr>
              <a:xfrm>
                <a:off x="6312993" y="6117477"/>
                <a:ext cx="28310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1400" dirty="0" smtClean="0">
                    <a:latin typeface="+mn-lt"/>
                  </a:rPr>
                  <a:t>portanza (carichi di esercizio)</a:t>
                </a:r>
                <a:endParaRPr lang="it-IT" sz="1400" dirty="0">
                  <a:latin typeface="+mn-lt"/>
                </a:endParaRPr>
              </a:p>
            </p:txBody>
          </p:sp>
          <p:sp>
            <p:nvSpPr>
              <p:cNvPr id="58" name="Parentesi graffa aperta 57"/>
              <p:cNvSpPr/>
              <p:nvPr/>
            </p:nvSpPr>
            <p:spPr>
              <a:xfrm>
                <a:off x="2931966" y="5505875"/>
                <a:ext cx="486557" cy="1130917"/>
              </a:xfrm>
              <a:prstGeom prst="leftBrace">
                <a:avLst>
                  <a:gd name="adj1" fmla="val 0"/>
                  <a:gd name="adj2" fmla="val 49525"/>
                </a:avLst>
              </a:prstGeom>
              <a:ln w="28575">
                <a:solidFill>
                  <a:srgbClr val="A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uppo 23"/>
            <p:cNvGrpSpPr/>
            <p:nvPr/>
          </p:nvGrpSpPr>
          <p:grpSpPr>
            <a:xfrm>
              <a:off x="67794" y="1274683"/>
              <a:ext cx="8770451" cy="1924031"/>
              <a:chOff x="-1044" y="1415640"/>
              <a:chExt cx="8770451" cy="1924031"/>
            </a:xfrm>
          </p:grpSpPr>
          <p:grpSp>
            <p:nvGrpSpPr>
              <p:cNvPr id="19" name="Gruppo 18"/>
              <p:cNvGrpSpPr/>
              <p:nvPr/>
            </p:nvGrpSpPr>
            <p:grpSpPr>
              <a:xfrm>
                <a:off x="6203892" y="1452621"/>
                <a:ext cx="2565515" cy="1564646"/>
                <a:chOff x="6203892" y="1452621"/>
                <a:chExt cx="2565515" cy="1564646"/>
              </a:xfrm>
            </p:grpSpPr>
            <p:sp>
              <p:nvSpPr>
                <p:cNvPr id="34" name="CasellaDiTesto 33"/>
                <p:cNvSpPr txBox="1"/>
                <p:nvPr/>
              </p:nvSpPr>
              <p:spPr>
                <a:xfrm>
                  <a:off x="6203892" y="2475973"/>
                  <a:ext cx="23265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it-IT" sz="1400" dirty="0" smtClean="0">
                      <a:latin typeface="+mn-lt"/>
                    </a:rPr>
                    <a:t>portanza </a:t>
                  </a:r>
                  <a:r>
                    <a:rPr lang="it-IT" sz="1200" i="1" dirty="0" smtClean="0">
                      <a:latin typeface="+mn-lt"/>
                    </a:rPr>
                    <a:t>(neve, vento)</a:t>
                  </a:r>
                  <a:endParaRPr lang="it-IT" sz="1200" i="1" dirty="0">
                    <a:latin typeface="+mn-lt"/>
                  </a:endParaRPr>
                </a:p>
              </p:txBody>
            </p:sp>
            <p:sp>
              <p:nvSpPr>
                <p:cNvPr id="40" name="CasellaDiTesto 39"/>
                <p:cNvSpPr txBox="1"/>
                <p:nvPr/>
              </p:nvSpPr>
              <p:spPr>
                <a:xfrm>
                  <a:off x="6203892" y="2709490"/>
                  <a:ext cx="196388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it-IT" sz="1400" dirty="0" smtClean="0">
                      <a:latin typeface="+mn-lt"/>
                    </a:rPr>
                    <a:t>indeformabilità</a:t>
                  </a:r>
                  <a:endParaRPr lang="it-IT" sz="1400" dirty="0">
                    <a:latin typeface="+mn-lt"/>
                  </a:endParaRPr>
                </a:p>
              </p:txBody>
            </p:sp>
            <p:sp>
              <p:nvSpPr>
                <p:cNvPr id="41" name="CasellaDiTesto 40"/>
                <p:cNvSpPr txBox="1"/>
                <p:nvPr/>
              </p:nvSpPr>
              <p:spPr>
                <a:xfrm>
                  <a:off x="6203892" y="1452621"/>
                  <a:ext cx="25655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it-IT" sz="1400" dirty="0" smtClean="0">
                      <a:latin typeface="+mn-lt"/>
                    </a:rPr>
                    <a:t>tenuta all’acqua meteorica</a:t>
                  </a:r>
                  <a:endParaRPr lang="it-IT" sz="1400" dirty="0">
                    <a:latin typeface="+mn-lt"/>
                  </a:endParaRPr>
                </a:p>
              </p:txBody>
            </p:sp>
            <p:sp>
              <p:nvSpPr>
                <p:cNvPr id="44" name="CasellaDiTesto 43"/>
                <p:cNvSpPr txBox="1"/>
                <p:nvPr/>
              </p:nvSpPr>
              <p:spPr>
                <a:xfrm>
                  <a:off x="6203892" y="1678517"/>
                  <a:ext cx="246576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it-IT" sz="1400" dirty="0" smtClean="0">
                      <a:latin typeface="+mn-lt"/>
                    </a:rPr>
                    <a:t>tenuta all’aria</a:t>
                  </a:r>
                  <a:endParaRPr lang="it-IT" sz="1400" dirty="0">
                    <a:latin typeface="+mn-lt"/>
                  </a:endParaRPr>
                </a:p>
              </p:txBody>
            </p:sp>
          </p:grpSp>
          <p:grpSp>
            <p:nvGrpSpPr>
              <p:cNvPr id="6" name="Gruppo 5"/>
              <p:cNvGrpSpPr/>
              <p:nvPr/>
            </p:nvGrpSpPr>
            <p:grpSpPr>
              <a:xfrm>
                <a:off x="-1044" y="1415640"/>
                <a:ext cx="6374828" cy="1924031"/>
                <a:chOff x="-1044" y="1415640"/>
                <a:chExt cx="6374828" cy="1924031"/>
              </a:xfrm>
            </p:grpSpPr>
            <p:sp>
              <p:nvSpPr>
                <p:cNvPr id="25" name="CasellaDiTesto 24"/>
                <p:cNvSpPr txBox="1"/>
                <p:nvPr/>
              </p:nvSpPr>
              <p:spPr>
                <a:xfrm>
                  <a:off x="311724" y="2140858"/>
                  <a:ext cx="24626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 smtClean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CO SUPERIORI</a:t>
                  </a:r>
                  <a:endParaRPr lang="it-IT" sz="2400" b="1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CasellaDiTesto 29"/>
                <p:cNvSpPr txBox="1"/>
                <p:nvPr/>
              </p:nvSpPr>
              <p:spPr>
                <a:xfrm>
                  <a:off x="-1044" y="1832406"/>
                  <a:ext cx="30881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600" i="1" dirty="0" smtClean="0">
                      <a:solidFill>
                        <a:srgbClr val="A20202"/>
                      </a:solidFill>
                      <a:cs typeface="Arial" panose="020B0604020202020204" pitchFamily="34" charset="0"/>
                    </a:rPr>
                    <a:t>elemento di confine</a:t>
                  </a:r>
                  <a:endParaRPr lang="it-IT" sz="1600" i="1" dirty="0">
                    <a:solidFill>
                      <a:srgbClr val="A20202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CasellaDiTesto 30"/>
                <p:cNvSpPr txBox="1"/>
                <p:nvPr/>
              </p:nvSpPr>
              <p:spPr>
                <a:xfrm>
                  <a:off x="3285604" y="1415640"/>
                  <a:ext cx="292763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rgbClr val="A20202"/>
                      </a:solidFill>
                      <a:cs typeface="Arial" panose="020B0604020202020204" pitchFamily="34" charset="0"/>
                    </a:rPr>
                    <a:t>garantire protezione dagli agenti atmosferici</a:t>
                  </a:r>
                  <a:endParaRPr lang="it-IT" sz="1600" dirty="0">
                    <a:solidFill>
                      <a:srgbClr val="A20202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CasellaDiTesto 31"/>
                <p:cNvSpPr txBox="1"/>
                <p:nvPr/>
              </p:nvSpPr>
              <p:spPr>
                <a:xfrm>
                  <a:off x="3305086" y="2411351"/>
                  <a:ext cx="29081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it-IT" sz="1600" dirty="0">
                      <a:latin typeface="+mn-lt"/>
                    </a:rPr>
                    <a:t>garantire la sicurezza statica in esercizio</a:t>
                  </a:r>
                </a:p>
              </p:txBody>
            </p:sp>
            <p:sp>
              <p:nvSpPr>
                <p:cNvPr id="33" name="CasellaDiTesto 32"/>
                <p:cNvSpPr txBox="1"/>
                <p:nvPr/>
              </p:nvSpPr>
              <p:spPr>
                <a:xfrm>
                  <a:off x="3305086" y="3001117"/>
                  <a:ext cx="30686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it-IT" sz="1600" dirty="0">
                      <a:latin typeface="+mn-lt"/>
                    </a:rPr>
                    <a:t>leggerezza </a:t>
                  </a:r>
                  <a:r>
                    <a:rPr lang="it-IT" sz="1400" dirty="0" smtClean="0">
                      <a:latin typeface="+mn-lt"/>
                    </a:rPr>
                    <a:t>(a </a:t>
                  </a:r>
                  <a:r>
                    <a:rPr lang="it-IT" sz="1400" dirty="0">
                      <a:latin typeface="+mn-lt"/>
                    </a:rPr>
                    <a:t>parità di </a:t>
                  </a:r>
                  <a:r>
                    <a:rPr lang="it-IT" sz="1400" dirty="0" smtClean="0">
                      <a:latin typeface="+mn-lt"/>
                    </a:rPr>
                    <a:t>prestazioni)</a:t>
                  </a:r>
                  <a:endParaRPr lang="it-IT" sz="1600" dirty="0">
                    <a:latin typeface="+mn-lt"/>
                  </a:endParaRPr>
                </a:p>
              </p:txBody>
            </p:sp>
            <p:sp>
              <p:nvSpPr>
                <p:cNvPr id="5" name="Parentesi graffa aperta 4"/>
                <p:cNvSpPr/>
                <p:nvPr/>
              </p:nvSpPr>
              <p:spPr>
                <a:xfrm>
                  <a:off x="2882434" y="1487770"/>
                  <a:ext cx="547081" cy="1816357"/>
                </a:xfrm>
                <a:prstGeom prst="leftBrace">
                  <a:avLst>
                    <a:gd name="adj1" fmla="val 0"/>
                    <a:gd name="adj2" fmla="val 49525"/>
                  </a:avLst>
                </a:prstGeom>
                <a:ln w="28575">
                  <a:solidFill>
                    <a:srgbClr val="A2020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CasellaDiTesto 67"/>
              <p:cNvSpPr txBox="1"/>
              <p:nvPr/>
            </p:nvSpPr>
            <p:spPr>
              <a:xfrm>
                <a:off x="3305086" y="2050621"/>
                <a:ext cx="30881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solidFill>
                      <a:srgbClr val="A20202"/>
                    </a:solidFill>
                    <a:cs typeface="Arial" panose="020B0604020202020204" pitchFamily="34" charset="0"/>
                  </a:rPr>
                  <a:t>garantire comfort</a:t>
                </a:r>
                <a:endParaRPr lang="it-IT" sz="1600" dirty="0">
                  <a:solidFill>
                    <a:srgbClr val="A2020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" name="CasellaDiTesto 68"/>
              <p:cNvSpPr txBox="1"/>
              <p:nvPr/>
            </p:nvSpPr>
            <p:spPr>
              <a:xfrm>
                <a:off x="6203892" y="2013745"/>
                <a:ext cx="246576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1400" dirty="0" smtClean="0">
                    <a:latin typeface="+mn-lt"/>
                  </a:rPr>
                  <a:t>tenuta alla radiazione </a:t>
                </a:r>
                <a:r>
                  <a:rPr lang="it-IT" sz="1200" i="1" dirty="0" smtClean="0">
                    <a:latin typeface="+mn-lt"/>
                  </a:rPr>
                  <a:t>(termica e luminosa)</a:t>
                </a:r>
                <a:endParaRPr lang="it-IT" sz="1200" i="1" dirty="0">
                  <a:latin typeface="+mn-lt"/>
                </a:endParaRPr>
              </a:p>
            </p:txBody>
          </p:sp>
        </p:grpSp>
        <p:grpSp>
          <p:nvGrpSpPr>
            <p:cNvPr id="2" name="Gruppo 1"/>
            <p:cNvGrpSpPr/>
            <p:nvPr/>
          </p:nvGrpSpPr>
          <p:grpSpPr>
            <a:xfrm>
              <a:off x="361603" y="3482589"/>
              <a:ext cx="8825690" cy="1550988"/>
              <a:chOff x="376403" y="3370260"/>
              <a:chExt cx="9013439" cy="1550988"/>
            </a:xfrm>
          </p:grpSpPr>
          <p:grpSp>
            <p:nvGrpSpPr>
              <p:cNvPr id="70" name="Gruppo 69"/>
              <p:cNvGrpSpPr/>
              <p:nvPr/>
            </p:nvGrpSpPr>
            <p:grpSpPr>
              <a:xfrm>
                <a:off x="376403" y="3370260"/>
                <a:ext cx="9013439" cy="1380243"/>
                <a:chOff x="307565" y="1547597"/>
                <a:chExt cx="9013439" cy="1380243"/>
              </a:xfrm>
            </p:grpSpPr>
            <p:grpSp>
              <p:nvGrpSpPr>
                <p:cNvPr id="71" name="Gruppo 70"/>
                <p:cNvGrpSpPr/>
                <p:nvPr/>
              </p:nvGrpSpPr>
              <p:grpSpPr>
                <a:xfrm>
                  <a:off x="6359329" y="1574553"/>
                  <a:ext cx="2961675" cy="1330880"/>
                  <a:chOff x="6359329" y="1574553"/>
                  <a:chExt cx="2961675" cy="1330880"/>
                </a:xfrm>
              </p:grpSpPr>
              <p:sp>
                <p:nvSpPr>
                  <p:cNvPr id="81" name="CasellaDiTesto 80"/>
                  <p:cNvSpPr txBox="1"/>
                  <p:nvPr/>
                </p:nvSpPr>
                <p:spPr>
                  <a:xfrm>
                    <a:off x="6359329" y="2364139"/>
                    <a:ext cx="296167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it-IT" sz="1400" dirty="0" smtClean="0">
                        <a:latin typeface="+mn-lt"/>
                      </a:rPr>
                      <a:t>portanza </a:t>
                    </a:r>
                    <a:r>
                      <a:rPr lang="it-IT" sz="1200" i="1" dirty="0" smtClean="0">
                        <a:latin typeface="+mn-lt"/>
                      </a:rPr>
                      <a:t>(carichi di esercizio)</a:t>
                    </a:r>
                    <a:endParaRPr lang="it-IT" sz="1200" i="1" dirty="0">
                      <a:latin typeface="+mn-lt"/>
                    </a:endParaRPr>
                  </a:p>
                </p:txBody>
              </p:sp>
              <p:sp>
                <p:nvSpPr>
                  <p:cNvPr id="82" name="CasellaDiTesto 81"/>
                  <p:cNvSpPr txBox="1"/>
                  <p:nvPr/>
                </p:nvSpPr>
                <p:spPr>
                  <a:xfrm>
                    <a:off x="6359329" y="2597656"/>
                    <a:ext cx="196388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it-IT" sz="1400" dirty="0" smtClean="0">
                        <a:latin typeface="+mn-lt"/>
                      </a:rPr>
                      <a:t>indeformabilità</a:t>
                    </a:r>
                    <a:endParaRPr lang="it-IT" sz="1400" dirty="0">
                      <a:latin typeface="+mn-lt"/>
                    </a:endParaRPr>
                  </a:p>
                </p:txBody>
              </p:sp>
              <p:sp>
                <p:nvSpPr>
                  <p:cNvPr id="84" name="CasellaDiTesto 83"/>
                  <p:cNvSpPr txBox="1"/>
                  <p:nvPr/>
                </p:nvSpPr>
                <p:spPr>
                  <a:xfrm>
                    <a:off x="6359329" y="1574553"/>
                    <a:ext cx="246576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it-IT" sz="1400" dirty="0" smtClean="0">
                        <a:latin typeface="+mn-lt"/>
                      </a:rPr>
                      <a:t>tenuta all’aria</a:t>
                    </a:r>
                    <a:endParaRPr lang="it-IT" sz="1400" dirty="0">
                      <a:latin typeface="+mn-lt"/>
                    </a:endParaRPr>
                  </a:p>
                </p:txBody>
              </p:sp>
            </p:grpSp>
            <p:grpSp>
              <p:nvGrpSpPr>
                <p:cNvPr id="72" name="Gruppo 71"/>
                <p:cNvGrpSpPr/>
                <p:nvPr/>
              </p:nvGrpSpPr>
              <p:grpSpPr>
                <a:xfrm>
                  <a:off x="307565" y="1547597"/>
                  <a:ext cx="5905675" cy="1380243"/>
                  <a:chOff x="307565" y="1547597"/>
                  <a:chExt cx="5905675" cy="1380243"/>
                </a:xfrm>
              </p:grpSpPr>
              <p:sp>
                <p:nvSpPr>
                  <p:cNvPr id="75" name="CasellaDiTesto 74"/>
                  <p:cNvSpPr txBox="1"/>
                  <p:nvPr/>
                </p:nvSpPr>
                <p:spPr>
                  <a:xfrm>
                    <a:off x="307565" y="1842206"/>
                    <a:ext cx="2462645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2400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PARTIZIONI ORIZZONTALI</a:t>
                    </a:r>
                    <a:endParaRPr lang="it-IT" sz="2400" b="1" dirty="0">
                      <a:solidFill>
                        <a:srgbClr val="00206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CasellaDiTesto 76"/>
                  <p:cNvSpPr txBox="1"/>
                  <p:nvPr/>
                </p:nvSpPr>
                <p:spPr>
                  <a:xfrm>
                    <a:off x="3276256" y="1547597"/>
                    <a:ext cx="292763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600" dirty="0" smtClean="0">
                        <a:solidFill>
                          <a:srgbClr val="A20202"/>
                        </a:solidFill>
                        <a:cs typeface="Arial" panose="020B0604020202020204" pitchFamily="34" charset="0"/>
                      </a:rPr>
                      <a:t>garantire il comfort</a:t>
                    </a:r>
                    <a:endParaRPr lang="it-IT" sz="1600" dirty="0">
                      <a:solidFill>
                        <a:srgbClr val="A20202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" name="CasellaDiTesto 77"/>
                  <p:cNvSpPr txBox="1"/>
                  <p:nvPr/>
                </p:nvSpPr>
                <p:spPr>
                  <a:xfrm>
                    <a:off x="3305086" y="2343065"/>
                    <a:ext cx="290815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r>
                      <a:rPr lang="it-IT" sz="1600" dirty="0">
                        <a:latin typeface="+mn-lt"/>
                      </a:rPr>
                      <a:t>garantire la sicurezza statica in esercizio</a:t>
                    </a:r>
                  </a:p>
                </p:txBody>
              </p:sp>
              <p:sp>
                <p:nvSpPr>
                  <p:cNvPr id="80" name="Parentesi graffa aperta 79"/>
                  <p:cNvSpPr/>
                  <p:nvPr/>
                </p:nvSpPr>
                <p:spPr>
                  <a:xfrm>
                    <a:off x="2882434" y="1605183"/>
                    <a:ext cx="547081" cy="1287239"/>
                  </a:xfrm>
                  <a:prstGeom prst="leftBrace">
                    <a:avLst>
                      <a:gd name="adj1" fmla="val 0"/>
                      <a:gd name="adj2" fmla="val 49525"/>
                    </a:avLst>
                  </a:prstGeom>
                  <a:ln w="28575">
                    <a:solidFill>
                      <a:srgbClr val="A2020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3" name="CasellaDiTesto 72"/>
                <p:cNvSpPr txBox="1"/>
                <p:nvPr/>
              </p:nvSpPr>
              <p:spPr>
                <a:xfrm>
                  <a:off x="3285604" y="1932853"/>
                  <a:ext cx="30881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rgbClr val="A20202"/>
                      </a:solidFill>
                      <a:cs typeface="Arial" panose="020B0604020202020204" pitchFamily="34" charset="0"/>
                    </a:rPr>
                    <a:t>garantire l’</a:t>
                  </a:r>
                  <a:r>
                    <a:rPr lang="it-IT" sz="1600" dirty="0" err="1" smtClean="0">
                      <a:solidFill>
                        <a:srgbClr val="A20202"/>
                      </a:solidFill>
                      <a:cs typeface="Arial" panose="020B0604020202020204" pitchFamily="34" charset="0"/>
                    </a:rPr>
                    <a:t>attrezzabilità</a:t>
                  </a:r>
                  <a:endParaRPr lang="it-IT" sz="1600" dirty="0">
                    <a:solidFill>
                      <a:srgbClr val="A20202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CasellaDiTesto 73"/>
                <p:cNvSpPr txBox="1"/>
                <p:nvPr/>
              </p:nvSpPr>
              <p:spPr>
                <a:xfrm>
                  <a:off x="6349980" y="1909695"/>
                  <a:ext cx="26967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it-IT" sz="1400" dirty="0" smtClean="0">
                      <a:latin typeface="+mn-lt"/>
                    </a:rPr>
                    <a:t>integrazione impiantistica</a:t>
                  </a:r>
                  <a:endParaRPr lang="it-IT" sz="1200" i="1" dirty="0">
                    <a:latin typeface="+mn-lt"/>
                  </a:endParaRPr>
                </a:p>
              </p:txBody>
            </p:sp>
          </p:grpSp>
          <p:sp>
            <p:nvSpPr>
              <p:cNvPr id="85" name="CasellaDiTesto 84"/>
              <p:cNvSpPr txBox="1"/>
              <p:nvPr/>
            </p:nvSpPr>
            <p:spPr>
              <a:xfrm>
                <a:off x="6428167" y="4613471"/>
                <a:ext cx="1963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1400" dirty="0" smtClean="0">
                    <a:latin typeface="+mn-lt"/>
                  </a:rPr>
                  <a:t>controventamento</a:t>
                </a:r>
                <a:endParaRPr lang="it-IT" sz="1400" dirty="0">
                  <a:latin typeface="+mn-lt"/>
                </a:endParaRPr>
              </a:p>
            </p:txBody>
          </p:sp>
        </p:grpSp>
      </p:grpSp>
      <p:sp>
        <p:nvSpPr>
          <p:cNvPr id="42" name="Titolo 3"/>
          <p:cNvSpPr txBox="1">
            <a:spLocks/>
          </p:cNvSpPr>
          <p:nvPr/>
        </p:nvSpPr>
        <p:spPr>
          <a:xfrm>
            <a:off x="1150158" y="-83495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5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7" ma:contentTypeDescription="Creare un nuovo documento." ma:contentTypeScope="" ma:versionID="6d84a5a2db293ba7b9ddef35512d199e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eafed40efc22dd3354ec9b836758d8d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CE860-B5FD-43DD-B359-99059ABA7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6B979C-E32A-4BD1-85A5-2C97AB5D61A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2006/documentManagement/types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D28A46-EBC6-4AD2-A926-E60FC42A9C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2364</TotalTime>
  <Words>687</Words>
  <Application>Microsoft Office PowerPoint</Application>
  <PresentationFormat>Presentazione su schermo (4:3)</PresentationFormat>
  <Paragraphs>171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Consolas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GAROFOLO ILARIA</dc:creator>
  <cp:lastModifiedBy>GAROFOLO ILARIA</cp:lastModifiedBy>
  <cp:revision>203</cp:revision>
  <dcterms:created xsi:type="dcterms:W3CDTF">2020-04-12T09:21:19Z</dcterms:created>
  <dcterms:modified xsi:type="dcterms:W3CDTF">2024-11-12T14:01:37Z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