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368" r:id="rId4"/>
    <p:sldId id="382" r:id="rId5"/>
    <p:sldId id="383" r:id="rId6"/>
    <p:sldId id="369" r:id="rId7"/>
    <p:sldId id="372" r:id="rId8"/>
    <p:sldId id="330" r:id="rId9"/>
    <p:sldId id="375" r:id="rId10"/>
    <p:sldId id="376" r:id="rId11"/>
    <p:sldId id="377" r:id="rId12"/>
    <p:sldId id="374" r:id="rId13"/>
    <p:sldId id="378" r:id="rId14"/>
    <p:sldId id="335" r:id="rId15"/>
    <p:sldId id="370" r:id="rId16"/>
    <p:sldId id="379" r:id="rId17"/>
    <p:sldId id="373" r:id="rId18"/>
    <p:sldId id="380" r:id="rId19"/>
    <p:sldId id="381" r:id="rId20"/>
    <p:sldId id="299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37B91A-A227-18F7-9FE1-88914742B6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9AE84C1-5A6F-FA5A-9EB5-4A834D9FA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F9F4982-D42E-B79B-93FD-78ACEA3AE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F730-EEDC-4864-B6E9-4D0E7CE7B261}" type="datetimeFigureOut">
              <a:rPr lang="it-IT" smtClean="0"/>
              <a:t>08/11/2024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553560-FE9A-7A13-4ABA-4B6B3780E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22CC1D-1C6A-01BB-A293-5139F9319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E412-F4CD-4BBC-9FEE-31F242F785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070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719DFC-D6B3-615B-B007-DE49FE714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8BAF8BC-AC03-C589-E118-3B853C548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6446C0E-A45A-2EAA-46B5-443991421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F730-EEDC-4864-B6E9-4D0E7CE7B261}" type="datetimeFigureOut">
              <a:rPr lang="it-IT" smtClean="0"/>
              <a:t>08/11/2024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B10F0C-A775-48A8-487E-872AFDD72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DD7750-4DE1-4DA4-C773-17B251556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E412-F4CD-4BBC-9FEE-31F242F785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0137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CB4A399-C768-CEBA-B28D-D3D8FEBCD1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4FA52DF-10B3-5E1F-3E7D-8CB07B921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D748A62-2D33-831C-5BA8-CEC617620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F730-EEDC-4864-B6E9-4D0E7CE7B261}" type="datetimeFigureOut">
              <a:rPr lang="it-IT" smtClean="0"/>
              <a:t>08/11/2024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E2A592-8AC6-03B4-4120-55D4B9C71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056EF5-7244-A803-D38B-3E11A3F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E412-F4CD-4BBC-9FEE-31F242F785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077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573469-F7CF-7AB7-0AA9-D86E805F2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3F0350-806C-457E-83CD-A58D8556C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8E01721-96D4-B2B6-829D-5E3C85E49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F730-EEDC-4864-B6E9-4D0E7CE7B261}" type="datetimeFigureOut">
              <a:rPr lang="it-IT" smtClean="0"/>
              <a:t>08/11/2024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25D7D8-ADB4-1EEC-57FA-942EA4736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E4F266-9F1D-D486-1099-1A71703A7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E412-F4CD-4BBC-9FEE-31F242F785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882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90289A-0AFF-A126-7B8A-FD87EC0D5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2EADE75-F9E4-892E-299A-EF0E15924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E6E005-FC20-231C-A224-99A4520FF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F730-EEDC-4864-B6E9-4D0E7CE7B261}" type="datetimeFigureOut">
              <a:rPr lang="it-IT" smtClean="0"/>
              <a:t>08/11/2024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0978C1-1D25-7710-7AD4-E45EAE2CD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3B76639-C91F-2B0C-F9F1-28FCA02AF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E412-F4CD-4BBC-9FEE-31F242F785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42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C0F529-D150-8FD2-3E0D-D6F8C6720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9BBBCA-E18A-66CB-3997-E2B9C47237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8AF3557-C656-6595-7275-E9D1065839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0704F0E-11FC-FB89-CF30-45E62943E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F730-EEDC-4864-B6E9-4D0E7CE7B261}" type="datetimeFigureOut">
              <a:rPr lang="it-IT" smtClean="0"/>
              <a:t>08/11/2024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F627CEE-1A11-EF10-9250-C33352ED1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FE0E085-943F-FD45-7B05-7FCA3758A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E412-F4CD-4BBC-9FEE-31F242F785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0847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791510-B1DF-2D4F-96BE-5D6E8FC1C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0174AD7-771B-A39D-0201-A3AB6E3F5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C4BEAE7-413D-2091-5A87-00953DF877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C3EA855-D6A8-CC7B-4EFF-A0E8912F46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2A53521-A28B-4CBB-F27C-E3659A65D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D194B48-661A-EAA0-ADA1-C50B76789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F730-EEDC-4864-B6E9-4D0E7CE7B261}" type="datetimeFigureOut">
              <a:rPr lang="it-IT" smtClean="0"/>
              <a:t>08/11/2024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41FBE5C-5D04-642F-B216-7F61A42B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0C88180-7632-E6F6-45B8-0B939049B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E412-F4CD-4BBC-9FEE-31F242F785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145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CF580C-ABF5-C70A-1225-75E805FB8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721BD29-B13A-6EC7-78C1-2D6796682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F730-EEDC-4864-B6E9-4D0E7CE7B261}" type="datetimeFigureOut">
              <a:rPr lang="it-IT" smtClean="0"/>
              <a:t>08/11/2024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57712E3-B663-EEB8-4FD6-DD98E8EB9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B7CAF4D-E844-A241-2F55-24E77C27C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E412-F4CD-4BBC-9FEE-31F242F785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1848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8305E45-C13E-CC5B-C2F3-1349F03CD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F730-EEDC-4864-B6E9-4D0E7CE7B261}" type="datetimeFigureOut">
              <a:rPr lang="it-IT" smtClean="0"/>
              <a:t>08/11/2024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79EBB12-D19B-CD79-8420-DB0B71790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95FE943-0D5D-3EAF-D6C5-E668EA9A3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E412-F4CD-4BBC-9FEE-31F242F785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4220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75395B-4014-A41E-C314-6F57E0E48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0845CD-3A5D-2F19-B9E1-4959D8FFE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642F653-DE96-EB26-D0A3-B661E2A3EC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FABB4A2-8941-D0A3-D4E6-884DF3704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F730-EEDC-4864-B6E9-4D0E7CE7B261}" type="datetimeFigureOut">
              <a:rPr lang="it-IT" smtClean="0"/>
              <a:t>08/11/2024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E2BBFC2-6074-E029-7F7E-791B22582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2BC107D-4430-3E2F-9898-DC7F5704C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E412-F4CD-4BBC-9FEE-31F242F785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6850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662B8E-D9DB-BF80-1CC0-CC498DB1B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7341E27-A9D0-6E49-A366-3E7F0F006A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8F7BE54-3B3B-D5B2-1A24-6EF4EB734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6F1F0C3-B91C-1A61-D2F6-B7033E68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F730-EEDC-4864-B6E9-4D0E7CE7B261}" type="datetimeFigureOut">
              <a:rPr lang="it-IT" smtClean="0"/>
              <a:t>08/11/2024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36B5F2E-2147-5046-B93A-768A17F9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D6F6734-C870-9D1A-930C-C634583A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E412-F4CD-4BBC-9FEE-31F242F785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897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03D3D4E-3E62-DAA4-CBC5-B86F47D6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7375807-EA7B-2F39-E2B5-EA1BCA611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99EE6D-65B4-AF45-C992-E436EF9B70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DBF730-EEDC-4864-B6E9-4D0E7CE7B261}" type="datetimeFigureOut">
              <a:rPr lang="it-IT" smtClean="0"/>
              <a:t>08/11/2024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E0CDAC-B494-D8F3-7888-07EB0A03AE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DBC296-13EF-5E0E-AD4D-52C36F36B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87E412-F4CD-4BBC-9FEE-31F242F785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504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7" Type="http://schemas.openxmlformats.org/officeDocument/2006/relationships/image" Target="../media/image21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20.e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3.emf"/><Relationship Id="rId7" Type="http://schemas.openxmlformats.org/officeDocument/2006/relationships/image" Target="../media/image5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4012FD-AA1E-7821-686D-6C10707D61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Sintesi e uso di legami C-Si e C-Sn</a:t>
            </a:r>
          </a:p>
        </p:txBody>
      </p:sp>
    </p:spTree>
    <p:extLst>
      <p:ext uri="{BB962C8B-B14F-4D97-AF65-F5344CB8AC3E}">
        <p14:creationId xmlns:p14="http://schemas.microsoft.com/office/powerpoint/2010/main" val="3386984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8705"/>
            <a:ext cx="10205884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Reattività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C-Si e C-Sn </a:t>
            </a:r>
            <a:r>
              <a:rPr lang="it-IT" sz="2400" b="1" i="0" dirty="0" err="1">
                <a:solidFill>
                  <a:srgbClr val="101418"/>
                </a:solidFill>
                <a:effectLst/>
                <a:latin typeface="Arial" panose="020B0604020202020204" pitchFamily="34" charset="0"/>
              </a:rPr>
              <a:t>Hiyama</a:t>
            </a:r>
            <a:r>
              <a:rPr lang="it-IT" sz="2400" b="1" i="0" dirty="0">
                <a:solidFill>
                  <a:srgbClr val="101418"/>
                </a:solidFill>
                <a:effectLst/>
                <a:latin typeface="Arial" panose="020B0604020202020204" pitchFamily="34" charset="0"/>
              </a:rPr>
              <a:t>–</a:t>
            </a:r>
            <a:r>
              <a:rPr lang="it-IT" sz="2400" b="1" i="0" dirty="0" err="1">
                <a:solidFill>
                  <a:srgbClr val="101418"/>
                </a:solidFill>
                <a:effectLst/>
                <a:latin typeface="Arial" panose="020B0604020202020204" pitchFamily="34" charset="0"/>
              </a:rPr>
              <a:t>Denmark</a:t>
            </a:r>
            <a:r>
              <a:rPr lang="it-IT" sz="2400" b="1" i="0" dirty="0">
                <a:solidFill>
                  <a:srgbClr val="10141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it-IT" sz="2400" b="1" i="0" dirty="0" err="1">
                <a:solidFill>
                  <a:srgbClr val="101418"/>
                </a:solidFill>
                <a:effectLst/>
                <a:latin typeface="Arial" panose="020B0604020202020204" pitchFamily="34" charset="0"/>
              </a:rPr>
              <a:t>coupling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 no F</a:t>
            </a:r>
            <a:r>
              <a:rPr lang="en-US" sz="2400" b="1" baseline="30000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-</a:t>
            </a:r>
            <a:endParaRPr lang="en-US" sz="2400" baseline="30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7973D81-F266-B851-F976-F03EC19E0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477" y="587645"/>
            <a:ext cx="5883524" cy="1371672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AF9EFFA8-D418-2F26-2D70-084F117E1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2942" y="1532875"/>
            <a:ext cx="5722374" cy="5020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33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8705"/>
            <a:ext cx="10205884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Reattività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C-Si e C-Sn </a:t>
            </a:r>
            <a:r>
              <a:rPr lang="it-IT" sz="2400" b="1" i="0" dirty="0" err="1">
                <a:solidFill>
                  <a:srgbClr val="101418"/>
                </a:solidFill>
                <a:effectLst/>
                <a:latin typeface="Arial" panose="020B0604020202020204" pitchFamily="34" charset="0"/>
              </a:rPr>
              <a:t>Hiyama</a:t>
            </a:r>
            <a:r>
              <a:rPr lang="it-IT" sz="2400" b="1" i="0" dirty="0">
                <a:solidFill>
                  <a:srgbClr val="101418"/>
                </a:solidFill>
                <a:effectLst/>
                <a:latin typeface="Arial" panose="020B0604020202020204" pitchFamily="34" charset="0"/>
              </a:rPr>
              <a:t>–</a:t>
            </a:r>
            <a:r>
              <a:rPr lang="it-IT" sz="2400" b="1" i="0" dirty="0" err="1">
                <a:solidFill>
                  <a:srgbClr val="101418"/>
                </a:solidFill>
                <a:effectLst/>
                <a:latin typeface="Arial" panose="020B0604020202020204" pitchFamily="34" charset="0"/>
              </a:rPr>
              <a:t>Denmark</a:t>
            </a:r>
            <a:r>
              <a:rPr lang="it-IT" sz="2400" b="1" i="0" dirty="0">
                <a:solidFill>
                  <a:srgbClr val="10141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it-IT" sz="2400" b="1" i="0" dirty="0" err="1">
                <a:solidFill>
                  <a:srgbClr val="101418"/>
                </a:solidFill>
                <a:effectLst/>
                <a:latin typeface="Arial" panose="020B0604020202020204" pitchFamily="34" charset="0"/>
              </a:rPr>
              <a:t>coupling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 no F</a:t>
            </a:r>
            <a:r>
              <a:rPr lang="en-US" sz="2400" b="1" baseline="30000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-</a:t>
            </a:r>
            <a:endParaRPr lang="en-US" sz="2400" baseline="30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E7B65151-AFF8-EB9F-0A01-665A18E57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1076" y="1411249"/>
            <a:ext cx="7889848" cy="2462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209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56523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Reattività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C-Si: Sn1 vs Sn2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BFABF45-8485-E8A6-3B49-9E866ADBE59C}"/>
              </a:ext>
            </a:extLst>
          </p:cNvPr>
          <p:cNvSpPr txBox="1"/>
          <p:nvPr/>
        </p:nvSpPr>
        <p:spPr>
          <a:xfrm>
            <a:off x="2791794" y="1229033"/>
            <a:ext cx="6608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Chi è più stabile? Un </a:t>
            </a:r>
            <a:r>
              <a:rPr lang="it-IT" dirty="0" err="1"/>
              <a:t>carbocatione</a:t>
            </a:r>
            <a:r>
              <a:rPr lang="it-IT" dirty="0"/>
              <a:t> o il suo analogo con il silicio??</a:t>
            </a:r>
          </a:p>
          <a:p>
            <a:endParaRPr lang="it-IT" dirty="0"/>
          </a:p>
        </p:txBody>
      </p:sp>
      <p:graphicFrame>
        <p:nvGraphicFramePr>
          <p:cNvPr id="3" name="Oggetto 2">
            <a:extLst>
              <a:ext uri="{FF2B5EF4-FFF2-40B4-BE49-F238E27FC236}">
                <a16:creationId xmlns:a16="http://schemas.microsoft.com/office/drawing/2014/main" id="{D7380BD9-F483-D801-4B9D-092C853B37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42165"/>
              </p:ext>
            </p:extLst>
          </p:nvPr>
        </p:nvGraphicFramePr>
        <p:xfrm>
          <a:off x="3244078" y="1542779"/>
          <a:ext cx="699734" cy="901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424026" imgH="545371" progId="ChemDraw.Document.6.0">
                  <p:embed/>
                </p:oleObj>
              </mc:Choice>
              <mc:Fallback>
                <p:oleObj name="CS ChemDraw Drawing" r:id="rId2" imgW="424026" imgH="54537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44078" y="1542779"/>
                        <a:ext cx="699734" cy="9015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ggetto 3">
            <a:extLst>
              <a:ext uri="{FF2B5EF4-FFF2-40B4-BE49-F238E27FC236}">
                <a16:creationId xmlns:a16="http://schemas.microsoft.com/office/drawing/2014/main" id="{A5A041DC-2C8C-54FE-E0FC-48BCA60D03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3152998"/>
              </p:ext>
            </p:extLst>
          </p:nvPr>
        </p:nvGraphicFramePr>
        <p:xfrm>
          <a:off x="7712075" y="1542779"/>
          <a:ext cx="699735" cy="901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424026" imgH="545371" progId="ChemDraw.Document.6.0">
                  <p:embed/>
                </p:oleObj>
              </mc:Choice>
              <mc:Fallback>
                <p:oleObj name="CS ChemDraw Drawing" r:id="rId4" imgW="424026" imgH="54537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12075" y="1542779"/>
                        <a:ext cx="699735" cy="9015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2918D719-93A1-CE01-B440-58BAF60137A9}"/>
              </a:ext>
            </a:extLst>
          </p:cNvPr>
          <p:cNvSpPr txBox="1"/>
          <p:nvPr/>
        </p:nvSpPr>
        <p:spPr>
          <a:xfrm>
            <a:off x="769468" y="3429000"/>
            <a:ext cx="45557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Alogenuri alchilici sono Elettrofili soft: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Lenti a reagire con F-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Nu migliori sono neutri o elementi soft (S)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126B3DA-67B2-E05D-B4EE-819C228ACEA5}"/>
              </a:ext>
            </a:extLst>
          </p:cNvPr>
          <p:cNvSpPr txBox="1"/>
          <p:nvPr/>
        </p:nvSpPr>
        <p:spPr>
          <a:xfrm>
            <a:off x="6133910" y="3429000"/>
            <a:ext cx="48449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Silil</a:t>
            </a:r>
            <a:r>
              <a:rPr lang="it-IT" dirty="0"/>
              <a:t> alogenuri sono Elettrofili Hard: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F- migliore nucleofilo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Nu migliori sono carichi o altri elementi hard</a:t>
            </a:r>
          </a:p>
        </p:txBody>
      </p:sp>
      <p:graphicFrame>
        <p:nvGraphicFramePr>
          <p:cNvPr id="8" name="Oggetto 7">
            <a:extLst>
              <a:ext uri="{FF2B5EF4-FFF2-40B4-BE49-F238E27FC236}">
                <a16:creationId xmlns:a16="http://schemas.microsoft.com/office/drawing/2014/main" id="{2609D260-FC8E-5BD3-15CE-688103CABA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8107532"/>
              </p:ext>
            </p:extLst>
          </p:nvPr>
        </p:nvGraphicFramePr>
        <p:xfrm>
          <a:off x="3993406" y="4764596"/>
          <a:ext cx="3718669" cy="1174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6" imgW="2070797" imgH="653678" progId="ChemDraw.Document.6.0">
                  <p:embed/>
                </p:oleObj>
              </mc:Choice>
              <mc:Fallback>
                <p:oleObj name="CS ChemDraw Drawing" r:id="rId6" imgW="2070797" imgH="65367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93406" y="4764596"/>
                        <a:ext cx="3718669" cy="11749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2925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56523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Reattività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C-Si: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Olefinazione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di Peterson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093A6413-3C30-3044-0406-00D88CFD93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39" y="2164835"/>
            <a:ext cx="5992061" cy="2962688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008213C-CEE8-301D-C66F-D4A24A265256}"/>
              </a:ext>
            </a:extLst>
          </p:cNvPr>
          <p:cNvSpPr txBox="1"/>
          <p:nvPr/>
        </p:nvSpPr>
        <p:spPr>
          <a:xfrm>
            <a:off x="2782529" y="1795503"/>
            <a:ext cx="858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Basica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CFC4722A-D91E-AB09-7F92-02F62BD959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5338" y="2784575"/>
            <a:ext cx="5268060" cy="1505160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53AEAABA-F1CE-F852-1DD0-7E1A1698DAC0}"/>
              </a:ext>
            </a:extLst>
          </p:cNvPr>
          <p:cNvSpPr txBox="1"/>
          <p:nvPr/>
        </p:nvSpPr>
        <p:spPr>
          <a:xfrm>
            <a:off x="8400276" y="1795503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Acida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51DC951E-2CF7-017E-AC8D-C1F8D92125DF}"/>
              </a:ext>
            </a:extLst>
          </p:cNvPr>
          <p:cNvSpPr txBox="1"/>
          <p:nvPr/>
        </p:nvSpPr>
        <p:spPr>
          <a:xfrm>
            <a:off x="5053780" y="5127523"/>
            <a:ext cx="1345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Eso</a:t>
            </a:r>
            <a:r>
              <a:rPr lang="it-IT" dirty="0"/>
              <a:t> Alcheni</a:t>
            </a:r>
          </a:p>
        </p:txBody>
      </p:sp>
      <p:graphicFrame>
        <p:nvGraphicFramePr>
          <p:cNvPr id="16" name="Oggetto 15">
            <a:extLst>
              <a:ext uri="{FF2B5EF4-FFF2-40B4-BE49-F238E27FC236}">
                <a16:creationId xmlns:a16="http://schemas.microsoft.com/office/drawing/2014/main" id="{026C0D5B-D80D-00B1-358D-E4A958B067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865065"/>
              </p:ext>
            </p:extLst>
          </p:nvPr>
        </p:nvGraphicFramePr>
        <p:xfrm>
          <a:off x="4935794" y="5655640"/>
          <a:ext cx="1956619" cy="894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1604666" imgH="732989" progId="ChemDraw.Document.6.0">
                  <p:embed/>
                </p:oleObj>
              </mc:Choice>
              <mc:Fallback>
                <p:oleObj name="CS ChemDraw Drawing" r:id="rId4" imgW="1604666" imgH="73298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35794" y="5655640"/>
                        <a:ext cx="1956619" cy="8941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6483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699" y="-222708"/>
            <a:ext cx="7848600" cy="727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Legame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C-Si: </a:t>
            </a:r>
            <a:r>
              <a:rPr lang="en-US" sz="2400" b="1" dirty="0" err="1">
                <a:ea typeface="Times New Roman" pitchFamily="18" charset="0"/>
                <a:cs typeface="Arial" panose="020B0604020202020204" pitchFamily="34" charset="0"/>
              </a:rPr>
              <a:t>effetto</a:t>
            </a:r>
            <a:r>
              <a:rPr lang="en-US" sz="2400" b="1" dirty="0">
                <a:latin typeface="Symbol" panose="05050102010706020507" pitchFamily="18" charset="2"/>
                <a:ea typeface="Times New Roman" pitchFamily="18" charset="0"/>
                <a:cs typeface="Arial" panose="020B0604020202020204" pitchFamily="34" charset="0"/>
              </a:rPr>
              <a:t> b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-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silicio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D07497F1-67D7-0CE3-095E-3348F12043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7229" y="2697875"/>
            <a:ext cx="5522571" cy="3603794"/>
          </a:xfrm>
          <a:prstGeom prst="rect">
            <a:avLst/>
          </a:prstGeom>
        </p:spPr>
      </p:pic>
      <p:graphicFrame>
        <p:nvGraphicFramePr>
          <p:cNvPr id="2" name="Oggetto 1">
            <a:extLst>
              <a:ext uri="{FF2B5EF4-FFF2-40B4-BE49-F238E27FC236}">
                <a16:creationId xmlns:a16="http://schemas.microsoft.com/office/drawing/2014/main" id="{24540362-4B40-7908-9B04-CB485A842C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841509"/>
              </p:ext>
            </p:extLst>
          </p:nvPr>
        </p:nvGraphicFramePr>
        <p:xfrm>
          <a:off x="2722009" y="1118523"/>
          <a:ext cx="6453012" cy="847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4216873" imgH="554752" progId="ChemDraw.Document.6.0">
                  <p:embed/>
                </p:oleObj>
              </mc:Choice>
              <mc:Fallback>
                <p:oleObj name="CS ChemDraw Drawing" r:id="rId3" imgW="4216873" imgH="55475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22009" y="1118523"/>
                        <a:ext cx="6453012" cy="8479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5167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07362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Reattività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C-Si e C-Sn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9C12BDBE-50A0-EA4B-F60E-712DF9C8D3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614" y="1660680"/>
            <a:ext cx="11190112" cy="353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682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699" y="-222708"/>
            <a:ext cx="7848600" cy="727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Legame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C-Si: </a:t>
            </a:r>
            <a:r>
              <a:rPr lang="en-US" sz="2400" b="1" dirty="0" err="1">
                <a:ea typeface="Times New Roman" pitchFamily="18" charset="0"/>
                <a:cs typeface="Arial" panose="020B0604020202020204" pitchFamily="34" charset="0"/>
              </a:rPr>
              <a:t>effetto</a:t>
            </a:r>
            <a:r>
              <a:rPr lang="en-US" sz="2400" b="1" dirty="0">
                <a:latin typeface="Symbol" panose="05050102010706020507" pitchFamily="18" charset="2"/>
                <a:ea typeface="Times New Roman" pitchFamily="18" charset="0"/>
                <a:cs typeface="Arial" panose="020B0604020202020204" pitchFamily="34" charset="0"/>
              </a:rPr>
              <a:t> b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-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silicio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ggetto 1">
            <a:extLst>
              <a:ext uri="{FF2B5EF4-FFF2-40B4-BE49-F238E27FC236}">
                <a16:creationId xmlns:a16="http://schemas.microsoft.com/office/drawing/2014/main" id="{24540362-4B40-7908-9B04-CB485A842C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7751087"/>
              </p:ext>
            </p:extLst>
          </p:nvPr>
        </p:nvGraphicFramePr>
        <p:xfrm>
          <a:off x="2484438" y="2028415"/>
          <a:ext cx="6638925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4337233" imgH="856646" progId="ChemDraw.Document.6.0">
                  <p:embed/>
                </p:oleObj>
              </mc:Choice>
              <mc:Fallback>
                <p:oleObj name="CS ChemDraw Drawing" r:id="rId2" imgW="4337233" imgH="856646" progId="ChemDraw.Document.6.0">
                  <p:embed/>
                  <p:pic>
                    <p:nvPicPr>
                      <p:cNvPr id="2" name="Oggetto 1">
                        <a:extLst>
                          <a:ext uri="{FF2B5EF4-FFF2-40B4-BE49-F238E27FC236}">
                            <a16:creationId xmlns:a16="http://schemas.microsoft.com/office/drawing/2014/main" id="{24540362-4B40-7908-9B04-CB485A842C9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484438" y="2028415"/>
                        <a:ext cx="6638925" cy="1311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0217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07362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Reattività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C-Si: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Sostituzione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ipso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ggetto 1">
            <a:extLst>
              <a:ext uri="{FF2B5EF4-FFF2-40B4-BE49-F238E27FC236}">
                <a16:creationId xmlns:a16="http://schemas.microsoft.com/office/drawing/2014/main" id="{38E17974-CB43-154A-C260-A3355AE38F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940277"/>
              </p:ext>
            </p:extLst>
          </p:nvPr>
        </p:nvGraphicFramePr>
        <p:xfrm>
          <a:off x="3215405" y="1754136"/>
          <a:ext cx="517207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3939575" imgH="768380" progId="ChemDraw.Document.6.0">
                  <p:embed/>
                </p:oleObj>
              </mc:Choice>
              <mc:Fallback>
                <p:oleObj name="CS ChemDraw Drawing" r:id="rId2" imgW="3939575" imgH="7683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15405" y="1754136"/>
                        <a:ext cx="5172075" cy="1008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19EAC287-4016-DF58-BDC7-6BACAC56B583}"/>
              </a:ext>
            </a:extLst>
          </p:cNvPr>
          <p:cNvSpPr txBox="1"/>
          <p:nvPr/>
        </p:nvSpPr>
        <p:spPr>
          <a:xfrm>
            <a:off x="3018503" y="3976657"/>
            <a:ext cx="53689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Come mai non in meta? Orbitale p sarebbe ortogonale al sigma del silicio</a:t>
            </a:r>
          </a:p>
        </p:txBody>
      </p:sp>
    </p:spTree>
    <p:extLst>
      <p:ext uri="{BB962C8B-B14F-4D97-AF65-F5344CB8AC3E}">
        <p14:creationId xmlns:p14="http://schemas.microsoft.com/office/powerpoint/2010/main" val="34169241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07362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Reattività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C-Si: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Sostituzione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ipso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ggetto 1">
            <a:extLst>
              <a:ext uri="{FF2B5EF4-FFF2-40B4-BE49-F238E27FC236}">
                <a16:creationId xmlns:a16="http://schemas.microsoft.com/office/drawing/2014/main" id="{38E17974-CB43-154A-C260-A3355AE38F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850623"/>
              </p:ext>
            </p:extLst>
          </p:nvPr>
        </p:nvGraphicFramePr>
        <p:xfrm>
          <a:off x="3304585" y="878861"/>
          <a:ext cx="5170835" cy="3437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3939575" imgH="2619827" progId="ChemDraw.Document.6.0">
                  <p:embed/>
                </p:oleObj>
              </mc:Choice>
              <mc:Fallback>
                <p:oleObj name="CS ChemDraw Drawing" r:id="rId2" imgW="3939575" imgH="2619827" progId="ChemDraw.Document.6.0">
                  <p:embed/>
                  <p:pic>
                    <p:nvPicPr>
                      <p:cNvPr id="2" name="Oggetto 1">
                        <a:extLst>
                          <a:ext uri="{FF2B5EF4-FFF2-40B4-BE49-F238E27FC236}">
                            <a16:creationId xmlns:a16="http://schemas.microsoft.com/office/drawing/2014/main" id="{38E17974-CB43-154A-C260-A3355AE38F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304585" y="878861"/>
                        <a:ext cx="5170835" cy="3437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C18B0061-F7F5-1DFB-7FB4-FDF6C778125F}"/>
              </a:ext>
            </a:extLst>
          </p:cNvPr>
          <p:cNvSpPr txBox="1"/>
          <p:nvPr/>
        </p:nvSpPr>
        <p:spPr>
          <a:xfrm>
            <a:off x="422787" y="4532671"/>
            <a:ext cx="6519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Questo accade con moltissimi elettrofili: Br</a:t>
            </a:r>
            <a:r>
              <a:rPr lang="it-IT" baseline="-25000" dirty="0"/>
              <a:t>2</a:t>
            </a:r>
            <a:r>
              <a:rPr lang="it-IT" dirty="0"/>
              <a:t>, </a:t>
            </a:r>
            <a:r>
              <a:rPr lang="it-IT" dirty="0" err="1"/>
              <a:t>ICl</a:t>
            </a:r>
            <a:r>
              <a:rPr lang="it-IT" dirty="0"/>
              <a:t>, </a:t>
            </a:r>
            <a:r>
              <a:rPr lang="it-IT" dirty="0" err="1"/>
              <a:t>carbocationi</a:t>
            </a:r>
            <a:r>
              <a:rPr lang="it-IT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437000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07362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Reattività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C-Si: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esempio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pratico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Oggetto 3">
            <a:extLst>
              <a:ext uri="{FF2B5EF4-FFF2-40B4-BE49-F238E27FC236}">
                <a16:creationId xmlns:a16="http://schemas.microsoft.com/office/drawing/2014/main" id="{E63C5EDA-296A-BB86-D6B5-37FE10FAB2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138282"/>
              </p:ext>
            </p:extLst>
          </p:nvPr>
        </p:nvGraphicFramePr>
        <p:xfrm>
          <a:off x="4967337" y="2217276"/>
          <a:ext cx="1839257" cy="1211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1549802" imgH="1021238" progId="ChemDraw.Document.6.0">
                  <p:embed/>
                </p:oleObj>
              </mc:Choice>
              <mc:Fallback>
                <p:oleObj name="CS ChemDraw Drawing" r:id="rId2" imgW="1549802" imgH="102123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967337" y="2217276"/>
                        <a:ext cx="1839257" cy="12117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9924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07362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Formazione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di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C-Si e C-Sn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ggetto 2">
            <a:extLst>
              <a:ext uri="{FF2B5EF4-FFF2-40B4-BE49-F238E27FC236}">
                <a16:creationId xmlns:a16="http://schemas.microsoft.com/office/drawing/2014/main" id="{6A61A4FB-865A-1452-30F1-634BA0C460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006"/>
              </p:ext>
            </p:extLst>
          </p:nvPr>
        </p:nvGraphicFramePr>
        <p:xfrm>
          <a:off x="3609759" y="2248604"/>
          <a:ext cx="3066345" cy="1544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2872492" imgH="1445936" progId="ChemDraw.Document.6.0">
                  <p:embed/>
                </p:oleObj>
              </mc:Choice>
              <mc:Fallback>
                <p:oleObj name="CS ChemDraw Drawing" r:id="rId2" imgW="2872492" imgH="1445936" progId="ChemDraw.Document.6.0">
                  <p:embed/>
                  <p:pic>
                    <p:nvPicPr>
                      <p:cNvPr id="3" name="Oggetto 2">
                        <a:extLst>
                          <a:ext uri="{FF2B5EF4-FFF2-40B4-BE49-F238E27FC236}">
                            <a16:creationId xmlns:a16="http://schemas.microsoft.com/office/drawing/2014/main" id="{6A61A4FB-865A-1452-30F1-634BA0C460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609759" y="2248604"/>
                        <a:ext cx="3066345" cy="1544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D87FE23A-9A89-DBD1-84D0-AC4F49FBE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123" y="798891"/>
            <a:ext cx="7114233" cy="94385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In generale questi legami si ottengono partendo da organometallici. In entrambi i casi la reattività assomiglia a quella di un reagente organometallico (nucleofili).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DB4E16D8-187E-EF29-597B-49DB27597E4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623"/>
          <a:stretch/>
        </p:blipFill>
        <p:spPr>
          <a:xfrm>
            <a:off x="8819536" y="1742747"/>
            <a:ext cx="875070" cy="3058564"/>
          </a:xfrm>
          <a:prstGeom prst="rect">
            <a:avLst/>
          </a:prstGeom>
        </p:spPr>
      </p:pic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0ABFDCDF-CCEA-1CE1-84A6-1BF2D95E2DAF}"/>
              </a:ext>
            </a:extLst>
          </p:cNvPr>
          <p:cNvCxnSpPr/>
          <p:nvPr/>
        </p:nvCxnSpPr>
        <p:spPr>
          <a:xfrm>
            <a:off x="9969910" y="1742747"/>
            <a:ext cx="0" cy="2966905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594783C-8C69-CC6A-0DA6-ADFAD7F61B0D}"/>
              </a:ext>
            </a:extLst>
          </p:cNvPr>
          <p:cNvSpPr txBox="1"/>
          <p:nvPr/>
        </p:nvSpPr>
        <p:spPr>
          <a:xfrm>
            <a:off x="10087897" y="3165987"/>
            <a:ext cx="1129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Reattività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0DFC5FE-977C-B353-EEA8-9FE58063A15F}"/>
              </a:ext>
            </a:extLst>
          </p:cNvPr>
          <p:cNvSpPr txBox="1"/>
          <p:nvPr/>
        </p:nvSpPr>
        <p:spPr>
          <a:xfrm>
            <a:off x="288374" y="4442435"/>
            <a:ext cx="497296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Elettronegatività </a:t>
            </a:r>
          </a:p>
          <a:p>
            <a:r>
              <a:rPr lang="it-IT" dirty="0"/>
              <a:t>C= 2,55</a:t>
            </a:r>
          </a:p>
          <a:p>
            <a:r>
              <a:rPr lang="it-IT" dirty="0"/>
              <a:t>Si= 1,9</a:t>
            </a:r>
          </a:p>
          <a:p>
            <a:r>
              <a:rPr lang="it-IT" dirty="0"/>
              <a:t>E legame KJ/mol </a:t>
            </a:r>
          </a:p>
          <a:p>
            <a:r>
              <a:rPr lang="it-IT" dirty="0"/>
              <a:t>C-H= 416; C-C =356; C-O= 336 KJ/mol; C-F= 485</a:t>
            </a:r>
          </a:p>
          <a:p>
            <a:r>
              <a:rPr lang="it-IT" dirty="0"/>
              <a:t>Si-H= 323; C-Si=290; Si-O= 368 KJ/mol; Si-F=582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BE14578-4F13-C908-FFFC-78F309E9F0C8}"/>
              </a:ext>
            </a:extLst>
          </p:cNvPr>
          <p:cNvSpPr txBox="1"/>
          <p:nvPr/>
        </p:nvSpPr>
        <p:spPr>
          <a:xfrm>
            <a:off x="7089058" y="5319598"/>
            <a:ext cx="2831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Per Sn si ha lo stesso trend</a:t>
            </a:r>
          </a:p>
          <a:p>
            <a:r>
              <a:rPr lang="it-IT" dirty="0"/>
              <a:t>Sn-O= 548 KJ/mol </a:t>
            </a:r>
          </a:p>
          <a:p>
            <a:r>
              <a:rPr lang="it-IT" dirty="0"/>
              <a:t>Sn-F= 467 KJ/mol </a:t>
            </a:r>
          </a:p>
          <a:p>
            <a:r>
              <a:rPr lang="it-IT" dirty="0"/>
              <a:t>Sn-H= 267 KJ/mol</a:t>
            </a:r>
          </a:p>
        </p:txBody>
      </p:sp>
    </p:spTree>
    <p:extLst>
      <p:ext uri="{BB962C8B-B14F-4D97-AF65-F5344CB8AC3E}">
        <p14:creationId xmlns:p14="http://schemas.microsoft.com/office/powerpoint/2010/main" val="2380742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33903784-20A5-B290-0804-C7FC37415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9681" y="614364"/>
            <a:ext cx="6911995" cy="5629272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890BED22-E363-AB33-F073-68661276F5A0}"/>
              </a:ext>
            </a:extLst>
          </p:cNvPr>
          <p:cNvSpPr txBox="1"/>
          <p:nvPr/>
        </p:nvSpPr>
        <p:spPr>
          <a:xfrm>
            <a:off x="6309212" y="6488668"/>
            <a:ext cx="46211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J. </a:t>
            </a:r>
            <a:r>
              <a:rPr lang="it-IT" dirty="0" err="1"/>
              <a:t>Am</a:t>
            </a:r>
            <a:r>
              <a:rPr lang="it-IT" dirty="0"/>
              <a:t>. </a:t>
            </a:r>
            <a:r>
              <a:rPr lang="it-IT" dirty="0" err="1"/>
              <a:t>Chem</a:t>
            </a:r>
            <a:r>
              <a:rPr lang="it-IT" dirty="0"/>
              <a:t>. </a:t>
            </a:r>
            <a:r>
              <a:rPr lang="it-IT" dirty="0" err="1"/>
              <a:t>Soc</a:t>
            </a:r>
            <a:r>
              <a:rPr lang="it-IT" dirty="0"/>
              <a:t>. 2016, 138, 11606−11615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B273F39D-22FE-6622-1EE7-44F2A4862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07362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Reattività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C-Si e C-Sn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156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07362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Formazione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di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C-Si e C-Sn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Oggetto 3">
            <a:extLst>
              <a:ext uri="{FF2B5EF4-FFF2-40B4-BE49-F238E27FC236}">
                <a16:creationId xmlns:a16="http://schemas.microsoft.com/office/drawing/2014/main" id="{C453F71F-7E37-9D89-DD05-207D306330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3210692"/>
              </p:ext>
            </p:extLst>
          </p:nvPr>
        </p:nvGraphicFramePr>
        <p:xfrm>
          <a:off x="3374563" y="3429000"/>
          <a:ext cx="1010624" cy="3073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691967" imgH="2104731" progId="ChemDraw.Document.6.0">
                  <p:embed/>
                </p:oleObj>
              </mc:Choice>
              <mc:Fallback>
                <p:oleObj name="CS ChemDraw Drawing" r:id="rId2" imgW="691967" imgH="210473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374563" y="3429000"/>
                        <a:ext cx="1010624" cy="30735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D00FF166-CF18-B894-E319-2C6435BBB5ED}"/>
              </a:ext>
            </a:extLst>
          </p:cNvPr>
          <p:cNvSpPr txBox="1"/>
          <p:nvPr/>
        </p:nvSpPr>
        <p:spPr>
          <a:xfrm>
            <a:off x="2755827" y="2505670"/>
            <a:ext cx="26217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Utilizzo come gruppi protettivi o gruppi uscenti (</a:t>
            </a:r>
            <a:r>
              <a:rPr lang="it-IT" dirty="0" err="1"/>
              <a:t>benzino</a:t>
            </a:r>
            <a:r>
              <a:rPr lang="it-IT" dirty="0"/>
              <a:t>).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D1853EC-44B9-91AB-AA22-815A997C9FC7}"/>
              </a:ext>
            </a:extLst>
          </p:cNvPr>
          <p:cNvSpPr txBox="1"/>
          <p:nvPr/>
        </p:nvSpPr>
        <p:spPr>
          <a:xfrm>
            <a:off x="450811" y="730270"/>
            <a:ext cx="26217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Caratteristica importante: Orbitali d liberi!</a:t>
            </a:r>
          </a:p>
        </p:txBody>
      </p:sp>
      <p:graphicFrame>
        <p:nvGraphicFramePr>
          <p:cNvPr id="8" name="Oggetto 7">
            <a:extLst>
              <a:ext uri="{FF2B5EF4-FFF2-40B4-BE49-F238E27FC236}">
                <a16:creationId xmlns:a16="http://schemas.microsoft.com/office/drawing/2014/main" id="{3F0C05AC-4ED7-5E8E-4FA5-B3CCF94545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452915"/>
              </p:ext>
            </p:extLst>
          </p:nvPr>
        </p:nvGraphicFramePr>
        <p:xfrm>
          <a:off x="8319195" y="2998469"/>
          <a:ext cx="3553101" cy="2705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2987324" imgH="2275293" progId="ChemDraw.Document.6.0">
                  <p:embed/>
                </p:oleObj>
              </mc:Choice>
              <mc:Fallback>
                <p:oleObj name="CS ChemDraw Drawing" r:id="rId4" imgW="2987324" imgH="2275293" progId="ChemDraw.Document.6.0">
                  <p:embed/>
                  <p:pic>
                    <p:nvPicPr>
                      <p:cNvPr id="4" name="Oggetto 3">
                        <a:extLst>
                          <a:ext uri="{FF2B5EF4-FFF2-40B4-BE49-F238E27FC236}">
                            <a16:creationId xmlns:a16="http://schemas.microsoft.com/office/drawing/2014/main" id="{C453F71F-7E37-9D89-DD05-207D306330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19195" y="2998469"/>
                        <a:ext cx="3553101" cy="27054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id="{DF0734D6-E14C-DAF3-C926-14BB326918D3}"/>
              </a:ext>
            </a:extLst>
          </p:cNvPr>
          <p:cNvSpPr txBox="1"/>
          <p:nvPr/>
        </p:nvSpPr>
        <p:spPr>
          <a:xfrm>
            <a:off x="8319195" y="1859339"/>
            <a:ext cx="2621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Sorgenti di idruro o iniziatori radicalici (Sn)</a:t>
            </a:r>
          </a:p>
        </p:txBody>
      </p:sp>
      <p:graphicFrame>
        <p:nvGraphicFramePr>
          <p:cNvPr id="2" name="Oggetto 1">
            <a:extLst>
              <a:ext uri="{FF2B5EF4-FFF2-40B4-BE49-F238E27FC236}">
                <a16:creationId xmlns:a16="http://schemas.microsoft.com/office/drawing/2014/main" id="{1000A813-6847-1B43-40CB-CC39968FC8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4086502"/>
              </p:ext>
            </p:extLst>
          </p:nvPr>
        </p:nvGraphicFramePr>
        <p:xfrm>
          <a:off x="5740421" y="3225830"/>
          <a:ext cx="1470292" cy="2866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6" imgW="1167455" imgH="2275293" progId="ChemDraw.Document.6.0">
                  <p:embed/>
                </p:oleObj>
              </mc:Choice>
              <mc:Fallback>
                <p:oleObj name="CS ChemDraw Drawing" r:id="rId6" imgW="1167455" imgH="227529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40421" y="3225830"/>
                        <a:ext cx="1470292" cy="2866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ggetto 9">
            <a:extLst>
              <a:ext uri="{FF2B5EF4-FFF2-40B4-BE49-F238E27FC236}">
                <a16:creationId xmlns:a16="http://schemas.microsoft.com/office/drawing/2014/main" id="{EC51AE3C-8AB5-7383-A4DC-F572EAB689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201931"/>
              </p:ext>
            </p:extLst>
          </p:nvPr>
        </p:nvGraphicFramePr>
        <p:xfrm>
          <a:off x="1211618" y="4010795"/>
          <a:ext cx="807711" cy="810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8" imgW="475488" imgH="477146" progId="ChemDraw.Document.6.0">
                  <p:embed/>
                </p:oleObj>
              </mc:Choice>
              <mc:Fallback>
                <p:oleObj name="CS ChemDraw Drawing" r:id="rId8" imgW="475488" imgH="47714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211618" y="4010795"/>
                        <a:ext cx="807711" cy="8104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6B1011E-C759-8DD3-96D8-37775497BDA6}"/>
              </a:ext>
            </a:extLst>
          </p:cNvPr>
          <p:cNvSpPr txBox="1"/>
          <p:nvPr/>
        </p:nvSpPr>
        <p:spPr>
          <a:xfrm>
            <a:off x="1098867" y="3567152"/>
            <a:ext cx="2621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standard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9B17A3D-BF61-DBE6-8879-22482A346CB3}"/>
              </a:ext>
            </a:extLst>
          </p:cNvPr>
          <p:cNvSpPr txBox="1"/>
          <p:nvPr/>
        </p:nvSpPr>
        <p:spPr>
          <a:xfrm>
            <a:off x="5377598" y="2799040"/>
            <a:ext cx="2621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Cross </a:t>
            </a:r>
            <a:r>
              <a:rPr lang="it-IT" dirty="0" err="1"/>
              <a:t>coupling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7659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07362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Sintesi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Ar-Si e Ar-Sn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ggetto 1">
            <a:extLst>
              <a:ext uri="{FF2B5EF4-FFF2-40B4-BE49-F238E27FC236}">
                <a16:creationId xmlns:a16="http://schemas.microsoft.com/office/drawing/2014/main" id="{38E17974-CB43-154A-C260-A3355AE38F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046523"/>
              </p:ext>
            </p:extLst>
          </p:nvPr>
        </p:nvGraphicFramePr>
        <p:xfrm>
          <a:off x="3008211" y="1127535"/>
          <a:ext cx="5172075" cy="330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3939575" imgH="2517490" progId="ChemDraw.Document.6.0">
                  <p:embed/>
                </p:oleObj>
              </mc:Choice>
              <mc:Fallback>
                <p:oleObj name="CS ChemDraw Drawing" r:id="rId2" imgW="3939575" imgH="2517490" progId="ChemDraw.Document.6.0">
                  <p:embed/>
                  <p:pic>
                    <p:nvPicPr>
                      <p:cNvPr id="2" name="Oggetto 1">
                        <a:extLst>
                          <a:ext uri="{FF2B5EF4-FFF2-40B4-BE49-F238E27FC236}">
                            <a16:creationId xmlns:a16="http://schemas.microsoft.com/office/drawing/2014/main" id="{38E17974-CB43-154A-C260-A3355AE38F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08211" y="1127535"/>
                        <a:ext cx="5172075" cy="3305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9126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A35BD8B5-EF2C-5EC2-A2B4-CD2F87BB2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573"/>
            <a:ext cx="7530881" cy="212430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07362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Sintesi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Ar-Si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3161894D-3EA2-8FE5-67CE-C88B0178A70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5138"/>
          <a:stretch/>
        </p:blipFill>
        <p:spPr>
          <a:xfrm>
            <a:off x="7471639" y="330174"/>
            <a:ext cx="4720361" cy="5730619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12C9B585-BE3E-16B0-2DBF-BA970C8C4F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777" y="2219881"/>
            <a:ext cx="4496440" cy="4638119"/>
          </a:xfrm>
          <a:prstGeom prst="rect">
            <a:avLst/>
          </a:prstGeom>
        </p:spPr>
      </p:pic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74BD247A-5425-8F92-F452-BECB6D4AFEB0}"/>
              </a:ext>
            </a:extLst>
          </p:cNvPr>
          <p:cNvCxnSpPr>
            <a:cxnSpLocks/>
          </p:cNvCxnSpPr>
          <p:nvPr/>
        </p:nvCxnSpPr>
        <p:spPr>
          <a:xfrm>
            <a:off x="5568217" y="2015613"/>
            <a:ext cx="2130441" cy="11798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8216C5B6-9115-6718-7AC7-5E920ED840A1}"/>
              </a:ext>
            </a:extLst>
          </p:cNvPr>
          <p:cNvCxnSpPr/>
          <p:nvPr/>
        </p:nvCxnSpPr>
        <p:spPr>
          <a:xfrm flipH="1">
            <a:off x="5171768" y="2015613"/>
            <a:ext cx="1209367" cy="9832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65A3C6C9-546F-EE7E-CCAA-836C6D29119F}"/>
              </a:ext>
            </a:extLst>
          </p:cNvPr>
          <p:cNvSpPr txBox="1"/>
          <p:nvPr/>
        </p:nvSpPr>
        <p:spPr>
          <a:xfrm>
            <a:off x="9021096" y="6527826"/>
            <a:ext cx="3170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 err="1"/>
              <a:t>Org</a:t>
            </a:r>
            <a:r>
              <a:rPr lang="it-IT" dirty="0"/>
              <a:t>. Lett. 2007, 19, 3785-3788</a:t>
            </a:r>
          </a:p>
        </p:txBody>
      </p:sp>
    </p:spTree>
    <p:extLst>
      <p:ext uri="{BB962C8B-B14F-4D97-AF65-F5344CB8AC3E}">
        <p14:creationId xmlns:p14="http://schemas.microsoft.com/office/powerpoint/2010/main" val="1121191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07362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Reattività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C-Sn: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Stille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1FCC9231-4C26-C4EB-0A78-A0FD192247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715" y="1514646"/>
            <a:ext cx="7086569" cy="361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328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07362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Reattività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C-Sn: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Stille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F812987-5452-29AF-CD3C-106FE62838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995" y="956917"/>
            <a:ext cx="6154009" cy="49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257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56523"/>
            <a:ext cx="8760542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Reattività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C-Si e C-Sn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Hiyama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-Denmark coupling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96279082-5B3B-661F-17B9-2B64A1883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1900" y="621656"/>
            <a:ext cx="5620534" cy="335326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8D6AEE09-1DC7-C161-2E08-5984FD8A08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1595" y="4548766"/>
            <a:ext cx="7634009" cy="1701699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151E4B76-01B3-ACA6-3D3D-0CC08510D1E3}"/>
              </a:ext>
            </a:extLst>
          </p:cNvPr>
          <p:cNvSpPr txBox="1"/>
          <p:nvPr/>
        </p:nvSpPr>
        <p:spPr>
          <a:xfrm>
            <a:off x="7698658" y="2153265"/>
            <a:ext cx="4149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necessità di sorgenti di Fluoruro può essere un problema</a:t>
            </a:r>
          </a:p>
        </p:txBody>
      </p:sp>
    </p:spTree>
    <p:extLst>
      <p:ext uri="{BB962C8B-B14F-4D97-AF65-F5344CB8AC3E}">
        <p14:creationId xmlns:p14="http://schemas.microsoft.com/office/powerpoint/2010/main" val="3035690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256523"/>
            <a:ext cx="9763433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Reattività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C-Si e C-Sn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Hiyama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-Denmark coupling: no F</a:t>
            </a:r>
            <a:r>
              <a:rPr lang="en-US" sz="2400" b="1" baseline="30000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-</a:t>
            </a:r>
            <a:endParaRPr lang="en-US" sz="2400" baseline="30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86DC9F9-F0A9-464F-56C3-D2550901D5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2902" y="1953422"/>
            <a:ext cx="8202170" cy="1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5227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377</Words>
  <Application>Microsoft Office PowerPoint</Application>
  <PresentationFormat>Widescreen</PresentationFormat>
  <Paragraphs>52</Paragraphs>
  <Slides>20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8" baseType="lpstr">
      <vt:lpstr>Aptos</vt:lpstr>
      <vt:lpstr>Aptos Display</vt:lpstr>
      <vt:lpstr>Arial</vt:lpstr>
      <vt:lpstr>inherit</vt:lpstr>
      <vt:lpstr>Symbol</vt:lpstr>
      <vt:lpstr>Times New Roman</vt:lpstr>
      <vt:lpstr>Tema di Office</vt:lpstr>
      <vt:lpstr>CS ChemDraw Drawing</vt:lpstr>
      <vt:lpstr>Sintesi e uso di legami C-Si e C-Sn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Jacopo Dosso</dc:creator>
  <cp:lastModifiedBy>Jacopo Dosso</cp:lastModifiedBy>
  <cp:revision>9</cp:revision>
  <dcterms:created xsi:type="dcterms:W3CDTF">2024-08-28T07:16:17Z</dcterms:created>
  <dcterms:modified xsi:type="dcterms:W3CDTF">2024-11-08T07:51:08Z</dcterms:modified>
</cp:coreProperties>
</file>