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6" r:id="rId7"/>
    <p:sldId id="261" r:id="rId8"/>
    <p:sldId id="268" r:id="rId9"/>
    <p:sldId id="275" r:id="rId10"/>
    <p:sldId id="276" r:id="rId11"/>
    <p:sldId id="262" r:id="rId12"/>
    <p:sldId id="267" r:id="rId13"/>
    <p:sldId id="273" r:id="rId14"/>
    <p:sldId id="274" r:id="rId15"/>
    <p:sldId id="263" r:id="rId16"/>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850"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17837BF-F12B-AB34-0016-2F0CA77E9678}"/>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0922E1A2-19ED-AE5C-8560-FA51EDDE99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EE22C4A2-B62A-82AF-635B-ADB73EB344F0}"/>
              </a:ext>
            </a:extLst>
          </p:cNvPr>
          <p:cNvSpPr>
            <a:spLocks noGrp="1"/>
          </p:cNvSpPr>
          <p:nvPr>
            <p:ph type="dt" sz="half" idx="10"/>
          </p:nvPr>
        </p:nvSpPr>
        <p:spPr/>
        <p:txBody>
          <a:bodyPr/>
          <a:lstStyle/>
          <a:p>
            <a:fld id="{4585713C-68EB-40F8-84E5-98B9BDFA5CA7}" type="datetimeFigureOut">
              <a:rPr lang="it-IT" smtClean="0"/>
              <a:t>12/11/2024</a:t>
            </a:fld>
            <a:endParaRPr lang="it-IT"/>
          </a:p>
        </p:txBody>
      </p:sp>
      <p:sp>
        <p:nvSpPr>
          <p:cNvPr id="5" name="Segnaposto piè di pagina 4">
            <a:extLst>
              <a:ext uri="{FF2B5EF4-FFF2-40B4-BE49-F238E27FC236}">
                <a16:creationId xmlns:a16="http://schemas.microsoft.com/office/drawing/2014/main" id="{8A238E50-444C-5B84-1D7B-58121A78C54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B56AC5F-7454-8C60-D0DC-79B573D0F413}"/>
              </a:ext>
            </a:extLst>
          </p:cNvPr>
          <p:cNvSpPr>
            <a:spLocks noGrp="1"/>
          </p:cNvSpPr>
          <p:nvPr>
            <p:ph type="sldNum" sz="quarter" idx="12"/>
          </p:nvPr>
        </p:nvSpPr>
        <p:spPr/>
        <p:txBody>
          <a:bodyPr/>
          <a:lstStyle/>
          <a:p>
            <a:fld id="{722CA030-55EA-4A85-B527-623AF2B3F5A6}" type="slidenum">
              <a:rPr lang="it-IT" smtClean="0"/>
              <a:t>‹N›</a:t>
            </a:fld>
            <a:endParaRPr lang="it-IT"/>
          </a:p>
        </p:txBody>
      </p:sp>
    </p:spTree>
    <p:extLst>
      <p:ext uri="{BB962C8B-B14F-4D97-AF65-F5344CB8AC3E}">
        <p14:creationId xmlns:p14="http://schemas.microsoft.com/office/powerpoint/2010/main" val="1506827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7D4AD85-678F-EFEA-2DD9-A35A9789FB1F}"/>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A9866A15-9037-1637-F2E3-BACA864DB5F2}"/>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13526F0-4DA3-974A-338D-3A46D3A01A5D}"/>
              </a:ext>
            </a:extLst>
          </p:cNvPr>
          <p:cNvSpPr>
            <a:spLocks noGrp="1"/>
          </p:cNvSpPr>
          <p:nvPr>
            <p:ph type="dt" sz="half" idx="10"/>
          </p:nvPr>
        </p:nvSpPr>
        <p:spPr/>
        <p:txBody>
          <a:bodyPr/>
          <a:lstStyle/>
          <a:p>
            <a:fld id="{4585713C-68EB-40F8-84E5-98B9BDFA5CA7}" type="datetimeFigureOut">
              <a:rPr lang="it-IT" smtClean="0"/>
              <a:t>12/11/2024</a:t>
            </a:fld>
            <a:endParaRPr lang="it-IT"/>
          </a:p>
        </p:txBody>
      </p:sp>
      <p:sp>
        <p:nvSpPr>
          <p:cNvPr id="5" name="Segnaposto piè di pagina 4">
            <a:extLst>
              <a:ext uri="{FF2B5EF4-FFF2-40B4-BE49-F238E27FC236}">
                <a16:creationId xmlns:a16="http://schemas.microsoft.com/office/drawing/2014/main" id="{F8E7CEC6-EFEF-0F92-DC78-ECF0E589CC9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95DDDEE-A196-3241-3376-68AFC07D617F}"/>
              </a:ext>
            </a:extLst>
          </p:cNvPr>
          <p:cNvSpPr>
            <a:spLocks noGrp="1"/>
          </p:cNvSpPr>
          <p:nvPr>
            <p:ph type="sldNum" sz="quarter" idx="12"/>
          </p:nvPr>
        </p:nvSpPr>
        <p:spPr/>
        <p:txBody>
          <a:bodyPr/>
          <a:lstStyle/>
          <a:p>
            <a:fld id="{722CA030-55EA-4A85-B527-623AF2B3F5A6}" type="slidenum">
              <a:rPr lang="it-IT" smtClean="0"/>
              <a:t>‹N›</a:t>
            </a:fld>
            <a:endParaRPr lang="it-IT"/>
          </a:p>
        </p:txBody>
      </p:sp>
    </p:spTree>
    <p:extLst>
      <p:ext uri="{BB962C8B-B14F-4D97-AF65-F5344CB8AC3E}">
        <p14:creationId xmlns:p14="http://schemas.microsoft.com/office/powerpoint/2010/main" val="325452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EF394BBB-BB58-1AF4-36B1-E5FCBB874965}"/>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7763E527-7D6F-3972-143F-9ECE7B3218E1}"/>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0DFD476-94D2-4E4A-B7D3-9D8F07147C62}"/>
              </a:ext>
            </a:extLst>
          </p:cNvPr>
          <p:cNvSpPr>
            <a:spLocks noGrp="1"/>
          </p:cNvSpPr>
          <p:nvPr>
            <p:ph type="dt" sz="half" idx="10"/>
          </p:nvPr>
        </p:nvSpPr>
        <p:spPr/>
        <p:txBody>
          <a:bodyPr/>
          <a:lstStyle/>
          <a:p>
            <a:fld id="{4585713C-68EB-40F8-84E5-98B9BDFA5CA7}" type="datetimeFigureOut">
              <a:rPr lang="it-IT" smtClean="0"/>
              <a:t>12/11/2024</a:t>
            </a:fld>
            <a:endParaRPr lang="it-IT"/>
          </a:p>
        </p:txBody>
      </p:sp>
      <p:sp>
        <p:nvSpPr>
          <p:cNvPr id="5" name="Segnaposto piè di pagina 4">
            <a:extLst>
              <a:ext uri="{FF2B5EF4-FFF2-40B4-BE49-F238E27FC236}">
                <a16:creationId xmlns:a16="http://schemas.microsoft.com/office/drawing/2014/main" id="{319CDF42-7D43-B515-52E0-973FD4CB4D3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C5E987A-DCB3-D573-DE34-95BF108D600C}"/>
              </a:ext>
            </a:extLst>
          </p:cNvPr>
          <p:cNvSpPr>
            <a:spLocks noGrp="1"/>
          </p:cNvSpPr>
          <p:nvPr>
            <p:ph type="sldNum" sz="quarter" idx="12"/>
          </p:nvPr>
        </p:nvSpPr>
        <p:spPr/>
        <p:txBody>
          <a:bodyPr/>
          <a:lstStyle/>
          <a:p>
            <a:fld id="{722CA030-55EA-4A85-B527-623AF2B3F5A6}" type="slidenum">
              <a:rPr lang="it-IT" smtClean="0"/>
              <a:t>‹N›</a:t>
            </a:fld>
            <a:endParaRPr lang="it-IT"/>
          </a:p>
        </p:txBody>
      </p:sp>
    </p:spTree>
    <p:extLst>
      <p:ext uri="{BB962C8B-B14F-4D97-AF65-F5344CB8AC3E}">
        <p14:creationId xmlns:p14="http://schemas.microsoft.com/office/powerpoint/2010/main" val="1415326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CFFBA1-2C47-3288-E13C-ACCF2E403318}"/>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AACAD815-D7AC-B01B-15DF-2C08E65D62ED}"/>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F27B669-2337-C13E-9414-F3092EC85F12}"/>
              </a:ext>
            </a:extLst>
          </p:cNvPr>
          <p:cNvSpPr>
            <a:spLocks noGrp="1"/>
          </p:cNvSpPr>
          <p:nvPr>
            <p:ph type="dt" sz="half" idx="10"/>
          </p:nvPr>
        </p:nvSpPr>
        <p:spPr/>
        <p:txBody>
          <a:bodyPr/>
          <a:lstStyle/>
          <a:p>
            <a:fld id="{4585713C-68EB-40F8-84E5-98B9BDFA5CA7}" type="datetimeFigureOut">
              <a:rPr lang="it-IT" smtClean="0"/>
              <a:t>12/11/2024</a:t>
            </a:fld>
            <a:endParaRPr lang="it-IT"/>
          </a:p>
        </p:txBody>
      </p:sp>
      <p:sp>
        <p:nvSpPr>
          <p:cNvPr id="5" name="Segnaposto piè di pagina 4">
            <a:extLst>
              <a:ext uri="{FF2B5EF4-FFF2-40B4-BE49-F238E27FC236}">
                <a16:creationId xmlns:a16="http://schemas.microsoft.com/office/drawing/2014/main" id="{2C1C238B-8D4A-C3FD-1911-B7EADA8D92D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A7D4BE0-A8A4-1796-C9FC-1A47F219F4D1}"/>
              </a:ext>
            </a:extLst>
          </p:cNvPr>
          <p:cNvSpPr>
            <a:spLocks noGrp="1"/>
          </p:cNvSpPr>
          <p:nvPr>
            <p:ph type="sldNum" sz="quarter" idx="12"/>
          </p:nvPr>
        </p:nvSpPr>
        <p:spPr/>
        <p:txBody>
          <a:bodyPr/>
          <a:lstStyle/>
          <a:p>
            <a:fld id="{722CA030-55EA-4A85-B527-623AF2B3F5A6}" type="slidenum">
              <a:rPr lang="it-IT" smtClean="0"/>
              <a:t>‹N›</a:t>
            </a:fld>
            <a:endParaRPr lang="it-IT"/>
          </a:p>
        </p:txBody>
      </p:sp>
    </p:spTree>
    <p:extLst>
      <p:ext uri="{BB962C8B-B14F-4D97-AF65-F5344CB8AC3E}">
        <p14:creationId xmlns:p14="http://schemas.microsoft.com/office/powerpoint/2010/main" val="808696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6EB7874-B2BC-DBE2-7791-09C2EDCA1A90}"/>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9DE59063-6F59-394D-7D64-443277137CD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0F2A6D2E-4BCE-3CBA-7427-AD6EF79BA382}"/>
              </a:ext>
            </a:extLst>
          </p:cNvPr>
          <p:cNvSpPr>
            <a:spLocks noGrp="1"/>
          </p:cNvSpPr>
          <p:nvPr>
            <p:ph type="dt" sz="half" idx="10"/>
          </p:nvPr>
        </p:nvSpPr>
        <p:spPr/>
        <p:txBody>
          <a:bodyPr/>
          <a:lstStyle/>
          <a:p>
            <a:fld id="{4585713C-68EB-40F8-84E5-98B9BDFA5CA7}" type="datetimeFigureOut">
              <a:rPr lang="it-IT" smtClean="0"/>
              <a:t>12/11/2024</a:t>
            </a:fld>
            <a:endParaRPr lang="it-IT"/>
          </a:p>
        </p:txBody>
      </p:sp>
      <p:sp>
        <p:nvSpPr>
          <p:cNvPr id="5" name="Segnaposto piè di pagina 4">
            <a:extLst>
              <a:ext uri="{FF2B5EF4-FFF2-40B4-BE49-F238E27FC236}">
                <a16:creationId xmlns:a16="http://schemas.microsoft.com/office/drawing/2014/main" id="{6944D334-76E8-9959-72E5-299BA8A9E73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E4F03EC-981A-011D-6795-2FC3957654D0}"/>
              </a:ext>
            </a:extLst>
          </p:cNvPr>
          <p:cNvSpPr>
            <a:spLocks noGrp="1"/>
          </p:cNvSpPr>
          <p:nvPr>
            <p:ph type="sldNum" sz="quarter" idx="12"/>
          </p:nvPr>
        </p:nvSpPr>
        <p:spPr/>
        <p:txBody>
          <a:bodyPr/>
          <a:lstStyle/>
          <a:p>
            <a:fld id="{722CA030-55EA-4A85-B527-623AF2B3F5A6}" type="slidenum">
              <a:rPr lang="it-IT" smtClean="0"/>
              <a:t>‹N›</a:t>
            </a:fld>
            <a:endParaRPr lang="it-IT"/>
          </a:p>
        </p:txBody>
      </p:sp>
    </p:spTree>
    <p:extLst>
      <p:ext uri="{BB962C8B-B14F-4D97-AF65-F5344CB8AC3E}">
        <p14:creationId xmlns:p14="http://schemas.microsoft.com/office/powerpoint/2010/main" val="1860209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A5FB6BC-41F0-0718-F3CF-DF0AAB5B1DC6}"/>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BDFFA6D-AA2A-4E8B-A5D5-3E3B751A40DF}"/>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52180862-9532-2DFB-1314-1F01711E8138}"/>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FBFB9AEA-1EAC-6751-979E-7E36C64B57F9}"/>
              </a:ext>
            </a:extLst>
          </p:cNvPr>
          <p:cNvSpPr>
            <a:spLocks noGrp="1"/>
          </p:cNvSpPr>
          <p:nvPr>
            <p:ph type="dt" sz="half" idx="10"/>
          </p:nvPr>
        </p:nvSpPr>
        <p:spPr/>
        <p:txBody>
          <a:bodyPr/>
          <a:lstStyle/>
          <a:p>
            <a:fld id="{4585713C-68EB-40F8-84E5-98B9BDFA5CA7}" type="datetimeFigureOut">
              <a:rPr lang="it-IT" smtClean="0"/>
              <a:t>12/11/2024</a:t>
            </a:fld>
            <a:endParaRPr lang="it-IT"/>
          </a:p>
        </p:txBody>
      </p:sp>
      <p:sp>
        <p:nvSpPr>
          <p:cNvPr id="6" name="Segnaposto piè di pagina 5">
            <a:extLst>
              <a:ext uri="{FF2B5EF4-FFF2-40B4-BE49-F238E27FC236}">
                <a16:creationId xmlns:a16="http://schemas.microsoft.com/office/drawing/2014/main" id="{B8546A5D-F9E1-9199-9F98-77F91CDB14E2}"/>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B1E4B2E-C7DA-823E-6566-6150320146E6}"/>
              </a:ext>
            </a:extLst>
          </p:cNvPr>
          <p:cNvSpPr>
            <a:spLocks noGrp="1"/>
          </p:cNvSpPr>
          <p:nvPr>
            <p:ph type="sldNum" sz="quarter" idx="12"/>
          </p:nvPr>
        </p:nvSpPr>
        <p:spPr/>
        <p:txBody>
          <a:bodyPr/>
          <a:lstStyle/>
          <a:p>
            <a:fld id="{722CA030-55EA-4A85-B527-623AF2B3F5A6}" type="slidenum">
              <a:rPr lang="it-IT" smtClean="0"/>
              <a:t>‹N›</a:t>
            </a:fld>
            <a:endParaRPr lang="it-IT"/>
          </a:p>
        </p:txBody>
      </p:sp>
    </p:spTree>
    <p:extLst>
      <p:ext uri="{BB962C8B-B14F-4D97-AF65-F5344CB8AC3E}">
        <p14:creationId xmlns:p14="http://schemas.microsoft.com/office/powerpoint/2010/main" val="411085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5B635F5-EA91-81AF-E510-9AD24065D4B1}"/>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5B8AC66A-003D-16E8-856F-8A9A3173FF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657C0D1C-2666-C49D-21AF-B5518A6F86CB}"/>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4389EF4F-A8A4-A83F-C9B3-8C728B10037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0862D44D-77E7-CC56-B146-2F4D8CE67C3C}"/>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DD561970-A089-4B06-7D33-2D68993E7B70}"/>
              </a:ext>
            </a:extLst>
          </p:cNvPr>
          <p:cNvSpPr>
            <a:spLocks noGrp="1"/>
          </p:cNvSpPr>
          <p:nvPr>
            <p:ph type="dt" sz="half" idx="10"/>
          </p:nvPr>
        </p:nvSpPr>
        <p:spPr/>
        <p:txBody>
          <a:bodyPr/>
          <a:lstStyle/>
          <a:p>
            <a:fld id="{4585713C-68EB-40F8-84E5-98B9BDFA5CA7}" type="datetimeFigureOut">
              <a:rPr lang="it-IT" smtClean="0"/>
              <a:t>12/11/2024</a:t>
            </a:fld>
            <a:endParaRPr lang="it-IT"/>
          </a:p>
        </p:txBody>
      </p:sp>
      <p:sp>
        <p:nvSpPr>
          <p:cNvPr id="8" name="Segnaposto piè di pagina 7">
            <a:extLst>
              <a:ext uri="{FF2B5EF4-FFF2-40B4-BE49-F238E27FC236}">
                <a16:creationId xmlns:a16="http://schemas.microsoft.com/office/drawing/2014/main" id="{145ED085-3F8C-BAB9-0609-EC85D46BF619}"/>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D0A6ED75-A20D-6E84-BC37-3A208C9F06FA}"/>
              </a:ext>
            </a:extLst>
          </p:cNvPr>
          <p:cNvSpPr>
            <a:spLocks noGrp="1"/>
          </p:cNvSpPr>
          <p:nvPr>
            <p:ph type="sldNum" sz="quarter" idx="12"/>
          </p:nvPr>
        </p:nvSpPr>
        <p:spPr/>
        <p:txBody>
          <a:bodyPr/>
          <a:lstStyle/>
          <a:p>
            <a:fld id="{722CA030-55EA-4A85-B527-623AF2B3F5A6}" type="slidenum">
              <a:rPr lang="it-IT" smtClean="0"/>
              <a:t>‹N›</a:t>
            </a:fld>
            <a:endParaRPr lang="it-IT"/>
          </a:p>
        </p:txBody>
      </p:sp>
    </p:spTree>
    <p:extLst>
      <p:ext uri="{BB962C8B-B14F-4D97-AF65-F5344CB8AC3E}">
        <p14:creationId xmlns:p14="http://schemas.microsoft.com/office/powerpoint/2010/main" val="7747177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A093739-171D-0673-A37E-5ED03746EBD3}"/>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F1C6CCEE-6BA6-C8A7-2C3C-13EC9A7B0B1E}"/>
              </a:ext>
            </a:extLst>
          </p:cNvPr>
          <p:cNvSpPr>
            <a:spLocks noGrp="1"/>
          </p:cNvSpPr>
          <p:nvPr>
            <p:ph type="dt" sz="half" idx="10"/>
          </p:nvPr>
        </p:nvSpPr>
        <p:spPr/>
        <p:txBody>
          <a:bodyPr/>
          <a:lstStyle/>
          <a:p>
            <a:fld id="{4585713C-68EB-40F8-84E5-98B9BDFA5CA7}" type="datetimeFigureOut">
              <a:rPr lang="it-IT" smtClean="0"/>
              <a:t>12/11/2024</a:t>
            </a:fld>
            <a:endParaRPr lang="it-IT"/>
          </a:p>
        </p:txBody>
      </p:sp>
      <p:sp>
        <p:nvSpPr>
          <p:cNvPr id="4" name="Segnaposto piè di pagina 3">
            <a:extLst>
              <a:ext uri="{FF2B5EF4-FFF2-40B4-BE49-F238E27FC236}">
                <a16:creationId xmlns:a16="http://schemas.microsoft.com/office/drawing/2014/main" id="{61B32CC0-A47F-AD82-86B1-CCC988209BF9}"/>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C1F77ECC-17C9-1A06-7453-F4994605C46E}"/>
              </a:ext>
            </a:extLst>
          </p:cNvPr>
          <p:cNvSpPr>
            <a:spLocks noGrp="1"/>
          </p:cNvSpPr>
          <p:nvPr>
            <p:ph type="sldNum" sz="quarter" idx="12"/>
          </p:nvPr>
        </p:nvSpPr>
        <p:spPr/>
        <p:txBody>
          <a:bodyPr/>
          <a:lstStyle/>
          <a:p>
            <a:fld id="{722CA030-55EA-4A85-B527-623AF2B3F5A6}" type="slidenum">
              <a:rPr lang="it-IT" smtClean="0"/>
              <a:t>‹N›</a:t>
            </a:fld>
            <a:endParaRPr lang="it-IT"/>
          </a:p>
        </p:txBody>
      </p:sp>
    </p:spTree>
    <p:extLst>
      <p:ext uri="{BB962C8B-B14F-4D97-AF65-F5344CB8AC3E}">
        <p14:creationId xmlns:p14="http://schemas.microsoft.com/office/powerpoint/2010/main" val="1898132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CD8BFB91-F8FF-13C0-2C79-5CB62CA0D81A}"/>
              </a:ext>
            </a:extLst>
          </p:cNvPr>
          <p:cNvSpPr>
            <a:spLocks noGrp="1"/>
          </p:cNvSpPr>
          <p:nvPr>
            <p:ph type="dt" sz="half" idx="10"/>
          </p:nvPr>
        </p:nvSpPr>
        <p:spPr/>
        <p:txBody>
          <a:bodyPr/>
          <a:lstStyle/>
          <a:p>
            <a:fld id="{4585713C-68EB-40F8-84E5-98B9BDFA5CA7}" type="datetimeFigureOut">
              <a:rPr lang="it-IT" smtClean="0"/>
              <a:t>12/11/2024</a:t>
            </a:fld>
            <a:endParaRPr lang="it-IT"/>
          </a:p>
        </p:txBody>
      </p:sp>
      <p:sp>
        <p:nvSpPr>
          <p:cNvPr id="3" name="Segnaposto piè di pagina 2">
            <a:extLst>
              <a:ext uri="{FF2B5EF4-FFF2-40B4-BE49-F238E27FC236}">
                <a16:creationId xmlns:a16="http://schemas.microsoft.com/office/drawing/2014/main" id="{E96E1F86-391E-B3D2-F6F3-9E83084A1E92}"/>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5FDE77A4-726F-8BBB-154F-995BF0176ACA}"/>
              </a:ext>
            </a:extLst>
          </p:cNvPr>
          <p:cNvSpPr>
            <a:spLocks noGrp="1"/>
          </p:cNvSpPr>
          <p:nvPr>
            <p:ph type="sldNum" sz="quarter" idx="12"/>
          </p:nvPr>
        </p:nvSpPr>
        <p:spPr/>
        <p:txBody>
          <a:bodyPr/>
          <a:lstStyle/>
          <a:p>
            <a:fld id="{722CA030-55EA-4A85-B527-623AF2B3F5A6}" type="slidenum">
              <a:rPr lang="it-IT" smtClean="0"/>
              <a:t>‹N›</a:t>
            </a:fld>
            <a:endParaRPr lang="it-IT"/>
          </a:p>
        </p:txBody>
      </p:sp>
    </p:spTree>
    <p:extLst>
      <p:ext uri="{BB962C8B-B14F-4D97-AF65-F5344CB8AC3E}">
        <p14:creationId xmlns:p14="http://schemas.microsoft.com/office/powerpoint/2010/main" val="18609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C575DCA-77DE-EF7D-35FD-80F82466C717}"/>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83412D9-F431-6D53-1AFB-2C56B899FE5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6F393DA1-B670-003A-430E-7AC38D1627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0C4DE923-588C-78B5-BB16-7B388182A808}"/>
              </a:ext>
            </a:extLst>
          </p:cNvPr>
          <p:cNvSpPr>
            <a:spLocks noGrp="1"/>
          </p:cNvSpPr>
          <p:nvPr>
            <p:ph type="dt" sz="half" idx="10"/>
          </p:nvPr>
        </p:nvSpPr>
        <p:spPr/>
        <p:txBody>
          <a:bodyPr/>
          <a:lstStyle/>
          <a:p>
            <a:fld id="{4585713C-68EB-40F8-84E5-98B9BDFA5CA7}" type="datetimeFigureOut">
              <a:rPr lang="it-IT" smtClean="0"/>
              <a:t>12/11/2024</a:t>
            </a:fld>
            <a:endParaRPr lang="it-IT"/>
          </a:p>
        </p:txBody>
      </p:sp>
      <p:sp>
        <p:nvSpPr>
          <p:cNvPr id="6" name="Segnaposto piè di pagina 5">
            <a:extLst>
              <a:ext uri="{FF2B5EF4-FFF2-40B4-BE49-F238E27FC236}">
                <a16:creationId xmlns:a16="http://schemas.microsoft.com/office/drawing/2014/main" id="{F600C7B0-9D64-16D9-21A7-61A33877037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178A019-7684-C8E0-9079-B7B8ED87CB35}"/>
              </a:ext>
            </a:extLst>
          </p:cNvPr>
          <p:cNvSpPr>
            <a:spLocks noGrp="1"/>
          </p:cNvSpPr>
          <p:nvPr>
            <p:ph type="sldNum" sz="quarter" idx="12"/>
          </p:nvPr>
        </p:nvSpPr>
        <p:spPr/>
        <p:txBody>
          <a:bodyPr/>
          <a:lstStyle/>
          <a:p>
            <a:fld id="{722CA030-55EA-4A85-B527-623AF2B3F5A6}" type="slidenum">
              <a:rPr lang="it-IT" smtClean="0"/>
              <a:t>‹N›</a:t>
            </a:fld>
            <a:endParaRPr lang="it-IT"/>
          </a:p>
        </p:txBody>
      </p:sp>
    </p:spTree>
    <p:extLst>
      <p:ext uri="{BB962C8B-B14F-4D97-AF65-F5344CB8AC3E}">
        <p14:creationId xmlns:p14="http://schemas.microsoft.com/office/powerpoint/2010/main" val="2488708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B0F9153-0457-76EB-43E8-32CB39666401}"/>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D7933095-0417-DB45-062B-EDFC717AF4D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1C58D7DD-BAC2-6F5E-BEA1-EADCDBB089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4AF32A56-8BB8-D8E7-777F-80E4CAD0BE0B}"/>
              </a:ext>
            </a:extLst>
          </p:cNvPr>
          <p:cNvSpPr>
            <a:spLocks noGrp="1"/>
          </p:cNvSpPr>
          <p:nvPr>
            <p:ph type="dt" sz="half" idx="10"/>
          </p:nvPr>
        </p:nvSpPr>
        <p:spPr/>
        <p:txBody>
          <a:bodyPr/>
          <a:lstStyle/>
          <a:p>
            <a:fld id="{4585713C-68EB-40F8-84E5-98B9BDFA5CA7}" type="datetimeFigureOut">
              <a:rPr lang="it-IT" smtClean="0"/>
              <a:t>12/11/2024</a:t>
            </a:fld>
            <a:endParaRPr lang="it-IT"/>
          </a:p>
        </p:txBody>
      </p:sp>
      <p:sp>
        <p:nvSpPr>
          <p:cNvPr id="6" name="Segnaposto piè di pagina 5">
            <a:extLst>
              <a:ext uri="{FF2B5EF4-FFF2-40B4-BE49-F238E27FC236}">
                <a16:creationId xmlns:a16="http://schemas.microsoft.com/office/drawing/2014/main" id="{35D1406B-12B0-17EA-4BA3-E0AE42C9E883}"/>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3668F1C4-22FD-06F0-4330-836348C7F608}"/>
              </a:ext>
            </a:extLst>
          </p:cNvPr>
          <p:cNvSpPr>
            <a:spLocks noGrp="1"/>
          </p:cNvSpPr>
          <p:nvPr>
            <p:ph type="sldNum" sz="quarter" idx="12"/>
          </p:nvPr>
        </p:nvSpPr>
        <p:spPr/>
        <p:txBody>
          <a:bodyPr/>
          <a:lstStyle/>
          <a:p>
            <a:fld id="{722CA030-55EA-4A85-B527-623AF2B3F5A6}" type="slidenum">
              <a:rPr lang="it-IT" smtClean="0"/>
              <a:t>‹N›</a:t>
            </a:fld>
            <a:endParaRPr lang="it-IT"/>
          </a:p>
        </p:txBody>
      </p:sp>
    </p:spTree>
    <p:extLst>
      <p:ext uri="{BB962C8B-B14F-4D97-AF65-F5344CB8AC3E}">
        <p14:creationId xmlns:p14="http://schemas.microsoft.com/office/powerpoint/2010/main" val="1422964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AFA33216-5BA8-DFF9-B235-73ADD113B6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8C6F0D3F-98D5-C6FE-B022-488232952D6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A368433-B706-C4FB-365E-BEBEA3BEA5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585713C-68EB-40F8-84E5-98B9BDFA5CA7}" type="datetimeFigureOut">
              <a:rPr lang="it-IT" smtClean="0"/>
              <a:t>12/11/2024</a:t>
            </a:fld>
            <a:endParaRPr lang="it-IT"/>
          </a:p>
        </p:txBody>
      </p:sp>
      <p:sp>
        <p:nvSpPr>
          <p:cNvPr id="5" name="Segnaposto piè di pagina 4">
            <a:extLst>
              <a:ext uri="{FF2B5EF4-FFF2-40B4-BE49-F238E27FC236}">
                <a16:creationId xmlns:a16="http://schemas.microsoft.com/office/drawing/2014/main" id="{C8911FF9-D659-15C5-CDC5-3CD4EF8442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it-IT"/>
          </a:p>
        </p:txBody>
      </p:sp>
      <p:sp>
        <p:nvSpPr>
          <p:cNvPr id="6" name="Segnaposto numero diapositiva 5">
            <a:extLst>
              <a:ext uri="{FF2B5EF4-FFF2-40B4-BE49-F238E27FC236}">
                <a16:creationId xmlns:a16="http://schemas.microsoft.com/office/drawing/2014/main" id="{E9C4E0BB-53E5-D14C-5067-C7DFB9F76A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22CA030-55EA-4A85-B527-623AF2B3F5A6}" type="slidenum">
              <a:rPr lang="it-IT" smtClean="0"/>
              <a:t>‹N›</a:t>
            </a:fld>
            <a:endParaRPr lang="it-IT"/>
          </a:p>
        </p:txBody>
      </p:sp>
    </p:spTree>
    <p:extLst>
      <p:ext uri="{BB962C8B-B14F-4D97-AF65-F5344CB8AC3E}">
        <p14:creationId xmlns:p14="http://schemas.microsoft.com/office/powerpoint/2010/main" val="9354095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13139B-BE29-EA52-8355-E1260C95EA88}"/>
              </a:ext>
            </a:extLst>
          </p:cNvPr>
          <p:cNvSpPr>
            <a:spLocks noGrp="1"/>
          </p:cNvSpPr>
          <p:nvPr>
            <p:ph type="ctrTitle"/>
          </p:nvPr>
        </p:nvSpPr>
        <p:spPr/>
        <p:txBody>
          <a:bodyPr/>
          <a:lstStyle/>
          <a:p>
            <a:r>
              <a:rPr lang="it-IT" dirty="0"/>
              <a:t>Sintesi legami Ar-F </a:t>
            </a:r>
          </a:p>
        </p:txBody>
      </p:sp>
    </p:spTree>
    <p:extLst>
      <p:ext uri="{BB962C8B-B14F-4D97-AF65-F5344CB8AC3E}">
        <p14:creationId xmlns:p14="http://schemas.microsoft.com/office/powerpoint/2010/main" val="34293607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33BBBA-97A1-E3DE-BD74-F5B02E84BBC2}"/>
              </a:ext>
            </a:extLst>
          </p:cNvPr>
          <p:cNvSpPr>
            <a:spLocks noGrp="1"/>
          </p:cNvSpPr>
          <p:nvPr>
            <p:ph type="title"/>
          </p:nvPr>
        </p:nvSpPr>
        <p:spPr>
          <a:xfrm>
            <a:off x="0" y="106807"/>
            <a:ext cx="6951407" cy="509946"/>
          </a:xfrm>
        </p:spPr>
        <p:txBody>
          <a:bodyPr>
            <a:normAutofit/>
          </a:bodyPr>
          <a:lstStyle/>
          <a:p>
            <a:r>
              <a:rPr lang="it-IT" sz="2800" dirty="0"/>
              <a:t>Fluorurazione </a:t>
            </a:r>
            <a:r>
              <a:rPr lang="it-IT" sz="2800" dirty="0" err="1"/>
              <a:t>elettrofilica</a:t>
            </a:r>
            <a:endParaRPr lang="it-IT" sz="2800" dirty="0"/>
          </a:p>
        </p:txBody>
      </p:sp>
      <p:sp>
        <p:nvSpPr>
          <p:cNvPr id="14" name="CasellaDiTesto 13">
            <a:extLst>
              <a:ext uri="{FF2B5EF4-FFF2-40B4-BE49-F238E27FC236}">
                <a16:creationId xmlns:a16="http://schemas.microsoft.com/office/drawing/2014/main" id="{7DDA5111-C0F1-00AD-4425-5D508E149A3C}"/>
              </a:ext>
            </a:extLst>
          </p:cNvPr>
          <p:cNvSpPr txBox="1"/>
          <p:nvPr/>
        </p:nvSpPr>
        <p:spPr>
          <a:xfrm>
            <a:off x="8787581" y="6358702"/>
            <a:ext cx="3532239" cy="369332"/>
          </a:xfrm>
          <a:prstGeom prst="rect">
            <a:avLst/>
          </a:prstGeom>
          <a:noFill/>
        </p:spPr>
        <p:txBody>
          <a:bodyPr wrap="square">
            <a:spAutoFit/>
          </a:bodyPr>
          <a:lstStyle/>
          <a:p>
            <a:r>
              <a:rPr lang="it-IT" dirty="0" err="1"/>
              <a:t>Chem</a:t>
            </a:r>
            <a:r>
              <a:rPr lang="it-IT" dirty="0"/>
              <a:t>. Rev. 2015, 115, 612−633</a:t>
            </a:r>
          </a:p>
        </p:txBody>
      </p:sp>
      <p:pic>
        <p:nvPicPr>
          <p:cNvPr id="8" name="Immagine 7">
            <a:extLst>
              <a:ext uri="{FF2B5EF4-FFF2-40B4-BE49-F238E27FC236}">
                <a16:creationId xmlns:a16="http://schemas.microsoft.com/office/drawing/2014/main" id="{932AE987-1081-5468-35C8-A11A5B04B0FF}"/>
              </a:ext>
            </a:extLst>
          </p:cNvPr>
          <p:cNvPicPr>
            <a:picLocks noChangeAspect="1"/>
          </p:cNvPicPr>
          <p:nvPr/>
        </p:nvPicPr>
        <p:blipFill>
          <a:blip r:embed="rId2"/>
          <a:stretch>
            <a:fillRect/>
          </a:stretch>
        </p:blipFill>
        <p:spPr>
          <a:xfrm>
            <a:off x="2899916" y="1628523"/>
            <a:ext cx="6392167" cy="3600953"/>
          </a:xfrm>
          <a:prstGeom prst="rect">
            <a:avLst/>
          </a:prstGeom>
        </p:spPr>
      </p:pic>
    </p:spTree>
    <p:extLst>
      <p:ext uri="{BB962C8B-B14F-4D97-AF65-F5344CB8AC3E}">
        <p14:creationId xmlns:p14="http://schemas.microsoft.com/office/powerpoint/2010/main" val="17482801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33BBBA-97A1-E3DE-BD74-F5B02E84BBC2}"/>
              </a:ext>
            </a:extLst>
          </p:cNvPr>
          <p:cNvSpPr>
            <a:spLocks noGrp="1"/>
          </p:cNvSpPr>
          <p:nvPr>
            <p:ph type="title"/>
          </p:nvPr>
        </p:nvSpPr>
        <p:spPr>
          <a:xfrm>
            <a:off x="-1" y="0"/>
            <a:ext cx="4611329" cy="509946"/>
          </a:xfrm>
        </p:spPr>
        <p:txBody>
          <a:bodyPr>
            <a:normAutofit/>
          </a:bodyPr>
          <a:lstStyle/>
          <a:p>
            <a:r>
              <a:rPr lang="it-IT" sz="2800" dirty="0"/>
              <a:t>Fluorurazione </a:t>
            </a:r>
            <a:r>
              <a:rPr lang="it-IT" sz="2800" dirty="0" err="1"/>
              <a:t>elettrofilica</a:t>
            </a:r>
            <a:endParaRPr lang="it-IT" sz="2800" dirty="0"/>
          </a:p>
        </p:txBody>
      </p:sp>
      <p:pic>
        <p:nvPicPr>
          <p:cNvPr id="4" name="Immagine 3">
            <a:extLst>
              <a:ext uri="{FF2B5EF4-FFF2-40B4-BE49-F238E27FC236}">
                <a16:creationId xmlns:a16="http://schemas.microsoft.com/office/drawing/2014/main" id="{2AEE62BF-C7CD-8596-84EA-3F7138120189}"/>
              </a:ext>
            </a:extLst>
          </p:cNvPr>
          <p:cNvPicPr>
            <a:picLocks noChangeAspect="1"/>
          </p:cNvPicPr>
          <p:nvPr/>
        </p:nvPicPr>
        <p:blipFill>
          <a:blip r:embed="rId2"/>
          <a:stretch>
            <a:fillRect/>
          </a:stretch>
        </p:blipFill>
        <p:spPr>
          <a:xfrm>
            <a:off x="2639207" y="1123143"/>
            <a:ext cx="6382641" cy="2743583"/>
          </a:xfrm>
          <a:prstGeom prst="rect">
            <a:avLst/>
          </a:prstGeom>
        </p:spPr>
      </p:pic>
    </p:spTree>
    <p:extLst>
      <p:ext uri="{BB962C8B-B14F-4D97-AF65-F5344CB8AC3E}">
        <p14:creationId xmlns:p14="http://schemas.microsoft.com/office/powerpoint/2010/main" val="24218304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33BBBA-97A1-E3DE-BD74-F5B02E84BBC2}"/>
              </a:ext>
            </a:extLst>
          </p:cNvPr>
          <p:cNvSpPr>
            <a:spLocks noGrp="1"/>
          </p:cNvSpPr>
          <p:nvPr>
            <p:ph type="title"/>
          </p:nvPr>
        </p:nvSpPr>
        <p:spPr>
          <a:xfrm>
            <a:off x="-1" y="0"/>
            <a:ext cx="5683046" cy="509946"/>
          </a:xfrm>
        </p:spPr>
        <p:txBody>
          <a:bodyPr>
            <a:normAutofit/>
          </a:bodyPr>
          <a:lstStyle/>
          <a:p>
            <a:r>
              <a:rPr lang="it-IT" sz="2800" dirty="0"/>
              <a:t>Fluorurazione </a:t>
            </a:r>
            <a:r>
              <a:rPr lang="it-IT" sz="2800" dirty="0" err="1"/>
              <a:t>nucleofilica</a:t>
            </a:r>
            <a:r>
              <a:rPr lang="it-IT" sz="2800" dirty="0"/>
              <a:t>: </a:t>
            </a:r>
            <a:r>
              <a:rPr lang="it-IT" sz="2800" dirty="0" err="1"/>
              <a:t>Schiemann</a:t>
            </a:r>
            <a:r>
              <a:rPr lang="it-IT" sz="2800" dirty="0"/>
              <a:t> </a:t>
            </a:r>
          </a:p>
        </p:txBody>
      </p:sp>
      <p:pic>
        <p:nvPicPr>
          <p:cNvPr id="12" name="Immagine 11">
            <a:extLst>
              <a:ext uri="{FF2B5EF4-FFF2-40B4-BE49-F238E27FC236}">
                <a16:creationId xmlns:a16="http://schemas.microsoft.com/office/drawing/2014/main" id="{CD89BF5C-85FD-8F9D-29F8-8959DB39081C}"/>
              </a:ext>
            </a:extLst>
          </p:cNvPr>
          <p:cNvPicPr>
            <a:picLocks noChangeAspect="1"/>
          </p:cNvPicPr>
          <p:nvPr/>
        </p:nvPicPr>
        <p:blipFill>
          <a:blip r:embed="rId2"/>
          <a:stretch>
            <a:fillRect/>
          </a:stretch>
        </p:blipFill>
        <p:spPr>
          <a:xfrm>
            <a:off x="636793" y="1560561"/>
            <a:ext cx="6592220" cy="1295581"/>
          </a:xfrm>
          <a:prstGeom prst="rect">
            <a:avLst/>
          </a:prstGeom>
        </p:spPr>
      </p:pic>
    </p:spTree>
    <p:extLst>
      <p:ext uri="{BB962C8B-B14F-4D97-AF65-F5344CB8AC3E}">
        <p14:creationId xmlns:p14="http://schemas.microsoft.com/office/powerpoint/2010/main" val="38644985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33BBBA-97A1-E3DE-BD74-F5B02E84BBC2}"/>
              </a:ext>
            </a:extLst>
          </p:cNvPr>
          <p:cNvSpPr>
            <a:spLocks noGrp="1"/>
          </p:cNvSpPr>
          <p:nvPr>
            <p:ph type="title"/>
          </p:nvPr>
        </p:nvSpPr>
        <p:spPr>
          <a:xfrm>
            <a:off x="0" y="214962"/>
            <a:ext cx="6951407" cy="509946"/>
          </a:xfrm>
        </p:spPr>
        <p:txBody>
          <a:bodyPr>
            <a:normAutofit fontScale="90000"/>
          </a:bodyPr>
          <a:lstStyle/>
          <a:p>
            <a:r>
              <a:rPr lang="it-IT" sz="2800" dirty="0"/>
              <a:t>Fluorurazione </a:t>
            </a:r>
            <a:r>
              <a:rPr lang="it-IT" sz="2800" dirty="0" err="1"/>
              <a:t>nucleofilica</a:t>
            </a:r>
            <a:r>
              <a:rPr lang="it-IT" sz="2800" dirty="0"/>
              <a:t>: Processo «</a:t>
            </a:r>
            <a:r>
              <a:rPr lang="it-IT" sz="2800" dirty="0" err="1"/>
              <a:t>Halex</a:t>
            </a:r>
            <a:r>
              <a:rPr lang="it-IT" sz="2800" dirty="0"/>
              <a:t>»</a:t>
            </a:r>
            <a:br>
              <a:rPr lang="it-IT" sz="2800" dirty="0"/>
            </a:br>
            <a:endParaRPr lang="it-IT" sz="2800" dirty="0"/>
          </a:p>
        </p:txBody>
      </p:sp>
      <p:pic>
        <p:nvPicPr>
          <p:cNvPr id="11" name="Immagine 10">
            <a:extLst>
              <a:ext uri="{FF2B5EF4-FFF2-40B4-BE49-F238E27FC236}">
                <a16:creationId xmlns:a16="http://schemas.microsoft.com/office/drawing/2014/main" id="{C0759806-0207-BF34-F6BB-575E44A0E6DF}"/>
              </a:ext>
            </a:extLst>
          </p:cNvPr>
          <p:cNvPicPr>
            <a:picLocks noChangeAspect="1"/>
          </p:cNvPicPr>
          <p:nvPr/>
        </p:nvPicPr>
        <p:blipFill>
          <a:blip r:embed="rId2"/>
          <a:stretch>
            <a:fillRect/>
          </a:stretch>
        </p:blipFill>
        <p:spPr>
          <a:xfrm>
            <a:off x="641408" y="1129596"/>
            <a:ext cx="5975685" cy="2006894"/>
          </a:xfrm>
          <a:prstGeom prst="rect">
            <a:avLst/>
          </a:prstGeom>
        </p:spPr>
      </p:pic>
      <p:sp>
        <p:nvSpPr>
          <p:cNvPr id="14" name="CasellaDiTesto 13">
            <a:extLst>
              <a:ext uri="{FF2B5EF4-FFF2-40B4-BE49-F238E27FC236}">
                <a16:creationId xmlns:a16="http://schemas.microsoft.com/office/drawing/2014/main" id="{7DDA5111-C0F1-00AD-4425-5D508E149A3C}"/>
              </a:ext>
            </a:extLst>
          </p:cNvPr>
          <p:cNvSpPr txBox="1"/>
          <p:nvPr/>
        </p:nvSpPr>
        <p:spPr>
          <a:xfrm>
            <a:off x="8787581" y="6358702"/>
            <a:ext cx="3532239" cy="369332"/>
          </a:xfrm>
          <a:prstGeom prst="rect">
            <a:avLst/>
          </a:prstGeom>
          <a:noFill/>
        </p:spPr>
        <p:txBody>
          <a:bodyPr wrap="square">
            <a:spAutoFit/>
          </a:bodyPr>
          <a:lstStyle/>
          <a:p>
            <a:r>
              <a:rPr lang="it-IT" dirty="0" err="1"/>
              <a:t>Chem</a:t>
            </a:r>
            <a:r>
              <a:rPr lang="it-IT" dirty="0"/>
              <a:t>. Rev. 2015, 115, 612−633</a:t>
            </a:r>
          </a:p>
        </p:txBody>
      </p:sp>
    </p:spTree>
    <p:extLst>
      <p:ext uri="{BB962C8B-B14F-4D97-AF65-F5344CB8AC3E}">
        <p14:creationId xmlns:p14="http://schemas.microsoft.com/office/powerpoint/2010/main" val="20163282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33BBBA-97A1-E3DE-BD74-F5B02E84BBC2}"/>
              </a:ext>
            </a:extLst>
          </p:cNvPr>
          <p:cNvSpPr>
            <a:spLocks noGrp="1"/>
          </p:cNvSpPr>
          <p:nvPr>
            <p:ph type="title"/>
          </p:nvPr>
        </p:nvSpPr>
        <p:spPr>
          <a:xfrm>
            <a:off x="0" y="214962"/>
            <a:ext cx="6951407" cy="509946"/>
          </a:xfrm>
        </p:spPr>
        <p:txBody>
          <a:bodyPr>
            <a:normAutofit fontScale="90000"/>
          </a:bodyPr>
          <a:lstStyle/>
          <a:p>
            <a:r>
              <a:rPr lang="it-IT" sz="2800" dirty="0"/>
              <a:t>Fluorurazione </a:t>
            </a:r>
            <a:r>
              <a:rPr lang="it-IT" sz="2800" dirty="0" err="1"/>
              <a:t>nucleofilica</a:t>
            </a:r>
            <a:r>
              <a:rPr lang="it-IT" sz="2800" dirty="0"/>
              <a:t>: Processo «</a:t>
            </a:r>
            <a:r>
              <a:rPr lang="it-IT" sz="2800" dirty="0" err="1"/>
              <a:t>Halex</a:t>
            </a:r>
            <a:r>
              <a:rPr lang="it-IT" sz="2800" dirty="0"/>
              <a:t>»</a:t>
            </a:r>
            <a:br>
              <a:rPr lang="it-IT" sz="2800" dirty="0"/>
            </a:br>
            <a:endParaRPr lang="it-IT" sz="2800" dirty="0"/>
          </a:p>
        </p:txBody>
      </p:sp>
      <p:pic>
        <p:nvPicPr>
          <p:cNvPr id="4" name="Immagine 3">
            <a:extLst>
              <a:ext uri="{FF2B5EF4-FFF2-40B4-BE49-F238E27FC236}">
                <a16:creationId xmlns:a16="http://schemas.microsoft.com/office/drawing/2014/main" id="{7B73F8C0-84C3-4726-E346-2F6800DABFC1}"/>
              </a:ext>
            </a:extLst>
          </p:cNvPr>
          <p:cNvPicPr>
            <a:picLocks noChangeAspect="1"/>
          </p:cNvPicPr>
          <p:nvPr/>
        </p:nvPicPr>
        <p:blipFill>
          <a:blip r:embed="rId2"/>
          <a:stretch>
            <a:fillRect/>
          </a:stretch>
        </p:blipFill>
        <p:spPr>
          <a:xfrm>
            <a:off x="77510" y="602610"/>
            <a:ext cx="6592220" cy="1105054"/>
          </a:xfrm>
          <a:prstGeom prst="rect">
            <a:avLst/>
          </a:prstGeom>
        </p:spPr>
      </p:pic>
      <p:pic>
        <p:nvPicPr>
          <p:cNvPr id="7" name="Immagine 6">
            <a:extLst>
              <a:ext uri="{FF2B5EF4-FFF2-40B4-BE49-F238E27FC236}">
                <a16:creationId xmlns:a16="http://schemas.microsoft.com/office/drawing/2014/main" id="{61CE3790-BAB3-97BE-357F-C212139D43E5}"/>
              </a:ext>
            </a:extLst>
          </p:cNvPr>
          <p:cNvPicPr>
            <a:picLocks noChangeAspect="1"/>
          </p:cNvPicPr>
          <p:nvPr/>
        </p:nvPicPr>
        <p:blipFill>
          <a:blip r:embed="rId3"/>
          <a:stretch>
            <a:fillRect/>
          </a:stretch>
        </p:blipFill>
        <p:spPr>
          <a:xfrm>
            <a:off x="3373620" y="1707664"/>
            <a:ext cx="8230749" cy="4953691"/>
          </a:xfrm>
          <a:prstGeom prst="rect">
            <a:avLst/>
          </a:prstGeom>
        </p:spPr>
      </p:pic>
      <p:sp>
        <p:nvSpPr>
          <p:cNvPr id="9" name="CasellaDiTesto 8">
            <a:extLst>
              <a:ext uri="{FF2B5EF4-FFF2-40B4-BE49-F238E27FC236}">
                <a16:creationId xmlns:a16="http://schemas.microsoft.com/office/drawing/2014/main" id="{418B3889-4D8F-DDD0-263E-8550088CD0A0}"/>
              </a:ext>
            </a:extLst>
          </p:cNvPr>
          <p:cNvSpPr txBox="1"/>
          <p:nvPr/>
        </p:nvSpPr>
        <p:spPr>
          <a:xfrm>
            <a:off x="6994195" y="6488668"/>
            <a:ext cx="6150076" cy="369332"/>
          </a:xfrm>
          <a:prstGeom prst="rect">
            <a:avLst/>
          </a:prstGeom>
          <a:noFill/>
        </p:spPr>
        <p:txBody>
          <a:bodyPr wrap="square">
            <a:spAutoFit/>
          </a:bodyPr>
          <a:lstStyle/>
          <a:p>
            <a:r>
              <a:rPr lang="en-US" dirty="0"/>
              <a:t>Journal of Fluorine Chemistry 125 (2004) 1031–1038</a:t>
            </a:r>
            <a:endParaRPr lang="it-IT" dirty="0"/>
          </a:p>
        </p:txBody>
      </p:sp>
    </p:spTree>
    <p:extLst>
      <p:ext uri="{BB962C8B-B14F-4D97-AF65-F5344CB8AC3E}">
        <p14:creationId xmlns:p14="http://schemas.microsoft.com/office/powerpoint/2010/main" val="4490499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33BBBA-97A1-E3DE-BD74-F5B02E84BBC2}"/>
              </a:ext>
            </a:extLst>
          </p:cNvPr>
          <p:cNvSpPr>
            <a:spLocks noGrp="1"/>
          </p:cNvSpPr>
          <p:nvPr>
            <p:ph type="title"/>
          </p:nvPr>
        </p:nvSpPr>
        <p:spPr>
          <a:xfrm>
            <a:off x="-1" y="0"/>
            <a:ext cx="3942735" cy="509946"/>
          </a:xfrm>
        </p:spPr>
        <p:txBody>
          <a:bodyPr>
            <a:normAutofit/>
          </a:bodyPr>
          <a:lstStyle/>
          <a:p>
            <a:r>
              <a:rPr lang="it-IT" sz="2800" dirty="0"/>
              <a:t>Legame C-F: Reattività</a:t>
            </a:r>
          </a:p>
        </p:txBody>
      </p:sp>
      <p:sp>
        <p:nvSpPr>
          <p:cNvPr id="3" name="CasellaDiTesto 2">
            <a:extLst>
              <a:ext uri="{FF2B5EF4-FFF2-40B4-BE49-F238E27FC236}">
                <a16:creationId xmlns:a16="http://schemas.microsoft.com/office/drawing/2014/main" id="{FC41F5A1-EE36-C366-1033-FA84CC62BD44}"/>
              </a:ext>
            </a:extLst>
          </p:cNvPr>
          <p:cNvSpPr txBox="1"/>
          <p:nvPr/>
        </p:nvSpPr>
        <p:spPr>
          <a:xfrm>
            <a:off x="271614" y="1397675"/>
            <a:ext cx="7145593" cy="2031325"/>
          </a:xfrm>
          <a:prstGeom prst="rect">
            <a:avLst/>
          </a:prstGeom>
          <a:noFill/>
        </p:spPr>
        <p:txBody>
          <a:bodyPr wrap="square">
            <a:spAutoFit/>
          </a:bodyPr>
          <a:lstStyle/>
          <a:p>
            <a:r>
              <a:rPr lang="en-US" dirty="0">
                <a:solidFill>
                  <a:srgbClr val="202122"/>
                </a:solidFill>
                <a:latin typeface="Arial" panose="020B0604020202020204" pitchFamily="34" charset="0"/>
              </a:rPr>
              <a:t>Il </a:t>
            </a:r>
            <a:r>
              <a:rPr lang="en-US" dirty="0" err="1">
                <a:solidFill>
                  <a:srgbClr val="202122"/>
                </a:solidFill>
                <a:latin typeface="Arial" panose="020B0604020202020204" pitchFamily="34" charset="0"/>
              </a:rPr>
              <a:t>legame</a:t>
            </a:r>
            <a:r>
              <a:rPr lang="en-US" dirty="0">
                <a:solidFill>
                  <a:srgbClr val="202122"/>
                </a:solidFill>
                <a:latin typeface="Arial" panose="020B0604020202020204" pitchFamily="34" charset="0"/>
              </a:rPr>
              <a:t> C-F ha </a:t>
            </a:r>
            <a:r>
              <a:rPr lang="en-US" dirty="0" err="1">
                <a:solidFill>
                  <a:srgbClr val="202122"/>
                </a:solidFill>
                <a:latin typeface="Arial" panose="020B0604020202020204" pitchFamily="34" charset="0"/>
              </a:rPr>
              <a:t>una</a:t>
            </a:r>
            <a:r>
              <a:rPr lang="en-US" dirty="0">
                <a:solidFill>
                  <a:srgbClr val="202122"/>
                </a:solidFill>
                <a:latin typeface="Arial" panose="020B0604020202020204" pitchFamily="34" charset="0"/>
              </a:rPr>
              <a:t> </a:t>
            </a:r>
            <a:r>
              <a:rPr lang="en-US" dirty="0" err="1">
                <a:solidFill>
                  <a:srgbClr val="202122"/>
                </a:solidFill>
                <a:latin typeface="Arial" panose="020B0604020202020204" pitchFamily="34" charset="0"/>
              </a:rPr>
              <a:t>reattività</a:t>
            </a:r>
            <a:r>
              <a:rPr lang="en-US" dirty="0">
                <a:solidFill>
                  <a:srgbClr val="202122"/>
                </a:solidFill>
                <a:latin typeface="Arial" panose="020B0604020202020204" pitchFamily="34" charset="0"/>
              </a:rPr>
              <a:t> molto </a:t>
            </a:r>
            <a:r>
              <a:rPr lang="en-US" dirty="0" err="1">
                <a:solidFill>
                  <a:srgbClr val="202122"/>
                </a:solidFill>
                <a:latin typeface="Arial" panose="020B0604020202020204" pitchFamily="34" charset="0"/>
              </a:rPr>
              <a:t>limitata</a:t>
            </a:r>
            <a:r>
              <a:rPr lang="en-US" dirty="0">
                <a:solidFill>
                  <a:srgbClr val="202122"/>
                </a:solidFill>
                <a:latin typeface="Arial" panose="020B0604020202020204" pitchFamily="34" charset="0"/>
              </a:rPr>
              <a:t>, ma </a:t>
            </a:r>
            <a:r>
              <a:rPr lang="en-US" dirty="0" err="1">
                <a:solidFill>
                  <a:srgbClr val="202122"/>
                </a:solidFill>
                <a:latin typeface="Arial" panose="020B0604020202020204" pitchFamily="34" charset="0"/>
              </a:rPr>
              <a:t>importante</a:t>
            </a:r>
            <a:r>
              <a:rPr lang="en-US" dirty="0">
                <a:solidFill>
                  <a:srgbClr val="202122"/>
                </a:solidFill>
                <a:latin typeface="Arial" panose="020B0604020202020204" pitchFamily="34" charset="0"/>
              </a:rPr>
              <a:t> </a:t>
            </a:r>
            <a:r>
              <a:rPr lang="en-US" dirty="0" err="1">
                <a:solidFill>
                  <a:srgbClr val="202122"/>
                </a:solidFill>
                <a:latin typeface="Arial" panose="020B0604020202020204" pitchFamily="34" charset="0"/>
              </a:rPr>
              <a:t>soprattutto</a:t>
            </a:r>
            <a:r>
              <a:rPr lang="en-US" dirty="0">
                <a:solidFill>
                  <a:srgbClr val="202122"/>
                </a:solidFill>
                <a:latin typeface="Arial" panose="020B0604020202020204" pitchFamily="34" charset="0"/>
              </a:rPr>
              <a:t> per la </a:t>
            </a:r>
            <a:r>
              <a:rPr lang="en-US" dirty="0" err="1">
                <a:solidFill>
                  <a:srgbClr val="202122"/>
                </a:solidFill>
                <a:latin typeface="Arial" panose="020B0604020202020204" pitchFamily="34" charset="0"/>
              </a:rPr>
              <a:t>degradazione</a:t>
            </a:r>
            <a:r>
              <a:rPr lang="en-US" dirty="0">
                <a:solidFill>
                  <a:srgbClr val="202122"/>
                </a:solidFill>
                <a:latin typeface="Arial" panose="020B0604020202020204" pitchFamily="34" charset="0"/>
              </a:rPr>
              <a:t> di PFAS e gas </a:t>
            </a:r>
            <a:r>
              <a:rPr lang="en-US" dirty="0" err="1">
                <a:solidFill>
                  <a:srgbClr val="202122"/>
                </a:solidFill>
                <a:latin typeface="Arial" panose="020B0604020202020204" pitchFamily="34" charset="0"/>
              </a:rPr>
              <a:t>fluorurati</a:t>
            </a:r>
            <a:r>
              <a:rPr lang="en-US" dirty="0">
                <a:solidFill>
                  <a:srgbClr val="202122"/>
                </a:solidFill>
                <a:latin typeface="Arial" panose="020B0604020202020204" pitchFamily="34" charset="0"/>
              </a:rPr>
              <a:t> </a:t>
            </a:r>
            <a:r>
              <a:rPr lang="en-US" dirty="0" err="1">
                <a:solidFill>
                  <a:srgbClr val="202122"/>
                </a:solidFill>
                <a:latin typeface="Arial" panose="020B0604020202020204" pitchFamily="34" charset="0"/>
              </a:rPr>
              <a:t>estremamente</a:t>
            </a:r>
            <a:r>
              <a:rPr lang="en-US" dirty="0">
                <a:solidFill>
                  <a:srgbClr val="202122"/>
                </a:solidFill>
                <a:latin typeface="Arial" panose="020B0604020202020204" pitchFamily="34" charset="0"/>
              </a:rPr>
              <a:t> </a:t>
            </a:r>
            <a:r>
              <a:rPr lang="en-US" dirty="0" err="1">
                <a:solidFill>
                  <a:srgbClr val="202122"/>
                </a:solidFill>
                <a:latin typeface="Arial" panose="020B0604020202020204" pitchFamily="34" charset="0"/>
              </a:rPr>
              <a:t>inquinanti</a:t>
            </a:r>
            <a:r>
              <a:rPr lang="en-US" dirty="0">
                <a:solidFill>
                  <a:srgbClr val="202122"/>
                </a:solidFill>
                <a:latin typeface="Arial" panose="020B0604020202020204" pitchFamily="34" charset="0"/>
              </a:rPr>
              <a:t>, in </a:t>
            </a:r>
            <a:r>
              <a:rPr lang="en-US" dirty="0" err="1">
                <a:solidFill>
                  <a:srgbClr val="202122"/>
                </a:solidFill>
                <a:latin typeface="Arial" panose="020B0604020202020204" pitchFamily="34" charset="0"/>
              </a:rPr>
              <a:t>questo</a:t>
            </a:r>
            <a:r>
              <a:rPr lang="en-US" dirty="0">
                <a:solidFill>
                  <a:srgbClr val="202122"/>
                </a:solidFill>
                <a:latin typeface="Arial" panose="020B0604020202020204" pitchFamily="34" charset="0"/>
              </a:rPr>
              <a:t> </a:t>
            </a:r>
            <a:r>
              <a:rPr lang="en-US" dirty="0" err="1">
                <a:solidFill>
                  <a:srgbClr val="202122"/>
                </a:solidFill>
                <a:latin typeface="Arial" panose="020B0604020202020204" pitchFamily="34" charset="0"/>
              </a:rPr>
              <a:t>caso</a:t>
            </a:r>
            <a:r>
              <a:rPr lang="en-US" dirty="0">
                <a:solidFill>
                  <a:srgbClr val="202122"/>
                </a:solidFill>
                <a:latin typeface="Arial" panose="020B0604020202020204" pitchFamily="34" charset="0"/>
              </a:rPr>
              <a:t> </a:t>
            </a:r>
            <a:r>
              <a:rPr lang="en-US" dirty="0" err="1">
                <a:solidFill>
                  <a:srgbClr val="202122"/>
                </a:solidFill>
                <a:latin typeface="Arial" panose="020B0604020202020204" pitchFamily="34" charset="0"/>
              </a:rPr>
              <a:t>si</a:t>
            </a:r>
            <a:r>
              <a:rPr lang="en-US" dirty="0">
                <a:solidFill>
                  <a:srgbClr val="202122"/>
                </a:solidFill>
                <a:latin typeface="Arial" panose="020B0604020202020204" pitchFamily="34" charset="0"/>
              </a:rPr>
              <a:t> </a:t>
            </a:r>
            <a:r>
              <a:rPr lang="en-US" dirty="0" err="1">
                <a:solidFill>
                  <a:srgbClr val="202122"/>
                </a:solidFill>
                <a:latin typeface="Arial" panose="020B0604020202020204" pitchFamily="34" charset="0"/>
              </a:rPr>
              <a:t>usano</a:t>
            </a:r>
            <a:r>
              <a:rPr lang="en-US" dirty="0">
                <a:solidFill>
                  <a:srgbClr val="202122"/>
                </a:solidFill>
                <a:latin typeface="Arial" panose="020B0604020202020204" pitchFamily="34" charset="0"/>
              </a:rPr>
              <a:t> </a:t>
            </a:r>
            <a:r>
              <a:rPr lang="en-US" dirty="0" err="1">
                <a:solidFill>
                  <a:srgbClr val="202122"/>
                </a:solidFill>
                <a:latin typeface="Arial" panose="020B0604020202020204" pitchFamily="34" charset="0"/>
              </a:rPr>
              <a:t>soprattutto</a:t>
            </a:r>
            <a:r>
              <a:rPr lang="en-US" dirty="0">
                <a:solidFill>
                  <a:srgbClr val="202122"/>
                </a:solidFill>
                <a:latin typeface="Arial" panose="020B0604020202020204" pitchFamily="34" charset="0"/>
              </a:rPr>
              <a:t> </a:t>
            </a:r>
            <a:r>
              <a:rPr lang="en-US" dirty="0" err="1">
                <a:solidFill>
                  <a:srgbClr val="202122"/>
                </a:solidFill>
                <a:latin typeface="Arial" panose="020B0604020202020204" pitchFamily="34" charset="0"/>
              </a:rPr>
              <a:t>complessi</a:t>
            </a:r>
            <a:r>
              <a:rPr lang="en-US" dirty="0">
                <a:solidFill>
                  <a:srgbClr val="202122"/>
                </a:solidFill>
                <a:latin typeface="Arial" panose="020B0604020202020204" pitchFamily="34" charset="0"/>
              </a:rPr>
              <a:t> </a:t>
            </a:r>
            <a:r>
              <a:rPr lang="en-US" dirty="0" err="1">
                <a:solidFill>
                  <a:srgbClr val="202122"/>
                </a:solidFill>
                <a:latin typeface="Arial" panose="020B0604020202020204" pitchFamily="34" charset="0"/>
              </a:rPr>
              <a:t>inorganici</a:t>
            </a:r>
            <a:r>
              <a:rPr lang="en-US" dirty="0">
                <a:solidFill>
                  <a:srgbClr val="202122"/>
                </a:solidFill>
                <a:latin typeface="Arial" panose="020B0604020202020204" pitchFamily="34" charset="0"/>
              </a:rPr>
              <a:t>.</a:t>
            </a:r>
          </a:p>
          <a:p>
            <a:endParaRPr lang="en-US" dirty="0">
              <a:solidFill>
                <a:srgbClr val="202122"/>
              </a:solidFill>
              <a:latin typeface="Arial" panose="020B0604020202020204" pitchFamily="34" charset="0"/>
            </a:endParaRPr>
          </a:p>
          <a:p>
            <a:r>
              <a:rPr lang="en-US" dirty="0">
                <a:solidFill>
                  <a:srgbClr val="202122"/>
                </a:solidFill>
                <a:latin typeface="Arial" panose="020B0604020202020204" pitchFamily="34" charset="0"/>
              </a:rPr>
              <a:t>Il </a:t>
            </a:r>
            <a:r>
              <a:rPr lang="en-US" dirty="0" err="1">
                <a:solidFill>
                  <a:srgbClr val="202122"/>
                </a:solidFill>
                <a:latin typeface="Arial" panose="020B0604020202020204" pitchFamily="34" charset="0"/>
              </a:rPr>
              <a:t>legame</a:t>
            </a:r>
            <a:r>
              <a:rPr lang="en-US" dirty="0">
                <a:solidFill>
                  <a:srgbClr val="202122"/>
                </a:solidFill>
                <a:latin typeface="Arial" panose="020B0604020202020204" pitchFamily="34" charset="0"/>
              </a:rPr>
              <a:t> C-F </a:t>
            </a:r>
            <a:r>
              <a:rPr lang="en-US" dirty="0" err="1">
                <a:solidFill>
                  <a:srgbClr val="202122"/>
                </a:solidFill>
                <a:latin typeface="Arial" panose="020B0604020202020204" pitchFamily="34" charset="0"/>
              </a:rPr>
              <a:t>ricopre</a:t>
            </a:r>
            <a:r>
              <a:rPr lang="en-US" dirty="0">
                <a:solidFill>
                  <a:srgbClr val="202122"/>
                </a:solidFill>
                <a:latin typeface="Arial" panose="020B0604020202020204" pitchFamily="34" charset="0"/>
              </a:rPr>
              <a:t> un </a:t>
            </a:r>
            <a:r>
              <a:rPr lang="en-US" dirty="0" err="1">
                <a:solidFill>
                  <a:srgbClr val="202122"/>
                </a:solidFill>
                <a:latin typeface="Arial" panose="020B0604020202020204" pitchFamily="34" charset="0"/>
              </a:rPr>
              <a:t>certo</a:t>
            </a:r>
            <a:r>
              <a:rPr lang="en-US" dirty="0">
                <a:solidFill>
                  <a:srgbClr val="202122"/>
                </a:solidFill>
                <a:latin typeface="Arial" panose="020B0604020202020204" pitchFamily="34" charset="0"/>
              </a:rPr>
              <a:t> interesse </a:t>
            </a:r>
            <a:r>
              <a:rPr lang="en-US" dirty="0" err="1">
                <a:solidFill>
                  <a:srgbClr val="202122"/>
                </a:solidFill>
                <a:latin typeface="Arial" panose="020B0604020202020204" pitchFamily="34" charset="0"/>
              </a:rPr>
              <a:t>anche</a:t>
            </a:r>
            <a:r>
              <a:rPr lang="en-US" dirty="0">
                <a:solidFill>
                  <a:srgbClr val="202122"/>
                </a:solidFill>
                <a:latin typeface="Arial" panose="020B0604020202020204" pitchFamily="34" charset="0"/>
              </a:rPr>
              <a:t> dal punto di vista </a:t>
            </a:r>
            <a:r>
              <a:rPr lang="en-US" dirty="0" err="1">
                <a:solidFill>
                  <a:srgbClr val="202122"/>
                </a:solidFill>
                <a:latin typeface="Arial" panose="020B0604020202020204" pitchFamily="34" charset="0"/>
              </a:rPr>
              <a:t>della</a:t>
            </a:r>
            <a:r>
              <a:rPr lang="en-US" dirty="0">
                <a:solidFill>
                  <a:srgbClr val="202122"/>
                </a:solidFill>
                <a:latin typeface="Arial" panose="020B0604020202020204" pitchFamily="34" charset="0"/>
              </a:rPr>
              <a:t> </a:t>
            </a:r>
            <a:r>
              <a:rPr lang="en-US" dirty="0" err="1">
                <a:solidFill>
                  <a:srgbClr val="202122"/>
                </a:solidFill>
                <a:latin typeface="Arial" panose="020B0604020202020204" pitchFamily="34" charset="0"/>
              </a:rPr>
              <a:t>sintesi</a:t>
            </a:r>
            <a:r>
              <a:rPr lang="en-US" dirty="0">
                <a:solidFill>
                  <a:srgbClr val="202122"/>
                </a:solidFill>
                <a:latin typeface="Arial" panose="020B0604020202020204" pitchFamily="34" charset="0"/>
              </a:rPr>
              <a:t> </a:t>
            </a:r>
            <a:r>
              <a:rPr lang="en-US" dirty="0" err="1">
                <a:solidFill>
                  <a:srgbClr val="202122"/>
                </a:solidFill>
                <a:latin typeface="Arial" panose="020B0604020202020204" pitchFamily="34" charset="0"/>
              </a:rPr>
              <a:t>organica</a:t>
            </a:r>
            <a:r>
              <a:rPr lang="en-US" dirty="0">
                <a:solidFill>
                  <a:srgbClr val="202122"/>
                </a:solidFill>
                <a:latin typeface="Arial" panose="020B0604020202020204" pitchFamily="34" charset="0"/>
              </a:rPr>
              <a:t>.</a:t>
            </a:r>
          </a:p>
        </p:txBody>
      </p:sp>
    </p:spTree>
    <p:extLst>
      <p:ext uri="{BB962C8B-B14F-4D97-AF65-F5344CB8AC3E}">
        <p14:creationId xmlns:p14="http://schemas.microsoft.com/office/powerpoint/2010/main" val="3036124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33BBBA-97A1-E3DE-BD74-F5B02E84BBC2}"/>
              </a:ext>
            </a:extLst>
          </p:cNvPr>
          <p:cNvSpPr>
            <a:spLocks noGrp="1"/>
          </p:cNvSpPr>
          <p:nvPr>
            <p:ph type="title"/>
          </p:nvPr>
        </p:nvSpPr>
        <p:spPr>
          <a:xfrm>
            <a:off x="0" y="0"/>
            <a:ext cx="1973826" cy="509946"/>
          </a:xfrm>
        </p:spPr>
        <p:txBody>
          <a:bodyPr>
            <a:normAutofit/>
          </a:bodyPr>
          <a:lstStyle/>
          <a:p>
            <a:r>
              <a:rPr lang="it-IT" sz="2800" dirty="0"/>
              <a:t>Importanza</a:t>
            </a:r>
          </a:p>
        </p:txBody>
      </p:sp>
      <p:pic>
        <p:nvPicPr>
          <p:cNvPr id="5" name="Immagine 4">
            <a:extLst>
              <a:ext uri="{FF2B5EF4-FFF2-40B4-BE49-F238E27FC236}">
                <a16:creationId xmlns:a16="http://schemas.microsoft.com/office/drawing/2014/main" id="{C36AFADD-18EB-5871-CA5B-805DDF025135}"/>
              </a:ext>
            </a:extLst>
          </p:cNvPr>
          <p:cNvPicPr>
            <a:picLocks noChangeAspect="1"/>
          </p:cNvPicPr>
          <p:nvPr/>
        </p:nvPicPr>
        <p:blipFill>
          <a:blip r:embed="rId2"/>
          <a:stretch>
            <a:fillRect/>
          </a:stretch>
        </p:blipFill>
        <p:spPr>
          <a:xfrm>
            <a:off x="185300" y="943897"/>
            <a:ext cx="7118750" cy="5463041"/>
          </a:xfrm>
          <a:prstGeom prst="rect">
            <a:avLst/>
          </a:prstGeom>
        </p:spPr>
      </p:pic>
      <p:pic>
        <p:nvPicPr>
          <p:cNvPr id="7" name="Immagine 6">
            <a:extLst>
              <a:ext uri="{FF2B5EF4-FFF2-40B4-BE49-F238E27FC236}">
                <a16:creationId xmlns:a16="http://schemas.microsoft.com/office/drawing/2014/main" id="{5DE31DDA-2003-4183-C762-A3995C439C89}"/>
              </a:ext>
            </a:extLst>
          </p:cNvPr>
          <p:cNvPicPr>
            <a:picLocks noChangeAspect="1"/>
          </p:cNvPicPr>
          <p:nvPr/>
        </p:nvPicPr>
        <p:blipFill>
          <a:blip r:embed="rId3"/>
          <a:stretch>
            <a:fillRect/>
          </a:stretch>
        </p:blipFill>
        <p:spPr>
          <a:xfrm>
            <a:off x="7304050" y="1271019"/>
            <a:ext cx="4829849" cy="1543265"/>
          </a:xfrm>
          <a:prstGeom prst="rect">
            <a:avLst/>
          </a:prstGeom>
        </p:spPr>
      </p:pic>
      <p:sp>
        <p:nvSpPr>
          <p:cNvPr id="8" name="CasellaDiTesto 7">
            <a:extLst>
              <a:ext uri="{FF2B5EF4-FFF2-40B4-BE49-F238E27FC236}">
                <a16:creationId xmlns:a16="http://schemas.microsoft.com/office/drawing/2014/main" id="{22075766-6913-9F87-9D19-BAD10E2CF621}"/>
              </a:ext>
            </a:extLst>
          </p:cNvPr>
          <p:cNvSpPr txBox="1"/>
          <p:nvPr/>
        </p:nvSpPr>
        <p:spPr>
          <a:xfrm>
            <a:off x="7905135" y="3215148"/>
            <a:ext cx="3748527" cy="369332"/>
          </a:xfrm>
          <a:prstGeom prst="rect">
            <a:avLst/>
          </a:prstGeom>
          <a:noFill/>
        </p:spPr>
        <p:txBody>
          <a:bodyPr wrap="none" rtlCol="0">
            <a:spAutoFit/>
          </a:bodyPr>
          <a:lstStyle/>
          <a:p>
            <a:r>
              <a:rPr lang="it-IT" dirty="0"/>
              <a:t>Tomografia a emissione di positroni!</a:t>
            </a:r>
          </a:p>
        </p:txBody>
      </p:sp>
    </p:spTree>
    <p:extLst>
      <p:ext uri="{BB962C8B-B14F-4D97-AF65-F5344CB8AC3E}">
        <p14:creationId xmlns:p14="http://schemas.microsoft.com/office/powerpoint/2010/main" val="2259947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33BBBA-97A1-E3DE-BD74-F5B02E84BBC2}"/>
              </a:ext>
            </a:extLst>
          </p:cNvPr>
          <p:cNvSpPr>
            <a:spLocks noGrp="1"/>
          </p:cNvSpPr>
          <p:nvPr>
            <p:ph type="title"/>
          </p:nvPr>
        </p:nvSpPr>
        <p:spPr>
          <a:xfrm>
            <a:off x="0" y="0"/>
            <a:ext cx="2222090" cy="509946"/>
          </a:xfrm>
        </p:spPr>
        <p:txBody>
          <a:bodyPr>
            <a:normAutofit/>
          </a:bodyPr>
          <a:lstStyle/>
          <a:p>
            <a:r>
              <a:rPr lang="it-IT" sz="2800" dirty="0"/>
              <a:t>Il legame C-F</a:t>
            </a:r>
          </a:p>
        </p:txBody>
      </p:sp>
      <p:sp>
        <p:nvSpPr>
          <p:cNvPr id="5" name="Rectangle 4">
            <a:extLst>
              <a:ext uri="{FF2B5EF4-FFF2-40B4-BE49-F238E27FC236}">
                <a16:creationId xmlns:a16="http://schemas.microsoft.com/office/drawing/2014/main" id="{8673E2CF-6A93-8028-5000-0324297852A9}"/>
              </a:ext>
            </a:extLst>
          </p:cNvPr>
          <p:cNvSpPr>
            <a:spLocks noChangeArrowheads="1"/>
          </p:cNvSpPr>
          <p:nvPr/>
        </p:nvSpPr>
        <p:spPr bwMode="auto">
          <a:xfrm>
            <a:off x="875071" y="1473981"/>
            <a:ext cx="9969910" cy="4175510"/>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it-IT" altLang="it-IT" sz="2100" b="0" i="0" u="none" strike="noStrike" cap="none" normalizeH="0" baseline="0" dirty="0">
                <a:ln>
                  <a:noFill/>
                </a:ln>
                <a:solidFill>
                  <a:srgbClr val="1F1F1F"/>
                </a:solidFill>
                <a:effectLst/>
                <a:latin typeface="inherit"/>
              </a:rPr>
              <a:t>Il legame carbonio-fluoro è uno dei più forti in chimica organica (480 kJ/mol): elevata stabilità termica e chimica!!!</a:t>
            </a:r>
          </a:p>
          <a:p>
            <a:pPr marL="0" marR="0" lvl="0" indent="0" algn="l" defTabSz="914400" rtl="0" eaLnBrk="0" fontAlgn="base" latinLnBrk="0" hangingPunct="0">
              <a:lnSpc>
                <a:spcPct val="100000"/>
              </a:lnSpc>
              <a:spcBef>
                <a:spcPct val="0"/>
              </a:spcBef>
              <a:spcAft>
                <a:spcPct val="0"/>
              </a:spcAft>
              <a:buClrTx/>
              <a:buSzTx/>
              <a:buFontTx/>
              <a:buNone/>
              <a:tabLst/>
            </a:pPr>
            <a:endParaRPr lang="it-IT" altLang="it-IT" sz="2100" dirty="0">
              <a:solidFill>
                <a:srgbClr val="1F1F1F"/>
              </a:solidFill>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it-IT" altLang="it-IT" sz="2100" b="0" i="0" u="none" strike="noStrike" cap="none" normalizeH="0" baseline="0" dirty="0">
                <a:ln>
                  <a:noFill/>
                </a:ln>
                <a:solidFill>
                  <a:srgbClr val="1F1F1F"/>
                </a:solidFill>
                <a:effectLst/>
                <a:latin typeface="inherit"/>
              </a:rPr>
              <a:t>Il legame carbonio-fluoro è relativamente corto (circa 1,4 Å). Il raggio di Van </a:t>
            </a:r>
            <a:r>
              <a:rPr kumimoji="0" lang="it-IT" altLang="it-IT" sz="2100" b="0" i="0" u="none" strike="noStrike" cap="none" normalizeH="0" baseline="0" dirty="0" err="1">
                <a:ln>
                  <a:noFill/>
                </a:ln>
                <a:solidFill>
                  <a:srgbClr val="1F1F1F"/>
                </a:solidFill>
                <a:effectLst/>
                <a:latin typeface="inherit"/>
              </a:rPr>
              <a:t>der</a:t>
            </a:r>
            <a:r>
              <a:rPr kumimoji="0" lang="it-IT" altLang="it-IT" sz="2100" b="0" i="0" u="none" strike="noStrike" cap="none" normalizeH="0" baseline="0" dirty="0">
                <a:ln>
                  <a:noFill/>
                </a:ln>
                <a:solidFill>
                  <a:srgbClr val="1F1F1F"/>
                </a:solidFill>
                <a:effectLst/>
                <a:latin typeface="inherit"/>
              </a:rPr>
              <a:t> </a:t>
            </a:r>
            <a:r>
              <a:rPr kumimoji="0" lang="it-IT" altLang="it-IT" sz="2100" b="0" i="0" u="none" strike="noStrike" cap="none" normalizeH="0" baseline="0" dirty="0" err="1">
                <a:ln>
                  <a:noFill/>
                </a:ln>
                <a:solidFill>
                  <a:srgbClr val="1F1F1F"/>
                </a:solidFill>
                <a:effectLst/>
                <a:latin typeface="inherit"/>
              </a:rPr>
              <a:t>Waals</a:t>
            </a:r>
            <a:r>
              <a:rPr kumimoji="0" lang="it-IT" altLang="it-IT" sz="2100" b="0" i="0" u="none" strike="noStrike" cap="none" normalizeH="0" baseline="0" dirty="0">
                <a:ln>
                  <a:noFill/>
                </a:ln>
                <a:solidFill>
                  <a:srgbClr val="1F1F1F"/>
                </a:solidFill>
                <a:effectLst/>
                <a:latin typeface="inherit"/>
              </a:rPr>
              <a:t> del sostituente del fluoro è solo 1,47 Å, che è più corto che in qualsiasi altro sostituente ed è vicino a quello dell'idrogeno (1,2 Å).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it-IT" altLang="it-IT" sz="2100" dirty="0">
              <a:solidFill>
                <a:srgbClr val="1F1F1F"/>
              </a:solidFill>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it-IT" altLang="it-IT" sz="2100" b="0" i="0" u="none" strike="noStrike" cap="none" normalizeH="0" baseline="0" dirty="0">
                <a:ln>
                  <a:noFill/>
                </a:ln>
                <a:solidFill>
                  <a:srgbClr val="1F1F1F"/>
                </a:solidFill>
                <a:effectLst/>
                <a:latin typeface="inherit"/>
              </a:rPr>
              <a:t>Il fluoro ha l'elettronegatività più alta di tutti gli elementi: 3,98. Ciò causa l'elevato momento di dipolo del legame CF (1,41 D). Il fluoro ha la polarizzabilità più bassa di tutti gli atomi risultanti in forze di dispersione molto deboli tra le molecole </a:t>
            </a:r>
            <a:r>
              <a:rPr kumimoji="0" lang="it-IT" altLang="it-IT" sz="2100" b="0" i="0" u="none" strike="noStrike" cap="none" normalizeH="0" baseline="0" dirty="0" err="1">
                <a:ln>
                  <a:noFill/>
                </a:ln>
                <a:solidFill>
                  <a:srgbClr val="1F1F1F"/>
                </a:solidFill>
                <a:effectLst/>
                <a:latin typeface="inherit"/>
              </a:rPr>
              <a:t>polifluorurate</a:t>
            </a:r>
            <a:r>
              <a:rPr kumimoji="0" lang="it-IT" altLang="it-IT" sz="2100" b="0" i="0" u="none" strike="noStrike" cap="none" normalizeH="0" baseline="0" dirty="0">
                <a:ln>
                  <a:noFill/>
                </a:ln>
                <a:solidFill>
                  <a:srgbClr val="1F1F1F"/>
                </a:solidFill>
                <a:effectLst/>
                <a:latin typeface="inherit"/>
              </a:rPr>
              <a:t> ed è la ragione della riduzione del punto di ebollizione spesso osservata durante la fluorurazione nonché della simultanea </a:t>
            </a:r>
            <a:r>
              <a:rPr kumimoji="0" lang="it-IT" altLang="it-IT" sz="2100" b="0" i="0" u="none" strike="noStrike" cap="none" normalizeH="0" baseline="0" dirty="0" err="1">
                <a:ln>
                  <a:noFill/>
                </a:ln>
                <a:solidFill>
                  <a:srgbClr val="1F1F1F"/>
                </a:solidFill>
                <a:effectLst/>
                <a:latin typeface="inherit"/>
              </a:rPr>
              <a:t>idrofobicità</a:t>
            </a:r>
            <a:r>
              <a:rPr kumimoji="0" lang="it-IT" altLang="it-IT" sz="2100" b="0" i="0" u="none" strike="noStrike" cap="none" normalizeH="0" baseline="0" dirty="0">
                <a:ln>
                  <a:noFill/>
                </a:ln>
                <a:solidFill>
                  <a:srgbClr val="1F1F1F"/>
                </a:solidFill>
                <a:effectLst/>
                <a:latin typeface="inherit"/>
              </a:rPr>
              <a:t> e </a:t>
            </a:r>
            <a:r>
              <a:rPr kumimoji="0" lang="it-IT" altLang="it-IT" sz="2100" b="0" i="0" u="none" strike="noStrike" cap="none" normalizeH="0" baseline="0" dirty="0" err="1">
                <a:ln>
                  <a:noFill/>
                </a:ln>
                <a:solidFill>
                  <a:srgbClr val="1F1F1F"/>
                </a:solidFill>
                <a:effectLst/>
                <a:latin typeface="inherit"/>
              </a:rPr>
              <a:t>lipofobicità</a:t>
            </a:r>
            <a:r>
              <a:rPr kumimoji="0" lang="it-IT" altLang="it-IT" sz="2100" b="0" i="0" u="none" strike="noStrike" cap="none" normalizeH="0" baseline="0" dirty="0">
                <a:ln>
                  <a:noFill/>
                </a:ln>
                <a:solidFill>
                  <a:srgbClr val="1F1F1F"/>
                </a:solidFill>
                <a:effectLst/>
                <a:latin typeface="inherit"/>
              </a:rPr>
              <a:t> dei composti </a:t>
            </a:r>
            <a:r>
              <a:rPr kumimoji="0" lang="it-IT" altLang="it-IT" sz="2100" b="0" i="0" u="none" strike="noStrike" cap="none" normalizeH="0" baseline="0" dirty="0" err="1">
                <a:ln>
                  <a:noFill/>
                </a:ln>
                <a:solidFill>
                  <a:srgbClr val="1F1F1F"/>
                </a:solidFill>
                <a:effectLst/>
                <a:latin typeface="inherit"/>
              </a:rPr>
              <a:t>polifluorurati</a:t>
            </a:r>
            <a:r>
              <a:rPr kumimoji="0" lang="it-IT" altLang="it-IT" sz="2100" b="0" i="0" u="none" strike="noStrike" cap="none" normalizeH="0" baseline="0" dirty="0">
                <a:ln>
                  <a:noFill/>
                </a:ln>
                <a:solidFill>
                  <a:srgbClr val="1F1F1F"/>
                </a:solidFill>
                <a:effectLst/>
                <a:latin typeface="inherit"/>
              </a:rPr>
              <a:t>.</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5340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33BBBA-97A1-E3DE-BD74-F5B02E84BBC2}"/>
              </a:ext>
            </a:extLst>
          </p:cNvPr>
          <p:cNvSpPr>
            <a:spLocks noGrp="1"/>
          </p:cNvSpPr>
          <p:nvPr>
            <p:ph type="title"/>
          </p:nvPr>
        </p:nvSpPr>
        <p:spPr>
          <a:xfrm>
            <a:off x="-1" y="0"/>
            <a:ext cx="4857136" cy="509946"/>
          </a:xfrm>
        </p:spPr>
        <p:txBody>
          <a:bodyPr>
            <a:normAutofit/>
          </a:bodyPr>
          <a:lstStyle/>
          <a:p>
            <a:r>
              <a:rPr lang="it-IT" sz="2800" dirty="0" err="1"/>
              <a:t>Perfluoroalcani</a:t>
            </a:r>
            <a:r>
              <a:rPr lang="it-IT" sz="2800" dirty="0"/>
              <a:t>: Proprietà</a:t>
            </a:r>
          </a:p>
        </p:txBody>
      </p:sp>
      <p:pic>
        <p:nvPicPr>
          <p:cNvPr id="4" name="Immagine 3">
            <a:extLst>
              <a:ext uri="{FF2B5EF4-FFF2-40B4-BE49-F238E27FC236}">
                <a16:creationId xmlns:a16="http://schemas.microsoft.com/office/drawing/2014/main" id="{C9A45BB9-35ED-C07A-3080-856BEFDF68F0}"/>
              </a:ext>
            </a:extLst>
          </p:cNvPr>
          <p:cNvPicPr>
            <a:picLocks noChangeAspect="1"/>
          </p:cNvPicPr>
          <p:nvPr/>
        </p:nvPicPr>
        <p:blipFill>
          <a:blip r:embed="rId2"/>
          <a:stretch>
            <a:fillRect/>
          </a:stretch>
        </p:blipFill>
        <p:spPr>
          <a:xfrm>
            <a:off x="514697" y="933322"/>
            <a:ext cx="3456775" cy="1337931"/>
          </a:xfrm>
          <a:prstGeom prst="rect">
            <a:avLst/>
          </a:prstGeom>
        </p:spPr>
      </p:pic>
      <p:sp>
        <p:nvSpPr>
          <p:cNvPr id="3" name="CasellaDiTesto 2">
            <a:extLst>
              <a:ext uri="{FF2B5EF4-FFF2-40B4-BE49-F238E27FC236}">
                <a16:creationId xmlns:a16="http://schemas.microsoft.com/office/drawing/2014/main" id="{D65965E4-94E2-5BBA-9B72-A2F62D03A841}"/>
              </a:ext>
            </a:extLst>
          </p:cNvPr>
          <p:cNvSpPr txBox="1"/>
          <p:nvPr/>
        </p:nvSpPr>
        <p:spPr>
          <a:xfrm>
            <a:off x="5299587" y="2477729"/>
            <a:ext cx="4767011" cy="1200329"/>
          </a:xfrm>
          <a:prstGeom prst="rect">
            <a:avLst/>
          </a:prstGeom>
          <a:noFill/>
        </p:spPr>
        <p:txBody>
          <a:bodyPr wrap="none" rtlCol="0">
            <a:spAutoFit/>
          </a:bodyPr>
          <a:lstStyle/>
          <a:p>
            <a:pPr marL="285750" indent="-285750">
              <a:buFont typeface="Arial" panose="020B0604020202020204" pitchFamily="34" charset="0"/>
              <a:buChar char="•"/>
            </a:pPr>
            <a:r>
              <a:rPr lang="it-IT" dirty="0"/>
              <a:t>Elevata stabilità termica e chimica</a:t>
            </a:r>
          </a:p>
          <a:p>
            <a:pPr marL="285750" indent="-285750">
              <a:buFont typeface="Arial" panose="020B0604020202020204" pitchFamily="34" charset="0"/>
              <a:buChar char="•"/>
            </a:pPr>
            <a:r>
              <a:rPr lang="it-IT" dirty="0"/>
              <a:t>Bassi punti di ebollizione</a:t>
            </a:r>
          </a:p>
          <a:p>
            <a:pPr marL="285750" indent="-285750">
              <a:buFont typeface="Arial" panose="020B0604020202020204" pitchFamily="34" charset="0"/>
              <a:buChar char="•"/>
            </a:pPr>
            <a:r>
              <a:rPr lang="it-IT" dirty="0"/>
              <a:t>Elevata concentrazione di ossigeno</a:t>
            </a:r>
          </a:p>
          <a:p>
            <a:pPr marL="285750" indent="-285750">
              <a:buFont typeface="Arial" panose="020B0604020202020204" pitchFamily="34" charset="0"/>
              <a:buChar char="•"/>
            </a:pPr>
            <a:r>
              <a:rPr lang="it-IT" dirty="0"/>
              <a:t>Immiscibili con quasi tutti i solventi comuni</a:t>
            </a:r>
          </a:p>
        </p:txBody>
      </p:sp>
      <p:sp>
        <p:nvSpPr>
          <p:cNvPr id="6" name="CasellaDiTesto 5">
            <a:extLst>
              <a:ext uri="{FF2B5EF4-FFF2-40B4-BE49-F238E27FC236}">
                <a16:creationId xmlns:a16="http://schemas.microsoft.com/office/drawing/2014/main" id="{8216B009-5210-1387-1587-3A081F6515C8}"/>
              </a:ext>
            </a:extLst>
          </p:cNvPr>
          <p:cNvSpPr txBox="1"/>
          <p:nvPr/>
        </p:nvSpPr>
        <p:spPr>
          <a:xfrm>
            <a:off x="1605116" y="4746211"/>
            <a:ext cx="7145593" cy="369332"/>
          </a:xfrm>
          <a:prstGeom prst="rect">
            <a:avLst/>
          </a:prstGeom>
          <a:noFill/>
        </p:spPr>
        <p:txBody>
          <a:bodyPr wrap="square">
            <a:spAutoFit/>
          </a:bodyPr>
          <a:lstStyle/>
          <a:p>
            <a:r>
              <a:rPr lang="en-US" b="0" i="0" dirty="0">
                <a:solidFill>
                  <a:srgbClr val="202122"/>
                </a:solidFill>
                <a:effectLst/>
                <a:latin typeface="Arial" panose="020B0604020202020204" pitchFamily="34" charset="0"/>
              </a:rPr>
              <a:t>C</a:t>
            </a:r>
            <a:r>
              <a:rPr lang="en-US" b="0" i="0" baseline="-25000" dirty="0">
                <a:solidFill>
                  <a:srgbClr val="202122"/>
                </a:solidFill>
                <a:effectLst/>
                <a:latin typeface="Arial" panose="020B0604020202020204" pitchFamily="34" charset="0"/>
              </a:rPr>
              <a:t>6</a:t>
            </a:r>
            <a:r>
              <a:rPr lang="en-US" b="0" i="0" dirty="0">
                <a:solidFill>
                  <a:srgbClr val="202122"/>
                </a:solidFill>
                <a:effectLst/>
                <a:latin typeface="Arial" panose="020B0604020202020204" pitchFamily="34" charset="0"/>
              </a:rPr>
              <a:t>H</a:t>
            </a:r>
            <a:r>
              <a:rPr lang="en-US" b="0" i="0" baseline="-25000" dirty="0">
                <a:solidFill>
                  <a:srgbClr val="202122"/>
                </a:solidFill>
                <a:effectLst/>
                <a:latin typeface="Arial" panose="020B0604020202020204" pitchFamily="34" charset="0"/>
              </a:rPr>
              <a:t>14</a:t>
            </a:r>
            <a:r>
              <a:rPr lang="en-US" b="0" i="0" dirty="0">
                <a:solidFill>
                  <a:srgbClr val="202122"/>
                </a:solidFill>
                <a:effectLst/>
                <a:latin typeface="Arial" panose="020B0604020202020204" pitchFamily="34" charset="0"/>
              </a:rPr>
              <a:t> + 28 CoF</a:t>
            </a:r>
            <a:r>
              <a:rPr lang="en-US" b="0" i="0" baseline="-25000" dirty="0">
                <a:solidFill>
                  <a:srgbClr val="202122"/>
                </a:solidFill>
                <a:effectLst/>
                <a:latin typeface="Arial" panose="020B0604020202020204" pitchFamily="34" charset="0"/>
              </a:rPr>
              <a:t>3</a:t>
            </a:r>
            <a:r>
              <a:rPr lang="en-US" b="0" i="0" dirty="0">
                <a:solidFill>
                  <a:srgbClr val="202122"/>
                </a:solidFill>
                <a:effectLst/>
                <a:latin typeface="Arial" panose="020B0604020202020204" pitchFamily="34" charset="0"/>
              </a:rPr>
              <a:t> → C</a:t>
            </a:r>
            <a:r>
              <a:rPr lang="en-US" b="0" i="0" baseline="-25000" dirty="0">
                <a:solidFill>
                  <a:srgbClr val="202122"/>
                </a:solidFill>
                <a:effectLst/>
                <a:latin typeface="Arial" panose="020B0604020202020204" pitchFamily="34" charset="0"/>
              </a:rPr>
              <a:t>6</a:t>
            </a:r>
            <a:r>
              <a:rPr lang="en-US" b="0" i="0" dirty="0">
                <a:solidFill>
                  <a:srgbClr val="202122"/>
                </a:solidFill>
                <a:effectLst/>
                <a:latin typeface="Arial" panose="020B0604020202020204" pitchFamily="34" charset="0"/>
              </a:rPr>
              <a:t>F</a:t>
            </a:r>
            <a:r>
              <a:rPr lang="en-US" b="0" i="0" baseline="-25000" dirty="0">
                <a:solidFill>
                  <a:srgbClr val="202122"/>
                </a:solidFill>
                <a:effectLst/>
                <a:latin typeface="Arial" panose="020B0604020202020204" pitchFamily="34" charset="0"/>
              </a:rPr>
              <a:t>14</a:t>
            </a:r>
            <a:r>
              <a:rPr lang="en-US" b="0" i="0" dirty="0">
                <a:solidFill>
                  <a:srgbClr val="202122"/>
                </a:solidFill>
                <a:effectLst/>
                <a:latin typeface="Arial" panose="020B0604020202020204" pitchFamily="34" charset="0"/>
              </a:rPr>
              <a:t> + 14 HF + 28 CoF</a:t>
            </a:r>
            <a:r>
              <a:rPr lang="en-US" b="0" i="0" baseline="-25000" dirty="0">
                <a:solidFill>
                  <a:srgbClr val="202122"/>
                </a:solidFill>
                <a:effectLst/>
                <a:latin typeface="Arial" panose="020B0604020202020204" pitchFamily="34" charset="0"/>
              </a:rPr>
              <a:t>2      </a:t>
            </a:r>
            <a:r>
              <a:rPr lang="en-US" b="0" i="0" dirty="0" err="1">
                <a:solidFill>
                  <a:srgbClr val="202122"/>
                </a:solidFill>
                <a:effectLst/>
                <a:latin typeface="Arial" panose="020B0604020202020204" pitchFamily="34" charset="0"/>
              </a:rPr>
              <a:t>Processo</a:t>
            </a:r>
            <a:r>
              <a:rPr lang="en-US" b="0" i="0" dirty="0">
                <a:solidFill>
                  <a:srgbClr val="202122"/>
                </a:solidFill>
                <a:effectLst/>
                <a:latin typeface="Arial" panose="020B0604020202020204" pitchFamily="34" charset="0"/>
              </a:rPr>
              <a:t> Fowler</a:t>
            </a:r>
            <a:endParaRPr lang="it-IT" dirty="0"/>
          </a:p>
        </p:txBody>
      </p:sp>
    </p:spTree>
    <p:extLst>
      <p:ext uri="{BB962C8B-B14F-4D97-AF65-F5344CB8AC3E}">
        <p14:creationId xmlns:p14="http://schemas.microsoft.com/office/powerpoint/2010/main" val="1697480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33BBBA-97A1-E3DE-BD74-F5B02E84BBC2}"/>
              </a:ext>
            </a:extLst>
          </p:cNvPr>
          <p:cNvSpPr>
            <a:spLocks noGrp="1"/>
          </p:cNvSpPr>
          <p:nvPr>
            <p:ph type="title"/>
          </p:nvPr>
        </p:nvSpPr>
        <p:spPr>
          <a:xfrm>
            <a:off x="-1" y="0"/>
            <a:ext cx="5004619" cy="509946"/>
          </a:xfrm>
        </p:spPr>
        <p:txBody>
          <a:bodyPr>
            <a:normAutofit/>
          </a:bodyPr>
          <a:lstStyle/>
          <a:p>
            <a:r>
              <a:rPr lang="it-IT" sz="2800" dirty="0"/>
              <a:t>Legame Ar-F e </a:t>
            </a:r>
            <a:r>
              <a:rPr lang="it-IT" sz="2800" dirty="0" err="1"/>
              <a:t>fluoroaromatici</a:t>
            </a:r>
            <a:endParaRPr lang="it-IT" sz="2800" dirty="0"/>
          </a:p>
        </p:txBody>
      </p:sp>
      <p:pic>
        <p:nvPicPr>
          <p:cNvPr id="4" name="Immagine 3">
            <a:extLst>
              <a:ext uri="{FF2B5EF4-FFF2-40B4-BE49-F238E27FC236}">
                <a16:creationId xmlns:a16="http://schemas.microsoft.com/office/drawing/2014/main" id="{BB620631-8E95-5739-6568-D6AAEEC56A71}"/>
              </a:ext>
            </a:extLst>
          </p:cNvPr>
          <p:cNvPicPr>
            <a:picLocks noChangeAspect="1"/>
          </p:cNvPicPr>
          <p:nvPr/>
        </p:nvPicPr>
        <p:blipFill>
          <a:blip r:embed="rId2"/>
          <a:stretch>
            <a:fillRect/>
          </a:stretch>
        </p:blipFill>
        <p:spPr>
          <a:xfrm>
            <a:off x="6857900" y="2178563"/>
            <a:ext cx="4942999" cy="3071142"/>
          </a:xfrm>
          <a:prstGeom prst="rect">
            <a:avLst/>
          </a:prstGeom>
        </p:spPr>
      </p:pic>
      <p:pic>
        <p:nvPicPr>
          <p:cNvPr id="5" name="Immagine 4">
            <a:extLst>
              <a:ext uri="{FF2B5EF4-FFF2-40B4-BE49-F238E27FC236}">
                <a16:creationId xmlns:a16="http://schemas.microsoft.com/office/drawing/2014/main" id="{970BBE50-ECC6-2115-9319-DCFBFBF32B06}"/>
              </a:ext>
            </a:extLst>
          </p:cNvPr>
          <p:cNvPicPr>
            <a:picLocks noChangeAspect="1"/>
          </p:cNvPicPr>
          <p:nvPr/>
        </p:nvPicPr>
        <p:blipFill>
          <a:blip r:embed="rId3"/>
          <a:stretch>
            <a:fillRect/>
          </a:stretch>
        </p:blipFill>
        <p:spPr>
          <a:xfrm>
            <a:off x="1144965" y="1008657"/>
            <a:ext cx="4867954" cy="5410955"/>
          </a:xfrm>
          <a:prstGeom prst="rect">
            <a:avLst/>
          </a:prstGeom>
        </p:spPr>
      </p:pic>
    </p:spTree>
    <p:extLst>
      <p:ext uri="{BB962C8B-B14F-4D97-AF65-F5344CB8AC3E}">
        <p14:creationId xmlns:p14="http://schemas.microsoft.com/office/powerpoint/2010/main" val="1301693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33BBBA-97A1-E3DE-BD74-F5B02E84BBC2}"/>
              </a:ext>
            </a:extLst>
          </p:cNvPr>
          <p:cNvSpPr>
            <a:spLocks noGrp="1"/>
          </p:cNvSpPr>
          <p:nvPr>
            <p:ph type="title"/>
          </p:nvPr>
        </p:nvSpPr>
        <p:spPr>
          <a:xfrm>
            <a:off x="0" y="0"/>
            <a:ext cx="6096000" cy="509946"/>
          </a:xfrm>
        </p:spPr>
        <p:txBody>
          <a:bodyPr>
            <a:normAutofit/>
          </a:bodyPr>
          <a:lstStyle/>
          <a:p>
            <a:r>
              <a:rPr lang="it-IT" sz="2800" dirty="0"/>
              <a:t>Fluorurazione </a:t>
            </a:r>
            <a:r>
              <a:rPr lang="it-IT" sz="2800" dirty="0" err="1"/>
              <a:t>elettrofilica</a:t>
            </a:r>
            <a:endParaRPr lang="it-IT" sz="2800" dirty="0"/>
          </a:p>
        </p:txBody>
      </p:sp>
      <p:sp>
        <p:nvSpPr>
          <p:cNvPr id="3" name="Rectangle 1">
            <a:extLst>
              <a:ext uri="{FF2B5EF4-FFF2-40B4-BE49-F238E27FC236}">
                <a16:creationId xmlns:a16="http://schemas.microsoft.com/office/drawing/2014/main" id="{92196D02-CB40-E00A-BC8C-A00E8339B22C}"/>
              </a:ext>
            </a:extLst>
          </p:cNvPr>
          <p:cNvSpPr>
            <a:spLocks noChangeArrowheads="1"/>
          </p:cNvSpPr>
          <p:nvPr/>
        </p:nvSpPr>
        <p:spPr bwMode="auto">
          <a:xfrm>
            <a:off x="796413" y="1599201"/>
            <a:ext cx="6943411" cy="288284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100" b="0" i="0" u="none" strike="noStrike" cap="none" normalizeH="0" baseline="0" dirty="0">
                <a:ln>
                  <a:noFill/>
                </a:ln>
                <a:solidFill>
                  <a:srgbClr val="1F1F1F"/>
                </a:solidFill>
                <a:effectLst/>
                <a:latin typeface="inherit"/>
              </a:rPr>
              <a:t>Sebbene l’uso del fluoro molecolare come fonte di fluoro elettrofila sia spesso il metodo più economico e diretto, spesso forma radicali e reagisce con i legami C-H senza selettività.</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2100" b="0" i="0" u="none" strike="noStrike" cap="none" normalizeH="0" baseline="0" dirty="0">
              <a:ln>
                <a:noFill/>
              </a:ln>
              <a:solidFill>
                <a:srgbClr val="1F1F1F"/>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100" b="0" i="0" u="none" strike="noStrike" cap="none" normalizeH="0" baseline="0" dirty="0">
                <a:ln>
                  <a:noFill/>
                </a:ln>
                <a:solidFill>
                  <a:srgbClr val="1F1F1F"/>
                </a:solidFill>
                <a:effectLst/>
                <a:latin typeface="inherit"/>
              </a:rPr>
              <a:t>Sono necessarie fonti di protoni o acidi di Lewis per sopprimere la formazione di radicali e, anche quando questi reagenti sono presenti, solo alcuni substrati reagiscono con elevata selettività.</a:t>
            </a:r>
          </a:p>
          <a:p>
            <a:pPr marL="0" marR="0" lvl="0" indent="0" algn="l" defTabSz="914400" rtl="0" eaLnBrk="0" fontAlgn="base" latinLnBrk="0" hangingPunct="0">
              <a:lnSpc>
                <a:spcPct val="100000"/>
              </a:lnSpc>
              <a:spcBef>
                <a:spcPct val="0"/>
              </a:spcBef>
              <a:spcAft>
                <a:spcPct val="0"/>
              </a:spcAft>
              <a:buClrTx/>
              <a:buSzTx/>
              <a:buFontTx/>
              <a:buNone/>
              <a:tabLst/>
            </a:pPr>
            <a:endParaRPr lang="it-IT" altLang="it-IT" sz="2100" dirty="0">
              <a:solidFill>
                <a:srgbClr val="1F1F1F"/>
              </a:solidFill>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100" b="0" i="0" u="none" strike="noStrike" cap="none" normalizeH="0" baseline="0" dirty="0">
                <a:ln>
                  <a:noFill/>
                </a:ln>
                <a:solidFill>
                  <a:srgbClr val="1F1F1F"/>
                </a:solidFill>
                <a:effectLst/>
                <a:latin typeface="inherit"/>
              </a:rPr>
              <a:t>SOLO MOLECOLE SEMPLICI E MOLTO STABILI </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53203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33BBBA-97A1-E3DE-BD74-F5B02E84BBC2}"/>
              </a:ext>
            </a:extLst>
          </p:cNvPr>
          <p:cNvSpPr>
            <a:spLocks noGrp="1"/>
          </p:cNvSpPr>
          <p:nvPr>
            <p:ph type="title"/>
          </p:nvPr>
        </p:nvSpPr>
        <p:spPr>
          <a:xfrm>
            <a:off x="0" y="0"/>
            <a:ext cx="6096000" cy="509946"/>
          </a:xfrm>
        </p:spPr>
        <p:txBody>
          <a:bodyPr>
            <a:normAutofit/>
          </a:bodyPr>
          <a:lstStyle/>
          <a:p>
            <a:r>
              <a:rPr lang="it-IT" sz="2800" dirty="0"/>
              <a:t>Fluorurazione </a:t>
            </a:r>
            <a:r>
              <a:rPr lang="it-IT" sz="2800" dirty="0" err="1"/>
              <a:t>elettrofilica</a:t>
            </a:r>
            <a:endParaRPr lang="it-IT" sz="2800" dirty="0"/>
          </a:p>
        </p:txBody>
      </p:sp>
      <p:pic>
        <p:nvPicPr>
          <p:cNvPr id="4" name="Immagine 3">
            <a:extLst>
              <a:ext uri="{FF2B5EF4-FFF2-40B4-BE49-F238E27FC236}">
                <a16:creationId xmlns:a16="http://schemas.microsoft.com/office/drawing/2014/main" id="{5FE21F06-7A79-EBBB-46C2-726593FDC982}"/>
              </a:ext>
            </a:extLst>
          </p:cNvPr>
          <p:cNvPicPr>
            <a:picLocks noChangeAspect="1"/>
          </p:cNvPicPr>
          <p:nvPr/>
        </p:nvPicPr>
        <p:blipFill>
          <a:blip r:embed="rId2"/>
          <a:stretch>
            <a:fillRect/>
          </a:stretch>
        </p:blipFill>
        <p:spPr>
          <a:xfrm>
            <a:off x="520200" y="764330"/>
            <a:ext cx="4229690" cy="1829055"/>
          </a:xfrm>
          <a:prstGeom prst="rect">
            <a:avLst/>
          </a:prstGeom>
        </p:spPr>
      </p:pic>
      <p:pic>
        <p:nvPicPr>
          <p:cNvPr id="6" name="Immagine 5">
            <a:extLst>
              <a:ext uri="{FF2B5EF4-FFF2-40B4-BE49-F238E27FC236}">
                <a16:creationId xmlns:a16="http://schemas.microsoft.com/office/drawing/2014/main" id="{E04FD63C-6DF8-5FF3-81B5-062D1B8E8612}"/>
              </a:ext>
            </a:extLst>
          </p:cNvPr>
          <p:cNvPicPr>
            <a:picLocks noChangeAspect="1"/>
          </p:cNvPicPr>
          <p:nvPr/>
        </p:nvPicPr>
        <p:blipFill>
          <a:blip r:embed="rId3"/>
          <a:stretch>
            <a:fillRect/>
          </a:stretch>
        </p:blipFill>
        <p:spPr>
          <a:xfrm>
            <a:off x="5795106" y="833030"/>
            <a:ext cx="3667637" cy="1495634"/>
          </a:xfrm>
          <a:prstGeom prst="rect">
            <a:avLst/>
          </a:prstGeom>
        </p:spPr>
      </p:pic>
      <p:sp>
        <p:nvSpPr>
          <p:cNvPr id="7" name="CasellaDiTesto 6">
            <a:extLst>
              <a:ext uri="{FF2B5EF4-FFF2-40B4-BE49-F238E27FC236}">
                <a16:creationId xmlns:a16="http://schemas.microsoft.com/office/drawing/2014/main" id="{719C38BA-D487-34A9-13A6-2AFAF3578397}"/>
              </a:ext>
            </a:extLst>
          </p:cNvPr>
          <p:cNvSpPr txBox="1"/>
          <p:nvPr/>
        </p:nvSpPr>
        <p:spPr>
          <a:xfrm>
            <a:off x="4861216" y="1396181"/>
            <a:ext cx="635751" cy="369332"/>
          </a:xfrm>
          <a:prstGeom prst="rect">
            <a:avLst/>
          </a:prstGeom>
          <a:noFill/>
        </p:spPr>
        <p:txBody>
          <a:bodyPr wrap="none" rtlCol="0">
            <a:spAutoFit/>
          </a:bodyPr>
          <a:lstStyle/>
          <a:p>
            <a:r>
              <a:rPr lang="it-IT" dirty="0"/>
              <a:t>XeF</a:t>
            </a:r>
            <a:r>
              <a:rPr lang="it-IT" baseline="-25000" dirty="0"/>
              <a:t>2</a:t>
            </a:r>
          </a:p>
        </p:txBody>
      </p:sp>
      <p:pic>
        <p:nvPicPr>
          <p:cNvPr id="9" name="Immagine 8">
            <a:extLst>
              <a:ext uri="{FF2B5EF4-FFF2-40B4-BE49-F238E27FC236}">
                <a16:creationId xmlns:a16="http://schemas.microsoft.com/office/drawing/2014/main" id="{13362E73-5D7B-ECD8-A237-037C402A70AF}"/>
              </a:ext>
            </a:extLst>
          </p:cNvPr>
          <p:cNvPicPr>
            <a:picLocks noChangeAspect="1"/>
          </p:cNvPicPr>
          <p:nvPr/>
        </p:nvPicPr>
        <p:blipFill>
          <a:blip r:embed="rId4"/>
          <a:stretch>
            <a:fillRect/>
          </a:stretch>
        </p:blipFill>
        <p:spPr>
          <a:xfrm>
            <a:off x="2635045" y="4932333"/>
            <a:ext cx="7487695" cy="1495634"/>
          </a:xfrm>
          <a:prstGeom prst="rect">
            <a:avLst/>
          </a:prstGeom>
        </p:spPr>
      </p:pic>
      <p:sp>
        <p:nvSpPr>
          <p:cNvPr id="3" name="Rectangle 1">
            <a:extLst>
              <a:ext uri="{FF2B5EF4-FFF2-40B4-BE49-F238E27FC236}">
                <a16:creationId xmlns:a16="http://schemas.microsoft.com/office/drawing/2014/main" id="{4ED83134-ADBD-FCE1-6B30-429D5FD1BF9F}"/>
              </a:ext>
            </a:extLst>
          </p:cNvPr>
          <p:cNvSpPr>
            <a:spLocks noChangeArrowheads="1"/>
          </p:cNvSpPr>
          <p:nvPr/>
        </p:nvSpPr>
        <p:spPr bwMode="auto">
          <a:xfrm>
            <a:off x="796413" y="3158570"/>
            <a:ext cx="8042787" cy="943856"/>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100" b="0" i="0" u="none" strike="noStrike" cap="none" normalizeH="0" baseline="0" dirty="0">
                <a:ln>
                  <a:noFill/>
                </a:ln>
                <a:solidFill>
                  <a:srgbClr val="1F1F1F"/>
                </a:solidFill>
                <a:effectLst/>
                <a:latin typeface="inherit"/>
              </a:rPr>
              <a:t>In generale si impiegano sistemi che corrispondono al sintone F</a:t>
            </a:r>
            <a:r>
              <a:rPr kumimoji="0" lang="it-IT" altLang="it-IT" sz="2100" b="0" i="0" u="none" strike="noStrike" cap="none" normalizeH="0" baseline="30000" dirty="0">
                <a:ln>
                  <a:noFill/>
                </a:ln>
                <a:solidFill>
                  <a:srgbClr val="1F1F1F"/>
                </a:solidFill>
                <a:effectLst/>
                <a:latin typeface="inherit"/>
              </a:rPr>
              <a:t>+</a:t>
            </a:r>
          </a:p>
          <a:p>
            <a:pPr marL="0" marR="0" lvl="0" indent="0" algn="l" defTabSz="914400" rtl="0" eaLnBrk="0" fontAlgn="base" latinLnBrk="0" hangingPunct="0">
              <a:lnSpc>
                <a:spcPct val="100000"/>
              </a:lnSpc>
              <a:spcBef>
                <a:spcPct val="0"/>
              </a:spcBef>
              <a:spcAft>
                <a:spcPct val="0"/>
              </a:spcAft>
              <a:buClrTx/>
              <a:buSzTx/>
              <a:buFontTx/>
              <a:buNone/>
              <a:tabLst/>
            </a:pPr>
            <a:r>
              <a:rPr lang="it-IT" altLang="it-IT" sz="2100" dirty="0">
                <a:solidFill>
                  <a:srgbClr val="1F1F1F"/>
                </a:solidFill>
                <a:latin typeface="inherit"/>
              </a:rPr>
              <a:t>Questi derivati tendono a essere ossidanti e richiedono condizioni piuttosto drastiche.</a:t>
            </a:r>
            <a:endParaRPr kumimoji="0" lang="it-IT" altLang="it-IT" sz="2100" b="0" i="0" u="none" strike="noStrike" cap="none" normalizeH="0" dirty="0">
              <a:ln>
                <a:noFill/>
              </a:ln>
              <a:solidFill>
                <a:srgbClr val="1F1F1F"/>
              </a:solidFill>
              <a:effectLst/>
              <a:latin typeface="inherit"/>
            </a:endParaRPr>
          </a:p>
        </p:txBody>
      </p:sp>
    </p:spTree>
    <p:extLst>
      <p:ext uri="{BB962C8B-B14F-4D97-AF65-F5344CB8AC3E}">
        <p14:creationId xmlns:p14="http://schemas.microsoft.com/office/powerpoint/2010/main" val="1992130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33BBBA-97A1-E3DE-BD74-F5B02E84BBC2}"/>
              </a:ext>
            </a:extLst>
          </p:cNvPr>
          <p:cNvSpPr>
            <a:spLocks noGrp="1"/>
          </p:cNvSpPr>
          <p:nvPr>
            <p:ph type="title"/>
          </p:nvPr>
        </p:nvSpPr>
        <p:spPr>
          <a:xfrm>
            <a:off x="-1" y="0"/>
            <a:ext cx="4611329" cy="509946"/>
          </a:xfrm>
        </p:spPr>
        <p:txBody>
          <a:bodyPr>
            <a:normAutofit/>
          </a:bodyPr>
          <a:lstStyle/>
          <a:p>
            <a:r>
              <a:rPr lang="it-IT" sz="2800" dirty="0"/>
              <a:t>Fluorurazione </a:t>
            </a:r>
            <a:r>
              <a:rPr lang="it-IT" sz="2800" dirty="0" err="1"/>
              <a:t>elettrofilica</a:t>
            </a:r>
            <a:endParaRPr lang="it-IT" sz="2800" dirty="0"/>
          </a:p>
        </p:txBody>
      </p:sp>
      <p:pic>
        <p:nvPicPr>
          <p:cNvPr id="6" name="Immagine 5">
            <a:extLst>
              <a:ext uri="{FF2B5EF4-FFF2-40B4-BE49-F238E27FC236}">
                <a16:creationId xmlns:a16="http://schemas.microsoft.com/office/drawing/2014/main" id="{24DFCB63-5DA5-CB4B-4E64-1CA0F801350B}"/>
              </a:ext>
            </a:extLst>
          </p:cNvPr>
          <p:cNvPicPr>
            <a:picLocks noChangeAspect="1"/>
          </p:cNvPicPr>
          <p:nvPr/>
        </p:nvPicPr>
        <p:blipFill>
          <a:blip r:embed="rId2"/>
          <a:srcRect t="25053"/>
          <a:stretch/>
        </p:blipFill>
        <p:spPr>
          <a:xfrm>
            <a:off x="3037219" y="1276380"/>
            <a:ext cx="6982799" cy="4305240"/>
          </a:xfrm>
          <a:prstGeom prst="rect">
            <a:avLst/>
          </a:prstGeom>
        </p:spPr>
      </p:pic>
    </p:spTree>
    <p:extLst>
      <p:ext uri="{BB962C8B-B14F-4D97-AF65-F5344CB8AC3E}">
        <p14:creationId xmlns:p14="http://schemas.microsoft.com/office/powerpoint/2010/main" val="6757088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33BBBA-97A1-E3DE-BD74-F5B02E84BBC2}"/>
              </a:ext>
            </a:extLst>
          </p:cNvPr>
          <p:cNvSpPr>
            <a:spLocks noGrp="1"/>
          </p:cNvSpPr>
          <p:nvPr>
            <p:ph type="title"/>
          </p:nvPr>
        </p:nvSpPr>
        <p:spPr>
          <a:xfrm>
            <a:off x="0" y="106807"/>
            <a:ext cx="6951407" cy="509946"/>
          </a:xfrm>
        </p:spPr>
        <p:txBody>
          <a:bodyPr>
            <a:normAutofit/>
          </a:bodyPr>
          <a:lstStyle/>
          <a:p>
            <a:r>
              <a:rPr lang="it-IT" sz="2800" dirty="0"/>
              <a:t>Fluorurazione </a:t>
            </a:r>
            <a:r>
              <a:rPr lang="it-IT" sz="2800" dirty="0" err="1"/>
              <a:t>elettrofilica</a:t>
            </a:r>
            <a:endParaRPr lang="it-IT" sz="2800" dirty="0"/>
          </a:p>
        </p:txBody>
      </p:sp>
      <p:sp>
        <p:nvSpPr>
          <p:cNvPr id="14" name="CasellaDiTesto 13">
            <a:extLst>
              <a:ext uri="{FF2B5EF4-FFF2-40B4-BE49-F238E27FC236}">
                <a16:creationId xmlns:a16="http://schemas.microsoft.com/office/drawing/2014/main" id="{7DDA5111-C0F1-00AD-4425-5D508E149A3C}"/>
              </a:ext>
            </a:extLst>
          </p:cNvPr>
          <p:cNvSpPr txBox="1"/>
          <p:nvPr/>
        </p:nvSpPr>
        <p:spPr>
          <a:xfrm>
            <a:off x="8787581" y="6358702"/>
            <a:ext cx="3532239" cy="369332"/>
          </a:xfrm>
          <a:prstGeom prst="rect">
            <a:avLst/>
          </a:prstGeom>
          <a:noFill/>
        </p:spPr>
        <p:txBody>
          <a:bodyPr wrap="square">
            <a:spAutoFit/>
          </a:bodyPr>
          <a:lstStyle/>
          <a:p>
            <a:r>
              <a:rPr lang="it-IT" dirty="0" err="1"/>
              <a:t>Chem</a:t>
            </a:r>
            <a:r>
              <a:rPr lang="it-IT" dirty="0"/>
              <a:t>. Rev. 2015, 115, 612−633</a:t>
            </a:r>
          </a:p>
        </p:txBody>
      </p:sp>
      <p:pic>
        <p:nvPicPr>
          <p:cNvPr id="4" name="Immagine 3">
            <a:extLst>
              <a:ext uri="{FF2B5EF4-FFF2-40B4-BE49-F238E27FC236}">
                <a16:creationId xmlns:a16="http://schemas.microsoft.com/office/drawing/2014/main" id="{C13F9BD4-32BB-3F80-D266-1DF39DBD6D3F}"/>
              </a:ext>
            </a:extLst>
          </p:cNvPr>
          <p:cNvPicPr>
            <a:picLocks noChangeAspect="1"/>
          </p:cNvPicPr>
          <p:nvPr/>
        </p:nvPicPr>
        <p:blipFill>
          <a:blip r:embed="rId2"/>
          <a:stretch>
            <a:fillRect/>
          </a:stretch>
        </p:blipFill>
        <p:spPr>
          <a:xfrm>
            <a:off x="944521" y="761708"/>
            <a:ext cx="6468378" cy="1971950"/>
          </a:xfrm>
          <a:prstGeom prst="rect">
            <a:avLst/>
          </a:prstGeom>
        </p:spPr>
      </p:pic>
      <p:pic>
        <p:nvPicPr>
          <p:cNvPr id="6" name="Immagine 5">
            <a:extLst>
              <a:ext uri="{FF2B5EF4-FFF2-40B4-BE49-F238E27FC236}">
                <a16:creationId xmlns:a16="http://schemas.microsoft.com/office/drawing/2014/main" id="{D15C22E3-FB14-94E8-D8C6-953E6D0E8AC0}"/>
              </a:ext>
            </a:extLst>
          </p:cNvPr>
          <p:cNvPicPr>
            <a:picLocks noChangeAspect="1"/>
          </p:cNvPicPr>
          <p:nvPr/>
        </p:nvPicPr>
        <p:blipFill>
          <a:blip r:embed="rId3"/>
          <a:stretch>
            <a:fillRect/>
          </a:stretch>
        </p:blipFill>
        <p:spPr>
          <a:xfrm>
            <a:off x="944521" y="3367768"/>
            <a:ext cx="6449325" cy="2981741"/>
          </a:xfrm>
          <a:prstGeom prst="rect">
            <a:avLst/>
          </a:prstGeom>
        </p:spPr>
      </p:pic>
    </p:spTree>
    <p:extLst>
      <p:ext uri="{BB962C8B-B14F-4D97-AF65-F5344CB8AC3E}">
        <p14:creationId xmlns:p14="http://schemas.microsoft.com/office/powerpoint/2010/main" val="42813211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66</TotalTime>
  <Words>414</Words>
  <Application>Microsoft Office PowerPoint</Application>
  <PresentationFormat>Widescreen</PresentationFormat>
  <Paragraphs>41</Paragraphs>
  <Slides>15</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15</vt:i4>
      </vt:variant>
    </vt:vector>
  </HeadingPairs>
  <TitlesOfParts>
    <vt:vector size="20" baseType="lpstr">
      <vt:lpstr>Aptos</vt:lpstr>
      <vt:lpstr>Aptos Display</vt:lpstr>
      <vt:lpstr>Arial</vt:lpstr>
      <vt:lpstr>inherit</vt:lpstr>
      <vt:lpstr>Tema di Office</vt:lpstr>
      <vt:lpstr>Sintesi legami Ar-F </vt:lpstr>
      <vt:lpstr>Importanza</vt:lpstr>
      <vt:lpstr>Il legame C-F</vt:lpstr>
      <vt:lpstr>Perfluoroalcani: Proprietà</vt:lpstr>
      <vt:lpstr>Legame Ar-F e fluoroaromatici</vt:lpstr>
      <vt:lpstr>Fluorurazione elettrofilica</vt:lpstr>
      <vt:lpstr>Fluorurazione elettrofilica</vt:lpstr>
      <vt:lpstr>Fluorurazione elettrofilica</vt:lpstr>
      <vt:lpstr>Fluorurazione elettrofilica</vt:lpstr>
      <vt:lpstr>Fluorurazione elettrofilica</vt:lpstr>
      <vt:lpstr>Fluorurazione elettrofilica</vt:lpstr>
      <vt:lpstr>Fluorurazione nucleofilica: Schiemann </vt:lpstr>
      <vt:lpstr>Fluorurazione nucleofilica: Processo «Halex» </vt:lpstr>
      <vt:lpstr>Fluorurazione nucleofilica: Processo «Halex» </vt:lpstr>
      <vt:lpstr>Legame C-F: Reattività</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Jacopo Dosso</dc:creator>
  <cp:lastModifiedBy>Jacopo Dosso</cp:lastModifiedBy>
  <cp:revision>2</cp:revision>
  <dcterms:created xsi:type="dcterms:W3CDTF">2024-10-29T17:02:30Z</dcterms:created>
  <dcterms:modified xsi:type="dcterms:W3CDTF">2024-11-12T09:24:26Z</dcterms:modified>
</cp:coreProperties>
</file>