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8" r:id="rId9"/>
    <p:sldId id="275" r:id="rId10"/>
    <p:sldId id="276" r:id="rId11"/>
    <p:sldId id="262" r:id="rId12"/>
    <p:sldId id="267" r:id="rId13"/>
    <p:sldId id="273" r:id="rId14"/>
    <p:sldId id="274" r:id="rId15"/>
    <p:sldId id="263"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7837BF-F12B-AB34-0016-2F0CA77E967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922E1A2-19ED-AE5C-8560-FA51EDDE99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E22C4A2-B62A-82AF-635B-ADB73EB344F0}"/>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5" name="Segnaposto piè di pagina 4">
            <a:extLst>
              <a:ext uri="{FF2B5EF4-FFF2-40B4-BE49-F238E27FC236}">
                <a16:creationId xmlns:a16="http://schemas.microsoft.com/office/drawing/2014/main" id="{8A238E50-444C-5B84-1D7B-58121A78C54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56AC5F-7454-8C60-D0DC-79B573D0F413}"/>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1506827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D4AD85-678F-EFEA-2DD9-A35A9789FB1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9866A15-9037-1637-F2E3-BACA864DB5F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13526F0-4DA3-974A-338D-3A46D3A01A5D}"/>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5" name="Segnaposto piè di pagina 4">
            <a:extLst>
              <a:ext uri="{FF2B5EF4-FFF2-40B4-BE49-F238E27FC236}">
                <a16:creationId xmlns:a16="http://schemas.microsoft.com/office/drawing/2014/main" id="{F8E7CEC6-EFEF-0F92-DC78-ECF0E589CC9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5DDDEE-A196-3241-3376-68AFC07D617F}"/>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32545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F394BBB-BB58-1AF4-36B1-E5FCBB87496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763E527-7D6F-3972-143F-9ECE7B3218E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DFD476-94D2-4E4A-B7D3-9D8F07147C62}"/>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5" name="Segnaposto piè di pagina 4">
            <a:extLst>
              <a:ext uri="{FF2B5EF4-FFF2-40B4-BE49-F238E27FC236}">
                <a16:creationId xmlns:a16="http://schemas.microsoft.com/office/drawing/2014/main" id="{319CDF42-7D43-B515-52E0-973FD4CB4D3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C5E987A-DCB3-D573-DE34-95BF108D600C}"/>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141532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CFFBA1-2C47-3288-E13C-ACCF2E40331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ACAD815-D7AC-B01B-15DF-2C08E65D62E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F27B669-2337-C13E-9414-F3092EC85F12}"/>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5" name="Segnaposto piè di pagina 4">
            <a:extLst>
              <a:ext uri="{FF2B5EF4-FFF2-40B4-BE49-F238E27FC236}">
                <a16:creationId xmlns:a16="http://schemas.microsoft.com/office/drawing/2014/main" id="{2C1C238B-8D4A-C3FD-1911-B7EADA8D92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7D4BE0-A8A4-1796-C9FC-1A47F219F4D1}"/>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80869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EB7874-B2BC-DBE2-7791-09C2EDCA1A9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DE59063-6F59-394D-7D64-443277137CD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F2A6D2E-4BCE-3CBA-7427-AD6EF79BA382}"/>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5" name="Segnaposto piè di pagina 4">
            <a:extLst>
              <a:ext uri="{FF2B5EF4-FFF2-40B4-BE49-F238E27FC236}">
                <a16:creationId xmlns:a16="http://schemas.microsoft.com/office/drawing/2014/main" id="{6944D334-76E8-9959-72E5-299BA8A9E7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4F03EC-981A-011D-6795-2FC3957654D0}"/>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186020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5FB6BC-41F0-0718-F3CF-DF0AAB5B1DC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BDFFA6D-AA2A-4E8B-A5D5-3E3B751A40D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2180862-9532-2DFB-1314-1F01711E813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BFB9AEA-1EAC-6751-979E-7E36C64B57F9}"/>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6" name="Segnaposto piè di pagina 5">
            <a:extLst>
              <a:ext uri="{FF2B5EF4-FFF2-40B4-BE49-F238E27FC236}">
                <a16:creationId xmlns:a16="http://schemas.microsoft.com/office/drawing/2014/main" id="{B8546A5D-F9E1-9199-9F98-77F91CDB14E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B1E4B2E-C7DA-823E-6566-6150320146E6}"/>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41108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B635F5-EA91-81AF-E510-9AD24065D4B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B8AC66A-003D-16E8-856F-8A9A3173FF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57C0D1C-2666-C49D-21AF-B5518A6F86C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89EF4F-A8A4-A83F-C9B3-8C728B1003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862D44D-77E7-CC56-B146-2F4D8CE67C3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D561970-A089-4B06-7D33-2D68993E7B70}"/>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8" name="Segnaposto piè di pagina 7">
            <a:extLst>
              <a:ext uri="{FF2B5EF4-FFF2-40B4-BE49-F238E27FC236}">
                <a16:creationId xmlns:a16="http://schemas.microsoft.com/office/drawing/2014/main" id="{145ED085-3F8C-BAB9-0609-EC85D46BF61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0A6ED75-A20D-6E84-BC37-3A208C9F06FA}"/>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77471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093739-171D-0673-A37E-5ED03746EBD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1C6CCEE-6BA6-C8A7-2C3C-13EC9A7B0B1E}"/>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4" name="Segnaposto piè di pagina 3">
            <a:extLst>
              <a:ext uri="{FF2B5EF4-FFF2-40B4-BE49-F238E27FC236}">
                <a16:creationId xmlns:a16="http://schemas.microsoft.com/office/drawing/2014/main" id="{61B32CC0-A47F-AD82-86B1-CCC988209BF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1F77ECC-17C9-1A06-7453-F4994605C46E}"/>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189813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D8BFB91-F8FF-13C0-2C79-5CB62CA0D81A}"/>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3" name="Segnaposto piè di pagina 2">
            <a:extLst>
              <a:ext uri="{FF2B5EF4-FFF2-40B4-BE49-F238E27FC236}">
                <a16:creationId xmlns:a16="http://schemas.microsoft.com/office/drawing/2014/main" id="{E96E1F86-391E-B3D2-F6F3-9E83084A1E9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FDE77A4-726F-8BBB-154F-995BF0176ACA}"/>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1860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575DCA-77DE-EF7D-35FD-80F82466C71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83412D9-F431-6D53-1AFB-2C56B899FE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F393DA1-B670-003A-430E-7AC38D162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C4DE923-588C-78B5-BB16-7B388182A808}"/>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6" name="Segnaposto piè di pagina 5">
            <a:extLst>
              <a:ext uri="{FF2B5EF4-FFF2-40B4-BE49-F238E27FC236}">
                <a16:creationId xmlns:a16="http://schemas.microsoft.com/office/drawing/2014/main" id="{F600C7B0-9D64-16D9-21A7-61A33877037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178A019-7684-C8E0-9079-B7B8ED87CB35}"/>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2488708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0F9153-0457-76EB-43E8-32CB3966640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7933095-0417-DB45-062B-EDFC717AF4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C58D7DD-BAC2-6F5E-BEA1-EADCDBB08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AF32A56-8BB8-D8E7-777F-80E4CAD0BE0B}"/>
              </a:ext>
            </a:extLst>
          </p:cNvPr>
          <p:cNvSpPr>
            <a:spLocks noGrp="1"/>
          </p:cNvSpPr>
          <p:nvPr>
            <p:ph type="dt" sz="half" idx="10"/>
          </p:nvPr>
        </p:nvSpPr>
        <p:spPr/>
        <p:txBody>
          <a:bodyPr/>
          <a:lstStyle/>
          <a:p>
            <a:fld id="{4585713C-68EB-40F8-84E5-98B9BDFA5CA7}" type="datetimeFigureOut">
              <a:rPr lang="it-IT" smtClean="0"/>
              <a:t>12/11/2024</a:t>
            </a:fld>
            <a:endParaRPr lang="it-IT"/>
          </a:p>
        </p:txBody>
      </p:sp>
      <p:sp>
        <p:nvSpPr>
          <p:cNvPr id="6" name="Segnaposto piè di pagina 5">
            <a:extLst>
              <a:ext uri="{FF2B5EF4-FFF2-40B4-BE49-F238E27FC236}">
                <a16:creationId xmlns:a16="http://schemas.microsoft.com/office/drawing/2014/main" id="{35D1406B-12B0-17EA-4BA3-E0AE42C9E88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668F1C4-22FD-06F0-4330-836348C7F608}"/>
              </a:ext>
            </a:extLst>
          </p:cNvPr>
          <p:cNvSpPr>
            <a:spLocks noGrp="1"/>
          </p:cNvSpPr>
          <p:nvPr>
            <p:ph type="sldNum" sz="quarter" idx="12"/>
          </p:nvPr>
        </p:nvSpPr>
        <p:spPr/>
        <p:txBody>
          <a:bodyPr/>
          <a:lstStyle/>
          <a:p>
            <a:fld id="{722CA030-55EA-4A85-B527-623AF2B3F5A6}" type="slidenum">
              <a:rPr lang="it-IT" smtClean="0"/>
              <a:t>‹N›</a:t>
            </a:fld>
            <a:endParaRPr lang="it-IT"/>
          </a:p>
        </p:txBody>
      </p:sp>
    </p:spTree>
    <p:extLst>
      <p:ext uri="{BB962C8B-B14F-4D97-AF65-F5344CB8AC3E}">
        <p14:creationId xmlns:p14="http://schemas.microsoft.com/office/powerpoint/2010/main" val="1422964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FA33216-5BA8-DFF9-B235-73ADD113B6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C6F0D3F-98D5-C6FE-B022-488232952D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A368433-B706-C4FB-365E-BEBEA3BEA5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585713C-68EB-40F8-84E5-98B9BDFA5CA7}" type="datetimeFigureOut">
              <a:rPr lang="it-IT" smtClean="0"/>
              <a:t>12/11/2024</a:t>
            </a:fld>
            <a:endParaRPr lang="it-IT"/>
          </a:p>
        </p:txBody>
      </p:sp>
      <p:sp>
        <p:nvSpPr>
          <p:cNvPr id="5" name="Segnaposto piè di pagina 4">
            <a:extLst>
              <a:ext uri="{FF2B5EF4-FFF2-40B4-BE49-F238E27FC236}">
                <a16:creationId xmlns:a16="http://schemas.microsoft.com/office/drawing/2014/main" id="{C8911FF9-D659-15C5-CDC5-3CD4EF844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E9C4E0BB-53E5-D14C-5067-C7DFB9F76A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22CA030-55EA-4A85-B527-623AF2B3F5A6}" type="slidenum">
              <a:rPr lang="it-IT" smtClean="0"/>
              <a:t>‹N›</a:t>
            </a:fld>
            <a:endParaRPr lang="it-IT"/>
          </a:p>
        </p:txBody>
      </p:sp>
    </p:spTree>
    <p:extLst>
      <p:ext uri="{BB962C8B-B14F-4D97-AF65-F5344CB8AC3E}">
        <p14:creationId xmlns:p14="http://schemas.microsoft.com/office/powerpoint/2010/main" val="935409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13139B-BE29-EA52-8355-E1260C95EA88}"/>
              </a:ext>
            </a:extLst>
          </p:cNvPr>
          <p:cNvSpPr>
            <a:spLocks noGrp="1"/>
          </p:cNvSpPr>
          <p:nvPr>
            <p:ph type="ctrTitle"/>
          </p:nvPr>
        </p:nvSpPr>
        <p:spPr/>
        <p:txBody>
          <a:bodyPr/>
          <a:lstStyle/>
          <a:p>
            <a:r>
              <a:rPr lang="it-IT" dirty="0"/>
              <a:t>Sintesi legami Ar-F </a:t>
            </a:r>
          </a:p>
        </p:txBody>
      </p:sp>
    </p:spTree>
    <p:extLst>
      <p:ext uri="{BB962C8B-B14F-4D97-AF65-F5344CB8AC3E}">
        <p14:creationId xmlns:p14="http://schemas.microsoft.com/office/powerpoint/2010/main" val="3429360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106807"/>
            <a:ext cx="6951407" cy="509946"/>
          </a:xfrm>
        </p:spPr>
        <p:txBody>
          <a:bodyPr>
            <a:normAutofit/>
          </a:bodyPr>
          <a:lstStyle/>
          <a:p>
            <a:r>
              <a:rPr lang="it-IT" sz="2800" dirty="0"/>
              <a:t>Fluorurazione </a:t>
            </a:r>
            <a:r>
              <a:rPr lang="it-IT" sz="2800" dirty="0" err="1"/>
              <a:t>elettrofilica</a:t>
            </a:r>
            <a:endParaRPr lang="it-IT" sz="2800" dirty="0"/>
          </a:p>
        </p:txBody>
      </p:sp>
      <p:sp>
        <p:nvSpPr>
          <p:cNvPr id="14" name="CasellaDiTesto 13">
            <a:extLst>
              <a:ext uri="{FF2B5EF4-FFF2-40B4-BE49-F238E27FC236}">
                <a16:creationId xmlns:a16="http://schemas.microsoft.com/office/drawing/2014/main" id="{7DDA5111-C0F1-00AD-4425-5D508E149A3C}"/>
              </a:ext>
            </a:extLst>
          </p:cNvPr>
          <p:cNvSpPr txBox="1"/>
          <p:nvPr/>
        </p:nvSpPr>
        <p:spPr>
          <a:xfrm>
            <a:off x="8787581" y="6358702"/>
            <a:ext cx="3532239" cy="369332"/>
          </a:xfrm>
          <a:prstGeom prst="rect">
            <a:avLst/>
          </a:prstGeom>
          <a:noFill/>
        </p:spPr>
        <p:txBody>
          <a:bodyPr wrap="square">
            <a:spAutoFit/>
          </a:bodyPr>
          <a:lstStyle/>
          <a:p>
            <a:r>
              <a:rPr lang="it-IT" dirty="0" err="1"/>
              <a:t>Chem</a:t>
            </a:r>
            <a:r>
              <a:rPr lang="it-IT" dirty="0"/>
              <a:t>. Rev. 2015, 115, 612−633</a:t>
            </a:r>
          </a:p>
        </p:txBody>
      </p:sp>
      <p:pic>
        <p:nvPicPr>
          <p:cNvPr id="8" name="Immagine 7">
            <a:extLst>
              <a:ext uri="{FF2B5EF4-FFF2-40B4-BE49-F238E27FC236}">
                <a16:creationId xmlns:a16="http://schemas.microsoft.com/office/drawing/2014/main" id="{932AE987-1081-5468-35C8-A11A5B04B0FF}"/>
              </a:ext>
            </a:extLst>
          </p:cNvPr>
          <p:cNvPicPr>
            <a:picLocks noChangeAspect="1"/>
          </p:cNvPicPr>
          <p:nvPr/>
        </p:nvPicPr>
        <p:blipFill>
          <a:blip r:embed="rId2"/>
          <a:stretch>
            <a:fillRect/>
          </a:stretch>
        </p:blipFill>
        <p:spPr>
          <a:xfrm>
            <a:off x="2899916" y="1628523"/>
            <a:ext cx="6392167" cy="3600953"/>
          </a:xfrm>
          <a:prstGeom prst="rect">
            <a:avLst/>
          </a:prstGeom>
        </p:spPr>
      </p:pic>
    </p:spTree>
    <p:extLst>
      <p:ext uri="{BB962C8B-B14F-4D97-AF65-F5344CB8AC3E}">
        <p14:creationId xmlns:p14="http://schemas.microsoft.com/office/powerpoint/2010/main" val="1748280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1" y="0"/>
            <a:ext cx="4611329" cy="509946"/>
          </a:xfrm>
        </p:spPr>
        <p:txBody>
          <a:bodyPr>
            <a:normAutofit/>
          </a:bodyPr>
          <a:lstStyle/>
          <a:p>
            <a:r>
              <a:rPr lang="it-IT" sz="2800" dirty="0"/>
              <a:t>Fluorurazione </a:t>
            </a:r>
            <a:r>
              <a:rPr lang="it-IT" sz="2800" dirty="0" err="1"/>
              <a:t>elettrofilica</a:t>
            </a:r>
            <a:endParaRPr lang="it-IT" sz="2800" dirty="0"/>
          </a:p>
        </p:txBody>
      </p:sp>
      <p:pic>
        <p:nvPicPr>
          <p:cNvPr id="4" name="Immagine 3">
            <a:extLst>
              <a:ext uri="{FF2B5EF4-FFF2-40B4-BE49-F238E27FC236}">
                <a16:creationId xmlns:a16="http://schemas.microsoft.com/office/drawing/2014/main" id="{2AEE62BF-C7CD-8596-84EA-3F7138120189}"/>
              </a:ext>
            </a:extLst>
          </p:cNvPr>
          <p:cNvPicPr>
            <a:picLocks noChangeAspect="1"/>
          </p:cNvPicPr>
          <p:nvPr/>
        </p:nvPicPr>
        <p:blipFill>
          <a:blip r:embed="rId2"/>
          <a:stretch>
            <a:fillRect/>
          </a:stretch>
        </p:blipFill>
        <p:spPr>
          <a:xfrm>
            <a:off x="2639207" y="1123143"/>
            <a:ext cx="6382641" cy="2743583"/>
          </a:xfrm>
          <a:prstGeom prst="rect">
            <a:avLst/>
          </a:prstGeom>
        </p:spPr>
      </p:pic>
    </p:spTree>
    <p:extLst>
      <p:ext uri="{BB962C8B-B14F-4D97-AF65-F5344CB8AC3E}">
        <p14:creationId xmlns:p14="http://schemas.microsoft.com/office/powerpoint/2010/main" val="242183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1" y="0"/>
            <a:ext cx="5683046" cy="509946"/>
          </a:xfrm>
        </p:spPr>
        <p:txBody>
          <a:bodyPr>
            <a:normAutofit/>
          </a:bodyPr>
          <a:lstStyle/>
          <a:p>
            <a:r>
              <a:rPr lang="it-IT" sz="2800" dirty="0"/>
              <a:t>Fluorurazione </a:t>
            </a:r>
            <a:r>
              <a:rPr lang="it-IT" sz="2800" dirty="0" err="1"/>
              <a:t>nucleofilica</a:t>
            </a:r>
            <a:r>
              <a:rPr lang="it-IT" sz="2800" dirty="0"/>
              <a:t>: </a:t>
            </a:r>
            <a:r>
              <a:rPr lang="it-IT" sz="2800" dirty="0" err="1"/>
              <a:t>Schiemann</a:t>
            </a:r>
            <a:r>
              <a:rPr lang="it-IT" sz="2800" dirty="0"/>
              <a:t> </a:t>
            </a:r>
          </a:p>
        </p:txBody>
      </p:sp>
      <p:pic>
        <p:nvPicPr>
          <p:cNvPr id="12" name="Immagine 11">
            <a:extLst>
              <a:ext uri="{FF2B5EF4-FFF2-40B4-BE49-F238E27FC236}">
                <a16:creationId xmlns:a16="http://schemas.microsoft.com/office/drawing/2014/main" id="{CD89BF5C-85FD-8F9D-29F8-8959DB39081C}"/>
              </a:ext>
            </a:extLst>
          </p:cNvPr>
          <p:cNvPicPr>
            <a:picLocks noChangeAspect="1"/>
          </p:cNvPicPr>
          <p:nvPr/>
        </p:nvPicPr>
        <p:blipFill>
          <a:blip r:embed="rId2"/>
          <a:stretch>
            <a:fillRect/>
          </a:stretch>
        </p:blipFill>
        <p:spPr>
          <a:xfrm>
            <a:off x="636793" y="1560561"/>
            <a:ext cx="6592220" cy="1295581"/>
          </a:xfrm>
          <a:prstGeom prst="rect">
            <a:avLst/>
          </a:prstGeom>
        </p:spPr>
      </p:pic>
    </p:spTree>
    <p:extLst>
      <p:ext uri="{BB962C8B-B14F-4D97-AF65-F5344CB8AC3E}">
        <p14:creationId xmlns:p14="http://schemas.microsoft.com/office/powerpoint/2010/main" val="3864498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214962"/>
            <a:ext cx="6951407" cy="509946"/>
          </a:xfrm>
        </p:spPr>
        <p:txBody>
          <a:bodyPr>
            <a:normAutofit fontScale="90000"/>
          </a:bodyPr>
          <a:lstStyle/>
          <a:p>
            <a:r>
              <a:rPr lang="it-IT" sz="2800" dirty="0"/>
              <a:t>Fluorurazione </a:t>
            </a:r>
            <a:r>
              <a:rPr lang="it-IT" sz="2800" dirty="0" err="1"/>
              <a:t>nucleofilica</a:t>
            </a:r>
            <a:r>
              <a:rPr lang="it-IT" sz="2800" dirty="0"/>
              <a:t>: Processo «</a:t>
            </a:r>
            <a:r>
              <a:rPr lang="it-IT" sz="2800" dirty="0" err="1"/>
              <a:t>Halex</a:t>
            </a:r>
            <a:r>
              <a:rPr lang="it-IT" sz="2800" dirty="0"/>
              <a:t>»</a:t>
            </a:r>
            <a:br>
              <a:rPr lang="it-IT" sz="2800" dirty="0"/>
            </a:br>
            <a:endParaRPr lang="it-IT" sz="2800" dirty="0"/>
          </a:p>
        </p:txBody>
      </p:sp>
      <p:pic>
        <p:nvPicPr>
          <p:cNvPr id="11" name="Immagine 10">
            <a:extLst>
              <a:ext uri="{FF2B5EF4-FFF2-40B4-BE49-F238E27FC236}">
                <a16:creationId xmlns:a16="http://schemas.microsoft.com/office/drawing/2014/main" id="{C0759806-0207-BF34-F6BB-575E44A0E6DF}"/>
              </a:ext>
            </a:extLst>
          </p:cNvPr>
          <p:cNvPicPr>
            <a:picLocks noChangeAspect="1"/>
          </p:cNvPicPr>
          <p:nvPr/>
        </p:nvPicPr>
        <p:blipFill>
          <a:blip r:embed="rId2"/>
          <a:stretch>
            <a:fillRect/>
          </a:stretch>
        </p:blipFill>
        <p:spPr>
          <a:xfrm>
            <a:off x="641408" y="1129596"/>
            <a:ext cx="5975685" cy="2006894"/>
          </a:xfrm>
          <a:prstGeom prst="rect">
            <a:avLst/>
          </a:prstGeom>
        </p:spPr>
      </p:pic>
      <p:sp>
        <p:nvSpPr>
          <p:cNvPr id="14" name="CasellaDiTesto 13">
            <a:extLst>
              <a:ext uri="{FF2B5EF4-FFF2-40B4-BE49-F238E27FC236}">
                <a16:creationId xmlns:a16="http://schemas.microsoft.com/office/drawing/2014/main" id="{7DDA5111-C0F1-00AD-4425-5D508E149A3C}"/>
              </a:ext>
            </a:extLst>
          </p:cNvPr>
          <p:cNvSpPr txBox="1"/>
          <p:nvPr/>
        </p:nvSpPr>
        <p:spPr>
          <a:xfrm>
            <a:off x="8787581" y="6358702"/>
            <a:ext cx="3532239" cy="369332"/>
          </a:xfrm>
          <a:prstGeom prst="rect">
            <a:avLst/>
          </a:prstGeom>
          <a:noFill/>
        </p:spPr>
        <p:txBody>
          <a:bodyPr wrap="square">
            <a:spAutoFit/>
          </a:bodyPr>
          <a:lstStyle/>
          <a:p>
            <a:r>
              <a:rPr lang="it-IT" dirty="0" err="1"/>
              <a:t>Chem</a:t>
            </a:r>
            <a:r>
              <a:rPr lang="it-IT" dirty="0"/>
              <a:t>. Rev. 2015, 115, 612−633</a:t>
            </a:r>
          </a:p>
        </p:txBody>
      </p:sp>
    </p:spTree>
    <p:extLst>
      <p:ext uri="{BB962C8B-B14F-4D97-AF65-F5344CB8AC3E}">
        <p14:creationId xmlns:p14="http://schemas.microsoft.com/office/powerpoint/2010/main" val="201632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214962"/>
            <a:ext cx="6951407" cy="509946"/>
          </a:xfrm>
        </p:spPr>
        <p:txBody>
          <a:bodyPr>
            <a:normAutofit fontScale="90000"/>
          </a:bodyPr>
          <a:lstStyle/>
          <a:p>
            <a:r>
              <a:rPr lang="it-IT" sz="2800" dirty="0"/>
              <a:t>Fluorurazione </a:t>
            </a:r>
            <a:r>
              <a:rPr lang="it-IT" sz="2800" dirty="0" err="1"/>
              <a:t>nucleofilica</a:t>
            </a:r>
            <a:r>
              <a:rPr lang="it-IT" sz="2800" dirty="0"/>
              <a:t>: Processo «</a:t>
            </a:r>
            <a:r>
              <a:rPr lang="it-IT" sz="2800" dirty="0" err="1"/>
              <a:t>Halex</a:t>
            </a:r>
            <a:r>
              <a:rPr lang="it-IT" sz="2800" dirty="0"/>
              <a:t>»</a:t>
            </a:r>
            <a:br>
              <a:rPr lang="it-IT" sz="2800" dirty="0"/>
            </a:br>
            <a:endParaRPr lang="it-IT" sz="2800" dirty="0"/>
          </a:p>
        </p:txBody>
      </p:sp>
      <p:pic>
        <p:nvPicPr>
          <p:cNvPr id="4" name="Immagine 3">
            <a:extLst>
              <a:ext uri="{FF2B5EF4-FFF2-40B4-BE49-F238E27FC236}">
                <a16:creationId xmlns:a16="http://schemas.microsoft.com/office/drawing/2014/main" id="{7B73F8C0-84C3-4726-E346-2F6800DABFC1}"/>
              </a:ext>
            </a:extLst>
          </p:cNvPr>
          <p:cNvPicPr>
            <a:picLocks noChangeAspect="1"/>
          </p:cNvPicPr>
          <p:nvPr/>
        </p:nvPicPr>
        <p:blipFill>
          <a:blip r:embed="rId2"/>
          <a:stretch>
            <a:fillRect/>
          </a:stretch>
        </p:blipFill>
        <p:spPr>
          <a:xfrm>
            <a:off x="77510" y="602610"/>
            <a:ext cx="6592220" cy="1105054"/>
          </a:xfrm>
          <a:prstGeom prst="rect">
            <a:avLst/>
          </a:prstGeom>
        </p:spPr>
      </p:pic>
      <p:pic>
        <p:nvPicPr>
          <p:cNvPr id="7" name="Immagine 6">
            <a:extLst>
              <a:ext uri="{FF2B5EF4-FFF2-40B4-BE49-F238E27FC236}">
                <a16:creationId xmlns:a16="http://schemas.microsoft.com/office/drawing/2014/main" id="{61CE3790-BAB3-97BE-357F-C212139D43E5}"/>
              </a:ext>
            </a:extLst>
          </p:cNvPr>
          <p:cNvPicPr>
            <a:picLocks noChangeAspect="1"/>
          </p:cNvPicPr>
          <p:nvPr/>
        </p:nvPicPr>
        <p:blipFill>
          <a:blip r:embed="rId3"/>
          <a:stretch>
            <a:fillRect/>
          </a:stretch>
        </p:blipFill>
        <p:spPr>
          <a:xfrm>
            <a:off x="3373620" y="1707664"/>
            <a:ext cx="8230749" cy="4953691"/>
          </a:xfrm>
          <a:prstGeom prst="rect">
            <a:avLst/>
          </a:prstGeom>
        </p:spPr>
      </p:pic>
      <p:sp>
        <p:nvSpPr>
          <p:cNvPr id="9" name="CasellaDiTesto 8">
            <a:extLst>
              <a:ext uri="{FF2B5EF4-FFF2-40B4-BE49-F238E27FC236}">
                <a16:creationId xmlns:a16="http://schemas.microsoft.com/office/drawing/2014/main" id="{418B3889-4D8F-DDD0-263E-8550088CD0A0}"/>
              </a:ext>
            </a:extLst>
          </p:cNvPr>
          <p:cNvSpPr txBox="1"/>
          <p:nvPr/>
        </p:nvSpPr>
        <p:spPr>
          <a:xfrm>
            <a:off x="6994195" y="6488668"/>
            <a:ext cx="6150076" cy="369332"/>
          </a:xfrm>
          <a:prstGeom prst="rect">
            <a:avLst/>
          </a:prstGeom>
          <a:noFill/>
        </p:spPr>
        <p:txBody>
          <a:bodyPr wrap="square">
            <a:spAutoFit/>
          </a:bodyPr>
          <a:lstStyle/>
          <a:p>
            <a:r>
              <a:rPr lang="en-US" dirty="0"/>
              <a:t>Journal of Fluorine Chemistry 125 (2004) 1031–1038</a:t>
            </a:r>
            <a:endParaRPr lang="it-IT" dirty="0"/>
          </a:p>
        </p:txBody>
      </p:sp>
    </p:spTree>
    <p:extLst>
      <p:ext uri="{BB962C8B-B14F-4D97-AF65-F5344CB8AC3E}">
        <p14:creationId xmlns:p14="http://schemas.microsoft.com/office/powerpoint/2010/main" val="44904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1" y="0"/>
            <a:ext cx="3942735" cy="509946"/>
          </a:xfrm>
        </p:spPr>
        <p:txBody>
          <a:bodyPr>
            <a:normAutofit/>
          </a:bodyPr>
          <a:lstStyle/>
          <a:p>
            <a:r>
              <a:rPr lang="it-IT" sz="2800" dirty="0"/>
              <a:t>Legame C-F: Reattività</a:t>
            </a:r>
          </a:p>
        </p:txBody>
      </p:sp>
      <p:sp>
        <p:nvSpPr>
          <p:cNvPr id="3" name="CasellaDiTesto 2">
            <a:extLst>
              <a:ext uri="{FF2B5EF4-FFF2-40B4-BE49-F238E27FC236}">
                <a16:creationId xmlns:a16="http://schemas.microsoft.com/office/drawing/2014/main" id="{FC41F5A1-EE36-C366-1033-FA84CC62BD44}"/>
              </a:ext>
            </a:extLst>
          </p:cNvPr>
          <p:cNvSpPr txBox="1"/>
          <p:nvPr/>
        </p:nvSpPr>
        <p:spPr>
          <a:xfrm>
            <a:off x="271614" y="1397675"/>
            <a:ext cx="7145593" cy="2031325"/>
          </a:xfrm>
          <a:prstGeom prst="rect">
            <a:avLst/>
          </a:prstGeom>
          <a:noFill/>
        </p:spPr>
        <p:txBody>
          <a:bodyPr wrap="square">
            <a:spAutoFit/>
          </a:bodyPr>
          <a:lstStyle/>
          <a:p>
            <a:r>
              <a:rPr lang="en-US" dirty="0">
                <a:solidFill>
                  <a:srgbClr val="202122"/>
                </a:solidFill>
                <a:latin typeface="Arial" panose="020B0604020202020204" pitchFamily="34" charset="0"/>
              </a:rPr>
              <a:t>Il </a:t>
            </a:r>
            <a:r>
              <a:rPr lang="en-US" dirty="0" err="1">
                <a:solidFill>
                  <a:srgbClr val="202122"/>
                </a:solidFill>
                <a:latin typeface="Arial" panose="020B0604020202020204" pitchFamily="34" charset="0"/>
              </a:rPr>
              <a:t>legame</a:t>
            </a:r>
            <a:r>
              <a:rPr lang="en-US" dirty="0">
                <a:solidFill>
                  <a:srgbClr val="202122"/>
                </a:solidFill>
                <a:latin typeface="Arial" panose="020B0604020202020204" pitchFamily="34" charset="0"/>
              </a:rPr>
              <a:t> C-F ha </a:t>
            </a:r>
            <a:r>
              <a:rPr lang="en-US" dirty="0" err="1">
                <a:solidFill>
                  <a:srgbClr val="202122"/>
                </a:solidFill>
                <a:latin typeface="Arial" panose="020B0604020202020204" pitchFamily="34" charset="0"/>
              </a:rPr>
              <a:t>una</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reattività</a:t>
            </a:r>
            <a:r>
              <a:rPr lang="en-US" dirty="0">
                <a:solidFill>
                  <a:srgbClr val="202122"/>
                </a:solidFill>
                <a:latin typeface="Arial" panose="020B0604020202020204" pitchFamily="34" charset="0"/>
              </a:rPr>
              <a:t> molto </a:t>
            </a:r>
            <a:r>
              <a:rPr lang="en-US" dirty="0" err="1">
                <a:solidFill>
                  <a:srgbClr val="202122"/>
                </a:solidFill>
                <a:latin typeface="Arial" panose="020B0604020202020204" pitchFamily="34" charset="0"/>
              </a:rPr>
              <a:t>limitata</a:t>
            </a:r>
            <a:r>
              <a:rPr lang="en-US" dirty="0">
                <a:solidFill>
                  <a:srgbClr val="202122"/>
                </a:solidFill>
                <a:latin typeface="Arial" panose="020B0604020202020204" pitchFamily="34" charset="0"/>
              </a:rPr>
              <a:t>, ma </a:t>
            </a:r>
            <a:r>
              <a:rPr lang="en-US" dirty="0" err="1">
                <a:solidFill>
                  <a:srgbClr val="202122"/>
                </a:solidFill>
                <a:latin typeface="Arial" panose="020B0604020202020204" pitchFamily="34" charset="0"/>
              </a:rPr>
              <a:t>importante</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soprattutto</a:t>
            </a:r>
            <a:r>
              <a:rPr lang="en-US" dirty="0">
                <a:solidFill>
                  <a:srgbClr val="202122"/>
                </a:solidFill>
                <a:latin typeface="Arial" panose="020B0604020202020204" pitchFamily="34" charset="0"/>
              </a:rPr>
              <a:t> per la </a:t>
            </a:r>
            <a:r>
              <a:rPr lang="en-US" dirty="0" err="1">
                <a:solidFill>
                  <a:srgbClr val="202122"/>
                </a:solidFill>
                <a:latin typeface="Arial" panose="020B0604020202020204" pitchFamily="34" charset="0"/>
              </a:rPr>
              <a:t>degradazione</a:t>
            </a:r>
            <a:r>
              <a:rPr lang="en-US" dirty="0">
                <a:solidFill>
                  <a:srgbClr val="202122"/>
                </a:solidFill>
                <a:latin typeface="Arial" panose="020B0604020202020204" pitchFamily="34" charset="0"/>
              </a:rPr>
              <a:t> di PFAS e gas </a:t>
            </a:r>
            <a:r>
              <a:rPr lang="en-US" dirty="0" err="1">
                <a:solidFill>
                  <a:srgbClr val="202122"/>
                </a:solidFill>
                <a:latin typeface="Arial" panose="020B0604020202020204" pitchFamily="34" charset="0"/>
              </a:rPr>
              <a:t>fluorurati</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estremamente</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inquinanti</a:t>
            </a:r>
            <a:r>
              <a:rPr lang="en-US" dirty="0">
                <a:solidFill>
                  <a:srgbClr val="202122"/>
                </a:solidFill>
                <a:latin typeface="Arial" panose="020B0604020202020204" pitchFamily="34" charset="0"/>
              </a:rPr>
              <a:t>, in </a:t>
            </a:r>
            <a:r>
              <a:rPr lang="en-US" dirty="0" err="1">
                <a:solidFill>
                  <a:srgbClr val="202122"/>
                </a:solidFill>
                <a:latin typeface="Arial" panose="020B0604020202020204" pitchFamily="34" charset="0"/>
              </a:rPr>
              <a:t>questo</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caso</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si</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usano</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soprattutto</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complessi</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inorganici</a:t>
            </a:r>
            <a:r>
              <a:rPr lang="en-US" dirty="0">
                <a:solidFill>
                  <a:srgbClr val="202122"/>
                </a:solidFill>
                <a:latin typeface="Arial" panose="020B0604020202020204" pitchFamily="34" charset="0"/>
              </a:rPr>
              <a:t>.</a:t>
            </a:r>
          </a:p>
          <a:p>
            <a:endParaRPr lang="en-US" dirty="0">
              <a:solidFill>
                <a:srgbClr val="202122"/>
              </a:solidFill>
              <a:latin typeface="Arial" panose="020B0604020202020204" pitchFamily="34" charset="0"/>
            </a:endParaRPr>
          </a:p>
          <a:p>
            <a:r>
              <a:rPr lang="en-US" dirty="0">
                <a:solidFill>
                  <a:srgbClr val="202122"/>
                </a:solidFill>
                <a:latin typeface="Arial" panose="020B0604020202020204" pitchFamily="34" charset="0"/>
              </a:rPr>
              <a:t>Il </a:t>
            </a:r>
            <a:r>
              <a:rPr lang="en-US" dirty="0" err="1">
                <a:solidFill>
                  <a:srgbClr val="202122"/>
                </a:solidFill>
                <a:latin typeface="Arial" panose="020B0604020202020204" pitchFamily="34" charset="0"/>
              </a:rPr>
              <a:t>legame</a:t>
            </a:r>
            <a:r>
              <a:rPr lang="en-US" dirty="0">
                <a:solidFill>
                  <a:srgbClr val="202122"/>
                </a:solidFill>
                <a:latin typeface="Arial" panose="020B0604020202020204" pitchFamily="34" charset="0"/>
              </a:rPr>
              <a:t> C-F </a:t>
            </a:r>
            <a:r>
              <a:rPr lang="en-US" dirty="0" err="1">
                <a:solidFill>
                  <a:srgbClr val="202122"/>
                </a:solidFill>
                <a:latin typeface="Arial" panose="020B0604020202020204" pitchFamily="34" charset="0"/>
              </a:rPr>
              <a:t>ricopre</a:t>
            </a:r>
            <a:r>
              <a:rPr lang="en-US" dirty="0">
                <a:solidFill>
                  <a:srgbClr val="202122"/>
                </a:solidFill>
                <a:latin typeface="Arial" panose="020B0604020202020204" pitchFamily="34" charset="0"/>
              </a:rPr>
              <a:t> un </a:t>
            </a:r>
            <a:r>
              <a:rPr lang="en-US" dirty="0" err="1">
                <a:solidFill>
                  <a:srgbClr val="202122"/>
                </a:solidFill>
                <a:latin typeface="Arial" panose="020B0604020202020204" pitchFamily="34" charset="0"/>
              </a:rPr>
              <a:t>certo</a:t>
            </a:r>
            <a:r>
              <a:rPr lang="en-US" dirty="0">
                <a:solidFill>
                  <a:srgbClr val="202122"/>
                </a:solidFill>
                <a:latin typeface="Arial" panose="020B0604020202020204" pitchFamily="34" charset="0"/>
              </a:rPr>
              <a:t> interesse </a:t>
            </a:r>
            <a:r>
              <a:rPr lang="en-US" dirty="0" err="1">
                <a:solidFill>
                  <a:srgbClr val="202122"/>
                </a:solidFill>
                <a:latin typeface="Arial" panose="020B0604020202020204" pitchFamily="34" charset="0"/>
              </a:rPr>
              <a:t>anche</a:t>
            </a:r>
            <a:r>
              <a:rPr lang="en-US" dirty="0">
                <a:solidFill>
                  <a:srgbClr val="202122"/>
                </a:solidFill>
                <a:latin typeface="Arial" panose="020B0604020202020204" pitchFamily="34" charset="0"/>
              </a:rPr>
              <a:t> dal punto di vista </a:t>
            </a:r>
            <a:r>
              <a:rPr lang="en-US" dirty="0" err="1">
                <a:solidFill>
                  <a:srgbClr val="202122"/>
                </a:solidFill>
                <a:latin typeface="Arial" panose="020B0604020202020204" pitchFamily="34" charset="0"/>
              </a:rPr>
              <a:t>della</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sintesi</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organica</a:t>
            </a:r>
            <a:r>
              <a:rPr lang="en-US" dirty="0">
                <a:solidFill>
                  <a:srgbClr val="202122"/>
                </a:solidFill>
                <a:latin typeface="Arial" panose="020B0604020202020204" pitchFamily="34" charset="0"/>
              </a:rPr>
              <a:t>.</a:t>
            </a:r>
          </a:p>
        </p:txBody>
      </p:sp>
    </p:spTree>
    <p:extLst>
      <p:ext uri="{BB962C8B-B14F-4D97-AF65-F5344CB8AC3E}">
        <p14:creationId xmlns:p14="http://schemas.microsoft.com/office/powerpoint/2010/main" val="3036124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0"/>
            <a:ext cx="1973826" cy="509946"/>
          </a:xfrm>
        </p:spPr>
        <p:txBody>
          <a:bodyPr>
            <a:normAutofit/>
          </a:bodyPr>
          <a:lstStyle/>
          <a:p>
            <a:r>
              <a:rPr lang="it-IT" sz="2800" dirty="0"/>
              <a:t>Importanza</a:t>
            </a:r>
          </a:p>
        </p:txBody>
      </p:sp>
      <p:pic>
        <p:nvPicPr>
          <p:cNvPr id="5" name="Immagine 4">
            <a:extLst>
              <a:ext uri="{FF2B5EF4-FFF2-40B4-BE49-F238E27FC236}">
                <a16:creationId xmlns:a16="http://schemas.microsoft.com/office/drawing/2014/main" id="{C36AFADD-18EB-5871-CA5B-805DDF025135}"/>
              </a:ext>
            </a:extLst>
          </p:cNvPr>
          <p:cNvPicPr>
            <a:picLocks noChangeAspect="1"/>
          </p:cNvPicPr>
          <p:nvPr/>
        </p:nvPicPr>
        <p:blipFill>
          <a:blip r:embed="rId2"/>
          <a:stretch>
            <a:fillRect/>
          </a:stretch>
        </p:blipFill>
        <p:spPr>
          <a:xfrm>
            <a:off x="185300" y="943897"/>
            <a:ext cx="7118750" cy="5463041"/>
          </a:xfrm>
          <a:prstGeom prst="rect">
            <a:avLst/>
          </a:prstGeom>
        </p:spPr>
      </p:pic>
      <p:pic>
        <p:nvPicPr>
          <p:cNvPr id="7" name="Immagine 6">
            <a:extLst>
              <a:ext uri="{FF2B5EF4-FFF2-40B4-BE49-F238E27FC236}">
                <a16:creationId xmlns:a16="http://schemas.microsoft.com/office/drawing/2014/main" id="{5DE31DDA-2003-4183-C762-A3995C439C89}"/>
              </a:ext>
            </a:extLst>
          </p:cNvPr>
          <p:cNvPicPr>
            <a:picLocks noChangeAspect="1"/>
          </p:cNvPicPr>
          <p:nvPr/>
        </p:nvPicPr>
        <p:blipFill>
          <a:blip r:embed="rId3"/>
          <a:stretch>
            <a:fillRect/>
          </a:stretch>
        </p:blipFill>
        <p:spPr>
          <a:xfrm>
            <a:off x="7304050" y="1271019"/>
            <a:ext cx="4829849" cy="1543265"/>
          </a:xfrm>
          <a:prstGeom prst="rect">
            <a:avLst/>
          </a:prstGeom>
        </p:spPr>
      </p:pic>
      <p:sp>
        <p:nvSpPr>
          <p:cNvPr id="8" name="CasellaDiTesto 7">
            <a:extLst>
              <a:ext uri="{FF2B5EF4-FFF2-40B4-BE49-F238E27FC236}">
                <a16:creationId xmlns:a16="http://schemas.microsoft.com/office/drawing/2014/main" id="{22075766-6913-9F87-9D19-BAD10E2CF621}"/>
              </a:ext>
            </a:extLst>
          </p:cNvPr>
          <p:cNvSpPr txBox="1"/>
          <p:nvPr/>
        </p:nvSpPr>
        <p:spPr>
          <a:xfrm>
            <a:off x="7905135" y="3215148"/>
            <a:ext cx="3748527" cy="369332"/>
          </a:xfrm>
          <a:prstGeom prst="rect">
            <a:avLst/>
          </a:prstGeom>
          <a:noFill/>
        </p:spPr>
        <p:txBody>
          <a:bodyPr wrap="none" rtlCol="0">
            <a:spAutoFit/>
          </a:bodyPr>
          <a:lstStyle/>
          <a:p>
            <a:r>
              <a:rPr lang="it-IT" dirty="0"/>
              <a:t>Tomografia a emissione di positroni!</a:t>
            </a:r>
          </a:p>
        </p:txBody>
      </p:sp>
    </p:spTree>
    <p:extLst>
      <p:ext uri="{BB962C8B-B14F-4D97-AF65-F5344CB8AC3E}">
        <p14:creationId xmlns:p14="http://schemas.microsoft.com/office/powerpoint/2010/main" val="225994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0"/>
            <a:ext cx="2222090" cy="509946"/>
          </a:xfrm>
        </p:spPr>
        <p:txBody>
          <a:bodyPr>
            <a:normAutofit/>
          </a:bodyPr>
          <a:lstStyle/>
          <a:p>
            <a:r>
              <a:rPr lang="it-IT" sz="2800" dirty="0"/>
              <a:t>Il legame C-F</a:t>
            </a:r>
          </a:p>
        </p:txBody>
      </p:sp>
      <p:sp>
        <p:nvSpPr>
          <p:cNvPr id="5" name="Rectangle 4">
            <a:extLst>
              <a:ext uri="{FF2B5EF4-FFF2-40B4-BE49-F238E27FC236}">
                <a16:creationId xmlns:a16="http://schemas.microsoft.com/office/drawing/2014/main" id="{8673E2CF-6A93-8028-5000-0324297852A9}"/>
              </a:ext>
            </a:extLst>
          </p:cNvPr>
          <p:cNvSpPr>
            <a:spLocks noChangeArrowheads="1"/>
          </p:cNvSpPr>
          <p:nvPr/>
        </p:nvSpPr>
        <p:spPr bwMode="auto">
          <a:xfrm>
            <a:off x="875071" y="1473981"/>
            <a:ext cx="9969910" cy="417551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2100" b="0" i="0" u="none" strike="noStrike" cap="none" normalizeH="0" baseline="0" dirty="0">
                <a:ln>
                  <a:noFill/>
                </a:ln>
                <a:solidFill>
                  <a:srgbClr val="1F1F1F"/>
                </a:solidFill>
                <a:effectLst/>
                <a:latin typeface="inherit"/>
              </a:rPr>
              <a:t>Il legame carbonio-fluoro è uno dei più forti in chimica organica (480 kJ/mol): elevata stabilità termica e chimica!!!</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100" dirty="0">
              <a:solidFill>
                <a:srgbClr val="1F1F1F"/>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2100" b="0" i="0" u="none" strike="noStrike" cap="none" normalizeH="0" baseline="0" dirty="0">
                <a:ln>
                  <a:noFill/>
                </a:ln>
                <a:solidFill>
                  <a:srgbClr val="1F1F1F"/>
                </a:solidFill>
                <a:effectLst/>
                <a:latin typeface="inherit"/>
              </a:rPr>
              <a:t>Il legame carbonio-fluoro è relativamente corto (circa 1,4 Å). Il raggio di Van </a:t>
            </a:r>
            <a:r>
              <a:rPr kumimoji="0" lang="it-IT" altLang="it-IT" sz="2100" b="0" i="0" u="none" strike="noStrike" cap="none" normalizeH="0" baseline="0" dirty="0" err="1">
                <a:ln>
                  <a:noFill/>
                </a:ln>
                <a:solidFill>
                  <a:srgbClr val="1F1F1F"/>
                </a:solidFill>
                <a:effectLst/>
                <a:latin typeface="inherit"/>
              </a:rPr>
              <a:t>der</a:t>
            </a:r>
            <a:r>
              <a:rPr kumimoji="0" lang="it-IT" altLang="it-IT" sz="2100" b="0" i="0" u="none" strike="noStrike" cap="none" normalizeH="0" baseline="0" dirty="0">
                <a:ln>
                  <a:noFill/>
                </a:ln>
                <a:solidFill>
                  <a:srgbClr val="1F1F1F"/>
                </a:solidFill>
                <a:effectLst/>
                <a:latin typeface="inherit"/>
              </a:rPr>
              <a:t> </a:t>
            </a:r>
            <a:r>
              <a:rPr kumimoji="0" lang="it-IT" altLang="it-IT" sz="2100" b="0" i="0" u="none" strike="noStrike" cap="none" normalizeH="0" baseline="0" dirty="0" err="1">
                <a:ln>
                  <a:noFill/>
                </a:ln>
                <a:solidFill>
                  <a:srgbClr val="1F1F1F"/>
                </a:solidFill>
                <a:effectLst/>
                <a:latin typeface="inherit"/>
              </a:rPr>
              <a:t>Waals</a:t>
            </a:r>
            <a:r>
              <a:rPr kumimoji="0" lang="it-IT" altLang="it-IT" sz="2100" b="0" i="0" u="none" strike="noStrike" cap="none" normalizeH="0" baseline="0" dirty="0">
                <a:ln>
                  <a:noFill/>
                </a:ln>
                <a:solidFill>
                  <a:srgbClr val="1F1F1F"/>
                </a:solidFill>
                <a:effectLst/>
                <a:latin typeface="inherit"/>
              </a:rPr>
              <a:t> del sostituente del fluoro è solo 1,47 Å, che è più corto che in qualsiasi altro sostituente ed è vicino a quello dell'idrogeno (1,2 Å).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sz="2100" dirty="0">
              <a:solidFill>
                <a:srgbClr val="1F1F1F"/>
              </a:solidFill>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2100" b="0" i="0" u="none" strike="noStrike" cap="none" normalizeH="0" baseline="0" dirty="0">
                <a:ln>
                  <a:noFill/>
                </a:ln>
                <a:solidFill>
                  <a:srgbClr val="1F1F1F"/>
                </a:solidFill>
                <a:effectLst/>
                <a:latin typeface="inherit"/>
              </a:rPr>
              <a:t>Il fluoro ha l'elettronegatività più alta di tutti gli elementi: 3,98. Ciò causa l'elevato momento di dipolo del legame CF (1,41 D). Il fluoro ha la polarizzabilità più bassa di tutti gli atomi risultanti in forze di dispersione molto deboli tra le molecole </a:t>
            </a:r>
            <a:r>
              <a:rPr kumimoji="0" lang="it-IT" altLang="it-IT" sz="2100" b="0" i="0" u="none" strike="noStrike" cap="none" normalizeH="0" baseline="0" dirty="0" err="1">
                <a:ln>
                  <a:noFill/>
                </a:ln>
                <a:solidFill>
                  <a:srgbClr val="1F1F1F"/>
                </a:solidFill>
                <a:effectLst/>
                <a:latin typeface="inherit"/>
              </a:rPr>
              <a:t>polifluorurate</a:t>
            </a:r>
            <a:r>
              <a:rPr kumimoji="0" lang="it-IT" altLang="it-IT" sz="2100" b="0" i="0" u="none" strike="noStrike" cap="none" normalizeH="0" baseline="0" dirty="0">
                <a:ln>
                  <a:noFill/>
                </a:ln>
                <a:solidFill>
                  <a:srgbClr val="1F1F1F"/>
                </a:solidFill>
                <a:effectLst/>
                <a:latin typeface="inherit"/>
              </a:rPr>
              <a:t> ed è la ragione della riduzione del punto di ebollizione spesso osservata durante la fluorurazione nonché della simultanea </a:t>
            </a:r>
            <a:r>
              <a:rPr kumimoji="0" lang="it-IT" altLang="it-IT" sz="2100" b="0" i="0" u="none" strike="noStrike" cap="none" normalizeH="0" baseline="0" dirty="0" err="1">
                <a:ln>
                  <a:noFill/>
                </a:ln>
                <a:solidFill>
                  <a:srgbClr val="1F1F1F"/>
                </a:solidFill>
                <a:effectLst/>
                <a:latin typeface="inherit"/>
              </a:rPr>
              <a:t>idrofobicità</a:t>
            </a:r>
            <a:r>
              <a:rPr kumimoji="0" lang="it-IT" altLang="it-IT" sz="2100" b="0" i="0" u="none" strike="noStrike" cap="none" normalizeH="0" baseline="0" dirty="0">
                <a:ln>
                  <a:noFill/>
                </a:ln>
                <a:solidFill>
                  <a:srgbClr val="1F1F1F"/>
                </a:solidFill>
                <a:effectLst/>
                <a:latin typeface="inherit"/>
              </a:rPr>
              <a:t> e </a:t>
            </a:r>
            <a:r>
              <a:rPr kumimoji="0" lang="it-IT" altLang="it-IT" sz="2100" b="0" i="0" u="none" strike="noStrike" cap="none" normalizeH="0" baseline="0" dirty="0" err="1">
                <a:ln>
                  <a:noFill/>
                </a:ln>
                <a:solidFill>
                  <a:srgbClr val="1F1F1F"/>
                </a:solidFill>
                <a:effectLst/>
                <a:latin typeface="inherit"/>
              </a:rPr>
              <a:t>lipofobicità</a:t>
            </a:r>
            <a:r>
              <a:rPr kumimoji="0" lang="it-IT" altLang="it-IT" sz="2100" b="0" i="0" u="none" strike="noStrike" cap="none" normalizeH="0" baseline="0" dirty="0">
                <a:ln>
                  <a:noFill/>
                </a:ln>
                <a:solidFill>
                  <a:srgbClr val="1F1F1F"/>
                </a:solidFill>
                <a:effectLst/>
                <a:latin typeface="inherit"/>
              </a:rPr>
              <a:t> dei composti </a:t>
            </a:r>
            <a:r>
              <a:rPr kumimoji="0" lang="it-IT" altLang="it-IT" sz="2100" b="0" i="0" u="none" strike="noStrike" cap="none" normalizeH="0" baseline="0" dirty="0" err="1">
                <a:ln>
                  <a:noFill/>
                </a:ln>
                <a:solidFill>
                  <a:srgbClr val="1F1F1F"/>
                </a:solidFill>
                <a:effectLst/>
                <a:latin typeface="inherit"/>
              </a:rPr>
              <a:t>polifluorurati</a:t>
            </a:r>
            <a:r>
              <a:rPr kumimoji="0" lang="it-IT" altLang="it-IT" sz="2100" b="0" i="0" u="none" strike="noStrike" cap="none" normalizeH="0" baseline="0" dirty="0">
                <a:ln>
                  <a:noFill/>
                </a:ln>
                <a:solidFill>
                  <a:srgbClr val="1F1F1F"/>
                </a:solidFill>
                <a:effectLst/>
                <a:latin typeface="inherit"/>
              </a:rPr>
              <a: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34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1" y="0"/>
            <a:ext cx="4857136" cy="509946"/>
          </a:xfrm>
        </p:spPr>
        <p:txBody>
          <a:bodyPr>
            <a:normAutofit/>
          </a:bodyPr>
          <a:lstStyle/>
          <a:p>
            <a:r>
              <a:rPr lang="it-IT" sz="2800" dirty="0" err="1"/>
              <a:t>Perfluoroalcani</a:t>
            </a:r>
            <a:r>
              <a:rPr lang="it-IT" sz="2800" dirty="0"/>
              <a:t>: Proprietà</a:t>
            </a:r>
          </a:p>
        </p:txBody>
      </p:sp>
      <p:pic>
        <p:nvPicPr>
          <p:cNvPr id="4" name="Immagine 3">
            <a:extLst>
              <a:ext uri="{FF2B5EF4-FFF2-40B4-BE49-F238E27FC236}">
                <a16:creationId xmlns:a16="http://schemas.microsoft.com/office/drawing/2014/main" id="{C9A45BB9-35ED-C07A-3080-856BEFDF68F0}"/>
              </a:ext>
            </a:extLst>
          </p:cNvPr>
          <p:cNvPicPr>
            <a:picLocks noChangeAspect="1"/>
          </p:cNvPicPr>
          <p:nvPr/>
        </p:nvPicPr>
        <p:blipFill>
          <a:blip r:embed="rId2"/>
          <a:stretch>
            <a:fillRect/>
          </a:stretch>
        </p:blipFill>
        <p:spPr>
          <a:xfrm>
            <a:off x="514697" y="933322"/>
            <a:ext cx="3456775" cy="1337931"/>
          </a:xfrm>
          <a:prstGeom prst="rect">
            <a:avLst/>
          </a:prstGeom>
        </p:spPr>
      </p:pic>
      <p:sp>
        <p:nvSpPr>
          <p:cNvPr id="3" name="CasellaDiTesto 2">
            <a:extLst>
              <a:ext uri="{FF2B5EF4-FFF2-40B4-BE49-F238E27FC236}">
                <a16:creationId xmlns:a16="http://schemas.microsoft.com/office/drawing/2014/main" id="{D65965E4-94E2-5BBA-9B72-A2F62D03A841}"/>
              </a:ext>
            </a:extLst>
          </p:cNvPr>
          <p:cNvSpPr txBox="1"/>
          <p:nvPr/>
        </p:nvSpPr>
        <p:spPr>
          <a:xfrm>
            <a:off x="5299587" y="2477729"/>
            <a:ext cx="4767011" cy="1200329"/>
          </a:xfrm>
          <a:prstGeom prst="rect">
            <a:avLst/>
          </a:prstGeom>
          <a:noFill/>
        </p:spPr>
        <p:txBody>
          <a:bodyPr wrap="none" rtlCol="0">
            <a:spAutoFit/>
          </a:bodyPr>
          <a:lstStyle/>
          <a:p>
            <a:pPr marL="285750" indent="-285750">
              <a:buFont typeface="Arial" panose="020B0604020202020204" pitchFamily="34" charset="0"/>
              <a:buChar char="•"/>
            </a:pPr>
            <a:r>
              <a:rPr lang="it-IT" dirty="0"/>
              <a:t>Elevata stabilità termica e chimica</a:t>
            </a:r>
          </a:p>
          <a:p>
            <a:pPr marL="285750" indent="-285750">
              <a:buFont typeface="Arial" panose="020B0604020202020204" pitchFamily="34" charset="0"/>
              <a:buChar char="•"/>
            </a:pPr>
            <a:r>
              <a:rPr lang="it-IT" dirty="0"/>
              <a:t>Bassi punti di ebollizione</a:t>
            </a:r>
          </a:p>
          <a:p>
            <a:pPr marL="285750" indent="-285750">
              <a:buFont typeface="Arial" panose="020B0604020202020204" pitchFamily="34" charset="0"/>
              <a:buChar char="•"/>
            </a:pPr>
            <a:r>
              <a:rPr lang="it-IT" dirty="0"/>
              <a:t>Elevata concentrazione di ossigeno</a:t>
            </a:r>
          </a:p>
          <a:p>
            <a:pPr marL="285750" indent="-285750">
              <a:buFont typeface="Arial" panose="020B0604020202020204" pitchFamily="34" charset="0"/>
              <a:buChar char="•"/>
            </a:pPr>
            <a:r>
              <a:rPr lang="it-IT" dirty="0"/>
              <a:t>Immiscibili con quasi tutti i solventi comuni</a:t>
            </a:r>
          </a:p>
        </p:txBody>
      </p:sp>
      <p:sp>
        <p:nvSpPr>
          <p:cNvPr id="6" name="CasellaDiTesto 5">
            <a:extLst>
              <a:ext uri="{FF2B5EF4-FFF2-40B4-BE49-F238E27FC236}">
                <a16:creationId xmlns:a16="http://schemas.microsoft.com/office/drawing/2014/main" id="{8216B009-5210-1387-1587-3A081F6515C8}"/>
              </a:ext>
            </a:extLst>
          </p:cNvPr>
          <p:cNvSpPr txBox="1"/>
          <p:nvPr/>
        </p:nvSpPr>
        <p:spPr>
          <a:xfrm>
            <a:off x="1605116" y="4746211"/>
            <a:ext cx="7145593" cy="369332"/>
          </a:xfrm>
          <a:prstGeom prst="rect">
            <a:avLst/>
          </a:prstGeom>
          <a:noFill/>
        </p:spPr>
        <p:txBody>
          <a:bodyPr wrap="square">
            <a:spAutoFit/>
          </a:bodyPr>
          <a:lstStyle/>
          <a:p>
            <a:r>
              <a:rPr lang="en-US" b="0" i="0" dirty="0">
                <a:solidFill>
                  <a:srgbClr val="202122"/>
                </a:solidFill>
                <a:effectLst/>
                <a:latin typeface="Arial" panose="020B0604020202020204" pitchFamily="34" charset="0"/>
              </a:rPr>
              <a:t>C</a:t>
            </a:r>
            <a:r>
              <a:rPr lang="en-US" b="0" i="0" baseline="-25000" dirty="0">
                <a:solidFill>
                  <a:srgbClr val="202122"/>
                </a:solidFill>
                <a:effectLst/>
                <a:latin typeface="Arial" panose="020B0604020202020204" pitchFamily="34" charset="0"/>
              </a:rPr>
              <a:t>6</a:t>
            </a:r>
            <a:r>
              <a:rPr lang="en-US" b="0" i="0" dirty="0">
                <a:solidFill>
                  <a:srgbClr val="202122"/>
                </a:solidFill>
                <a:effectLst/>
                <a:latin typeface="Arial" panose="020B0604020202020204" pitchFamily="34" charset="0"/>
              </a:rPr>
              <a:t>H</a:t>
            </a:r>
            <a:r>
              <a:rPr lang="en-US" b="0" i="0" baseline="-25000" dirty="0">
                <a:solidFill>
                  <a:srgbClr val="202122"/>
                </a:solidFill>
                <a:effectLst/>
                <a:latin typeface="Arial" panose="020B0604020202020204" pitchFamily="34" charset="0"/>
              </a:rPr>
              <a:t>14</a:t>
            </a:r>
            <a:r>
              <a:rPr lang="en-US" b="0" i="0" dirty="0">
                <a:solidFill>
                  <a:srgbClr val="202122"/>
                </a:solidFill>
                <a:effectLst/>
                <a:latin typeface="Arial" panose="020B0604020202020204" pitchFamily="34" charset="0"/>
              </a:rPr>
              <a:t> + 28 CoF</a:t>
            </a:r>
            <a:r>
              <a:rPr lang="en-US" b="0" i="0" baseline="-25000" dirty="0">
                <a:solidFill>
                  <a:srgbClr val="202122"/>
                </a:solidFill>
                <a:effectLst/>
                <a:latin typeface="Arial" panose="020B0604020202020204" pitchFamily="34" charset="0"/>
              </a:rPr>
              <a:t>3</a:t>
            </a:r>
            <a:r>
              <a:rPr lang="en-US" b="0" i="0" dirty="0">
                <a:solidFill>
                  <a:srgbClr val="202122"/>
                </a:solidFill>
                <a:effectLst/>
                <a:latin typeface="Arial" panose="020B0604020202020204" pitchFamily="34" charset="0"/>
              </a:rPr>
              <a:t> → C</a:t>
            </a:r>
            <a:r>
              <a:rPr lang="en-US" b="0" i="0" baseline="-25000" dirty="0">
                <a:solidFill>
                  <a:srgbClr val="202122"/>
                </a:solidFill>
                <a:effectLst/>
                <a:latin typeface="Arial" panose="020B0604020202020204" pitchFamily="34" charset="0"/>
              </a:rPr>
              <a:t>6</a:t>
            </a:r>
            <a:r>
              <a:rPr lang="en-US" b="0" i="0" dirty="0">
                <a:solidFill>
                  <a:srgbClr val="202122"/>
                </a:solidFill>
                <a:effectLst/>
                <a:latin typeface="Arial" panose="020B0604020202020204" pitchFamily="34" charset="0"/>
              </a:rPr>
              <a:t>F</a:t>
            </a:r>
            <a:r>
              <a:rPr lang="en-US" b="0" i="0" baseline="-25000" dirty="0">
                <a:solidFill>
                  <a:srgbClr val="202122"/>
                </a:solidFill>
                <a:effectLst/>
                <a:latin typeface="Arial" panose="020B0604020202020204" pitchFamily="34" charset="0"/>
              </a:rPr>
              <a:t>14</a:t>
            </a:r>
            <a:r>
              <a:rPr lang="en-US" b="0" i="0" dirty="0">
                <a:solidFill>
                  <a:srgbClr val="202122"/>
                </a:solidFill>
                <a:effectLst/>
                <a:latin typeface="Arial" panose="020B0604020202020204" pitchFamily="34" charset="0"/>
              </a:rPr>
              <a:t> + 14 HF + 28 CoF</a:t>
            </a:r>
            <a:r>
              <a:rPr lang="en-US" b="0" i="0" baseline="-25000" dirty="0">
                <a:solidFill>
                  <a:srgbClr val="202122"/>
                </a:solidFill>
                <a:effectLst/>
                <a:latin typeface="Arial" panose="020B0604020202020204" pitchFamily="34" charset="0"/>
              </a:rPr>
              <a:t>2      </a:t>
            </a:r>
            <a:r>
              <a:rPr lang="en-US" b="0" i="0" dirty="0" err="1">
                <a:solidFill>
                  <a:srgbClr val="202122"/>
                </a:solidFill>
                <a:effectLst/>
                <a:latin typeface="Arial" panose="020B0604020202020204" pitchFamily="34" charset="0"/>
              </a:rPr>
              <a:t>Processo</a:t>
            </a:r>
            <a:r>
              <a:rPr lang="en-US" b="0" i="0" dirty="0">
                <a:solidFill>
                  <a:srgbClr val="202122"/>
                </a:solidFill>
                <a:effectLst/>
                <a:latin typeface="Arial" panose="020B0604020202020204" pitchFamily="34" charset="0"/>
              </a:rPr>
              <a:t> Fowler</a:t>
            </a:r>
            <a:endParaRPr lang="it-IT" dirty="0"/>
          </a:p>
        </p:txBody>
      </p:sp>
    </p:spTree>
    <p:extLst>
      <p:ext uri="{BB962C8B-B14F-4D97-AF65-F5344CB8AC3E}">
        <p14:creationId xmlns:p14="http://schemas.microsoft.com/office/powerpoint/2010/main" val="169748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1" y="0"/>
            <a:ext cx="5004619" cy="509946"/>
          </a:xfrm>
        </p:spPr>
        <p:txBody>
          <a:bodyPr>
            <a:normAutofit/>
          </a:bodyPr>
          <a:lstStyle/>
          <a:p>
            <a:r>
              <a:rPr lang="it-IT" sz="2800" dirty="0"/>
              <a:t>Legame Ar-F e </a:t>
            </a:r>
            <a:r>
              <a:rPr lang="it-IT" sz="2800" dirty="0" err="1"/>
              <a:t>fluoroaromatici</a:t>
            </a:r>
            <a:endParaRPr lang="it-IT" sz="2800" dirty="0"/>
          </a:p>
        </p:txBody>
      </p:sp>
      <p:pic>
        <p:nvPicPr>
          <p:cNvPr id="4" name="Immagine 3">
            <a:extLst>
              <a:ext uri="{FF2B5EF4-FFF2-40B4-BE49-F238E27FC236}">
                <a16:creationId xmlns:a16="http://schemas.microsoft.com/office/drawing/2014/main" id="{BB620631-8E95-5739-6568-D6AAEEC56A71}"/>
              </a:ext>
            </a:extLst>
          </p:cNvPr>
          <p:cNvPicPr>
            <a:picLocks noChangeAspect="1"/>
          </p:cNvPicPr>
          <p:nvPr/>
        </p:nvPicPr>
        <p:blipFill>
          <a:blip r:embed="rId2"/>
          <a:stretch>
            <a:fillRect/>
          </a:stretch>
        </p:blipFill>
        <p:spPr>
          <a:xfrm>
            <a:off x="6857900" y="2178563"/>
            <a:ext cx="4942999" cy="3071142"/>
          </a:xfrm>
          <a:prstGeom prst="rect">
            <a:avLst/>
          </a:prstGeom>
        </p:spPr>
      </p:pic>
      <p:pic>
        <p:nvPicPr>
          <p:cNvPr id="5" name="Immagine 4">
            <a:extLst>
              <a:ext uri="{FF2B5EF4-FFF2-40B4-BE49-F238E27FC236}">
                <a16:creationId xmlns:a16="http://schemas.microsoft.com/office/drawing/2014/main" id="{970BBE50-ECC6-2115-9319-DCFBFBF32B06}"/>
              </a:ext>
            </a:extLst>
          </p:cNvPr>
          <p:cNvPicPr>
            <a:picLocks noChangeAspect="1"/>
          </p:cNvPicPr>
          <p:nvPr/>
        </p:nvPicPr>
        <p:blipFill>
          <a:blip r:embed="rId3"/>
          <a:stretch>
            <a:fillRect/>
          </a:stretch>
        </p:blipFill>
        <p:spPr>
          <a:xfrm>
            <a:off x="1144965" y="1008657"/>
            <a:ext cx="4867954" cy="5410955"/>
          </a:xfrm>
          <a:prstGeom prst="rect">
            <a:avLst/>
          </a:prstGeom>
        </p:spPr>
      </p:pic>
    </p:spTree>
    <p:extLst>
      <p:ext uri="{BB962C8B-B14F-4D97-AF65-F5344CB8AC3E}">
        <p14:creationId xmlns:p14="http://schemas.microsoft.com/office/powerpoint/2010/main" val="130169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0"/>
            <a:ext cx="6096000" cy="509946"/>
          </a:xfrm>
        </p:spPr>
        <p:txBody>
          <a:bodyPr>
            <a:normAutofit/>
          </a:bodyPr>
          <a:lstStyle/>
          <a:p>
            <a:r>
              <a:rPr lang="it-IT" sz="2800" dirty="0"/>
              <a:t>Fluorurazione </a:t>
            </a:r>
            <a:r>
              <a:rPr lang="it-IT" sz="2800" dirty="0" err="1"/>
              <a:t>elettrofilica</a:t>
            </a:r>
            <a:endParaRPr lang="it-IT" sz="2800" dirty="0"/>
          </a:p>
        </p:txBody>
      </p:sp>
      <p:sp>
        <p:nvSpPr>
          <p:cNvPr id="3" name="Rectangle 1">
            <a:extLst>
              <a:ext uri="{FF2B5EF4-FFF2-40B4-BE49-F238E27FC236}">
                <a16:creationId xmlns:a16="http://schemas.microsoft.com/office/drawing/2014/main" id="{92196D02-CB40-E00A-BC8C-A00E8339B22C}"/>
              </a:ext>
            </a:extLst>
          </p:cNvPr>
          <p:cNvSpPr>
            <a:spLocks noChangeArrowheads="1"/>
          </p:cNvSpPr>
          <p:nvPr/>
        </p:nvSpPr>
        <p:spPr bwMode="auto">
          <a:xfrm>
            <a:off x="796413" y="1599201"/>
            <a:ext cx="6943411" cy="28828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100" b="0" i="0" u="none" strike="noStrike" cap="none" normalizeH="0" baseline="0" dirty="0">
                <a:ln>
                  <a:noFill/>
                </a:ln>
                <a:solidFill>
                  <a:srgbClr val="1F1F1F"/>
                </a:solidFill>
                <a:effectLst/>
                <a:latin typeface="inherit"/>
              </a:rPr>
              <a:t>Sebbene l’uso del fluoro molecolare come fonte di fluoro elettrofila sia spesso il metodo più economico e diretto, spesso forma radicali e reagisce con i legami C-H senza selettività.</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100" b="0" i="0" u="none" strike="noStrike" cap="none" normalizeH="0" baseline="0" dirty="0">
              <a:ln>
                <a:noFill/>
              </a:ln>
              <a:solidFill>
                <a:srgbClr val="1F1F1F"/>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100" b="0" i="0" u="none" strike="noStrike" cap="none" normalizeH="0" baseline="0" dirty="0">
                <a:ln>
                  <a:noFill/>
                </a:ln>
                <a:solidFill>
                  <a:srgbClr val="1F1F1F"/>
                </a:solidFill>
                <a:effectLst/>
                <a:latin typeface="inherit"/>
              </a:rPr>
              <a:t>Sono necessarie fonti di protoni o acidi di Lewis per sopprimere la formazione di radicali e, anche quando questi reagenti sono presenti, solo alcuni substrati reagiscono con elevata selettività.</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100" dirty="0">
              <a:solidFill>
                <a:srgbClr val="1F1F1F"/>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100" b="0" i="0" u="none" strike="noStrike" cap="none" normalizeH="0" baseline="0" dirty="0">
                <a:ln>
                  <a:noFill/>
                </a:ln>
                <a:solidFill>
                  <a:srgbClr val="1F1F1F"/>
                </a:solidFill>
                <a:effectLst/>
                <a:latin typeface="inherit"/>
              </a:rPr>
              <a:t>SOLO MOLECOLE SEMPLICI E MOLTO STABILI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320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0"/>
            <a:ext cx="6096000" cy="509946"/>
          </a:xfrm>
        </p:spPr>
        <p:txBody>
          <a:bodyPr>
            <a:normAutofit/>
          </a:bodyPr>
          <a:lstStyle/>
          <a:p>
            <a:r>
              <a:rPr lang="it-IT" sz="2800" dirty="0"/>
              <a:t>Fluorurazione </a:t>
            </a:r>
            <a:r>
              <a:rPr lang="it-IT" sz="2800" dirty="0" err="1"/>
              <a:t>elettrofilica</a:t>
            </a:r>
            <a:endParaRPr lang="it-IT" sz="2800" dirty="0"/>
          </a:p>
        </p:txBody>
      </p:sp>
      <p:pic>
        <p:nvPicPr>
          <p:cNvPr id="4" name="Immagine 3">
            <a:extLst>
              <a:ext uri="{FF2B5EF4-FFF2-40B4-BE49-F238E27FC236}">
                <a16:creationId xmlns:a16="http://schemas.microsoft.com/office/drawing/2014/main" id="{5FE21F06-7A79-EBBB-46C2-726593FDC982}"/>
              </a:ext>
            </a:extLst>
          </p:cNvPr>
          <p:cNvPicPr>
            <a:picLocks noChangeAspect="1"/>
          </p:cNvPicPr>
          <p:nvPr/>
        </p:nvPicPr>
        <p:blipFill>
          <a:blip r:embed="rId2"/>
          <a:stretch>
            <a:fillRect/>
          </a:stretch>
        </p:blipFill>
        <p:spPr>
          <a:xfrm>
            <a:off x="520200" y="764330"/>
            <a:ext cx="4229690" cy="1829055"/>
          </a:xfrm>
          <a:prstGeom prst="rect">
            <a:avLst/>
          </a:prstGeom>
        </p:spPr>
      </p:pic>
      <p:pic>
        <p:nvPicPr>
          <p:cNvPr id="6" name="Immagine 5">
            <a:extLst>
              <a:ext uri="{FF2B5EF4-FFF2-40B4-BE49-F238E27FC236}">
                <a16:creationId xmlns:a16="http://schemas.microsoft.com/office/drawing/2014/main" id="{E04FD63C-6DF8-5FF3-81B5-062D1B8E8612}"/>
              </a:ext>
            </a:extLst>
          </p:cNvPr>
          <p:cNvPicPr>
            <a:picLocks noChangeAspect="1"/>
          </p:cNvPicPr>
          <p:nvPr/>
        </p:nvPicPr>
        <p:blipFill>
          <a:blip r:embed="rId3"/>
          <a:stretch>
            <a:fillRect/>
          </a:stretch>
        </p:blipFill>
        <p:spPr>
          <a:xfrm>
            <a:off x="5795106" y="833030"/>
            <a:ext cx="3667637" cy="1495634"/>
          </a:xfrm>
          <a:prstGeom prst="rect">
            <a:avLst/>
          </a:prstGeom>
        </p:spPr>
      </p:pic>
      <p:sp>
        <p:nvSpPr>
          <p:cNvPr id="7" name="CasellaDiTesto 6">
            <a:extLst>
              <a:ext uri="{FF2B5EF4-FFF2-40B4-BE49-F238E27FC236}">
                <a16:creationId xmlns:a16="http://schemas.microsoft.com/office/drawing/2014/main" id="{719C38BA-D487-34A9-13A6-2AFAF3578397}"/>
              </a:ext>
            </a:extLst>
          </p:cNvPr>
          <p:cNvSpPr txBox="1"/>
          <p:nvPr/>
        </p:nvSpPr>
        <p:spPr>
          <a:xfrm>
            <a:off x="4861216" y="1396181"/>
            <a:ext cx="635751" cy="369332"/>
          </a:xfrm>
          <a:prstGeom prst="rect">
            <a:avLst/>
          </a:prstGeom>
          <a:noFill/>
        </p:spPr>
        <p:txBody>
          <a:bodyPr wrap="none" rtlCol="0">
            <a:spAutoFit/>
          </a:bodyPr>
          <a:lstStyle/>
          <a:p>
            <a:r>
              <a:rPr lang="it-IT" dirty="0"/>
              <a:t>XeF</a:t>
            </a:r>
            <a:r>
              <a:rPr lang="it-IT" baseline="-25000" dirty="0"/>
              <a:t>2</a:t>
            </a:r>
          </a:p>
        </p:txBody>
      </p:sp>
      <p:pic>
        <p:nvPicPr>
          <p:cNvPr id="9" name="Immagine 8">
            <a:extLst>
              <a:ext uri="{FF2B5EF4-FFF2-40B4-BE49-F238E27FC236}">
                <a16:creationId xmlns:a16="http://schemas.microsoft.com/office/drawing/2014/main" id="{13362E73-5D7B-ECD8-A237-037C402A70AF}"/>
              </a:ext>
            </a:extLst>
          </p:cNvPr>
          <p:cNvPicPr>
            <a:picLocks noChangeAspect="1"/>
          </p:cNvPicPr>
          <p:nvPr/>
        </p:nvPicPr>
        <p:blipFill>
          <a:blip r:embed="rId4"/>
          <a:stretch>
            <a:fillRect/>
          </a:stretch>
        </p:blipFill>
        <p:spPr>
          <a:xfrm>
            <a:off x="2635045" y="4932333"/>
            <a:ext cx="7487695" cy="1495634"/>
          </a:xfrm>
          <a:prstGeom prst="rect">
            <a:avLst/>
          </a:prstGeom>
        </p:spPr>
      </p:pic>
      <p:sp>
        <p:nvSpPr>
          <p:cNvPr id="3" name="Rectangle 1">
            <a:extLst>
              <a:ext uri="{FF2B5EF4-FFF2-40B4-BE49-F238E27FC236}">
                <a16:creationId xmlns:a16="http://schemas.microsoft.com/office/drawing/2014/main" id="{4ED83134-ADBD-FCE1-6B30-429D5FD1BF9F}"/>
              </a:ext>
            </a:extLst>
          </p:cNvPr>
          <p:cNvSpPr>
            <a:spLocks noChangeArrowheads="1"/>
          </p:cNvSpPr>
          <p:nvPr/>
        </p:nvSpPr>
        <p:spPr bwMode="auto">
          <a:xfrm>
            <a:off x="796413" y="3158570"/>
            <a:ext cx="8042787" cy="9438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100" b="0" i="0" u="none" strike="noStrike" cap="none" normalizeH="0" baseline="0" dirty="0">
                <a:ln>
                  <a:noFill/>
                </a:ln>
                <a:solidFill>
                  <a:srgbClr val="1F1F1F"/>
                </a:solidFill>
                <a:effectLst/>
                <a:latin typeface="inherit"/>
              </a:rPr>
              <a:t>In generale si impiegano sistemi che corrispondono al sintone F</a:t>
            </a:r>
            <a:r>
              <a:rPr kumimoji="0" lang="it-IT" altLang="it-IT" sz="2100" b="0" i="0" u="none" strike="noStrike" cap="none" normalizeH="0" baseline="30000" dirty="0">
                <a:ln>
                  <a:noFill/>
                </a:ln>
                <a:solidFill>
                  <a:srgbClr val="1F1F1F"/>
                </a:solidFill>
                <a:effectLst/>
                <a:latin typeface="inherit"/>
              </a:rPr>
              <a:t>+</a:t>
            </a: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2100" dirty="0">
                <a:solidFill>
                  <a:srgbClr val="1F1F1F"/>
                </a:solidFill>
                <a:latin typeface="inherit"/>
              </a:rPr>
              <a:t>Questi derivati tendono a essere ossidanti e richiedono condizioni piuttosto drastiche.</a:t>
            </a:r>
            <a:endParaRPr kumimoji="0" lang="it-IT" altLang="it-IT" sz="2100" b="0" i="0" u="none" strike="noStrike" cap="none" normalizeH="0" dirty="0">
              <a:ln>
                <a:noFill/>
              </a:ln>
              <a:solidFill>
                <a:srgbClr val="1F1F1F"/>
              </a:solidFill>
              <a:effectLst/>
              <a:latin typeface="inherit"/>
            </a:endParaRPr>
          </a:p>
        </p:txBody>
      </p:sp>
    </p:spTree>
    <p:extLst>
      <p:ext uri="{BB962C8B-B14F-4D97-AF65-F5344CB8AC3E}">
        <p14:creationId xmlns:p14="http://schemas.microsoft.com/office/powerpoint/2010/main" val="199213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1" y="0"/>
            <a:ext cx="4611329" cy="509946"/>
          </a:xfrm>
        </p:spPr>
        <p:txBody>
          <a:bodyPr>
            <a:normAutofit/>
          </a:bodyPr>
          <a:lstStyle/>
          <a:p>
            <a:r>
              <a:rPr lang="it-IT" sz="2800" dirty="0"/>
              <a:t>Fluorurazione </a:t>
            </a:r>
            <a:r>
              <a:rPr lang="it-IT" sz="2800" dirty="0" err="1"/>
              <a:t>elettrofilica</a:t>
            </a:r>
            <a:endParaRPr lang="it-IT" sz="2800" dirty="0"/>
          </a:p>
        </p:txBody>
      </p:sp>
      <p:pic>
        <p:nvPicPr>
          <p:cNvPr id="6" name="Immagine 5">
            <a:extLst>
              <a:ext uri="{FF2B5EF4-FFF2-40B4-BE49-F238E27FC236}">
                <a16:creationId xmlns:a16="http://schemas.microsoft.com/office/drawing/2014/main" id="{24DFCB63-5DA5-CB4B-4E64-1CA0F801350B}"/>
              </a:ext>
            </a:extLst>
          </p:cNvPr>
          <p:cNvPicPr>
            <a:picLocks noChangeAspect="1"/>
          </p:cNvPicPr>
          <p:nvPr/>
        </p:nvPicPr>
        <p:blipFill>
          <a:blip r:embed="rId2"/>
          <a:srcRect t="25053"/>
          <a:stretch/>
        </p:blipFill>
        <p:spPr>
          <a:xfrm>
            <a:off x="3037219" y="1276380"/>
            <a:ext cx="6982799" cy="4305240"/>
          </a:xfrm>
          <a:prstGeom prst="rect">
            <a:avLst/>
          </a:prstGeom>
        </p:spPr>
      </p:pic>
    </p:spTree>
    <p:extLst>
      <p:ext uri="{BB962C8B-B14F-4D97-AF65-F5344CB8AC3E}">
        <p14:creationId xmlns:p14="http://schemas.microsoft.com/office/powerpoint/2010/main" val="675708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BBBA-97A1-E3DE-BD74-F5B02E84BBC2}"/>
              </a:ext>
            </a:extLst>
          </p:cNvPr>
          <p:cNvSpPr>
            <a:spLocks noGrp="1"/>
          </p:cNvSpPr>
          <p:nvPr>
            <p:ph type="title"/>
          </p:nvPr>
        </p:nvSpPr>
        <p:spPr>
          <a:xfrm>
            <a:off x="0" y="106807"/>
            <a:ext cx="6951407" cy="509946"/>
          </a:xfrm>
        </p:spPr>
        <p:txBody>
          <a:bodyPr>
            <a:normAutofit/>
          </a:bodyPr>
          <a:lstStyle/>
          <a:p>
            <a:r>
              <a:rPr lang="it-IT" sz="2800" dirty="0"/>
              <a:t>Fluorurazione </a:t>
            </a:r>
            <a:r>
              <a:rPr lang="it-IT" sz="2800" dirty="0" err="1"/>
              <a:t>elettrofilica</a:t>
            </a:r>
            <a:endParaRPr lang="it-IT" sz="2800" dirty="0"/>
          </a:p>
        </p:txBody>
      </p:sp>
      <p:sp>
        <p:nvSpPr>
          <p:cNvPr id="14" name="CasellaDiTesto 13">
            <a:extLst>
              <a:ext uri="{FF2B5EF4-FFF2-40B4-BE49-F238E27FC236}">
                <a16:creationId xmlns:a16="http://schemas.microsoft.com/office/drawing/2014/main" id="{7DDA5111-C0F1-00AD-4425-5D508E149A3C}"/>
              </a:ext>
            </a:extLst>
          </p:cNvPr>
          <p:cNvSpPr txBox="1"/>
          <p:nvPr/>
        </p:nvSpPr>
        <p:spPr>
          <a:xfrm>
            <a:off x="8787581" y="6358702"/>
            <a:ext cx="3532239" cy="369332"/>
          </a:xfrm>
          <a:prstGeom prst="rect">
            <a:avLst/>
          </a:prstGeom>
          <a:noFill/>
        </p:spPr>
        <p:txBody>
          <a:bodyPr wrap="square">
            <a:spAutoFit/>
          </a:bodyPr>
          <a:lstStyle/>
          <a:p>
            <a:r>
              <a:rPr lang="it-IT" dirty="0" err="1"/>
              <a:t>Chem</a:t>
            </a:r>
            <a:r>
              <a:rPr lang="it-IT" dirty="0"/>
              <a:t>. Rev. 2015, 115, 612−633</a:t>
            </a:r>
          </a:p>
        </p:txBody>
      </p:sp>
      <p:pic>
        <p:nvPicPr>
          <p:cNvPr id="4" name="Immagine 3">
            <a:extLst>
              <a:ext uri="{FF2B5EF4-FFF2-40B4-BE49-F238E27FC236}">
                <a16:creationId xmlns:a16="http://schemas.microsoft.com/office/drawing/2014/main" id="{C13F9BD4-32BB-3F80-D266-1DF39DBD6D3F}"/>
              </a:ext>
            </a:extLst>
          </p:cNvPr>
          <p:cNvPicPr>
            <a:picLocks noChangeAspect="1"/>
          </p:cNvPicPr>
          <p:nvPr/>
        </p:nvPicPr>
        <p:blipFill>
          <a:blip r:embed="rId2"/>
          <a:stretch>
            <a:fillRect/>
          </a:stretch>
        </p:blipFill>
        <p:spPr>
          <a:xfrm>
            <a:off x="944521" y="761708"/>
            <a:ext cx="6468378" cy="1971950"/>
          </a:xfrm>
          <a:prstGeom prst="rect">
            <a:avLst/>
          </a:prstGeom>
        </p:spPr>
      </p:pic>
      <p:pic>
        <p:nvPicPr>
          <p:cNvPr id="6" name="Immagine 5">
            <a:extLst>
              <a:ext uri="{FF2B5EF4-FFF2-40B4-BE49-F238E27FC236}">
                <a16:creationId xmlns:a16="http://schemas.microsoft.com/office/drawing/2014/main" id="{D15C22E3-FB14-94E8-D8C6-953E6D0E8AC0}"/>
              </a:ext>
            </a:extLst>
          </p:cNvPr>
          <p:cNvPicPr>
            <a:picLocks noChangeAspect="1"/>
          </p:cNvPicPr>
          <p:nvPr/>
        </p:nvPicPr>
        <p:blipFill>
          <a:blip r:embed="rId3"/>
          <a:stretch>
            <a:fillRect/>
          </a:stretch>
        </p:blipFill>
        <p:spPr>
          <a:xfrm>
            <a:off x="944521" y="3367768"/>
            <a:ext cx="6449325" cy="2981741"/>
          </a:xfrm>
          <a:prstGeom prst="rect">
            <a:avLst/>
          </a:prstGeom>
        </p:spPr>
      </p:pic>
    </p:spTree>
    <p:extLst>
      <p:ext uri="{BB962C8B-B14F-4D97-AF65-F5344CB8AC3E}">
        <p14:creationId xmlns:p14="http://schemas.microsoft.com/office/powerpoint/2010/main" val="4281321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TotalTime>
  <Words>414</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Aptos</vt:lpstr>
      <vt:lpstr>Aptos Display</vt:lpstr>
      <vt:lpstr>Arial</vt:lpstr>
      <vt:lpstr>inherit</vt:lpstr>
      <vt:lpstr>Tema di Office</vt:lpstr>
      <vt:lpstr>Sintesi legami Ar-F </vt:lpstr>
      <vt:lpstr>Importanza</vt:lpstr>
      <vt:lpstr>Il legame C-F</vt:lpstr>
      <vt:lpstr>Perfluoroalcani: Proprietà</vt:lpstr>
      <vt:lpstr>Legame Ar-F e fluoroaromatici</vt:lpstr>
      <vt:lpstr>Fluorurazione elettrofilica</vt:lpstr>
      <vt:lpstr>Fluorurazione elettrofilica</vt:lpstr>
      <vt:lpstr>Fluorurazione elettrofilica</vt:lpstr>
      <vt:lpstr>Fluorurazione elettrofilica</vt:lpstr>
      <vt:lpstr>Fluorurazione elettrofilica</vt:lpstr>
      <vt:lpstr>Fluorurazione elettrofilica</vt:lpstr>
      <vt:lpstr>Fluorurazione nucleofilica: Schiemann </vt:lpstr>
      <vt:lpstr>Fluorurazione nucleofilica: Processo «Halex» </vt:lpstr>
      <vt:lpstr>Fluorurazione nucleofilica: Processo «Halex» </vt:lpstr>
      <vt:lpstr>Legame C-F: Reattività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Jacopo Dosso</dc:creator>
  <cp:lastModifiedBy>Jacopo Dosso</cp:lastModifiedBy>
  <cp:revision>2</cp:revision>
  <dcterms:created xsi:type="dcterms:W3CDTF">2024-10-29T17:02:30Z</dcterms:created>
  <dcterms:modified xsi:type="dcterms:W3CDTF">2024-11-12T09:24:26Z</dcterms:modified>
</cp:coreProperties>
</file>