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4"/>
  </p:sldMasterIdLst>
  <p:sldIdLst>
    <p:sldId id="256" r:id="rId5"/>
    <p:sldId id="259" r:id="rId6"/>
    <p:sldId id="257" r:id="rId7"/>
    <p:sldId id="258" r:id="rId8"/>
    <p:sldId id="260" r:id="rId9"/>
    <p:sldId id="263" r:id="rId10"/>
    <p:sldId id="265" r:id="rId11"/>
    <p:sldId id="267" r:id="rId12"/>
    <p:sldId id="262" r:id="rId13"/>
    <p:sldId id="269" r:id="rId14"/>
    <p:sldId id="264" r:id="rId15"/>
    <p:sldId id="266" r:id="rId16"/>
    <p:sldId id="268" r:id="rId17"/>
    <p:sldId id="270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39081-61E2-9867-F136-25240D2BFC2E}" v="224" dt="2024-11-13T08:17:09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2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1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28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37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1551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2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9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8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5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5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5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0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0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2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4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C650B-BE97-EF08-0578-F9E8BBD53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53" y="1462993"/>
            <a:ext cx="9687785" cy="27705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4400" b="1" dirty="0">
                <a:latin typeface="Baskerville Old Face"/>
              </a:rPr>
            </a:br>
            <a:br>
              <a:rPr lang="en-US" sz="4000" b="1" dirty="0">
                <a:latin typeface="Baskerville Old Face"/>
              </a:rPr>
            </a:br>
            <a:r>
              <a:rPr lang="en-US" sz="3600" b="1" dirty="0">
                <a:latin typeface="Baskerville Old Face"/>
              </a:rPr>
              <a:t>Influenza</a:t>
            </a:r>
            <a:r>
              <a:rPr lang="en-US" sz="3600" b="1" kern="1200" dirty="0">
                <a:solidFill>
                  <a:srgbClr val="90C226"/>
                </a:solidFill>
                <a:latin typeface="Baskerville Old Face"/>
              </a:rPr>
              <a:t> </a:t>
            </a:r>
            <a:r>
              <a:rPr lang="en-US" sz="3600" b="1" err="1">
                <a:latin typeface="Baskerville Old Face"/>
              </a:rPr>
              <a:t>della</a:t>
            </a:r>
            <a:r>
              <a:rPr lang="en-US" sz="3600" b="1" dirty="0">
                <a:latin typeface="Baskerville Old Face"/>
              </a:rPr>
              <a:t> Tom </a:t>
            </a:r>
            <a:r>
              <a:rPr lang="en-US" sz="3600" b="1" err="1">
                <a:latin typeface="Baskerville Old Face"/>
              </a:rPr>
              <a:t>sul</a:t>
            </a:r>
            <a:r>
              <a:rPr lang="en-US" sz="3600" b="1" dirty="0">
                <a:latin typeface="Baskerville Old Face"/>
              </a:rPr>
              <a:t> </a:t>
            </a:r>
            <a:r>
              <a:rPr lang="en-US" sz="3600" b="1" err="1">
                <a:latin typeface="Baskerville Old Face"/>
              </a:rPr>
              <a:t>comportamento</a:t>
            </a:r>
            <a:r>
              <a:rPr lang="en-US" sz="3600" b="1" dirty="0">
                <a:latin typeface="Baskerville Old Face"/>
              </a:rPr>
              <a:t> </a:t>
            </a:r>
            <a:r>
              <a:rPr lang="en-US" sz="3600" b="1" err="1">
                <a:latin typeface="Baskerville Old Face"/>
              </a:rPr>
              <a:t>prosociale</a:t>
            </a:r>
            <a:r>
              <a:rPr lang="en-US" sz="3600" b="1" dirty="0">
                <a:latin typeface="Baskerville Old Face"/>
              </a:rPr>
              <a:t> ed </a:t>
            </a:r>
            <a:r>
              <a:rPr lang="en-US" sz="3600" b="1" err="1">
                <a:latin typeface="Baskerville Old Face"/>
              </a:rPr>
              <a:t>effetto</a:t>
            </a:r>
            <a:r>
              <a:rPr lang="en-US" sz="3600" b="1" dirty="0">
                <a:latin typeface="Baskerville Old Face"/>
              </a:rPr>
              <a:t> Mindfulness </a:t>
            </a:r>
            <a:r>
              <a:rPr lang="en-US" sz="3600" b="1" dirty="0">
                <a:solidFill>
                  <a:schemeClr val="tx1"/>
                </a:solidFill>
                <a:latin typeface="Baskerville Old Face"/>
              </a:rPr>
              <a:t> </a:t>
            </a:r>
            <a:endParaRPr lang="it-IT" sz="3600" b="1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007A67-9283-3CDD-646B-A77FF663F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974" y="3993587"/>
            <a:ext cx="9543570" cy="49199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Sisi Li, </a:t>
            </a:r>
            <a:r>
              <a:rPr lang="en-US" sz="1600" err="1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Nailiang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 Zhong &amp; </a:t>
            </a:r>
            <a:r>
              <a:rPr lang="en-US" sz="1600" err="1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Qingke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 Guo</a:t>
            </a:r>
            <a:endParaRPr lang="it-IT" sz="1600" dirty="0">
              <a:solidFill>
                <a:schemeClr val="tx1">
                  <a:lumMod val="95000"/>
                  <a:lumOff val="5000"/>
                </a:schemeClr>
              </a:solidFill>
              <a:latin typeface="Aptos"/>
            </a:endParaRPr>
          </a:p>
          <a:p>
            <a:pPr algn="l"/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ptos"/>
            </a:endParaRPr>
          </a:p>
          <a:p>
            <a:pPr algn="l"/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ptos"/>
            </a:endParaRPr>
          </a:p>
          <a:p>
            <a:pPr algn="l"/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ptos"/>
            </a:endParaRPr>
          </a:p>
          <a:p>
            <a:pPr algn="l"/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ptos"/>
            </a:endParaRPr>
          </a:p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Giulia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Visini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ptos"/>
              </a:rPr>
              <a:t>, Guya Zizza</a:t>
            </a:r>
          </a:p>
          <a:p>
            <a:pPr algn="l"/>
            <a:endParaRPr lang="en-US" dirty="0">
              <a:solidFill>
                <a:srgbClr val="0D0D0D"/>
              </a:solidFill>
              <a:latin typeface="Aptos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rgbClr val="000000">
                  <a:alpha val="55000"/>
                </a:srgb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rgbClr val="000000">
                  <a:alpha val="55000"/>
                </a:srgb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rgbClr val="000000">
                  <a:alpha val="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1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393904-465D-E0C7-BD16-E713EADF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Ipotesi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F19A85-D255-9673-7673-2134656F2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361"/>
            <a:ext cx="8632167" cy="44376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it-IT" sz="2000" u="sng" dirty="0">
                <a:solidFill>
                  <a:schemeClr val="tx1"/>
                </a:solidFill>
                <a:latin typeface="Aptos"/>
              </a:rPr>
              <a:t>Ipotesi 2a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: Training di Mindfulness può migliorare il livello di Mindfulness dei tratti di un individuo 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</a:endParaRPr>
          </a:p>
          <a:p>
            <a:pPr marL="457200" indent="-457200"/>
            <a:r>
              <a:rPr lang="it-IT" sz="2000" u="sng" dirty="0">
                <a:solidFill>
                  <a:schemeClr val="tx1"/>
                </a:solidFill>
                <a:latin typeface="Aptos"/>
              </a:rPr>
              <a:t>Ipotesi 2b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: L'empatia media la relazione tra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e comportamento prosociale 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pPr marL="457200" indent="-457200"/>
            <a:endParaRPr lang="it-IT" sz="2000">
              <a:solidFill>
                <a:schemeClr val="tx1"/>
              </a:solidFill>
              <a:latin typeface="Aptos"/>
            </a:endParaRPr>
          </a:p>
          <a:p>
            <a:pPr marL="457200" indent="-457200"/>
            <a:r>
              <a:rPr lang="it-IT" sz="2000" u="sng" dirty="0">
                <a:solidFill>
                  <a:schemeClr val="tx1"/>
                </a:solidFill>
                <a:latin typeface="Aptos"/>
              </a:rPr>
              <a:t>Ipotesi 2c: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La Mindfulness modera le modalità dirette e indirette attraverso le quali la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influenza il comportamento prosociale </a:t>
            </a:r>
            <a:endParaRPr lang="en-US" sz="2000" dirty="0">
              <a:solidFill>
                <a:schemeClr val="tx1"/>
              </a:solidFill>
              <a:latin typeface="Aptos"/>
            </a:endParaRPr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533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47AB5B-2876-D34C-2EE3-D4575A72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33" y="143773"/>
            <a:ext cx="11084982" cy="1167413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Studio 2 - Risultati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966E00-66F5-87E0-AB9D-46D7580E6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44" y="1310640"/>
            <a:ext cx="9064668" cy="51550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Differenze statisticamente significative tra il gruppo di intervento e il gruppo di controllo: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</a:endParaRPr>
          </a:p>
          <a:p>
            <a:pPr>
              <a:buFont typeface="Arial" charset="2"/>
              <a:buChar char="•"/>
            </a:pPr>
            <a:r>
              <a:rPr lang="it-IT" sz="2000" err="1">
                <a:solidFill>
                  <a:schemeClr val="tx1"/>
                </a:solidFill>
                <a:latin typeface="Aptos"/>
              </a:rPr>
              <a:t>Pre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-test: il confronto tra i punteggi non </a:t>
            </a:r>
            <a:r>
              <a:rPr lang="it-IT" sz="2000">
                <a:solidFill>
                  <a:schemeClr val="tx1"/>
                </a:solidFill>
                <a:latin typeface="Aptos"/>
              </a:rPr>
              <a:t>ha mostrato differenze significative 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tra i gruppi prima dell'intervento</a:t>
            </a:r>
          </a:p>
          <a:p>
            <a:pPr>
              <a:buFont typeface="Arial" charset="2"/>
              <a:buChar char="•"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Post-test: il gruppo d'intervento mostrava punteggi più elevati rispetto al gruppo di controllo</a:t>
            </a:r>
            <a:endParaRPr lang="it-IT" sz="2000" dirty="0">
              <a:solidFill>
                <a:schemeClr val="tx1"/>
              </a:solidFill>
              <a:latin typeface="Aptos"/>
              <a:ea typeface="+mn-lt"/>
              <a:cs typeface="+mn-lt"/>
            </a:endParaRP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  <a:ea typeface="+mn-lt"/>
              <a:cs typeface="+mn-lt"/>
            </a:endParaRP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La differenza significativa tra i gruppi nel post-test supporta l'efficacia del nostro intervento nel migliorare i tratti di Mindfulness </a:t>
            </a: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questi risultati verificano l'ipotesi 2a</a:t>
            </a:r>
          </a:p>
          <a:p>
            <a:pPr>
              <a:buFont typeface="Arial" charset="2"/>
              <a:buChar char="•"/>
            </a:pPr>
            <a:endParaRPr lang="it-IT" sz="2000">
              <a:ea typeface="+mn-lt"/>
              <a:cs typeface="+mn-lt"/>
            </a:endParaRPr>
          </a:p>
          <a:p>
            <a:pPr>
              <a:buFont typeface="Arial" charset="2"/>
              <a:buChar char="•"/>
            </a:pPr>
            <a:endParaRPr lang="it-IT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81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E80E5-6BD5-3055-7D1C-E7316A61F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11" y="365125"/>
            <a:ext cx="11151551" cy="1350378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Studio 2 - Risultati</a:t>
            </a:r>
            <a:endParaRPr lang="it-IT" sz="40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D62BF-10C9-78B6-4DB1-47D795406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54" y="1523850"/>
            <a:ext cx="9442174" cy="46876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Relazione significativa tra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, empatia e comportamento prosociale: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La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ha un chiaro effetto predittivo sul comportamento prosociale  </a:t>
            </a:r>
          </a:p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La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ha un significativo effetto positivo sull'empatia 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La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può prevedere il comportamento prosociale 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L'empatia può prevedere il comportamento prosociale  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Questi risultati verificano l'ipotesi 2b</a:t>
            </a:r>
            <a:endParaRPr lang="it-IT">
              <a:solidFill>
                <a:schemeClr val="tx1"/>
              </a:solidFill>
            </a:endParaRPr>
          </a:p>
        </p:txBody>
      </p:sp>
      <p:pic>
        <p:nvPicPr>
          <p:cNvPr id="4" name="Immagine 3" descr="Immagine che contiene linea, diagramma, testo, Carattere&#10;&#10;Descrizione generata automaticamente">
            <a:extLst>
              <a:ext uri="{FF2B5EF4-FFF2-40B4-BE49-F238E27FC236}">
                <a16:creationId xmlns:a16="http://schemas.microsoft.com/office/drawing/2014/main" id="{0EDA4E3C-88F8-B0DB-EE0D-9A85EE13C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258" y="4337266"/>
            <a:ext cx="4171225" cy="200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40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F4DCDE-F128-7A10-B8A6-FFAC7DDFA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31" y="365125"/>
            <a:ext cx="10788769" cy="1339940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Studio 2 - Risultati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1B1A29-02C9-763E-564B-A934C40C3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99" y="1722179"/>
            <a:ext cx="8878503" cy="4319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L'interazione positiva tra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e Mindfulness </a:t>
            </a: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predice positivamente il comportamento prosociale. Questa constatazione indica che la Mindfulness modera positivamente la diretta relazione tra </a:t>
            </a:r>
            <a:r>
              <a:rPr lang="it-IT" sz="2000" dirty="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 e comportamento prosociale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  <a:ea typeface="+mn-lt"/>
              <a:cs typeface="+mn-lt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Questi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risultati supportano </a:t>
            </a:r>
            <a:r>
              <a:rPr lang="it-IT" sz="2000" dirty="0">
                <a:solidFill>
                  <a:schemeClr val="tx1"/>
                </a:solidFill>
                <a:latin typeface="Aptos"/>
                <a:cs typeface="Calibri"/>
              </a:rPr>
              <a:t>parzialmente l’Ipotesi 3c, confermando l’effetto moderatore positivo della Mindfulness sulla diretta relazione tra </a:t>
            </a:r>
            <a:r>
              <a:rPr lang="it-IT" sz="2000" dirty="0" err="1">
                <a:solidFill>
                  <a:schemeClr val="tx1"/>
                </a:solidFill>
                <a:latin typeface="Aptos"/>
                <a:cs typeface="Calibri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  <a:cs typeface="Calibri"/>
              </a:rPr>
              <a:t> e comportamento prosociale. </a:t>
            </a:r>
            <a:endParaRPr lang="it-IT" sz="2000" dirty="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  <a:cs typeface="Calibri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Questo suggerisce che l’influenza della </a:t>
            </a:r>
            <a:r>
              <a:rPr lang="it-IT" sz="2000" dirty="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  <a:ea typeface="+mn-lt"/>
                <a:cs typeface="+mn-lt"/>
              </a:rPr>
              <a:t> sul comportamento prosociale è potenziato quando gli individui hanno livelli più elevati di Mindfulness</a:t>
            </a:r>
            <a:endParaRPr lang="it-IT" sz="2000" dirty="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endParaRPr lang="it-IT" sz="2000">
              <a:latin typeface="Calibri"/>
              <a:cs typeface="Calibri"/>
            </a:endParaRPr>
          </a:p>
          <a:p>
            <a:pPr marL="342900" indent="-342900"/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142597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A6C540-58D7-C967-ACF8-FA778D32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99" y="365125"/>
            <a:ext cx="10831901" cy="1339940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Conclusione: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250FBB-FB91-7194-A867-701968C8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2097"/>
            <a:ext cx="8596668" cy="45592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L'empatia media solo parzialmente la relazione tra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e comportamento prosociale, implicando che ci sono altri potenziali meccanismi di mediazione.</a:t>
            </a:r>
          </a:p>
          <a:p>
            <a:endParaRPr lang="it-IT" sz="2000">
              <a:solidFill>
                <a:schemeClr val="tx1"/>
              </a:solidFill>
              <a:latin typeface="Aptos"/>
              <a:ea typeface="+mn-lt"/>
              <a:cs typeface="+mn-lt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La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e l’empatia svolgono un ruolo cruciale nel comportamento prosociale</a:t>
            </a:r>
          </a:p>
          <a:p>
            <a:endParaRPr lang="it-IT" sz="2000">
              <a:solidFill>
                <a:schemeClr val="tx1"/>
              </a:solidFill>
              <a:latin typeface="Aptos"/>
              <a:ea typeface="+mn-lt"/>
              <a:cs typeface="+mn-lt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Mindfulness mostra un comportamento più complesso, potenzialmente inibendo il comportamento prosociale in determinate circostanze.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I risultati di questo studio sottolineano l’importanza di coltivare la capacità di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nella promozione dell’empatia e del comportamento prosociale.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endParaRPr lang="it-IT" sz="2000">
              <a:solidFill>
                <a:schemeClr val="tx1"/>
              </a:solidFill>
              <a:latin typeface="Aptos Display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38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66553-EE59-B824-1EA3-9FC3C25A2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59" y="188022"/>
            <a:ext cx="9680528" cy="2411128"/>
          </a:xfrm>
        </p:spPr>
        <p:txBody>
          <a:bodyPr>
            <a:normAutofit/>
          </a:bodyPr>
          <a:lstStyle/>
          <a:p>
            <a:r>
              <a:rPr lang="it-IT" sz="2500" b="1" dirty="0">
                <a:latin typeface="Baskerville Old Face"/>
              </a:rPr>
              <a:t>Studio 1 – La</a:t>
            </a:r>
            <a:r>
              <a:rPr lang="it-IT" sz="2500" b="1" dirty="0">
                <a:latin typeface="Baskerville Old Face"/>
                <a:ea typeface="+mj-lt"/>
                <a:cs typeface="+mj-lt"/>
              </a:rPr>
              <a:t> teoria della mente influenza il comportamento prosociale, il ruolo di mediazione dell'empatia e il ruolo di moderazione del tratto Mindfulness</a:t>
            </a:r>
            <a:br>
              <a:rPr lang="it-IT" sz="2800" dirty="0">
                <a:latin typeface="Baskerville Old Face"/>
                <a:ea typeface="+mj-lt"/>
                <a:cs typeface="+mj-lt"/>
              </a:rPr>
            </a:br>
            <a:br>
              <a:rPr lang="it-IT" sz="2400" dirty="0">
                <a:latin typeface="Baskerville Old Face"/>
                <a:ea typeface="+mj-lt"/>
                <a:cs typeface="+mj-lt"/>
              </a:rPr>
            </a:br>
            <a:br>
              <a:rPr lang="it-IT" sz="2400" dirty="0">
                <a:latin typeface="Baskerville Old Face"/>
                <a:ea typeface="+mj-lt"/>
                <a:cs typeface="+mj-lt"/>
              </a:rPr>
            </a:br>
            <a:endParaRPr lang="it-IT" sz="2400">
              <a:latin typeface="Baskerville Old Face"/>
              <a:ea typeface="+mj-lt"/>
              <a:cs typeface="+mj-lt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5D3645-3589-6B1D-5656-B462CD1E7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992" y="1984855"/>
            <a:ext cx="10108132" cy="42650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it-IT" sz="2000" u="sng">
                <a:solidFill>
                  <a:schemeClr val="tx1"/>
                </a:solidFill>
                <a:latin typeface="Aptos"/>
              </a:rPr>
              <a:t>Metodologia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Aptos"/>
              </a:rPr>
              <a:t>Compilazione a base volontaria di questionari e sondaggi</a:t>
            </a:r>
            <a:r>
              <a:rPr lang="it-IT">
                <a:solidFill>
                  <a:schemeClr val="tx1"/>
                </a:solidFill>
                <a:latin typeface="Aptos"/>
              </a:rPr>
              <a:t>;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754 studenti universitari </a:t>
            </a:r>
          </a:p>
          <a:p>
            <a:endParaRPr lang="it-IT">
              <a:solidFill>
                <a:schemeClr val="tx1"/>
              </a:solidFill>
              <a:latin typeface="Aptos"/>
            </a:endParaRPr>
          </a:p>
          <a:p>
            <a:r>
              <a:rPr lang="it-IT" sz="2000" u="sng">
                <a:solidFill>
                  <a:schemeClr val="tx1"/>
                </a:solidFill>
                <a:latin typeface="Aptos"/>
              </a:rPr>
              <a:t>Strumenti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Aptos"/>
              </a:rPr>
              <a:t>Self-Report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Altruism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Scale: valutazione dell’altruismo diretto verso 3 dimensioni: familiari, amici e sconosciuti</a:t>
            </a:r>
            <a:endParaRPr lang="it-IT">
              <a:solidFill>
                <a:schemeClr val="tx1"/>
              </a:solidFill>
              <a:latin typeface="Apto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Aptos"/>
              </a:rPr>
              <a:t>«Reading the Mind in the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Eyes</a:t>
            </a:r>
            <a:r>
              <a:rPr lang="it-IT" sz="2000">
                <a:solidFill>
                  <a:schemeClr val="tx1"/>
                </a:solidFill>
                <a:latin typeface="Aptos"/>
              </a:rPr>
              <a:t>» Test: identificare lo stato mentale basandosi sullo sguardo</a:t>
            </a:r>
            <a:endParaRPr lang="it-IT">
              <a:solidFill>
                <a:schemeClr val="tx1"/>
              </a:solidFill>
              <a:latin typeface="Apto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err="1">
                <a:solidFill>
                  <a:schemeClr val="tx1"/>
                </a:solidFill>
                <a:latin typeface="Aptos"/>
              </a:rPr>
              <a:t>Interpersonal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Reactivity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Index: questionario riguardante</a:t>
            </a:r>
            <a:r>
              <a:rPr lang="it-IT">
                <a:solidFill>
                  <a:schemeClr val="tx1"/>
                </a:solidFill>
                <a:latin typeface="Aptos"/>
              </a:rPr>
              <a:t> varie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dimensioni dell’empatia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Aptos"/>
              </a:rPr>
              <a:t>Mindfulness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Attention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Perception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Scale: autovalutazione dei propri livelli percepiti di Mindfulness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/>
          </a:p>
          <a:p>
            <a:pPr marL="342900" indent="-342900">
              <a:buFontTx/>
              <a:buChar char="-"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2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C94C4E-8934-79D8-7656-9BB1061E1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343" y="816540"/>
            <a:ext cx="10515600" cy="575659"/>
          </a:xfrm>
        </p:spPr>
        <p:txBody>
          <a:bodyPr>
            <a:noAutofit/>
          </a:bodyPr>
          <a:lstStyle/>
          <a:p>
            <a:r>
              <a:rPr lang="it-IT" sz="4000">
                <a:latin typeface="Baskerville Old Face"/>
              </a:rPr>
              <a:t>Ipotesi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B8E40-3A99-FBE9-2A05-E56355686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1140"/>
            <a:ext cx="5927895" cy="3098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è positivamente correlata con il comportamento prosociale: promosso lo sviluppo di cooperazione, senso di aiuto, condivisione, equità e supporto emotivo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it-IT" sz="2000">
                <a:solidFill>
                  <a:schemeClr val="tx1"/>
                </a:solidFill>
                <a:latin typeface="Aptos"/>
              </a:rPr>
              <a:t>L’empatia media l’influenza della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sul comportamento prosociale: livelli più alti di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portano a livelli più alti di empatia, e quindi a più comportamenti prosociali</a:t>
            </a:r>
          </a:p>
          <a:p>
            <a:pPr marL="0" indent="0">
              <a:buNone/>
            </a:pPr>
            <a:endParaRPr lang="it-IT" sz="2200"/>
          </a:p>
          <a:p>
            <a:pPr marL="0" indent="0">
              <a:buFont typeface="Wingdings" panose="05000000000000000000" pitchFamily="2" charset="2"/>
              <a:buNone/>
            </a:pPr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14368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77BE675-4507-E268-95A8-44CEC97D11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48" t="8144" r="5872" b="310"/>
          <a:stretch/>
        </p:blipFill>
        <p:spPr>
          <a:xfrm>
            <a:off x="7921632" y="2552426"/>
            <a:ext cx="4270182" cy="2658836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62C94C4E-8934-79D8-7656-9BB1061E1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730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Ipotesi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B8E40-3A99-FBE9-2A05-E56355686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396"/>
            <a:ext cx="6874131" cy="42674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accent1"/>
                </a:solidFill>
                <a:latin typeface="Aptos"/>
              </a:rPr>
              <a:t>3.</a:t>
            </a:r>
            <a:r>
              <a:rPr lang="it-IT" sz="2000" dirty="0">
                <a:latin typeface="Aptos"/>
              </a:rPr>
              <a:t> 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Mindfulness modera positivamente la relazione tra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   ed empatia, tra Tom e comportamento prosociale e tra   empatia e comportamento prosociale; infatti mindfulness più alta: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 dirty="0">
                <a:solidFill>
                  <a:schemeClr val="tx1"/>
                </a:solidFill>
                <a:latin typeface="Aptos"/>
              </a:rPr>
              <a:t>porterebbe ad una comprensione migliore degli stati mentali altrui, aumentando l’influenza della </a:t>
            </a: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su risposte empatiche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permetterebbe agli individui di agire ponendo maggiore attenzione e consapevolezza su ambiente circostante e bisogni degli altri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favorirebbe, caratterizzata da maggior consapevolezza e un'attenzione posta sul momento presente, l’evoluzione dell’empatia in azioni prosociali</a:t>
            </a:r>
          </a:p>
          <a:p>
            <a:endParaRPr lang="it-IT" sz="2200"/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5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0F93E99-4E47-5495-F498-6DFE33809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62000"/>
            <a:ext cx="8596668" cy="1320800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Studio 1 – Risultati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AE548422-465A-5462-A0E8-10D61E9D5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Correlazione positiva tra:</a:t>
            </a:r>
          </a:p>
          <a:p>
            <a:pPr>
              <a:buFontTx/>
              <a:buChar char="-"/>
            </a:pPr>
            <a:r>
              <a:rPr lang="it-IT" sz="2000" dirty="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</a:t>
            </a:r>
            <a:r>
              <a:rPr lang="it-IT" sz="2000" dirty="0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Empatia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Mindfulness </a:t>
            </a:r>
            <a:r>
              <a:rPr lang="it-IT" sz="2000" dirty="0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Empatia 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Mindfulness </a:t>
            </a:r>
            <a:r>
              <a:rPr lang="it-IT" sz="2000" dirty="0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chemeClr val="tx1"/>
                </a:solidFill>
                <a:latin typeface="Aptos"/>
              </a:rPr>
              <a:t> Comportamento Prosociale </a:t>
            </a:r>
          </a:p>
          <a:p>
            <a:endParaRPr lang="it-IT" sz="200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ptos"/>
              </a:rPr>
              <a:t>Questi risultati supportano l’Ipotesi 1</a:t>
            </a:r>
          </a:p>
          <a:p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9136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olo 3">
            <a:extLst>
              <a:ext uri="{FF2B5EF4-FFF2-40B4-BE49-F238E27FC236}">
                <a16:creationId xmlns:a16="http://schemas.microsoft.com/office/drawing/2014/main" id="{016C18DA-4C4F-F32B-C8C3-0B8A8A7F7125}"/>
              </a:ext>
            </a:extLst>
          </p:cNvPr>
          <p:cNvSpPr txBox="1">
            <a:spLocks/>
          </p:cNvSpPr>
          <p:nvPr/>
        </p:nvSpPr>
        <p:spPr>
          <a:xfrm>
            <a:off x="295366" y="214070"/>
            <a:ext cx="11241314" cy="1207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>
                <a:solidFill>
                  <a:schemeClr val="accent1"/>
                </a:solidFill>
                <a:latin typeface="Baskerville Old Face"/>
              </a:rPr>
              <a:t>Studio 1 – Risultati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1DF6C1-B2B3-72A4-FE2B-22280F2E866B}"/>
              </a:ext>
            </a:extLst>
          </p:cNvPr>
          <p:cNvSpPr txBox="1"/>
          <p:nvPr/>
        </p:nvSpPr>
        <p:spPr>
          <a:xfrm>
            <a:off x="254070" y="1422201"/>
            <a:ext cx="9814351" cy="37554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dirty="0">
                <a:latin typeface="Aptos"/>
              </a:rPr>
              <a:t>Correlazione </a:t>
            </a:r>
            <a:r>
              <a:rPr lang="it-IT" sz="2000" u="sng" dirty="0">
                <a:latin typeface="Aptos"/>
              </a:rPr>
              <a:t>positiva</a:t>
            </a:r>
            <a:r>
              <a:rPr lang="it-IT" sz="2000" dirty="0">
                <a:latin typeface="Aptos"/>
              </a:rPr>
              <a:t> tra:</a:t>
            </a:r>
          </a:p>
          <a:p>
            <a:endParaRPr lang="it-IT" sz="2000">
              <a:latin typeface="Aptos"/>
            </a:endParaRP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latin typeface="Aptos"/>
              </a:rPr>
              <a:t>  </a:t>
            </a:r>
            <a:r>
              <a:rPr lang="it-IT" sz="2000" dirty="0" err="1">
                <a:latin typeface="Aptos"/>
              </a:rPr>
              <a:t>ToM</a:t>
            </a:r>
            <a:r>
              <a:rPr lang="it-IT" sz="2000" dirty="0">
                <a:latin typeface="Aptos"/>
              </a:rPr>
              <a:t> 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 Comportamento prosociale</a:t>
            </a:r>
            <a:endParaRPr lang="it-IT" sz="2000" dirty="0">
              <a:latin typeface="Aptos"/>
            </a:endParaRPr>
          </a:p>
          <a:p>
            <a:pPr marL="457200" indent="-457200">
              <a:buFont typeface="Arial"/>
              <a:buChar char="•"/>
            </a:pPr>
            <a:r>
              <a:rPr lang="it-IT" sz="2000" dirty="0">
                <a:latin typeface="Aptos"/>
                <a:sym typeface="Wingdings" panose="05000000000000000000" pitchFamily="2" charset="2"/>
              </a:rPr>
              <a:t> 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ToM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+ Empatia  Comportamento prosociale </a:t>
            </a:r>
            <a:endParaRPr lang="it-IT" sz="2000" dirty="0">
              <a:latin typeface="Aptos"/>
            </a:endParaRPr>
          </a:p>
          <a:p>
            <a:pPr marL="457200" indent="-457200">
              <a:buFont typeface="Arial"/>
              <a:buChar char="•"/>
            </a:pPr>
            <a:r>
              <a:rPr lang="it-IT" sz="2000" dirty="0">
                <a:latin typeface="Aptos"/>
                <a:sym typeface="Wingdings" panose="05000000000000000000" pitchFamily="2" charset="2"/>
              </a:rPr>
              <a:t> 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ToM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 Empatia </a:t>
            </a:r>
            <a:endParaRPr lang="it-IT" sz="2000" dirty="0">
              <a:latin typeface="Aptos"/>
            </a:endParaRPr>
          </a:p>
          <a:p>
            <a:pPr marL="457200" indent="-457200">
              <a:buFont typeface="Arial"/>
              <a:buChar char="•"/>
            </a:pPr>
            <a:r>
              <a:rPr lang="it-IT" sz="2000" dirty="0">
                <a:latin typeface="Aptos"/>
              </a:rPr>
              <a:t> </a:t>
            </a:r>
            <a:r>
              <a:rPr lang="it-IT" sz="2000" dirty="0" err="1">
                <a:latin typeface="Aptos"/>
              </a:rPr>
              <a:t>ToM</a:t>
            </a:r>
            <a:r>
              <a:rPr lang="it-IT" sz="2000" dirty="0">
                <a:latin typeface="Aptos"/>
              </a:rPr>
              <a:t> 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</a:t>
            </a:r>
            <a:r>
              <a:rPr lang="it-IT" sz="2000" dirty="0">
                <a:latin typeface="Aptos"/>
              </a:rPr>
              <a:t> Empatia 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</a:t>
            </a:r>
            <a:r>
              <a:rPr lang="it-IT" sz="2000" dirty="0">
                <a:latin typeface="Aptos"/>
              </a:rPr>
              <a:t> Comportamento Prosociale</a:t>
            </a:r>
          </a:p>
          <a:p>
            <a:pPr marL="457200" indent="-457200">
              <a:buFont typeface="Arial"/>
              <a:buChar char="•"/>
            </a:pPr>
            <a:endParaRPr lang="it-IT" sz="2000">
              <a:latin typeface="Aptos"/>
            </a:endParaRPr>
          </a:p>
          <a:p>
            <a:r>
              <a:rPr lang="it-IT" sz="2000" dirty="0">
                <a:latin typeface="Aptos"/>
              </a:rPr>
              <a:t>Questi risultati supportano l’Ipotesi 2</a:t>
            </a:r>
          </a:p>
          <a:p>
            <a:pPr marL="457200" indent="-457200">
              <a:buFont typeface="Arial"/>
              <a:buChar char="•"/>
            </a:pPr>
            <a:endParaRPr lang="it-IT" sz="2000"/>
          </a:p>
          <a:p>
            <a:endParaRPr lang="it-IT" sz="2800">
              <a:sym typeface="Wingdings" panose="05000000000000000000" pitchFamily="2" charset="2"/>
            </a:endParaRPr>
          </a:p>
          <a:p>
            <a:r>
              <a:rPr lang="it-IT" sz="2800" dirty="0">
                <a:sym typeface="Wingdings" panose="05000000000000000000" pitchFamily="2" charset="2"/>
              </a:rPr>
              <a:t> </a:t>
            </a:r>
            <a:endParaRPr lang="it-IT" sz="280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6D58EEA-4FB1-FA02-07ED-04A275036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108" y="3817836"/>
            <a:ext cx="4059549" cy="191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olo 3">
            <a:extLst>
              <a:ext uri="{FF2B5EF4-FFF2-40B4-BE49-F238E27FC236}">
                <a16:creationId xmlns:a16="http://schemas.microsoft.com/office/drawing/2014/main" id="{016C18DA-4C4F-F32B-C8C3-0B8A8A7F7125}"/>
              </a:ext>
            </a:extLst>
          </p:cNvPr>
          <p:cNvSpPr txBox="1">
            <a:spLocks/>
          </p:cNvSpPr>
          <p:nvPr/>
        </p:nvSpPr>
        <p:spPr>
          <a:xfrm>
            <a:off x="314865" y="517525"/>
            <a:ext cx="11191335" cy="1224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>
                <a:solidFill>
                  <a:schemeClr val="accent1"/>
                </a:solidFill>
                <a:latin typeface="Baskerville Old Face"/>
              </a:rPr>
              <a:t>Studio 1 – Risultati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7D42FC-42D1-2F9F-2830-EEC83ECCD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669" y="517583"/>
            <a:ext cx="3560675" cy="607952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1DF6C1-B2B3-72A4-FE2B-22280F2E866B}"/>
              </a:ext>
            </a:extLst>
          </p:cNvPr>
          <p:cNvSpPr txBox="1"/>
          <p:nvPr/>
        </p:nvSpPr>
        <p:spPr>
          <a:xfrm>
            <a:off x="480060" y="1747012"/>
            <a:ext cx="7396994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dirty="0">
                <a:latin typeface="Aptos"/>
              </a:rPr>
              <a:t>Correlazione </a:t>
            </a:r>
            <a:r>
              <a:rPr lang="it-IT" sz="2000" u="sng" dirty="0">
                <a:latin typeface="Aptos"/>
              </a:rPr>
              <a:t>negativa</a:t>
            </a:r>
            <a:r>
              <a:rPr lang="it-IT" sz="2000" dirty="0">
                <a:latin typeface="Aptos"/>
              </a:rPr>
              <a:t> tra:</a:t>
            </a:r>
          </a:p>
          <a:p>
            <a:endParaRPr lang="it-IT" sz="2000">
              <a:latin typeface="Aptos"/>
            </a:endParaRP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accent1"/>
                </a:solidFill>
                <a:latin typeface="Aptos"/>
                <a:sym typeface="Wingdings" panose="05000000000000000000" pitchFamily="2" charset="2"/>
              </a:rPr>
              <a:t> 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ToM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+ Mindfulness  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Kin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Altruism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</a:t>
            </a:r>
            <a:endParaRPr lang="it-IT" sz="2000" dirty="0">
              <a:latin typeface="Aptos"/>
            </a:endParaRP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accent1"/>
                </a:solidFill>
                <a:latin typeface="Aptos"/>
              </a:rPr>
              <a:t> </a:t>
            </a:r>
            <a:r>
              <a:rPr lang="it-IT" sz="2000" dirty="0" err="1">
                <a:latin typeface="Aptos"/>
              </a:rPr>
              <a:t>ToM</a:t>
            </a:r>
            <a:r>
              <a:rPr lang="it-IT" sz="2000" dirty="0">
                <a:latin typeface="Aptos"/>
              </a:rPr>
              <a:t> + </a:t>
            </a:r>
            <a:r>
              <a:rPr lang="it-IT" sz="2000" dirty="0" err="1">
                <a:latin typeface="Aptos"/>
              </a:rPr>
              <a:t>Minfulness</a:t>
            </a:r>
            <a:r>
              <a:rPr lang="it-IT" sz="2000" dirty="0">
                <a:latin typeface="Aptos"/>
              </a:rPr>
              <a:t> 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 Empatia </a:t>
            </a:r>
            <a:endParaRPr lang="it-IT" sz="2000" dirty="0">
              <a:latin typeface="Aptos"/>
            </a:endParaRP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accent1"/>
                </a:solidFill>
                <a:latin typeface="Aptos"/>
                <a:sym typeface="Wingdings" panose="05000000000000000000" pitchFamily="2" charset="2"/>
              </a:rPr>
              <a:t> 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Empatia + Mindfulness  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Kin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Altruism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</a:t>
            </a:r>
            <a:endParaRPr lang="it-IT" sz="2000" dirty="0">
              <a:latin typeface="Aptos"/>
            </a:endParaRPr>
          </a:p>
          <a:p>
            <a:pPr marL="342900" indent="-342900">
              <a:buFont typeface="Arial"/>
              <a:buChar char="•"/>
            </a:pPr>
            <a:endParaRPr lang="it-IT" sz="2000">
              <a:latin typeface="Aptos"/>
            </a:endParaRPr>
          </a:p>
          <a:p>
            <a:endParaRPr lang="it-IT" sz="2000">
              <a:latin typeface="Aptos"/>
            </a:endParaRPr>
          </a:p>
          <a:p>
            <a:endParaRPr lang="it-IT" sz="2000">
              <a:latin typeface="Aptos"/>
            </a:endParaRPr>
          </a:p>
          <a:p>
            <a:r>
              <a:rPr lang="it-IT" sz="2000" dirty="0">
                <a:latin typeface="Aptos"/>
                <a:sym typeface="Wingdings" panose="05000000000000000000" pitchFamily="2" charset="2"/>
              </a:rPr>
              <a:t>Questi risultati contrastano parzialmente l’Ipotesi 3</a:t>
            </a:r>
            <a:endParaRPr lang="it-IT" sz="2000" dirty="0">
              <a:latin typeface="Aptos"/>
            </a:endParaRPr>
          </a:p>
          <a:p>
            <a:endParaRPr lang="it-IT" sz="2000">
              <a:latin typeface="Aptos"/>
            </a:endParaRPr>
          </a:p>
          <a:p>
            <a:r>
              <a:rPr lang="it-IT" sz="2000" dirty="0">
                <a:latin typeface="Aptos"/>
                <a:sym typeface="Wingdings" panose="05000000000000000000" pitchFamily="2" charset="2"/>
              </a:rPr>
              <a:t> *partecipanti con alti livelli di Mindfulness presentano effetti di moderazione negativi della stessa più rilevanti rispetto a partecipanti </a:t>
            </a:r>
            <a:endParaRPr lang="it-IT" sz="2000" dirty="0">
              <a:latin typeface="Aptos"/>
            </a:endParaRPr>
          </a:p>
          <a:p>
            <a:r>
              <a:rPr lang="it-IT" sz="2000" dirty="0">
                <a:latin typeface="Aptos"/>
                <a:sym typeface="Wingdings" panose="05000000000000000000" pitchFamily="2" charset="2"/>
              </a:rPr>
              <a:t>con bassa Mindfulness, soprattutto nel caso di </a:t>
            </a:r>
            <a:r>
              <a:rPr lang="it-IT" sz="2000" dirty="0" err="1">
                <a:latin typeface="Aptos"/>
                <a:sym typeface="Wingdings" panose="05000000000000000000" pitchFamily="2" charset="2"/>
              </a:rPr>
              <a:t>ToM</a:t>
            </a:r>
            <a:r>
              <a:rPr lang="it-IT" sz="2000" dirty="0">
                <a:latin typeface="Aptos"/>
                <a:sym typeface="Wingdings" panose="05000000000000000000" pitchFamily="2" charset="2"/>
              </a:rPr>
              <a:t> elevata (fig. 3 e 4)</a:t>
            </a:r>
            <a:endParaRPr lang="it-IT" sz="2000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32513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88967-CF6C-ADCF-4C6B-AC53B407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2672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>
                <a:latin typeface="Baskerville Old Face"/>
              </a:rPr>
              <a:t>Conclusione:</a:t>
            </a:r>
            <a:br>
              <a:rPr lang="it-IT">
                <a:latin typeface="Baskerville Old Face" panose="02020602080505020303" pitchFamily="18" charset="0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B0F1F0-6013-40D1-A2D6-1CB0EA54B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09" y="1636714"/>
            <a:ext cx="8596668" cy="38807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 sz="2000">
                <a:solidFill>
                  <a:schemeClr val="tx1"/>
                </a:solidFill>
                <a:latin typeface="Aptos"/>
              </a:rPr>
              <a:t>Tom prevede positivamente il Comportamento Prosociale</a:t>
            </a:r>
          </a:p>
          <a:p>
            <a:pPr marL="0" indent="0">
              <a:buNone/>
            </a:pPr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Empatia media positivamente tra Tom e Comportamento Prosociale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Empatia è incrementata da alti livelli di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In presenza di alti livelli di Mindfulness, una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elevata inibisce il manifestarsi di Comportamenti Prosociali, mentre una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ridotta li favorisce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Bassa Mindfulness aumenta l’influenza dell’Empatia sul Comportamento Prosociale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Alta Mindfulness indebolisce l’influenza dell’Empatia sul Comportamento Prosociale</a:t>
            </a:r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63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FBA6E-0801-66F8-E408-6CC49C7D3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05435" cy="1320800"/>
          </a:xfrm>
        </p:spPr>
        <p:txBody>
          <a:bodyPr>
            <a:normAutofit/>
          </a:bodyPr>
          <a:lstStyle/>
          <a:p>
            <a:r>
              <a:rPr lang="it-IT" sz="2600" b="1">
                <a:latin typeface="Baskerville Old Face"/>
              </a:rPr>
              <a:t>Studio 2 – La teoria della mente influenza il comportamento prosociale attraverso l'empatia: un confronto prima e dopo l'intervento di Mindfulness</a:t>
            </a:r>
            <a:endParaRPr lang="it-IT" sz="2600" b="1">
              <a:ea typeface="Cambria"/>
              <a:cs typeface="Sabon Next 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0A5FAE-E610-F7F7-AEDB-5A1B0C079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it-IT" sz="2000" u="sng">
                <a:solidFill>
                  <a:schemeClr val="tx1"/>
                </a:solidFill>
                <a:latin typeface="Aptos"/>
              </a:rPr>
              <a:t>Metodologia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302 partecipanti selezionati in modo casuale divisi in gruppo di intervento e gruppo di controllo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Training  di potenziamento di Mindfulness di 8 settimane (8 lezioni dalla durata di 30-35 min)</a:t>
            </a:r>
          </a:p>
          <a:p>
            <a:endParaRPr lang="it-IT" sz="2000">
              <a:solidFill>
                <a:schemeClr val="tx1"/>
              </a:solidFill>
              <a:latin typeface="Aptos"/>
            </a:endParaRPr>
          </a:p>
          <a:p>
            <a:pPr marL="0" indent="0">
              <a:buNone/>
            </a:pPr>
            <a:r>
              <a:rPr lang="it-IT" sz="2000" u="sng">
                <a:solidFill>
                  <a:schemeClr val="tx1"/>
                </a:solidFill>
                <a:latin typeface="Aptos"/>
              </a:rPr>
              <a:t>Strumenti 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“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Eye Reading Mind Test” 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  <a:sym typeface="Wingdings" panose="05000000000000000000" pitchFamily="2" charset="2"/>
              </a:rPr>
              <a:t> misurazione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ToM</a:t>
            </a:r>
            <a:r>
              <a:rPr lang="it-IT" sz="2000">
                <a:solidFill>
                  <a:schemeClr val="tx1"/>
                </a:solidFill>
                <a:latin typeface="Aptos"/>
              </a:rPr>
              <a:t>,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pre</a:t>
            </a:r>
            <a:r>
              <a:rPr lang="it-IT" sz="2000">
                <a:solidFill>
                  <a:schemeClr val="tx1"/>
                </a:solidFill>
                <a:latin typeface="Aptos"/>
              </a:rPr>
              <a:t>-test</a:t>
            </a:r>
          </a:p>
          <a:p>
            <a:r>
              <a:rPr lang="it-IT" sz="2000">
                <a:solidFill>
                  <a:schemeClr val="tx1"/>
                </a:solidFill>
                <a:latin typeface="Aptos"/>
              </a:rPr>
              <a:t>“The </a:t>
            </a:r>
            <a:r>
              <a:rPr lang="it-IT" sz="2000" err="1">
                <a:solidFill>
                  <a:schemeClr val="tx1"/>
                </a:solidFill>
                <a:latin typeface="Aptos"/>
              </a:rPr>
              <a:t>Dictator</a:t>
            </a:r>
            <a:r>
              <a:rPr lang="it-IT" sz="2000">
                <a:solidFill>
                  <a:schemeClr val="tx1"/>
                </a:solidFill>
                <a:latin typeface="Aptos"/>
              </a:rPr>
              <a:t> Game” </a:t>
            </a:r>
            <a:r>
              <a:rPr lang="it-IT" sz="2000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 misurazione del comportamento prosociale, post-test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 err="1">
                <a:solidFill>
                  <a:schemeClr val="tx1"/>
                </a:solidFill>
                <a:latin typeface="Aptos"/>
                <a:sym typeface="Wingdings" panose="05000000000000000000" pitchFamily="2" charset="2"/>
              </a:rPr>
              <a:t>Interpersonal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Response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Index-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Chinese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Version (IRI-C) scala</a:t>
            </a:r>
            <a:r>
              <a:rPr lang="it-IT" sz="2000">
                <a:solidFill>
                  <a:schemeClr val="tx1"/>
                </a:solidFill>
                <a:latin typeface="Aptos"/>
              </a:rPr>
              <a:t> misurazione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dell’empatia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Trait Mindfulness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Uses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the Mindfulness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Attention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Awareness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Scale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Mindfulness training </a:t>
            </a:r>
            <a:r>
              <a:rPr lang="it-IT" sz="2000" err="1">
                <a:solidFill>
                  <a:schemeClr val="tx1"/>
                </a:solidFill>
                <a:latin typeface="Aptos"/>
                <a:ea typeface="+mn-lt"/>
                <a:cs typeface="+mn-lt"/>
              </a:rPr>
              <a:t>uses</a:t>
            </a:r>
            <a:r>
              <a:rPr lang="it-IT" sz="2000">
                <a:solidFill>
                  <a:schemeClr val="tx1"/>
                </a:solidFill>
                <a:latin typeface="Aptos"/>
                <a:ea typeface="+mn-lt"/>
                <a:cs typeface="+mn-lt"/>
              </a:rPr>
              <a:t> mindfulness training audio</a:t>
            </a:r>
            <a:endParaRPr lang="it-IT" sz="2000">
              <a:solidFill>
                <a:schemeClr val="tx1"/>
              </a:solidFill>
              <a:latin typeface="Aptos"/>
            </a:endParaRPr>
          </a:p>
          <a:p>
            <a:endParaRPr lang="it-IT" sz="2000"/>
          </a:p>
          <a:p>
            <a:endParaRPr lang="it-IT" sz="1800"/>
          </a:p>
          <a:p>
            <a:endParaRPr lang="it-IT" sz="1800"/>
          </a:p>
          <a:p>
            <a:endParaRPr lang="it-IT" sz="1800"/>
          </a:p>
          <a:p>
            <a:endParaRPr lang="it-IT" sz="1800"/>
          </a:p>
          <a:p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4192451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170F4BB8EE474F8F36172834D2F585" ma:contentTypeVersion="1" ma:contentTypeDescription="Creare un nuovo documento." ma:contentTypeScope="" ma:versionID="9cc6df0de97e1fbc1074ed273afb2f24">
  <xsd:schema xmlns:xsd="http://www.w3.org/2001/XMLSchema" xmlns:xs="http://www.w3.org/2001/XMLSchema" xmlns:p="http://schemas.microsoft.com/office/2006/metadata/properties" xmlns:ns3="87b04993-c4e4-42db-9eba-8fcebf33fc72" targetNamespace="http://schemas.microsoft.com/office/2006/metadata/properties" ma:root="true" ma:fieldsID="8bf0860daaa920cbbdbf93361b50c8d1" ns3:_="">
    <xsd:import namespace="87b04993-c4e4-42db-9eba-8fcebf33fc72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b04993-c4e4-42db-9eba-8fcebf33fc72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89F6B-5283-4256-8AF7-E858020F66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59E3DA-EA91-43E7-8BF8-5E5D5F2E6860}">
  <ds:schemaRefs>
    <ds:schemaRef ds:uri="87b04993-c4e4-42db-9eba-8fcebf33fc7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F017E2-1127-48E9-900B-C94BBC9C9173}">
  <ds:schemaRefs>
    <ds:schemaRef ds:uri="87b04993-c4e4-42db-9eba-8fcebf33fc7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Facet</vt:lpstr>
      <vt:lpstr>  Influenza della Tom sul comportamento prosociale ed effetto Mindfulness  </vt:lpstr>
      <vt:lpstr>Studio 1 – La teoria della mente influenza il comportamento prosociale, il ruolo di mediazione dell'empatia e il ruolo di moderazione del tratto Mindfulness   </vt:lpstr>
      <vt:lpstr>Ipotesi</vt:lpstr>
      <vt:lpstr>Ipotesi</vt:lpstr>
      <vt:lpstr>Studio 1 – Risultati</vt:lpstr>
      <vt:lpstr>Presentazione standard di PowerPoint</vt:lpstr>
      <vt:lpstr>Presentazione standard di PowerPoint</vt:lpstr>
      <vt:lpstr>Conclusione: </vt:lpstr>
      <vt:lpstr>Studio 2 – La teoria della mente influenza il comportamento prosociale attraverso l'empatia: un confronto prima e dopo l'intervento di Mindfulness</vt:lpstr>
      <vt:lpstr>Ipotesi</vt:lpstr>
      <vt:lpstr>Studio 2 - Risultati</vt:lpstr>
      <vt:lpstr>Studio 2 - Risultati</vt:lpstr>
      <vt:lpstr>Studio 2 - Risultati</vt:lpstr>
      <vt:lpstr>Conclusione: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VISINI GIULIA [PS0102843]</dc:creator>
  <cp:revision>117</cp:revision>
  <dcterms:created xsi:type="dcterms:W3CDTF">2024-10-28T10:29:07Z</dcterms:created>
  <dcterms:modified xsi:type="dcterms:W3CDTF">2024-11-13T08:18:35Z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0x0101007E170F4BB8EE474F8F36172834D2F585</vt:lpwstr>
  </property>
</Properties>
</file>