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sldIdLst>
    <p:sldId id="266" r:id="rId5"/>
    <p:sldId id="379" r:id="rId6"/>
    <p:sldId id="380" r:id="rId7"/>
    <p:sldId id="381" r:id="rId8"/>
    <p:sldId id="382" r:id="rId9"/>
    <p:sldId id="383" r:id="rId10"/>
    <p:sldId id="384" r:id="rId11"/>
    <p:sldId id="385" r:id="rId12"/>
    <p:sldId id="386" r:id="rId13"/>
    <p:sldId id="388" r:id="rId14"/>
    <p:sldId id="389" r:id="rId15"/>
    <p:sldId id="390" r:id="rId16"/>
    <p:sldId id="391" r:id="rId17"/>
    <p:sldId id="392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0E0"/>
    <a:srgbClr val="A20202"/>
    <a:srgbClr val="336600"/>
    <a:srgbClr val="E6E6E6"/>
    <a:srgbClr val="E5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21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445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255F2-96A4-4911-A3AA-F8144D9AB16F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E2BB3-8CB6-43B6-8499-1C06C83556A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6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29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0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6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8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2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3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16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61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9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0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2B1AD-8826-4026-AE1E-426A7E6F70A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hyperlink" Target="http://www.isolpack.com/IT/prodotti/coperture/" TargetMode="External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hyperlink" Target="https://www.isopan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7"/>
          <p:cNvSpPr/>
          <p:nvPr/>
        </p:nvSpPr>
        <p:spPr>
          <a:xfrm>
            <a:off x="1628673" y="659047"/>
            <a:ext cx="58866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LA COPERTURA DEGLI AMBIENTI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496" y="1742926"/>
            <a:ext cx="8442887" cy="5115074"/>
          </a:xfrm>
          <a:prstGeom prst="rect">
            <a:avLst/>
          </a:prstGeom>
        </p:spPr>
      </p:pic>
      <p:sp>
        <p:nvSpPr>
          <p:cNvPr id="12" name="Sottotitolo 2"/>
          <p:cNvSpPr>
            <a:spLocks noGrp="1"/>
          </p:cNvSpPr>
          <p:nvPr>
            <p:ph type="subTitle" idx="1"/>
          </p:nvPr>
        </p:nvSpPr>
        <p:spPr>
          <a:xfrm>
            <a:off x="1655676" y="1206706"/>
            <a:ext cx="5832648" cy="489440"/>
          </a:xfrm>
        </p:spPr>
        <p:txBody>
          <a:bodyPr>
            <a:noAutofit/>
          </a:bodyPr>
          <a:lstStyle/>
          <a:p>
            <a:r>
              <a:rPr lang="it-IT" sz="2000" b="1" dirty="0" smtClean="0">
                <a:solidFill>
                  <a:srgbClr val="A20202"/>
                </a:solidFill>
                <a:cs typeface="Arial" panose="020B0604020202020204" pitchFamily="34" charset="0"/>
              </a:rPr>
              <a:t>Tema </a:t>
            </a:r>
            <a:r>
              <a:rPr lang="it-IT" sz="2800" b="1" dirty="0">
                <a:solidFill>
                  <a:srgbClr val="A20202"/>
                </a:solidFill>
                <a:cs typeface="Arial" panose="020B0604020202020204" pitchFamily="34" charset="0"/>
              </a:rPr>
              <a:t>DISCONTINUITA’</a:t>
            </a:r>
            <a:endParaRPr lang="it-IT" sz="2000" b="1" dirty="0" smtClean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sp>
        <p:nvSpPr>
          <p:cNvPr id="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10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/>
          <p:cNvSpPr txBox="1"/>
          <p:nvPr/>
        </p:nvSpPr>
        <p:spPr>
          <a:xfrm>
            <a:off x="333689" y="675875"/>
            <a:ext cx="865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A20202"/>
                </a:solidFill>
                <a:cs typeface="Arial" panose="020B0604020202020204" pitchFamily="34" charset="0"/>
              </a:rPr>
              <a:t>PROCEDIMENTI COSTRUTTIVI</a:t>
            </a:r>
            <a:endParaRPr lang="it-IT" sz="20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sp>
        <p:nvSpPr>
          <p:cNvPr id="37" name="TextBox 9"/>
          <p:cNvSpPr txBox="1"/>
          <p:nvPr/>
        </p:nvSpPr>
        <p:spPr>
          <a:xfrm>
            <a:off x="2544392" y="1355668"/>
            <a:ext cx="3891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latin typeface="+mn-lt"/>
              </a:rPr>
              <a:t>A ORDITO PIU’ IMPALCATO</a:t>
            </a:r>
          </a:p>
        </p:txBody>
      </p:sp>
      <p:grpSp>
        <p:nvGrpSpPr>
          <p:cNvPr id="42" name="Gruppo 41"/>
          <p:cNvGrpSpPr/>
          <p:nvPr/>
        </p:nvGrpSpPr>
        <p:grpSpPr>
          <a:xfrm>
            <a:off x="333689" y="2131561"/>
            <a:ext cx="8476622" cy="4474039"/>
            <a:chOff x="609189" y="2228288"/>
            <a:chExt cx="8476622" cy="4474039"/>
          </a:xfrm>
        </p:grpSpPr>
        <p:grpSp>
          <p:nvGrpSpPr>
            <p:cNvPr id="7" name="Gruppo 6"/>
            <p:cNvGrpSpPr/>
            <p:nvPr/>
          </p:nvGrpSpPr>
          <p:grpSpPr>
            <a:xfrm>
              <a:off x="5355410" y="2395921"/>
              <a:ext cx="3730401" cy="1200330"/>
              <a:chOff x="4096786" y="3123791"/>
              <a:chExt cx="3720876" cy="1200330"/>
            </a:xfrm>
          </p:grpSpPr>
          <p:sp>
            <p:nvSpPr>
              <p:cNvPr id="8" name="CasellaDiTesto 7"/>
              <p:cNvSpPr txBox="1"/>
              <p:nvPr/>
            </p:nvSpPr>
            <p:spPr>
              <a:xfrm>
                <a:off x="4096786" y="3123791"/>
                <a:ext cx="23177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IMPALCATO</a:t>
                </a:r>
                <a:endParaRPr lang="en-US" sz="20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4096786" y="3523901"/>
                <a:ext cx="37208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err="1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monostrato</a:t>
                </a:r>
                <a:r>
                  <a:rPr lang="it-IT" sz="20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 </a:t>
                </a:r>
                <a:r>
                  <a:rPr lang="it-IT" sz="16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(</a:t>
                </a:r>
                <a:r>
                  <a:rPr lang="it-IT" sz="1600" dirty="0" err="1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blocchi,tavole</a:t>
                </a:r>
                <a:r>
                  <a:rPr lang="it-IT" sz="16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, pannelli)</a:t>
                </a:r>
                <a:endParaRPr lang="en-US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4096786" y="3924011"/>
                <a:ext cx="17723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stratificato</a:t>
                </a:r>
                <a:endParaRPr lang="en-US" sz="20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" name="CasellaDiTesto 2"/>
            <p:cNvSpPr txBox="1"/>
            <p:nvPr/>
          </p:nvSpPr>
          <p:spPr>
            <a:xfrm>
              <a:off x="617390" y="2228288"/>
              <a:ext cx="16192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ORDITO</a:t>
              </a:r>
              <a:endParaRPr lang="en-US" sz="20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609189" y="2654939"/>
              <a:ext cx="24179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ordito semplice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609189" y="3074544"/>
              <a:ext cx="32549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ordito doppio/multiplo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609189" y="3494149"/>
              <a:ext cx="32549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grigliato di travi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2372241" y="4823415"/>
              <a:ext cx="157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in legno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2372241" y="5199197"/>
              <a:ext cx="2200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in acciaio/metallo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2372241" y="5574980"/>
              <a:ext cx="157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in vetro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TextBox 9"/>
            <p:cNvSpPr txBox="1"/>
            <p:nvPr/>
          </p:nvSpPr>
          <p:spPr>
            <a:xfrm>
              <a:off x="2372241" y="4423304"/>
              <a:ext cx="1604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it-IT" dirty="0" smtClean="0">
                  <a:latin typeface="+mn-lt"/>
                </a:rPr>
                <a:t>MATERIALI</a:t>
              </a:r>
              <a:endParaRPr lang="it-IT" dirty="0">
                <a:latin typeface="+mn-lt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4811782" y="4799087"/>
              <a:ext cx="17723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a secco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4811782" y="5174870"/>
              <a:ext cx="2611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a concrezione </a:t>
              </a:r>
              <a:endParaRPr lang="en-US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TextBox 9"/>
            <p:cNvSpPr txBox="1"/>
            <p:nvPr/>
          </p:nvSpPr>
          <p:spPr>
            <a:xfrm>
              <a:off x="4811782" y="4423304"/>
              <a:ext cx="2082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it-IT" dirty="0" smtClean="0">
                  <a:latin typeface="+mn-lt"/>
                </a:rPr>
                <a:t>TECNOLOGIA</a:t>
              </a:r>
              <a:endParaRPr lang="it-IT" dirty="0">
                <a:latin typeface="+mn-lt"/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2372241" y="5950762"/>
              <a:ext cx="2200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in polimeri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2372241" y="6302217"/>
              <a:ext cx="2200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tessuti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9" name="Gruppo 48"/>
          <p:cNvGrpSpPr/>
          <p:nvPr/>
        </p:nvGrpSpPr>
        <p:grpSpPr>
          <a:xfrm>
            <a:off x="996660" y="2034108"/>
            <a:ext cx="7150680" cy="4729435"/>
            <a:chOff x="943087" y="1972892"/>
            <a:chExt cx="7150680" cy="4729435"/>
          </a:xfrm>
        </p:grpSpPr>
        <p:grpSp>
          <p:nvGrpSpPr>
            <p:cNvPr id="41" name="Gruppo 40"/>
            <p:cNvGrpSpPr/>
            <p:nvPr/>
          </p:nvGrpSpPr>
          <p:grpSpPr>
            <a:xfrm>
              <a:off x="943087" y="1972892"/>
              <a:ext cx="7150680" cy="4729435"/>
              <a:chOff x="-6225845" y="610820"/>
              <a:chExt cx="7150680" cy="4729435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6225845" y="610820"/>
                <a:ext cx="7150680" cy="4729435"/>
              </a:xfrm>
              <a:prstGeom prst="rect">
                <a:avLst/>
              </a:prstGeom>
            </p:spPr>
          </p:pic>
          <p:sp>
            <p:nvSpPr>
              <p:cNvPr id="29" name="Rettangolo 28"/>
              <p:cNvSpPr/>
              <p:nvPr/>
            </p:nvSpPr>
            <p:spPr>
              <a:xfrm>
                <a:off x="-4889106" y="3418794"/>
                <a:ext cx="2412269" cy="8427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400" b="1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meccanismo di funzionamento della struttura in elevazione: trave (setto)</a:t>
                </a:r>
                <a:endParaRPr lang="en-US" sz="14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32" name="Connettore diritto 31"/>
              <p:cNvCxnSpPr>
                <a:stCxn id="33" idx="4"/>
              </p:cNvCxnSpPr>
              <p:nvPr/>
            </p:nvCxnSpPr>
            <p:spPr>
              <a:xfrm>
                <a:off x="-4397077" y="2763253"/>
                <a:ext cx="70658" cy="655541"/>
              </a:xfrm>
              <a:prstGeom prst="line">
                <a:avLst/>
              </a:prstGeom>
              <a:ln w="38100">
                <a:solidFill>
                  <a:srgbClr val="A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e 32"/>
              <p:cNvSpPr/>
              <p:nvPr/>
            </p:nvSpPr>
            <p:spPr>
              <a:xfrm>
                <a:off x="-4467735" y="2621937"/>
                <a:ext cx="141316" cy="141316"/>
              </a:xfrm>
              <a:prstGeom prst="ellipse">
                <a:avLst/>
              </a:prstGeom>
              <a:solidFill>
                <a:srgbClr val="A20202"/>
              </a:solidFill>
              <a:ln>
                <a:solidFill>
                  <a:srgbClr val="A202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CasellaDiTesto 35"/>
              <p:cNvSpPr txBox="1"/>
              <p:nvPr/>
            </p:nvSpPr>
            <p:spPr>
              <a:xfrm>
                <a:off x="-2476837" y="769489"/>
                <a:ext cx="2527069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algn="ctr">
                  <a:defRPr sz="1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it-IT" sz="1800" dirty="0">
                    <a:latin typeface="+mn-lt"/>
                  </a:rPr>
                  <a:t>carico di esercizio</a:t>
                </a:r>
                <a:endParaRPr lang="en-US" sz="1800" dirty="0">
                  <a:latin typeface="+mn-lt"/>
                </a:endParaRPr>
              </a:p>
            </p:txBody>
          </p:sp>
        </p:grpSp>
        <p:sp>
          <p:nvSpPr>
            <p:cNvPr id="47" name="Rettangolo 46"/>
            <p:cNvSpPr/>
            <p:nvPr/>
          </p:nvSpPr>
          <p:spPr>
            <a:xfrm>
              <a:off x="7144964" y="5162705"/>
              <a:ext cx="193976" cy="3757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7423533" y="5199197"/>
              <a:ext cx="670234" cy="327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118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/>
          <p:cNvSpPr txBox="1"/>
          <p:nvPr/>
        </p:nvSpPr>
        <p:spPr>
          <a:xfrm>
            <a:off x="33250" y="1177019"/>
            <a:ext cx="453874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Solai a ordito semplice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4571999" y="1135594"/>
            <a:ext cx="4538749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Solai a ordito multiplo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48908"/>
            <a:ext cx="4588282" cy="3333674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600" y="1948908"/>
            <a:ext cx="4442400" cy="3331800"/>
          </a:xfrm>
          <a:prstGeom prst="rect">
            <a:avLst/>
          </a:prstGeom>
        </p:spPr>
      </p:pic>
      <p:sp>
        <p:nvSpPr>
          <p:cNvPr id="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20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-188575" y="1030484"/>
            <a:ext cx="453874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Solai a grigliato di travi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05350" y="2361851"/>
            <a:ext cx="5131722" cy="384879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15655" y="2363322"/>
            <a:ext cx="5143500" cy="385762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140" y="1720384"/>
            <a:ext cx="4788296" cy="358803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734592" y="1060043"/>
            <a:ext cx="4538749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Solai a piastra nervata</a:t>
            </a:r>
          </a:p>
        </p:txBody>
      </p:sp>
      <p:sp>
        <p:nvSpPr>
          <p:cNvPr id="9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265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ttangolo 110"/>
          <p:cNvSpPr/>
          <p:nvPr/>
        </p:nvSpPr>
        <p:spPr>
          <a:xfrm>
            <a:off x="0" y="1156485"/>
            <a:ext cx="9144000" cy="5701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2302625" y="564359"/>
            <a:ext cx="453874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Solai a grigliato di travi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96" name="Gruppo 95"/>
          <p:cNvGrpSpPr/>
          <p:nvPr/>
        </p:nvGrpSpPr>
        <p:grpSpPr>
          <a:xfrm>
            <a:off x="467705" y="1148415"/>
            <a:ext cx="8114563" cy="5023206"/>
            <a:chOff x="193251" y="1173387"/>
            <a:chExt cx="8114563" cy="5023206"/>
          </a:xfrm>
        </p:grpSpPr>
        <p:grpSp>
          <p:nvGrpSpPr>
            <p:cNvPr id="64" name="Gruppo 63"/>
            <p:cNvGrpSpPr/>
            <p:nvPr/>
          </p:nvGrpSpPr>
          <p:grpSpPr>
            <a:xfrm>
              <a:off x="193251" y="1173387"/>
              <a:ext cx="5513233" cy="2538117"/>
              <a:chOff x="151688" y="952862"/>
              <a:chExt cx="5513233" cy="2538117"/>
            </a:xfrm>
          </p:grpSpPr>
          <p:grpSp>
            <p:nvGrpSpPr>
              <p:cNvPr id="60" name="Gruppo 59"/>
              <p:cNvGrpSpPr/>
              <p:nvPr/>
            </p:nvGrpSpPr>
            <p:grpSpPr>
              <a:xfrm>
                <a:off x="151688" y="952863"/>
                <a:ext cx="2766079" cy="2538116"/>
                <a:chOff x="421402" y="1522944"/>
                <a:chExt cx="1980976" cy="1817717"/>
              </a:xfrm>
            </p:grpSpPr>
            <p:pic>
              <p:nvPicPr>
                <p:cNvPr id="54" name="Immagine 53"/>
                <p:cNvPicPr>
                  <a:picLocks noChangeAspect="1"/>
                </p:cNvPicPr>
                <p:nvPr/>
              </p:nvPicPr>
              <p:blipFill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4"/>
                <a:stretch/>
              </p:blipFill>
              <p:spPr>
                <a:xfrm>
                  <a:off x="421402" y="1522944"/>
                  <a:ext cx="1980976" cy="1817717"/>
                </a:xfrm>
                <a:prstGeom prst="rect">
                  <a:avLst/>
                </a:prstGeom>
              </p:spPr>
            </p:pic>
            <p:sp>
              <p:nvSpPr>
                <p:cNvPr id="59" name="Rettangolo 58"/>
                <p:cNvSpPr/>
                <p:nvPr/>
              </p:nvSpPr>
              <p:spPr>
                <a:xfrm>
                  <a:off x="1005840" y="1695796"/>
                  <a:ext cx="141316" cy="1567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uppo 62"/>
              <p:cNvGrpSpPr/>
              <p:nvPr/>
            </p:nvGrpSpPr>
            <p:grpSpPr>
              <a:xfrm>
                <a:off x="2876188" y="952862"/>
                <a:ext cx="2788733" cy="2538117"/>
                <a:chOff x="3089503" y="1096096"/>
                <a:chExt cx="1980976" cy="1665317"/>
              </a:xfrm>
            </p:grpSpPr>
            <p:pic>
              <p:nvPicPr>
                <p:cNvPr id="58" name="Immagine 57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089503" y="1096096"/>
                  <a:ext cx="1980976" cy="1665317"/>
                </a:xfrm>
                <a:prstGeom prst="rect">
                  <a:avLst/>
                </a:prstGeom>
              </p:spPr>
            </p:pic>
            <p:sp>
              <p:nvSpPr>
                <p:cNvPr id="61" name="Rettangolo 60"/>
                <p:cNvSpPr/>
                <p:nvPr/>
              </p:nvSpPr>
              <p:spPr>
                <a:xfrm>
                  <a:off x="3679309" y="1224096"/>
                  <a:ext cx="167869" cy="189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8" name="Gruppo 77"/>
            <p:cNvGrpSpPr/>
            <p:nvPr/>
          </p:nvGrpSpPr>
          <p:grpSpPr>
            <a:xfrm>
              <a:off x="440575" y="1414745"/>
              <a:ext cx="2172104" cy="1303517"/>
              <a:chOff x="440575" y="1414745"/>
              <a:chExt cx="2172104" cy="1303517"/>
            </a:xfrm>
          </p:grpSpPr>
          <p:grpSp>
            <p:nvGrpSpPr>
              <p:cNvPr id="76" name="Gruppo 75"/>
              <p:cNvGrpSpPr/>
              <p:nvPr/>
            </p:nvGrpSpPr>
            <p:grpSpPr>
              <a:xfrm>
                <a:off x="440575" y="1414745"/>
                <a:ext cx="2172104" cy="1303517"/>
                <a:chOff x="440575" y="1414745"/>
                <a:chExt cx="2172104" cy="1303517"/>
              </a:xfrm>
            </p:grpSpPr>
            <p:cxnSp>
              <p:nvCxnSpPr>
                <p:cNvPr id="68" name="Connettore diritto 67"/>
                <p:cNvCxnSpPr/>
                <p:nvPr/>
              </p:nvCxnSpPr>
              <p:spPr>
                <a:xfrm flipH="1">
                  <a:off x="440575" y="1414745"/>
                  <a:ext cx="766062" cy="1303517"/>
                </a:xfrm>
                <a:prstGeom prst="line">
                  <a:avLst/>
                </a:prstGeom>
                <a:ln w="28575">
                  <a:solidFill>
                    <a:srgbClr val="A2020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ttore diritto 69"/>
                <p:cNvCxnSpPr/>
                <p:nvPr/>
              </p:nvCxnSpPr>
              <p:spPr>
                <a:xfrm>
                  <a:off x="448887" y="2718262"/>
                  <a:ext cx="1397730" cy="0"/>
                </a:xfrm>
                <a:prstGeom prst="line">
                  <a:avLst/>
                </a:prstGeom>
                <a:ln w="28575">
                  <a:solidFill>
                    <a:srgbClr val="A2020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ttore diritto 73"/>
                <p:cNvCxnSpPr/>
                <p:nvPr/>
              </p:nvCxnSpPr>
              <p:spPr>
                <a:xfrm flipH="1">
                  <a:off x="1846617" y="1414745"/>
                  <a:ext cx="766062" cy="1303517"/>
                </a:xfrm>
                <a:prstGeom prst="line">
                  <a:avLst/>
                </a:prstGeom>
                <a:ln w="28575">
                  <a:solidFill>
                    <a:srgbClr val="A2020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ttore diritto 74"/>
                <p:cNvCxnSpPr/>
                <p:nvPr/>
              </p:nvCxnSpPr>
              <p:spPr>
                <a:xfrm>
                  <a:off x="1214949" y="1414745"/>
                  <a:ext cx="1397730" cy="0"/>
                </a:xfrm>
                <a:prstGeom prst="line">
                  <a:avLst/>
                </a:prstGeom>
                <a:ln w="28575">
                  <a:solidFill>
                    <a:srgbClr val="A2020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7" name="Parallelogramma 76"/>
              <p:cNvSpPr/>
              <p:nvPr/>
            </p:nvSpPr>
            <p:spPr>
              <a:xfrm>
                <a:off x="575241" y="1462815"/>
                <a:ext cx="1932607" cy="1200374"/>
              </a:xfrm>
              <a:prstGeom prst="parallelogram">
                <a:avLst>
                  <a:gd name="adj" fmla="val 54598"/>
                </a:avLst>
              </a:prstGeom>
              <a:pattFill prst="pct5">
                <a:fgClr>
                  <a:srgbClr val="C0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uppo 86"/>
            <p:cNvGrpSpPr/>
            <p:nvPr/>
          </p:nvGrpSpPr>
          <p:grpSpPr>
            <a:xfrm>
              <a:off x="5706484" y="1173387"/>
              <a:ext cx="2601330" cy="2538117"/>
              <a:chOff x="5844704" y="1173387"/>
              <a:chExt cx="1865828" cy="1820488"/>
            </a:xfrm>
          </p:grpSpPr>
          <p:pic>
            <p:nvPicPr>
              <p:cNvPr id="38" name="Immagine 3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44704" y="1173387"/>
                <a:ext cx="1865828" cy="1820488"/>
              </a:xfrm>
              <a:prstGeom prst="rect">
                <a:avLst/>
              </a:prstGeom>
            </p:spPr>
          </p:pic>
          <p:sp>
            <p:nvSpPr>
              <p:cNvPr id="86" name="Rettangolo 85"/>
              <p:cNvSpPr/>
              <p:nvPr/>
            </p:nvSpPr>
            <p:spPr>
              <a:xfrm>
                <a:off x="6392487" y="1339021"/>
                <a:ext cx="102722" cy="1237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uppo 94"/>
            <p:cNvGrpSpPr/>
            <p:nvPr/>
          </p:nvGrpSpPr>
          <p:grpSpPr>
            <a:xfrm>
              <a:off x="193251" y="3711504"/>
              <a:ext cx="8114563" cy="2485089"/>
              <a:chOff x="112039" y="3838383"/>
              <a:chExt cx="8125527" cy="2485089"/>
            </a:xfrm>
          </p:grpSpPr>
          <p:grpSp>
            <p:nvGrpSpPr>
              <p:cNvPr id="94" name="Gruppo 93"/>
              <p:cNvGrpSpPr/>
              <p:nvPr/>
            </p:nvGrpSpPr>
            <p:grpSpPr>
              <a:xfrm>
                <a:off x="112039" y="3838383"/>
                <a:ext cx="5594445" cy="2485089"/>
                <a:chOff x="112039" y="3838383"/>
                <a:chExt cx="5594445" cy="2485089"/>
              </a:xfrm>
            </p:grpSpPr>
            <p:grpSp>
              <p:nvGrpSpPr>
                <p:cNvPr id="89" name="Gruppo 88"/>
                <p:cNvGrpSpPr/>
                <p:nvPr/>
              </p:nvGrpSpPr>
              <p:grpSpPr>
                <a:xfrm>
                  <a:off x="112039" y="3838383"/>
                  <a:ext cx="2859010" cy="2485087"/>
                  <a:chOff x="305460" y="3988580"/>
                  <a:chExt cx="1956035" cy="1700210"/>
                </a:xfrm>
              </p:grpSpPr>
              <p:pic>
                <p:nvPicPr>
                  <p:cNvPr id="56" name="Immagine 55"/>
                  <p:cNvPicPr>
                    <a:picLocks noChangeAspect="1"/>
                  </p:cNvPicPr>
                  <p:nvPr/>
                </p:nvPicPr>
                <p:blipFill rotWithShape="1"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b="-4"/>
                  <a:stretch/>
                </p:blipFill>
                <p:spPr>
                  <a:xfrm>
                    <a:off x="305460" y="3988580"/>
                    <a:ext cx="1956035" cy="1700210"/>
                  </a:xfrm>
                  <a:prstGeom prst="rect">
                    <a:avLst/>
                  </a:prstGeom>
                </p:spPr>
              </p:pic>
              <p:sp>
                <p:nvSpPr>
                  <p:cNvPr id="88" name="Rettangolo 87"/>
                  <p:cNvSpPr/>
                  <p:nvPr/>
                </p:nvSpPr>
                <p:spPr>
                  <a:xfrm>
                    <a:off x="823606" y="4021779"/>
                    <a:ext cx="185708" cy="17423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1" name="Gruppo 90"/>
                <p:cNvGrpSpPr/>
                <p:nvPr/>
              </p:nvGrpSpPr>
              <p:grpSpPr>
                <a:xfrm>
                  <a:off x="2959330" y="3838386"/>
                  <a:ext cx="2747154" cy="2485086"/>
                  <a:chOff x="2623293" y="3838385"/>
                  <a:chExt cx="1956035" cy="1769436"/>
                </a:xfrm>
              </p:grpSpPr>
              <p:pic>
                <p:nvPicPr>
                  <p:cNvPr id="57" name="Immagine 56"/>
                  <p:cNvPicPr>
                    <a:picLocks noChangeAspect="1"/>
                  </p:cNvPicPr>
                  <p:nvPr/>
                </p:nvPicPr>
                <p:blipFill rotWithShape="1"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623293" y="3838385"/>
                    <a:ext cx="1956035" cy="1769436"/>
                  </a:xfrm>
                  <a:prstGeom prst="rect">
                    <a:avLst/>
                  </a:prstGeom>
                </p:spPr>
              </p:pic>
              <p:sp>
                <p:nvSpPr>
                  <p:cNvPr id="90" name="Rettangolo 89"/>
                  <p:cNvSpPr/>
                  <p:nvPr/>
                </p:nvSpPr>
                <p:spPr>
                  <a:xfrm>
                    <a:off x="3273239" y="3962942"/>
                    <a:ext cx="60691" cy="8712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" name="Gruppo 92"/>
              <p:cNvGrpSpPr/>
              <p:nvPr/>
            </p:nvGrpSpPr>
            <p:grpSpPr>
              <a:xfrm>
                <a:off x="5706484" y="3838384"/>
                <a:ext cx="2531082" cy="2485087"/>
                <a:chOff x="5050126" y="3838384"/>
                <a:chExt cx="1865828" cy="1831922"/>
              </a:xfrm>
            </p:grpSpPr>
            <p:pic>
              <p:nvPicPr>
                <p:cNvPr id="55" name="Immagine 54"/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050126" y="3838384"/>
                  <a:ext cx="1865828" cy="1831922"/>
                </a:xfrm>
                <a:prstGeom prst="rect">
                  <a:avLst/>
                </a:prstGeom>
              </p:spPr>
            </p:pic>
            <p:sp>
              <p:nvSpPr>
                <p:cNvPr id="92" name="Rettangolo 91"/>
                <p:cNvSpPr/>
                <p:nvPr/>
              </p:nvSpPr>
              <p:spPr>
                <a:xfrm>
                  <a:off x="5619404" y="3942430"/>
                  <a:ext cx="87080" cy="1076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9" name="Gruppo 108"/>
          <p:cNvGrpSpPr/>
          <p:nvPr/>
        </p:nvGrpSpPr>
        <p:grpSpPr>
          <a:xfrm>
            <a:off x="469711" y="6383819"/>
            <a:ext cx="2642429" cy="301919"/>
            <a:chOff x="981307" y="6390717"/>
            <a:chExt cx="2642429" cy="301919"/>
          </a:xfrm>
        </p:grpSpPr>
        <p:sp>
          <p:nvSpPr>
            <p:cNvPr id="102" name="Rettangolo 101"/>
            <p:cNvSpPr/>
            <p:nvPr/>
          </p:nvSpPr>
          <p:spPr>
            <a:xfrm>
              <a:off x="3379117" y="6400801"/>
              <a:ext cx="244619" cy="490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ttangolo 96"/>
            <p:cNvSpPr/>
            <p:nvPr/>
          </p:nvSpPr>
          <p:spPr>
            <a:xfrm>
              <a:off x="981307" y="6400801"/>
              <a:ext cx="244619" cy="490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ttangolo 97"/>
            <p:cNvSpPr/>
            <p:nvPr/>
          </p:nvSpPr>
          <p:spPr>
            <a:xfrm>
              <a:off x="1339083" y="6400801"/>
              <a:ext cx="400091" cy="490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ttangolo 98"/>
            <p:cNvSpPr/>
            <p:nvPr/>
          </p:nvSpPr>
          <p:spPr>
            <a:xfrm>
              <a:off x="1848579" y="6400801"/>
              <a:ext cx="391867" cy="490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ttangolo 99"/>
            <p:cNvSpPr/>
            <p:nvPr/>
          </p:nvSpPr>
          <p:spPr>
            <a:xfrm>
              <a:off x="2361397" y="6400801"/>
              <a:ext cx="391867" cy="490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ttangolo 100"/>
            <p:cNvSpPr/>
            <p:nvPr/>
          </p:nvSpPr>
          <p:spPr>
            <a:xfrm>
              <a:off x="2867550" y="6400801"/>
              <a:ext cx="403239" cy="570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uppo 52"/>
            <p:cNvGrpSpPr/>
            <p:nvPr/>
          </p:nvGrpSpPr>
          <p:grpSpPr>
            <a:xfrm>
              <a:off x="1225926" y="6400801"/>
              <a:ext cx="2157355" cy="291835"/>
              <a:chOff x="1445175" y="6477283"/>
              <a:chExt cx="2157355" cy="291835"/>
            </a:xfrm>
            <a:solidFill>
              <a:srgbClr val="002060"/>
            </a:solidFill>
          </p:grpSpPr>
          <p:sp>
            <p:nvSpPr>
              <p:cNvPr id="48" name="Rettangolo 47"/>
              <p:cNvSpPr/>
              <p:nvPr/>
            </p:nvSpPr>
            <p:spPr>
              <a:xfrm>
                <a:off x="1445175" y="6477283"/>
                <a:ext cx="109405" cy="277000"/>
              </a:xfrm>
              <a:prstGeom prst="rect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ttangolo 48"/>
              <p:cNvSpPr/>
              <p:nvPr/>
            </p:nvSpPr>
            <p:spPr>
              <a:xfrm>
                <a:off x="1958423" y="6477283"/>
                <a:ext cx="109405" cy="283253"/>
              </a:xfrm>
              <a:prstGeom prst="rect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ttangolo 49"/>
              <p:cNvSpPr/>
              <p:nvPr/>
            </p:nvSpPr>
            <p:spPr>
              <a:xfrm>
                <a:off x="2459695" y="6477283"/>
                <a:ext cx="121381" cy="291835"/>
              </a:xfrm>
              <a:prstGeom prst="rect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ttangolo 50"/>
              <p:cNvSpPr/>
              <p:nvPr/>
            </p:nvSpPr>
            <p:spPr>
              <a:xfrm>
                <a:off x="2972943" y="6477283"/>
                <a:ext cx="108367" cy="283743"/>
              </a:xfrm>
              <a:prstGeom prst="rect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ttangolo 51"/>
              <p:cNvSpPr/>
              <p:nvPr/>
            </p:nvSpPr>
            <p:spPr>
              <a:xfrm>
                <a:off x="3486192" y="6477284"/>
                <a:ext cx="116338" cy="291834"/>
              </a:xfrm>
              <a:prstGeom prst="rect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4" name="Connettore diritto 103"/>
            <p:cNvCxnSpPr/>
            <p:nvPr/>
          </p:nvCxnSpPr>
          <p:spPr>
            <a:xfrm>
              <a:off x="981307" y="6390717"/>
              <a:ext cx="2642429" cy="221"/>
            </a:xfrm>
            <a:prstGeom prst="line">
              <a:avLst/>
            </a:prstGeom>
            <a:ln w="95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CasellaDiTesto 109"/>
          <p:cNvSpPr txBox="1"/>
          <p:nvPr/>
        </p:nvSpPr>
        <p:spPr>
          <a:xfrm>
            <a:off x="3409311" y="6455661"/>
            <a:ext cx="5614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ruolo dell’impalcato: chiudere la luce libera tra gli elementi dell’ordito</a:t>
            </a:r>
            <a:endParaRPr lang="en-US" sz="1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12" name="CasellaDiTesto 111"/>
          <p:cNvSpPr txBox="1"/>
          <p:nvPr/>
        </p:nvSpPr>
        <p:spPr>
          <a:xfrm>
            <a:off x="3463077" y="6145478"/>
            <a:ext cx="2347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sezione resistente</a:t>
            </a:r>
            <a:endParaRPr lang="en-US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62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24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107457" y="547517"/>
            <a:ext cx="453874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Solai a piastra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6" name="Gruppo 45"/>
          <p:cNvGrpSpPr/>
          <p:nvPr/>
        </p:nvGrpSpPr>
        <p:grpSpPr>
          <a:xfrm>
            <a:off x="0" y="1218002"/>
            <a:ext cx="9144001" cy="5657640"/>
            <a:chOff x="0" y="1218002"/>
            <a:chExt cx="9144001" cy="5657640"/>
          </a:xfrm>
        </p:grpSpPr>
        <p:grpSp>
          <p:nvGrpSpPr>
            <p:cNvPr id="41" name="Gruppo 40"/>
            <p:cNvGrpSpPr/>
            <p:nvPr/>
          </p:nvGrpSpPr>
          <p:grpSpPr>
            <a:xfrm>
              <a:off x="0" y="1218002"/>
              <a:ext cx="9144001" cy="5657640"/>
              <a:chOff x="0" y="1218002"/>
              <a:chExt cx="9144001" cy="5657640"/>
            </a:xfrm>
          </p:grpSpPr>
          <p:grpSp>
            <p:nvGrpSpPr>
              <p:cNvPr id="30" name="Gruppo 29"/>
              <p:cNvGrpSpPr/>
              <p:nvPr/>
            </p:nvGrpSpPr>
            <p:grpSpPr>
              <a:xfrm>
                <a:off x="0" y="1218002"/>
                <a:ext cx="9144001" cy="5657640"/>
                <a:chOff x="29812" y="882261"/>
                <a:chExt cx="9197313" cy="5975739"/>
              </a:xfrm>
            </p:grpSpPr>
            <p:sp>
              <p:nvSpPr>
                <p:cNvPr id="29" name="Rettangolo 28"/>
                <p:cNvSpPr/>
                <p:nvPr/>
              </p:nvSpPr>
              <p:spPr>
                <a:xfrm>
                  <a:off x="29812" y="943298"/>
                  <a:ext cx="9197312" cy="59147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CasellaDiTesto 9"/>
                <p:cNvSpPr txBox="1"/>
                <p:nvPr/>
              </p:nvSpPr>
              <p:spPr>
                <a:xfrm>
                  <a:off x="2302625" y="882261"/>
                  <a:ext cx="4538749" cy="5656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it-IT" sz="2400" b="1" dirty="0" smtClean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Solai a piastra nervata</a:t>
                  </a:r>
                </a:p>
              </p:txBody>
            </p:sp>
            <p:pic>
              <p:nvPicPr>
                <p:cNvPr id="4" name="Immagine 3"/>
                <p:cNvPicPr>
                  <a:picLocks noChangeAspect="1"/>
                </p:cNvPicPr>
                <p:nvPr/>
              </p:nvPicPr>
              <p:blipFill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316450" y="5034478"/>
                  <a:ext cx="1910675" cy="1784832"/>
                </a:xfrm>
                <a:prstGeom prst="rect">
                  <a:avLst/>
                </a:prstGeom>
              </p:spPr>
            </p:pic>
            <p:grpSp>
              <p:nvGrpSpPr>
                <p:cNvPr id="15" name="Gruppo 14"/>
                <p:cNvGrpSpPr/>
                <p:nvPr/>
              </p:nvGrpSpPr>
              <p:grpSpPr>
                <a:xfrm>
                  <a:off x="29812" y="977381"/>
                  <a:ext cx="2019993" cy="2065218"/>
                  <a:chOff x="124974" y="5071671"/>
                  <a:chExt cx="1908244" cy="1865296"/>
                </a:xfrm>
              </p:grpSpPr>
              <p:pic>
                <p:nvPicPr>
                  <p:cNvPr id="12" name="Immagine 11"/>
                  <p:cNvPicPr>
                    <a:picLocks noChangeAspect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24974" y="5071671"/>
                    <a:ext cx="1908244" cy="1865296"/>
                  </a:xfrm>
                  <a:prstGeom prst="rect">
                    <a:avLst/>
                  </a:prstGeom>
                </p:spPr>
              </p:pic>
              <p:sp>
                <p:nvSpPr>
                  <p:cNvPr id="5" name="Rettangolo 4"/>
                  <p:cNvSpPr/>
                  <p:nvPr/>
                </p:nvSpPr>
                <p:spPr>
                  <a:xfrm>
                    <a:off x="796854" y="5071672"/>
                    <a:ext cx="1022465" cy="2176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ttangolo 13"/>
                  <p:cNvSpPr/>
                  <p:nvPr/>
                </p:nvSpPr>
                <p:spPr>
                  <a:xfrm>
                    <a:off x="1657350" y="5353396"/>
                    <a:ext cx="45719" cy="10806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uppo 17"/>
                <p:cNvGrpSpPr/>
                <p:nvPr/>
              </p:nvGrpSpPr>
              <p:grpSpPr>
                <a:xfrm>
                  <a:off x="4741600" y="3302245"/>
                  <a:ext cx="4342524" cy="3555754"/>
                  <a:chOff x="2694386" y="3436818"/>
                  <a:chExt cx="4109686" cy="3214476"/>
                </a:xfrm>
              </p:grpSpPr>
              <p:pic>
                <p:nvPicPr>
                  <p:cNvPr id="13" name="Immagine 12"/>
                  <p:cNvPicPr>
                    <a:picLocks noChangeAspect="1"/>
                  </p:cNvPicPr>
                  <p:nvPr/>
                </p:nvPicPr>
                <p:blipFill rotWithShape="1"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895828" y="3436818"/>
                    <a:ext cx="1908244" cy="1624462"/>
                  </a:xfrm>
                  <a:prstGeom prst="rect">
                    <a:avLst/>
                  </a:prstGeom>
                </p:spPr>
              </p:pic>
              <p:sp>
                <p:nvSpPr>
                  <p:cNvPr id="16" name="Rettangolo 15"/>
                  <p:cNvSpPr/>
                  <p:nvPr/>
                </p:nvSpPr>
                <p:spPr>
                  <a:xfrm>
                    <a:off x="2694386" y="6434051"/>
                    <a:ext cx="580829" cy="21724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Rettangolo 16"/>
                  <p:cNvSpPr/>
                  <p:nvPr/>
                </p:nvSpPr>
                <p:spPr>
                  <a:xfrm>
                    <a:off x="4123113" y="5119678"/>
                    <a:ext cx="174567" cy="1324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" name="Gruppo 19"/>
                <p:cNvGrpSpPr/>
                <p:nvPr/>
              </p:nvGrpSpPr>
              <p:grpSpPr>
                <a:xfrm>
                  <a:off x="51270" y="3302245"/>
                  <a:ext cx="2019993" cy="2287520"/>
                  <a:chOff x="6104591" y="5353396"/>
                  <a:chExt cx="1852179" cy="2030626"/>
                </a:xfrm>
              </p:grpSpPr>
              <p:pic>
                <p:nvPicPr>
                  <p:cNvPr id="11" name="Immagine 10"/>
                  <p:cNvPicPr>
                    <a:picLocks noChangeAspect="1"/>
                  </p:cNvPicPr>
                  <p:nvPr/>
                </p:nvPicPr>
                <p:blipFill rotWithShape="1"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"/>
                  <a:stretch/>
                </p:blipFill>
                <p:spPr>
                  <a:xfrm>
                    <a:off x="6104591" y="5632957"/>
                    <a:ext cx="1852179" cy="1751065"/>
                  </a:xfrm>
                  <a:prstGeom prst="rect">
                    <a:avLst/>
                  </a:prstGeom>
                </p:spPr>
              </p:pic>
              <p:sp>
                <p:nvSpPr>
                  <p:cNvPr id="19" name="Rettangolo 18"/>
                  <p:cNvSpPr/>
                  <p:nvPr/>
                </p:nvSpPr>
                <p:spPr>
                  <a:xfrm>
                    <a:off x="7566440" y="5353396"/>
                    <a:ext cx="64644" cy="10806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22" name="Immagine 21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75989" y="3617173"/>
                  <a:ext cx="1984235" cy="1972593"/>
                </a:xfrm>
                <a:prstGeom prst="rect">
                  <a:avLst/>
                </a:prstGeom>
              </p:spPr>
            </p:pic>
            <p:grpSp>
              <p:nvGrpSpPr>
                <p:cNvPr id="25" name="Gruppo 24"/>
                <p:cNvGrpSpPr/>
                <p:nvPr/>
              </p:nvGrpSpPr>
              <p:grpSpPr>
                <a:xfrm>
                  <a:off x="2149556" y="977381"/>
                  <a:ext cx="4804757" cy="2061576"/>
                  <a:chOff x="232756" y="1554480"/>
                  <a:chExt cx="4804757" cy="2061576"/>
                </a:xfrm>
              </p:grpSpPr>
              <p:pic>
                <p:nvPicPr>
                  <p:cNvPr id="21" name="Immagine 20"/>
                  <p:cNvPicPr>
                    <a:picLocks noChangeAspect="1"/>
                  </p:cNvPicPr>
                  <p:nvPr/>
                </p:nvPicPr>
                <p:blipFill rotWithShape="1"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32756" y="1554480"/>
                    <a:ext cx="4804757" cy="2061576"/>
                  </a:xfrm>
                  <a:prstGeom prst="rect">
                    <a:avLst/>
                  </a:prstGeom>
                </p:spPr>
              </p:pic>
              <p:sp>
                <p:nvSpPr>
                  <p:cNvPr id="23" name="Rettangolo 22"/>
                  <p:cNvSpPr/>
                  <p:nvPr/>
                </p:nvSpPr>
                <p:spPr>
                  <a:xfrm>
                    <a:off x="1878676" y="1689308"/>
                    <a:ext cx="154542" cy="1257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ttangolo 23"/>
                  <p:cNvSpPr/>
                  <p:nvPr/>
                </p:nvSpPr>
                <p:spPr>
                  <a:xfrm>
                    <a:off x="4455621" y="1654233"/>
                    <a:ext cx="182881" cy="2161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6" name="Rettangolo 25"/>
                <p:cNvSpPr/>
                <p:nvPr/>
              </p:nvSpPr>
              <p:spPr>
                <a:xfrm>
                  <a:off x="3795476" y="3241964"/>
                  <a:ext cx="154542" cy="1820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ttangolo 26"/>
                <p:cNvSpPr/>
                <p:nvPr/>
              </p:nvSpPr>
              <p:spPr>
                <a:xfrm>
                  <a:off x="6288575" y="3221798"/>
                  <a:ext cx="92228" cy="190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ttangolo 27"/>
                <p:cNvSpPr/>
                <p:nvPr/>
              </p:nvSpPr>
              <p:spPr>
                <a:xfrm>
                  <a:off x="8704144" y="5178725"/>
                  <a:ext cx="99753" cy="1465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CasellaDiTesto 30"/>
              <p:cNvSpPr txBox="1"/>
              <p:nvPr/>
            </p:nvSpPr>
            <p:spPr>
              <a:xfrm>
                <a:off x="273222" y="3134400"/>
                <a:ext cx="16830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soletta a sbalzo</a:t>
                </a:r>
                <a:endParaRPr lang="en-US" sz="14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CasellaDiTesto 31"/>
              <p:cNvSpPr txBox="1"/>
              <p:nvPr/>
            </p:nvSpPr>
            <p:spPr>
              <a:xfrm>
                <a:off x="2356869" y="3127715"/>
                <a:ext cx="16830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b="1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piastra semplice</a:t>
                </a:r>
                <a:endParaRPr lang="en-US" sz="14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" name="Freccia a destra 33"/>
              <p:cNvSpPr/>
              <p:nvPr/>
            </p:nvSpPr>
            <p:spPr>
              <a:xfrm>
                <a:off x="7245581" y="1688025"/>
                <a:ext cx="482138" cy="166255"/>
              </a:xfrm>
              <a:prstGeom prst="rightArrow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CasellaDiTesto 34"/>
              <p:cNvSpPr txBox="1"/>
              <p:nvPr/>
            </p:nvSpPr>
            <p:spPr>
              <a:xfrm>
                <a:off x="7066178" y="1854280"/>
                <a:ext cx="19418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direzione di trasmissione dei carichi/tessitura elementi resistenti</a:t>
                </a:r>
                <a:endParaRPr lang="en-US" sz="12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" name="CasellaDiTesto 35"/>
              <p:cNvSpPr txBox="1"/>
              <p:nvPr/>
            </p:nvSpPr>
            <p:spPr>
              <a:xfrm>
                <a:off x="99595" y="5595287"/>
                <a:ext cx="219930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b="1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piastra su due appoggi </a:t>
                </a:r>
                <a:r>
                  <a:rPr lang="it-IT" sz="1200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monodirezionale</a:t>
                </a:r>
                <a:endParaRPr lang="en-US" sz="14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" name="CasellaDiTesto 36"/>
              <p:cNvSpPr txBox="1"/>
              <p:nvPr/>
            </p:nvSpPr>
            <p:spPr>
              <a:xfrm>
                <a:off x="2800265" y="5603088"/>
                <a:ext cx="236157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b="1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piastra su 3 o 4 appoggi</a:t>
                </a:r>
                <a:endParaRPr lang="en-US" sz="14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" name="CasellaDiTesto 32"/>
              <p:cNvSpPr txBox="1"/>
              <p:nvPr/>
            </p:nvSpPr>
            <p:spPr>
              <a:xfrm>
                <a:off x="4654962" y="3119705"/>
                <a:ext cx="219157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b="1" dirty="0" smtClean="0">
                    <a:solidFill>
                      <a:srgbClr val="002060"/>
                    </a:solidFill>
                    <a:cs typeface="Arial" panose="020B0604020202020204" pitchFamily="34" charset="0"/>
                  </a:rPr>
                  <a:t>piastra a fungo con rinforzi d’imposta</a:t>
                </a:r>
                <a:endParaRPr lang="en-US" sz="14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3" name="Gruppo 2"/>
              <p:cNvGrpSpPr/>
              <p:nvPr/>
            </p:nvGrpSpPr>
            <p:grpSpPr>
              <a:xfrm>
                <a:off x="4041477" y="3478394"/>
                <a:ext cx="1913434" cy="2153105"/>
                <a:chOff x="4041477" y="3478394"/>
                <a:chExt cx="1913434" cy="2153105"/>
              </a:xfrm>
            </p:grpSpPr>
            <p:pic>
              <p:nvPicPr>
                <p:cNvPr id="39" name="Immagine 38"/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041477" y="3841144"/>
                  <a:ext cx="1913434" cy="1790355"/>
                </a:xfrm>
                <a:prstGeom prst="rect">
                  <a:avLst/>
                </a:prstGeom>
              </p:spPr>
            </p:pic>
            <p:sp>
              <p:nvSpPr>
                <p:cNvPr id="2" name="Rettangolo 1"/>
                <p:cNvSpPr/>
                <p:nvPr/>
              </p:nvSpPr>
              <p:spPr>
                <a:xfrm>
                  <a:off x="5578250" y="3478394"/>
                  <a:ext cx="45719" cy="1348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Rettangolo 7"/>
              <p:cNvSpPr/>
              <p:nvPr/>
            </p:nvSpPr>
            <p:spPr>
              <a:xfrm>
                <a:off x="8580609" y="3500582"/>
                <a:ext cx="186063" cy="2764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ttangolo 8"/>
              <p:cNvSpPr/>
              <p:nvPr/>
            </p:nvSpPr>
            <p:spPr>
              <a:xfrm>
                <a:off x="7017662" y="4999452"/>
                <a:ext cx="567694" cy="246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ttangolo 39"/>
              <p:cNvSpPr/>
              <p:nvPr/>
            </p:nvSpPr>
            <p:spPr>
              <a:xfrm>
                <a:off x="7017662" y="5047699"/>
                <a:ext cx="309609" cy="2084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Rettangolo 41"/>
            <p:cNvSpPr/>
            <p:nvPr/>
          </p:nvSpPr>
          <p:spPr>
            <a:xfrm>
              <a:off x="1606390" y="3916545"/>
              <a:ext cx="70092" cy="202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3804875" y="3934703"/>
              <a:ext cx="83419" cy="202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5559269" y="3942597"/>
              <a:ext cx="143212" cy="202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asellaDiTesto 44"/>
            <p:cNvSpPr txBox="1"/>
            <p:nvPr/>
          </p:nvSpPr>
          <p:spPr>
            <a:xfrm>
              <a:off x="5315019" y="5593075"/>
              <a:ext cx="236157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piastre nervate </a:t>
              </a:r>
            </a:p>
            <a:p>
              <a:pPr algn="ctr"/>
              <a:r>
                <a:rPr lang="it-IT" sz="12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mono o bidirezionali</a:t>
              </a:r>
              <a:endParaRPr lang="en-US" sz="12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3" name="Gruppo 52"/>
          <p:cNvGrpSpPr/>
          <p:nvPr/>
        </p:nvGrpSpPr>
        <p:grpSpPr>
          <a:xfrm>
            <a:off x="317611" y="6373641"/>
            <a:ext cx="2996019" cy="303582"/>
            <a:chOff x="1043872" y="6465536"/>
            <a:chExt cx="2996019" cy="303582"/>
          </a:xfrm>
          <a:solidFill>
            <a:srgbClr val="002060"/>
          </a:solidFill>
        </p:grpSpPr>
        <p:sp>
          <p:nvSpPr>
            <p:cNvPr id="47" name="Rettangolo 46"/>
            <p:cNvSpPr/>
            <p:nvPr/>
          </p:nvSpPr>
          <p:spPr>
            <a:xfrm>
              <a:off x="1043872" y="6465536"/>
              <a:ext cx="2996019" cy="15815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1445175" y="6608853"/>
              <a:ext cx="121381" cy="145429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1958423" y="6615107"/>
              <a:ext cx="121381" cy="145429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2459695" y="6623689"/>
              <a:ext cx="121381" cy="145429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ttangolo 50"/>
            <p:cNvSpPr/>
            <p:nvPr/>
          </p:nvSpPr>
          <p:spPr>
            <a:xfrm>
              <a:off x="2972943" y="6615597"/>
              <a:ext cx="121381" cy="145429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ttangolo 51"/>
            <p:cNvSpPr/>
            <p:nvPr/>
          </p:nvSpPr>
          <p:spPr>
            <a:xfrm>
              <a:off x="3486191" y="6623688"/>
              <a:ext cx="121381" cy="145429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CasellaDiTesto 37"/>
          <p:cNvSpPr txBox="1"/>
          <p:nvPr/>
        </p:nvSpPr>
        <p:spPr>
          <a:xfrm>
            <a:off x="3337519" y="6186703"/>
            <a:ext cx="231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sezione resistente</a:t>
            </a:r>
            <a:endParaRPr lang="en-US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3337633" y="6486833"/>
            <a:ext cx="5614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ruolo dell’impalcato: parte della sezione resistente</a:t>
            </a:r>
            <a:endParaRPr lang="en-US" sz="1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5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587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4"/>
          <p:cNvSpPr txBox="1">
            <a:spLocks noChangeArrowheads="1"/>
          </p:cNvSpPr>
          <p:nvPr/>
        </p:nvSpPr>
        <p:spPr bwMode="auto">
          <a:xfrm>
            <a:off x="642857" y="672228"/>
            <a:ext cx="785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TIPOLOGIE DI TRAVI</a:t>
            </a:r>
            <a:endParaRPr lang="it-IT" sz="2400" b="1" dirty="0">
              <a:solidFill>
                <a:srgbClr val="A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067880" y="1133893"/>
            <a:ext cx="7303420" cy="5718743"/>
            <a:chOff x="495124" y="1123094"/>
            <a:chExt cx="7303420" cy="5718743"/>
          </a:xfrm>
        </p:grpSpPr>
        <p:grpSp>
          <p:nvGrpSpPr>
            <p:cNvPr id="25" name="Gruppo 24"/>
            <p:cNvGrpSpPr/>
            <p:nvPr/>
          </p:nvGrpSpPr>
          <p:grpSpPr>
            <a:xfrm>
              <a:off x="495124" y="1123094"/>
              <a:ext cx="2718262" cy="2232408"/>
              <a:chOff x="2801389" y="1753230"/>
              <a:chExt cx="2718262" cy="2232408"/>
            </a:xfrm>
          </p:grpSpPr>
          <p:sp>
            <p:nvSpPr>
              <p:cNvPr id="20" name="CasellaDiTesto 19"/>
              <p:cNvSpPr txBox="1"/>
              <p:nvPr/>
            </p:nvSpPr>
            <p:spPr>
              <a:xfrm>
                <a:off x="4800247" y="2233350"/>
                <a:ext cx="7194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solaio</a:t>
                </a:r>
                <a:endParaRPr lang="en-US" sz="16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" name="Gruppo 22"/>
              <p:cNvGrpSpPr/>
              <p:nvPr/>
            </p:nvGrpSpPr>
            <p:grpSpPr>
              <a:xfrm>
                <a:off x="2801389" y="1753230"/>
                <a:ext cx="2051340" cy="2232408"/>
                <a:chOff x="2801389" y="1753230"/>
                <a:chExt cx="2051340" cy="2232408"/>
              </a:xfrm>
            </p:grpSpPr>
            <p:sp>
              <p:nvSpPr>
                <p:cNvPr id="6" name="Rettangolo 5"/>
                <p:cNvSpPr/>
                <p:nvPr/>
              </p:nvSpPr>
              <p:spPr>
                <a:xfrm>
                  <a:off x="2801389" y="2261063"/>
                  <a:ext cx="606829" cy="2909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ttangolo 6"/>
                <p:cNvSpPr/>
                <p:nvPr/>
              </p:nvSpPr>
              <p:spPr>
                <a:xfrm>
                  <a:off x="4208315" y="2261060"/>
                  <a:ext cx="606829" cy="2909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ttangolo 8"/>
                <p:cNvSpPr/>
                <p:nvPr/>
              </p:nvSpPr>
              <p:spPr>
                <a:xfrm>
                  <a:off x="2801390" y="2177935"/>
                  <a:ext cx="606828" cy="8312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ttangolo 11"/>
                <p:cNvSpPr/>
                <p:nvPr/>
              </p:nvSpPr>
              <p:spPr>
                <a:xfrm>
                  <a:off x="4208314" y="2177934"/>
                  <a:ext cx="606830" cy="8312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" name="Gruppo 14"/>
                <p:cNvGrpSpPr/>
                <p:nvPr/>
              </p:nvGrpSpPr>
              <p:grpSpPr>
                <a:xfrm>
                  <a:off x="3408218" y="2177933"/>
                  <a:ext cx="805293" cy="1030779"/>
                  <a:chOff x="3408218" y="2177934"/>
                  <a:chExt cx="805293" cy="773086"/>
                </a:xfrm>
              </p:grpSpPr>
              <p:sp>
                <p:nvSpPr>
                  <p:cNvPr id="10" name="Rettangolo 9"/>
                  <p:cNvSpPr/>
                  <p:nvPr/>
                </p:nvSpPr>
                <p:spPr>
                  <a:xfrm>
                    <a:off x="3408218" y="2177935"/>
                    <a:ext cx="224443" cy="280552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Rettangolo 10"/>
                  <p:cNvSpPr/>
                  <p:nvPr/>
                </p:nvSpPr>
                <p:spPr>
                  <a:xfrm>
                    <a:off x="3983873" y="2177934"/>
                    <a:ext cx="229638" cy="280552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" name="Rettangolo 7"/>
                  <p:cNvSpPr/>
                  <p:nvPr/>
                </p:nvSpPr>
                <p:spPr>
                  <a:xfrm rot="5400000">
                    <a:off x="3421723" y="2388872"/>
                    <a:ext cx="773085" cy="35121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Rettangolo 12"/>
                  <p:cNvSpPr/>
                  <p:nvPr/>
                </p:nvSpPr>
                <p:spPr>
                  <a:xfrm>
                    <a:off x="3417572" y="2177935"/>
                    <a:ext cx="215089" cy="8312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ttangolo 13"/>
                  <p:cNvSpPr/>
                  <p:nvPr/>
                </p:nvSpPr>
                <p:spPr>
                  <a:xfrm>
                    <a:off x="3983873" y="2177935"/>
                    <a:ext cx="229638" cy="83126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7" name="Connettore diritto 16"/>
                <p:cNvCxnSpPr/>
                <p:nvPr/>
              </p:nvCxnSpPr>
              <p:spPr>
                <a:xfrm>
                  <a:off x="3408218" y="1895302"/>
                  <a:ext cx="0" cy="78139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ttore diritto 17"/>
                <p:cNvCxnSpPr/>
                <p:nvPr/>
              </p:nvCxnSpPr>
              <p:spPr>
                <a:xfrm>
                  <a:off x="4219397" y="1898069"/>
                  <a:ext cx="0" cy="78139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/>
                <p:cNvSpPr/>
                <p:nvPr/>
              </p:nvSpPr>
              <p:spPr>
                <a:xfrm>
                  <a:off x="3632659" y="3039436"/>
                  <a:ext cx="351213" cy="946202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asellaDiTesto 20"/>
                <p:cNvSpPr txBox="1"/>
                <p:nvPr/>
              </p:nvSpPr>
              <p:spPr>
                <a:xfrm>
                  <a:off x="3454626" y="1753230"/>
                  <a:ext cx="6934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trave</a:t>
                  </a:r>
                  <a:endParaRPr lang="en-US" sz="16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CasellaDiTesto 21"/>
                <p:cNvSpPr txBox="1"/>
                <p:nvPr/>
              </p:nvSpPr>
              <p:spPr>
                <a:xfrm>
                  <a:off x="3997036" y="3439583"/>
                  <a:ext cx="85569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pilastro</a:t>
                  </a:r>
                  <a:endParaRPr lang="en-US" sz="16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6" name="Gruppo 25"/>
            <p:cNvGrpSpPr/>
            <p:nvPr/>
          </p:nvGrpSpPr>
          <p:grpSpPr>
            <a:xfrm>
              <a:off x="495124" y="3889975"/>
              <a:ext cx="2718262" cy="2568376"/>
              <a:chOff x="2801389" y="1147405"/>
              <a:chExt cx="2718262" cy="2568376"/>
            </a:xfrm>
          </p:grpSpPr>
          <p:sp>
            <p:nvSpPr>
              <p:cNvPr id="27" name="CasellaDiTesto 26"/>
              <p:cNvSpPr txBox="1"/>
              <p:nvPr/>
            </p:nvSpPr>
            <p:spPr>
              <a:xfrm>
                <a:off x="4800247" y="2233350"/>
                <a:ext cx="7194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solaio</a:t>
                </a:r>
                <a:endParaRPr lang="en-US" sz="16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8" name="Gruppo 27"/>
              <p:cNvGrpSpPr/>
              <p:nvPr/>
            </p:nvGrpSpPr>
            <p:grpSpPr>
              <a:xfrm>
                <a:off x="2801389" y="1147405"/>
                <a:ext cx="2051340" cy="2568376"/>
                <a:chOff x="2801389" y="1147405"/>
                <a:chExt cx="2051340" cy="2568376"/>
              </a:xfrm>
            </p:grpSpPr>
            <p:sp>
              <p:nvSpPr>
                <p:cNvPr id="29" name="Rettangolo 28"/>
                <p:cNvSpPr/>
                <p:nvPr/>
              </p:nvSpPr>
              <p:spPr>
                <a:xfrm>
                  <a:off x="2801389" y="2261063"/>
                  <a:ext cx="606829" cy="2909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ttangolo 29"/>
                <p:cNvSpPr/>
                <p:nvPr/>
              </p:nvSpPr>
              <p:spPr>
                <a:xfrm>
                  <a:off x="4208315" y="2261060"/>
                  <a:ext cx="606829" cy="2909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ttangolo 30"/>
                <p:cNvSpPr/>
                <p:nvPr/>
              </p:nvSpPr>
              <p:spPr>
                <a:xfrm>
                  <a:off x="2801390" y="2177935"/>
                  <a:ext cx="606828" cy="8312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ttangolo 31"/>
                <p:cNvSpPr/>
                <p:nvPr/>
              </p:nvSpPr>
              <p:spPr>
                <a:xfrm>
                  <a:off x="4208314" y="2177934"/>
                  <a:ext cx="606830" cy="8312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" name="Gruppo 32"/>
                <p:cNvGrpSpPr/>
                <p:nvPr/>
              </p:nvGrpSpPr>
              <p:grpSpPr>
                <a:xfrm>
                  <a:off x="3408218" y="1521222"/>
                  <a:ext cx="805293" cy="1030780"/>
                  <a:chOff x="3408218" y="1685400"/>
                  <a:chExt cx="805293" cy="773087"/>
                </a:xfrm>
              </p:grpSpPr>
              <p:sp>
                <p:nvSpPr>
                  <p:cNvPr id="39" name="Rettangolo 38"/>
                  <p:cNvSpPr/>
                  <p:nvPr/>
                </p:nvSpPr>
                <p:spPr>
                  <a:xfrm>
                    <a:off x="3408218" y="2177935"/>
                    <a:ext cx="224443" cy="280552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ttangolo 39"/>
                  <p:cNvSpPr/>
                  <p:nvPr/>
                </p:nvSpPr>
                <p:spPr>
                  <a:xfrm>
                    <a:off x="3983873" y="2177934"/>
                    <a:ext cx="229638" cy="280552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ttangolo 40"/>
                  <p:cNvSpPr/>
                  <p:nvPr/>
                </p:nvSpPr>
                <p:spPr>
                  <a:xfrm rot="16200000">
                    <a:off x="3421723" y="1896337"/>
                    <a:ext cx="773085" cy="35121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ttangolo 41"/>
                  <p:cNvSpPr/>
                  <p:nvPr/>
                </p:nvSpPr>
                <p:spPr>
                  <a:xfrm>
                    <a:off x="3417572" y="2177935"/>
                    <a:ext cx="215089" cy="8312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ttangolo 42"/>
                  <p:cNvSpPr/>
                  <p:nvPr/>
                </p:nvSpPr>
                <p:spPr>
                  <a:xfrm>
                    <a:off x="3983873" y="2177935"/>
                    <a:ext cx="229638" cy="83126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4" name="Connettore diritto 33"/>
                <p:cNvCxnSpPr/>
                <p:nvPr/>
              </p:nvCxnSpPr>
              <p:spPr>
                <a:xfrm>
                  <a:off x="3408218" y="1316682"/>
                  <a:ext cx="0" cy="136001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ttore diritto 34"/>
                <p:cNvCxnSpPr/>
                <p:nvPr/>
              </p:nvCxnSpPr>
              <p:spPr>
                <a:xfrm>
                  <a:off x="4219397" y="1316682"/>
                  <a:ext cx="0" cy="1362783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ttangolo 35"/>
                <p:cNvSpPr/>
                <p:nvPr/>
              </p:nvSpPr>
              <p:spPr>
                <a:xfrm>
                  <a:off x="3645823" y="2551999"/>
                  <a:ext cx="351213" cy="1163782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CasellaDiTesto 36"/>
                <p:cNvSpPr txBox="1"/>
                <p:nvPr/>
              </p:nvSpPr>
              <p:spPr>
                <a:xfrm>
                  <a:off x="3461552" y="1147405"/>
                  <a:ext cx="6934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1600" i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lang="it-IT" dirty="0"/>
                    <a:t>trave</a:t>
                  </a:r>
                  <a:endParaRPr lang="en-US" dirty="0"/>
                </a:p>
              </p:txBody>
            </p:sp>
            <p:sp>
              <p:nvSpPr>
                <p:cNvPr id="38" name="CasellaDiTesto 37"/>
                <p:cNvSpPr txBox="1"/>
                <p:nvPr/>
              </p:nvSpPr>
              <p:spPr>
                <a:xfrm>
                  <a:off x="3997036" y="3118790"/>
                  <a:ext cx="85569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pilastro</a:t>
                  </a:r>
                  <a:endParaRPr lang="en-US" sz="16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6" name="Gruppo 65"/>
            <p:cNvGrpSpPr/>
            <p:nvPr/>
          </p:nvGrpSpPr>
          <p:grpSpPr>
            <a:xfrm>
              <a:off x="4497186" y="1161561"/>
              <a:ext cx="3301358" cy="2318637"/>
              <a:chOff x="4572000" y="1224727"/>
              <a:chExt cx="3301358" cy="2146152"/>
            </a:xfrm>
          </p:grpSpPr>
          <p:grpSp>
            <p:nvGrpSpPr>
              <p:cNvPr id="47" name="Gruppo 46"/>
              <p:cNvGrpSpPr/>
              <p:nvPr/>
            </p:nvGrpSpPr>
            <p:grpSpPr>
              <a:xfrm>
                <a:off x="4572000" y="1224727"/>
                <a:ext cx="3301358" cy="2146152"/>
                <a:chOff x="2544563" y="1793651"/>
                <a:chExt cx="3301358" cy="2146152"/>
              </a:xfrm>
            </p:grpSpPr>
            <p:sp>
              <p:nvSpPr>
                <p:cNvPr id="48" name="CasellaDiTesto 47"/>
                <p:cNvSpPr txBox="1"/>
                <p:nvPr/>
              </p:nvSpPr>
              <p:spPr>
                <a:xfrm>
                  <a:off x="5126517" y="2215581"/>
                  <a:ext cx="71940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solaio</a:t>
                  </a:r>
                  <a:endParaRPr lang="en-US" sz="16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9" name="Gruppo 48"/>
                <p:cNvGrpSpPr/>
                <p:nvPr/>
              </p:nvGrpSpPr>
              <p:grpSpPr>
                <a:xfrm>
                  <a:off x="2544563" y="1793651"/>
                  <a:ext cx="2492253" cy="2146152"/>
                  <a:chOff x="2544563" y="1793651"/>
                  <a:chExt cx="2492253" cy="2146152"/>
                </a:xfrm>
              </p:grpSpPr>
              <p:sp>
                <p:nvSpPr>
                  <p:cNvPr id="50" name="Rettangolo 49"/>
                  <p:cNvSpPr/>
                  <p:nvPr/>
                </p:nvSpPr>
                <p:spPr>
                  <a:xfrm>
                    <a:off x="2544563" y="2261063"/>
                    <a:ext cx="863655" cy="29094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ttangolo 50"/>
                  <p:cNvSpPr/>
                  <p:nvPr/>
                </p:nvSpPr>
                <p:spPr>
                  <a:xfrm>
                    <a:off x="4429987" y="2261060"/>
                    <a:ext cx="606829" cy="29094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ttangolo 51"/>
                  <p:cNvSpPr/>
                  <p:nvPr/>
                </p:nvSpPr>
                <p:spPr>
                  <a:xfrm>
                    <a:off x="2544563" y="2172136"/>
                    <a:ext cx="863655" cy="8892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ttangolo 52"/>
                  <p:cNvSpPr/>
                  <p:nvPr/>
                </p:nvSpPr>
                <p:spPr>
                  <a:xfrm>
                    <a:off x="4208314" y="2177934"/>
                    <a:ext cx="828502" cy="83126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5" name="Connettore diritto 54"/>
                  <p:cNvCxnSpPr/>
                  <p:nvPr/>
                </p:nvCxnSpPr>
                <p:spPr>
                  <a:xfrm>
                    <a:off x="2967644" y="1870362"/>
                    <a:ext cx="0" cy="781396"/>
                  </a:xfrm>
                  <a:prstGeom prst="line">
                    <a:avLst/>
                  </a:prstGeom>
                  <a:ln w="19050">
                    <a:solidFill>
                      <a:srgbClr val="C0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Connettore diritto 55"/>
                  <p:cNvCxnSpPr/>
                  <p:nvPr/>
                </p:nvCxnSpPr>
                <p:spPr>
                  <a:xfrm>
                    <a:off x="4651659" y="1870362"/>
                    <a:ext cx="0" cy="781396"/>
                  </a:xfrm>
                  <a:prstGeom prst="line">
                    <a:avLst/>
                  </a:prstGeom>
                  <a:ln w="19050">
                    <a:solidFill>
                      <a:srgbClr val="C0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Rettangolo 56"/>
                  <p:cNvSpPr/>
                  <p:nvPr/>
                </p:nvSpPr>
                <p:spPr>
                  <a:xfrm>
                    <a:off x="3632659" y="2552005"/>
                    <a:ext cx="351213" cy="1387798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CasellaDiTesto 57"/>
                  <p:cNvSpPr txBox="1"/>
                  <p:nvPr/>
                </p:nvSpPr>
                <p:spPr>
                  <a:xfrm>
                    <a:off x="3445442" y="1793651"/>
                    <a:ext cx="69342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6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trave</a:t>
                    </a:r>
                    <a:endParaRPr lang="en-US" sz="16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" name="CasellaDiTesto 58"/>
                  <p:cNvSpPr txBox="1"/>
                  <p:nvPr/>
                </p:nvSpPr>
                <p:spPr>
                  <a:xfrm>
                    <a:off x="4168907" y="3300864"/>
                    <a:ext cx="85569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600" i="1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pilastro</a:t>
                    </a:r>
                    <a:endParaRPr lang="en-US" sz="16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65" name="Rettangolo 64"/>
              <p:cNvSpPr/>
              <p:nvPr/>
            </p:nvSpPr>
            <p:spPr>
              <a:xfrm>
                <a:off x="4995081" y="1603214"/>
                <a:ext cx="1684015" cy="3798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uppo 82"/>
            <p:cNvGrpSpPr/>
            <p:nvPr/>
          </p:nvGrpSpPr>
          <p:grpSpPr>
            <a:xfrm>
              <a:off x="5241859" y="4166393"/>
              <a:ext cx="2556685" cy="2316976"/>
              <a:chOff x="5241859" y="4447055"/>
              <a:chExt cx="2556685" cy="2316976"/>
            </a:xfrm>
          </p:grpSpPr>
          <p:grpSp>
            <p:nvGrpSpPr>
              <p:cNvPr id="67" name="Gruppo 66"/>
              <p:cNvGrpSpPr/>
              <p:nvPr/>
            </p:nvGrpSpPr>
            <p:grpSpPr>
              <a:xfrm>
                <a:off x="5241859" y="4447055"/>
                <a:ext cx="2556685" cy="2316976"/>
                <a:chOff x="5316673" y="1224727"/>
                <a:chExt cx="2556685" cy="2316976"/>
              </a:xfrm>
            </p:grpSpPr>
            <p:sp>
              <p:nvSpPr>
                <p:cNvPr id="69" name="Rettangolo 68"/>
                <p:cNvSpPr/>
                <p:nvPr/>
              </p:nvSpPr>
              <p:spPr>
                <a:xfrm>
                  <a:off x="5660967" y="1587787"/>
                  <a:ext cx="811438" cy="41859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8" name="Gruppo 67"/>
                <p:cNvGrpSpPr/>
                <p:nvPr/>
              </p:nvGrpSpPr>
              <p:grpSpPr>
                <a:xfrm>
                  <a:off x="5316673" y="1224727"/>
                  <a:ext cx="2556685" cy="2316976"/>
                  <a:chOff x="3289236" y="1793651"/>
                  <a:chExt cx="2556685" cy="2316976"/>
                </a:xfrm>
              </p:grpSpPr>
              <p:sp>
                <p:nvSpPr>
                  <p:cNvPr id="70" name="CasellaDiTesto 69"/>
                  <p:cNvSpPr txBox="1"/>
                  <p:nvPr/>
                </p:nvSpPr>
                <p:spPr>
                  <a:xfrm>
                    <a:off x="5126517" y="2215581"/>
                    <a:ext cx="71940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600" i="1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solaio</a:t>
                    </a:r>
                    <a:endParaRPr lang="en-US" sz="16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71" name="Gruppo 70"/>
                  <p:cNvGrpSpPr/>
                  <p:nvPr/>
                </p:nvGrpSpPr>
                <p:grpSpPr>
                  <a:xfrm>
                    <a:off x="3289236" y="1793651"/>
                    <a:ext cx="1741782" cy="2316976"/>
                    <a:chOff x="3289236" y="1793651"/>
                    <a:chExt cx="1741782" cy="2316976"/>
                  </a:xfrm>
                </p:grpSpPr>
                <p:sp>
                  <p:nvSpPr>
                    <p:cNvPr id="75" name="Rettangolo 74"/>
                    <p:cNvSpPr/>
                    <p:nvPr/>
                  </p:nvSpPr>
                  <p:spPr>
                    <a:xfrm>
                      <a:off x="4202516" y="2156712"/>
                      <a:ext cx="828502" cy="132938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" name="Rettangolo 72"/>
                    <p:cNvSpPr/>
                    <p:nvPr/>
                  </p:nvSpPr>
                  <p:spPr>
                    <a:xfrm>
                      <a:off x="4444968" y="2281709"/>
                      <a:ext cx="586050" cy="2909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76" name="Connettore diritto 75"/>
                    <p:cNvCxnSpPr/>
                    <p:nvPr/>
                  </p:nvCxnSpPr>
                  <p:spPr>
                    <a:xfrm flipV="1">
                      <a:off x="3289236" y="2957433"/>
                      <a:ext cx="797154" cy="13853"/>
                    </a:xfrm>
                    <a:prstGeom prst="line">
                      <a:avLst/>
                    </a:prstGeom>
                    <a:ln w="19050">
                      <a:solidFill>
                        <a:srgbClr val="C0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8" name="Rettangolo 77"/>
                    <p:cNvSpPr/>
                    <p:nvPr/>
                  </p:nvSpPr>
                  <p:spPr>
                    <a:xfrm>
                      <a:off x="3632659" y="2946845"/>
                      <a:ext cx="351213" cy="1163782"/>
                    </a:xfrm>
                    <a:prstGeom prst="rect">
                      <a:avLst/>
                    </a:prstGeom>
                    <a:solidFill>
                      <a:srgbClr val="00206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" name="CasellaDiTesto 78"/>
                    <p:cNvSpPr txBox="1"/>
                    <p:nvPr/>
                  </p:nvSpPr>
                  <p:spPr>
                    <a:xfrm>
                      <a:off x="3445442" y="1793651"/>
                      <a:ext cx="69342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defRPr sz="1600" i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</a:lstStyle>
                    <a:p>
                      <a:r>
                        <a:rPr lang="it-IT" dirty="0"/>
                        <a:t>trave</a:t>
                      </a:r>
                      <a:endParaRPr lang="en-US" dirty="0"/>
                    </a:p>
                  </p:txBody>
                </p:sp>
                <p:sp>
                  <p:nvSpPr>
                    <p:cNvPr id="80" name="CasellaDiTesto 79"/>
                    <p:cNvSpPr txBox="1"/>
                    <p:nvPr/>
                  </p:nvSpPr>
                  <p:spPr>
                    <a:xfrm>
                      <a:off x="4175325" y="3377233"/>
                      <a:ext cx="855693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16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pilastro</a:t>
                      </a:r>
                      <a:endParaRPr lang="en-US" sz="16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7" name="Connettore diritto 76"/>
                    <p:cNvCxnSpPr/>
                    <p:nvPr/>
                  </p:nvCxnSpPr>
                  <p:spPr>
                    <a:xfrm>
                      <a:off x="4441759" y="1859769"/>
                      <a:ext cx="0" cy="781396"/>
                    </a:xfrm>
                    <a:prstGeom prst="line">
                      <a:avLst/>
                    </a:prstGeom>
                    <a:ln w="19050">
                      <a:solidFill>
                        <a:srgbClr val="C0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81" name="Rettangolo 80"/>
              <p:cNvSpPr/>
              <p:nvPr/>
            </p:nvSpPr>
            <p:spPr>
              <a:xfrm>
                <a:off x="5585281" y="5200115"/>
                <a:ext cx="351214" cy="40542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CasellaDiTesto 81"/>
            <p:cNvSpPr txBox="1"/>
            <p:nvPr/>
          </p:nvSpPr>
          <p:spPr>
            <a:xfrm>
              <a:off x="757662" y="3480199"/>
              <a:ext cx="1474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A202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ribassata</a:t>
              </a:r>
              <a:endParaRPr lang="en-US" b="1" dirty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CasellaDiTesto 83"/>
            <p:cNvSpPr txBox="1"/>
            <p:nvPr/>
          </p:nvSpPr>
          <p:spPr>
            <a:xfrm>
              <a:off x="764588" y="6470178"/>
              <a:ext cx="1474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A202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rialzata</a:t>
              </a:r>
              <a:endParaRPr lang="en-US" b="1" dirty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CasellaDiTesto 84"/>
            <p:cNvSpPr txBox="1"/>
            <p:nvPr/>
          </p:nvSpPr>
          <p:spPr>
            <a:xfrm>
              <a:off x="5080973" y="3476366"/>
              <a:ext cx="1474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A202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spessore</a:t>
              </a:r>
              <a:endParaRPr lang="en-US" b="1" dirty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CasellaDiTesto 85"/>
            <p:cNvSpPr txBox="1"/>
            <p:nvPr/>
          </p:nvSpPr>
          <p:spPr>
            <a:xfrm>
              <a:off x="5080973" y="6461742"/>
              <a:ext cx="1447264" cy="380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A202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 bordo</a:t>
              </a:r>
              <a:endParaRPr lang="en-US" b="1" dirty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210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4"/>
          <p:cNvSpPr txBox="1">
            <a:spLocks noChangeArrowheads="1"/>
          </p:cNvSpPr>
          <p:nvPr/>
        </p:nvSpPr>
        <p:spPr bwMode="auto">
          <a:xfrm>
            <a:off x="217519" y="676475"/>
            <a:ext cx="8708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CLASSIFICAZIONE </a:t>
            </a:r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SOLAI</a:t>
            </a:r>
            <a:endParaRPr lang="it-IT" sz="2400" b="1" dirty="0">
              <a:solidFill>
                <a:srgbClr val="A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CasellaDiTesto 86"/>
          <p:cNvSpPr txBox="1"/>
          <p:nvPr/>
        </p:nvSpPr>
        <p:spPr>
          <a:xfrm>
            <a:off x="749562" y="1189753"/>
            <a:ext cx="7664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Materiali impiegati 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l’ordito o per l’intero sistema 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elementi resistenti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217519" y="2031891"/>
            <a:ext cx="9296741" cy="3870868"/>
            <a:chOff x="219456" y="1799134"/>
            <a:chExt cx="9296741" cy="3870868"/>
          </a:xfrm>
        </p:grpSpPr>
        <p:sp>
          <p:nvSpPr>
            <p:cNvPr id="89" name="CasellaDiTesto 88"/>
            <p:cNvSpPr txBox="1"/>
            <p:nvPr/>
          </p:nvSpPr>
          <p:spPr>
            <a:xfrm>
              <a:off x="3596880" y="1799134"/>
              <a:ext cx="53192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interamente in legno (o materiali a base di legno)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ordito in legno e impalcato in laterizio</a:t>
              </a:r>
            </a:p>
          </p:txBody>
        </p:sp>
        <p:sp>
          <p:nvSpPr>
            <p:cNvPr id="90" name="CasellaDiTesto 89"/>
            <p:cNvSpPr txBox="1"/>
            <p:nvPr/>
          </p:nvSpPr>
          <p:spPr>
            <a:xfrm>
              <a:off x="3596880" y="2382313"/>
              <a:ext cx="59193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interamente in acciaio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ordito in acciaio e impalcato in laterizio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ordito in acciaio e impalcato in legno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ordito in acciaio e impalcato in vetro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ordito in acciaio e impalcato misto </a:t>
              </a:r>
              <a:r>
                <a:rPr lang="it-IT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acciaio-calcestruzzo</a:t>
              </a:r>
              <a:endPara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it-IT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  <p:sp>
          <p:nvSpPr>
            <p:cNvPr id="91" name="CasellaDiTesto 90"/>
            <p:cNvSpPr txBox="1"/>
            <p:nvPr/>
          </p:nvSpPr>
          <p:spPr>
            <a:xfrm>
              <a:off x="3596880" y="5300670"/>
              <a:ext cx="53119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soletta piena o nervata in solo </a:t>
              </a:r>
              <a:r>
                <a:rPr lang="it-IT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calcestruzzo</a:t>
              </a:r>
              <a:endPara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CasellaDiTesto 92"/>
            <p:cNvSpPr txBox="1"/>
            <p:nvPr/>
          </p:nvSpPr>
          <p:spPr>
            <a:xfrm>
              <a:off x="219456" y="1801484"/>
              <a:ext cx="2673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SOLAI IN </a:t>
              </a:r>
              <a:r>
                <a:rPr lang="it-IT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LEGNO</a:t>
              </a:r>
            </a:p>
          </p:txBody>
        </p:sp>
        <p:sp>
          <p:nvSpPr>
            <p:cNvPr id="94" name="CasellaDiTesto 93"/>
            <p:cNvSpPr txBox="1"/>
            <p:nvPr/>
          </p:nvSpPr>
          <p:spPr>
            <a:xfrm>
              <a:off x="219456" y="5300670"/>
              <a:ext cx="3216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SOLAI IN </a:t>
              </a:r>
              <a:r>
                <a:rPr lang="it-IT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CALCESTRUZZO</a:t>
              </a:r>
              <a:endPara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CasellaDiTesto 94"/>
            <p:cNvSpPr txBox="1"/>
            <p:nvPr/>
          </p:nvSpPr>
          <p:spPr>
            <a:xfrm>
              <a:off x="219456" y="2407486"/>
              <a:ext cx="2673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SOLAI </a:t>
              </a:r>
              <a:r>
                <a:rPr lang="it-IT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ACCIAIO </a:t>
              </a:r>
            </a:p>
          </p:txBody>
        </p:sp>
        <p:sp>
          <p:nvSpPr>
            <p:cNvPr id="96" name="CasellaDiTesto 95"/>
            <p:cNvSpPr txBox="1"/>
            <p:nvPr/>
          </p:nvSpPr>
          <p:spPr>
            <a:xfrm>
              <a:off x="219456" y="3827706"/>
              <a:ext cx="3377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SOLAI </a:t>
              </a:r>
              <a:r>
                <a:rPr lang="it-IT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lang="it-IT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LATEROCEMENTO</a:t>
              </a:r>
              <a:endPara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CasellaDiTesto 96"/>
            <p:cNvSpPr txBox="1"/>
            <p:nvPr/>
          </p:nvSpPr>
          <p:spPr>
            <a:xfrm>
              <a:off x="3596880" y="3808326"/>
              <a:ext cx="53119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it-IT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ordito in calcestruzzo </a:t>
              </a:r>
              <a:r>
                <a:rPr lang="it-IT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alleggerito</a:t>
              </a:r>
              <a:endPara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42975" lvl="2" indent="-257175">
                <a:buFont typeface="Courier New" pitchFamily="49" charset="0"/>
                <a:buChar char="o"/>
              </a:pPr>
              <a:r>
                <a:rPr lang="it-IT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travetti in opera e pignatte</a:t>
              </a:r>
            </a:p>
            <a:p>
              <a:pPr marL="942975" lvl="2" indent="-257175">
                <a:buFont typeface="Courier New" pitchFamily="49" charset="0"/>
                <a:buChar char="o"/>
              </a:pPr>
              <a:r>
                <a:rPr lang="it-IT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travetti prefabbricati e pignatte</a:t>
              </a:r>
            </a:p>
            <a:p>
              <a:pPr marL="942975" lvl="2" indent="-257175">
                <a:buFont typeface="Courier New" pitchFamily="49" charset="0"/>
                <a:buChar char="o"/>
              </a:pPr>
              <a:r>
                <a:rPr lang="it-IT" sz="16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predalles</a:t>
              </a:r>
              <a:r>
                <a:rPr lang="it-IT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 pignatte o alleggerimenti in diverso materiale</a:t>
              </a:r>
            </a:p>
          </p:txBody>
        </p:sp>
      </p:grpSp>
      <p:sp>
        <p:nvSpPr>
          <p:cNvPr id="14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431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4"/>
          <p:cNvSpPr txBox="1">
            <a:spLocks noChangeArrowheads="1"/>
          </p:cNvSpPr>
          <p:nvPr/>
        </p:nvSpPr>
        <p:spPr bwMode="auto">
          <a:xfrm>
            <a:off x="217519" y="676475"/>
            <a:ext cx="8708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SOLAI IN LEGNO</a:t>
            </a:r>
            <a:endParaRPr lang="it-IT" sz="2400" b="1" dirty="0">
              <a:solidFill>
                <a:srgbClr val="A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43507" y="2919119"/>
            <a:ext cx="4428492" cy="2267381"/>
            <a:chOff x="521176" y="1617575"/>
            <a:chExt cx="4428492" cy="2267381"/>
          </a:xfrm>
        </p:grpSpPr>
        <p:sp>
          <p:nvSpPr>
            <p:cNvPr id="15" name="Rettangolo 14"/>
            <p:cNvSpPr/>
            <p:nvPr/>
          </p:nvSpPr>
          <p:spPr>
            <a:xfrm>
              <a:off x="992211" y="2265647"/>
              <a:ext cx="540060" cy="594066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4031566" y="2265647"/>
              <a:ext cx="540060" cy="594066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2503891" y="2265647"/>
              <a:ext cx="540060" cy="594066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Connettore 1 7"/>
            <p:cNvCxnSpPr/>
            <p:nvPr/>
          </p:nvCxnSpPr>
          <p:spPr>
            <a:xfrm>
              <a:off x="521176" y="2265647"/>
              <a:ext cx="4428492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9"/>
            <p:cNvCxnSpPr/>
            <p:nvPr/>
          </p:nvCxnSpPr>
          <p:spPr>
            <a:xfrm>
              <a:off x="521176" y="2103629"/>
              <a:ext cx="4428492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1"/>
            <p:cNvCxnSpPr/>
            <p:nvPr/>
          </p:nvCxnSpPr>
          <p:spPr>
            <a:xfrm>
              <a:off x="1257378" y="1617575"/>
              <a:ext cx="0" cy="1944216"/>
            </a:xfrm>
            <a:prstGeom prst="line">
              <a:avLst/>
            </a:prstGeom>
            <a:ln w="22225">
              <a:solidFill>
                <a:srgbClr val="A2020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12"/>
            <p:cNvCxnSpPr/>
            <p:nvPr/>
          </p:nvCxnSpPr>
          <p:spPr>
            <a:xfrm>
              <a:off x="2792161" y="1617575"/>
              <a:ext cx="0" cy="1944216"/>
            </a:xfrm>
            <a:prstGeom prst="line">
              <a:avLst/>
            </a:prstGeom>
            <a:ln w="22225">
              <a:solidFill>
                <a:srgbClr val="A2020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13"/>
            <p:cNvCxnSpPr/>
            <p:nvPr/>
          </p:nvCxnSpPr>
          <p:spPr>
            <a:xfrm>
              <a:off x="4301596" y="1617575"/>
              <a:ext cx="0" cy="1944216"/>
            </a:xfrm>
            <a:prstGeom prst="line">
              <a:avLst/>
            </a:prstGeom>
            <a:ln w="22225">
              <a:solidFill>
                <a:srgbClr val="A2020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/>
            <p:cNvCxnSpPr/>
            <p:nvPr/>
          </p:nvCxnSpPr>
          <p:spPr>
            <a:xfrm>
              <a:off x="1314117" y="3403354"/>
              <a:ext cx="1478044" cy="0"/>
            </a:xfrm>
            <a:prstGeom prst="straightConnector1">
              <a:avLst/>
            </a:prstGeom>
            <a:ln w="15875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/>
            <p:cNvCxnSpPr/>
            <p:nvPr/>
          </p:nvCxnSpPr>
          <p:spPr>
            <a:xfrm>
              <a:off x="2792161" y="3403354"/>
              <a:ext cx="1509435" cy="0"/>
            </a:xfrm>
            <a:prstGeom prst="straightConnector1">
              <a:avLst/>
            </a:prstGeom>
            <a:ln w="15875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/>
            <p:cNvSpPr txBox="1"/>
            <p:nvPr/>
          </p:nvSpPr>
          <p:spPr>
            <a:xfrm>
              <a:off x="1314117" y="3561791"/>
              <a:ext cx="142130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INTERASSE</a:t>
              </a:r>
              <a:endParaRPr lang="it-IT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2880291" y="3561791"/>
              <a:ext cx="142130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INTERASSE</a:t>
              </a:r>
              <a:endParaRPr lang="it-IT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4270206" y="2823137"/>
              <a:ext cx="27003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4546610" y="2412639"/>
              <a:ext cx="27003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29" name="CasellaDiTesto 28"/>
          <p:cNvSpPr txBox="1"/>
          <p:nvPr/>
        </p:nvSpPr>
        <p:spPr>
          <a:xfrm>
            <a:off x="4559521" y="2014756"/>
            <a:ext cx="338048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SEZIONI PIENE </a:t>
            </a:r>
          </a:p>
          <a:p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massello</a:t>
            </a:r>
          </a:p>
          <a:p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lamellare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a/b </a:t>
            </a:r>
            <a:r>
              <a: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1/2 - </a:t>
            </a:r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 </a:t>
            </a:r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sezioni tozze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a/b = ¼ - </a:t>
            </a:r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1/5 </a:t>
            </a:r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sezioni 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snelle 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5813085" y="3964389"/>
            <a:ext cx="249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IMPALCATO</a:t>
            </a:r>
            <a:endParaRPr lang="it-IT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6685996" y="2014756"/>
            <a:ext cx="2273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SEZIONI </a:t>
            </a:r>
          </a:p>
          <a:p>
            <a:pPr algn="r"/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COMPOSTE</a:t>
            </a:r>
            <a:endParaRPr lang="it-IT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r"/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elementi sovrapposti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r"/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reticolari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5910480" y="1368972"/>
            <a:ext cx="2210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ORDITO</a:t>
            </a:r>
            <a:endParaRPr lang="it-IT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4559521" y="4426054"/>
            <a:ext cx="4420983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TAVOLATO</a:t>
            </a:r>
            <a:r>
              <a:rPr lang="it-IT" sz="1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it-IT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semplice, doppio</a:t>
            </a:r>
            <a:endParaRPr lang="it-IT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PANNELLI </a:t>
            </a: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BASE DI LEGNO </a:t>
            </a:r>
            <a:endParaRPr lang="it-IT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compensati</a:t>
            </a:r>
            <a:r>
              <a:rPr lang="it-IT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OSB, pannelli di particelle</a:t>
            </a:r>
          </a:p>
          <a:p>
            <a:endParaRPr lang="it-IT" sz="1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LATERIZIO </a:t>
            </a:r>
            <a:r>
              <a:rPr lang="it-IT" sz="1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tavelle </a:t>
            </a:r>
            <a:r>
              <a:rPr lang="it-IT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piene, tavelloni</a:t>
            </a:r>
          </a:p>
        </p:txBody>
      </p:sp>
      <p:sp>
        <p:nvSpPr>
          <p:cNvPr id="32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002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4"/>
          <p:cNvSpPr txBox="1">
            <a:spLocks noChangeArrowheads="1"/>
          </p:cNvSpPr>
          <p:nvPr/>
        </p:nvSpPr>
        <p:spPr bwMode="auto">
          <a:xfrm>
            <a:off x="158461" y="676474"/>
            <a:ext cx="8708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SOLAI IN </a:t>
            </a:r>
            <a:r>
              <a:rPr lang="it-IT" sz="2400" b="1" dirty="0" err="1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LEGNO_problematiche</a:t>
            </a:r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progettuali</a:t>
            </a:r>
            <a:endParaRPr lang="it-IT" sz="2400" b="1" dirty="0">
              <a:solidFill>
                <a:srgbClr val="A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455814" y="1714906"/>
            <a:ext cx="546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ECCESSIVO </a:t>
            </a: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SPESSORE </a:t>
            </a:r>
            <a:r>
              <a:rPr lang="it-IT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orditi </a:t>
            </a:r>
            <a:r>
              <a:rPr lang="it-IT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multipli)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3187238" y="5275256"/>
            <a:ext cx="1681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sostegno         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cordolo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3126039" y="4264290"/>
            <a:ext cx="217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aerazione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3126039" y="3081817"/>
            <a:ext cx="348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irrigidimento impalcato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sovradimensionamento 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                          </a:t>
            </a:r>
          </a:p>
        </p:txBody>
      </p:sp>
      <p:sp>
        <p:nvSpPr>
          <p:cNvPr id="44" name="CasellaDiTesto 43"/>
          <p:cNvSpPr txBox="1"/>
          <p:nvPr/>
        </p:nvSpPr>
        <p:spPr>
          <a:xfrm>
            <a:off x="3187238" y="2133665"/>
            <a:ext cx="586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ordito 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secondario in spessore</a:t>
            </a: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455814" y="2662528"/>
            <a:ext cx="430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ECCESSIVA </a:t>
            </a: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FRECCIA DEL SOLAIO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46" name="CasellaDiTesto 45"/>
          <p:cNvSpPr txBox="1"/>
          <p:nvPr/>
        </p:nvSpPr>
        <p:spPr>
          <a:xfrm>
            <a:off x="455814" y="3933846"/>
            <a:ext cx="452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marcescenza </a:t>
            </a:r>
            <a:r>
              <a:rPr lang="it-IT" b="1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testa della </a:t>
            </a:r>
            <a:r>
              <a:rPr lang="it-IT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</a:t>
            </a: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455814" y="4960578"/>
            <a:ext cx="693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APPOGGIO </a:t>
            </a: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SULLE STRUTTURE PORTANTI </a:t>
            </a:r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PRINCIPALI</a:t>
            </a:r>
            <a:endParaRPr lang="it-IT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62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4"/>
          <p:cNvSpPr txBox="1">
            <a:spLocks noChangeArrowheads="1"/>
          </p:cNvSpPr>
          <p:nvPr/>
        </p:nvSpPr>
        <p:spPr bwMode="auto">
          <a:xfrm>
            <a:off x="217519" y="676475"/>
            <a:ext cx="8708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SOLAI IN ACCIAO</a:t>
            </a:r>
            <a:endParaRPr lang="it-IT" sz="2400" b="1" dirty="0">
              <a:solidFill>
                <a:srgbClr val="A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C:\Users\7235\Desktop\BCUP_10_02_13\DOCUMENTI BASE\DIDATTICA\DIDATTICA VECCHIO PC\ARCH_GR_STR_05\IMMAGINI FACCIATE\mies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2959" y="1244650"/>
            <a:ext cx="7260536" cy="549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770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sellaDiTesto 45"/>
          <p:cNvSpPr txBox="1"/>
          <p:nvPr/>
        </p:nvSpPr>
        <p:spPr>
          <a:xfrm>
            <a:off x="2333448" y="1112407"/>
            <a:ext cx="5175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PRINCIPI COSTRUTTIVI</a:t>
            </a:r>
            <a:endParaRPr lang="en-US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" y="2012390"/>
            <a:ext cx="7509162" cy="4405746"/>
            <a:chOff x="1" y="2012390"/>
            <a:chExt cx="7509162" cy="4405746"/>
          </a:xfrm>
        </p:grpSpPr>
        <p:pic>
          <p:nvPicPr>
            <p:cNvPr id="42" name="Picture 2" descr="C:\Users\7235\Dropbox\Photos\foto studenti\DSCN2141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4835" y="2012390"/>
              <a:ext cx="5874328" cy="4405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CasellaDiTesto 48"/>
            <p:cNvSpPr txBox="1"/>
            <p:nvPr/>
          </p:nvSpPr>
          <p:spPr>
            <a:xfrm>
              <a:off x="1" y="2791986"/>
              <a:ext cx="1657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Involucro scatolare</a:t>
              </a:r>
              <a:endParaRPr lang="en-US" sz="20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0" y="2012390"/>
            <a:ext cx="8626176" cy="4579903"/>
            <a:chOff x="0" y="2012390"/>
            <a:chExt cx="8626176" cy="4579903"/>
          </a:xfrm>
        </p:grpSpPr>
        <p:sp>
          <p:nvSpPr>
            <p:cNvPr id="50" name="CasellaDiTesto 49"/>
            <p:cNvSpPr txBox="1"/>
            <p:nvPr/>
          </p:nvSpPr>
          <p:spPr>
            <a:xfrm>
              <a:off x="0" y="3925525"/>
              <a:ext cx="16348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Involucro globale</a:t>
              </a:r>
              <a:endParaRPr lang="en-US" sz="20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51" name="Gruppo 50"/>
            <p:cNvGrpSpPr/>
            <p:nvPr/>
          </p:nvGrpSpPr>
          <p:grpSpPr>
            <a:xfrm>
              <a:off x="1634835" y="2012390"/>
              <a:ext cx="6991341" cy="4579903"/>
              <a:chOff x="511398" y="1662545"/>
              <a:chExt cx="7930998" cy="5195455"/>
            </a:xfrm>
          </p:grpSpPr>
          <p:grpSp>
            <p:nvGrpSpPr>
              <p:cNvPr id="52" name="Gruppo 51"/>
              <p:cNvGrpSpPr/>
              <p:nvPr/>
            </p:nvGrpSpPr>
            <p:grpSpPr>
              <a:xfrm>
                <a:off x="511398" y="1662545"/>
                <a:ext cx="7930998" cy="5195455"/>
                <a:chOff x="188273" y="1127401"/>
                <a:chExt cx="8747909" cy="5730599"/>
              </a:xfrm>
            </p:grpSpPr>
            <p:pic>
              <p:nvPicPr>
                <p:cNvPr id="57" name="Segnaposto contenuto 3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58864" y="1128799"/>
                  <a:ext cx="4277318" cy="5729201"/>
                </a:xfrm>
                <a:prstGeom prst="rect">
                  <a:avLst/>
                </a:prstGeom>
              </p:spPr>
            </p:pic>
            <p:pic>
              <p:nvPicPr>
                <p:cNvPr id="59" name="Immagine 58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273" y="1127401"/>
                  <a:ext cx="4278848" cy="5730599"/>
                </a:xfrm>
                <a:prstGeom prst="rect">
                  <a:avLst/>
                </a:prstGeom>
              </p:spPr>
            </p:pic>
          </p:grpSp>
          <p:sp>
            <p:nvSpPr>
              <p:cNvPr id="53" name="CasellaDiTesto 12"/>
              <p:cNvSpPr txBox="1">
                <a:spLocks noChangeArrowheads="1"/>
              </p:cNvSpPr>
              <p:nvPr/>
            </p:nvSpPr>
            <p:spPr bwMode="auto">
              <a:xfrm>
                <a:off x="5521863" y="6503610"/>
                <a:ext cx="2920533" cy="314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it-IT" altLang="it-IT" sz="1200" b="1" dirty="0" err="1" smtClean="0">
                    <a:solidFill>
                      <a:srgbClr val="FFFF00"/>
                    </a:solidFill>
                    <a:latin typeface="+mn-lt"/>
                    <a:cs typeface="Arial" panose="020B0604020202020204" pitchFamily="34" charset="0"/>
                  </a:rPr>
                  <a:t>S.Calatrava</a:t>
                </a:r>
                <a:r>
                  <a:rPr lang="it-IT" altLang="it-IT" sz="1200" b="1" dirty="0" smtClean="0">
                    <a:solidFill>
                      <a:srgbClr val="FFFF00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it-IT" altLang="it-IT" sz="1200" b="1" dirty="0" err="1" smtClean="0">
                    <a:solidFill>
                      <a:srgbClr val="FFFF00"/>
                    </a:solidFill>
                    <a:latin typeface="+mn-lt"/>
                    <a:cs typeface="Arial" panose="020B0604020202020204" pitchFamily="34" charset="0"/>
                  </a:rPr>
                  <a:t>Oculus</a:t>
                </a:r>
                <a:r>
                  <a:rPr lang="it-IT" altLang="it-IT" sz="1200" b="1" dirty="0" smtClean="0">
                    <a:solidFill>
                      <a:srgbClr val="FFFF00"/>
                    </a:solidFill>
                    <a:latin typeface="+mn-lt"/>
                    <a:cs typeface="Arial" panose="020B0604020202020204" pitchFamily="34" charset="0"/>
                  </a:rPr>
                  <a:t>, NYC, 2016</a:t>
                </a:r>
                <a:endParaRPr lang="it-IT" altLang="it-IT" sz="1200" b="1" dirty="0">
                  <a:solidFill>
                    <a:srgbClr val="FFFF00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" name="CasellaDiTesto 14"/>
          <p:cNvSpPr txBox="1"/>
          <p:nvPr/>
        </p:nvSpPr>
        <p:spPr>
          <a:xfrm>
            <a:off x="325281" y="677661"/>
            <a:ext cx="865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A20202"/>
                </a:solidFill>
                <a:cs typeface="Arial" panose="020B0604020202020204" pitchFamily="34" charset="0"/>
              </a:rPr>
              <a:t>MECCANISMO INTERNO DI TRASMISSIONE DEI CARICHI</a:t>
            </a:r>
            <a:endParaRPr lang="it-IT" sz="24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sp>
        <p:nvSpPr>
          <p:cNvPr id="1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280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4"/>
          <p:cNvSpPr txBox="1">
            <a:spLocks noChangeArrowheads="1"/>
          </p:cNvSpPr>
          <p:nvPr/>
        </p:nvSpPr>
        <p:spPr bwMode="auto">
          <a:xfrm>
            <a:off x="205270" y="520124"/>
            <a:ext cx="8708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SOLAI IN ACCIAIO</a:t>
            </a:r>
            <a:endParaRPr lang="it-IT" sz="2400" b="1" dirty="0">
              <a:solidFill>
                <a:srgbClr val="A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5686964" y="2172152"/>
            <a:ext cx="230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IMPALCATO</a:t>
            </a:r>
            <a:endParaRPr lang="it-IT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4559751" y="928519"/>
            <a:ext cx="4554215" cy="1460146"/>
            <a:chOff x="4509776" y="1262191"/>
            <a:chExt cx="4554215" cy="1460146"/>
          </a:xfrm>
        </p:grpSpPr>
        <p:sp>
          <p:nvSpPr>
            <p:cNvPr id="29" name="CasellaDiTesto 28"/>
            <p:cNvSpPr txBox="1"/>
            <p:nvPr/>
          </p:nvSpPr>
          <p:spPr>
            <a:xfrm>
              <a:off x="4509776" y="1706674"/>
              <a:ext cx="33804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SEZIONI PIENE </a:t>
              </a:r>
            </a:p>
            <a:p>
              <a:r>
                <a:rPr lang="it-IT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profili aperti o chiusi</a:t>
              </a:r>
            </a:p>
            <a:p>
              <a:r>
                <a:rPr lang="it-IT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caldo o a freddo</a:t>
              </a:r>
              <a:endPara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6790190" y="1706674"/>
              <a:ext cx="22738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SEZIONI </a:t>
              </a:r>
            </a:p>
            <a:p>
              <a:pPr algn="r"/>
              <a:r>
                <a:rPr lang="it-IT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COMPOSTE</a:t>
              </a:r>
              <a:endPara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algn="r"/>
              <a:r>
                <a:rPr lang="it-IT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elementi accoppiati</a:t>
              </a:r>
              <a:endPara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algn="r"/>
              <a:r>
                <a:rPr lang="it-IT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reticolari</a:t>
              </a:r>
              <a:endPara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5621435" y="1262191"/>
              <a:ext cx="22108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ORDITO</a:t>
              </a:r>
              <a:endParaRPr lang="it-I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CasellaDiTesto 33"/>
          <p:cNvSpPr txBox="1"/>
          <p:nvPr/>
        </p:nvSpPr>
        <p:spPr>
          <a:xfrm>
            <a:off x="4571999" y="2764488"/>
            <a:ext cx="463422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 e GRIGLIATI</a:t>
            </a:r>
          </a:p>
          <a:p>
            <a:endParaRPr lang="it-IT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VETRO</a:t>
            </a:r>
          </a:p>
          <a:p>
            <a:endParaRPr lang="it-IT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LEGNO</a:t>
            </a:r>
          </a:p>
          <a:p>
            <a:endParaRPr lang="it-IT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LAMIERE D’ACCIAIO</a:t>
            </a:r>
            <a:r>
              <a:rPr lang="it-IT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semplice, irrigidite (imbutite, grecate)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PANNELLI STRATIFICATI</a:t>
            </a:r>
          </a:p>
          <a:p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lamiera e isolante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https://www.isopan.it/https://www.isopan.it/</a:t>
            </a:r>
            <a:endParaRPr lang="it-IT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http://www.isolpack.com/IT/prodotti/coperture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1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LATERIZIO </a:t>
            </a:r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voltine in laterizio, tavelle </a:t>
            </a:r>
            <a:r>
              <a: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piene, </a:t>
            </a:r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tavelloni</a:t>
            </a:r>
          </a:p>
          <a:p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LAMIERA GRECATA E CALCESTRUZZO</a:t>
            </a:r>
          </a:p>
          <a:p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collaboranti, non collaboranti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5061" y="1208121"/>
            <a:ext cx="4448119" cy="5649879"/>
            <a:chOff x="5061" y="1208121"/>
            <a:chExt cx="4448119" cy="5649879"/>
          </a:xfrm>
        </p:grpSpPr>
        <p:pic>
          <p:nvPicPr>
            <p:cNvPr id="32" name="Immagine 3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427" y="1208121"/>
              <a:ext cx="4417753" cy="3225338"/>
            </a:xfrm>
            <a:prstGeom prst="rect">
              <a:avLst/>
            </a:prstGeom>
          </p:spPr>
        </p:pic>
        <p:pic>
          <p:nvPicPr>
            <p:cNvPr id="35" name="Immagine 3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61" y="4495514"/>
              <a:ext cx="4412692" cy="2362486"/>
            </a:xfrm>
            <a:prstGeom prst="rect">
              <a:avLst/>
            </a:prstGeom>
          </p:spPr>
        </p:pic>
      </p:grp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" y="1172195"/>
            <a:ext cx="4435905" cy="57191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075" y="1086410"/>
            <a:ext cx="4436822" cy="5802284"/>
          </a:xfrm>
          <a:prstGeom prst="rect">
            <a:avLst/>
          </a:prstGeom>
        </p:spPr>
      </p:pic>
      <p:pic>
        <p:nvPicPr>
          <p:cNvPr id="36" name="Immagine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067" y="1093281"/>
            <a:ext cx="4457148" cy="580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uppo 36"/>
          <p:cNvGrpSpPr/>
          <p:nvPr/>
        </p:nvGrpSpPr>
        <p:grpSpPr>
          <a:xfrm>
            <a:off x="480301" y="1086410"/>
            <a:ext cx="3416812" cy="5841662"/>
            <a:chOff x="772803" y="515389"/>
            <a:chExt cx="3416812" cy="5918662"/>
          </a:xfrm>
        </p:grpSpPr>
        <p:sp>
          <p:nvSpPr>
            <p:cNvPr id="38" name="Rettangolo 37"/>
            <p:cNvSpPr/>
            <p:nvPr/>
          </p:nvSpPr>
          <p:spPr>
            <a:xfrm>
              <a:off x="772803" y="515389"/>
              <a:ext cx="3416812" cy="5918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2" descr="C:\Users\7235\Dropbox\solaio20001.jpg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2803" y="515389"/>
              <a:ext cx="3350310" cy="286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C:\Users\7235\Dropbox\solaio20001.jp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2803" y="3377707"/>
              <a:ext cx="3350310" cy="286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391" y="1766512"/>
            <a:ext cx="4454057" cy="435559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480" y="1730321"/>
            <a:ext cx="4473774" cy="448644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855" y="1093281"/>
            <a:ext cx="4420602" cy="5741018"/>
          </a:xfrm>
          <a:prstGeom prst="rect">
            <a:avLst/>
          </a:prstGeom>
        </p:spPr>
      </p:pic>
      <p:sp>
        <p:nvSpPr>
          <p:cNvPr id="23" name="Titolo 3"/>
          <p:cNvSpPr txBox="1">
            <a:spLocks/>
          </p:cNvSpPr>
          <p:nvPr/>
        </p:nvSpPr>
        <p:spPr>
          <a:xfrm>
            <a:off x="1142999" y="-77664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75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4"/>
          <p:cNvSpPr txBox="1">
            <a:spLocks noChangeArrowheads="1"/>
          </p:cNvSpPr>
          <p:nvPr/>
        </p:nvSpPr>
        <p:spPr bwMode="auto">
          <a:xfrm>
            <a:off x="217518" y="792853"/>
            <a:ext cx="8708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SOLAI IN CALCESTRUZZO</a:t>
            </a:r>
            <a:endParaRPr lang="it-IT" sz="2400" b="1" dirty="0">
              <a:solidFill>
                <a:srgbClr val="A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9153"/>
            <a:ext cx="9144000" cy="4943475"/>
          </a:xfrm>
          <a:prstGeom prst="rect">
            <a:avLst/>
          </a:prstGeom>
        </p:spPr>
      </p:pic>
      <p:sp>
        <p:nvSpPr>
          <p:cNvPr id="5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766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42857" y="672228"/>
            <a:ext cx="785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EVOLUZIONE DEI SOLAI IN C.A.</a:t>
            </a:r>
            <a:endParaRPr lang="it-IT" sz="2400" b="1" dirty="0">
              <a:solidFill>
                <a:srgbClr val="A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5"/>
          <p:cNvSpPr txBox="1"/>
          <p:nvPr/>
        </p:nvSpPr>
        <p:spPr>
          <a:xfrm>
            <a:off x="3701880" y="2268279"/>
            <a:ext cx="2324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SOLETTA PIENA</a:t>
            </a:r>
          </a:p>
        </p:txBody>
      </p:sp>
      <p:sp>
        <p:nvSpPr>
          <p:cNvPr id="23" name="TextBox 9"/>
          <p:cNvSpPr txBox="1"/>
          <p:nvPr/>
        </p:nvSpPr>
        <p:spPr>
          <a:xfrm>
            <a:off x="3701880" y="3584483"/>
            <a:ext cx="274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dirty="0"/>
              <a:t>SOLETTA NERVATA</a:t>
            </a:r>
          </a:p>
        </p:txBody>
      </p:sp>
      <p:grpSp>
        <p:nvGrpSpPr>
          <p:cNvPr id="36" name="Gruppo 35"/>
          <p:cNvGrpSpPr/>
          <p:nvPr/>
        </p:nvGrpSpPr>
        <p:grpSpPr>
          <a:xfrm>
            <a:off x="6164472" y="2241926"/>
            <a:ext cx="2606206" cy="1808534"/>
            <a:chOff x="6275560" y="2768319"/>
            <a:chExt cx="2606206" cy="1808534"/>
          </a:xfrm>
        </p:grpSpPr>
        <p:grpSp>
          <p:nvGrpSpPr>
            <p:cNvPr id="35" name="Gruppo 34"/>
            <p:cNvGrpSpPr/>
            <p:nvPr/>
          </p:nvGrpSpPr>
          <p:grpSpPr>
            <a:xfrm>
              <a:off x="6275560" y="3135351"/>
              <a:ext cx="2606206" cy="1037647"/>
              <a:chOff x="6275560" y="3135351"/>
              <a:chExt cx="2606206" cy="1037647"/>
            </a:xfrm>
          </p:grpSpPr>
          <p:grpSp>
            <p:nvGrpSpPr>
              <p:cNvPr id="33" name="Gruppo 32"/>
              <p:cNvGrpSpPr/>
              <p:nvPr/>
            </p:nvGrpSpPr>
            <p:grpSpPr>
              <a:xfrm>
                <a:off x="7233403" y="3135351"/>
                <a:ext cx="1648363" cy="1037647"/>
                <a:chOff x="7233403" y="3135351"/>
                <a:chExt cx="1648363" cy="1037647"/>
              </a:xfrm>
            </p:grpSpPr>
            <p:sp>
              <p:nvSpPr>
                <p:cNvPr id="2" name="Rettangolo 1"/>
                <p:cNvSpPr/>
                <p:nvPr/>
              </p:nvSpPr>
              <p:spPr>
                <a:xfrm>
                  <a:off x="7306147" y="3135351"/>
                  <a:ext cx="1502875" cy="42637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ttangolo 7"/>
                <p:cNvSpPr/>
                <p:nvPr/>
              </p:nvSpPr>
              <p:spPr>
                <a:xfrm>
                  <a:off x="7822193" y="3561726"/>
                  <a:ext cx="470781" cy="34031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ttangolo 9"/>
                <p:cNvSpPr/>
                <p:nvPr/>
              </p:nvSpPr>
              <p:spPr>
                <a:xfrm>
                  <a:off x="7822193" y="3902044"/>
                  <a:ext cx="470781" cy="270954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4" name="Gruppo 23"/>
                <p:cNvGrpSpPr/>
                <p:nvPr/>
              </p:nvGrpSpPr>
              <p:grpSpPr>
                <a:xfrm>
                  <a:off x="7850579" y="4037521"/>
                  <a:ext cx="414005" cy="82049"/>
                  <a:chOff x="7486650" y="4979404"/>
                  <a:chExt cx="414005" cy="82049"/>
                </a:xfrm>
              </p:grpSpPr>
              <p:sp>
                <p:nvSpPr>
                  <p:cNvPr id="15" name="Ovale 14"/>
                  <p:cNvSpPr/>
                  <p:nvPr/>
                </p:nvSpPr>
                <p:spPr>
                  <a:xfrm>
                    <a:off x="7486650" y="4979406"/>
                    <a:ext cx="82047" cy="82047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A2020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Ovale 28"/>
                  <p:cNvSpPr/>
                  <p:nvPr/>
                </p:nvSpPr>
                <p:spPr>
                  <a:xfrm>
                    <a:off x="7657157" y="4979405"/>
                    <a:ext cx="82047" cy="82047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A2020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e 29"/>
                  <p:cNvSpPr/>
                  <p:nvPr/>
                </p:nvSpPr>
                <p:spPr>
                  <a:xfrm>
                    <a:off x="7818608" y="4979404"/>
                    <a:ext cx="82047" cy="82047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A2020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6" name="Connettore diritto 25"/>
                <p:cNvCxnSpPr/>
                <p:nvPr/>
              </p:nvCxnSpPr>
              <p:spPr>
                <a:xfrm>
                  <a:off x="7233403" y="3902044"/>
                  <a:ext cx="1648363" cy="0"/>
                </a:xfrm>
                <a:prstGeom prst="line">
                  <a:avLst/>
                </a:prstGeom>
                <a:ln w="19050">
                  <a:solidFill>
                    <a:srgbClr val="A2020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CasellaDiTesto 33"/>
              <p:cNvSpPr txBox="1"/>
              <p:nvPr/>
            </p:nvSpPr>
            <p:spPr>
              <a:xfrm>
                <a:off x="6275560" y="3746331"/>
                <a:ext cx="15750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asse neutro</a:t>
                </a:r>
                <a:endParaRPr lang="en-US" sz="12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CasellaDiTesto 36"/>
            <p:cNvSpPr txBox="1"/>
            <p:nvPr/>
          </p:nvSpPr>
          <p:spPr>
            <a:xfrm>
              <a:off x="7296566" y="4269076"/>
              <a:ext cx="1575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zona tesa</a:t>
              </a:r>
              <a:endParaRPr lang="en-US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7296566" y="2768319"/>
              <a:ext cx="1575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zona compressa</a:t>
              </a:r>
              <a:endParaRPr lang="en-US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TextBox 10"/>
          <p:cNvSpPr txBox="1"/>
          <p:nvPr/>
        </p:nvSpPr>
        <p:spPr>
          <a:xfrm>
            <a:off x="3779466" y="4830407"/>
            <a:ext cx="515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SOLAIO MISTO LATERO </a:t>
            </a:r>
            <a:r>
              <a:rPr lang="it-IT" dirty="0" smtClean="0"/>
              <a:t>CEMENTIZIO</a:t>
            </a:r>
          </a:p>
          <a:p>
            <a:r>
              <a:rPr lang="it-IT" sz="1600" b="0" dirty="0" smtClean="0"/>
              <a:t>con alleggerimenti / </a:t>
            </a:r>
            <a:r>
              <a:rPr lang="it-IT" sz="1600" b="0" dirty="0" err="1" smtClean="0"/>
              <a:t>cassaforme</a:t>
            </a:r>
            <a:r>
              <a:rPr lang="it-IT" sz="1600" b="0" dirty="0" smtClean="0"/>
              <a:t> perse funzionali</a:t>
            </a:r>
            <a:endParaRPr lang="it-IT" sz="1600" b="0" dirty="0"/>
          </a:p>
        </p:txBody>
      </p:sp>
      <p:grpSp>
        <p:nvGrpSpPr>
          <p:cNvPr id="6" name="Gruppo 5"/>
          <p:cNvGrpSpPr/>
          <p:nvPr/>
        </p:nvGrpSpPr>
        <p:grpSpPr>
          <a:xfrm>
            <a:off x="0" y="1651154"/>
            <a:ext cx="3563933" cy="5212080"/>
            <a:chOff x="0" y="1651154"/>
            <a:chExt cx="3563933" cy="5212080"/>
          </a:xfrm>
        </p:grpSpPr>
        <p:sp>
          <p:nvSpPr>
            <p:cNvPr id="3" name="Rettangolo 2"/>
            <p:cNvSpPr/>
            <p:nvPr/>
          </p:nvSpPr>
          <p:spPr>
            <a:xfrm>
              <a:off x="0" y="1651154"/>
              <a:ext cx="3563933" cy="5212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 descr="C:\Users\7235\Dropbox\solaio10001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6629" y="1835750"/>
              <a:ext cx="3286394" cy="665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:\Users\7235\Dropbox\solaio10001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6629" y="2904802"/>
              <a:ext cx="3286394" cy="92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C:\Users\7235\Dropbox\solaio10001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7539" y="4696249"/>
              <a:ext cx="3286394" cy="696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Freccia in giù 38"/>
            <p:cNvSpPr/>
            <p:nvPr/>
          </p:nvSpPr>
          <p:spPr>
            <a:xfrm>
              <a:off x="1781966" y="3978166"/>
              <a:ext cx="307818" cy="617350"/>
            </a:xfrm>
            <a:prstGeom prst="downArrow">
              <a:avLst/>
            </a:prstGeom>
            <a:solidFill>
              <a:srgbClr val="A20202"/>
            </a:solidFill>
            <a:ln>
              <a:solidFill>
                <a:srgbClr val="A202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 cstate="email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67456"/>
              <a:ext cx="3543023" cy="1190106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277539" y="5588627"/>
              <a:ext cx="187974" cy="5212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10"/>
          <p:cNvSpPr txBox="1"/>
          <p:nvPr/>
        </p:nvSpPr>
        <p:spPr>
          <a:xfrm>
            <a:off x="3779466" y="6276004"/>
            <a:ext cx="5153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 smtClean="0"/>
              <a:t>SOLAI A ELEMENTI PREFABBRICATI</a:t>
            </a:r>
            <a:endParaRPr lang="it-IT" dirty="0"/>
          </a:p>
        </p:txBody>
      </p:sp>
      <p:sp>
        <p:nvSpPr>
          <p:cNvPr id="32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805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42857" y="672228"/>
            <a:ext cx="785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TIPOLOGIE SOLAI MISTI in c.a.</a:t>
            </a:r>
            <a:endParaRPr lang="it-IT" sz="2400" b="1" dirty="0">
              <a:solidFill>
                <a:srgbClr val="A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0"/>
          <p:cNvSpPr txBox="1"/>
          <p:nvPr/>
        </p:nvSpPr>
        <p:spPr>
          <a:xfrm>
            <a:off x="368536" y="1651997"/>
            <a:ext cx="374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1800" dirty="0"/>
              <a:t>SOLAIO </a:t>
            </a:r>
            <a:r>
              <a:rPr lang="it-IT" sz="1800" dirty="0" smtClean="0"/>
              <a:t>GETTATI IN OPERA</a:t>
            </a:r>
          </a:p>
        </p:txBody>
      </p:sp>
      <p:sp>
        <p:nvSpPr>
          <p:cNvPr id="31" name="TextBox 10"/>
          <p:cNvSpPr txBox="1"/>
          <p:nvPr/>
        </p:nvSpPr>
        <p:spPr>
          <a:xfrm>
            <a:off x="368536" y="3866915"/>
            <a:ext cx="471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1800" dirty="0" smtClean="0"/>
              <a:t>SOLAI A ELEMENTI PREFABBRICATI</a:t>
            </a:r>
          </a:p>
          <a:p>
            <a:r>
              <a:rPr lang="it-IT" sz="1800" dirty="0" smtClean="0"/>
              <a:t>E GETTO DI COMPLETAMENTO</a:t>
            </a:r>
            <a:endParaRPr lang="it-IT" sz="1800" dirty="0"/>
          </a:p>
        </p:txBody>
      </p:sp>
      <p:grpSp>
        <p:nvGrpSpPr>
          <p:cNvPr id="7" name="Gruppo 6"/>
          <p:cNvGrpSpPr/>
          <p:nvPr/>
        </p:nvGrpSpPr>
        <p:grpSpPr>
          <a:xfrm>
            <a:off x="4948783" y="1608052"/>
            <a:ext cx="3837770" cy="1694935"/>
            <a:chOff x="5383820" y="1651997"/>
            <a:chExt cx="3837770" cy="1694935"/>
          </a:xfrm>
        </p:grpSpPr>
        <p:sp>
          <p:nvSpPr>
            <p:cNvPr id="32" name="TextBox 10"/>
            <p:cNvSpPr txBox="1"/>
            <p:nvPr/>
          </p:nvSpPr>
          <p:spPr>
            <a:xfrm>
              <a:off x="5383820" y="1651997"/>
              <a:ext cx="3145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b="0" dirty="0" smtClean="0"/>
                <a:t>totalmente in opera</a:t>
              </a:r>
              <a:endParaRPr lang="it-IT" sz="1600" b="0" dirty="0"/>
            </a:p>
          </p:txBody>
        </p:sp>
        <p:sp>
          <p:nvSpPr>
            <p:cNvPr id="42" name="TextBox 10"/>
            <p:cNvSpPr txBox="1"/>
            <p:nvPr/>
          </p:nvSpPr>
          <p:spPr>
            <a:xfrm>
              <a:off x="5383820" y="2104124"/>
              <a:ext cx="34692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dirty="0"/>
                <a:t>a travetti  prefabbricati a </a:t>
              </a:r>
              <a:r>
                <a:rPr lang="it-IT" dirty="0" smtClean="0"/>
                <a:t>traliccio</a:t>
              </a:r>
              <a:endParaRPr lang="it-IT" dirty="0"/>
            </a:p>
          </p:txBody>
        </p:sp>
        <p:sp>
          <p:nvSpPr>
            <p:cNvPr id="43" name="TextBox 10"/>
            <p:cNvSpPr txBox="1"/>
            <p:nvPr/>
          </p:nvSpPr>
          <p:spPr>
            <a:xfrm>
              <a:off x="5383820" y="2556251"/>
              <a:ext cx="38377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dirty="0"/>
                <a:t>a travetti  prefabbricati </a:t>
              </a:r>
              <a:r>
                <a:rPr lang="it-IT" dirty="0" smtClean="0"/>
                <a:t>precompressi</a:t>
              </a:r>
              <a:endParaRPr lang="it-IT" dirty="0"/>
            </a:p>
          </p:txBody>
        </p:sp>
        <p:sp>
          <p:nvSpPr>
            <p:cNvPr id="44" name="TextBox 10"/>
            <p:cNvSpPr txBox="1"/>
            <p:nvPr/>
          </p:nvSpPr>
          <p:spPr>
            <a:xfrm>
              <a:off x="5383820" y="3008378"/>
              <a:ext cx="3552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dirty="0"/>
                <a:t>a </a:t>
              </a:r>
              <a:r>
                <a:rPr lang="it-IT" dirty="0" smtClean="0"/>
                <a:t>laterizio armato</a:t>
              </a:r>
              <a:endParaRPr lang="it-IT" dirty="0"/>
            </a:p>
          </p:txBody>
        </p:sp>
      </p:grpSp>
      <p:sp>
        <p:nvSpPr>
          <p:cNvPr id="45" name="TextBox 10"/>
          <p:cNvSpPr txBox="1"/>
          <p:nvPr/>
        </p:nvSpPr>
        <p:spPr>
          <a:xfrm>
            <a:off x="4948783" y="5920656"/>
            <a:ext cx="3145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0" dirty="0" err="1" smtClean="0"/>
              <a:t>copponi</a:t>
            </a:r>
            <a:r>
              <a:rPr lang="it-IT" sz="1600" b="0" dirty="0" smtClean="0"/>
              <a:t> </a:t>
            </a:r>
            <a:r>
              <a:rPr lang="it-IT" sz="1400" b="0" dirty="0" smtClean="0"/>
              <a:t>(T, </a:t>
            </a:r>
            <a:r>
              <a:rPr lang="el-GR" sz="1400" b="0" dirty="0" smtClean="0"/>
              <a:t>Ω</a:t>
            </a:r>
            <a:r>
              <a:rPr lang="it-IT" sz="1400" b="0" dirty="0" smtClean="0"/>
              <a:t>)</a:t>
            </a:r>
            <a:endParaRPr lang="it-IT" sz="1400" b="0" dirty="0"/>
          </a:p>
        </p:txBody>
      </p:sp>
      <p:sp>
        <p:nvSpPr>
          <p:cNvPr id="46" name="TextBox 10"/>
          <p:cNvSpPr txBox="1"/>
          <p:nvPr/>
        </p:nvSpPr>
        <p:spPr>
          <a:xfrm>
            <a:off x="4948783" y="5582102"/>
            <a:ext cx="3145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0" dirty="0" smtClean="0"/>
              <a:t>lastre alleggerite</a:t>
            </a:r>
            <a:endParaRPr lang="it-IT" sz="1600" b="0" dirty="0"/>
          </a:p>
        </p:txBody>
      </p:sp>
      <p:grpSp>
        <p:nvGrpSpPr>
          <p:cNvPr id="9" name="Gruppo 8"/>
          <p:cNvGrpSpPr/>
          <p:nvPr/>
        </p:nvGrpSpPr>
        <p:grpSpPr>
          <a:xfrm>
            <a:off x="4948782" y="3777146"/>
            <a:ext cx="4128715" cy="1160979"/>
            <a:chOff x="5545916" y="3827559"/>
            <a:chExt cx="4128715" cy="1160979"/>
          </a:xfrm>
        </p:grpSpPr>
        <p:sp>
          <p:nvSpPr>
            <p:cNvPr id="47" name="TextBox 10"/>
            <p:cNvSpPr txBox="1"/>
            <p:nvPr/>
          </p:nvSpPr>
          <p:spPr>
            <a:xfrm>
              <a:off x="5545916" y="4238772"/>
              <a:ext cx="41287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b="0" dirty="0" err="1" smtClean="0"/>
                <a:t>predalles</a:t>
              </a:r>
              <a:r>
                <a:rPr lang="it-IT" sz="1600" b="0" dirty="0" smtClean="0"/>
                <a:t> e alleggerimenti in blocchi</a:t>
              </a:r>
              <a:endParaRPr lang="it-IT" sz="1600" b="0" dirty="0"/>
            </a:p>
          </p:txBody>
        </p:sp>
        <p:sp>
          <p:nvSpPr>
            <p:cNvPr id="48" name="TextBox 10"/>
            <p:cNvSpPr txBox="1"/>
            <p:nvPr/>
          </p:nvSpPr>
          <p:spPr>
            <a:xfrm>
              <a:off x="5545917" y="3827559"/>
              <a:ext cx="3738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b="0" dirty="0" smtClean="0"/>
                <a:t>pannelli in laterizio prefabbricati</a:t>
              </a:r>
              <a:endParaRPr lang="it-IT" sz="1600" b="0" dirty="0"/>
            </a:p>
          </p:txBody>
        </p:sp>
        <p:sp>
          <p:nvSpPr>
            <p:cNvPr id="49" name="TextBox 10"/>
            <p:cNvSpPr txBox="1"/>
            <p:nvPr/>
          </p:nvSpPr>
          <p:spPr>
            <a:xfrm>
              <a:off x="5545917" y="4649984"/>
              <a:ext cx="36396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b="0" dirty="0" smtClean="0"/>
                <a:t>coppi e blocchi</a:t>
              </a:r>
              <a:endParaRPr lang="it-IT" sz="1600" b="0" dirty="0"/>
            </a:p>
          </p:txBody>
        </p:sp>
      </p:grpSp>
      <p:sp>
        <p:nvSpPr>
          <p:cNvPr id="50" name="TextBox 10"/>
          <p:cNvSpPr txBox="1"/>
          <p:nvPr/>
        </p:nvSpPr>
        <p:spPr>
          <a:xfrm>
            <a:off x="368535" y="5600753"/>
            <a:ext cx="471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1800" dirty="0" smtClean="0"/>
              <a:t>SOLAI A ELEMENTI PREFABBRICATI</a:t>
            </a:r>
          </a:p>
          <a:p>
            <a:r>
              <a:rPr lang="it-IT" sz="1800" dirty="0" smtClean="0"/>
              <a:t>CON GIUNTI DI COMPLETAMENTO</a:t>
            </a:r>
            <a:endParaRPr lang="it-IT" sz="1800" dirty="0"/>
          </a:p>
        </p:txBody>
      </p:sp>
      <p:sp>
        <p:nvSpPr>
          <p:cNvPr id="18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08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42857" y="672228"/>
            <a:ext cx="785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TIPOLOGIE SOLAI MISTI in c.a.</a:t>
            </a:r>
            <a:endParaRPr lang="it-IT" sz="2400" b="1" dirty="0">
              <a:solidFill>
                <a:srgbClr val="A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104" y="1351470"/>
            <a:ext cx="4129896" cy="5506530"/>
          </a:xfr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51470"/>
            <a:ext cx="4883994" cy="5506530"/>
          </a:xfrm>
          <a:prstGeom prst="rect">
            <a:avLst/>
          </a:prstGeom>
        </p:spPr>
      </p:pic>
      <p:sp>
        <p:nvSpPr>
          <p:cNvPr id="6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808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42857" y="672228"/>
            <a:ext cx="785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TIPOLOGIE SOLAI MISTI in c.a.</a:t>
            </a:r>
            <a:endParaRPr lang="it-IT" sz="2400" b="1" dirty="0">
              <a:solidFill>
                <a:srgbClr val="A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23" y="1236156"/>
            <a:ext cx="7495792" cy="5621844"/>
          </a:xfrm>
        </p:spPr>
      </p:pic>
      <p:sp>
        <p:nvSpPr>
          <p:cNvPr id="5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564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62298"/>
            <a:ext cx="4000500" cy="3782291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873" y="1767494"/>
            <a:ext cx="5036127" cy="3777095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42857" y="672228"/>
            <a:ext cx="785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TIPOLOGIE SOLAI MISTI in c.a.</a:t>
            </a:r>
            <a:endParaRPr lang="it-IT" sz="2400" b="1" dirty="0">
              <a:solidFill>
                <a:srgbClr val="A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Segnaposto contenuto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62298"/>
            <a:ext cx="4480560" cy="369261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313" y="1762298"/>
            <a:ext cx="4563687" cy="369261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23" y="1584537"/>
            <a:ext cx="7875208" cy="527346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23" y="1584537"/>
            <a:ext cx="7992541" cy="5273463"/>
          </a:xfrm>
          <a:prstGeom prst="rect">
            <a:avLst/>
          </a:prstGeom>
        </p:spPr>
      </p:pic>
      <p:sp>
        <p:nvSpPr>
          <p:cNvPr id="14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66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42857" y="672228"/>
            <a:ext cx="785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TIPOLOGIE SOLAI MISTI in c.a.</a:t>
            </a:r>
            <a:endParaRPr lang="it-IT" sz="2400" b="1" dirty="0">
              <a:solidFill>
                <a:srgbClr val="A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313" y="1690690"/>
            <a:ext cx="4563687" cy="3830904"/>
          </a:xfrm>
          <a:prstGeom prst="rect">
            <a:avLst/>
          </a:prstGeom>
        </p:spPr>
      </p:pic>
      <p:pic>
        <p:nvPicPr>
          <p:cNvPr id="15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90690"/>
            <a:ext cx="4360103" cy="3830904"/>
          </a:xfrm>
          <a:prstGeom prst="rect">
            <a:avLst/>
          </a:prstGeom>
        </p:spPr>
      </p:pic>
      <p:sp>
        <p:nvSpPr>
          <p:cNvPr id="6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534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42857" y="672228"/>
            <a:ext cx="785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TIPOLOGIE SOLAI PREFABBRICATI</a:t>
            </a:r>
            <a:endParaRPr lang="it-IT" sz="2400" b="1" dirty="0">
              <a:solidFill>
                <a:srgbClr val="A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11" y="1315488"/>
            <a:ext cx="7390016" cy="554251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57" y="1315488"/>
            <a:ext cx="7930055" cy="5542512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0" y="1396538"/>
            <a:ext cx="9143999" cy="5461462"/>
            <a:chOff x="1" y="1396538"/>
            <a:chExt cx="9143999" cy="5461462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4473" y="1396538"/>
              <a:ext cx="4249527" cy="5461462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396538"/>
              <a:ext cx="4641964" cy="5461462"/>
            </a:xfrm>
            <a:prstGeom prst="rect">
              <a:avLst/>
            </a:prstGeom>
          </p:spPr>
        </p:pic>
      </p:grpSp>
      <p:sp>
        <p:nvSpPr>
          <p:cNvPr id="13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768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2235951" y="569965"/>
            <a:ext cx="453874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Elementi per l’ordito</a:t>
            </a:r>
          </a:p>
        </p:txBody>
      </p:sp>
      <p:grpSp>
        <p:nvGrpSpPr>
          <p:cNvPr id="39" name="Gruppo 38"/>
          <p:cNvGrpSpPr/>
          <p:nvPr/>
        </p:nvGrpSpPr>
        <p:grpSpPr>
          <a:xfrm>
            <a:off x="-1" y="1660322"/>
            <a:ext cx="9144001" cy="5197678"/>
            <a:chOff x="-1" y="1660322"/>
            <a:chExt cx="9144001" cy="5197678"/>
          </a:xfrm>
        </p:grpSpPr>
        <p:grpSp>
          <p:nvGrpSpPr>
            <p:cNvPr id="50" name="Gruppo 49"/>
            <p:cNvGrpSpPr/>
            <p:nvPr/>
          </p:nvGrpSpPr>
          <p:grpSpPr>
            <a:xfrm>
              <a:off x="-1" y="1660322"/>
              <a:ext cx="9144001" cy="5197678"/>
              <a:chOff x="161924" y="1660322"/>
              <a:chExt cx="8886826" cy="5110813"/>
            </a:xfrm>
          </p:grpSpPr>
          <p:grpSp>
            <p:nvGrpSpPr>
              <p:cNvPr id="42" name="Gruppo 41"/>
              <p:cNvGrpSpPr/>
              <p:nvPr/>
            </p:nvGrpSpPr>
            <p:grpSpPr>
              <a:xfrm>
                <a:off x="161924" y="1660322"/>
                <a:ext cx="6191251" cy="5110813"/>
                <a:chOff x="314324" y="1581150"/>
                <a:chExt cx="6191251" cy="5110813"/>
              </a:xfrm>
            </p:grpSpPr>
            <p:sp>
              <p:nvSpPr>
                <p:cNvPr id="41" name="Rettangolo 40"/>
                <p:cNvSpPr/>
                <p:nvPr/>
              </p:nvSpPr>
              <p:spPr>
                <a:xfrm>
                  <a:off x="314324" y="1581150"/>
                  <a:ext cx="6191251" cy="51108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" name="Gruppo 22"/>
                <p:cNvGrpSpPr/>
                <p:nvPr/>
              </p:nvGrpSpPr>
              <p:grpSpPr>
                <a:xfrm>
                  <a:off x="378576" y="1851078"/>
                  <a:ext cx="3724275" cy="2282361"/>
                  <a:chOff x="342900" y="2086496"/>
                  <a:chExt cx="3724275" cy="2282361"/>
                </a:xfrm>
              </p:grpSpPr>
              <p:grpSp>
                <p:nvGrpSpPr>
                  <p:cNvPr id="16" name="Gruppo 15"/>
                  <p:cNvGrpSpPr/>
                  <p:nvPr/>
                </p:nvGrpSpPr>
                <p:grpSpPr>
                  <a:xfrm>
                    <a:off x="342900" y="2086496"/>
                    <a:ext cx="3724275" cy="2282361"/>
                    <a:chOff x="342900" y="2086496"/>
                    <a:chExt cx="3724275" cy="2282361"/>
                  </a:xfrm>
                </p:grpSpPr>
                <p:sp>
                  <p:nvSpPr>
                    <p:cNvPr id="5" name="Rettangolo 4"/>
                    <p:cNvSpPr/>
                    <p:nvPr/>
                  </p:nvSpPr>
                  <p:spPr>
                    <a:xfrm>
                      <a:off x="342900" y="2086496"/>
                      <a:ext cx="523875" cy="18997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" name="Rettangolo 12"/>
                    <p:cNvSpPr/>
                    <p:nvPr/>
                  </p:nvSpPr>
                  <p:spPr>
                    <a:xfrm>
                      <a:off x="3905250" y="3368732"/>
                      <a:ext cx="161925" cy="100012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" name="Ovale 14"/>
                    <p:cNvSpPr/>
                    <p:nvPr/>
                  </p:nvSpPr>
                  <p:spPr>
                    <a:xfrm rot="583655">
                      <a:off x="3895199" y="3100778"/>
                      <a:ext cx="159597" cy="66675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7" name="Rettangolo 16"/>
                  <p:cNvSpPr/>
                  <p:nvPr/>
                </p:nvSpPr>
                <p:spPr>
                  <a:xfrm>
                    <a:off x="781050" y="4191000"/>
                    <a:ext cx="180975" cy="1778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ttangolo 17"/>
                  <p:cNvSpPr/>
                  <p:nvPr/>
                </p:nvSpPr>
                <p:spPr>
                  <a:xfrm>
                    <a:off x="1464427" y="4102071"/>
                    <a:ext cx="180975" cy="1778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ttangolo 18"/>
                  <p:cNvSpPr/>
                  <p:nvPr/>
                </p:nvSpPr>
                <p:spPr>
                  <a:xfrm>
                    <a:off x="2121650" y="4127528"/>
                    <a:ext cx="180975" cy="1778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ettangolo 19"/>
                  <p:cNvSpPr/>
                  <p:nvPr/>
                </p:nvSpPr>
                <p:spPr>
                  <a:xfrm>
                    <a:off x="2805027" y="4190999"/>
                    <a:ext cx="180975" cy="1778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ttangolo 20"/>
                  <p:cNvSpPr/>
                  <p:nvPr/>
                </p:nvSpPr>
                <p:spPr>
                  <a:xfrm>
                    <a:off x="3567117" y="4190999"/>
                    <a:ext cx="102396" cy="1545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Rettangolo 21"/>
                  <p:cNvSpPr/>
                  <p:nvPr/>
                </p:nvSpPr>
                <p:spPr>
                  <a:xfrm>
                    <a:off x="1404806" y="4127528"/>
                    <a:ext cx="180975" cy="1778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" name="Gruppo 31"/>
                <p:cNvGrpSpPr/>
                <p:nvPr/>
              </p:nvGrpSpPr>
              <p:grpSpPr>
                <a:xfrm>
                  <a:off x="428626" y="4249058"/>
                  <a:ext cx="5196018" cy="2274709"/>
                  <a:chOff x="428626" y="4249058"/>
                  <a:chExt cx="5196018" cy="2274709"/>
                </a:xfrm>
              </p:grpSpPr>
              <p:sp>
                <p:nvSpPr>
                  <p:cNvPr id="24" name="Rettangolo 23"/>
                  <p:cNvSpPr/>
                  <p:nvPr/>
                </p:nvSpPr>
                <p:spPr>
                  <a:xfrm>
                    <a:off x="428626" y="4249058"/>
                    <a:ext cx="647699" cy="1900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ttangolo 24"/>
                  <p:cNvSpPr/>
                  <p:nvPr/>
                </p:nvSpPr>
                <p:spPr>
                  <a:xfrm>
                    <a:off x="981075" y="6305550"/>
                    <a:ext cx="95250" cy="18779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ttangolo 25"/>
                  <p:cNvSpPr/>
                  <p:nvPr/>
                </p:nvSpPr>
                <p:spPr>
                  <a:xfrm>
                    <a:off x="1535732" y="6335974"/>
                    <a:ext cx="95250" cy="18779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ttangolo 26"/>
                  <p:cNvSpPr/>
                  <p:nvPr/>
                </p:nvSpPr>
                <p:spPr>
                  <a:xfrm>
                    <a:off x="2340726" y="6335974"/>
                    <a:ext cx="95250" cy="18779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ttangolo 27"/>
                  <p:cNvSpPr/>
                  <p:nvPr/>
                </p:nvSpPr>
                <p:spPr>
                  <a:xfrm flipV="1">
                    <a:off x="3193507" y="6341517"/>
                    <a:ext cx="212020" cy="1518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ttangolo 28"/>
                  <p:cNvSpPr/>
                  <p:nvPr/>
                </p:nvSpPr>
                <p:spPr>
                  <a:xfrm flipV="1">
                    <a:off x="3924300" y="6335974"/>
                    <a:ext cx="212020" cy="1518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Rettangolo 29"/>
                  <p:cNvSpPr/>
                  <p:nvPr/>
                </p:nvSpPr>
                <p:spPr>
                  <a:xfrm flipV="1">
                    <a:off x="4601973" y="6323533"/>
                    <a:ext cx="212020" cy="1518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ttangolo 30"/>
                  <p:cNvSpPr/>
                  <p:nvPr/>
                </p:nvSpPr>
                <p:spPr>
                  <a:xfrm flipV="1">
                    <a:off x="5412624" y="6335974"/>
                    <a:ext cx="212020" cy="1518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49" name="Rettangolo 48"/>
              <p:cNvSpPr/>
              <p:nvPr/>
            </p:nvSpPr>
            <p:spPr>
              <a:xfrm>
                <a:off x="6353175" y="1660322"/>
                <a:ext cx="2695575" cy="51108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uppo 47"/>
            <p:cNvGrpSpPr/>
            <p:nvPr/>
          </p:nvGrpSpPr>
          <p:grpSpPr>
            <a:xfrm>
              <a:off x="5966947" y="5698959"/>
              <a:ext cx="2345260" cy="238685"/>
              <a:chOff x="4139752" y="2950532"/>
              <a:chExt cx="2279300" cy="234696"/>
            </a:xfrm>
          </p:grpSpPr>
          <p:cxnSp>
            <p:nvCxnSpPr>
              <p:cNvPr id="44" name="Connettore diritto 43"/>
              <p:cNvCxnSpPr/>
              <p:nvPr/>
            </p:nvCxnSpPr>
            <p:spPr>
              <a:xfrm>
                <a:off x="4276725" y="2950532"/>
                <a:ext cx="2005354" cy="0"/>
              </a:xfrm>
              <a:prstGeom prst="line">
                <a:avLst/>
              </a:prstGeom>
              <a:ln w="38100">
                <a:solidFill>
                  <a:srgbClr val="A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riangolo isoscele 44"/>
              <p:cNvSpPr/>
              <p:nvPr/>
            </p:nvSpPr>
            <p:spPr>
              <a:xfrm>
                <a:off x="4139752" y="2962452"/>
                <a:ext cx="273946" cy="222776"/>
              </a:xfrm>
              <a:prstGeom prst="triangl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riangolo isoscele 46"/>
              <p:cNvSpPr/>
              <p:nvPr/>
            </p:nvSpPr>
            <p:spPr>
              <a:xfrm>
                <a:off x="6145106" y="2951154"/>
                <a:ext cx="273946" cy="222776"/>
              </a:xfrm>
              <a:prstGeom prst="triangl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CasellaDiTesto 59"/>
            <p:cNvSpPr txBox="1"/>
            <p:nvPr/>
          </p:nvSpPr>
          <p:spPr>
            <a:xfrm>
              <a:off x="5773421" y="5994936"/>
              <a:ext cx="2732312" cy="34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trave appoggiata</a:t>
              </a:r>
              <a:endPara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ruppo 36"/>
            <p:cNvGrpSpPr/>
            <p:nvPr/>
          </p:nvGrpSpPr>
          <p:grpSpPr>
            <a:xfrm>
              <a:off x="221237" y="5687469"/>
              <a:ext cx="4408647" cy="632145"/>
              <a:chOff x="4683035" y="3638365"/>
              <a:chExt cx="4408647" cy="632145"/>
            </a:xfrm>
          </p:grpSpPr>
          <p:grpSp>
            <p:nvGrpSpPr>
              <p:cNvPr id="59" name="Gruppo 58"/>
              <p:cNvGrpSpPr/>
              <p:nvPr/>
            </p:nvGrpSpPr>
            <p:grpSpPr>
              <a:xfrm>
                <a:off x="4683035" y="3638365"/>
                <a:ext cx="4408647" cy="243481"/>
                <a:chOff x="4661593" y="3473136"/>
                <a:chExt cx="4284654" cy="239412"/>
              </a:xfrm>
            </p:grpSpPr>
            <p:grpSp>
              <p:nvGrpSpPr>
                <p:cNvPr id="51" name="Gruppo 50"/>
                <p:cNvGrpSpPr/>
                <p:nvPr/>
              </p:nvGrpSpPr>
              <p:grpSpPr>
                <a:xfrm>
                  <a:off x="4661593" y="3477852"/>
                  <a:ext cx="2279300" cy="234696"/>
                  <a:chOff x="4139752" y="2950532"/>
                  <a:chExt cx="2279300" cy="234696"/>
                </a:xfrm>
              </p:grpSpPr>
              <p:cxnSp>
                <p:nvCxnSpPr>
                  <p:cNvPr id="52" name="Connettore diritto 51"/>
                  <p:cNvCxnSpPr/>
                  <p:nvPr/>
                </p:nvCxnSpPr>
                <p:spPr>
                  <a:xfrm>
                    <a:off x="4276725" y="2950532"/>
                    <a:ext cx="2005354" cy="0"/>
                  </a:xfrm>
                  <a:prstGeom prst="line">
                    <a:avLst/>
                  </a:prstGeom>
                  <a:solidFill>
                    <a:srgbClr val="002060"/>
                  </a:solidFill>
                  <a:ln w="38100">
                    <a:solidFill>
                      <a:srgbClr val="A2020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53" name="Triangolo isoscele 52"/>
                  <p:cNvSpPr/>
                  <p:nvPr/>
                </p:nvSpPr>
                <p:spPr>
                  <a:xfrm>
                    <a:off x="4139752" y="2962452"/>
                    <a:ext cx="273946" cy="222776"/>
                  </a:xfrm>
                  <a:prstGeom prst="triangle">
                    <a:avLst/>
                  </a:prstGeom>
                  <a:solidFill>
                    <a:srgbClr val="002060"/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Triangolo isoscele 53"/>
                  <p:cNvSpPr/>
                  <p:nvPr/>
                </p:nvSpPr>
                <p:spPr>
                  <a:xfrm>
                    <a:off x="6145106" y="2951154"/>
                    <a:ext cx="273946" cy="222776"/>
                  </a:xfrm>
                  <a:prstGeom prst="triangle">
                    <a:avLst/>
                  </a:prstGeom>
                  <a:solidFill>
                    <a:srgbClr val="002060"/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5" name="Gruppo 54"/>
                <p:cNvGrpSpPr/>
                <p:nvPr/>
              </p:nvGrpSpPr>
              <p:grpSpPr>
                <a:xfrm>
                  <a:off x="6666947" y="3473136"/>
                  <a:ext cx="2279300" cy="234074"/>
                  <a:chOff x="4139752" y="2951154"/>
                  <a:chExt cx="2279300" cy="234074"/>
                </a:xfrm>
              </p:grpSpPr>
              <p:cxnSp>
                <p:nvCxnSpPr>
                  <p:cNvPr id="56" name="Connettore diritto 55"/>
                  <p:cNvCxnSpPr/>
                  <p:nvPr/>
                </p:nvCxnSpPr>
                <p:spPr>
                  <a:xfrm>
                    <a:off x="4276725" y="2954461"/>
                    <a:ext cx="2005354" cy="0"/>
                  </a:xfrm>
                  <a:prstGeom prst="line">
                    <a:avLst/>
                  </a:prstGeom>
                  <a:solidFill>
                    <a:srgbClr val="002060"/>
                  </a:solidFill>
                  <a:ln w="38100">
                    <a:solidFill>
                      <a:srgbClr val="A2020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57" name="Triangolo isoscele 56"/>
                  <p:cNvSpPr/>
                  <p:nvPr/>
                </p:nvSpPr>
                <p:spPr>
                  <a:xfrm>
                    <a:off x="4139752" y="2962452"/>
                    <a:ext cx="273946" cy="222776"/>
                  </a:xfrm>
                  <a:prstGeom prst="triangle">
                    <a:avLst/>
                  </a:prstGeom>
                  <a:solidFill>
                    <a:srgbClr val="002060"/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Triangolo isoscele 57"/>
                  <p:cNvSpPr/>
                  <p:nvPr/>
                </p:nvSpPr>
                <p:spPr>
                  <a:xfrm>
                    <a:off x="6145106" y="2951154"/>
                    <a:ext cx="273946" cy="222776"/>
                  </a:xfrm>
                  <a:prstGeom prst="triangle">
                    <a:avLst/>
                  </a:prstGeom>
                  <a:solidFill>
                    <a:srgbClr val="002060"/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61" name="CasellaDiTesto 60"/>
              <p:cNvSpPr txBox="1"/>
              <p:nvPr/>
            </p:nvSpPr>
            <p:spPr>
              <a:xfrm>
                <a:off x="4888028" y="3926202"/>
                <a:ext cx="3998662" cy="344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trave continua su più appoggi</a:t>
                </a:r>
                <a:endParaRPr lang="en-US" sz="16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uppo 5"/>
            <p:cNvGrpSpPr/>
            <p:nvPr/>
          </p:nvGrpSpPr>
          <p:grpSpPr>
            <a:xfrm>
              <a:off x="92595" y="1816500"/>
              <a:ext cx="3554253" cy="2977800"/>
              <a:chOff x="233998" y="2295700"/>
              <a:chExt cx="3554253" cy="2977800"/>
            </a:xfrm>
          </p:grpSpPr>
          <p:pic>
            <p:nvPicPr>
              <p:cNvPr id="63" name="Immagine 62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3998" y="2295700"/>
                <a:ext cx="3298308" cy="2977800"/>
              </a:xfrm>
              <a:prstGeom prst="rect">
                <a:avLst/>
              </a:prstGeom>
            </p:spPr>
          </p:pic>
          <p:sp>
            <p:nvSpPr>
              <p:cNvPr id="2" name="Rettangolo 1"/>
              <p:cNvSpPr/>
              <p:nvPr/>
            </p:nvSpPr>
            <p:spPr>
              <a:xfrm>
                <a:off x="3212941" y="3612038"/>
                <a:ext cx="311224" cy="1452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ttangolo 2"/>
              <p:cNvSpPr/>
              <p:nvPr/>
            </p:nvSpPr>
            <p:spPr>
              <a:xfrm>
                <a:off x="3366221" y="3165231"/>
                <a:ext cx="422030" cy="5920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ttangolo 3"/>
              <p:cNvSpPr/>
              <p:nvPr/>
            </p:nvSpPr>
            <p:spPr>
              <a:xfrm>
                <a:off x="1024932" y="4923692"/>
                <a:ext cx="130628" cy="140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ttangolo 79"/>
              <p:cNvSpPr/>
              <p:nvPr/>
            </p:nvSpPr>
            <p:spPr>
              <a:xfrm>
                <a:off x="1859524" y="4933740"/>
                <a:ext cx="130628" cy="140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ttangolo 80"/>
              <p:cNvSpPr/>
              <p:nvPr/>
            </p:nvSpPr>
            <p:spPr>
              <a:xfrm>
                <a:off x="2739060" y="4923692"/>
                <a:ext cx="130628" cy="140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uppo 35"/>
            <p:cNvGrpSpPr/>
            <p:nvPr/>
          </p:nvGrpSpPr>
          <p:grpSpPr>
            <a:xfrm>
              <a:off x="5221441" y="2031706"/>
              <a:ext cx="3862341" cy="2466976"/>
              <a:chOff x="4095660" y="4585169"/>
              <a:chExt cx="3862341" cy="2466976"/>
            </a:xfrm>
          </p:grpSpPr>
          <p:grpSp>
            <p:nvGrpSpPr>
              <p:cNvPr id="14" name="Gruppo 13"/>
              <p:cNvGrpSpPr/>
              <p:nvPr/>
            </p:nvGrpSpPr>
            <p:grpSpPr>
              <a:xfrm>
                <a:off x="4095660" y="4585169"/>
                <a:ext cx="3862341" cy="2466976"/>
                <a:chOff x="2294733" y="4156418"/>
                <a:chExt cx="3862341" cy="2466976"/>
              </a:xfrm>
            </p:grpSpPr>
            <p:pic>
              <p:nvPicPr>
                <p:cNvPr id="72" name="Immagine 71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94733" y="4156418"/>
                  <a:ext cx="3862341" cy="2466976"/>
                </a:xfrm>
                <a:prstGeom prst="rect">
                  <a:avLst/>
                </a:prstGeom>
              </p:spPr>
            </p:pic>
            <p:sp>
              <p:nvSpPr>
                <p:cNvPr id="82" name="Rettangolo 81"/>
                <p:cNvSpPr/>
                <p:nvPr/>
              </p:nvSpPr>
              <p:spPr>
                <a:xfrm>
                  <a:off x="2844231" y="6291374"/>
                  <a:ext cx="130628" cy="1406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ttangolo 82"/>
                <p:cNvSpPr/>
                <p:nvPr/>
              </p:nvSpPr>
              <p:spPr>
                <a:xfrm>
                  <a:off x="3729565" y="6394681"/>
                  <a:ext cx="130628" cy="1406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ttangolo 83"/>
                <p:cNvSpPr/>
                <p:nvPr/>
              </p:nvSpPr>
              <p:spPr>
                <a:xfrm>
                  <a:off x="5277628" y="6329595"/>
                  <a:ext cx="88470" cy="1237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ttangolo 84"/>
                <p:cNvSpPr/>
                <p:nvPr/>
              </p:nvSpPr>
              <p:spPr>
                <a:xfrm>
                  <a:off x="3667676" y="6342770"/>
                  <a:ext cx="130628" cy="1406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Rettangolo 32"/>
              <p:cNvSpPr/>
              <p:nvPr/>
            </p:nvSpPr>
            <p:spPr>
              <a:xfrm>
                <a:off x="4095660" y="4702629"/>
                <a:ext cx="232921" cy="6862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ttangolo 33"/>
              <p:cNvSpPr/>
              <p:nvPr/>
            </p:nvSpPr>
            <p:spPr>
              <a:xfrm>
                <a:off x="4095660" y="5385916"/>
                <a:ext cx="157442" cy="2813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ttangolo 34"/>
              <p:cNvSpPr/>
              <p:nvPr/>
            </p:nvSpPr>
            <p:spPr>
              <a:xfrm>
                <a:off x="4095660" y="5667270"/>
                <a:ext cx="80561" cy="1607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CasellaDiTesto 37"/>
            <p:cNvSpPr txBox="1"/>
            <p:nvPr/>
          </p:nvSpPr>
          <p:spPr>
            <a:xfrm>
              <a:off x="4437440" y="4982732"/>
              <a:ext cx="4460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A202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prefabbricate </a:t>
              </a:r>
              <a:r>
                <a:rPr lang="it-IT" sz="1600" dirty="0" smtClean="0">
                  <a:solidFill>
                    <a:srgbClr val="A202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(precompresse)</a:t>
              </a:r>
              <a:endParaRPr lang="en-US" sz="1600" dirty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CasellaDiTesto 86"/>
            <p:cNvSpPr txBox="1"/>
            <p:nvPr/>
          </p:nvSpPr>
          <p:spPr>
            <a:xfrm>
              <a:off x="678950" y="4982732"/>
              <a:ext cx="226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A202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opera</a:t>
              </a:r>
              <a:endParaRPr lang="en-US" b="1" dirty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" name="CasellaDiTesto 87"/>
          <p:cNvSpPr txBox="1"/>
          <p:nvPr/>
        </p:nvSpPr>
        <p:spPr>
          <a:xfrm>
            <a:off x="2170848" y="1076617"/>
            <a:ext cx="463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calcestruzzo armato, </a:t>
            </a:r>
            <a:r>
              <a:rPr lang="it-IT" sz="2400" b="1" dirty="0" err="1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c.a.p</a:t>
            </a:r>
            <a:endParaRPr lang="en-US" sz="2400" b="1" dirty="0">
              <a:solidFill>
                <a:srgbClr val="A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028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-1" y="2334748"/>
            <a:ext cx="2155020" cy="3795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sellaDiTesto 45"/>
          <p:cNvSpPr txBox="1"/>
          <p:nvPr/>
        </p:nvSpPr>
        <p:spPr>
          <a:xfrm>
            <a:off x="2013199" y="1341009"/>
            <a:ext cx="5117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APPARECHIATURE COSTRUTTIVE</a:t>
            </a:r>
            <a:endParaRPr lang="en-US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239735" y="3499588"/>
            <a:ext cx="3715795" cy="1391989"/>
            <a:chOff x="239735" y="3499588"/>
            <a:chExt cx="3715795" cy="1391989"/>
          </a:xfrm>
        </p:grpSpPr>
        <p:sp>
          <p:nvSpPr>
            <p:cNvPr id="50" name="CasellaDiTesto 49"/>
            <p:cNvSpPr txBox="1"/>
            <p:nvPr/>
          </p:nvSpPr>
          <p:spPr>
            <a:xfrm>
              <a:off x="239735" y="3943088"/>
              <a:ext cx="22278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a compressione</a:t>
              </a:r>
              <a:endParaRPr lang="en-US" sz="20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2155019" y="3499588"/>
              <a:ext cx="1800511" cy="1391989"/>
              <a:chOff x="2829678" y="2279341"/>
              <a:chExt cx="1800511" cy="1391989"/>
            </a:xfrm>
          </p:grpSpPr>
          <p:sp>
            <p:nvSpPr>
              <p:cNvPr id="21" name="Rettangolo 20"/>
              <p:cNvSpPr/>
              <p:nvPr/>
            </p:nvSpPr>
            <p:spPr>
              <a:xfrm>
                <a:off x="2829678" y="2279341"/>
                <a:ext cx="1800507" cy="13919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0870"/>
              <a:stretch/>
            </p:blipFill>
            <p:spPr bwMode="auto">
              <a:xfrm>
                <a:off x="2829682" y="2320037"/>
                <a:ext cx="1800507" cy="10036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9" name="Gruppo 8"/>
          <p:cNvGrpSpPr/>
          <p:nvPr/>
        </p:nvGrpSpPr>
        <p:grpSpPr>
          <a:xfrm>
            <a:off x="248834" y="2334748"/>
            <a:ext cx="3706692" cy="1398161"/>
            <a:chOff x="248834" y="2334748"/>
            <a:chExt cx="3706692" cy="1398161"/>
          </a:xfrm>
        </p:grpSpPr>
        <p:sp>
          <p:nvSpPr>
            <p:cNvPr id="49" name="CasellaDiTesto 48"/>
            <p:cNvSpPr txBox="1"/>
            <p:nvPr/>
          </p:nvSpPr>
          <p:spPr>
            <a:xfrm>
              <a:off x="248834" y="2791985"/>
              <a:ext cx="16573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a flessione</a:t>
              </a:r>
              <a:endParaRPr lang="en-US" sz="20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2155019" y="2334748"/>
              <a:ext cx="1800507" cy="1398161"/>
              <a:chOff x="2829682" y="3788981"/>
              <a:chExt cx="1800507" cy="1398161"/>
            </a:xfrm>
          </p:grpSpPr>
          <p:sp>
            <p:nvSpPr>
              <p:cNvPr id="3" name="Rettangolo 2"/>
              <p:cNvSpPr/>
              <p:nvPr/>
            </p:nvSpPr>
            <p:spPr>
              <a:xfrm>
                <a:off x="2829682" y="3788981"/>
                <a:ext cx="1800507" cy="1398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1852"/>
              <a:stretch/>
            </p:blipFill>
            <p:spPr bwMode="auto">
              <a:xfrm>
                <a:off x="2847692" y="3948609"/>
                <a:ext cx="1764484" cy="10036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2" name="Gruppo 11"/>
          <p:cNvGrpSpPr/>
          <p:nvPr/>
        </p:nvGrpSpPr>
        <p:grpSpPr>
          <a:xfrm>
            <a:off x="249381" y="4738285"/>
            <a:ext cx="3706145" cy="1391989"/>
            <a:chOff x="249381" y="4738285"/>
            <a:chExt cx="3706145" cy="1391989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249381" y="5105547"/>
              <a:ext cx="22278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a trazione</a:t>
              </a:r>
              <a:endParaRPr lang="en-US" sz="20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2155019" y="4738285"/>
              <a:ext cx="1800507" cy="1391989"/>
              <a:chOff x="2829679" y="5270269"/>
              <a:chExt cx="1800507" cy="1391989"/>
            </a:xfrm>
          </p:grpSpPr>
          <p:sp>
            <p:nvSpPr>
              <p:cNvPr id="20" name="Rettangolo 19"/>
              <p:cNvSpPr/>
              <p:nvPr/>
            </p:nvSpPr>
            <p:spPr>
              <a:xfrm>
                <a:off x="2829679" y="5270269"/>
                <a:ext cx="1800507" cy="13919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47691" y="5270269"/>
                <a:ext cx="1764485" cy="1280160"/>
              </a:xfrm>
              <a:prstGeom prst="rect">
                <a:avLst/>
              </a:prstGeom>
            </p:spPr>
          </p:pic>
        </p:grpSp>
      </p:grpSp>
      <p:pic>
        <p:nvPicPr>
          <p:cNvPr id="28" name="Immagin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5433" y="2334748"/>
            <a:ext cx="5168567" cy="38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536" y="2334749"/>
            <a:ext cx="5170464" cy="379552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171" y="2330230"/>
            <a:ext cx="5170516" cy="379624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-9646" y="3170242"/>
            <a:ext cx="1363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A20202"/>
                </a:solidFill>
                <a:cs typeface="Arial" panose="020B0604020202020204" pitchFamily="34" charset="0"/>
              </a:rPr>
              <a:t>SOLAI</a:t>
            </a:r>
            <a:endParaRPr lang="en-US" sz="20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0" y="4299692"/>
            <a:ext cx="1363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A20202"/>
                </a:solidFill>
                <a:cs typeface="Arial" panose="020B0604020202020204" pitchFamily="34" charset="0"/>
              </a:rPr>
              <a:t>VOLTE</a:t>
            </a:r>
            <a:endParaRPr lang="en-US" sz="20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160225" y="5452898"/>
            <a:ext cx="2068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A20202"/>
                </a:solidFill>
                <a:cs typeface="Arial" panose="020B0604020202020204" pitchFamily="34" charset="0"/>
              </a:rPr>
              <a:t>VOLTE SOTTESE</a:t>
            </a:r>
            <a:endParaRPr lang="en-US" sz="20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836" y="2328177"/>
            <a:ext cx="5180164" cy="3806616"/>
          </a:xfrm>
          <a:prstGeom prst="rect">
            <a:avLst/>
          </a:prstGeom>
        </p:spPr>
      </p:pic>
      <p:sp>
        <p:nvSpPr>
          <p:cNvPr id="31" name="CasellaDiTesto 30"/>
          <p:cNvSpPr txBox="1"/>
          <p:nvPr/>
        </p:nvSpPr>
        <p:spPr>
          <a:xfrm>
            <a:off x="1046736" y="4294171"/>
            <a:ext cx="1363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A20202"/>
                </a:solidFill>
                <a:cs typeface="Arial" panose="020B0604020202020204" pitchFamily="34" charset="0"/>
              </a:rPr>
              <a:t>GUSCI</a:t>
            </a:r>
            <a:endParaRPr lang="en-US" sz="20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0357" y="2318830"/>
            <a:ext cx="5253643" cy="3831880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242713" y="717660"/>
            <a:ext cx="865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A20202"/>
                </a:solidFill>
                <a:cs typeface="Arial" panose="020B0604020202020204" pitchFamily="34" charset="0"/>
              </a:rPr>
              <a:t>MECCANISMO INTERNO DI TRASMISSIONE DEI CARICHI</a:t>
            </a:r>
            <a:endParaRPr lang="it-IT" sz="24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sp>
        <p:nvSpPr>
          <p:cNvPr id="32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286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25" grpId="0"/>
      <p:bldP spid="26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2235951" y="569965"/>
            <a:ext cx="453874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Elementi per l’ordito</a:t>
            </a:r>
          </a:p>
        </p:txBody>
      </p:sp>
      <p:sp>
        <p:nvSpPr>
          <p:cNvPr id="88" name="CasellaDiTesto 87"/>
          <p:cNvSpPr txBox="1"/>
          <p:nvPr/>
        </p:nvSpPr>
        <p:spPr>
          <a:xfrm>
            <a:off x="2170848" y="1076617"/>
            <a:ext cx="463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calcestruzzo armato, </a:t>
            </a:r>
            <a:r>
              <a:rPr lang="it-IT" sz="2400" b="1" dirty="0" err="1" smtClean="0">
                <a:solidFill>
                  <a:srgbClr val="A20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c.a.p</a:t>
            </a:r>
            <a:endParaRPr lang="en-US" sz="2400" b="1" dirty="0">
              <a:solidFill>
                <a:srgbClr val="A20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29" y="1671908"/>
            <a:ext cx="7810379" cy="518609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290" y="1671908"/>
            <a:ext cx="6923314" cy="519248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619" y="1671908"/>
            <a:ext cx="6943411" cy="5207558"/>
          </a:xfrm>
          <a:prstGeom prst="rect">
            <a:avLst/>
          </a:prstGeom>
        </p:spPr>
      </p:pic>
      <p:pic>
        <p:nvPicPr>
          <p:cNvPr id="68" name="Picture 4" descr="diaimp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"/>
          <a:stretch>
            <a:fillRect/>
          </a:stretch>
        </p:blipFill>
        <p:spPr bwMode="auto">
          <a:xfrm>
            <a:off x="2569962" y="1671908"/>
            <a:ext cx="4004075" cy="522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620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/>
          <p:cNvSpPr txBox="1"/>
          <p:nvPr/>
        </p:nvSpPr>
        <p:spPr>
          <a:xfrm>
            <a:off x="247502" y="648676"/>
            <a:ext cx="865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A20202"/>
                </a:solidFill>
                <a:cs typeface="Arial" panose="020B0604020202020204" pitchFamily="34" charset="0"/>
              </a:rPr>
              <a:t>PRINCIPI COSTRUTTIVI PER LA REALIZZAZIONE DEI SOLAI</a:t>
            </a:r>
            <a:endParaRPr lang="it-IT" sz="20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555867" y="1621753"/>
            <a:ext cx="800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b="0" dirty="0" smtClean="0">
                <a:latin typeface="+mn-lt"/>
              </a:rPr>
              <a:t>La </a:t>
            </a:r>
            <a:r>
              <a:rPr lang="it-IT" b="0" dirty="0">
                <a:latin typeface="+mn-lt"/>
              </a:rPr>
              <a:t>copertura del campo è effettuata con  un unico elemento </a:t>
            </a:r>
            <a:endParaRPr lang="it-IT" b="0" dirty="0" smtClean="0">
              <a:latin typeface="+mn-lt"/>
            </a:endParaRPr>
          </a:p>
          <a:p>
            <a:r>
              <a:rPr lang="it-IT" sz="1800" dirty="0" smtClean="0">
                <a:latin typeface="+mn-lt"/>
              </a:rPr>
              <a:t>prodotto </a:t>
            </a:r>
            <a:r>
              <a:rPr lang="it-IT" sz="1800" dirty="0">
                <a:latin typeface="+mn-lt"/>
              </a:rPr>
              <a:t>fuori opera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-114225" y="4670701"/>
            <a:ext cx="949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1800" b="0" dirty="0" smtClean="0">
                <a:latin typeface="+mn-lt"/>
              </a:rPr>
              <a:t>La </a:t>
            </a:r>
            <a:r>
              <a:rPr lang="it-IT" sz="1800" b="0" dirty="0">
                <a:latin typeface="+mn-lt"/>
              </a:rPr>
              <a:t>copertura del campo è effettuata tramite </a:t>
            </a:r>
            <a:endParaRPr lang="it-IT" sz="1800" b="0" dirty="0" smtClean="0">
              <a:latin typeface="+mn-lt"/>
            </a:endParaRPr>
          </a:p>
          <a:p>
            <a:r>
              <a:rPr lang="it-IT" sz="1800" dirty="0" smtClean="0">
                <a:latin typeface="+mn-lt"/>
              </a:rPr>
              <a:t>più </a:t>
            </a:r>
            <a:r>
              <a:rPr lang="it-IT" sz="1800" dirty="0">
                <a:latin typeface="+mn-lt"/>
              </a:rPr>
              <a:t>elementi componibili, </a:t>
            </a:r>
            <a:r>
              <a:rPr lang="it-IT" sz="1800" b="0" dirty="0" smtClean="0">
                <a:latin typeface="+mn-lt"/>
              </a:rPr>
              <a:t>oppure</a:t>
            </a:r>
            <a:r>
              <a:rPr lang="it-IT" sz="1800" dirty="0" smtClean="0">
                <a:latin typeface="+mn-lt"/>
              </a:rPr>
              <a:t> </a:t>
            </a:r>
            <a:r>
              <a:rPr lang="it-IT" sz="1800" b="0" dirty="0">
                <a:latin typeface="+mn-lt"/>
              </a:rPr>
              <a:t>modellando un </a:t>
            </a:r>
            <a:r>
              <a:rPr lang="it-IT" sz="1800" dirty="0">
                <a:latin typeface="+mn-lt"/>
              </a:rPr>
              <a:t>elemento </a:t>
            </a:r>
            <a:r>
              <a:rPr lang="it-IT" sz="1800" dirty="0" smtClean="0">
                <a:latin typeface="+mn-lt"/>
              </a:rPr>
              <a:t>unico per concrezione</a:t>
            </a:r>
            <a:endParaRPr lang="it-IT" sz="1800" dirty="0">
              <a:latin typeface="+mn-lt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1627429" y="4227009"/>
            <a:ext cx="585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latin typeface="+mn-lt"/>
              </a:rPr>
              <a:t>PRINCIPIO DELLA </a:t>
            </a:r>
            <a:r>
              <a:rPr lang="it-IT" dirty="0" smtClean="0">
                <a:latin typeface="+mn-lt"/>
              </a:rPr>
              <a:t>REALIZZAZIONE IN OPERA</a:t>
            </a:r>
            <a:endParaRPr lang="it-IT" dirty="0">
              <a:latin typeface="+mn-lt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2390318" y="1157497"/>
            <a:ext cx="433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latin typeface="+mn-lt"/>
              </a:rPr>
              <a:t>PRINCIPIO DEL </a:t>
            </a:r>
            <a:r>
              <a:rPr lang="it-IT" dirty="0" smtClean="0">
                <a:latin typeface="+mn-lt"/>
              </a:rPr>
              <a:t>COPERCHIO</a:t>
            </a:r>
            <a:endParaRPr lang="it-IT" dirty="0">
              <a:latin typeface="+mn-lt"/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-32232" y="2293795"/>
            <a:ext cx="9177198" cy="1420890"/>
            <a:chOff x="-33198" y="2389741"/>
            <a:chExt cx="9177198" cy="1420890"/>
          </a:xfrm>
        </p:grpSpPr>
        <p:sp>
          <p:nvSpPr>
            <p:cNvPr id="19" name="Rettangolo 18"/>
            <p:cNvSpPr/>
            <p:nvPr/>
          </p:nvSpPr>
          <p:spPr>
            <a:xfrm>
              <a:off x="-7277" y="2389741"/>
              <a:ext cx="9151277" cy="14168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uppo 7"/>
            <p:cNvGrpSpPr/>
            <p:nvPr/>
          </p:nvGrpSpPr>
          <p:grpSpPr>
            <a:xfrm>
              <a:off x="-33198" y="2389741"/>
              <a:ext cx="9144000" cy="1420890"/>
              <a:chOff x="0" y="2941028"/>
              <a:chExt cx="9144000" cy="1420890"/>
            </a:xfrm>
          </p:grpSpPr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152200" y="2941028"/>
                <a:ext cx="3031295" cy="13501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0" y="2941028"/>
                <a:ext cx="2816463" cy="13295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519231" y="2941028"/>
                <a:ext cx="2624769" cy="14208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9" name="Gruppo 28"/>
          <p:cNvGrpSpPr/>
          <p:nvPr/>
        </p:nvGrpSpPr>
        <p:grpSpPr>
          <a:xfrm>
            <a:off x="-20237" y="5452063"/>
            <a:ext cx="9153209" cy="1501187"/>
            <a:chOff x="-7277" y="5452063"/>
            <a:chExt cx="9153209" cy="1501187"/>
          </a:xfrm>
        </p:grpSpPr>
        <p:sp>
          <p:nvSpPr>
            <p:cNvPr id="27" name="Rettangolo 26"/>
            <p:cNvSpPr/>
            <p:nvPr/>
          </p:nvSpPr>
          <p:spPr>
            <a:xfrm>
              <a:off x="0" y="5452063"/>
              <a:ext cx="9144000" cy="15011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3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535" b="55752"/>
            <a:stretch/>
          </p:blipFill>
          <p:spPr bwMode="auto">
            <a:xfrm>
              <a:off x="1504378" y="5495645"/>
              <a:ext cx="1524886" cy="1364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Gruppo 9"/>
            <p:cNvGrpSpPr/>
            <p:nvPr/>
          </p:nvGrpSpPr>
          <p:grpSpPr>
            <a:xfrm>
              <a:off x="-7277" y="5486523"/>
              <a:ext cx="9153209" cy="1395220"/>
              <a:chOff x="-7277" y="5486523"/>
              <a:chExt cx="9153209" cy="1395220"/>
            </a:xfrm>
          </p:grpSpPr>
          <p:pic>
            <p:nvPicPr>
              <p:cNvPr id="41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162807" y="5498847"/>
                <a:ext cx="1831587" cy="13828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3"/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4818" b="52154"/>
              <a:stretch/>
            </p:blipFill>
            <p:spPr bwMode="auto">
              <a:xfrm>
                <a:off x="6840164" y="5495991"/>
                <a:ext cx="2305768" cy="1385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3"/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63615" b="52154"/>
              <a:stretch/>
            </p:blipFill>
            <p:spPr bwMode="auto">
              <a:xfrm>
                <a:off x="5184519" y="5486523"/>
                <a:ext cx="1520332" cy="1385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8895" b="55752"/>
              <a:stretch/>
            </p:blipFill>
            <p:spPr bwMode="auto">
              <a:xfrm>
                <a:off x="-7277" y="5498036"/>
                <a:ext cx="1511655" cy="13646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2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631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asellaDiTesto 35"/>
          <p:cNvSpPr txBox="1"/>
          <p:nvPr/>
        </p:nvSpPr>
        <p:spPr>
          <a:xfrm>
            <a:off x="2390318" y="1082152"/>
            <a:ext cx="433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latin typeface="+mn-lt"/>
              </a:rPr>
              <a:t>PRINCIPIO DEL </a:t>
            </a:r>
            <a:r>
              <a:rPr lang="it-IT" dirty="0" smtClean="0">
                <a:latin typeface="+mn-lt"/>
              </a:rPr>
              <a:t>COPERCHIO</a:t>
            </a:r>
            <a:endParaRPr lang="it-IT" dirty="0"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703" y="1718627"/>
            <a:ext cx="6858594" cy="5139373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227081" y="720865"/>
            <a:ext cx="865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A20202"/>
                </a:solidFill>
                <a:cs typeface="Arial" panose="020B0604020202020204" pitchFamily="34" charset="0"/>
              </a:rPr>
              <a:t>PRINCIPI PER LA REALIZZAZIONE DEI SOLAI</a:t>
            </a:r>
            <a:endParaRPr lang="it-IT" sz="20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sp>
        <p:nvSpPr>
          <p:cNvPr id="6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604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asellaDiTesto 34"/>
          <p:cNvSpPr txBox="1"/>
          <p:nvPr/>
        </p:nvSpPr>
        <p:spPr>
          <a:xfrm>
            <a:off x="1643062" y="1179009"/>
            <a:ext cx="585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latin typeface="+mn-lt"/>
              </a:rPr>
              <a:t>PRINCIPIO DELLA </a:t>
            </a:r>
            <a:r>
              <a:rPr lang="it-IT" dirty="0" smtClean="0">
                <a:latin typeface="+mn-lt"/>
              </a:rPr>
              <a:t>REALIZZAZIONE IN OPERA</a:t>
            </a:r>
            <a:endParaRPr lang="it-IT" dirty="0">
              <a:latin typeface="+mn-lt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242714" y="675875"/>
            <a:ext cx="865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A20202"/>
                </a:solidFill>
                <a:cs typeface="Arial" panose="020B0604020202020204" pitchFamily="34" charset="0"/>
              </a:rPr>
              <a:t>PRINCIPI PER LA REALIZZAZIONE DEI SOLAI</a:t>
            </a:r>
            <a:endParaRPr lang="it-IT" sz="20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44" y="1718916"/>
            <a:ext cx="6852112" cy="5139084"/>
          </a:xfrm>
          <a:prstGeom prst="rect">
            <a:avLst/>
          </a:prstGeom>
        </p:spPr>
      </p:pic>
      <p:sp>
        <p:nvSpPr>
          <p:cNvPr id="6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89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/>
          <p:cNvSpPr txBox="1"/>
          <p:nvPr/>
        </p:nvSpPr>
        <p:spPr>
          <a:xfrm>
            <a:off x="242713" y="707129"/>
            <a:ext cx="865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A20202"/>
                </a:solidFill>
                <a:cs typeface="Arial" panose="020B0604020202020204" pitchFamily="34" charset="0"/>
              </a:rPr>
              <a:t>PROCEDIMENTI COSTRUTTIVI</a:t>
            </a:r>
            <a:endParaRPr lang="it-IT" sz="20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8"/>
          <p:cNvSpPr txBox="1"/>
          <p:nvPr/>
        </p:nvSpPr>
        <p:spPr>
          <a:xfrm>
            <a:off x="2637456" y="1229940"/>
            <a:ext cx="3869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latin typeface="+mn-lt"/>
              </a:rPr>
              <a:t>A ELEMENTI </a:t>
            </a:r>
            <a:r>
              <a:rPr lang="it-IT" dirty="0" smtClean="0">
                <a:latin typeface="+mn-lt"/>
              </a:rPr>
              <a:t>AUTOPORTANTI</a:t>
            </a:r>
            <a:endParaRPr lang="it-IT" dirty="0">
              <a:latin typeface="+mn-lt"/>
            </a:endParaRPr>
          </a:p>
        </p:txBody>
      </p:sp>
      <p:pic>
        <p:nvPicPr>
          <p:cNvPr id="35" name="Picture 2" descr="diaA02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087" y="2339706"/>
            <a:ext cx="7838113" cy="451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8"/>
          <p:cNvSpPr txBox="1"/>
          <p:nvPr/>
        </p:nvSpPr>
        <p:spPr>
          <a:xfrm>
            <a:off x="-89521" y="1739065"/>
            <a:ext cx="911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1800" b="0" dirty="0" smtClean="0">
                <a:latin typeface="+mn-lt"/>
              </a:rPr>
              <a:t>Luce </a:t>
            </a:r>
            <a:r>
              <a:rPr lang="it-IT" sz="1800" b="0" dirty="0">
                <a:latin typeface="+mn-lt"/>
              </a:rPr>
              <a:t>libera coperta da elementi accostati </a:t>
            </a:r>
            <a:r>
              <a:rPr lang="it-IT" sz="1800" b="0" dirty="0" smtClean="0">
                <a:latin typeface="+mn-lt"/>
              </a:rPr>
              <a:t>tra di </a:t>
            </a:r>
            <a:r>
              <a:rPr lang="it-IT" sz="1800" b="0" dirty="0">
                <a:latin typeface="+mn-lt"/>
              </a:rPr>
              <a:t>loro e resi eventualmente solidali</a:t>
            </a:r>
          </a:p>
        </p:txBody>
      </p:sp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2"/>
          <a:stretch/>
        </p:blipFill>
        <p:spPr>
          <a:xfrm>
            <a:off x="1618580" y="2247901"/>
            <a:ext cx="2850578" cy="4610100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5"/>
          <a:stretch/>
        </p:blipFill>
        <p:spPr>
          <a:xfrm>
            <a:off x="4571999" y="2247901"/>
            <a:ext cx="2850578" cy="4610099"/>
          </a:xfrm>
          <a:prstGeom prst="rect">
            <a:avLst/>
          </a:prstGeom>
        </p:spPr>
      </p:pic>
      <p:sp>
        <p:nvSpPr>
          <p:cNvPr id="9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140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/>
          <p:cNvSpPr txBox="1"/>
          <p:nvPr/>
        </p:nvSpPr>
        <p:spPr>
          <a:xfrm>
            <a:off x="294929" y="737914"/>
            <a:ext cx="865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A20202"/>
                </a:solidFill>
                <a:cs typeface="Arial" panose="020B0604020202020204" pitchFamily="34" charset="0"/>
              </a:rPr>
              <a:t>PROCEDIMENTI COSTRUTTIVI</a:t>
            </a:r>
            <a:endParaRPr lang="it-IT" sz="20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8"/>
          <p:cNvSpPr txBox="1"/>
          <p:nvPr/>
        </p:nvSpPr>
        <p:spPr>
          <a:xfrm>
            <a:off x="190500" y="1207072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1800" dirty="0">
                <a:latin typeface="+mn-lt"/>
              </a:rPr>
              <a:t>A ELEMENTI </a:t>
            </a:r>
            <a:r>
              <a:rPr lang="it-IT" sz="1800" dirty="0" smtClean="0">
                <a:latin typeface="+mn-lt"/>
              </a:rPr>
              <a:t>AUTOPORTANTI_RAPPORTI CON STRUTTURA IN ELEVAZIONE</a:t>
            </a:r>
            <a:endParaRPr lang="it-IT" sz="1800" dirty="0">
              <a:latin typeface="+mn-lt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66" y="1714500"/>
            <a:ext cx="6858000" cy="5143500"/>
          </a:xfrm>
          <a:prstGeom prst="rect">
            <a:avLst/>
          </a:prstGeom>
        </p:spPr>
      </p:pic>
      <p:sp>
        <p:nvSpPr>
          <p:cNvPr id="6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173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/>
          <p:cNvSpPr txBox="1"/>
          <p:nvPr/>
        </p:nvSpPr>
        <p:spPr>
          <a:xfrm>
            <a:off x="325281" y="615728"/>
            <a:ext cx="865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A20202"/>
                </a:solidFill>
                <a:cs typeface="Arial" panose="020B0604020202020204" pitchFamily="34" charset="0"/>
              </a:rPr>
              <a:t>PROCEDIMENTI</a:t>
            </a:r>
            <a:r>
              <a:rPr lang="it-IT" sz="2400" b="1" dirty="0" smtClean="0">
                <a:solidFill>
                  <a:srgbClr val="A20202"/>
                </a:solidFill>
                <a:cs typeface="Arial" panose="020B0604020202020204" pitchFamily="34" charset="0"/>
              </a:rPr>
              <a:t> </a:t>
            </a:r>
            <a:r>
              <a:rPr lang="it-IT" sz="2000" b="1" dirty="0" smtClean="0">
                <a:solidFill>
                  <a:srgbClr val="A20202"/>
                </a:solidFill>
                <a:cs typeface="Arial" panose="020B0604020202020204" pitchFamily="34" charset="0"/>
              </a:rPr>
              <a:t>COSTRUTTIVI</a:t>
            </a:r>
            <a:endParaRPr lang="it-IT" sz="24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sp>
        <p:nvSpPr>
          <p:cNvPr id="33" name="TextBox 9"/>
          <p:cNvSpPr txBox="1"/>
          <p:nvPr/>
        </p:nvSpPr>
        <p:spPr>
          <a:xfrm>
            <a:off x="0" y="1616370"/>
            <a:ext cx="8983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latin typeface="+mn-lt"/>
              </a:rPr>
              <a:t>La luce libera viene ridotta mediante la </a:t>
            </a:r>
            <a:r>
              <a:rPr lang="it-IT" b="1" dirty="0">
                <a:latin typeface="+mn-lt"/>
              </a:rPr>
              <a:t>giustapposizione </a:t>
            </a:r>
            <a:r>
              <a:rPr lang="it-IT" dirty="0">
                <a:latin typeface="+mn-lt"/>
              </a:rPr>
              <a:t>di uno o più ordini di travi (</a:t>
            </a:r>
            <a:r>
              <a:rPr lang="it-IT" b="1" dirty="0">
                <a:latin typeface="+mn-lt"/>
              </a:rPr>
              <a:t>ordito</a:t>
            </a:r>
            <a:r>
              <a:rPr lang="it-IT" dirty="0">
                <a:latin typeface="+mn-lt"/>
              </a:rPr>
              <a:t>)  e da elementi di chiusura di piccole dimensioni (</a:t>
            </a:r>
            <a:r>
              <a:rPr lang="it-IT" b="1" dirty="0">
                <a:latin typeface="+mn-lt"/>
              </a:rPr>
              <a:t>impalcato</a:t>
            </a:r>
            <a:r>
              <a:rPr lang="it-IT" dirty="0">
                <a:latin typeface="+mn-lt"/>
              </a:rPr>
              <a:t>)</a:t>
            </a:r>
          </a:p>
        </p:txBody>
      </p:sp>
      <p:sp>
        <p:nvSpPr>
          <p:cNvPr id="37" name="TextBox 9"/>
          <p:cNvSpPr txBox="1"/>
          <p:nvPr/>
        </p:nvSpPr>
        <p:spPr>
          <a:xfrm>
            <a:off x="2543630" y="1169971"/>
            <a:ext cx="3891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latin typeface="+mn-lt"/>
              </a:rPr>
              <a:t>A ORDITO PIU’ IMPALCATO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9" y="2308990"/>
            <a:ext cx="7029720" cy="4549010"/>
          </a:xfrm>
          <a:prstGeom prst="rect">
            <a:avLst/>
          </a:prstGeom>
        </p:spPr>
      </p:pic>
      <p:sp>
        <p:nvSpPr>
          <p:cNvPr id="7" name="Titolo 3"/>
          <p:cNvSpPr txBox="1">
            <a:spLocks/>
          </p:cNvSpPr>
          <p:nvPr/>
        </p:nvSpPr>
        <p:spPr>
          <a:xfrm>
            <a:off x="1147788" y="-1103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2024-25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568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2ceee5-4e98-448d-bd69-9759c291857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E008C23DB7DD4EAE85E55115C4A7EA" ma:contentTypeVersion="17" ma:contentTypeDescription="Creare un nuovo documento." ma:contentTypeScope="" ma:versionID="6d84a5a2db293ba7b9ddef35512d199e">
  <xsd:schema xmlns:xsd="http://www.w3.org/2001/XMLSchema" xmlns:xs="http://www.w3.org/2001/XMLSchema" xmlns:p="http://schemas.microsoft.com/office/2006/metadata/properties" xmlns:ns3="f3077446-a7b8-4994-9298-7551826f19f8" xmlns:ns4="ce2ceee5-4e98-448d-bd69-9759c2918574" targetNamespace="http://schemas.microsoft.com/office/2006/metadata/properties" ma:root="true" ma:fieldsID="4eafed40efc22dd3354ec9b836758d8d" ns3:_="" ns4:_="">
    <xsd:import namespace="f3077446-a7b8-4994-9298-7551826f19f8"/>
    <xsd:import namespace="ce2ceee5-4e98-448d-bd69-9759c29185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77446-a7b8-4994-9298-7551826f1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eee5-4e98-448d-bd69-9759c2918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6B979C-E32A-4BD1-85A5-2C97AB5D61A0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f3077446-a7b8-4994-9298-7551826f19f8"/>
    <ds:schemaRef ds:uri="http://purl.org/dc/terms/"/>
    <ds:schemaRef ds:uri="ce2ceee5-4e98-448d-bd69-9759c291857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BFCE860-B5FD-43DD-B359-99059ABA78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077446-a7b8-4994-9298-7551826f19f8"/>
    <ds:schemaRef ds:uri="ce2ceee5-4e98-448d-bd69-9759c2918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D28A46-EBC6-4AD2-A926-E60FC42A9C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2365</TotalTime>
  <Words>841</Words>
  <Application>Microsoft Office PowerPoint</Application>
  <PresentationFormat>Presentazione su schermo (4:3)</PresentationFormat>
  <Paragraphs>242</Paragraphs>
  <Slides>30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GAROFOLO ILARIA</dc:creator>
  <cp:lastModifiedBy>GAROFOLO ILARIA</cp:lastModifiedBy>
  <cp:revision>202</cp:revision>
  <dcterms:created xsi:type="dcterms:W3CDTF">2020-04-12T09:21:19Z</dcterms:created>
  <dcterms:modified xsi:type="dcterms:W3CDTF">2024-11-13T13:21:36Z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0x0101007CE008C23DB7DD4EAE85E55115C4A7EA</vt:lpwstr>
  </property>
</Properties>
</file>