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33"/>
  </p:notesMasterIdLst>
  <p:sldIdLst>
    <p:sldId id="257" r:id="rId2"/>
    <p:sldId id="347" r:id="rId3"/>
    <p:sldId id="381" r:id="rId4"/>
    <p:sldId id="348" r:id="rId5"/>
    <p:sldId id="382" r:id="rId6"/>
    <p:sldId id="367" r:id="rId7"/>
    <p:sldId id="363" r:id="rId8"/>
    <p:sldId id="379" r:id="rId9"/>
    <p:sldId id="362" r:id="rId10"/>
    <p:sldId id="356" r:id="rId11"/>
    <p:sldId id="380" r:id="rId12"/>
    <p:sldId id="346" r:id="rId13"/>
    <p:sldId id="349" r:id="rId14"/>
    <p:sldId id="350" r:id="rId15"/>
    <p:sldId id="352" r:id="rId16"/>
    <p:sldId id="353" r:id="rId17"/>
    <p:sldId id="358" r:id="rId18"/>
    <p:sldId id="354" r:id="rId19"/>
    <p:sldId id="355" r:id="rId20"/>
    <p:sldId id="359" r:id="rId21"/>
    <p:sldId id="357" r:id="rId22"/>
    <p:sldId id="361" r:id="rId23"/>
    <p:sldId id="368" r:id="rId24"/>
    <p:sldId id="373" r:id="rId25"/>
    <p:sldId id="374" r:id="rId26"/>
    <p:sldId id="369" r:id="rId27"/>
    <p:sldId id="375" r:id="rId28"/>
    <p:sldId id="370" r:id="rId29"/>
    <p:sldId id="365" r:id="rId30"/>
    <p:sldId id="366" r:id="rId31"/>
    <p:sldId id="272" r:id="rId3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FF6600"/>
    <a:srgbClr val="CCFFCC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921" autoAdjust="0"/>
    <p:restoredTop sz="88621" autoAdjust="0"/>
  </p:normalViewPr>
  <p:slideViewPr>
    <p:cSldViewPr>
      <p:cViewPr varScale="1">
        <p:scale>
          <a:sx n="98" d="100"/>
          <a:sy n="98" d="100"/>
        </p:scale>
        <p:origin x="936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999594-0899-48EA-B0F4-9C36FBF9773F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</dgm:pt>
    <dgm:pt modelId="{523F84F1-2365-4545-8B3D-EF9B5D54A633}">
      <dgm:prSet phldrT="[Testo]" custT="1"/>
      <dgm:spPr/>
      <dgm:t>
        <a:bodyPr/>
        <a:lstStyle/>
        <a:p>
          <a:r>
            <a:rPr lang="it-IT" sz="2800" i="1" dirty="0"/>
            <a:t>Corso di Laurea Magistrale </a:t>
          </a:r>
          <a:r>
            <a:rPr lang="it-IT" sz="2800" i="1" dirty="0" err="1"/>
            <a:t>Interateneo</a:t>
          </a:r>
          <a:r>
            <a:rPr lang="it-IT" sz="2800" i="1" dirty="0"/>
            <a:t> Scienze Infermieristiche ed Ostetriche</a:t>
          </a:r>
        </a:p>
      </dgm:t>
    </dgm:pt>
    <dgm:pt modelId="{2AEDCCCE-78FC-4F9B-86C1-BC23DB3726EE}" type="parTrans" cxnId="{0C451F6A-5BC7-4B6A-B042-06CA144487C6}">
      <dgm:prSet/>
      <dgm:spPr/>
      <dgm:t>
        <a:bodyPr/>
        <a:lstStyle/>
        <a:p>
          <a:endParaRPr lang="it-IT"/>
        </a:p>
      </dgm:t>
    </dgm:pt>
    <dgm:pt modelId="{935A6EFC-2A7B-4597-8438-871997023E00}" type="sibTrans" cxnId="{0C451F6A-5BC7-4B6A-B042-06CA144487C6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0A6C506A-BA98-41B6-BCDA-BD2991B82B19}" type="pres">
      <dgm:prSet presAssocID="{FB999594-0899-48EA-B0F4-9C36FBF9773F}" presName="Name0" presStyleCnt="0">
        <dgm:presLayoutVars>
          <dgm:chMax val="7"/>
          <dgm:chPref val="7"/>
          <dgm:dir/>
        </dgm:presLayoutVars>
      </dgm:prSet>
      <dgm:spPr/>
    </dgm:pt>
    <dgm:pt modelId="{624DA75B-8BB1-4143-87D4-2BF28D23EB1D}" type="pres">
      <dgm:prSet presAssocID="{523F84F1-2365-4545-8B3D-EF9B5D54A633}" presName="parTx1" presStyleLbl="node1" presStyleIdx="0" presStyleCnt="1" custLinFactNeighborX="1810"/>
      <dgm:spPr/>
    </dgm:pt>
    <dgm:pt modelId="{6F2D75C3-FBB7-45A8-BB13-59F8D05F887B}" type="pres">
      <dgm:prSet presAssocID="{935A6EFC-2A7B-4597-8438-871997023E00}" presName="picture1" presStyleCnt="0"/>
      <dgm:spPr/>
    </dgm:pt>
    <dgm:pt modelId="{9C5B2DA8-2C55-4E19-837B-79A902F36ACB}" type="pres">
      <dgm:prSet presAssocID="{935A6EFC-2A7B-4597-8438-871997023E00}" presName="imageRepeatNode" presStyleLbl="fgImgPlace1" presStyleIdx="0" presStyleCnt="1" custScaleX="133436" custScaleY="126584" custLinFactNeighborY="-4237"/>
      <dgm:spPr/>
    </dgm:pt>
  </dgm:ptLst>
  <dgm:cxnLst>
    <dgm:cxn modelId="{59C7A71A-5009-4381-A21F-FF6A9C8192BA}" type="presOf" srcId="{523F84F1-2365-4545-8B3D-EF9B5D54A633}" destId="{624DA75B-8BB1-4143-87D4-2BF28D23EB1D}" srcOrd="0" destOrd="0" presId="urn:microsoft.com/office/officeart/2008/layout/AscendingPictureAccentProcess"/>
    <dgm:cxn modelId="{04312C29-C5DC-4B13-8D32-6305161DEB1E}" type="presOf" srcId="{935A6EFC-2A7B-4597-8438-871997023E00}" destId="{9C5B2DA8-2C55-4E19-837B-79A902F36ACB}" srcOrd="0" destOrd="0" presId="urn:microsoft.com/office/officeart/2008/layout/AscendingPictureAccentProcess"/>
    <dgm:cxn modelId="{0C451F6A-5BC7-4B6A-B042-06CA144487C6}" srcId="{FB999594-0899-48EA-B0F4-9C36FBF9773F}" destId="{523F84F1-2365-4545-8B3D-EF9B5D54A633}" srcOrd="0" destOrd="0" parTransId="{2AEDCCCE-78FC-4F9B-86C1-BC23DB3726EE}" sibTransId="{935A6EFC-2A7B-4597-8438-871997023E00}"/>
    <dgm:cxn modelId="{AD7FEA8E-2600-47A4-A2EA-0B65967255E1}" type="presOf" srcId="{FB999594-0899-48EA-B0F4-9C36FBF9773F}" destId="{0A6C506A-BA98-41B6-BCDA-BD2991B82B19}" srcOrd="0" destOrd="0" presId="urn:microsoft.com/office/officeart/2008/layout/AscendingPictureAccentProcess"/>
    <dgm:cxn modelId="{A8A9FC69-8EFE-4E0D-80FB-F841E5D9836F}" type="presParOf" srcId="{0A6C506A-BA98-41B6-BCDA-BD2991B82B19}" destId="{624DA75B-8BB1-4143-87D4-2BF28D23EB1D}" srcOrd="0" destOrd="0" presId="urn:microsoft.com/office/officeart/2008/layout/AscendingPictureAccentProcess"/>
    <dgm:cxn modelId="{19B4C36F-E821-40F1-871E-B9619CB57684}" type="presParOf" srcId="{0A6C506A-BA98-41B6-BCDA-BD2991B82B19}" destId="{6F2D75C3-FBB7-45A8-BB13-59F8D05F887B}" srcOrd="1" destOrd="0" presId="urn:microsoft.com/office/officeart/2008/layout/AscendingPictureAccentProcess"/>
    <dgm:cxn modelId="{4D8BC7EA-FF3A-4B42-87CE-149473D338B7}" type="presParOf" srcId="{6F2D75C3-FBB7-45A8-BB13-59F8D05F887B}" destId="{9C5B2DA8-2C55-4E19-837B-79A902F36ACB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A9901D-08B0-4E34-8C59-DBAA1A936882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21778BB-432A-4D8A-B188-4FBC6E449051}">
      <dgm:prSet phldrT="[Tes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it-IT" dirty="0">
              <a:solidFill>
                <a:schemeClr val="tx1"/>
              </a:solidFill>
              <a:latin typeface="+mn-lt"/>
            </a:rPr>
            <a:t>Classificazione delle SSI</a:t>
          </a:r>
          <a:endParaRPr lang="it-IT" dirty="0">
            <a:solidFill>
              <a:schemeClr val="tx1"/>
            </a:solidFill>
          </a:endParaRPr>
        </a:p>
      </dgm:t>
    </dgm:pt>
    <dgm:pt modelId="{150FEAFC-3BD2-4EB2-8B12-F053C93D150B}" type="parTrans" cxnId="{37122773-D744-4849-8B70-736D054B74B4}">
      <dgm:prSet/>
      <dgm:spPr/>
      <dgm:t>
        <a:bodyPr/>
        <a:lstStyle/>
        <a:p>
          <a:endParaRPr lang="it-IT"/>
        </a:p>
      </dgm:t>
    </dgm:pt>
    <dgm:pt modelId="{C8F82CE1-B99A-41FB-B9BC-8EA04D86E658}" type="sibTrans" cxnId="{37122773-D744-4849-8B70-736D054B74B4}">
      <dgm:prSet/>
      <dgm:spPr/>
      <dgm:t>
        <a:bodyPr/>
        <a:lstStyle/>
        <a:p>
          <a:endParaRPr lang="it-IT"/>
        </a:p>
      </dgm:t>
    </dgm:pt>
    <dgm:pt modelId="{6FB49A6C-C9BA-41EE-A9A2-E97B1AABA4B0}">
      <dgm:prSet phldrT="[Testo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it-IT" b="1" dirty="0">
              <a:solidFill>
                <a:srgbClr val="333333"/>
              </a:solidFill>
              <a:latin typeface="+mn-lt"/>
            </a:rPr>
            <a:t>Superficiale</a:t>
          </a:r>
        </a:p>
        <a:p>
          <a:r>
            <a:rPr lang="it-IT" dirty="0">
              <a:solidFill>
                <a:srgbClr val="333333"/>
              </a:solidFill>
              <a:latin typeface="+mn-lt"/>
            </a:rPr>
            <a:t>Infezione che coinvolge solo cute e  tessuto sottocutaneo dell’incisione</a:t>
          </a:r>
          <a:endParaRPr lang="it-IT" dirty="0">
            <a:latin typeface="+mn-lt"/>
          </a:endParaRPr>
        </a:p>
      </dgm:t>
    </dgm:pt>
    <dgm:pt modelId="{A77A41BD-7DF2-41E3-8BA3-18252D358435}" type="parTrans" cxnId="{C0BBCD26-55B3-4EFA-B1BF-A9E6117E0621}">
      <dgm:prSet/>
      <dgm:spPr/>
      <dgm:t>
        <a:bodyPr/>
        <a:lstStyle/>
        <a:p>
          <a:endParaRPr lang="it-IT"/>
        </a:p>
      </dgm:t>
    </dgm:pt>
    <dgm:pt modelId="{2E9E904A-1E04-4BE9-904A-30BAF2E21738}" type="sibTrans" cxnId="{C0BBCD26-55B3-4EFA-B1BF-A9E6117E0621}">
      <dgm:prSet/>
      <dgm:spPr/>
      <dgm:t>
        <a:bodyPr/>
        <a:lstStyle/>
        <a:p>
          <a:endParaRPr lang="it-IT"/>
        </a:p>
      </dgm:t>
    </dgm:pt>
    <dgm:pt modelId="{921C44FC-755E-4D68-B220-5E3987238F0C}">
      <dgm:prSet phldrT="[Testo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it-IT" sz="2000" b="1" dirty="0">
              <a:solidFill>
                <a:schemeClr val="tx1"/>
              </a:solidFill>
              <a:latin typeface="+mn-lt"/>
            </a:rPr>
            <a:t>Profonda</a:t>
          </a:r>
        </a:p>
        <a:p>
          <a:r>
            <a:rPr lang="it-IT" sz="2000" dirty="0">
              <a:solidFill>
                <a:srgbClr val="333333"/>
              </a:solidFill>
              <a:latin typeface="+mn-lt"/>
            </a:rPr>
            <a:t>Infezione che coinvolge cute, sottocute fino alla fascia muscolare</a:t>
          </a:r>
          <a:endParaRPr lang="it-IT" sz="2000" dirty="0">
            <a:latin typeface="+mn-lt"/>
          </a:endParaRPr>
        </a:p>
      </dgm:t>
    </dgm:pt>
    <dgm:pt modelId="{667EF7D2-1E38-4E2F-9F77-A35CF11E1F5B}" type="parTrans" cxnId="{F9645EC7-386E-4AB0-ACF8-042BAA740852}">
      <dgm:prSet/>
      <dgm:spPr/>
      <dgm:t>
        <a:bodyPr/>
        <a:lstStyle/>
        <a:p>
          <a:endParaRPr lang="it-IT"/>
        </a:p>
      </dgm:t>
    </dgm:pt>
    <dgm:pt modelId="{150D0090-D830-4488-9F29-A0C786380C24}" type="sibTrans" cxnId="{F9645EC7-386E-4AB0-ACF8-042BAA740852}">
      <dgm:prSet/>
      <dgm:spPr/>
      <dgm:t>
        <a:bodyPr/>
        <a:lstStyle/>
        <a:p>
          <a:endParaRPr lang="it-IT"/>
        </a:p>
      </dgm:t>
    </dgm:pt>
    <dgm:pt modelId="{1883AE64-E20C-4B8B-8E72-133276C19297}">
      <dgm:prSet phldrT="[Testo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it-IT" b="1" dirty="0">
              <a:solidFill>
                <a:srgbClr val="333333"/>
              </a:solidFill>
              <a:latin typeface="+mn-lt"/>
            </a:rPr>
            <a:t>Organi e spazi</a:t>
          </a:r>
        </a:p>
        <a:p>
          <a:r>
            <a:rPr lang="it-IT" dirty="0">
              <a:solidFill>
                <a:srgbClr val="333333"/>
              </a:solidFill>
              <a:latin typeface="+mn-lt"/>
            </a:rPr>
            <a:t> Infezione che coinvolge qualsiasi parte del corpo che è stata manipolata chirurgicamente durante la procedura, ad esclusione della cute, della fascia o della parete muscolare</a:t>
          </a:r>
          <a:endParaRPr lang="it-IT" dirty="0">
            <a:latin typeface="+mn-lt"/>
          </a:endParaRPr>
        </a:p>
      </dgm:t>
    </dgm:pt>
    <dgm:pt modelId="{A901FD40-2E9A-4AC0-9C0F-A9F3751CEA4A}" type="parTrans" cxnId="{680112A9-D788-4974-A531-CD8F3AA98807}">
      <dgm:prSet/>
      <dgm:spPr/>
      <dgm:t>
        <a:bodyPr/>
        <a:lstStyle/>
        <a:p>
          <a:endParaRPr lang="it-IT"/>
        </a:p>
      </dgm:t>
    </dgm:pt>
    <dgm:pt modelId="{A7674DD6-A6C4-4E06-843C-BCF654D37FF4}" type="sibTrans" cxnId="{680112A9-D788-4974-A531-CD8F3AA98807}">
      <dgm:prSet/>
      <dgm:spPr/>
      <dgm:t>
        <a:bodyPr/>
        <a:lstStyle/>
        <a:p>
          <a:endParaRPr lang="it-IT"/>
        </a:p>
      </dgm:t>
    </dgm:pt>
    <dgm:pt modelId="{E4F6FAB2-A171-4FC8-BE1B-CEEB2FDE64F3}" type="pres">
      <dgm:prSet presAssocID="{43A9901D-08B0-4E34-8C59-DBAA1A936882}" presName="composite" presStyleCnt="0">
        <dgm:presLayoutVars>
          <dgm:chMax val="1"/>
          <dgm:dir/>
          <dgm:resizeHandles val="exact"/>
        </dgm:presLayoutVars>
      </dgm:prSet>
      <dgm:spPr/>
    </dgm:pt>
    <dgm:pt modelId="{40708DE7-ECAD-447C-BC0D-5BBC756CFBD9}" type="pres">
      <dgm:prSet presAssocID="{821778BB-432A-4D8A-B188-4FBC6E449051}" presName="roof" presStyleLbl="dkBgShp" presStyleIdx="0" presStyleCnt="2"/>
      <dgm:spPr/>
    </dgm:pt>
    <dgm:pt modelId="{F69DF78E-8C7C-478B-B282-5ED1AD593968}" type="pres">
      <dgm:prSet presAssocID="{821778BB-432A-4D8A-B188-4FBC6E449051}" presName="pillars" presStyleCnt="0"/>
      <dgm:spPr/>
    </dgm:pt>
    <dgm:pt modelId="{98C23160-34D9-47B9-A67B-5BFF0D50980C}" type="pres">
      <dgm:prSet presAssocID="{821778BB-432A-4D8A-B188-4FBC6E449051}" presName="pillar1" presStyleLbl="node1" presStyleIdx="0" presStyleCnt="3">
        <dgm:presLayoutVars>
          <dgm:bulletEnabled val="1"/>
        </dgm:presLayoutVars>
      </dgm:prSet>
      <dgm:spPr/>
    </dgm:pt>
    <dgm:pt modelId="{368A5D78-2B59-4A0E-A200-60B6CC8A1752}" type="pres">
      <dgm:prSet presAssocID="{921C44FC-755E-4D68-B220-5E3987238F0C}" presName="pillarX" presStyleLbl="node1" presStyleIdx="1" presStyleCnt="3">
        <dgm:presLayoutVars>
          <dgm:bulletEnabled val="1"/>
        </dgm:presLayoutVars>
      </dgm:prSet>
      <dgm:spPr/>
    </dgm:pt>
    <dgm:pt modelId="{AAA8BC6E-60F2-40D6-ADF3-39F8218BC004}" type="pres">
      <dgm:prSet presAssocID="{1883AE64-E20C-4B8B-8E72-133276C19297}" presName="pillarX" presStyleLbl="node1" presStyleIdx="2" presStyleCnt="3">
        <dgm:presLayoutVars>
          <dgm:bulletEnabled val="1"/>
        </dgm:presLayoutVars>
      </dgm:prSet>
      <dgm:spPr/>
    </dgm:pt>
    <dgm:pt modelId="{E183F18D-512E-4F28-A259-818292250308}" type="pres">
      <dgm:prSet presAssocID="{821778BB-432A-4D8A-B188-4FBC6E449051}" presName="base" presStyleLbl="dkBgShp" presStyleIdx="1" presStyleCnt="2"/>
      <dgm:spPr>
        <a:solidFill>
          <a:schemeClr val="accent5">
            <a:lumMod val="75000"/>
          </a:schemeClr>
        </a:solidFill>
      </dgm:spPr>
    </dgm:pt>
  </dgm:ptLst>
  <dgm:cxnLst>
    <dgm:cxn modelId="{17117C01-35AC-4F13-994E-2C6A7F04765D}" type="presOf" srcId="{1883AE64-E20C-4B8B-8E72-133276C19297}" destId="{AAA8BC6E-60F2-40D6-ADF3-39F8218BC004}" srcOrd="0" destOrd="0" presId="urn:microsoft.com/office/officeart/2005/8/layout/hList3"/>
    <dgm:cxn modelId="{C0BBCD26-55B3-4EFA-B1BF-A9E6117E0621}" srcId="{821778BB-432A-4D8A-B188-4FBC6E449051}" destId="{6FB49A6C-C9BA-41EE-A9A2-E97B1AABA4B0}" srcOrd="0" destOrd="0" parTransId="{A77A41BD-7DF2-41E3-8BA3-18252D358435}" sibTransId="{2E9E904A-1E04-4BE9-904A-30BAF2E21738}"/>
    <dgm:cxn modelId="{E8311231-1F09-497D-A1DD-61AD66EE8726}" type="presOf" srcId="{43A9901D-08B0-4E34-8C59-DBAA1A936882}" destId="{E4F6FAB2-A171-4FC8-BE1B-CEEB2FDE64F3}" srcOrd="0" destOrd="0" presId="urn:microsoft.com/office/officeart/2005/8/layout/hList3"/>
    <dgm:cxn modelId="{B0BD2848-1414-4DE1-A7AD-774C0443F6B2}" type="presOf" srcId="{6FB49A6C-C9BA-41EE-A9A2-E97B1AABA4B0}" destId="{98C23160-34D9-47B9-A67B-5BFF0D50980C}" srcOrd="0" destOrd="0" presId="urn:microsoft.com/office/officeart/2005/8/layout/hList3"/>
    <dgm:cxn modelId="{37122773-D744-4849-8B70-736D054B74B4}" srcId="{43A9901D-08B0-4E34-8C59-DBAA1A936882}" destId="{821778BB-432A-4D8A-B188-4FBC6E449051}" srcOrd="0" destOrd="0" parTransId="{150FEAFC-3BD2-4EB2-8B12-F053C93D150B}" sibTransId="{C8F82CE1-B99A-41FB-B9BC-8EA04D86E658}"/>
    <dgm:cxn modelId="{54223F78-CD5C-4DAD-8859-59B9EFFA8679}" type="presOf" srcId="{921C44FC-755E-4D68-B220-5E3987238F0C}" destId="{368A5D78-2B59-4A0E-A200-60B6CC8A1752}" srcOrd="0" destOrd="0" presId="urn:microsoft.com/office/officeart/2005/8/layout/hList3"/>
    <dgm:cxn modelId="{680112A9-D788-4974-A531-CD8F3AA98807}" srcId="{821778BB-432A-4D8A-B188-4FBC6E449051}" destId="{1883AE64-E20C-4B8B-8E72-133276C19297}" srcOrd="2" destOrd="0" parTransId="{A901FD40-2E9A-4AC0-9C0F-A9F3751CEA4A}" sibTransId="{A7674DD6-A6C4-4E06-843C-BCF654D37FF4}"/>
    <dgm:cxn modelId="{037C6AC0-2050-414E-AF47-B97895944A55}" type="presOf" srcId="{821778BB-432A-4D8A-B188-4FBC6E449051}" destId="{40708DE7-ECAD-447C-BC0D-5BBC756CFBD9}" srcOrd="0" destOrd="0" presId="urn:microsoft.com/office/officeart/2005/8/layout/hList3"/>
    <dgm:cxn modelId="{F9645EC7-386E-4AB0-ACF8-042BAA740852}" srcId="{821778BB-432A-4D8A-B188-4FBC6E449051}" destId="{921C44FC-755E-4D68-B220-5E3987238F0C}" srcOrd="1" destOrd="0" parTransId="{667EF7D2-1E38-4E2F-9F77-A35CF11E1F5B}" sibTransId="{150D0090-D830-4488-9F29-A0C786380C24}"/>
    <dgm:cxn modelId="{EF199784-FEA4-4FCF-A843-062706584634}" type="presParOf" srcId="{E4F6FAB2-A171-4FC8-BE1B-CEEB2FDE64F3}" destId="{40708DE7-ECAD-447C-BC0D-5BBC756CFBD9}" srcOrd="0" destOrd="0" presId="urn:microsoft.com/office/officeart/2005/8/layout/hList3"/>
    <dgm:cxn modelId="{4CB41871-AFA5-4AF8-981B-55F1286FBF9D}" type="presParOf" srcId="{E4F6FAB2-A171-4FC8-BE1B-CEEB2FDE64F3}" destId="{F69DF78E-8C7C-478B-B282-5ED1AD593968}" srcOrd="1" destOrd="0" presId="urn:microsoft.com/office/officeart/2005/8/layout/hList3"/>
    <dgm:cxn modelId="{FAD7EC93-60E2-41D2-A426-2C7A93720F3D}" type="presParOf" srcId="{F69DF78E-8C7C-478B-B282-5ED1AD593968}" destId="{98C23160-34D9-47B9-A67B-5BFF0D50980C}" srcOrd="0" destOrd="0" presId="urn:microsoft.com/office/officeart/2005/8/layout/hList3"/>
    <dgm:cxn modelId="{8FC04E9E-5F21-4064-8F7F-5B8796BAE8D3}" type="presParOf" srcId="{F69DF78E-8C7C-478B-B282-5ED1AD593968}" destId="{368A5D78-2B59-4A0E-A200-60B6CC8A1752}" srcOrd="1" destOrd="0" presId="urn:microsoft.com/office/officeart/2005/8/layout/hList3"/>
    <dgm:cxn modelId="{BB73ED41-3BE4-40B6-A357-5584ED84643D}" type="presParOf" srcId="{F69DF78E-8C7C-478B-B282-5ED1AD593968}" destId="{AAA8BC6E-60F2-40D6-ADF3-39F8218BC004}" srcOrd="2" destOrd="0" presId="urn:microsoft.com/office/officeart/2005/8/layout/hList3"/>
    <dgm:cxn modelId="{507B7423-75C8-4201-8766-506D1773BA10}" type="presParOf" srcId="{E4F6FAB2-A171-4FC8-BE1B-CEEB2FDE64F3}" destId="{E183F18D-512E-4F28-A259-81829225030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9BCEC3-6427-4053-BDB2-26ED53714C5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E53E222-BA18-493F-BF60-C11067049579}">
      <dgm:prSet phldrT="[Tes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it-IT" sz="2000" dirty="0"/>
            <a:t>Pulito</a:t>
          </a:r>
        </a:p>
      </dgm:t>
    </dgm:pt>
    <dgm:pt modelId="{D6B0C4D7-BF6A-4160-A5FB-BF770DC7EC60}" type="parTrans" cxnId="{8BB4A812-D2DF-4102-A35B-01EC291902FF}">
      <dgm:prSet/>
      <dgm:spPr/>
      <dgm:t>
        <a:bodyPr/>
        <a:lstStyle/>
        <a:p>
          <a:endParaRPr lang="it-IT"/>
        </a:p>
      </dgm:t>
    </dgm:pt>
    <dgm:pt modelId="{1033D212-7BF9-426F-8FDD-4DCB2757A5EE}" type="sibTrans" cxnId="{8BB4A812-D2DF-4102-A35B-01EC291902FF}">
      <dgm:prSet/>
      <dgm:spPr/>
      <dgm:t>
        <a:bodyPr/>
        <a:lstStyle/>
        <a:p>
          <a:endParaRPr lang="it-IT"/>
        </a:p>
      </dgm:t>
    </dgm:pt>
    <dgm:pt modelId="{4DE9EA9C-CA04-4243-988F-F41E3B4691D5}">
      <dgm:prSet phldrT="[Tes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2000" dirty="0" err="1"/>
            <a:t>Pulito-contaminato</a:t>
          </a:r>
          <a:endParaRPr lang="it-IT" sz="2000" dirty="0"/>
        </a:p>
      </dgm:t>
    </dgm:pt>
    <dgm:pt modelId="{2E87EBE5-A2C2-430F-9122-DBBFBD5DC7E2}" type="parTrans" cxnId="{F85BFD69-A6BF-4952-AACC-E326AC72EF97}">
      <dgm:prSet/>
      <dgm:spPr/>
      <dgm:t>
        <a:bodyPr/>
        <a:lstStyle/>
        <a:p>
          <a:endParaRPr lang="it-IT"/>
        </a:p>
      </dgm:t>
    </dgm:pt>
    <dgm:pt modelId="{38DCB603-9238-4429-B7C1-5AF46F484208}" type="sibTrans" cxnId="{F85BFD69-A6BF-4952-AACC-E326AC72EF97}">
      <dgm:prSet/>
      <dgm:spPr/>
      <dgm:t>
        <a:bodyPr/>
        <a:lstStyle/>
        <a:p>
          <a:endParaRPr lang="it-IT"/>
        </a:p>
      </dgm:t>
    </dgm:pt>
    <dgm:pt modelId="{11F9BD15-A132-4BE8-B089-6A15B4674AFD}">
      <dgm:prSet phldrT="[Tes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2000" dirty="0" err="1"/>
            <a:t>Contaminato</a:t>
          </a:r>
          <a:endParaRPr lang="it-IT" sz="2000" dirty="0"/>
        </a:p>
      </dgm:t>
    </dgm:pt>
    <dgm:pt modelId="{434B5204-8F1A-4376-968A-42473F42E97D}" type="parTrans" cxnId="{B6BA52CD-B9E6-4DD1-A776-0232421849FB}">
      <dgm:prSet/>
      <dgm:spPr/>
      <dgm:t>
        <a:bodyPr/>
        <a:lstStyle/>
        <a:p>
          <a:endParaRPr lang="it-IT"/>
        </a:p>
      </dgm:t>
    </dgm:pt>
    <dgm:pt modelId="{189B8ACB-6FE0-4675-ADBA-406739DF4039}" type="sibTrans" cxnId="{B6BA52CD-B9E6-4DD1-A776-0232421849FB}">
      <dgm:prSet/>
      <dgm:spPr/>
      <dgm:t>
        <a:bodyPr/>
        <a:lstStyle/>
        <a:p>
          <a:endParaRPr lang="it-IT"/>
        </a:p>
      </dgm:t>
    </dgm:pt>
    <dgm:pt modelId="{8E43FC5F-2E06-4308-9D42-6D6432A027AE}">
      <dgm:prSet/>
      <dgm:spPr/>
      <dgm:t>
        <a:bodyPr/>
        <a:lstStyle/>
        <a:p>
          <a:r>
            <a:rPr lang="it-IT" dirty="0"/>
            <a:t>procedura chirurgica, senza interruzione della tecnica sterile e durante la quale non vengono aperti organi del tratto respiratorio, digerente e genito-urinario</a:t>
          </a:r>
          <a:r>
            <a:rPr lang="en-US" dirty="0"/>
            <a:t>.</a:t>
          </a:r>
          <a:endParaRPr lang="it-IT" dirty="0"/>
        </a:p>
      </dgm:t>
    </dgm:pt>
    <dgm:pt modelId="{5F5FA47C-EF5E-4F5C-9776-B6639F39BAA2}" type="parTrans" cxnId="{AE2BAFED-707D-4145-B002-7B316AD4BC2E}">
      <dgm:prSet/>
      <dgm:spPr/>
      <dgm:t>
        <a:bodyPr/>
        <a:lstStyle/>
        <a:p>
          <a:endParaRPr lang="it-IT"/>
        </a:p>
      </dgm:t>
    </dgm:pt>
    <dgm:pt modelId="{2851E447-01C0-4930-ACE8-F44B5236C503}" type="sibTrans" cxnId="{AE2BAFED-707D-4145-B002-7B316AD4BC2E}">
      <dgm:prSet/>
      <dgm:spPr/>
      <dgm:t>
        <a:bodyPr/>
        <a:lstStyle/>
        <a:p>
          <a:endParaRPr lang="it-IT"/>
        </a:p>
      </dgm:t>
    </dgm:pt>
    <dgm:pt modelId="{62CF261A-89F9-4CDB-A2AB-1094D007280F}">
      <dgm:prSet/>
      <dgm:spPr/>
      <dgm:t>
        <a:bodyPr/>
        <a:lstStyle/>
        <a:p>
          <a:r>
            <a:rPr lang="it-IT" dirty="0"/>
            <a:t>organi del tratto respiratorio, digerente e genito-urinario sono stati aperti ma senza causare contaminazione del campo chirurgico</a:t>
          </a:r>
        </a:p>
      </dgm:t>
    </dgm:pt>
    <dgm:pt modelId="{34682DFE-BB2E-4021-89A9-F18B10935A57}" type="parTrans" cxnId="{4EEB9E4B-4068-429B-A03C-F6768D23159E}">
      <dgm:prSet/>
      <dgm:spPr/>
      <dgm:t>
        <a:bodyPr/>
        <a:lstStyle/>
        <a:p>
          <a:endParaRPr lang="it-IT"/>
        </a:p>
      </dgm:t>
    </dgm:pt>
    <dgm:pt modelId="{9B6EAB47-1D35-48F9-8BC1-4485C48A14A0}" type="sibTrans" cxnId="{4EEB9E4B-4068-429B-A03C-F6768D23159E}">
      <dgm:prSet/>
      <dgm:spPr/>
      <dgm:t>
        <a:bodyPr/>
        <a:lstStyle/>
        <a:p>
          <a:endParaRPr lang="it-IT"/>
        </a:p>
      </dgm:t>
    </dgm:pt>
    <dgm:pt modelId="{F950576C-2CEC-49A9-B243-0D48D0C81611}">
      <dgm:prSet phldrT="[Tes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2000" dirty="0" err="1"/>
            <a:t>Sporco</a:t>
          </a:r>
          <a:r>
            <a:rPr lang="en-US" sz="2000" dirty="0"/>
            <a:t> o </a:t>
          </a:r>
          <a:r>
            <a:rPr lang="en-US" sz="2000" dirty="0" err="1"/>
            <a:t>infetto</a:t>
          </a:r>
          <a:endParaRPr lang="it-IT" sz="2000" dirty="0"/>
        </a:p>
      </dgm:t>
    </dgm:pt>
    <dgm:pt modelId="{DA2B2674-2FAE-4805-848D-01AE156A78F1}" type="parTrans" cxnId="{F8D44C94-88C3-4F49-94E9-38ACE8C506C4}">
      <dgm:prSet/>
      <dgm:spPr/>
      <dgm:t>
        <a:bodyPr/>
        <a:lstStyle/>
        <a:p>
          <a:endParaRPr lang="it-IT"/>
        </a:p>
      </dgm:t>
    </dgm:pt>
    <dgm:pt modelId="{B6FEFBC1-762E-43DD-8580-B6578CC4CF90}" type="sibTrans" cxnId="{F8D44C94-88C3-4F49-94E9-38ACE8C506C4}">
      <dgm:prSet/>
      <dgm:spPr/>
      <dgm:t>
        <a:bodyPr/>
        <a:lstStyle/>
        <a:p>
          <a:endParaRPr lang="it-IT"/>
        </a:p>
      </dgm:t>
    </dgm:pt>
    <dgm:pt modelId="{0713EF82-7BD7-4C34-AEBD-C3FF08FE2BA9}">
      <dgm:prSet/>
      <dgm:spPr/>
      <dgm:t>
        <a:bodyPr/>
        <a:lstStyle/>
        <a:p>
          <a:r>
            <a:rPr lang="it-IT"/>
            <a:t>operazione in cui si verifica una grave interruzione della tecnica sterile o una grande fuoriuscita di materiale enterico dal tratto gastrointestinale. Oppure un intervento per  una patologia infiammatoria acuta non purulenta. Anche le ferite traumatiche aperte che hanno più di 12-24 ore rientrano in questa categoria.</a:t>
          </a:r>
        </a:p>
      </dgm:t>
    </dgm:pt>
    <dgm:pt modelId="{DF44EC37-BEBB-47BE-8960-A6D453947D64}" type="parTrans" cxnId="{B41F5021-63DE-4DBE-9A60-4261E5D57B3C}">
      <dgm:prSet/>
      <dgm:spPr/>
      <dgm:t>
        <a:bodyPr/>
        <a:lstStyle/>
        <a:p>
          <a:endParaRPr lang="it-IT"/>
        </a:p>
      </dgm:t>
    </dgm:pt>
    <dgm:pt modelId="{2644D0B3-D92E-4032-9EAE-15CCA49EEFEB}" type="sibTrans" cxnId="{B41F5021-63DE-4DBE-9A60-4261E5D57B3C}">
      <dgm:prSet/>
      <dgm:spPr/>
      <dgm:t>
        <a:bodyPr/>
        <a:lstStyle/>
        <a:p>
          <a:endParaRPr lang="it-IT"/>
        </a:p>
      </dgm:t>
    </dgm:pt>
    <dgm:pt modelId="{98820045-F27D-44EE-8208-66663D4BE06B}">
      <dgm:prSet/>
      <dgm:spPr/>
      <dgm:t>
        <a:bodyPr/>
        <a:lstStyle/>
        <a:p>
          <a:endParaRPr lang="it-IT" dirty="0"/>
        </a:p>
      </dgm:t>
    </dgm:pt>
    <dgm:pt modelId="{12A6B008-AC14-4DD7-B577-0D5B28AAB7A9}" type="parTrans" cxnId="{BD92CB9B-DCDB-4448-A4CA-013E49406CC2}">
      <dgm:prSet/>
      <dgm:spPr/>
      <dgm:t>
        <a:bodyPr/>
        <a:lstStyle/>
        <a:p>
          <a:endParaRPr lang="it-IT"/>
        </a:p>
      </dgm:t>
    </dgm:pt>
    <dgm:pt modelId="{79267401-46A8-43CA-BCE9-EEA353CBF707}" type="sibTrans" cxnId="{BD92CB9B-DCDB-4448-A4CA-013E49406CC2}">
      <dgm:prSet/>
      <dgm:spPr/>
      <dgm:t>
        <a:bodyPr/>
        <a:lstStyle/>
        <a:p>
          <a:endParaRPr lang="it-IT"/>
        </a:p>
      </dgm:t>
    </dgm:pt>
    <dgm:pt modelId="{344492CD-0777-44CE-B897-3585FB968C74}">
      <dgm:prSet/>
      <dgm:spPr/>
      <dgm:t>
        <a:bodyPr/>
        <a:lstStyle/>
        <a:p>
          <a:r>
            <a:rPr lang="it-IT"/>
            <a:t>operazione in cui i visceri sono perforati o quando si riscontra un'infiammazione acuta con pus durante l'operazione (ad esempio, intervento chirurgico d'urgenza per peritonite fecale), e per ferite traumatiche in cui il trattamento è ritardato e vi è contaminazione fecale o presenza di tessuto necrotico</a:t>
          </a:r>
        </a:p>
      </dgm:t>
    </dgm:pt>
    <dgm:pt modelId="{15933606-66CD-4899-B2C9-51FC701A5163}" type="parTrans" cxnId="{B7F74C55-D859-4A33-BA93-8A1B2C2F5909}">
      <dgm:prSet/>
      <dgm:spPr/>
      <dgm:t>
        <a:bodyPr/>
        <a:lstStyle/>
        <a:p>
          <a:endParaRPr lang="it-IT"/>
        </a:p>
      </dgm:t>
    </dgm:pt>
    <dgm:pt modelId="{E8507CF4-DA3F-46A6-816E-BDFCBE2B0162}" type="sibTrans" cxnId="{B7F74C55-D859-4A33-BA93-8A1B2C2F5909}">
      <dgm:prSet/>
      <dgm:spPr/>
      <dgm:t>
        <a:bodyPr/>
        <a:lstStyle/>
        <a:p>
          <a:endParaRPr lang="it-IT"/>
        </a:p>
      </dgm:t>
    </dgm:pt>
    <dgm:pt modelId="{7649E1A9-C551-42CB-82C5-B8411CB06520}" type="pres">
      <dgm:prSet presAssocID="{B39BCEC3-6427-4053-BDB2-26ED53714C57}" presName="linear" presStyleCnt="0">
        <dgm:presLayoutVars>
          <dgm:dir/>
          <dgm:animLvl val="lvl"/>
          <dgm:resizeHandles val="exact"/>
        </dgm:presLayoutVars>
      </dgm:prSet>
      <dgm:spPr/>
    </dgm:pt>
    <dgm:pt modelId="{45FDFCAF-4F81-48FA-9CB2-22E1281302C6}" type="pres">
      <dgm:prSet presAssocID="{CE53E222-BA18-493F-BF60-C11067049579}" presName="parentLin" presStyleCnt="0"/>
      <dgm:spPr/>
    </dgm:pt>
    <dgm:pt modelId="{4700A3BF-F084-4AB6-81D6-733F8EF23F25}" type="pres">
      <dgm:prSet presAssocID="{CE53E222-BA18-493F-BF60-C11067049579}" presName="parentLeftMargin" presStyleLbl="node1" presStyleIdx="0" presStyleCnt="4"/>
      <dgm:spPr/>
    </dgm:pt>
    <dgm:pt modelId="{93A2DBA9-FA49-4B7D-A328-7256D77B4061}" type="pres">
      <dgm:prSet presAssocID="{CE53E222-BA18-493F-BF60-C1106704957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E5EACAE-DE4A-4175-B93F-23FB59DF4DBE}" type="pres">
      <dgm:prSet presAssocID="{CE53E222-BA18-493F-BF60-C11067049579}" presName="negativeSpace" presStyleCnt="0"/>
      <dgm:spPr/>
    </dgm:pt>
    <dgm:pt modelId="{FA1D2A6E-AA78-4F15-9E7F-5BD14F9DC1CB}" type="pres">
      <dgm:prSet presAssocID="{CE53E222-BA18-493F-BF60-C11067049579}" presName="childText" presStyleLbl="conFgAcc1" presStyleIdx="0" presStyleCnt="4">
        <dgm:presLayoutVars>
          <dgm:bulletEnabled val="1"/>
        </dgm:presLayoutVars>
      </dgm:prSet>
      <dgm:spPr/>
    </dgm:pt>
    <dgm:pt modelId="{CB7AAD71-D5C3-4F18-A8CA-A775C21AD598}" type="pres">
      <dgm:prSet presAssocID="{1033D212-7BF9-426F-8FDD-4DCB2757A5EE}" presName="spaceBetweenRectangles" presStyleCnt="0"/>
      <dgm:spPr/>
    </dgm:pt>
    <dgm:pt modelId="{B8FAF85C-F6C4-4CD0-9F0E-DBDEC89F0742}" type="pres">
      <dgm:prSet presAssocID="{4DE9EA9C-CA04-4243-988F-F41E3B4691D5}" presName="parentLin" presStyleCnt="0"/>
      <dgm:spPr/>
    </dgm:pt>
    <dgm:pt modelId="{46ED0420-42E4-4EFE-A6A4-4C348CF748E8}" type="pres">
      <dgm:prSet presAssocID="{4DE9EA9C-CA04-4243-988F-F41E3B4691D5}" presName="parentLeftMargin" presStyleLbl="node1" presStyleIdx="0" presStyleCnt="4"/>
      <dgm:spPr/>
    </dgm:pt>
    <dgm:pt modelId="{1F0F9053-B26F-4177-8762-8D909CC58181}" type="pres">
      <dgm:prSet presAssocID="{4DE9EA9C-CA04-4243-988F-F41E3B4691D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74C14B9-DA51-4B26-84CD-3DFBFEBFF3B3}" type="pres">
      <dgm:prSet presAssocID="{4DE9EA9C-CA04-4243-988F-F41E3B4691D5}" presName="negativeSpace" presStyleCnt="0"/>
      <dgm:spPr/>
    </dgm:pt>
    <dgm:pt modelId="{93D6A060-4CC1-4DF3-9E06-43B4B87FD000}" type="pres">
      <dgm:prSet presAssocID="{4DE9EA9C-CA04-4243-988F-F41E3B4691D5}" presName="childText" presStyleLbl="conFgAcc1" presStyleIdx="1" presStyleCnt="4">
        <dgm:presLayoutVars>
          <dgm:bulletEnabled val="1"/>
        </dgm:presLayoutVars>
      </dgm:prSet>
      <dgm:spPr/>
    </dgm:pt>
    <dgm:pt modelId="{38AA306E-E6AB-4681-AE7D-C6D08C7F3EA9}" type="pres">
      <dgm:prSet presAssocID="{38DCB603-9238-4429-B7C1-5AF46F484208}" presName="spaceBetweenRectangles" presStyleCnt="0"/>
      <dgm:spPr/>
    </dgm:pt>
    <dgm:pt modelId="{2BCDAE84-356C-4741-B20F-309BA9887457}" type="pres">
      <dgm:prSet presAssocID="{11F9BD15-A132-4BE8-B089-6A15B4674AFD}" presName="parentLin" presStyleCnt="0"/>
      <dgm:spPr/>
    </dgm:pt>
    <dgm:pt modelId="{BA6B28C0-6B73-4916-AA6D-E47BF314E5B5}" type="pres">
      <dgm:prSet presAssocID="{11F9BD15-A132-4BE8-B089-6A15B4674AFD}" presName="parentLeftMargin" presStyleLbl="node1" presStyleIdx="1" presStyleCnt="4"/>
      <dgm:spPr/>
    </dgm:pt>
    <dgm:pt modelId="{E8E10DBC-B173-471B-B736-9819234A7481}" type="pres">
      <dgm:prSet presAssocID="{11F9BD15-A132-4BE8-B089-6A15B4674AF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935C136-DEDE-4B47-BE31-C441170A86D1}" type="pres">
      <dgm:prSet presAssocID="{11F9BD15-A132-4BE8-B089-6A15B4674AFD}" presName="negativeSpace" presStyleCnt="0"/>
      <dgm:spPr/>
    </dgm:pt>
    <dgm:pt modelId="{25DEB87E-5E72-4148-B536-0D30FD13AA38}" type="pres">
      <dgm:prSet presAssocID="{11F9BD15-A132-4BE8-B089-6A15B4674AFD}" presName="childText" presStyleLbl="conFgAcc1" presStyleIdx="2" presStyleCnt="4">
        <dgm:presLayoutVars>
          <dgm:bulletEnabled val="1"/>
        </dgm:presLayoutVars>
      </dgm:prSet>
      <dgm:spPr/>
    </dgm:pt>
    <dgm:pt modelId="{01F6C5D4-75FB-40C1-8E30-FBB19435BBC8}" type="pres">
      <dgm:prSet presAssocID="{189B8ACB-6FE0-4675-ADBA-406739DF4039}" presName="spaceBetweenRectangles" presStyleCnt="0"/>
      <dgm:spPr/>
    </dgm:pt>
    <dgm:pt modelId="{6894FB6B-58EB-4A0E-8420-3A537637C2F2}" type="pres">
      <dgm:prSet presAssocID="{F950576C-2CEC-49A9-B243-0D48D0C81611}" presName="parentLin" presStyleCnt="0"/>
      <dgm:spPr/>
    </dgm:pt>
    <dgm:pt modelId="{651C84EE-55DD-4678-ADC8-F060DA3F5F8D}" type="pres">
      <dgm:prSet presAssocID="{F950576C-2CEC-49A9-B243-0D48D0C81611}" presName="parentLeftMargin" presStyleLbl="node1" presStyleIdx="2" presStyleCnt="4"/>
      <dgm:spPr/>
    </dgm:pt>
    <dgm:pt modelId="{64A59FE9-B186-45C0-A07A-F0973F4F3D64}" type="pres">
      <dgm:prSet presAssocID="{F950576C-2CEC-49A9-B243-0D48D0C8161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E43D1889-2184-4EA0-8BDA-DDE023DA58BC}" type="pres">
      <dgm:prSet presAssocID="{F950576C-2CEC-49A9-B243-0D48D0C81611}" presName="negativeSpace" presStyleCnt="0"/>
      <dgm:spPr/>
    </dgm:pt>
    <dgm:pt modelId="{96921B7F-700A-4C3C-99E6-D51247C91E2E}" type="pres">
      <dgm:prSet presAssocID="{F950576C-2CEC-49A9-B243-0D48D0C8161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1EECC09-A0D5-42A6-AA5C-BB787800D8DB}" type="presOf" srcId="{4DE9EA9C-CA04-4243-988F-F41E3B4691D5}" destId="{1F0F9053-B26F-4177-8762-8D909CC58181}" srcOrd="1" destOrd="0" presId="urn:microsoft.com/office/officeart/2005/8/layout/list1"/>
    <dgm:cxn modelId="{8BB4A812-D2DF-4102-A35B-01EC291902FF}" srcId="{B39BCEC3-6427-4053-BDB2-26ED53714C57}" destId="{CE53E222-BA18-493F-BF60-C11067049579}" srcOrd="0" destOrd="0" parTransId="{D6B0C4D7-BF6A-4160-A5FB-BF770DC7EC60}" sibTransId="{1033D212-7BF9-426F-8FDD-4DCB2757A5EE}"/>
    <dgm:cxn modelId="{65D4B01F-12CE-4085-847B-35C473379168}" type="presOf" srcId="{98820045-F27D-44EE-8208-66663D4BE06B}" destId="{25DEB87E-5E72-4148-B536-0D30FD13AA38}" srcOrd="0" destOrd="1" presId="urn:microsoft.com/office/officeart/2005/8/layout/list1"/>
    <dgm:cxn modelId="{B41F5021-63DE-4DBE-9A60-4261E5D57B3C}" srcId="{11F9BD15-A132-4BE8-B089-6A15B4674AFD}" destId="{0713EF82-7BD7-4C34-AEBD-C3FF08FE2BA9}" srcOrd="0" destOrd="0" parTransId="{DF44EC37-BEBB-47BE-8960-A6D453947D64}" sibTransId="{2644D0B3-D92E-4032-9EAE-15CCA49EEFEB}"/>
    <dgm:cxn modelId="{D8742423-019A-423B-8A89-BEB3FB48542C}" type="presOf" srcId="{B39BCEC3-6427-4053-BDB2-26ED53714C57}" destId="{7649E1A9-C551-42CB-82C5-B8411CB06520}" srcOrd="0" destOrd="0" presId="urn:microsoft.com/office/officeart/2005/8/layout/list1"/>
    <dgm:cxn modelId="{0B7C3829-B19B-40B6-BE51-ECF3347B4E6A}" type="presOf" srcId="{0713EF82-7BD7-4C34-AEBD-C3FF08FE2BA9}" destId="{25DEB87E-5E72-4148-B536-0D30FD13AA38}" srcOrd="0" destOrd="0" presId="urn:microsoft.com/office/officeart/2005/8/layout/list1"/>
    <dgm:cxn modelId="{4BE84932-CA45-42ED-8A3E-84C6D9BD02D8}" type="presOf" srcId="{F950576C-2CEC-49A9-B243-0D48D0C81611}" destId="{64A59FE9-B186-45C0-A07A-F0973F4F3D64}" srcOrd="1" destOrd="0" presId="urn:microsoft.com/office/officeart/2005/8/layout/list1"/>
    <dgm:cxn modelId="{FC8B5B3C-32AD-4247-B3B6-8F0D170F37D7}" type="presOf" srcId="{F950576C-2CEC-49A9-B243-0D48D0C81611}" destId="{651C84EE-55DD-4678-ADC8-F060DA3F5F8D}" srcOrd="0" destOrd="0" presId="urn:microsoft.com/office/officeart/2005/8/layout/list1"/>
    <dgm:cxn modelId="{F85BFD69-A6BF-4952-AACC-E326AC72EF97}" srcId="{B39BCEC3-6427-4053-BDB2-26ED53714C57}" destId="{4DE9EA9C-CA04-4243-988F-F41E3B4691D5}" srcOrd="1" destOrd="0" parTransId="{2E87EBE5-A2C2-430F-9122-DBBFBD5DC7E2}" sibTransId="{38DCB603-9238-4429-B7C1-5AF46F484208}"/>
    <dgm:cxn modelId="{4EEB9E4B-4068-429B-A03C-F6768D23159E}" srcId="{4DE9EA9C-CA04-4243-988F-F41E3B4691D5}" destId="{62CF261A-89F9-4CDB-A2AB-1094D007280F}" srcOrd="0" destOrd="0" parTransId="{34682DFE-BB2E-4021-89A9-F18B10935A57}" sibTransId="{9B6EAB47-1D35-48F9-8BC1-4485C48A14A0}"/>
    <dgm:cxn modelId="{A185A56C-AA2B-478E-BACF-DBAE68B999C9}" type="presOf" srcId="{62CF261A-89F9-4CDB-A2AB-1094D007280F}" destId="{93D6A060-4CC1-4DF3-9E06-43B4B87FD000}" srcOrd="0" destOrd="0" presId="urn:microsoft.com/office/officeart/2005/8/layout/list1"/>
    <dgm:cxn modelId="{F2001873-B783-410A-A5FD-11B6E1FA79DE}" type="presOf" srcId="{344492CD-0777-44CE-B897-3585FB968C74}" destId="{96921B7F-700A-4C3C-99E6-D51247C91E2E}" srcOrd="0" destOrd="0" presId="urn:microsoft.com/office/officeart/2005/8/layout/list1"/>
    <dgm:cxn modelId="{2DA50C75-FA11-438D-B065-CD7223F34D2D}" type="presOf" srcId="{8E43FC5F-2E06-4308-9D42-6D6432A027AE}" destId="{FA1D2A6E-AA78-4F15-9E7F-5BD14F9DC1CB}" srcOrd="0" destOrd="0" presId="urn:microsoft.com/office/officeart/2005/8/layout/list1"/>
    <dgm:cxn modelId="{B7F74C55-D859-4A33-BA93-8A1B2C2F5909}" srcId="{F950576C-2CEC-49A9-B243-0D48D0C81611}" destId="{344492CD-0777-44CE-B897-3585FB968C74}" srcOrd="0" destOrd="0" parTransId="{15933606-66CD-4899-B2C9-51FC701A5163}" sibTransId="{E8507CF4-DA3F-46A6-816E-BDFCBE2B0162}"/>
    <dgm:cxn modelId="{51F26A56-E65E-4275-9098-03D689C13CAB}" type="presOf" srcId="{CE53E222-BA18-493F-BF60-C11067049579}" destId="{93A2DBA9-FA49-4B7D-A328-7256D77B4061}" srcOrd="1" destOrd="0" presId="urn:microsoft.com/office/officeart/2005/8/layout/list1"/>
    <dgm:cxn modelId="{A0FD4E7F-C5F3-471C-84AD-DD2D36C07449}" type="presOf" srcId="{11F9BD15-A132-4BE8-B089-6A15B4674AFD}" destId="{BA6B28C0-6B73-4916-AA6D-E47BF314E5B5}" srcOrd="0" destOrd="0" presId="urn:microsoft.com/office/officeart/2005/8/layout/list1"/>
    <dgm:cxn modelId="{F8D44C94-88C3-4F49-94E9-38ACE8C506C4}" srcId="{B39BCEC3-6427-4053-BDB2-26ED53714C57}" destId="{F950576C-2CEC-49A9-B243-0D48D0C81611}" srcOrd="3" destOrd="0" parTransId="{DA2B2674-2FAE-4805-848D-01AE156A78F1}" sibTransId="{B6FEFBC1-762E-43DD-8580-B6578CC4CF90}"/>
    <dgm:cxn modelId="{BD92CB9B-DCDB-4448-A4CA-013E49406CC2}" srcId="{11F9BD15-A132-4BE8-B089-6A15B4674AFD}" destId="{98820045-F27D-44EE-8208-66663D4BE06B}" srcOrd="1" destOrd="0" parTransId="{12A6B008-AC14-4DD7-B577-0D5B28AAB7A9}" sibTransId="{79267401-46A8-43CA-BCE9-EEA353CBF707}"/>
    <dgm:cxn modelId="{067F5DB5-9AFF-4767-9B90-2CFD2D587312}" type="presOf" srcId="{CE53E222-BA18-493F-BF60-C11067049579}" destId="{4700A3BF-F084-4AB6-81D6-733F8EF23F25}" srcOrd="0" destOrd="0" presId="urn:microsoft.com/office/officeart/2005/8/layout/list1"/>
    <dgm:cxn modelId="{B6BA52CD-B9E6-4DD1-A776-0232421849FB}" srcId="{B39BCEC3-6427-4053-BDB2-26ED53714C57}" destId="{11F9BD15-A132-4BE8-B089-6A15B4674AFD}" srcOrd="2" destOrd="0" parTransId="{434B5204-8F1A-4376-968A-42473F42E97D}" sibTransId="{189B8ACB-6FE0-4675-ADBA-406739DF4039}"/>
    <dgm:cxn modelId="{90228DD1-B808-45DE-8981-0A35A26EF23D}" type="presOf" srcId="{11F9BD15-A132-4BE8-B089-6A15B4674AFD}" destId="{E8E10DBC-B173-471B-B736-9819234A7481}" srcOrd="1" destOrd="0" presId="urn:microsoft.com/office/officeart/2005/8/layout/list1"/>
    <dgm:cxn modelId="{9B37E9D3-57E2-433F-BD2A-56238BC45185}" type="presOf" srcId="{4DE9EA9C-CA04-4243-988F-F41E3B4691D5}" destId="{46ED0420-42E4-4EFE-A6A4-4C348CF748E8}" srcOrd="0" destOrd="0" presId="urn:microsoft.com/office/officeart/2005/8/layout/list1"/>
    <dgm:cxn modelId="{AE2BAFED-707D-4145-B002-7B316AD4BC2E}" srcId="{CE53E222-BA18-493F-BF60-C11067049579}" destId="{8E43FC5F-2E06-4308-9D42-6D6432A027AE}" srcOrd="0" destOrd="0" parTransId="{5F5FA47C-EF5E-4F5C-9776-B6639F39BAA2}" sibTransId="{2851E447-01C0-4930-ACE8-F44B5236C503}"/>
    <dgm:cxn modelId="{C9A802B3-84FE-41CA-9479-EBA39C5EAEDC}" type="presParOf" srcId="{7649E1A9-C551-42CB-82C5-B8411CB06520}" destId="{45FDFCAF-4F81-48FA-9CB2-22E1281302C6}" srcOrd="0" destOrd="0" presId="urn:microsoft.com/office/officeart/2005/8/layout/list1"/>
    <dgm:cxn modelId="{E0BA285B-115C-4F60-9FF8-3B9B78439236}" type="presParOf" srcId="{45FDFCAF-4F81-48FA-9CB2-22E1281302C6}" destId="{4700A3BF-F084-4AB6-81D6-733F8EF23F25}" srcOrd="0" destOrd="0" presId="urn:microsoft.com/office/officeart/2005/8/layout/list1"/>
    <dgm:cxn modelId="{F8E0AC64-5780-4E9A-9A45-BCA5F7D5339F}" type="presParOf" srcId="{45FDFCAF-4F81-48FA-9CB2-22E1281302C6}" destId="{93A2DBA9-FA49-4B7D-A328-7256D77B4061}" srcOrd="1" destOrd="0" presId="urn:microsoft.com/office/officeart/2005/8/layout/list1"/>
    <dgm:cxn modelId="{994F13F4-4AF6-493A-884D-6E0543D22E64}" type="presParOf" srcId="{7649E1A9-C551-42CB-82C5-B8411CB06520}" destId="{CE5EACAE-DE4A-4175-B93F-23FB59DF4DBE}" srcOrd="1" destOrd="0" presId="urn:microsoft.com/office/officeart/2005/8/layout/list1"/>
    <dgm:cxn modelId="{3982C988-539F-432E-A470-2A26520134EC}" type="presParOf" srcId="{7649E1A9-C551-42CB-82C5-B8411CB06520}" destId="{FA1D2A6E-AA78-4F15-9E7F-5BD14F9DC1CB}" srcOrd="2" destOrd="0" presId="urn:microsoft.com/office/officeart/2005/8/layout/list1"/>
    <dgm:cxn modelId="{DD11B1CA-1293-48B1-B788-439F01951190}" type="presParOf" srcId="{7649E1A9-C551-42CB-82C5-B8411CB06520}" destId="{CB7AAD71-D5C3-4F18-A8CA-A775C21AD598}" srcOrd="3" destOrd="0" presId="urn:microsoft.com/office/officeart/2005/8/layout/list1"/>
    <dgm:cxn modelId="{8665AE39-61B3-4FF9-BF6A-A5E289DC3BFC}" type="presParOf" srcId="{7649E1A9-C551-42CB-82C5-B8411CB06520}" destId="{B8FAF85C-F6C4-4CD0-9F0E-DBDEC89F0742}" srcOrd="4" destOrd="0" presId="urn:microsoft.com/office/officeart/2005/8/layout/list1"/>
    <dgm:cxn modelId="{B180642D-CF23-4E7D-889F-AA30D3045CB1}" type="presParOf" srcId="{B8FAF85C-F6C4-4CD0-9F0E-DBDEC89F0742}" destId="{46ED0420-42E4-4EFE-A6A4-4C348CF748E8}" srcOrd="0" destOrd="0" presId="urn:microsoft.com/office/officeart/2005/8/layout/list1"/>
    <dgm:cxn modelId="{E66430CB-9304-413B-8DC8-8D8C66078C34}" type="presParOf" srcId="{B8FAF85C-F6C4-4CD0-9F0E-DBDEC89F0742}" destId="{1F0F9053-B26F-4177-8762-8D909CC58181}" srcOrd="1" destOrd="0" presId="urn:microsoft.com/office/officeart/2005/8/layout/list1"/>
    <dgm:cxn modelId="{84C0C794-DDF3-42C2-A4C1-9870814A04AC}" type="presParOf" srcId="{7649E1A9-C551-42CB-82C5-B8411CB06520}" destId="{B74C14B9-DA51-4B26-84CD-3DFBFEBFF3B3}" srcOrd="5" destOrd="0" presId="urn:microsoft.com/office/officeart/2005/8/layout/list1"/>
    <dgm:cxn modelId="{8F860009-B249-4020-A2E4-42D2AC43FE4D}" type="presParOf" srcId="{7649E1A9-C551-42CB-82C5-B8411CB06520}" destId="{93D6A060-4CC1-4DF3-9E06-43B4B87FD000}" srcOrd="6" destOrd="0" presId="urn:microsoft.com/office/officeart/2005/8/layout/list1"/>
    <dgm:cxn modelId="{079DD7FE-C85B-46AC-9681-D9EB02F39AC3}" type="presParOf" srcId="{7649E1A9-C551-42CB-82C5-B8411CB06520}" destId="{38AA306E-E6AB-4681-AE7D-C6D08C7F3EA9}" srcOrd="7" destOrd="0" presId="urn:microsoft.com/office/officeart/2005/8/layout/list1"/>
    <dgm:cxn modelId="{E501E535-B3ED-42E7-8898-EF81EB5AC7A2}" type="presParOf" srcId="{7649E1A9-C551-42CB-82C5-B8411CB06520}" destId="{2BCDAE84-356C-4741-B20F-309BA9887457}" srcOrd="8" destOrd="0" presId="urn:microsoft.com/office/officeart/2005/8/layout/list1"/>
    <dgm:cxn modelId="{FF74A525-20BE-4F96-B60C-650A85DE1394}" type="presParOf" srcId="{2BCDAE84-356C-4741-B20F-309BA9887457}" destId="{BA6B28C0-6B73-4916-AA6D-E47BF314E5B5}" srcOrd="0" destOrd="0" presId="urn:microsoft.com/office/officeart/2005/8/layout/list1"/>
    <dgm:cxn modelId="{B630F6F5-CBD6-4611-98B4-4264AE5AE682}" type="presParOf" srcId="{2BCDAE84-356C-4741-B20F-309BA9887457}" destId="{E8E10DBC-B173-471B-B736-9819234A7481}" srcOrd="1" destOrd="0" presId="urn:microsoft.com/office/officeart/2005/8/layout/list1"/>
    <dgm:cxn modelId="{77DA2BFF-FB8B-496D-8266-0289DE5EF8B4}" type="presParOf" srcId="{7649E1A9-C551-42CB-82C5-B8411CB06520}" destId="{B935C136-DEDE-4B47-BE31-C441170A86D1}" srcOrd="9" destOrd="0" presId="urn:microsoft.com/office/officeart/2005/8/layout/list1"/>
    <dgm:cxn modelId="{E0F2C89C-F632-48C6-96F2-76D202AEBA6B}" type="presParOf" srcId="{7649E1A9-C551-42CB-82C5-B8411CB06520}" destId="{25DEB87E-5E72-4148-B536-0D30FD13AA38}" srcOrd="10" destOrd="0" presId="urn:microsoft.com/office/officeart/2005/8/layout/list1"/>
    <dgm:cxn modelId="{A218517F-58D8-4F2E-9B37-4C6AEC6621D3}" type="presParOf" srcId="{7649E1A9-C551-42CB-82C5-B8411CB06520}" destId="{01F6C5D4-75FB-40C1-8E30-FBB19435BBC8}" srcOrd="11" destOrd="0" presId="urn:microsoft.com/office/officeart/2005/8/layout/list1"/>
    <dgm:cxn modelId="{E8883E53-3D8E-4BB7-AA09-8416C2867782}" type="presParOf" srcId="{7649E1A9-C551-42CB-82C5-B8411CB06520}" destId="{6894FB6B-58EB-4A0E-8420-3A537637C2F2}" srcOrd="12" destOrd="0" presId="urn:microsoft.com/office/officeart/2005/8/layout/list1"/>
    <dgm:cxn modelId="{04324961-C6EE-4C37-AEDA-A94E6E66B28C}" type="presParOf" srcId="{6894FB6B-58EB-4A0E-8420-3A537637C2F2}" destId="{651C84EE-55DD-4678-ADC8-F060DA3F5F8D}" srcOrd="0" destOrd="0" presId="urn:microsoft.com/office/officeart/2005/8/layout/list1"/>
    <dgm:cxn modelId="{C2707097-E92A-4A2B-A360-0DA8F76D352C}" type="presParOf" srcId="{6894FB6B-58EB-4A0E-8420-3A537637C2F2}" destId="{64A59FE9-B186-45C0-A07A-F0973F4F3D64}" srcOrd="1" destOrd="0" presId="urn:microsoft.com/office/officeart/2005/8/layout/list1"/>
    <dgm:cxn modelId="{05079C38-4C71-4D5A-B9AF-E5DF56EAB42E}" type="presParOf" srcId="{7649E1A9-C551-42CB-82C5-B8411CB06520}" destId="{E43D1889-2184-4EA0-8BDA-DDE023DA58BC}" srcOrd="13" destOrd="0" presId="urn:microsoft.com/office/officeart/2005/8/layout/list1"/>
    <dgm:cxn modelId="{332BE26B-4F13-4871-8F0B-A11F9E8D9C47}" type="presParOf" srcId="{7649E1A9-C551-42CB-82C5-B8411CB06520}" destId="{96921B7F-700A-4C3C-99E6-D51247C91E2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4DA75B-8BB1-4143-87D4-2BF28D23EB1D}">
      <dsp:nvSpPr>
        <dsp:cNvPr id="0" name=""/>
        <dsp:cNvSpPr/>
      </dsp:nvSpPr>
      <dsp:spPr>
        <a:xfrm>
          <a:off x="2520820" y="2824862"/>
          <a:ext cx="6446933" cy="17289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4601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i="1" kern="1200" dirty="0"/>
            <a:t>Corso di Laurea Magistrale </a:t>
          </a:r>
          <a:r>
            <a:rPr lang="it-IT" sz="2800" i="1" kern="1200" dirty="0" err="1"/>
            <a:t>Interateneo</a:t>
          </a:r>
          <a:r>
            <a:rPr lang="it-IT" sz="2800" i="1" kern="1200" dirty="0"/>
            <a:t> Scienze Infermieristiche ed Ostetriche</a:t>
          </a:r>
        </a:p>
      </dsp:txBody>
      <dsp:txXfrm>
        <a:off x="2605222" y="2909264"/>
        <a:ext cx="6278129" cy="1560183"/>
      </dsp:txXfrm>
    </dsp:sp>
    <dsp:sp modelId="{9C5B2DA8-2C55-4E19-837B-79A902F36ACB}">
      <dsp:nvSpPr>
        <dsp:cNvPr id="0" name=""/>
        <dsp:cNvSpPr/>
      </dsp:nvSpPr>
      <dsp:spPr>
        <a:xfrm>
          <a:off x="116710" y="606163"/>
          <a:ext cx="3988347" cy="378411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708DE7-ECAD-447C-BC0D-5BBC756CFBD9}">
      <dsp:nvSpPr>
        <dsp:cNvPr id="0" name=""/>
        <dsp:cNvSpPr/>
      </dsp:nvSpPr>
      <dsp:spPr>
        <a:xfrm>
          <a:off x="0" y="0"/>
          <a:ext cx="8424936" cy="1512168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900" kern="1200" dirty="0">
              <a:solidFill>
                <a:schemeClr val="tx1"/>
              </a:solidFill>
              <a:latin typeface="+mn-lt"/>
            </a:rPr>
            <a:t>Classificazione delle SSI</a:t>
          </a:r>
          <a:endParaRPr lang="it-IT" sz="5900" kern="1200" dirty="0">
            <a:solidFill>
              <a:schemeClr val="tx1"/>
            </a:solidFill>
          </a:endParaRPr>
        </a:p>
      </dsp:txBody>
      <dsp:txXfrm>
        <a:off x="0" y="0"/>
        <a:ext cx="8424936" cy="1512168"/>
      </dsp:txXfrm>
    </dsp:sp>
    <dsp:sp modelId="{98C23160-34D9-47B9-A67B-5BFF0D50980C}">
      <dsp:nvSpPr>
        <dsp:cNvPr id="0" name=""/>
        <dsp:cNvSpPr/>
      </dsp:nvSpPr>
      <dsp:spPr>
        <a:xfrm>
          <a:off x="4113" y="1512168"/>
          <a:ext cx="2805569" cy="3175552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rgbClr val="333333"/>
              </a:solidFill>
              <a:latin typeface="+mn-lt"/>
            </a:rPr>
            <a:t>Superficiale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solidFill>
                <a:srgbClr val="333333"/>
              </a:solidFill>
              <a:latin typeface="+mn-lt"/>
            </a:rPr>
            <a:t>Infezione che coinvolge solo cute e  tessuto sottocutaneo dell’incisione</a:t>
          </a:r>
          <a:endParaRPr lang="it-IT" sz="2000" kern="1200" dirty="0">
            <a:latin typeface="+mn-lt"/>
          </a:endParaRPr>
        </a:p>
      </dsp:txBody>
      <dsp:txXfrm>
        <a:off x="4113" y="1512168"/>
        <a:ext cx="2805569" cy="3175552"/>
      </dsp:txXfrm>
    </dsp:sp>
    <dsp:sp modelId="{368A5D78-2B59-4A0E-A200-60B6CC8A1752}">
      <dsp:nvSpPr>
        <dsp:cNvPr id="0" name=""/>
        <dsp:cNvSpPr/>
      </dsp:nvSpPr>
      <dsp:spPr>
        <a:xfrm>
          <a:off x="2809683" y="1512168"/>
          <a:ext cx="2805569" cy="3175552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chemeClr val="tx1"/>
              </a:solidFill>
              <a:latin typeface="+mn-lt"/>
            </a:rPr>
            <a:t>Profonda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solidFill>
                <a:srgbClr val="333333"/>
              </a:solidFill>
              <a:latin typeface="+mn-lt"/>
            </a:rPr>
            <a:t>Infezione che coinvolge cute, sottocute fino alla fascia muscolare</a:t>
          </a:r>
          <a:endParaRPr lang="it-IT" sz="2000" kern="1200" dirty="0">
            <a:latin typeface="+mn-lt"/>
          </a:endParaRPr>
        </a:p>
      </dsp:txBody>
      <dsp:txXfrm>
        <a:off x="2809683" y="1512168"/>
        <a:ext cx="2805569" cy="3175552"/>
      </dsp:txXfrm>
    </dsp:sp>
    <dsp:sp modelId="{AAA8BC6E-60F2-40D6-ADF3-39F8218BC004}">
      <dsp:nvSpPr>
        <dsp:cNvPr id="0" name=""/>
        <dsp:cNvSpPr/>
      </dsp:nvSpPr>
      <dsp:spPr>
        <a:xfrm>
          <a:off x="5615252" y="1512168"/>
          <a:ext cx="2805569" cy="3175552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rgbClr val="333333"/>
              </a:solidFill>
              <a:latin typeface="+mn-lt"/>
            </a:rPr>
            <a:t>Organi e spazi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solidFill>
                <a:srgbClr val="333333"/>
              </a:solidFill>
              <a:latin typeface="+mn-lt"/>
            </a:rPr>
            <a:t> Infezione che coinvolge qualsiasi parte del corpo che è stata manipolata chirurgicamente durante la procedura, ad esclusione della cute, della fascia o della parete muscolare</a:t>
          </a:r>
          <a:endParaRPr lang="it-IT" sz="2000" kern="1200" dirty="0">
            <a:latin typeface="+mn-lt"/>
          </a:endParaRPr>
        </a:p>
      </dsp:txBody>
      <dsp:txXfrm>
        <a:off x="5615252" y="1512168"/>
        <a:ext cx="2805569" cy="3175552"/>
      </dsp:txXfrm>
    </dsp:sp>
    <dsp:sp modelId="{E183F18D-512E-4F28-A259-818292250308}">
      <dsp:nvSpPr>
        <dsp:cNvPr id="0" name=""/>
        <dsp:cNvSpPr/>
      </dsp:nvSpPr>
      <dsp:spPr>
        <a:xfrm>
          <a:off x="0" y="4687720"/>
          <a:ext cx="8424936" cy="352839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1D2A6E-AA78-4F15-9E7F-5BD14F9DC1CB}">
      <dsp:nvSpPr>
        <dsp:cNvPr id="0" name=""/>
        <dsp:cNvSpPr/>
      </dsp:nvSpPr>
      <dsp:spPr>
        <a:xfrm>
          <a:off x="0" y="208596"/>
          <a:ext cx="7488832" cy="771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1217" tIns="291592" rIns="58121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/>
            <a:t>procedura chirurgica, senza interruzione della tecnica sterile e durante la quale non vengono aperti organi del tratto respiratorio, digerente e genito-urinario</a:t>
          </a:r>
          <a:r>
            <a:rPr lang="en-US" sz="1400" kern="1200" dirty="0"/>
            <a:t>.</a:t>
          </a:r>
          <a:endParaRPr lang="it-IT" sz="1400" kern="1200" dirty="0"/>
        </a:p>
      </dsp:txBody>
      <dsp:txXfrm>
        <a:off x="0" y="208596"/>
        <a:ext cx="7488832" cy="771750"/>
      </dsp:txXfrm>
    </dsp:sp>
    <dsp:sp modelId="{93A2DBA9-FA49-4B7D-A328-7256D77B4061}">
      <dsp:nvSpPr>
        <dsp:cNvPr id="0" name=""/>
        <dsp:cNvSpPr/>
      </dsp:nvSpPr>
      <dsp:spPr>
        <a:xfrm>
          <a:off x="374441" y="1956"/>
          <a:ext cx="5242182" cy="413280"/>
        </a:xfrm>
        <a:prstGeom prst="roundRect">
          <a:avLst/>
        </a:prstGeom>
        <a:solidFill>
          <a:schemeClr val="accent3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42" tIns="0" rIns="1981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Pulito</a:t>
          </a:r>
        </a:p>
      </dsp:txBody>
      <dsp:txXfrm>
        <a:off x="394616" y="22131"/>
        <a:ext cx="5201832" cy="372930"/>
      </dsp:txXfrm>
    </dsp:sp>
    <dsp:sp modelId="{93D6A060-4CC1-4DF3-9E06-43B4B87FD000}">
      <dsp:nvSpPr>
        <dsp:cNvPr id="0" name=""/>
        <dsp:cNvSpPr/>
      </dsp:nvSpPr>
      <dsp:spPr>
        <a:xfrm>
          <a:off x="0" y="1262586"/>
          <a:ext cx="7488832" cy="771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1217" tIns="291592" rIns="58121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/>
            <a:t>organi del tratto respiratorio, digerente e genito-urinario sono stati aperti ma senza causare contaminazione del campo chirurgico</a:t>
          </a:r>
        </a:p>
      </dsp:txBody>
      <dsp:txXfrm>
        <a:off x="0" y="1262586"/>
        <a:ext cx="7488832" cy="771750"/>
      </dsp:txXfrm>
    </dsp:sp>
    <dsp:sp modelId="{1F0F9053-B26F-4177-8762-8D909CC58181}">
      <dsp:nvSpPr>
        <dsp:cNvPr id="0" name=""/>
        <dsp:cNvSpPr/>
      </dsp:nvSpPr>
      <dsp:spPr>
        <a:xfrm>
          <a:off x="374441" y="1055946"/>
          <a:ext cx="5242182" cy="413280"/>
        </a:xfrm>
        <a:prstGeom prst="roundRect">
          <a:avLst/>
        </a:prstGeom>
        <a:solidFill>
          <a:schemeClr val="accent3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42" tIns="0" rIns="1981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Pulito-contaminato</a:t>
          </a:r>
          <a:endParaRPr lang="it-IT" sz="2000" kern="1200" dirty="0"/>
        </a:p>
      </dsp:txBody>
      <dsp:txXfrm>
        <a:off x="394616" y="1076121"/>
        <a:ext cx="5201832" cy="372930"/>
      </dsp:txXfrm>
    </dsp:sp>
    <dsp:sp modelId="{25DEB87E-5E72-4148-B536-0D30FD13AA38}">
      <dsp:nvSpPr>
        <dsp:cNvPr id="0" name=""/>
        <dsp:cNvSpPr/>
      </dsp:nvSpPr>
      <dsp:spPr>
        <a:xfrm>
          <a:off x="0" y="2316576"/>
          <a:ext cx="7488832" cy="1543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1217" tIns="291592" rIns="58121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/>
            <a:t>operazione in cui si verifica una grave interruzione della tecnica sterile o una grande fuoriuscita di materiale enterico dal tratto gastrointestinale. Oppure un intervento per  una patologia infiammatoria acuta non purulenta. Anche le ferite traumatiche aperte che hanno più di 12-24 ore rientrano in questa categoria.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1400" kern="1200" dirty="0"/>
        </a:p>
      </dsp:txBody>
      <dsp:txXfrm>
        <a:off x="0" y="2316576"/>
        <a:ext cx="7488832" cy="1543500"/>
      </dsp:txXfrm>
    </dsp:sp>
    <dsp:sp modelId="{E8E10DBC-B173-471B-B736-9819234A7481}">
      <dsp:nvSpPr>
        <dsp:cNvPr id="0" name=""/>
        <dsp:cNvSpPr/>
      </dsp:nvSpPr>
      <dsp:spPr>
        <a:xfrm>
          <a:off x="374441" y="2109936"/>
          <a:ext cx="5242182" cy="413280"/>
        </a:xfrm>
        <a:prstGeom prst="roundRect">
          <a:avLst/>
        </a:prstGeom>
        <a:solidFill>
          <a:schemeClr val="accent3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42" tIns="0" rIns="1981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Contaminato</a:t>
          </a:r>
          <a:endParaRPr lang="it-IT" sz="2000" kern="1200" dirty="0"/>
        </a:p>
      </dsp:txBody>
      <dsp:txXfrm>
        <a:off x="394616" y="2130111"/>
        <a:ext cx="5201832" cy="372930"/>
      </dsp:txXfrm>
    </dsp:sp>
    <dsp:sp modelId="{96921B7F-700A-4C3C-99E6-D51247C91E2E}">
      <dsp:nvSpPr>
        <dsp:cNvPr id="0" name=""/>
        <dsp:cNvSpPr/>
      </dsp:nvSpPr>
      <dsp:spPr>
        <a:xfrm>
          <a:off x="0" y="4142316"/>
          <a:ext cx="7488832" cy="1300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1217" tIns="291592" rIns="58121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/>
            <a:t>operazione in cui i visceri sono perforati o quando si riscontra un'infiammazione acuta con pus durante l'operazione (ad esempio, intervento chirurgico d'urgenza per peritonite fecale), e per ferite traumatiche in cui il trattamento è ritardato e vi è contaminazione fecale o presenza di tessuto necrotico</a:t>
          </a:r>
        </a:p>
      </dsp:txBody>
      <dsp:txXfrm>
        <a:off x="0" y="4142316"/>
        <a:ext cx="7488832" cy="1300950"/>
      </dsp:txXfrm>
    </dsp:sp>
    <dsp:sp modelId="{64A59FE9-B186-45C0-A07A-F0973F4F3D64}">
      <dsp:nvSpPr>
        <dsp:cNvPr id="0" name=""/>
        <dsp:cNvSpPr/>
      </dsp:nvSpPr>
      <dsp:spPr>
        <a:xfrm>
          <a:off x="374441" y="3935676"/>
          <a:ext cx="5242182" cy="413280"/>
        </a:xfrm>
        <a:prstGeom prst="roundRect">
          <a:avLst/>
        </a:prstGeom>
        <a:solidFill>
          <a:schemeClr val="accent3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42" tIns="0" rIns="1981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Sporco</a:t>
          </a:r>
          <a:r>
            <a:rPr lang="en-US" sz="2000" kern="1200" dirty="0"/>
            <a:t> o </a:t>
          </a:r>
          <a:r>
            <a:rPr lang="en-US" sz="2000" kern="1200" dirty="0" err="1"/>
            <a:t>infetto</a:t>
          </a:r>
          <a:endParaRPr lang="it-IT" sz="2000" kern="1200" dirty="0"/>
        </a:p>
      </dsp:txBody>
      <dsp:txXfrm>
        <a:off x="394616" y="3955851"/>
        <a:ext cx="5201832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52C09-6A75-471E-8619-6B3BC239B9D6}" type="datetimeFigureOut">
              <a:rPr lang="it-IT" smtClean="0"/>
              <a:pPr/>
              <a:t>14/11/2024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EC2DC-05A1-4E3D-971F-6210E4BCCC6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EC2DC-05A1-4E3D-971F-6210E4BCCC68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5549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EC2DC-05A1-4E3D-971F-6210E4BCCC68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0947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EC2DC-05A1-4E3D-971F-6210E4BCCC68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EC2DC-05A1-4E3D-971F-6210E4BCCC68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3854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Bactroban</a:t>
            </a:r>
            <a:r>
              <a:rPr lang="it-IT" dirty="0"/>
              <a:t>: decongestionante nasale</a:t>
            </a:r>
          </a:p>
          <a:p>
            <a:r>
              <a:rPr lang="it-IT" dirty="0" err="1"/>
              <a:t>Clipper</a:t>
            </a:r>
            <a:r>
              <a:rPr lang="it-IT" dirty="0"/>
              <a:t>: rasoio elettrico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EC2DC-05A1-4E3D-971F-6210E4BCCC68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3481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1A5098-A790-4AD8-A2B3-00ABF1F6302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604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tango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tango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tango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tango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tangolo arrotondato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tangolo arrotondato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tango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14/11/2024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14/11/2024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14/11/2024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059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14/11/2024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14/11/2024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14/11/2024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26" name="Segnaposto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B6055F8-1D02-4417-9241-55C834FD9970}" type="datetimeFigureOut">
              <a:rPr lang="it-IT" smtClean="0"/>
              <a:pPr/>
              <a:t>14/11/2024</a:t>
            </a:fld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14/11/2024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14/11/2024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14/11/2024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14/11/2024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tango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tango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tango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tango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tango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tangolo arrotondato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tangolo arrotondato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tango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tango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tango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tango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tango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tango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14/11/2024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hyperlink" Target="http://www.who.int/gpsc/en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tangolo 20"/>
          <p:cNvSpPr/>
          <p:nvPr/>
        </p:nvSpPr>
        <p:spPr>
          <a:xfrm>
            <a:off x="4283968" y="55172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it-IT" dirty="0"/>
              <a:t>Prof. Silvia Palmisano</a:t>
            </a:r>
          </a:p>
          <a:p>
            <a:pPr algn="r"/>
            <a:r>
              <a:rPr lang="it-IT" dirty="0"/>
              <a:t>UCO Clinica Chirurgica</a:t>
            </a:r>
          </a:p>
          <a:p>
            <a:pPr algn="r"/>
            <a:r>
              <a:rPr lang="it-IT" dirty="0"/>
              <a:t>ASUGI</a:t>
            </a:r>
          </a:p>
        </p:txBody>
      </p:sp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EB7FC83D-0FDA-4534-9872-3EB3C10333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2999385"/>
              </p:ext>
            </p:extLst>
          </p:nvPr>
        </p:nvGraphicFramePr>
        <p:xfrm>
          <a:off x="68721" y="692696"/>
          <a:ext cx="8967775" cy="5286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ttangolo 12"/>
          <p:cNvSpPr/>
          <p:nvPr/>
        </p:nvSpPr>
        <p:spPr>
          <a:xfrm>
            <a:off x="4572000" y="1340768"/>
            <a:ext cx="42119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dirty="0">
                <a:solidFill>
                  <a:schemeClr val="accent2">
                    <a:lumMod val="50000"/>
                  </a:schemeClr>
                </a:solidFill>
              </a:rPr>
              <a:t>Le Infezioni in Chirurgia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7675" y="533400"/>
            <a:ext cx="824865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59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827584" y="476672"/>
            <a:ext cx="76949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it-IT" sz="3600" b="1" dirty="0">
                <a:solidFill>
                  <a:schemeClr val="accent2">
                    <a:lumMod val="75000"/>
                  </a:schemeClr>
                </a:solidFill>
              </a:rPr>
              <a:t>Il paziente chirurgico critico</a:t>
            </a:r>
            <a:endParaRPr lang="it-IT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79512" y="1268760"/>
            <a:ext cx="4198563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it-IT" altLang="it-IT" sz="2800" u="sng" dirty="0">
                <a:solidFill>
                  <a:srgbClr val="441D61"/>
                </a:solidFill>
              </a:rPr>
              <a:t>COME INDIVIDUARLO ?</a:t>
            </a:r>
          </a:p>
        </p:txBody>
      </p:sp>
      <p:sp>
        <p:nvSpPr>
          <p:cNvPr id="6" name="Rettangolo 5"/>
          <p:cNvSpPr/>
          <p:nvPr/>
        </p:nvSpPr>
        <p:spPr>
          <a:xfrm>
            <a:off x="2344695" y="5892055"/>
            <a:ext cx="66819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/>
            <a:r>
              <a:rPr lang="it-IT" altLang="it-IT" sz="2800" b="1" dirty="0">
                <a:solidFill>
                  <a:srgbClr val="441D61"/>
                </a:solidFill>
              </a:rPr>
              <a:t>…. Decorso a progressione non lineare!!!</a:t>
            </a:r>
          </a:p>
        </p:txBody>
      </p:sp>
      <p:sp>
        <p:nvSpPr>
          <p:cNvPr id="7" name="Freccia a destra 6"/>
          <p:cNvSpPr/>
          <p:nvPr/>
        </p:nvSpPr>
        <p:spPr>
          <a:xfrm>
            <a:off x="1594021" y="2566546"/>
            <a:ext cx="889686" cy="469557"/>
          </a:xfrm>
          <a:prstGeom prst="rightArrow">
            <a:avLst/>
          </a:prstGeom>
          <a:solidFill>
            <a:srgbClr val="82A1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2613453" y="2512882"/>
            <a:ext cx="39387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ctr"/>
            <a:r>
              <a:rPr lang="it-IT" altLang="it-IT" sz="2800" dirty="0">
                <a:solidFill>
                  <a:srgbClr val="441D61"/>
                </a:solidFill>
              </a:rPr>
              <a:t>Stretta  osservazione clinica</a:t>
            </a:r>
          </a:p>
        </p:txBody>
      </p:sp>
      <p:sp>
        <p:nvSpPr>
          <p:cNvPr id="10" name="Freccia a destra 9"/>
          <p:cNvSpPr/>
          <p:nvPr/>
        </p:nvSpPr>
        <p:spPr>
          <a:xfrm rot="10800000">
            <a:off x="6589241" y="2578903"/>
            <a:ext cx="889686" cy="469557"/>
          </a:xfrm>
          <a:prstGeom prst="rightArrow">
            <a:avLst/>
          </a:prstGeom>
          <a:solidFill>
            <a:srgbClr val="82A1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/>
          </a:p>
        </p:txBody>
      </p:sp>
      <p:pic>
        <p:nvPicPr>
          <p:cNvPr id="20481" name="Picture 1" descr="C:\Users\orc610\Desktop\News_Just-Ask_734px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1253" y="3484685"/>
            <a:ext cx="2782638" cy="21785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1242426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25" y="414936"/>
            <a:ext cx="8229600" cy="1069848"/>
          </a:xfrm>
        </p:spPr>
        <p:txBody>
          <a:bodyPr/>
          <a:lstStyle/>
          <a:p>
            <a:r>
              <a:rPr lang="it-IT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Linee guida globali dell’WHO 2018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07504" y="1484784"/>
            <a:ext cx="53285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dirty="0"/>
              <a:t>Le linee guida globali dell'Organizzazione mondiale della sanità (OMS) per la prevenzione dell'infezione del sito chirurgico forniscono una gamma completa di raccomandazioni basate sull'evidenza</a:t>
            </a:r>
          </a:p>
        </p:txBody>
      </p:sp>
      <p:sp>
        <p:nvSpPr>
          <p:cNvPr id="8" name="Rettangolo 7"/>
          <p:cNvSpPr/>
          <p:nvPr/>
        </p:nvSpPr>
        <p:spPr>
          <a:xfrm>
            <a:off x="467544" y="4898240"/>
            <a:ext cx="8157592" cy="16870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dirty="0"/>
              <a:t>L'attuazione e la diffusione delle linee guida sono due passaggi cruciali intrapresi dalla Comunità Internazionale, nonché dai Servizi Sanitari Nazionali e Locali.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1484784"/>
            <a:ext cx="2536503" cy="341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03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1988840"/>
            <a:ext cx="8424936" cy="4176464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q"/>
            </a:pPr>
            <a:r>
              <a:rPr lang="en-GB" dirty="0" err="1"/>
              <a:t>Elevato</a:t>
            </a:r>
            <a:r>
              <a:rPr lang="en-GB" dirty="0"/>
              <a:t> </a:t>
            </a:r>
            <a:r>
              <a:rPr lang="en-GB" dirty="0" err="1"/>
              <a:t>carico</a:t>
            </a:r>
            <a:r>
              <a:rPr lang="en-GB" dirty="0"/>
              <a:t> </a:t>
            </a:r>
            <a:r>
              <a:rPr lang="en-GB" dirty="0" err="1"/>
              <a:t>epidemiologico</a:t>
            </a:r>
            <a:r>
              <a:rPr lang="en-GB" dirty="0"/>
              <a:t> </a:t>
            </a:r>
            <a:r>
              <a:rPr lang="en-GB" dirty="0" err="1"/>
              <a:t>globale</a:t>
            </a:r>
            <a:endParaRPr lang="en-GB" sz="2800" dirty="0"/>
          </a:p>
          <a:p>
            <a:pPr>
              <a:buFont typeface="Wingdings" charset="2"/>
              <a:buChar char="q"/>
            </a:pPr>
            <a:r>
              <a:rPr lang="it-IT" dirty="0"/>
              <a:t>Infezione altamente prevenibile</a:t>
            </a:r>
          </a:p>
          <a:p>
            <a:pPr>
              <a:buFont typeface="Wingdings" charset="2"/>
              <a:buChar char="q"/>
            </a:pPr>
            <a:r>
              <a:rPr lang="it-IT" dirty="0"/>
              <a:t>Nessuna linea guida recente basata sull'evidenza</a:t>
            </a:r>
          </a:p>
          <a:p>
            <a:pPr>
              <a:buFont typeface="Wingdings" charset="2"/>
              <a:buChar char="q"/>
            </a:pPr>
            <a:r>
              <a:rPr lang="it-IT" dirty="0"/>
              <a:t>Necessità di una prospettiva globale</a:t>
            </a:r>
          </a:p>
          <a:p>
            <a:pPr>
              <a:buFont typeface="Wingdings" charset="2"/>
              <a:buChar char="q"/>
            </a:pPr>
            <a:r>
              <a:rPr lang="it-IT" dirty="0"/>
              <a:t>Necessità di tenere conto di:</a:t>
            </a:r>
          </a:p>
          <a:p>
            <a:pPr lvl="1">
              <a:buFont typeface="Wingdings" charset="2"/>
              <a:buChar char="q"/>
            </a:pPr>
            <a:r>
              <a:rPr lang="it-IT" dirty="0">
                <a:solidFill>
                  <a:schemeClr val="accent1"/>
                </a:solidFill>
              </a:rPr>
              <a:t> equilibrio tra rischi/benefici,</a:t>
            </a:r>
          </a:p>
          <a:p>
            <a:pPr lvl="1">
              <a:buFont typeface="Wingdings" charset="2"/>
              <a:buChar char="q"/>
            </a:pPr>
            <a:r>
              <a:rPr lang="it-IT" dirty="0">
                <a:solidFill>
                  <a:schemeClr val="accent1"/>
                </a:solidFill>
              </a:rPr>
              <a:t> livello di qualità dei dati,</a:t>
            </a:r>
          </a:p>
          <a:p>
            <a:pPr lvl="1">
              <a:buFont typeface="Wingdings" charset="2"/>
              <a:buChar char="q"/>
            </a:pPr>
            <a:r>
              <a:rPr lang="it-IT" dirty="0">
                <a:solidFill>
                  <a:schemeClr val="accent1"/>
                </a:solidFill>
              </a:rPr>
              <a:t> implicazioni in termini di costi e utilizzo delle risorse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620688"/>
            <a:ext cx="9144000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2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Principali motivi per lo sviluppo di linee guida per la prevenzione delle infezioni del sito chirurgico</a:t>
            </a:r>
            <a:endParaRPr lang="en-GB" sz="32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9874" y="5885285"/>
            <a:ext cx="249555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05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25112"/>
          </a:xfrm>
        </p:spPr>
        <p:txBody>
          <a:bodyPr/>
          <a:lstStyle/>
          <a:p>
            <a:pPr marL="109728" indent="0" algn="ctr">
              <a:buNone/>
            </a:pPr>
            <a:r>
              <a:rPr lang="it-IT" dirty="0"/>
              <a:t>Molti fattori nel percorso del paziente in area</a:t>
            </a:r>
          </a:p>
          <a:p>
            <a:pPr marL="109728" indent="0" algn="ctr">
              <a:buNone/>
            </a:pPr>
            <a:r>
              <a:rPr lang="it-IT" dirty="0"/>
              <a:t>chirurgica sono stati identificati come fattori di rischio di SSI. La prevenzione di questi</a:t>
            </a:r>
          </a:p>
          <a:p>
            <a:pPr marL="109728" indent="0" algn="ctr">
              <a:buNone/>
            </a:pPr>
            <a:r>
              <a:rPr lang="it-IT" dirty="0"/>
              <a:t>infezioni è un processo complesso e richiede l'integrazione di una serie di misure preventive </a:t>
            </a:r>
            <a:r>
              <a:rPr lang="it-IT" u="sng" dirty="0"/>
              <a:t>prima, durante e dopo l'intervento</a:t>
            </a:r>
            <a:r>
              <a:rPr lang="it-IT" dirty="0"/>
              <a:t>. </a:t>
            </a:r>
          </a:p>
          <a:p>
            <a:pPr marL="109728" indent="0" algn="ctr">
              <a:buNone/>
            </a:pPr>
            <a:r>
              <a:rPr lang="it-IT" dirty="0"/>
              <a:t>Tuttavia, l'attuazione di queste misure non è ancora standardizzata a livello mondiale.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755575" y="692696"/>
            <a:ext cx="8402925" cy="980728"/>
          </a:xfrm>
        </p:spPr>
        <p:txBody>
          <a:bodyPr/>
          <a:lstStyle/>
          <a:p>
            <a:r>
              <a:rPr lang="it-IT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SSI</a:t>
            </a:r>
          </a:p>
        </p:txBody>
      </p:sp>
    </p:spTree>
    <p:extLst>
      <p:ext uri="{BB962C8B-B14F-4D97-AF65-F5344CB8AC3E}">
        <p14:creationId xmlns:p14="http://schemas.microsoft.com/office/powerpoint/2010/main" val="3610292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0926" y="2060848"/>
            <a:ext cx="8035478" cy="4372132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it-IT" sz="2000" dirty="0"/>
              <a:t>I pazienti candidati a chirurgia cardiotoracica e ortopedica portatori a livello nasale di S. </a:t>
            </a:r>
            <a:r>
              <a:rPr lang="it-IT" sz="2000" dirty="0" err="1"/>
              <a:t>aureus</a:t>
            </a:r>
            <a:r>
              <a:rPr lang="it-IT" sz="2000" dirty="0"/>
              <a:t> devono ricevere applicazioni </a:t>
            </a:r>
            <a:r>
              <a:rPr lang="it-IT" sz="2000" dirty="0" err="1"/>
              <a:t>intranasali</a:t>
            </a:r>
            <a:r>
              <a:rPr lang="it-IT" sz="2000" dirty="0"/>
              <a:t> </a:t>
            </a:r>
            <a:r>
              <a:rPr lang="it-IT" sz="2000" dirty="0" err="1"/>
              <a:t>perioperatorie</a:t>
            </a:r>
            <a:r>
              <a:rPr lang="it-IT" sz="2000" dirty="0"/>
              <a:t> di </a:t>
            </a:r>
            <a:r>
              <a:rPr lang="it-IT" sz="2000" dirty="0" err="1"/>
              <a:t>mupirocina</a:t>
            </a:r>
            <a:r>
              <a:rPr lang="it-IT" sz="2000" dirty="0"/>
              <a:t> unguento al 2% con o senza una combinazione di lavaggio del corpo con </a:t>
            </a:r>
            <a:r>
              <a:rPr lang="it-IT" sz="2000" dirty="0" err="1"/>
              <a:t>clorexidina</a:t>
            </a:r>
            <a:r>
              <a:rPr lang="it-IT" sz="2000" dirty="0"/>
              <a:t> gluconato</a:t>
            </a:r>
            <a:endParaRPr lang="en-US" sz="2000" dirty="0"/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000" dirty="0"/>
              <a:t>La </a:t>
            </a:r>
            <a:r>
              <a:rPr lang="en-US" sz="2000" dirty="0" err="1"/>
              <a:t>preparazione</a:t>
            </a:r>
            <a:r>
              <a:rPr lang="en-US" sz="2000" dirty="0"/>
              <a:t> </a:t>
            </a:r>
            <a:r>
              <a:rPr lang="en-US" sz="2000" dirty="0" err="1"/>
              <a:t>meccanica</a:t>
            </a:r>
            <a:r>
              <a:rPr lang="en-US" sz="2000" dirty="0"/>
              <a:t> </a:t>
            </a:r>
            <a:r>
              <a:rPr lang="en-US" sz="2000" dirty="0" err="1"/>
              <a:t>dell’intestino</a:t>
            </a:r>
            <a:r>
              <a:rPr lang="en-US" sz="2000" dirty="0"/>
              <a:t> da sola (MBP) (</a:t>
            </a:r>
            <a:r>
              <a:rPr lang="en-US" sz="2000" dirty="0" err="1"/>
              <a:t>senza</a:t>
            </a:r>
            <a:r>
              <a:rPr lang="en-US" sz="2000" dirty="0"/>
              <a:t> </a:t>
            </a:r>
            <a:r>
              <a:rPr lang="en-US" sz="2000" dirty="0" err="1"/>
              <a:t>antibiotici</a:t>
            </a:r>
            <a:r>
              <a:rPr lang="en-US" sz="2000" dirty="0"/>
              <a:t> </a:t>
            </a:r>
            <a:r>
              <a:rPr lang="en-US" sz="2000" dirty="0" err="1"/>
              <a:t>orali</a:t>
            </a:r>
            <a:r>
              <a:rPr lang="en-US" sz="2000" dirty="0"/>
              <a:t>) NON </a:t>
            </a:r>
            <a:r>
              <a:rPr lang="en-US" sz="2000" dirty="0" err="1"/>
              <a:t>dovrebbe</a:t>
            </a:r>
            <a:r>
              <a:rPr lang="en-US" sz="2000" dirty="0"/>
              <a:t> </a:t>
            </a:r>
            <a:r>
              <a:rPr lang="en-US" sz="2000" dirty="0" err="1"/>
              <a:t>essere</a:t>
            </a:r>
            <a:r>
              <a:rPr lang="en-US" sz="2000" dirty="0"/>
              <a:t> </a:t>
            </a:r>
            <a:r>
              <a:rPr lang="en-US" sz="2000" dirty="0" err="1"/>
              <a:t>usata</a:t>
            </a:r>
            <a:r>
              <a:rPr lang="en-US" sz="2000" dirty="0"/>
              <a:t> in </a:t>
            </a:r>
            <a:r>
              <a:rPr lang="en-US" sz="2000" dirty="0" err="1"/>
              <a:t>pazienti</a:t>
            </a:r>
            <a:r>
              <a:rPr lang="en-US" sz="2000" dirty="0"/>
              <a:t> </a:t>
            </a:r>
            <a:r>
              <a:rPr lang="en-US" sz="2000" dirty="0" err="1"/>
              <a:t>candidati</a:t>
            </a:r>
            <a:r>
              <a:rPr lang="en-US" sz="2000" dirty="0"/>
              <a:t> a </a:t>
            </a:r>
            <a:r>
              <a:rPr lang="en-US" sz="2000" dirty="0" err="1"/>
              <a:t>chirurgia</a:t>
            </a:r>
            <a:r>
              <a:rPr lang="en-US" sz="2000" dirty="0"/>
              <a:t> </a:t>
            </a:r>
            <a:r>
              <a:rPr lang="en-US" sz="2000" dirty="0" err="1"/>
              <a:t>colorettale</a:t>
            </a:r>
            <a:r>
              <a:rPr lang="en-US" sz="2000" dirty="0"/>
              <a:t> in </a:t>
            </a:r>
            <a:r>
              <a:rPr lang="en-US" sz="2000" dirty="0" err="1"/>
              <a:t>elezione</a:t>
            </a:r>
            <a:endParaRPr lang="en-US" sz="2000" dirty="0"/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it-IT" sz="2000" dirty="0"/>
              <a:t>I peli NON devono essere rimossi o, se assolutamente necessario, devono essere rimossi solo con un clipper. La rasatura è fortemente sconsigliata in ogni momento, sia prima dell'intervento che in sala operatoria.</a:t>
            </a:r>
            <a:r>
              <a:rPr lang="en-US" sz="2000" dirty="0"/>
              <a:t> 	</a:t>
            </a:r>
            <a:endParaRPr lang="en-GB" sz="2000" dirty="0"/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it-IT" sz="2000" dirty="0"/>
              <a:t>La profilassi antibiotica chirurgica (SAP) deve essere somministrata prima dell'incisione chirurgica, quando indicata.</a:t>
            </a:r>
            <a:r>
              <a:rPr lang="en-GB" sz="2000" kern="1200" dirty="0"/>
              <a:t> </a:t>
            </a:r>
            <a:r>
              <a:rPr lang="en-US" sz="1400" dirty="0"/>
              <a:t>						</a:t>
            </a:r>
          </a:p>
          <a:p>
            <a:pPr marL="523875" lvl="1" indent="0">
              <a:buNone/>
            </a:pPr>
            <a:r>
              <a:rPr lang="en-US" sz="1400" dirty="0"/>
              <a:t>	</a:t>
            </a:r>
          </a:p>
          <a:p>
            <a:pPr lvl="1"/>
            <a:endParaRPr lang="en-GB" sz="1400" dirty="0"/>
          </a:p>
          <a:p>
            <a:pPr marL="523875" lvl="1" indent="0">
              <a:buNone/>
            </a:pPr>
            <a:endParaRPr lang="en-GB" sz="1400" dirty="0"/>
          </a:p>
          <a:p>
            <a:pPr lvl="1"/>
            <a:endParaRPr lang="en-GB" sz="1400" dirty="0"/>
          </a:p>
          <a:p>
            <a:pPr marL="0" indent="0">
              <a:buNone/>
            </a:pPr>
            <a:endParaRPr lang="en-GB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751" y="5391079"/>
            <a:ext cx="864365" cy="864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167" y="3245208"/>
            <a:ext cx="864363" cy="8643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760" y="2178048"/>
            <a:ext cx="818178" cy="8181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385" y="4236952"/>
            <a:ext cx="905145" cy="905145"/>
          </a:xfrm>
          <a:prstGeom prst="rect">
            <a:avLst/>
          </a:prstGeom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-1738" y="460037"/>
            <a:ext cx="9144000" cy="1494288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Nove</a:t>
            </a:r>
            <a:r>
              <a:rPr lang="en-GB" sz="3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GB" sz="360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raccomandazioni</a:t>
            </a:r>
            <a:r>
              <a:rPr lang="en-GB" sz="3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liv. </a:t>
            </a:r>
            <a:r>
              <a:rPr lang="en-GB" sz="360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Evidenza</a:t>
            </a:r>
            <a:r>
              <a:rPr lang="en-GB" sz="3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A (forte) </a:t>
            </a:r>
            <a:r>
              <a:rPr lang="en-GB" sz="360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Misure</a:t>
            </a:r>
            <a:r>
              <a:rPr lang="en-GB" sz="3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preventive PREOPERATORIE</a:t>
            </a:r>
          </a:p>
        </p:txBody>
      </p:sp>
    </p:spTree>
    <p:extLst>
      <p:ext uri="{BB962C8B-B14F-4D97-AF65-F5344CB8AC3E}">
        <p14:creationId xmlns:p14="http://schemas.microsoft.com/office/powerpoint/2010/main" val="4218780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7682" y="2299628"/>
            <a:ext cx="7601290" cy="4351337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it-IT" sz="2400" dirty="0"/>
              <a:t>La SAP deve essere somministrata entro 120 minuti prima dell'incisione, tenendo conto dell'emivita dell'antibiotico</a:t>
            </a:r>
            <a:r>
              <a:rPr lang="en-US" sz="2400" dirty="0"/>
              <a:t> 	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it-IT" sz="2400" dirty="0"/>
              <a:t>Il lavaggio chirurgico delle mani deve essere eseguito strofinando con un sapone antimicrobico adatto e acqua o utilizzando un detergente per le mani a base di alcol prima di indossare guanti sterili.</a:t>
            </a:r>
            <a:endParaRPr lang="en-US" sz="2400" dirty="0"/>
          </a:p>
          <a:p>
            <a:pPr marL="457200" indent="-457200">
              <a:buFont typeface="+mj-lt"/>
              <a:buAutoNum type="arabicPeriod" startAt="5"/>
            </a:pPr>
            <a:r>
              <a:rPr lang="it-IT" sz="2400" dirty="0"/>
              <a:t>Nei pazienti sottoposti a procedure chirurgiche devono essere utilizzate soluzioni antisettiche alcoliche a base di </a:t>
            </a:r>
            <a:r>
              <a:rPr lang="it-IT" sz="2400" dirty="0" err="1"/>
              <a:t>clorexidina</a:t>
            </a:r>
            <a:r>
              <a:rPr lang="it-IT" sz="2400" dirty="0"/>
              <a:t> gluconato per la preparazione della cute del sito chirurgico</a:t>
            </a:r>
            <a:r>
              <a:rPr lang="en-US" sz="2400" dirty="0"/>
              <a:t>. </a:t>
            </a:r>
            <a:r>
              <a:rPr lang="en-US" sz="2800" dirty="0"/>
              <a:t>	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061" y="5229200"/>
            <a:ext cx="818178" cy="8181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72" y="3625039"/>
            <a:ext cx="856268" cy="8562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097" y="2283072"/>
            <a:ext cx="842105" cy="842105"/>
          </a:xfrm>
          <a:prstGeom prst="rect">
            <a:avLst/>
          </a:prstGeom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0" y="638568"/>
            <a:ext cx="9144000" cy="1494288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Nove</a:t>
            </a:r>
            <a:r>
              <a:rPr lang="en-GB" sz="3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GB" sz="360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raccomandazioni</a:t>
            </a:r>
            <a:r>
              <a:rPr lang="en-GB" sz="3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liv. </a:t>
            </a:r>
            <a:r>
              <a:rPr lang="en-GB" sz="360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Evidenza</a:t>
            </a:r>
            <a:r>
              <a:rPr lang="en-GB" sz="3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A (forte) </a:t>
            </a:r>
            <a:r>
              <a:rPr lang="en-GB" sz="360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Misure</a:t>
            </a:r>
            <a:r>
              <a:rPr lang="en-GB" sz="3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preventive PREOPERATORIE</a:t>
            </a:r>
          </a:p>
        </p:txBody>
      </p:sp>
    </p:spTree>
    <p:extLst>
      <p:ext uri="{BB962C8B-B14F-4D97-AF65-F5344CB8AC3E}">
        <p14:creationId xmlns:p14="http://schemas.microsoft.com/office/powerpoint/2010/main" val="3559783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716"/>
            <a:ext cx="5292080" cy="675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472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1355" y="2635111"/>
            <a:ext cx="7806195" cy="378259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8"/>
            </a:pPr>
            <a:r>
              <a:rPr lang="it-IT" sz="2400" dirty="0"/>
              <a:t>I pazienti adulti sottoposti ad anestesia generale con intubazione endotracheale per procedure chirurgiche dovrebbero ricevere l'80% della frazione di ossigeno inspirato durante l'intervento e, se possibile, nell'immediato periodo postoperatorio per 2-6 ore.</a:t>
            </a:r>
            <a:r>
              <a:rPr lang="en-US" sz="2400" dirty="0"/>
              <a:t> 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it-IT" sz="2400" dirty="0"/>
              <a:t>La SAP non deve essere prolungata dopo il completamento dell'operazione</a:t>
            </a:r>
            <a:endParaRPr lang="en-GB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270" y="4657112"/>
            <a:ext cx="894657" cy="894657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0" y="404664"/>
            <a:ext cx="9144000" cy="1494288"/>
          </a:xfrm>
          <a:prstGeom prst="rect">
            <a:avLst/>
          </a:prstGeom>
        </p:spPr>
        <p:txBody>
          <a:bodyPr vert="horz" anchor="ctr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Nove</a:t>
            </a:r>
            <a:r>
              <a:rPr lang="en-GB" sz="3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GB" sz="360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raccomandazioni</a:t>
            </a:r>
            <a:r>
              <a:rPr lang="en-GB" sz="3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liv. </a:t>
            </a:r>
            <a:r>
              <a:rPr lang="en-GB" sz="360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Evidenza</a:t>
            </a:r>
            <a:r>
              <a:rPr lang="en-GB" sz="3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A (forte) </a:t>
            </a:r>
            <a:r>
              <a:rPr lang="en-GB" sz="360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Misure</a:t>
            </a:r>
            <a:r>
              <a:rPr lang="en-GB" sz="3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preventive INTRA &amp; POSTOPERATORIE</a:t>
            </a:r>
          </a:p>
        </p:txBody>
      </p:sp>
      <p:pic>
        <p:nvPicPr>
          <p:cNvPr id="5122" name="Picture 2" descr="Icona Vettore Ossigeno - Immagini vettoriali stock e altre immagini di Logo  - iStock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270" y="3075385"/>
            <a:ext cx="857671" cy="857671"/>
          </a:xfrm>
          <a:prstGeom prst="ellipse">
            <a:avLst/>
          </a:prstGeom>
          <a:ln w="38100" cap="rnd">
            <a:solidFill>
              <a:srgbClr val="FF66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974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6AA508F-9864-EA40-9F3B-48B21FA6C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476672"/>
            <a:ext cx="8978631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177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4118" y="432048"/>
            <a:ext cx="9658350" cy="980728"/>
          </a:xfrm>
        </p:spPr>
        <p:txBody>
          <a:bodyPr/>
          <a:lstStyle/>
          <a:p>
            <a:r>
              <a:rPr lang="it-IT" sz="3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Definizione</a:t>
            </a:r>
            <a:endParaRPr lang="en-GB" sz="3600" dirty="0">
              <a:solidFill>
                <a:srgbClr val="336699"/>
              </a:solidFill>
              <a:latin typeface="+mn-lt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8C79204-9BF4-278B-7037-FC0305A49A43}"/>
              </a:ext>
            </a:extLst>
          </p:cNvPr>
          <p:cNvSpPr txBox="1"/>
          <p:nvPr/>
        </p:nvSpPr>
        <p:spPr>
          <a:xfrm>
            <a:off x="394118" y="1413233"/>
            <a:ext cx="857037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000000"/>
                </a:solidFill>
                <a:effectLst/>
                <a:latin typeface="Titillium Web" panose="020F0502020204030204" pitchFamily="2" charset="0"/>
              </a:rPr>
              <a:t>Le Infezioni Correlate all’Assistenza (ICA): infezioni dovute a batteri, funghi, virus o altri agenti patogeni, contratte durante l’assistenza sanitaria, che possono verificarsi in qualsiasi contesto assistenziale (ospedali, ambulatori di chirurgia, centri di dialisi, lungodegenze, assistenza domiciliare, strutture residenziali territoriali) e che al momento dell’ingresso nella struttura o prima dell’erogazione dell’assistenza non erano manifeste clinicamente, né erano in incubazione.</a:t>
            </a:r>
            <a:endParaRPr lang="it-IT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C302711-7AC2-FB68-593F-B76946852076}"/>
              </a:ext>
            </a:extLst>
          </p:cNvPr>
          <p:cNvSpPr txBox="1"/>
          <p:nvPr/>
        </p:nvSpPr>
        <p:spPr>
          <a:xfrm>
            <a:off x="251520" y="3438494"/>
            <a:ext cx="40324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Titillium Web" panose="00000500000000000000" pitchFamily="2" charset="0"/>
              </a:rPr>
              <a:t>T</a:t>
            </a:r>
            <a:r>
              <a:rPr lang="it-IT" b="0" i="0" dirty="0">
                <a:solidFill>
                  <a:srgbClr val="000000"/>
                </a:solidFill>
                <a:effectLst/>
                <a:latin typeface="Titillium Web" panose="00000500000000000000" pitchFamily="2" charset="0"/>
              </a:rPr>
              <a:t>rend epidemiologico in costante crescita con forti ripercussioni sulla salute degli assistiti, sugli aspetti psicologici e finanziari</a:t>
            </a:r>
            <a:endParaRPr lang="it-IT" dirty="0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D9D27620-5A95-BCE5-4988-50943DE6E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4258645"/>
            <a:ext cx="2736017" cy="2445578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44E0E37-8D51-AB17-288D-AA7486C21F5D}"/>
              </a:ext>
            </a:extLst>
          </p:cNvPr>
          <p:cNvSpPr txBox="1"/>
          <p:nvPr/>
        </p:nvSpPr>
        <p:spPr>
          <a:xfrm>
            <a:off x="5580112" y="3677546"/>
            <a:ext cx="349473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000000"/>
                </a:solidFill>
                <a:effectLst/>
                <a:latin typeface="Titillium Web" panose="00000500000000000000" pitchFamily="2" charset="0"/>
              </a:rPr>
              <a:t>prolungamento della durata di degenza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000000"/>
                </a:solidFill>
                <a:effectLst/>
                <a:latin typeface="Titillium Web" panose="00000500000000000000" pitchFamily="2" charset="0"/>
              </a:rPr>
              <a:t>disabilità a lungo termine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000000"/>
                </a:solidFill>
                <a:effectLst/>
                <a:latin typeface="Titillium Web" panose="00000500000000000000" pitchFamily="2" charset="0"/>
              </a:rPr>
              <a:t>maggiore mortalità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000000"/>
                </a:solidFill>
                <a:effectLst/>
                <a:latin typeface="Titillium Web" panose="00000500000000000000" pitchFamily="2" charset="0"/>
              </a:rPr>
              <a:t>diffusione dell’antibiotico resistenza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0" i="0" dirty="0" err="1">
                <a:solidFill>
                  <a:srgbClr val="000000"/>
                </a:solidFill>
                <a:effectLst/>
                <a:latin typeface="Titillium Web" panose="00000500000000000000" pitchFamily="2" charset="0"/>
              </a:rPr>
              <a:t>ecc</a:t>
            </a:r>
            <a:endParaRPr lang="it-IT" dirty="0"/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5DC5EC58-DDFB-4672-DE96-9902C13FF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397" y="438390"/>
            <a:ext cx="4032448" cy="80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67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0692" y="1379948"/>
            <a:ext cx="7416824" cy="5328592"/>
          </a:xfrm>
        </p:spPr>
        <p:txBody>
          <a:bodyPr>
            <a:normAutofit fontScale="55000" lnSpcReduction="20000"/>
          </a:bodyPr>
          <a:lstStyle/>
          <a:p>
            <a:r>
              <a:rPr lang="it-IT" b="1" dirty="0"/>
              <a:t>Migliorare lo status nutrizionale</a:t>
            </a:r>
            <a:r>
              <a:rPr lang="it-IT" dirty="0"/>
              <a:t>: Lo stato nutrizionale ha un profondo impatto sul sistema immunitario. La malnutrizione </a:t>
            </a:r>
            <a:r>
              <a:rPr lang="it-IT" dirty="0" err="1"/>
              <a:t>spt</a:t>
            </a:r>
            <a:r>
              <a:rPr lang="it-IT" dirty="0"/>
              <a:t> proteica e di micronutrienti altera l'immunità dell'ospite e rende i pazienti più suscettibili alle infezioni postoperatorie e compromette l'esito chirurgico</a:t>
            </a:r>
          </a:p>
          <a:p>
            <a:r>
              <a:rPr lang="it-IT" b="1" dirty="0"/>
              <a:t>Mantenimento della normale temperatura corporea </a:t>
            </a:r>
            <a:r>
              <a:rPr lang="it-IT" dirty="0"/>
              <a:t>(normotermia): L'ipotermia è definita come una temperatura interna inferiore a 36°C ed è comune durante e dopo interventi chirurgici importanti che durano più di due ore. Studi hanno ha correlato l’ipotermia con una alterata guarigione della ferita, eventi cardiaci, alterato metabolismo dei farmaci e </a:t>
            </a:r>
            <a:r>
              <a:rPr lang="it-IT" dirty="0" err="1"/>
              <a:t>coagulopatie</a:t>
            </a:r>
            <a:r>
              <a:rPr lang="it-IT" dirty="0"/>
              <a:t>. Vengono consigliati dispositivi di riscaldamento del paziente in sala operatoria e durante l'intervento chirurgico allo scopo di ridurre le SSI</a:t>
            </a:r>
          </a:p>
          <a:p>
            <a:r>
              <a:rPr lang="it-IT" b="1" dirty="0"/>
              <a:t>Uso di protocolli per il controllo intensivo della glicemia </a:t>
            </a:r>
            <a:r>
              <a:rPr lang="it-IT" b="1" dirty="0" err="1"/>
              <a:t>perioperatoria</a:t>
            </a:r>
            <a:r>
              <a:rPr lang="it-IT" dirty="0"/>
              <a:t>: diversi studi osservazionali hanno mostrato che l'iperglicemia è associata ad un aumento del rischio di SSI e quindi un aumentato rischio di morbilità, mortalità e costi sanitari più elevati in pazienti diabetici e non diabetici e in diversi tipi di chirurgia</a:t>
            </a:r>
          </a:p>
          <a:p>
            <a:r>
              <a:rPr lang="it-IT" b="1" dirty="0"/>
              <a:t>Adeguato controllo del volume circolante</a:t>
            </a:r>
            <a:r>
              <a:rPr lang="it-IT" dirty="0"/>
              <a:t>: la guarigione delle ferite e la resistenza alle infezioni sono dipendenti dalla tensione di ossigeno dei tessuti. Una sufficiente ossigenazione dei tessuti è essenziale per la sintesi del collagene e la riparazione delle ferite è migliorata da un'adeguata ossigenazione arteriosa. Idealmente, una adeguata  </a:t>
            </a:r>
            <a:r>
              <a:rPr lang="it-IT" dirty="0" err="1"/>
              <a:t>fluidoterapia</a:t>
            </a:r>
            <a:r>
              <a:rPr lang="it-IT" dirty="0"/>
              <a:t> </a:t>
            </a:r>
            <a:r>
              <a:rPr lang="it-IT" dirty="0" err="1"/>
              <a:t>perioperatoria</a:t>
            </a:r>
            <a:r>
              <a:rPr lang="it-IT" dirty="0"/>
              <a:t> previene l’ipossia dei tessuti massimizzando la gittata cardiaca e l'ossigenazione arteriosa.</a:t>
            </a:r>
          </a:p>
          <a:p>
            <a:r>
              <a:rPr lang="it-IT" b="1" dirty="0"/>
              <a:t>Uso di dispositivi per la protezione della parete</a:t>
            </a:r>
            <a:r>
              <a:rPr lang="it-IT" dirty="0"/>
              <a:t> addominale in interventi classificati come puliti-contaminati, contaminati e sporchi</a:t>
            </a:r>
          </a:p>
          <a:p>
            <a:r>
              <a:rPr lang="it-IT" dirty="0"/>
              <a:t>Uso dell'irrigazione della ferita </a:t>
            </a:r>
            <a:r>
              <a:rPr lang="it-IT" dirty="0" err="1"/>
              <a:t>incisionale</a:t>
            </a:r>
            <a:r>
              <a:rPr lang="it-IT" dirty="0"/>
              <a:t> con </a:t>
            </a:r>
            <a:r>
              <a:rPr lang="it-IT" b="1" dirty="0" err="1"/>
              <a:t>Betadine</a:t>
            </a:r>
            <a:r>
              <a:rPr lang="it-IT" dirty="0"/>
              <a:t> prima della chiusura</a:t>
            </a:r>
          </a:p>
          <a:p>
            <a:r>
              <a:rPr lang="it-IT" b="1" dirty="0"/>
              <a:t>Medicazione a pressione negativa </a:t>
            </a:r>
            <a:r>
              <a:rPr lang="it-IT" dirty="0"/>
              <a:t>in ferite ad alto rischio, tenendo conto delle risorse.</a:t>
            </a:r>
          </a:p>
          <a:p>
            <a:endParaRPr lang="it-IT" dirty="0"/>
          </a:p>
        </p:txBody>
      </p:sp>
      <p:sp>
        <p:nvSpPr>
          <p:cNvPr id="4" name="Titolo 2"/>
          <p:cNvSpPr txBox="1">
            <a:spLocks/>
          </p:cNvSpPr>
          <p:nvPr/>
        </p:nvSpPr>
        <p:spPr>
          <a:xfrm>
            <a:off x="10692" y="404664"/>
            <a:ext cx="9144000" cy="98072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Altre misure consigliate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1124744"/>
            <a:ext cx="924476" cy="867345"/>
          </a:xfrm>
          <a:prstGeom prst="ellipse">
            <a:avLst/>
          </a:prstGeom>
          <a:ln w="38100" cap="rnd">
            <a:solidFill>
              <a:srgbClr val="FF66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2530" y="2204864"/>
            <a:ext cx="936104" cy="936104"/>
          </a:xfrm>
          <a:prstGeom prst="ellipse">
            <a:avLst/>
          </a:prstGeom>
          <a:ln w="28575" cap="rnd">
            <a:solidFill>
              <a:srgbClr val="FF66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2530" y="3356992"/>
            <a:ext cx="930290" cy="925662"/>
          </a:xfrm>
          <a:prstGeom prst="ellipse">
            <a:avLst/>
          </a:prstGeom>
          <a:ln w="28575" cap="rnd">
            <a:solidFill>
              <a:srgbClr val="FF66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44192" y="4437112"/>
            <a:ext cx="948628" cy="1009982"/>
          </a:xfrm>
          <a:prstGeom prst="ellipse">
            <a:avLst/>
          </a:prstGeom>
          <a:ln w="28575" cap="rnd">
            <a:solidFill>
              <a:srgbClr val="FF66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170" name="Picture 2" descr="Scalpel Icons in SVG, PNG, AI to Download"/>
          <p:cNvPicPr>
            <a:picLocks noChangeAspect="1" noChangeArrowheads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427" y="5589240"/>
            <a:ext cx="983998" cy="983998"/>
          </a:xfrm>
          <a:prstGeom prst="ellipse">
            <a:avLst/>
          </a:prstGeom>
          <a:ln w="28575" cap="rnd">
            <a:solidFill>
              <a:srgbClr val="FF66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089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0" y="290346"/>
            <a:ext cx="9144000" cy="980728"/>
          </a:xfrm>
        </p:spPr>
        <p:txBody>
          <a:bodyPr/>
          <a:lstStyle/>
          <a:p>
            <a:r>
              <a:rPr lang="it-IT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Altre misure raccomandate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9970" y="1271074"/>
            <a:ext cx="6654358" cy="532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30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611450"/>
            <a:ext cx="9144000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WHO Infection Prevention and Control</a:t>
            </a:r>
            <a:br>
              <a:rPr lang="en-GB" sz="3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endParaRPr lang="en-GB" sz="36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101" y="3789040"/>
            <a:ext cx="321579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764" y="1700808"/>
            <a:ext cx="8670471" cy="1729672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ctr" defTabSz="801472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</a:pPr>
            <a:r>
              <a:rPr lang="it-IT" sz="2800" i="1" dirty="0"/>
              <a:t>MISSION</a:t>
            </a:r>
          </a:p>
          <a:p>
            <a:pPr algn="ctr" defTabSz="801472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</a:pPr>
            <a:r>
              <a:rPr lang="it-IT" sz="2800" i="1" dirty="0"/>
              <a:t>Proteggere la vita dei pazienti e degli operatori sanitari in tutto il mondo attraverso l'eccellenza nella prevenzione e nel controllo delle infezioni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428163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611450"/>
            <a:ext cx="9144000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WHO Infection Prevention and Control</a:t>
            </a:r>
            <a:br>
              <a:rPr lang="en-GB" sz="3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endParaRPr lang="en-GB" sz="36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675" y="1052118"/>
            <a:ext cx="1269393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1137" y="2060848"/>
            <a:ext cx="8670471" cy="2117470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ctr" defTabSz="801472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</a:pPr>
            <a:r>
              <a:rPr lang="en-US" sz="2800" i="1" dirty="0"/>
              <a:t>WHO </a:t>
            </a:r>
            <a:r>
              <a:rPr lang="en-US" sz="2800" i="1" dirty="0" err="1"/>
              <a:t>sostiene</a:t>
            </a:r>
            <a:r>
              <a:rPr lang="en-US" sz="2800" i="1" dirty="0"/>
              <a:t> </a:t>
            </a:r>
            <a:r>
              <a:rPr lang="en-US" sz="2800" i="1" dirty="0" err="1"/>
              <a:t>ed</a:t>
            </a:r>
            <a:r>
              <a:rPr lang="en-US" sz="2800" i="1" dirty="0"/>
              <a:t> </a:t>
            </a:r>
            <a:r>
              <a:rPr lang="en-US" sz="2800" i="1" dirty="0" err="1"/>
              <a:t>incoraggia</a:t>
            </a:r>
            <a:r>
              <a:rPr lang="en-US" sz="2800" i="1" dirty="0"/>
              <a:t> la </a:t>
            </a:r>
            <a:r>
              <a:rPr lang="en-US" sz="2800" i="1" dirty="0" err="1"/>
              <a:t>diffusione</a:t>
            </a:r>
            <a:r>
              <a:rPr lang="en-US" sz="2800" i="1" dirty="0"/>
              <a:t> e </a:t>
            </a:r>
            <a:r>
              <a:rPr lang="en-US" sz="2800" i="1" dirty="0" err="1"/>
              <a:t>l’ADEGUAMENTO</a:t>
            </a:r>
            <a:r>
              <a:rPr lang="en-US" sz="2800" i="1" dirty="0"/>
              <a:t> </a:t>
            </a:r>
            <a:r>
              <a:rPr lang="en-US" sz="2800" i="1" dirty="0" err="1"/>
              <a:t>delle</a:t>
            </a:r>
            <a:r>
              <a:rPr lang="en-US" sz="2800" i="1" dirty="0"/>
              <a:t> </a:t>
            </a:r>
            <a:r>
              <a:rPr lang="en-US" sz="2800" i="1" dirty="0" err="1"/>
              <a:t>linee</a:t>
            </a:r>
            <a:r>
              <a:rPr lang="en-US" sz="2800" i="1" dirty="0"/>
              <a:t> </a:t>
            </a:r>
            <a:r>
              <a:rPr lang="en-US" sz="2800" i="1" dirty="0" err="1"/>
              <a:t>guida</a:t>
            </a:r>
            <a:r>
              <a:rPr lang="en-US" sz="2800" i="1" dirty="0"/>
              <a:t> in </a:t>
            </a:r>
            <a:r>
              <a:rPr lang="en-US" sz="2800" i="1" dirty="0" err="1"/>
              <a:t>tutti</a:t>
            </a:r>
            <a:r>
              <a:rPr lang="en-US" sz="2800" i="1" dirty="0"/>
              <a:t> </a:t>
            </a:r>
            <a:r>
              <a:rPr lang="en-US" sz="2800" i="1" dirty="0" err="1"/>
              <a:t>i</a:t>
            </a:r>
            <a:r>
              <a:rPr lang="en-US" sz="2800" i="1" dirty="0"/>
              <a:t> </a:t>
            </a:r>
            <a:r>
              <a:rPr lang="en-US" sz="2800" i="1" dirty="0" err="1"/>
              <a:t>Paesi</a:t>
            </a:r>
            <a:r>
              <a:rPr lang="en-US" sz="2800" i="1" dirty="0"/>
              <a:t> del </a:t>
            </a:r>
            <a:r>
              <a:rPr lang="en-US" sz="2800" i="1" dirty="0" err="1"/>
              <a:t>mondo</a:t>
            </a:r>
            <a:r>
              <a:rPr lang="en-US" sz="2800" i="1" dirty="0"/>
              <a:t> </a:t>
            </a:r>
            <a:r>
              <a:rPr lang="en-US" sz="2800" i="1" dirty="0" err="1"/>
              <a:t>tenendo</a:t>
            </a:r>
            <a:r>
              <a:rPr lang="en-US" sz="2800" i="1" dirty="0"/>
              <a:t> in </a:t>
            </a:r>
            <a:r>
              <a:rPr lang="en-US" sz="2800" i="1" dirty="0" err="1"/>
              <a:t>considerazione</a:t>
            </a:r>
            <a:r>
              <a:rPr lang="en-US" sz="2800" i="1" dirty="0"/>
              <a:t> le </a:t>
            </a:r>
            <a:r>
              <a:rPr lang="en-US" sz="2800" i="1" dirty="0" err="1"/>
              <a:t>realtà</a:t>
            </a:r>
            <a:r>
              <a:rPr lang="en-US" sz="2800" i="1" dirty="0"/>
              <a:t> </a:t>
            </a:r>
            <a:r>
              <a:rPr lang="en-US" sz="2800" i="1" dirty="0" err="1"/>
              <a:t>locali</a:t>
            </a:r>
            <a:r>
              <a:rPr lang="en-US" sz="2800" i="1" dirty="0"/>
              <a:t> (</a:t>
            </a:r>
            <a:r>
              <a:rPr lang="en-US" sz="2800" i="1" dirty="0" err="1"/>
              <a:t>antibioticoresistenza</a:t>
            </a:r>
            <a:r>
              <a:rPr lang="en-US" sz="2800" i="1" dirty="0"/>
              <a:t>), </a:t>
            </a:r>
            <a:r>
              <a:rPr lang="en-US" sz="2800" i="1" dirty="0" err="1"/>
              <a:t>cultura</a:t>
            </a:r>
            <a:r>
              <a:rPr lang="en-US" sz="2800" i="1" dirty="0"/>
              <a:t> e</a:t>
            </a:r>
          </a:p>
          <a:p>
            <a:pPr algn="ctr" defTabSz="801472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</a:pPr>
            <a:r>
              <a:rPr lang="en-US" sz="2800" i="1" dirty="0"/>
              <a:t> </a:t>
            </a:r>
            <a:r>
              <a:rPr lang="en-US" sz="2800" i="1" dirty="0" err="1"/>
              <a:t>sostenbilità</a:t>
            </a:r>
            <a:r>
              <a:rPr lang="en-US" sz="2800" i="1" dirty="0"/>
              <a:t> </a:t>
            </a:r>
            <a:r>
              <a:rPr lang="en-US" sz="2800" i="1" dirty="0" err="1"/>
              <a:t>economica</a:t>
            </a:r>
            <a:endParaRPr lang="en-US" sz="2800" i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797" y="4194055"/>
            <a:ext cx="3589147" cy="266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184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9604" y="188640"/>
            <a:ext cx="6110868" cy="65457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0" name="Picture 2" descr="Si può ancora fare”: passato, presente e futuro della cooperazione sociale  in Fvg - Il Sestante News - Giornale onl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6" y="548680"/>
            <a:ext cx="2415892" cy="235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80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31330" y="548680"/>
            <a:ext cx="5357094" cy="61926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2204864"/>
            <a:ext cx="2414225" cy="235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35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620688"/>
            <a:ext cx="7502204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5695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404664"/>
            <a:ext cx="4415883" cy="63227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2132856"/>
            <a:ext cx="3866965" cy="211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936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51520" y="1268760"/>
            <a:ext cx="86409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</a:t>
            </a:r>
            <a:r>
              <a:rPr lang="it-IT" b="1" dirty="0"/>
              <a:t>RESISTENZA</a:t>
            </a:r>
            <a:r>
              <a:rPr lang="it-IT" dirty="0"/>
              <a:t> dei microrganismi agli antibiotici è un fenomeno globale che interessa oramai non soltanto i pazienti accolti negli ospedali per acuti ma anche quelli presenti in strutture sociosanitarie territoriali e al proprio domicilio</a:t>
            </a:r>
          </a:p>
          <a:p>
            <a:r>
              <a:rPr lang="it-IT" dirty="0"/>
              <a:t>La resistenza dei batteri costituisce il principale fattore di fallimento nel trattamento delle infezioni, causando </a:t>
            </a:r>
            <a:r>
              <a:rPr lang="it-IT" b="1" dirty="0"/>
              <a:t>aumento della mortalità e della morbosità </a:t>
            </a:r>
            <a:r>
              <a:rPr lang="it-IT" dirty="0"/>
              <a:t>con prolungamento della </a:t>
            </a:r>
            <a:r>
              <a:rPr lang="it-IT" b="1" dirty="0"/>
              <a:t>degenza</a:t>
            </a:r>
            <a:r>
              <a:rPr lang="it-IT" dirty="0"/>
              <a:t> ed infine aumento dei </a:t>
            </a:r>
            <a:r>
              <a:rPr lang="it-IT" b="1" dirty="0"/>
              <a:t>costi sanitari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51520" y="3861048"/>
            <a:ext cx="8640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laboratorio di </a:t>
            </a:r>
            <a:r>
              <a:rPr lang="it-IT" b="1" dirty="0"/>
              <a:t>Microbiologia</a:t>
            </a:r>
            <a:r>
              <a:rPr lang="it-IT" dirty="0"/>
              <a:t> determina la resistenza agli antibiotici dei microrganismi isolati dai pazienti con l’obiettivo di aiutare il clinico nella scelta del trattamento antibiotico mirato. La </a:t>
            </a:r>
            <a:r>
              <a:rPr lang="it-IT" b="1" dirty="0"/>
              <a:t>Commissione Infezioni Ospedaliere (CIO) </a:t>
            </a:r>
            <a:r>
              <a:rPr lang="it-IT" dirty="0"/>
              <a:t>ha attivato, con la collaborazione del </a:t>
            </a:r>
            <a:r>
              <a:rPr lang="it-IT" b="1" dirty="0"/>
              <a:t>Laboratorio di Microbiologia</a:t>
            </a:r>
            <a:r>
              <a:rPr lang="it-IT" dirty="0"/>
              <a:t>, un </a:t>
            </a:r>
            <a:r>
              <a:rPr lang="it-IT" b="1" dirty="0"/>
              <a:t>programma di sorveglianza continua dell’antibiotico-resistenza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36797" y="5338376"/>
            <a:ext cx="1431602" cy="143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8919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sultati immagini per time o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2552180" cy="1008112"/>
          </a:xfrm>
          <a:prstGeom prst="rect">
            <a:avLst/>
          </a:prstGeom>
          <a:noFill/>
        </p:spPr>
      </p:pic>
      <p:pic>
        <p:nvPicPr>
          <p:cNvPr id="5" name="Picture 4" descr="Immagine correlata"/>
          <p:cNvPicPr>
            <a:picLocks noChangeAspect="1" noChangeArrowheads="1"/>
          </p:cNvPicPr>
          <p:nvPr/>
        </p:nvPicPr>
        <p:blipFill>
          <a:blip r:embed="rId3" cstate="print"/>
          <a:srcRect l="22025"/>
          <a:stretch>
            <a:fillRect/>
          </a:stretch>
        </p:blipFill>
        <p:spPr bwMode="auto">
          <a:xfrm>
            <a:off x="1547664" y="764704"/>
            <a:ext cx="1938106" cy="432048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3275856" y="188640"/>
            <a:ext cx="576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latin typeface="Eras Bold ITC" pitchFamily="34" charset="0"/>
                <a:cs typeface="Arial" pitchFamily="34" charset="0"/>
              </a:rPr>
              <a:t>STRATEGIE INTRAOPERATORIE PER LA RIDUZIONE DELLE INFEZIONI DEL SITO CHIRURGICO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923928" y="1484784"/>
            <a:ext cx="1512168" cy="369332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TIME OUT</a:t>
            </a:r>
          </a:p>
        </p:txBody>
      </p:sp>
      <p:cxnSp>
        <p:nvCxnSpPr>
          <p:cNvPr id="8" name="Connettore 2 7"/>
          <p:cNvCxnSpPr/>
          <p:nvPr/>
        </p:nvCxnSpPr>
        <p:spPr>
          <a:xfrm>
            <a:off x="4499992" y="1844824"/>
            <a:ext cx="0" cy="216024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2123728" y="2060848"/>
            <a:ext cx="4896544" cy="369332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Usa la </a:t>
            </a:r>
            <a:r>
              <a:rPr lang="it-IT" dirty="0" err="1"/>
              <a:t>Clorexidina</a:t>
            </a:r>
            <a:r>
              <a:rPr lang="it-IT" dirty="0"/>
              <a:t> per la disinfezione cutanea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7164288" y="2996952"/>
            <a:ext cx="1800200" cy="46166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Ripetere l’antibiotico dopo 3-4 ore</a:t>
            </a:r>
          </a:p>
        </p:txBody>
      </p:sp>
      <p:cxnSp>
        <p:nvCxnSpPr>
          <p:cNvPr id="11" name="Connettore 1 25"/>
          <p:cNvCxnSpPr>
            <a:endCxn id="7" idx="3"/>
          </p:cNvCxnSpPr>
          <p:nvPr/>
        </p:nvCxnSpPr>
        <p:spPr>
          <a:xfrm flipH="1" flipV="1">
            <a:off x="5436096" y="1669450"/>
            <a:ext cx="2736304" cy="3135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8172400" y="1700808"/>
            <a:ext cx="0" cy="72008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7164288" y="2420888"/>
            <a:ext cx="1800200" cy="46166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La temperatura è superiore a 36.0°C? </a:t>
            </a:r>
          </a:p>
        </p:txBody>
      </p:sp>
      <p:cxnSp>
        <p:nvCxnSpPr>
          <p:cNvPr id="14" name="Connettore 2 13"/>
          <p:cNvCxnSpPr/>
          <p:nvPr/>
        </p:nvCxnSpPr>
        <p:spPr>
          <a:xfrm>
            <a:off x="2915816" y="2448272"/>
            <a:ext cx="0" cy="288032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 flipH="1">
            <a:off x="6084168" y="2448272"/>
            <a:ext cx="1" cy="36004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2267744" y="2736304"/>
            <a:ext cx="1368152" cy="30777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/>
              <a:t>Chirurgia open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5508104" y="2808312"/>
            <a:ext cx="1512168" cy="30777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/>
              <a:t>Chirurgia VLS</a:t>
            </a:r>
          </a:p>
        </p:txBody>
      </p:sp>
      <p:cxnSp>
        <p:nvCxnSpPr>
          <p:cNvPr id="18" name="Connettore 2 17"/>
          <p:cNvCxnSpPr/>
          <p:nvPr/>
        </p:nvCxnSpPr>
        <p:spPr>
          <a:xfrm>
            <a:off x="2915816" y="3024336"/>
            <a:ext cx="0" cy="288032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2123728" y="3312368"/>
            <a:ext cx="1512168" cy="46166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Utilizzare i doppi guanti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3923928" y="3312368"/>
            <a:ext cx="1512168" cy="64633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Se hai eseguito una laparotomia proteggi la parete</a:t>
            </a:r>
          </a:p>
        </p:txBody>
      </p:sp>
      <p:cxnSp>
        <p:nvCxnSpPr>
          <p:cNvPr id="21" name="Connettore 2 20"/>
          <p:cNvCxnSpPr/>
          <p:nvPr/>
        </p:nvCxnSpPr>
        <p:spPr>
          <a:xfrm>
            <a:off x="3635896" y="3528392"/>
            <a:ext cx="288032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nettore 1 42"/>
          <p:cNvCxnSpPr/>
          <p:nvPr/>
        </p:nvCxnSpPr>
        <p:spPr>
          <a:xfrm flipV="1">
            <a:off x="6084168" y="3096344"/>
            <a:ext cx="0" cy="43204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 flipH="1">
            <a:off x="5436096" y="3528392"/>
            <a:ext cx="648074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nettore 2 23"/>
          <p:cNvCxnSpPr/>
          <p:nvPr/>
        </p:nvCxnSpPr>
        <p:spPr>
          <a:xfrm flipH="1">
            <a:off x="4644008" y="3960440"/>
            <a:ext cx="2" cy="288032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3923928" y="4248472"/>
            <a:ext cx="1512168" cy="276999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Prima di </a:t>
            </a:r>
            <a:r>
              <a:rPr lang="it-IT" sz="1200" dirty="0" err="1"/>
              <a:t>chiudere…</a:t>
            </a:r>
            <a:endParaRPr lang="it-IT" sz="1200" dirty="0"/>
          </a:p>
        </p:txBody>
      </p:sp>
      <p:cxnSp>
        <p:nvCxnSpPr>
          <p:cNvPr id="26" name="Connettore 2 25"/>
          <p:cNvCxnSpPr/>
          <p:nvPr/>
        </p:nvCxnSpPr>
        <p:spPr>
          <a:xfrm flipH="1">
            <a:off x="4644008" y="4536504"/>
            <a:ext cx="2" cy="288032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>
            <a:off x="3203848" y="4839543"/>
            <a:ext cx="2952328" cy="46166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Cambiati i guanti (dopo aver rimosso il protettore di parete)</a:t>
            </a:r>
          </a:p>
        </p:txBody>
      </p:sp>
      <p:sp>
        <p:nvSpPr>
          <p:cNvPr id="28" name="Rettangolo 27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9" name="Connettore 1 57"/>
          <p:cNvCxnSpPr/>
          <p:nvPr/>
        </p:nvCxnSpPr>
        <p:spPr>
          <a:xfrm flipV="1">
            <a:off x="4644008" y="5301208"/>
            <a:ext cx="0" cy="14401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62"/>
          <p:cNvCxnSpPr/>
          <p:nvPr/>
        </p:nvCxnSpPr>
        <p:spPr>
          <a:xfrm flipH="1">
            <a:off x="1259632" y="5445224"/>
            <a:ext cx="6768752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/>
          <p:cNvCxnSpPr/>
          <p:nvPr/>
        </p:nvCxnSpPr>
        <p:spPr>
          <a:xfrm flipH="1">
            <a:off x="1259632" y="5445224"/>
            <a:ext cx="2" cy="288032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>
            <a:off x="539552" y="5733256"/>
            <a:ext cx="1512168" cy="276999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Intervento pulito</a:t>
            </a:r>
          </a:p>
        </p:txBody>
      </p:sp>
      <p:cxnSp>
        <p:nvCxnSpPr>
          <p:cNvPr id="33" name="Connettore 2 32"/>
          <p:cNvCxnSpPr/>
          <p:nvPr/>
        </p:nvCxnSpPr>
        <p:spPr>
          <a:xfrm flipH="1">
            <a:off x="3275856" y="5445224"/>
            <a:ext cx="2" cy="288032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CasellaDiTesto 33"/>
          <p:cNvSpPr txBox="1"/>
          <p:nvPr/>
        </p:nvSpPr>
        <p:spPr>
          <a:xfrm>
            <a:off x="2195736" y="5733256"/>
            <a:ext cx="2592290" cy="276999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Intervento pulito-contaminato</a:t>
            </a:r>
          </a:p>
        </p:txBody>
      </p:sp>
      <p:cxnSp>
        <p:nvCxnSpPr>
          <p:cNvPr id="35" name="Connettore 2 34"/>
          <p:cNvCxnSpPr/>
          <p:nvPr/>
        </p:nvCxnSpPr>
        <p:spPr>
          <a:xfrm flipH="1">
            <a:off x="8028384" y="5445224"/>
            <a:ext cx="2" cy="288032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CasellaDiTesto 35"/>
          <p:cNvSpPr txBox="1"/>
          <p:nvPr/>
        </p:nvSpPr>
        <p:spPr>
          <a:xfrm>
            <a:off x="7308304" y="5733256"/>
            <a:ext cx="1512168" cy="276999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Intervento infetto</a:t>
            </a:r>
          </a:p>
        </p:txBody>
      </p:sp>
      <p:cxnSp>
        <p:nvCxnSpPr>
          <p:cNvPr id="37" name="Connettore 2 36"/>
          <p:cNvCxnSpPr/>
          <p:nvPr/>
        </p:nvCxnSpPr>
        <p:spPr>
          <a:xfrm flipH="1">
            <a:off x="5652120" y="5445224"/>
            <a:ext cx="2" cy="288032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CasellaDiTesto 37"/>
          <p:cNvSpPr txBox="1"/>
          <p:nvPr/>
        </p:nvSpPr>
        <p:spPr>
          <a:xfrm>
            <a:off x="4860032" y="5733256"/>
            <a:ext cx="2088232" cy="276999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Intervento contaminato</a:t>
            </a:r>
          </a:p>
        </p:txBody>
      </p:sp>
      <p:cxnSp>
        <p:nvCxnSpPr>
          <p:cNvPr id="39" name="Connettore 2 38"/>
          <p:cNvCxnSpPr/>
          <p:nvPr/>
        </p:nvCxnSpPr>
        <p:spPr>
          <a:xfrm flipH="1">
            <a:off x="8028384" y="6021288"/>
            <a:ext cx="2" cy="216024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CasellaDiTesto 39"/>
          <p:cNvSpPr txBox="1"/>
          <p:nvPr/>
        </p:nvSpPr>
        <p:spPr>
          <a:xfrm>
            <a:off x="7308304" y="6237312"/>
            <a:ext cx="1512168" cy="46166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Considera di non chiudere la ferita</a:t>
            </a:r>
          </a:p>
        </p:txBody>
      </p:sp>
      <p:cxnSp>
        <p:nvCxnSpPr>
          <p:cNvPr id="41" name="Connettore 2 40"/>
          <p:cNvCxnSpPr/>
          <p:nvPr/>
        </p:nvCxnSpPr>
        <p:spPr>
          <a:xfrm flipH="1">
            <a:off x="5652120" y="6021288"/>
            <a:ext cx="2" cy="216024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CasellaDiTesto 41"/>
          <p:cNvSpPr txBox="1"/>
          <p:nvPr/>
        </p:nvSpPr>
        <p:spPr>
          <a:xfrm>
            <a:off x="4932040" y="6237312"/>
            <a:ext cx="1512168" cy="46166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Considera l’utilizzo della NPWT</a:t>
            </a:r>
          </a:p>
        </p:txBody>
      </p:sp>
      <p:cxnSp>
        <p:nvCxnSpPr>
          <p:cNvPr id="43" name="Connettore 2 42"/>
          <p:cNvCxnSpPr/>
          <p:nvPr/>
        </p:nvCxnSpPr>
        <p:spPr>
          <a:xfrm flipH="1">
            <a:off x="3275856" y="6036295"/>
            <a:ext cx="2" cy="216024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CasellaDiTesto 43"/>
          <p:cNvSpPr txBox="1"/>
          <p:nvPr/>
        </p:nvSpPr>
        <p:spPr>
          <a:xfrm>
            <a:off x="2555776" y="6252319"/>
            <a:ext cx="1512168" cy="46166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Considera l’utilizzo della NPWT</a:t>
            </a:r>
          </a:p>
        </p:txBody>
      </p:sp>
      <p:cxnSp>
        <p:nvCxnSpPr>
          <p:cNvPr id="45" name="Connettore 2 44"/>
          <p:cNvCxnSpPr/>
          <p:nvPr/>
        </p:nvCxnSpPr>
        <p:spPr>
          <a:xfrm flipH="1">
            <a:off x="1259632" y="6036295"/>
            <a:ext cx="2" cy="216024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CasellaDiTesto 45"/>
          <p:cNvSpPr txBox="1"/>
          <p:nvPr/>
        </p:nvSpPr>
        <p:spPr>
          <a:xfrm>
            <a:off x="467544" y="6252319"/>
            <a:ext cx="1656184" cy="46166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Chiusura diretta e medicazione semplice</a:t>
            </a:r>
          </a:p>
        </p:txBody>
      </p:sp>
      <p:pic>
        <p:nvPicPr>
          <p:cNvPr id="48" name="Immagine 4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279981"/>
            <a:ext cx="2073249" cy="8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32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023035-69DC-E243-D8A3-778F573C4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6D31C1-684F-6D8F-B866-6F177DF2F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118" y="169623"/>
            <a:ext cx="9658350" cy="980728"/>
          </a:xfrm>
        </p:spPr>
        <p:txBody>
          <a:bodyPr/>
          <a:lstStyle/>
          <a:p>
            <a:r>
              <a:rPr lang="it-IT" sz="3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Background</a:t>
            </a:r>
            <a:endParaRPr lang="en-GB" sz="3600" dirty="0">
              <a:solidFill>
                <a:srgbClr val="336699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A15C69-9FC2-57DA-08EA-FD84114E16DD}"/>
              </a:ext>
            </a:extLst>
          </p:cNvPr>
          <p:cNvSpPr txBox="1"/>
          <p:nvPr/>
        </p:nvSpPr>
        <p:spPr>
          <a:xfrm>
            <a:off x="4521649" y="3626732"/>
            <a:ext cx="4617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it-IT" sz="2000" dirty="0"/>
              <a:t>Le infezioni del sito chirurgico (SSI) sono potenziali complicanze associate a qualsiasi tipo di procedura e sono tra le HAI più prevenibili.</a:t>
            </a:r>
            <a:endParaRPr lang="en-US" sz="20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158B37E-5458-77F2-B14A-F8055AAD81DB}"/>
              </a:ext>
            </a:extLst>
          </p:cNvPr>
          <p:cNvGrpSpPr/>
          <p:nvPr/>
        </p:nvGrpSpPr>
        <p:grpSpPr>
          <a:xfrm>
            <a:off x="394118" y="2804749"/>
            <a:ext cx="4690279" cy="3899686"/>
            <a:chOff x="211238" y="2466824"/>
            <a:chExt cx="4690279" cy="3899686"/>
          </a:xfrm>
        </p:grpSpPr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6D8B49E9-7F18-BB8E-DC95-77CD18B1A8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38" y="2542149"/>
              <a:ext cx="2567008" cy="35218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9.jpg">
              <a:extLst>
                <a:ext uri="{FF2B5EF4-FFF2-40B4-BE49-F238E27FC236}">
                  <a16:creationId xmlns:a16="http://schemas.microsoft.com/office/drawing/2014/main" id="{A5BCD0B4-236D-C729-7656-E5296F067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2177" y="2817367"/>
              <a:ext cx="2547341" cy="3549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5">
              <a:extLst>
                <a:ext uri="{FF2B5EF4-FFF2-40B4-BE49-F238E27FC236}">
                  <a16:creationId xmlns:a16="http://schemas.microsoft.com/office/drawing/2014/main" id="{F766EBD8-B318-6C66-0CBD-25EE4560F2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4742" y="3152576"/>
              <a:ext cx="340677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b="1" dirty="0">
                  <a:ea typeface="ＭＳ Ｐゴシック" pitchFamily="34" charset="-128"/>
                </a:rPr>
                <a:t>Published on 5 May 2011</a:t>
              </a:r>
              <a:endParaRPr lang="en-US" b="1" dirty="0">
                <a:ea typeface="ＭＳ Ｐゴシック" pitchFamily="34" charset="-128"/>
              </a:endParaRPr>
            </a:p>
            <a:p>
              <a:pPr eaLnBrk="1" hangingPunct="1"/>
              <a:r>
                <a:rPr lang="en-US" b="1" dirty="0">
                  <a:ea typeface="ＭＳ Ｐゴシック" pitchFamily="34" charset="-128"/>
                  <a:hlinkClick r:id="rId4"/>
                </a:rPr>
                <a:t>http://www.who.int/gpsc/en/</a:t>
              </a:r>
              <a:r>
                <a:rPr lang="en-US" b="1" dirty="0">
                  <a:ea typeface="ＭＳ Ｐゴシック" pitchFamily="34" charset="-128"/>
                </a:rPr>
                <a:t> </a:t>
              </a:r>
            </a:p>
          </p:txBody>
        </p:sp>
        <p:sp>
          <p:nvSpPr>
            <p:cNvPr id="14" name="Text Box 5">
              <a:extLst>
                <a:ext uri="{FF2B5EF4-FFF2-40B4-BE49-F238E27FC236}">
                  <a16:creationId xmlns:a16="http://schemas.microsoft.com/office/drawing/2014/main" id="{76EE5A8F-9435-2FD6-7CA5-91B68E70F0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913" y="2466824"/>
              <a:ext cx="18772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sz="1200" i="1" dirty="0">
                  <a:solidFill>
                    <a:srgbClr val="000000"/>
                  </a:solidFill>
                  <a:ea typeface="ＭＳ Ｐゴシック" pitchFamily="34" charset="-128"/>
                </a:rPr>
                <a:t>Allegranzi B et al. </a:t>
              </a:r>
            </a:p>
            <a:p>
              <a:pPr eaLnBrk="1" hangingPunct="1"/>
              <a:r>
                <a:rPr lang="en-US" sz="1200" i="1" dirty="0">
                  <a:solidFill>
                    <a:srgbClr val="000000"/>
                  </a:solidFill>
                  <a:ea typeface="ＭＳ Ｐゴシック" pitchFamily="34" charset="-128"/>
                </a:rPr>
                <a:t>Lancet 2011;377:228-41 </a:t>
              </a:r>
            </a:p>
          </p:txBody>
        </p:sp>
      </p:grpSp>
      <p:sp>
        <p:nvSpPr>
          <p:cNvPr id="4" name="Rectangle 1">
            <a:extLst>
              <a:ext uri="{FF2B5EF4-FFF2-40B4-BE49-F238E27FC236}">
                <a16:creationId xmlns:a16="http://schemas.microsoft.com/office/drawing/2014/main" id="{75578015-33E9-C7E3-4E0E-AA14E85A1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793" y="1153866"/>
            <a:ext cx="8280920" cy="159018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Si stima che ogni anno in tutto il mondo centinaia di milioni di pazienti siano affetti da infezioni associate all'assistenza sanitaria (HAI</a:t>
            </a:r>
            <a:r>
              <a:rPr lang="it-IT" altLang="it-IT" sz="2100" dirty="0">
                <a:solidFill>
                  <a:srgbClr val="202124"/>
                </a:solidFill>
              </a:rPr>
              <a:t>). Le HAI vengono trasmesse ai pazienti mentre ricevono cure e rappresentano l'evento avverso più frequente che compromette la sicurezza e la salute del paziente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CB5D991-3691-99EC-AF03-0A9B5D73B54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9874" y="5885285"/>
            <a:ext cx="249555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4312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488278"/>
            <a:ext cx="8898244" cy="396505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897193"/>
            <a:ext cx="8136904" cy="137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1597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09600" y="1123952"/>
            <a:ext cx="8382000" cy="4438649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IMG_1725">
            <a:extLst>
              <a:ext uri="{FF2B5EF4-FFF2-40B4-BE49-F238E27FC236}">
                <a16:creationId xmlns:a16="http://schemas.microsoft.com/office/drawing/2014/main" id="{3B2701C9-2E33-413A-8609-8256742A2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692696"/>
            <a:ext cx="8835957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748F3CB2-5B90-42F6-B199-0EEA9265164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4003" y="4769678"/>
            <a:ext cx="1949765" cy="19888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00044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908720"/>
            <a:ext cx="9144000" cy="980728"/>
          </a:xfrm>
        </p:spPr>
        <p:txBody>
          <a:bodyPr/>
          <a:lstStyle/>
          <a:p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Dati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di HAI e SSI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nel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mondo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187" y="2564904"/>
            <a:ext cx="8743625" cy="432048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Wingdings" charset="2"/>
              <a:buChar char="q"/>
            </a:pPr>
            <a:r>
              <a:rPr lang="it-IT" sz="2000" dirty="0"/>
              <a:t> Ogni giorno, circa 80 000 pazienti ospedalizzati in Europa hanno almeno  una HAI</a:t>
            </a:r>
          </a:p>
          <a:p>
            <a:pPr>
              <a:spcBef>
                <a:spcPts val="600"/>
              </a:spcBef>
              <a:buFont typeface="Wingdings" charset="2"/>
              <a:buChar char="q"/>
            </a:pPr>
            <a:r>
              <a:rPr lang="it-IT" sz="2000" dirty="0"/>
              <a:t>La sepsi di origine chirurgica rappresenta circa il 30% di tutti i pazienti settici</a:t>
            </a:r>
            <a:r>
              <a:rPr lang="en-US" sz="2000" dirty="0"/>
              <a:t> </a:t>
            </a:r>
          </a:p>
          <a:p>
            <a:pPr>
              <a:spcBef>
                <a:spcPts val="600"/>
              </a:spcBef>
              <a:buFont typeface="Wingdings" charset="2"/>
              <a:buChar char="q"/>
            </a:pPr>
            <a:r>
              <a:rPr lang="it-IT" sz="2000" dirty="0"/>
              <a:t>L‘ SSI è la forma più frequente di HAI nei paesi a basso e medio reddito (colpisce in media l'11% dei pazienti che si sottopongono a intervento chirurgico) e la seconda o la terza più frequente negli Stati Uniti e in Europa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869160"/>
            <a:ext cx="2115655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3373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0DE8C-0350-A6BA-5C7F-019E3B9AC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689C7-04D7-3C6D-40E3-3AF33729A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88640"/>
            <a:ext cx="9144000" cy="980728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Fattori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di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rischio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di HAI</a:t>
            </a:r>
          </a:p>
        </p:txBody>
      </p:sp>
      <p:graphicFrame>
        <p:nvGraphicFramePr>
          <p:cNvPr id="8" name="Segnaposto contenuto 7">
            <a:extLst>
              <a:ext uri="{FF2B5EF4-FFF2-40B4-BE49-F238E27FC236}">
                <a16:creationId xmlns:a16="http://schemas.microsoft.com/office/drawing/2014/main" id="{469D54B8-1FB2-6FB7-5AB3-4C86D869CB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6410706"/>
              </p:ext>
            </p:extLst>
          </p:nvPr>
        </p:nvGraphicFramePr>
        <p:xfrm>
          <a:off x="182878" y="1268760"/>
          <a:ext cx="8778243" cy="525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6081">
                  <a:extLst>
                    <a:ext uri="{9D8B030D-6E8A-4147-A177-3AD203B41FA5}">
                      <a16:colId xmlns:a16="http://schemas.microsoft.com/office/drawing/2014/main" val="3804123363"/>
                    </a:ext>
                  </a:extLst>
                </a:gridCol>
                <a:gridCol w="2618535">
                  <a:extLst>
                    <a:ext uri="{9D8B030D-6E8A-4147-A177-3AD203B41FA5}">
                      <a16:colId xmlns:a16="http://schemas.microsoft.com/office/drawing/2014/main" val="3669616101"/>
                    </a:ext>
                  </a:extLst>
                </a:gridCol>
                <a:gridCol w="3233627">
                  <a:extLst>
                    <a:ext uri="{9D8B030D-6E8A-4147-A177-3AD203B41FA5}">
                      <a16:colId xmlns:a16="http://schemas.microsoft.com/office/drawing/2014/main" val="40437139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Estrinseci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Intrinseci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Correlati a pratiche/ambiti assistenziali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6126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durata della degenza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età (</a:t>
                      </a:r>
                      <a:r>
                        <a:rPr kumimoji="0" lang="it-IT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neonati, anziani</a:t>
                      </a:r>
                      <a:r>
                        <a:rPr kumimoji="0" lang="it-IT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infezioni del sito chirurgico (</a:t>
                      </a:r>
                      <a:r>
                        <a:rPr kumimoji="0" lang="it-IT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SSI</a:t>
                      </a:r>
                      <a:r>
                        <a:rPr kumimoji="0" lang="it-IT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it-I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177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it-IT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utilizzo di dispositivi invasivi (</a:t>
                      </a:r>
                      <a:r>
                        <a:rPr kumimoji="0" lang="it-IT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CVP, CVC, catetere vescicale, intubazione</a:t>
                      </a:r>
                      <a:r>
                        <a:rPr kumimoji="0" lang="it-IT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genere (</a:t>
                      </a:r>
                      <a:r>
                        <a:rPr kumimoji="0" lang="it-IT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uomini</a:t>
                      </a:r>
                      <a:r>
                        <a:rPr kumimoji="0" lang="it-IT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ventilazione meccanica 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00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ricovero in terapia intensiva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altre infezioni o gravi patologie concomitanti (</a:t>
                      </a:r>
                      <a:r>
                        <a:rPr kumimoji="0" lang="it-IT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tumori, immunodeficienza, diabete, disabilità, obesità, problemi respiratori, </a:t>
                      </a:r>
                      <a:r>
                        <a:rPr kumimoji="0" lang="it-IT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ecc</a:t>
                      </a:r>
                      <a:r>
                        <a:rPr kumimoji="0" lang="it-IT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catetere vescicale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411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interventi chirurgici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traumi, ustioni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procedure endoscopiche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3235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alterazioni dello stato di coscienza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catetere vascolare periferico o centrale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829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ricovero in terapia intensiva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151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1834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980728"/>
          </a:xfrm>
        </p:spPr>
        <p:txBody>
          <a:bodyPr/>
          <a:lstStyle/>
          <a:p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Dati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di SSI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nel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mondo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187" y="1628800"/>
            <a:ext cx="8743625" cy="511256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Wingdings" charset="2"/>
              <a:buChar char="q"/>
            </a:pPr>
            <a:r>
              <a:rPr lang="it-IT" sz="2000" dirty="0"/>
              <a:t>In Africa, fino al 20% dei tagli cesarei si complicano con l’infezione di ferita, compromette la salute delle donne e la loro capacità di prendersi cura dei propri bambini </a:t>
            </a:r>
          </a:p>
          <a:p>
            <a:pPr>
              <a:spcBef>
                <a:spcPts val="600"/>
              </a:spcBef>
              <a:buFont typeface="Wingdings" charset="2"/>
              <a:buChar char="q"/>
            </a:pPr>
            <a:r>
              <a:rPr lang="it-IT" sz="2000" dirty="0"/>
              <a:t>Negli Stati Uniti, nel 2014 il tasso complessivo di SSI è stato dello 0,9% (dati di 3654 ospedali su 2 417 933 procedure chirurgiche)</a:t>
            </a:r>
          </a:p>
          <a:p>
            <a:pPr marL="457200" lvl="1" indent="0">
              <a:buNone/>
            </a:pPr>
            <a:r>
              <a:rPr lang="it-IT" sz="2000" dirty="0">
                <a:solidFill>
                  <a:schemeClr val="tx1"/>
                </a:solidFill>
              </a:rPr>
              <a:t>Le SSI si possono: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tx1"/>
                </a:solidFill>
              </a:rPr>
              <a:t>associarsi ad un prolungamento della degenza ospedaliera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tx1"/>
                </a:solidFill>
              </a:rPr>
              <a:t>richiedere un nuovo intervento chirurgico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tx1"/>
                </a:solidFill>
              </a:rPr>
              <a:t>prevedere  il ricovero del paziente in terapia intensiva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tx1"/>
                </a:solidFill>
              </a:rPr>
              <a:t>in molti casi hanno un impatto significativo sulla mortalità</a:t>
            </a:r>
            <a:r>
              <a:rPr lang="it-IT" sz="2000" dirty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ts val="600"/>
              </a:spcBef>
              <a:buFont typeface="Wingdings" charset="2"/>
              <a:buChar char="q"/>
            </a:pPr>
            <a:r>
              <a:rPr lang="it-IT" sz="2000" dirty="0"/>
              <a:t> Negli Stati Uniti è stato stimato ogni anno si contano più di 400.000 giorni in più in ospedale con un costo aggiuntivo di 10 miliardi di dollari USA all'anno.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998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3855977871"/>
              </p:ext>
            </p:extLst>
          </p:nvPr>
        </p:nvGraphicFramePr>
        <p:xfrm>
          <a:off x="395536" y="1124744"/>
          <a:ext cx="842493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0983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/>
          <p:cNvGrpSpPr/>
          <p:nvPr/>
        </p:nvGrpSpPr>
        <p:grpSpPr>
          <a:xfrm>
            <a:off x="-4" y="2996952"/>
            <a:ext cx="3491883" cy="3274539"/>
            <a:chOff x="-4" y="3583457"/>
            <a:chExt cx="3491883" cy="3274539"/>
          </a:xfrm>
        </p:grpSpPr>
        <p:sp>
          <p:nvSpPr>
            <p:cNvPr id="5" name="Goccia 4"/>
            <p:cNvSpPr/>
            <p:nvPr/>
          </p:nvSpPr>
          <p:spPr>
            <a:xfrm rot="10800000">
              <a:off x="-4" y="3583457"/>
              <a:ext cx="3491883" cy="3274539"/>
            </a:xfrm>
            <a:prstGeom prst="teardrop">
              <a:avLst/>
            </a:prstGeom>
            <a:solidFill>
              <a:srgbClr val="82A13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Rettangolo 3"/>
            <p:cNvSpPr/>
            <p:nvPr/>
          </p:nvSpPr>
          <p:spPr>
            <a:xfrm>
              <a:off x="323528" y="4077072"/>
              <a:ext cx="2769026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altLang="it-IT" sz="3600" b="1" dirty="0">
                  <a:solidFill>
                    <a:schemeClr val="bg1"/>
                  </a:solidFill>
                </a:rPr>
                <a:t>Chi e’ il paziente chirurgico critico?</a:t>
              </a:r>
            </a:p>
          </p:txBody>
        </p:sp>
      </p:grpSp>
      <p:sp>
        <p:nvSpPr>
          <p:cNvPr id="81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5" y="1340768"/>
            <a:ext cx="9324528" cy="5544616"/>
          </a:xfrm>
        </p:spPr>
        <p:txBody>
          <a:bodyPr>
            <a:noAutofit/>
          </a:bodyPr>
          <a:lstStyle/>
          <a:p>
            <a:pPr marL="0" lvl="2" indent="0">
              <a:spcBef>
                <a:spcPts val="700"/>
              </a:spcBef>
              <a:spcAft>
                <a:spcPts val="700"/>
              </a:spcAft>
              <a:buNone/>
            </a:pPr>
            <a:r>
              <a:rPr lang="it-IT" altLang="it-IT" sz="2400" dirty="0">
                <a:solidFill>
                  <a:srgbClr val="441D61"/>
                </a:solidFill>
              </a:rPr>
              <a:t>• </a:t>
            </a:r>
            <a:r>
              <a:rPr lang="it-IT" altLang="it-IT" sz="2400" b="1" dirty="0" err="1">
                <a:solidFill>
                  <a:srgbClr val="002060"/>
                </a:solidFill>
              </a:rPr>
              <a:t>Eta’</a:t>
            </a:r>
            <a:r>
              <a:rPr lang="it-IT" altLang="it-IT" sz="2400" b="1" dirty="0">
                <a:solidFill>
                  <a:srgbClr val="002060"/>
                </a:solidFill>
              </a:rPr>
              <a:t> avanzata </a:t>
            </a:r>
            <a:r>
              <a:rPr lang="it-IT" altLang="it-IT" sz="2400" dirty="0">
                <a:solidFill>
                  <a:srgbClr val="002060"/>
                </a:solidFill>
              </a:rPr>
              <a:t>(&gt; 70aa)</a:t>
            </a:r>
          </a:p>
          <a:p>
            <a:pPr marL="266700" lvl="2">
              <a:spcBef>
                <a:spcPts val="700"/>
              </a:spcBef>
              <a:spcAft>
                <a:spcPts val="700"/>
              </a:spcAft>
              <a:buNone/>
            </a:pPr>
            <a:r>
              <a:rPr lang="it-IT" altLang="it-IT" sz="2400" dirty="0">
                <a:solidFill>
                  <a:srgbClr val="002060"/>
                </a:solidFill>
              </a:rPr>
              <a:t>		• </a:t>
            </a:r>
            <a:r>
              <a:rPr lang="it-IT" altLang="it-IT" sz="2400" b="1" dirty="0">
                <a:solidFill>
                  <a:srgbClr val="002060"/>
                </a:solidFill>
              </a:rPr>
              <a:t>ASA III </a:t>
            </a:r>
            <a:r>
              <a:rPr lang="it-IT" altLang="it-IT" sz="2400" dirty="0">
                <a:solidFill>
                  <a:srgbClr val="002060"/>
                </a:solidFill>
              </a:rPr>
              <a:t>(</a:t>
            </a:r>
            <a:r>
              <a:rPr lang="it-IT" altLang="it-IT" sz="2400" dirty="0" err="1">
                <a:solidFill>
                  <a:srgbClr val="002060"/>
                </a:solidFill>
              </a:rPr>
              <a:t>comorbidita</a:t>
            </a:r>
            <a:r>
              <a:rPr lang="it-IT" altLang="it-IT" sz="2400" dirty="0">
                <a:solidFill>
                  <a:srgbClr val="002060"/>
                </a:solidFill>
              </a:rPr>
              <a:t>’ e grado di disfunzione d’organo)</a:t>
            </a:r>
          </a:p>
          <a:p>
            <a:pPr marL="266700" lvl="2">
              <a:spcBef>
                <a:spcPts val="700"/>
              </a:spcBef>
              <a:spcAft>
                <a:spcPts val="700"/>
              </a:spcAft>
              <a:buNone/>
            </a:pPr>
            <a:r>
              <a:rPr lang="it-IT" altLang="it-IT" sz="2400" dirty="0">
                <a:solidFill>
                  <a:srgbClr val="002060"/>
                </a:solidFill>
              </a:rPr>
              <a:t>			• Politrasfuso</a:t>
            </a:r>
          </a:p>
          <a:p>
            <a:pPr marL="266700" lvl="2">
              <a:spcBef>
                <a:spcPts val="700"/>
              </a:spcBef>
              <a:spcAft>
                <a:spcPts val="700"/>
              </a:spcAft>
              <a:buNone/>
            </a:pPr>
            <a:r>
              <a:rPr lang="it-IT" altLang="it-IT" sz="2400" dirty="0">
                <a:solidFill>
                  <a:srgbClr val="002060"/>
                </a:solidFill>
              </a:rPr>
              <a:t>				• </a:t>
            </a:r>
            <a:r>
              <a:rPr lang="it-IT" altLang="it-IT" sz="2400" b="1" dirty="0">
                <a:solidFill>
                  <a:srgbClr val="002060"/>
                </a:solidFill>
              </a:rPr>
              <a:t>Patologia neoplastica avanzata                         </a:t>
            </a:r>
          </a:p>
          <a:p>
            <a:pPr marL="266700" lvl="2">
              <a:spcBef>
                <a:spcPts val="700"/>
              </a:spcBef>
              <a:spcAft>
                <a:spcPts val="700"/>
              </a:spcAft>
              <a:buNone/>
            </a:pPr>
            <a:r>
              <a:rPr lang="it-IT" altLang="it-IT" sz="2400" dirty="0">
                <a:solidFill>
                  <a:srgbClr val="002060"/>
                </a:solidFill>
              </a:rPr>
              <a:t> 					• </a:t>
            </a:r>
            <a:r>
              <a:rPr lang="it-IT" altLang="it-IT" sz="2400" b="1" dirty="0">
                <a:solidFill>
                  <a:srgbClr val="002060"/>
                </a:solidFill>
              </a:rPr>
              <a:t>Stato nutrizionale compromesso</a:t>
            </a:r>
          </a:p>
          <a:p>
            <a:pPr marL="4843463" lvl="8" indent="-271463">
              <a:spcBef>
                <a:spcPts val="700"/>
              </a:spcBef>
              <a:spcAft>
                <a:spcPts val="700"/>
              </a:spcAft>
              <a:buFont typeface="Wingdings" pitchFamily="2" charset="2"/>
              <a:buChar char="ü"/>
              <a:tabLst>
                <a:tab pos="4930775" algn="l"/>
              </a:tabLst>
            </a:pPr>
            <a:r>
              <a:rPr lang="it-IT" altLang="it-IT" sz="2000" dirty="0">
                <a:solidFill>
                  <a:srgbClr val="002060"/>
                </a:solidFill>
              </a:rPr>
              <a:t>Ipoalbuminemia</a:t>
            </a:r>
          </a:p>
          <a:p>
            <a:pPr marL="4843463" lvl="8" indent="-271463">
              <a:spcBef>
                <a:spcPts val="700"/>
              </a:spcBef>
              <a:spcAft>
                <a:spcPts val="700"/>
              </a:spcAft>
              <a:buFont typeface="Wingdings" pitchFamily="2" charset="2"/>
              <a:buChar char="ü"/>
              <a:tabLst>
                <a:tab pos="4930775" algn="l"/>
              </a:tabLst>
            </a:pPr>
            <a:r>
              <a:rPr lang="it-IT" altLang="it-IT" sz="2000" dirty="0" err="1">
                <a:solidFill>
                  <a:srgbClr val="002060"/>
                </a:solidFill>
              </a:rPr>
              <a:t>Obesita’</a:t>
            </a:r>
            <a:endParaRPr lang="it-IT" altLang="it-IT" sz="2000" dirty="0">
              <a:solidFill>
                <a:srgbClr val="002060"/>
              </a:solidFill>
            </a:endParaRPr>
          </a:p>
          <a:p>
            <a:pPr marL="266700" lvl="2">
              <a:spcBef>
                <a:spcPts val="700"/>
              </a:spcBef>
              <a:spcAft>
                <a:spcPts val="700"/>
              </a:spcAft>
              <a:buNone/>
            </a:pPr>
            <a:r>
              <a:rPr lang="it-IT" altLang="it-IT" sz="2400" dirty="0">
                <a:solidFill>
                  <a:srgbClr val="002060"/>
                </a:solidFill>
              </a:rPr>
              <a:t>						• </a:t>
            </a:r>
            <a:r>
              <a:rPr lang="it-IT" altLang="it-IT" sz="2400" b="1" dirty="0">
                <a:solidFill>
                  <a:srgbClr val="002060"/>
                </a:solidFill>
              </a:rPr>
              <a:t>Ricovero d’urgenza</a:t>
            </a:r>
          </a:p>
          <a:p>
            <a:pPr marL="266700" lvl="2">
              <a:spcBef>
                <a:spcPts val="700"/>
              </a:spcBef>
              <a:spcAft>
                <a:spcPts val="700"/>
              </a:spcAft>
              <a:buNone/>
            </a:pPr>
            <a:r>
              <a:rPr lang="it-IT" altLang="it-IT" sz="2400" dirty="0">
                <a:solidFill>
                  <a:srgbClr val="002060"/>
                </a:solidFill>
              </a:rPr>
              <a:t>					• </a:t>
            </a:r>
            <a:r>
              <a:rPr lang="it-IT" altLang="it-IT" sz="2400" b="1" dirty="0">
                <a:solidFill>
                  <a:srgbClr val="002060"/>
                </a:solidFill>
              </a:rPr>
              <a:t>Presenza di dispositivi invasivi</a:t>
            </a:r>
          </a:p>
          <a:p>
            <a:pPr marL="1706880" lvl="8" indent="-342900">
              <a:spcBef>
                <a:spcPts val="700"/>
              </a:spcBef>
              <a:spcAft>
                <a:spcPts val="700"/>
              </a:spcAft>
              <a:buClr>
                <a:srgbClr val="002060"/>
              </a:buClr>
            </a:pPr>
            <a:r>
              <a:rPr lang="it-IT" altLang="it-IT" sz="2400" b="1" dirty="0">
                <a:solidFill>
                  <a:srgbClr val="002060"/>
                </a:solidFill>
              </a:rPr>
              <a:t>Tipo di intervento chirurgico</a:t>
            </a:r>
          </a:p>
          <a:p>
            <a:pPr marL="266700" lvl="2">
              <a:spcBef>
                <a:spcPts val="700"/>
              </a:spcBef>
              <a:spcAft>
                <a:spcPts val="700"/>
              </a:spcAft>
              <a:buNone/>
            </a:pPr>
            <a:r>
              <a:rPr lang="it-IT" altLang="it-IT" sz="2400" dirty="0">
                <a:solidFill>
                  <a:srgbClr val="002060"/>
                </a:solidFill>
              </a:rPr>
              <a:t>				</a:t>
            </a:r>
            <a:endParaRPr lang="it-IT" altLang="it-IT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912289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9144000" cy="980728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Classificazione degli interventi chirurgici</a:t>
            </a:r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4244053130"/>
              </p:ext>
            </p:extLst>
          </p:nvPr>
        </p:nvGraphicFramePr>
        <p:xfrm>
          <a:off x="35496" y="1412776"/>
          <a:ext cx="7488832" cy="5445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EE2B0A6C-3F26-6D8E-F8D3-313D3504AD7C}"/>
              </a:ext>
            </a:extLst>
          </p:cNvPr>
          <p:cNvSpPr txBox="1"/>
          <p:nvPr/>
        </p:nvSpPr>
        <p:spPr>
          <a:xfrm>
            <a:off x="7672358" y="1538789"/>
            <a:ext cx="14361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Mammella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Ernie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Interventi vascolari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A93B7A-21B5-904D-C80F-D86B1138F89E}"/>
              </a:ext>
            </a:extLst>
          </p:cNvPr>
          <p:cNvSpPr txBox="1"/>
          <p:nvPr/>
        </p:nvSpPr>
        <p:spPr>
          <a:xfrm>
            <a:off x="7668344" y="2546901"/>
            <a:ext cx="14756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Appendice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Colecisti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Taglio cesareo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Isterectomia</a:t>
            </a:r>
          </a:p>
        </p:txBody>
      </p:sp>
    </p:spTree>
    <p:extLst>
      <p:ext uri="{BB962C8B-B14F-4D97-AF65-F5344CB8AC3E}">
        <p14:creationId xmlns:p14="http://schemas.microsoft.com/office/powerpoint/2010/main" val="185575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monto">
  <a:themeElements>
    <a:clrScheme name="Città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Tramont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amont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2171</TotalTime>
  <Words>1889</Words>
  <Application>Microsoft Office PowerPoint</Application>
  <PresentationFormat>Presentazione su schermo (4:3)</PresentationFormat>
  <Paragraphs>168</Paragraphs>
  <Slides>31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42" baseType="lpstr">
      <vt:lpstr>ＭＳ Ｐゴシック</vt:lpstr>
      <vt:lpstr>Arial</vt:lpstr>
      <vt:lpstr>Calibri</vt:lpstr>
      <vt:lpstr>Eras Bold ITC</vt:lpstr>
      <vt:lpstr>Georgia</vt:lpstr>
      <vt:lpstr>Times New Roman</vt:lpstr>
      <vt:lpstr>Titillium Web</vt:lpstr>
      <vt:lpstr>Trebuchet MS</vt:lpstr>
      <vt:lpstr>Wingdings</vt:lpstr>
      <vt:lpstr>Wingdings 2</vt:lpstr>
      <vt:lpstr>Tramonto</vt:lpstr>
      <vt:lpstr>Presentazione standard di PowerPoint</vt:lpstr>
      <vt:lpstr>Definizione</vt:lpstr>
      <vt:lpstr>Background</vt:lpstr>
      <vt:lpstr>Dati di HAI e SSI nel mondo</vt:lpstr>
      <vt:lpstr>Fattori di rischio di HAI</vt:lpstr>
      <vt:lpstr>Dati di SSI nel mondo</vt:lpstr>
      <vt:lpstr>Presentazione standard di PowerPoint</vt:lpstr>
      <vt:lpstr>Presentazione standard di PowerPoint</vt:lpstr>
      <vt:lpstr>Classificazione degli interventi chirurgici</vt:lpstr>
      <vt:lpstr>Presentazione standard di PowerPoint</vt:lpstr>
      <vt:lpstr>Presentazione standard di PowerPoint</vt:lpstr>
      <vt:lpstr>Linee guida globali dell’WHO 2018</vt:lpstr>
      <vt:lpstr>Principali motivi per lo sviluppo di linee guida per la prevenzione delle infezioni del sito chirurgico</vt:lpstr>
      <vt:lpstr>SSI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Altre misure raccomandate</vt:lpstr>
      <vt:lpstr>WHO Infection Prevention and Control </vt:lpstr>
      <vt:lpstr>WHO Infection Prevention and Control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Silvia Palmisano</dc:creator>
  <cp:lastModifiedBy>PALMISANO SILVIA</cp:lastModifiedBy>
  <cp:revision>255</cp:revision>
  <dcterms:created xsi:type="dcterms:W3CDTF">2019-03-18T10:31:46Z</dcterms:created>
  <dcterms:modified xsi:type="dcterms:W3CDTF">2024-11-14T18:13:57Z</dcterms:modified>
</cp:coreProperties>
</file>