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58" r:id="rId2"/>
    <p:sldId id="359" r:id="rId3"/>
    <p:sldId id="361" r:id="rId4"/>
    <p:sldId id="362" r:id="rId5"/>
    <p:sldId id="363" r:id="rId6"/>
    <p:sldId id="364" r:id="rId7"/>
    <p:sldId id="365" r:id="rId8"/>
    <p:sldId id="368" r:id="rId9"/>
    <p:sldId id="369" r:id="rId10"/>
    <p:sldId id="370" r:id="rId11"/>
    <p:sldId id="371" r:id="rId12"/>
    <p:sldId id="373" r:id="rId13"/>
    <p:sldId id="372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0B50F-FF18-48A6-8799-C069A724A0EC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8E07B-78F8-401A-B8F3-5AC0836E4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71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534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70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05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16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6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88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98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10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00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25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9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9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2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E14E7-45E7-4458-B8DC-C5882FCE8892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74D9D-C350-47B2-8BEA-FA9E15A85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79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4267200" cy="4111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Reazioni chimiche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228600" y="990600"/>
            <a:ext cx="45720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dirty="0" smtClean="0"/>
              <a:t>Le </a:t>
            </a:r>
            <a:r>
              <a:rPr lang="it-IT" b="1" dirty="0" smtClean="0"/>
              <a:t>reazioni chimiche</a:t>
            </a:r>
            <a:r>
              <a:rPr lang="it-IT" dirty="0" smtClean="0"/>
              <a:t> sono processi in cui una o più sostanze (</a:t>
            </a:r>
            <a:r>
              <a:rPr lang="it-IT" b="1" dirty="0" smtClean="0"/>
              <a:t>reagenti</a:t>
            </a:r>
            <a:r>
              <a:rPr lang="it-IT" dirty="0" smtClean="0"/>
              <a:t>) vengono trasformate in una o più sostanze diverse (</a:t>
            </a:r>
            <a:r>
              <a:rPr lang="it-IT" b="1" dirty="0" smtClean="0"/>
              <a:t>prodotti</a:t>
            </a:r>
            <a:r>
              <a:rPr lang="it-IT" dirty="0" smtClean="0"/>
              <a:t>).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dirty="0" smtClean="0"/>
              <a:t>Il cambiamento che si osserva è dovuto alla rottura/formazione di legami tra gli atomi.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40668"/>
            <a:ext cx="3752850" cy="2230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950" y="2660571"/>
            <a:ext cx="840105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  <a:defRPr/>
            </a:pPr>
            <a:r>
              <a:rPr lang="it-IT" dirty="0"/>
              <a:t>Le reazioni chimiche vengono descritte mediante </a:t>
            </a:r>
            <a:r>
              <a:rPr lang="it-IT" b="1" dirty="0"/>
              <a:t>equazioni chimiche</a:t>
            </a:r>
            <a:r>
              <a:rPr lang="it-IT" dirty="0"/>
              <a:t>.  Tutti reagenti della reazione vengono indicati a sinistra, tutti i prodotti della reazione vengono indicati a destra. Al centro si trova una freccia che indica il compimento della reazione</a:t>
            </a:r>
            <a:r>
              <a:rPr lang="it-IT" dirty="0" smtClean="0"/>
              <a:t>.</a:t>
            </a:r>
          </a:p>
          <a:p>
            <a:pPr lvl="0" algn="ctr">
              <a:spcAft>
                <a:spcPts val="1200"/>
              </a:spcAft>
              <a:defRPr/>
            </a:pPr>
            <a:r>
              <a:rPr lang="it-IT" dirty="0" smtClean="0"/>
              <a:t>Cu </a:t>
            </a:r>
            <a:r>
              <a:rPr lang="it-IT" baseline="-25000" dirty="0" smtClean="0"/>
              <a:t>(s)</a:t>
            </a:r>
            <a:r>
              <a:rPr lang="it-IT" dirty="0" smtClean="0"/>
              <a:t> + 2HCl</a:t>
            </a:r>
            <a:r>
              <a:rPr lang="it-IT" baseline="-25000" dirty="0" smtClean="0"/>
              <a:t> (</a:t>
            </a:r>
            <a:r>
              <a:rPr lang="it-IT" baseline="-25000" dirty="0" err="1" smtClean="0"/>
              <a:t>aq</a:t>
            </a:r>
            <a:r>
              <a:rPr lang="it-IT" baseline="-25000" dirty="0" smtClean="0"/>
              <a:t>)</a:t>
            </a:r>
            <a:r>
              <a:rPr lang="it-IT" dirty="0" smtClean="0"/>
              <a:t>	      CuCl</a:t>
            </a:r>
            <a:r>
              <a:rPr lang="it-IT" baseline="-25000" dirty="0" smtClean="0"/>
              <a:t>2 (</a:t>
            </a:r>
            <a:r>
              <a:rPr lang="it-IT" baseline="-25000" dirty="0" err="1" smtClean="0"/>
              <a:t>aq</a:t>
            </a:r>
            <a:r>
              <a:rPr lang="it-IT" baseline="-25000" dirty="0" smtClean="0"/>
              <a:t>)</a:t>
            </a:r>
            <a:r>
              <a:rPr lang="it-IT" dirty="0" smtClean="0"/>
              <a:t> + H</a:t>
            </a:r>
            <a:r>
              <a:rPr lang="it-IT" baseline="-25000" dirty="0" smtClean="0"/>
              <a:t>2</a:t>
            </a:r>
            <a:r>
              <a:rPr lang="it-IT" dirty="0" smtClean="0"/>
              <a:t> </a:t>
            </a:r>
            <a:r>
              <a:rPr lang="it-IT" baseline="-25000" dirty="0" smtClean="0"/>
              <a:t>(g)</a:t>
            </a:r>
          </a:p>
          <a:p>
            <a:pPr lvl="0" algn="ctr">
              <a:spcAft>
                <a:spcPts val="1200"/>
              </a:spcAft>
              <a:defRPr/>
            </a:pPr>
            <a:r>
              <a:rPr lang="it-IT" sz="1600" dirty="0" smtClean="0"/>
              <a:t>(s), (</a:t>
            </a:r>
            <a:r>
              <a:rPr lang="it-IT" sz="1600" dirty="0" err="1" smtClean="0"/>
              <a:t>aq</a:t>
            </a:r>
            <a:r>
              <a:rPr lang="it-IT" sz="1600" dirty="0" smtClean="0"/>
              <a:t>) e (g) indicano lo stato fisico in cui ciascun reagente o prodotto si trova: (s) indica un solido, (</a:t>
            </a:r>
            <a:r>
              <a:rPr lang="it-IT" sz="1600" dirty="0" err="1" smtClean="0"/>
              <a:t>aq</a:t>
            </a:r>
            <a:r>
              <a:rPr lang="it-IT" sz="1600" dirty="0" smtClean="0"/>
              <a:t>) indica un composto in soluzione, (g) indica un gas e (l) un liquido.</a:t>
            </a:r>
            <a:endParaRPr lang="it-IT" sz="1600" dirty="0"/>
          </a:p>
          <a:p>
            <a:pPr lvl="0" algn="just">
              <a:defRPr/>
            </a:pPr>
            <a:r>
              <a:rPr lang="it-IT" dirty="0" smtClean="0"/>
              <a:t>A </a:t>
            </a:r>
            <a:r>
              <a:rPr lang="it-IT" dirty="0"/>
              <a:t>seconda del tipo di processo che avviene, le reazioni vengono chiamate:</a:t>
            </a:r>
          </a:p>
          <a:p>
            <a:pPr marL="342900" lvl="0" indent="-342900" algn="just">
              <a:buFontTx/>
              <a:buChar char="-"/>
              <a:defRPr/>
            </a:pPr>
            <a:r>
              <a:rPr lang="it-IT" b="1" dirty="0"/>
              <a:t>Reazioni </a:t>
            </a:r>
            <a:r>
              <a:rPr lang="it-IT" b="1" dirty="0" smtClean="0"/>
              <a:t>acido-base</a:t>
            </a:r>
            <a:r>
              <a:rPr lang="it-IT" dirty="0" smtClean="0"/>
              <a:t>:		HNO</a:t>
            </a:r>
            <a:r>
              <a:rPr lang="it-IT" baseline="-25000" dirty="0" smtClean="0"/>
              <a:t>3</a:t>
            </a:r>
            <a:r>
              <a:rPr lang="it-IT" dirty="0" smtClean="0"/>
              <a:t>+ </a:t>
            </a:r>
            <a:r>
              <a:rPr lang="it-IT" dirty="0" err="1" smtClean="0"/>
              <a:t>NaOH</a:t>
            </a:r>
            <a:r>
              <a:rPr lang="it-IT" dirty="0"/>
              <a:t>	</a:t>
            </a:r>
            <a:r>
              <a:rPr lang="it-IT" dirty="0" smtClean="0"/>
              <a:t>NaNO</a:t>
            </a:r>
            <a:r>
              <a:rPr lang="it-IT" baseline="-25000" dirty="0" smtClean="0"/>
              <a:t>3</a:t>
            </a:r>
            <a:r>
              <a:rPr lang="it-IT" dirty="0" smtClean="0"/>
              <a:t> +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L="342900" lvl="0" indent="-342900" algn="just">
              <a:buFontTx/>
              <a:buChar char="-"/>
              <a:defRPr/>
            </a:pPr>
            <a:r>
              <a:rPr lang="it-IT" b="1" dirty="0" smtClean="0"/>
              <a:t>Reazioni di ossidoriduzione</a:t>
            </a:r>
            <a:r>
              <a:rPr lang="it-IT" dirty="0" smtClean="0"/>
              <a:t>: 	Zn + 2HCl 	ZnCl</a:t>
            </a:r>
            <a:r>
              <a:rPr lang="it-IT" baseline="-25000" dirty="0" smtClean="0"/>
              <a:t>2</a:t>
            </a:r>
            <a:r>
              <a:rPr lang="it-IT" dirty="0" smtClean="0"/>
              <a:t> + H</a:t>
            </a:r>
            <a:r>
              <a:rPr lang="it-IT" baseline="-25000" dirty="0" smtClean="0"/>
              <a:t>2</a:t>
            </a:r>
            <a:endParaRPr lang="it-IT" dirty="0" smtClean="0"/>
          </a:p>
          <a:p>
            <a:pPr marL="342900" lvl="0" indent="-342900" algn="just">
              <a:buFontTx/>
              <a:buChar char="-"/>
              <a:defRPr/>
            </a:pPr>
            <a:r>
              <a:rPr lang="it-IT" dirty="0" smtClean="0"/>
              <a:t>Reazioni di scambio:	</a:t>
            </a:r>
            <a:r>
              <a:rPr lang="it-IT" dirty="0" err="1" smtClean="0"/>
              <a:t>FeS</a:t>
            </a:r>
            <a:r>
              <a:rPr lang="it-IT" dirty="0" smtClean="0"/>
              <a:t> + 2HCl	FeCl</a:t>
            </a:r>
            <a:r>
              <a:rPr lang="it-IT" baseline="-25000" dirty="0" smtClean="0"/>
              <a:t>2</a:t>
            </a:r>
            <a:r>
              <a:rPr lang="it-IT" dirty="0" smtClean="0"/>
              <a:t> + H</a:t>
            </a:r>
            <a:r>
              <a:rPr lang="it-IT" baseline="-25000" dirty="0" smtClean="0"/>
              <a:t>2</a:t>
            </a:r>
            <a:r>
              <a:rPr lang="it-IT" dirty="0" smtClean="0"/>
              <a:t>S</a:t>
            </a:r>
          </a:p>
          <a:p>
            <a:pPr marL="342900" lvl="0" indent="-342900" algn="just">
              <a:buFontTx/>
              <a:buChar char="-"/>
              <a:defRPr/>
            </a:pPr>
            <a:r>
              <a:rPr lang="it-IT" dirty="0" smtClean="0"/>
              <a:t>Reazioni di combustione:		2C</a:t>
            </a:r>
            <a:r>
              <a:rPr lang="it-IT" baseline="-25000" dirty="0" smtClean="0"/>
              <a:t>4</a:t>
            </a:r>
            <a:r>
              <a:rPr lang="it-IT" dirty="0" smtClean="0"/>
              <a:t>H</a:t>
            </a:r>
            <a:r>
              <a:rPr lang="it-IT" baseline="-25000" dirty="0" smtClean="0"/>
              <a:t>10</a:t>
            </a:r>
            <a:r>
              <a:rPr lang="it-IT" dirty="0" smtClean="0"/>
              <a:t> + 13O</a:t>
            </a:r>
            <a:r>
              <a:rPr lang="it-IT" baseline="-25000" dirty="0" smtClean="0"/>
              <a:t>2</a:t>
            </a:r>
            <a:r>
              <a:rPr lang="it-IT" dirty="0" smtClean="0"/>
              <a:t>	         8CO</a:t>
            </a:r>
            <a:r>
              <a:rPr lang="it-IT" baseline="-25000" dirty="0" smtClean="0"/>
              <a:t>2</a:t>
            </a:r>
            <a:r>
              <a:rPr lang="it-IT" dirty="0" smtClean="0"/>
              <a:t> + 10H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L="342900" lvl="0" indent="-342900" algn="just">
              <a:buFontTx/>
              <a:buChar char="-"/>
              <a:defRPr/>
            </a:pPr>
            <a:r>
              <a:rPr lang="it-IT" dirty="0" smtClean="0"/>
              <a:t>…</a:t>
            </a:r>
            <a:endParaRPr lang="en-US" dirty="0"/>
          </a:p>
        </p:txBody>
      </p:sp>
      <p:cxnSp>
        <p:nvCxnSpPr>
          <p:cNvPr id="12" name="Connettore 2 25"/>
          <p:cNvCxnSpPr/>
          <p:nvPr/>
        </p:nvCxnSpPr>
        <p:spPr>
          <a:xfrm>
            <a:off x="4191000" y="3803571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25"/>
          <p:cNvCxnSpPr/>
          <p:nvPr/>
        </p:nvCxnSpPr>
        <p:spPr>
          <a:xfrm>
            <a:off x="5410200" y="5175171"/>
            <a:ext cx="3905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25"/>
          <p:cNvCxnSpPr/>
          <p:nvPr/>
        </p:nvCxnSpPr>
        <p:spPr>
          <a:xfrm>
            <a:off x="4284000" y="57134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25"/>
          <p:cNvCxnSpPr/>
          <p:nvPr/>
        </p:nvCxnSpPr>
        <p:spPr>
          <a:xfrm>
            <a:off x="5181600" y="5440680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25"/>
          <p:cNvCxnSpPr/>
          <p:nvPr/>
        </p:nvCxnSpPr>
        <p:spPr>
          <a:xfrm>
            <a:off x="5638800" y="5966571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/>
          <p:cNvSpPr/>
          <p:nvPr/>
        </p:nvSpPr>
        <p:spPr>
          <a:xfrm>
            <a:off x="685800" y="5029200"/>
            <a:ext cx="2819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031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2"/>
          <p:cNvSpPr txBox="1">
            <a:spLocks/>
          </p:cNvSpPr>
          <p:nvPr/>
        </p:nvSpPr>
        <p:spPr>
          <a:xfrm>
            <a:off x="481849" y="2020546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7</a:t>
            </a:r>
            <a:r>
              <a:rPr lang="it-IT" sz="1800" b="1" dirty="0" smtClean="0"/>
              <a:t>. </a:t>
            </a:r>
            <a:r>
              <a:rPr lang="it-IT" sz="1800" dirty="0" smtClean="0"/>
              <a:t>Dopo aver bilanciato le semireazioni, </a:t>
            </a:r>
            <a:r>
              <a:rPr lang="it-IT" sz="1800" b="1" dirty="0"/>
              <a:t>m</a:t>
            </a:r>
            <a:r>
              <a:rPr lang="it-IT" sz="1800" b="1" dirty="0" smtClean="0"/>
              <a:t>oltiplicare ciascuna semireazione </a:t>
            </a:r>
            <a:r>
              <a:rPr lang="it-IT" sz="1800" b="1" dirty="0"/>
              <a:t>per </a:t>
            </a:r>
            <a:r>
              <a:rPr lang="it-IT" sz="1800" b="1" dirty="0" smtClean="0"/>
              <a:t>un coefficiente intero, </a:t>
            </a:r>
            <a:r>
              <a:rPr lang="it-IT" sz="1800" b="1" dirty="0"/>
              <a:t>in modo che il numero di elettroni ceduti risulti uguale al numero di elettroni acquisiti.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481849" y="3846298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8</a:t>
            </a:r>
            <a:r>
              <a:rPr lang="it-IT" sz="1800" b="1" dirty="0" smtClean="0"/>
              <a:t>. Sommare le semireazioni</a:t>
            </a:r>
            <a:r>
              <a:rPr lang="it-IT" sz="1800" dirty="0" smtClean="0"/>
              <a:t>. Le specie che compaiono sia ai reagenti che ai prodotti possono essere omesse. </a:t>
            </a:r>
            <a:r>
              <a:rPr lang="it-IT" sz="1800" b="1" dirty="0" smtClean="0"/>
              <a:t> </a:t>
            </a:r>
            <a:endParaRPr lang="it-IT" sz="1800" dirty="0" smtClean="0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481847" y="5511075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Al termine si verifica che la reazione sia effettivamente bilanciata controllando carica e numero di atomi. 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1847" y="416300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6</a:t>
            </a:r>
            <a:r>
              <a:rPr lang="it-IT" sz="1800" b="1" dirty="0" smtClean="0"/>
              <a:t>. </a:t>
            </a:r>
            <a:r>
              <a:rPr lang="it-IT" sz="1800" dirty="0"/>
              <a:t>Per ciascuna della semireazioni, bilanciare </a:t>
            </a:r>
            <a:r>
              <a:rPr lang="it-IT" sz="1800" b="1" dirty="0"/>
              <a:t>numero e tipo di atomi</a:t>
            </a:r>
            <a:r>
              <a:rPr lang="it-IT" sz="1800" dirty="0"/>
              <a:t> aggiungendo molecole di acqua tra i reagenti o tra i </a:t>
            </a:r>
            <a:r>
              <a:rPr lang="it-IT" sz="1800" dirty="0" smtClean="0"/>
              <a:t>prodotti.</a:t>
            </a:r>
            <a:endParaRPr lang="it-IT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322109" y="1105254"/>
                <a:ext cx="3650377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it-IT" sz="1800" b="1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1800" i="1" dirty="0" smtClean="0"/>
                  <a:t>Non è necessario aggiungere H</a:t>
                </a:r>
                <a:r>
                  <a:rPr lang="it-IT" sz="1800" i="1" baseline="-25000" dirty="0" smtClean="0"/>
                  <a:t>2</a:t>
                </a:r>
                <a:r>
                  <a:rPr lang="it-IT" sz="1800" i="1" dirty="0" smtClean="0"/>
                  <a:t>O</a:t>
                </a:r>
              </a:p>
            </p:txBody>
          </p:sp>
        </mc:Choice>
        <mc:Fallback xmlns="">
          <p:sp>
            <p:nvSpPr>
              <p:cNvPr id="3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09" y="1105254"/>
                <a:ext cx="3650377" cy="472979"/>
              </a:xfrm>
              <a:prstGeom prst="rect">
                <a:avLst/>
              </a:prstGeom>
              <a:blipFill>
                <a:blip r:embed="rId2"/>
                <a:stretch>
                  <a:fillRect b="-743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132224" y="1078778"/>
                <a:ext cx="4273594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it-IT" sz="18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224" y="1078778"/>
                <a:ext cx="4273594" cy="468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458405" y="3027459"/>
                <a:ext cx="3650377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it-IT" sz="1800" i="1" dirty="0" smtClean="0"/>
              </a:p>
            </p:txBody>
          </p:sp>
        </mc:Choice>
        <mc:Fallback xmlns="">
          <p:sp>
            <p:nvSpPr>
              <p:cNvPr id="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05" y="3027459"/>
                <a:ext cx="3650377" cy="472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/>
              <p:cNvSpPr txBox="1">
                <a:spLocks/>
              </p:cNvSpPr>
              <p:nvPr/>
            </p:nvSpPr>
            <p:spPr>
              <a:xfrm>
                <a:off x="3657167" y="3310026"/>
                <a:ext cx="5223707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it-IT" sz="18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167" y="3310026"/>
                <a:ext cx="5223707" cy="46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22109" y="1085250"/>
            <a:ext cx="87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x5</a:t>
            </a:r>
            <a:endParaRPr lang="it-IT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84959" y="1039362"/>
            <a:ext cx="87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x2</a:t>
            </a:r>
            <a:endParaRPr lang="it-IT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ontent Placeholder 2"/>
              <p:cNvSpPr txBox="1">
                <a:spLocks/>
              </p:cNvSpPr>
              <p:nvPr/>
            </p:nvSpPr>
            <p:spPr>
              <a:xfrm>
                <a:off x="297052" y="4540391"/>
                <a:ext cx="8399023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9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it-IT" sz="1800" b="1" dirty="0" smtClean="0">
                  <a:solidFill>
                    <a:srgbClr val="0070C0"/>
                  </a:solidFill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9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it-IT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it-IT" sz="1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52" y="4540391"/>
                <a:ext cx="8399023" cy="472979"/>
              </a:xfrm>
              <a:prstGeom prst="rect">
                <a:avLst/>
              </a:prstGeom>
              <a:blipFill>
                <a:blip r:embed="rId6"/>
                <a:stretch>
                  <a:fillRect b="-740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5135289" y="1068205"/>
            <a:ext cx="570567" cy="472979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 56"/>
          <p:cNvSpPr/>
          <p:nvPr/>
        </p:nvSpPr>
        <p:spPr>
          <a:xfrm>
            <a:off x="2147297" y="1097144"/>
            <a:ext cx="570567" cy="472979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4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3" grpId="0"/>
      <p:bldP spid="63" grpId="0"/>
      <p:bldP spid="35" grpId="0"/>
      <p:bldP spid="36" grpId="0"/>
      <p:bldP spid="38" grpId="0"/>
      <p:bldP spid="40" grpId="0"/>
      <p:bldP spid="41" grpId="0" build="p"/>
      <p:bldP spid="2" grpId="0" animBg="1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it-IT" sz="1800" i="1" dirty="0" smtClean="0"/>
                  <a:t>Esempio: Bilanciare </a:t>
                </a:r>
                <a:r>
                  <a:rPr lang="it-IT" sz="1800" i="1" dirty="0"/>
                  <a:t>la seguente reazione che avviene in </a:t>
                </a:r>
                <a:r>
                  <a:rPr lang="it-IT" sz="1800" i="1" u="sng" dirty="0"/>
                  <a:t>ambiente </a:t>
                </a:r>
                <a:r>
                  <a:rPr lang="it-IT" sz="1800" i="1" u="sng" dirty="0" smtClean="0"/>
                  <a:t>acido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7(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it-IT" sz="1800" dirty="0" smtClean="0"/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  <a:blipFill>
                <a:blip r:embed="rId2"/>
                <a:stretch>
                  <a:fillRect l="-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45857" y="520015"/>
            <a:ext cx="3333659" cy="349633"/>
            <a:chOff x="545857" y="702895"/>
            <a:chExt cx="3333659" cy="349633"/>
          </a:xfrm>
        </p:grpSpPr>
        <p:sp>
          <p:nvSpPr>
            <p:cNvPr id="5" name="TextBox 4"/>
            <p:cNvSpPr txBox="1"/>
            <p:nvPr/>
          </p:nvSpPr>
          <p:spPr>
            <a:xfrm>
              <a:off x="545857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+6</a:t>
              </a:r>
              <a:endParaRPr lang="it-IT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71860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-2</a:t>
              </a:r>
              <a:endParaRPr lang="it-IT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3693" y="703718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-1</a:t>
              </a:r>
              <a:endParaRPr lang="it-IT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677" y="708846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0</a:t>
              </a:r>
              <a:endParaRPr lang="it-IT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61759" y="702895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</a:t>
              </a:r>
              <a:r>
                <a:rPr lang="it-IT" sz="1600" dirty="0"/>
                <a:t>3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11704" y="1059562"/>
            <a:ext cx="2991736" cy="346624"/>
            <a:chOff x="703366" y="1228403"/>
            <a:chExt cx="3381557" cy="468255"/>
          </a:xfrm>
        </p:grpSpPr>
        <p:cxnSp>
          <p:nvCxnSpPr>
            <p:cNvPr id="37" name="Elbow Connector 36"/>
            <p:cNvCxnSpPr/>
            <p:nvPr/>
          </p:nvCxnSpPr>
          <p:spPr>
            <a:xfrm rot="5400000" flipV="1">
              <a:off x="1873308" y="112482"/>
              <a:ext cx="115" cy="2339999"/>
            </a:xfrm>
            <a:prstGeom prst="bentConnector3">
              <a:avLst>
                <a:gd name="adj1" fmla="val 334706087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/>
            <p:nvPr/>
          </p:nvCxnSpPr>
          <p:spPr>
            <a:xfrm rot="5400000" flipV="1">
              <a:off x="2983553" y="311031"/>
              <a:ext cx="115" cy="1953158"/>
            </a:xfrm>
            <a:prstGeom prst="bentConnector3">
              <a:avLst>
                <a:gd name="adj1" fmla="val 414217391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96191" y="1228403"/>
              <a:ext cx="735739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RED</a:t>
              </a:r>
              <a:endParaRPr lang="it-IT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63794" y="1327327"/>
              <a:ext cx="621129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OX</a:t>
              </a:r>
              <a:endParaRPr lang="it-IT" b="1" dirty="0"/>
            </a:p>
          </p:txBody>
        </p:sp>
      </p:grpSp>
      <p:sp>
        <p:nvSpPr>
          <p:cNvPr id="29" name="Content Placeholder 2"/>
          <p:cNvSpPr txBox="1">
            <a:spLocks/>
          </p:cNvSpPr>
          <p:nvPr/>
        </p:nvSpPr>
        <p:spPr>
          <a:xfrm>
            <a:off x="4950217" y="612275"/>
            <a:ext cx="387374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1. </a:t>
            </a:r>
            <a:r>
              <a:rPr lang="it-IT" sz="1800" dirty="0"/>
              <a:t>S</a:t>
            </a:r>
            <a:r>
              <a:rPr lang="it-IT" sz="1800" dirty="0" smtClean="0"/>
              <a:t>tati di ossidazione, ossidazione e riduzione.</a:t>
            </a:r>
          </a:p>
        </p:txBody>
      </p:sp>
    </p:spTree>
    <p:extLst>
      <p:ext uri="{BB962C8B-B14F-4D97-AF65-F5344CB8AC3E}">
        <p14:creationId xmlns:p14="http://schemas.microsoft.com/office/powerpoint/2010/main" val="213597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it-IT" sz="1800" i="1" dirty="0" smtClean="0"/>
                  <a:t>Esempio: Bilanciare </a:t>
                </a:r>
                <a:r>
                  <a:rPr lang="it-IT" sz="1800" i="1" dirty="0"/>
                  <a:t>la seguente reazione che avviene in </a:t>
                </a:r>
                <a:r>
                  <a:rPr lang="it-IT" sz="1800" i="1" u="sng" dirty="0"/>
                  <a:t>ambiente </a:t>
                </a:r>
                <a:r>
                  <a:rPr lang="it-IT" sz="1800" i="1" u="sng" dirty="0" smtClean="0"/>
                  <a:t>acido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7(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it-IT" sz="1800" dirty="0" smtClean="0"/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  <a:blipFill>
                <a:blip r:embed="rId2"/>
                <a:stretch>
                  <a:fillRect l="-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45857" y="520015"/>
            <a:ext cx="3333659" cy="349633"/>
            <a:chOff x="545857" y="702895"/>
            <a:chExt cx="3333659" cy="349633"/>
          </a:xfrm>
        </p:grpSpPr>
        <p:sp>
          <p:nvSpPr>
            <p:cNvPr id="5" name="TextBox 4"/>
            <p:cNvSpPr txBox="1"/>
            <p:nvPr/>
          </p:nvSpPr>
          <p:spPr>
            <a:xfrm>
              <a:off x="545857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+6</a:t>
              </a:r>
              <a:endParaRPr lang="it-IT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71860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-2</a:t>
              </a:r>
              <a:endParaRPr lang="it-IT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3693" y="703718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-1</a:t>
              </a:r>
              <a:endParaRPr lang="it-IT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677" y="708846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0</a:t>
              </a:r>
              <a:endParaRPr lang="it-IT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61759" y="702895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</a:t>
              </a:r>
              <a:r>
                <a:rPr lang="it-IT" sz="1600" dirty="0"/>
                <a:t>3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11704" y="1059562"/>
            <a:ext cx="2991736" cy="346624"/>
            <a:chOff x="703366" y="1228403"/>
            <a:chExt cx="3381557" cy="468255"/>
          </a:xfrm>
        </p:grpSpPr>
        <p:cxnSp>
          <p:nvCxnSpPr>
            <p:cNvPr id="37" name="Elbow Connector 36"/>
            <p:cNvCxnSpPr/>
            <p:nvPr/>
          </p:nvCxnSpPr>
          <p:spPr>
            <a:xfrm rot="5400000" flipV="1">
              <a:off x="1873308" y="112482"/>
              <a:ext cx="115" cy="2339999"/>
            </a:xfrm>
            <a:prstGeom prst="bentConnector3">
              <a:avLst>
                <a:gd name="adj1" fmla="val 334706087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/>
            <p:nvPr/>
          </p:nvCxnSpPr>
          <p:spPr>
            <a:xfrm rot="5400000" flipV="1">
              <a:off x="2983553" y="311031"/>
              <a:ext cx="115" cy="1953158"/>
            </a:xfrm>
            <a:prstGeom prst="bentConnector3">
              <a:avLst>
                <a:gd name="adj1" fmla="val 414217391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96191" y="1228403"/>
              <a:ext cx="735739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RED</a:t>
              </a:r>
              <a:endParaRPr lang="it-IT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63794" y="1327327"/>
              <a:ext cx="621129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OX</a:t>
              </a:r>
              <a:endParaRPr lang="it-IT" b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25233" y="1739686"/>
            <a:ext cx="8159363" cy="472979"/>
            <a:chOff x="125233" y="3047278"/>
            <a:chExt cx="8159363" cy="4729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125233" y="3047278"/>
                  <a:ext cx="4120896" cy="47297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:r>
                    <a:rPr lang="it-IT" sz="1800" dirty="0" smtClean="0">
                      <a:solidFill>
                        <a:schemeClr val="tx1"/>
                      </a:solidFill>
                    </a:rPr>
                    <a:t>OX:	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it-IT" sz="18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233" y="3047278"/>
                  <a:ext cx="4120896" cy="472979"/>
                </a:xfrm>
                <a:prstGeom prst="rect">
                  <a:avLst/>
                </a:prstGeom>
                <a:blipFill>
                  <a:blip r:embed="rId3"/>
                  <a:stretch>
                    <a:fillRect b="-5128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Content Placeholder 2"/>
                <p:cNvSpPr txBox="1">
                  <a:spLocks/>
                </p:cNvSpPr>
                <p:nvPr/>
              </p:nvSpPr>
              <p:spPr>
                <a:xfrm>
                  <a:off x="4072260" y="3052120"/>
                  <a:ext cx="4212336" cy="46813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:r>
                    <a:rPr lang="it-IT" sz="1800" dirty="0" smtClean="0"/>
                    <a:t>RED: 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</m:oMath>
                  </a14:m>
                  <a:endParaRPr lang="it-IT" sz="18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2260" y="3052120"/>
                  <a:ext cx="4212336" cy="468137"/>
                </a:xfrm>
                <a:prstGeom prst="rect">
                  <a:avLst/>
                </a:prstGeom>
                <a:blipFill>
                  <a:blip r:embed="rId4"/>
                  <a:stretch>
                    <a:fillRect b="-6494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Content Placeholder 2"/>
          <p:cNvSpPr txBox="1">
            <a:spLocks/>
          </p:cNvSpPr>
          <p:nvPr/>
        </p:nvSpPr>
        <p:spPr>
          <a:xfrm>
            <a:off x="481847" y="3597321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5. Si bilanciano le cariche aggiungendo ioni </a:t>
            </a:r>
            <a:r>
              <a:rPr lang="it-IT" sz="1800" i="1" dirty="0" smtClean="0"/>
              <a:t>H</a:t>
            </a:r>
            <a:r>
              <a:rPr lang="it-IT" sz="1800" i="1" baseline="30000" dirty="0" smtClean="0"/>
              <a:t>+</a:t>
            </a:r>
            <a:r>
              <a:rPr lang="it-IT" sz="1800" dirty="0" smtClean="0"/>
              <a:t> (ambiente acido).</a:t>
            </a:r>
            <a:endParaRPr lang="it-IT" sz="1800" baseline="30000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950217" y="612275"/>
            <a:ext cx="387374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1. </a:t>
            </a:r>
            <a:r>
              <a:rPr lang="it-IT" sz="1800" dirty="0"/>
              <a:t>S</a:t>
            </a:r>
            <a:r>
              <a:rPr lang="it-IT" sz="1800" dirty="0" smtClean="0"/>
              <a:t>tati di ossidazione, ossidazione e riduzione.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81849" y="1453618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2. Si separano le semireazioni: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466176" y="2839040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4. Si aggiungono</a:t>
            </a:r>
            <a:r>
              <a:rPr lang="it-IT" sz="1800" b="1" dirty="0" smtClean="0"/>
              <a:t> </a:t>
            </a:r>
            <a:r>
              <a:rPr lang="it-IT" sz="1800" dirty="0" smtClean="0"/>
              <a:t>gli elettroni ceduti o acquisiti.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7049" y="2076660"/>
            <a:ext cx="8400020" cy="846189"/>
            <a:chOff x="177049" y="2332692"/>
            <a:chExt cx="8400020" cy="846189"/>
          </a:xfrm>
        </p:grpSpPr>
        <p:sp>
          <p:nvSpPr>
            <p:cNvPr id="53" name="Content Placeholder 2"/>
            <p:cNvSpPr txBox="1">
              <a:spLocks/>
            </p:cNvSpPr>
            <p:nvPr/>
          </p:nvSpPr>
          <p:spPr>
            <a:xfrm>
              <a:off x="481846" y="2332692"/>
              <a:ext cx="8095223" cy="37145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r>
                <a:rPr lang="it-IT" sz="1800" dirty="0" smtClean="0"/>
                <a:t>3. Si bilancia il numero di atomi dell’elemento che viene ossidato o ridotto.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Content Placeholder 2"/>
                <p:cNvSpPr txBox="1">
                  <a:spLocks/>
                </p:cNvSpPr>
                <p:nvPr/>
              </p:nvSpPr>
              <p:spPr>
                <a:xfrm>
                  <a:off x="177049" y="2705902"/>
                  <a:ext cx="4120896" cy="47297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it-IT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sSup>
                          <m:sSupPr>
                            <m:ctrlPr>
                              <a:rPr lang="it-IT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𝐶𝑙</m:t>
                            </m:r>
                          </m:e>
                          <m:sup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it-IT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it-IT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𝐶𝑙</m:t>
                            </m:r>
                          </m:e>
                          <m:sub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it-IT" sz="18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049" y="2705902"/>
                  <a:ext cx="4120896" cy="47297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Content Placeholder 2"/>
                <p:cNvSpPr txBox="1">
                  <a:spLocks/>
                </p:cNvSpPr>
                <p:nvPr/>
              </p:nvSpPr>
              <p:spPr>
                <a:xfrm>
                  <a:off x="4133220" y="2710744"/>
                  <a:ext cx="4212336" cy="46813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𝐶𝑟</m:t>
                            </m:r>
                          </m:e>
                          <m:sub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  <m:sup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</m:sup>
                        </m:sSubSup>
                        <m:r>
                          <a:rPr lang="it-IT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→2 </m:t>
                        </m:r>
                        <m:sSup>
                          <m:sSupPr>
                            <m:ctrlPr>
                              <a:rPr lang="it-IT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𝐶𝑟</m:t>
                            </m:r>
                          </m:e>
                          <m:sup>
                            <m:r>
                              <a:rPr lang="it-IT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3+</m:t>
                            </m:r>
                          </m:sup>
                        </m:sSup>
                      </m:oMath>
                    </m:oMathPara>
                  </a14:m>
                  <a:endParaRPr lang="it-IT" sz="18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220" y="2710744"/>
                  <a:ext cx="4212336" cy="46813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256297" y="3187486"/>
                <a:ext cx="4120896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+2 </m:t>
                      </m:r>
                      <m:sSup>
                        <m:sSup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97" y="3187486"/>
                <a:ext cx="4120896" cy="4729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ontent Placeholder 2"/>
              <p:cNvSpPr txBox="1">
                <a:spLocks/>
              </p:cNvSpPr>
              <p:nvPr/>
            </p:nvSpPr>
            <p:spPr>
              <a:xfrm>
                <a:off x="4212468" y="3192328"/>
                <a:ext cx="4212336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68" y="3192328"/>
                <a:ext cx="4212336" cy="468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ontent Placeholder 2"/>
              <p:cNvSpPr txBox="1">
                <a:spLocks/>
              </p:cNvSpPr>
              <p:nvPr/>
            </p:nvSpPr>
            <p:spPr>
              <a:xfrm>
                <a:off x="253249" y="3925102"/>
                <a:ext cx="4120896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+2 </m:t>
                      </m:r>
                      <m:sSup>
                        <m:sSup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49" y="3925102"/>
                <a:ext cx="4120896" cy="47297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ontent Placeholder 2"/>
              <p:cNvSpPr txBox="1">
                <a:spLocks/>
              </p:cNvSpPr>
              <p:nvPr/>
            </p:nvSpPr>
            <p:spPr>
              <a:xfrm>
                <a:off x="4209420" y="3929944"/>
                <a:ext cx="4212336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+14 </m:t>
                      </m:r>
                      <m:sSup>
                        <m:s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420" y="3929944"/>
                <a:ext cx="4212336" cy="468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Content Placeholder 2"/>
          <p:cNvSpPr txBox="1">
            <a:spLocks/>
          </p:cNvSpPr>
          <p:nvPr/>
        </p:nvSpPr>
        <p:spPr>
          <a:xfrm>
            <a:off x="481846" y="5051241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7. Si eguagliano gli elettroni ceduti/acquistati.</a:t>
            </a:r>
            <a:endParaRPr lang="it-IT" sz="1800"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466175" y="5728486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/>
              <a:t>8</a:t>
            </a:r>
            <a:r>
              <a:rPr lang="it-IT" sz="1800" dirty="0" smtClean="0"/>
              <a:t>. Si sommano le semireazioni. 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481846" y="4301187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/>
              <a:t>6</a:t>
            </a:r>
            <a:r>
              <a:rPr lang="it-IT" sz="1800" dirty="0" smtClean="0"/>
              <a:t>. Si bilanciano </a:t>
            </a:r>
            <a:r>
              <a:rPr lang="it-IT" sz="1800" dirty="0"/>
              <a:t>numero e tipo di atomi aggiungendo </a:t>
            </a:r>
            <a:r>
              <a:rPr lang="it-IT" sz="1800" dirty="0" smtClean="0"/>
              <a:t>acqua.</a:t>
            </a:r>
            <a:endParaRPr lang="it-IT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ontent Placeholder 2"/>
              <p:cNvSpPr txBox="1">
                <a:spLocks/>
              </p:cNvSpPr>
              <p:nvPr/>
            </p:nvSpPr>
            <p:spPr>
              <a:xfrm>
                <a:off x="250201" y="4699294"/>
                <a:ext cx="4120896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+2 </m:t>
                      </m:r>
                      <m:sSup>
                        <m:sSup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01" y="4699294"/>
                <a:ext cx="4120896" cy="4729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ontent Placeholder 2"/>
              <p:cNvSpPr txBox="1">
                <a:spLocks/>
              </p:cNvSpPr>
              <p:nvPr/>
            </p:nvSpPr>
            <p:spPr>
              <a:xfrm>
                <a:off x="4050792" y="4704136"/>
                <a:ext cx="4367916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+14 </m:t>
                      </m:r>
                      <m:sSup>
                        <m:s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+7 </m:t>
                      </m:r>
                      <m:sSub>
                        <m:sSub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792" y="4704136"/>
                <a:ext cx="4367916" cy="468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ontent Placeholder 2"/>
              <p:cNvSpPr txBox="1">
                <a:spLocks/>
              </p:cNvSpPr>
              <p:nvPr/>
            </p:nvSpPr>
            <p:spPr>
              <a:xfrm>
                <a:off x="228865" y="5372902"/>
                <a:ext cx="4120896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→3 </m:t>
                      </m:r>
                      <m:sSub>
                        <m:sSub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+6 </m:t>
                      </m:r>
                      <m:sSup>
                        <m:sSup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65" y="5372902"/>
                <a:ext cx="4120896" cy="4729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ontent Placeholder 2"/>
              <p:cNvSpPr txBox="1">
                <a:spLocks/>
              </p:cNvSpPr>
              <p:nvPr/>
            </p:nvSpPr>
            <p:spPr>
              <a:xfrm>
                <a:off x="4029456" y="5377744"/>
                <a:ext cx="4367916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+14 </m:t>
                      </m:r>
                      <m:sSup>
                        <m:s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+7 </m:t>
                      </m:r>
                      <m:sSub>
                        <m:sSub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456" y="5377744"/>
                <a:ext cx="4367916" cy="4681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832932" y="4682661"/>
            <a:ext cx="87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x3</a:t>
            </a:r>
            <a:endParaRPr lang="it-IT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372784" y="4644511"/>
            <a:ext cx="87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x1</a:t>
            </a:r>
            <a:endParaRPr lang="it-IT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ontent Placeholder 2"/>
              <p:cNvSpPr txBox="1">
                <a:spLocks/>
              </p:cNvSpPr>
              <p:nvPr/>
            </p:nvSpPr>
            <p:spPr>
              <a:xfrm>
                <a:off x="481846" y="6064343"/>
                <a:ext cx="8079552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+14 </m:t>
                      </m:r>
                      <m:sSup>
                        <m:s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</m:t>
                      </m:r>
                      <m:sSub>
                        <m:sSubPr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it-IT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</m:e>
                        <m:sup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</m:sup>
                      </m:sSup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+7 </m:t>
                      </m:r>
                      <m:sSub>
                        <m:sSubPr>
                          <m:ctrlP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it-IT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46" y="6064343"/>
                <a:ext cx="8079552" cy="4681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109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29" grpId="0"/>
      <p:bldP spid="34" grpId="0"/>
      <p:bldP spid="38" grpId="0"/>
      <p:bldP spid="42" grpId="0"/>
      <p:bldP spid="50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7" grpId="0"/>
      <p:bldP spid="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it-IT" sz="2800" dirty="0" err="1" smtClean="0">
                <a:solidFill>
                  <a:srgbClr val="00B0F0"/>
                </a:solidFill>
              </a:rPr>
              <a:t>Reazioni</a:t>
            </a:r>
            <a:r>
              <a:rPr lang="en-US" altLang="it-IT" sz="2800" dirty="0" smtClean="0">
                <a:solidFill>
                  <a:srgbClr val="00B0F0"/>
                </a:solidFill>
              </a:rPr>
              <a:t> di </a:t>
            </a:r>
            <a:r>
              <a:rPr lang="en-US" altLang="it-IT" sz="2800" dirty="0" err="1" smtClean="0">
                <a:solidFill>
                  <a:srgbClr val="00B0F0"/>
                </a:solidFill>
              </a:rPr>
              <a:t>disproporzione</a:t>
            </a:r>
            <a:r>
              <a:rPr lang="en-US" altLang="it-IT" sz="2800" dirty="0" smtClean="0">
                <a:solidFill>
                  <a:srgbClr val="00B0F0"/>
                </a:solidFill>
              </a:rPr>
              <a:t> (o </a:t>
            </a:r>
            <a:r>
              <a:rPr lang="en-US" altLang="it-IT" sz="2800" dirty="0" err="1" smtClean="0">
                <a:solidFill>
                  <a:srgbClr val="00B0F0"/>
                </a:solidFill>
              </a:rPr>
              <a:t>dismutazione</a:t>
            </a:r>
            <a:r>
              <a:rPr lang="en-US" altLang="it-IT" sz="2800" dirty="0" smtClean="0">
                <a:solidFill>
                  <a:srgbClr val="00B0F0"/>
                </a:solidFill>
              </a:rPr>
              <a:t>)</a:t>
            </a:r>
            <a:endParaRPr lang="en-US" altLang="it-IT" sz="4800" dirty="0" smtClean="0">
              <a:solidFill>
                <a:srgbClr val="00B0F0"/>
              </a:solidFill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381000" y="1295400"/>
            <a:ext cx="81534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/>
              <a:t>Sono reazioni redox in cui lo scambio elettronico avviene fra molecole dello stesso tipo. In tal modo, la stessa specie chimica si comporta sia da ossidante che da riducente. Esempio: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/>
              <a:t>	Cl</a:t>
            </a:r>
            <a:r>
              <a:rPr lang="it-IT" altLang="it-IT" sz="2000" baseline="-25000"/>
              <a:t>2</a:t>
            </a:r>
            <a:r>
              <a:rPr lang="it-IT" altLang="it-IT" sz="2000"/>
              <a:t>   +   6 H</a:t>
            </a:r>
            <a:r>
              <a:rPr lang="it-IT" altLang="it-IT" sz="2000" baseline="-25000"/>
              <a:t>2</a:t>
            </a:r>
            <a:r>
              <a:rPr lang="it-IT" altLang="it-IT" sz="2000"/>
              <a:t>O   =  2 ClO</a:t>
            </a:r>
            <a:r>
              <a:rPr lang="it-IT" altLang="it-IT" sz="2000" baseline="-25000"/>
              <a:t>3</a:t>
            </a:r>
            <a:r>
              <a:rPr lang="it-IT" altLang="it-IT" sz="2000" baseline="30000"/>
              <a:t>-</a:t>
            </a:r>
            <a:r>
              <a:rPr lang="it-IT" altLang="it-IT" sz="2000"/>
              <a:t>   +   12 H</a:t>
            </a:r>
            <a:r>
              <a:rPr lang="it-IT" altLang="it-IT" sz="2000" baseline="30000"/>
              <a:t>+</a:t>
            </a:r>
            <a:r>
              <a:rPr lang="it-IT" altLang="it-IT" sz="2000"/>
              <a:t>    +   10 e</a:t>
            </a:r>
            <a:r>
              <a:rPr lang="it-IT" altLang="it-IT" sz="2000" baseline="30000"/>
              <a:t>-</a:t>
            </a:r>
            <a:endParaRPr lang="it-IT" altLang="it-IT" sz="2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/>
              <a:t>	5 Cl</a:t>
            </a:r>
            <a:r>
              <a:rPr lang="it-IT" altLang="it-IT" sz="2000" baseline="-25000"/>
              <a:t>2</a:t>
            </a:r>
            <a:r>
              <a:rPr lang="it-IT" altLang="it-IT" sz="2000"/>
              <a:t>   + 10 e</a:t>
            </a:r>
            <a:r>
              <a:rPr lang="it-IT" altLang="it-IT" sz="2000" baseline="30000"/>
              <a:t>-</a:t>
            </a:r>
            <a:r>
              <a:rPr lang="it-IT" altLang="it-IT" sz="2000"/>
              <a:t>     =  10 Cl</a:t>
            </a:r>
            <a:r>
              <a:rPr lang="it-IT" altLang="it-IT" sz="2000" baseline="30000"/>
              <a:t>-</a:t>
            </a:r>
            <a:r>
              <a:rPr lang="it-IT" altLang="it-IT" sz="2000"/>
              <a:t>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/>
              <a:t>	6 Cl</a:t>
            </a:r>
            <a:r>
              <a:rPr lang="it-IT" altLang="it-IT" sz="2000" baseline="-25000"/>
              <a:t>2</a:t>
            </a:r>
            <a:r>
              <a:rPr lang="it-IT" altLang="it-IT" sz="2000"/>
              <a:t>   +   6 H</a:t>
            </a:r>
            <a:r>
              <a:rPr lang="it-IT" altLang="it-IT" sz="2000" baseline="-25000"/>
              <a:t>2</a:t>
            </a:r>
            <a:r>
              <a:rPr lang="it-IT" altLang="it-IT" sz="2000"/>
              <a:t>O   =  2 ClO</a:t>
            </a:r>
            <a:r>
              <a:rPr lang="it-IT" altLang="it-IT" sz="2000" baseline="-25000"/>
              <a:t>3</a:t>
            </a:r>
            <a:r>
              <a:rPr lang="it-IT" altLang="it-IT" sz="2000" baseline="30000"/>
              <a:t>-</a:t>
            </a:r>
            <a:r>
              <a:rPr lang="it-IT" altLang="it-IT" sz="2000"/>
              <a:t>   +   12 H</a:t>
            </a:r>
            <a:r>
              <a:rPr lang="it-IT" altLang="it-IT" sz="2000" baseline="30000"/>
              <a:t>+</a:t>
            </a:r>
            <a:r>
              <a:rPr lang="it-IT" altLang="it-IT" sz="2000"/>
              <a:t>    +  10 Cl</a:t>
            </a:r>
            <a:r>
              <a:rPr lang="it-IT" altLang="it-IT" sz="2000" baseline="30000"/>
              <a:t>-</a:t>
            </a:r>
            <a:r>
              <a:rPr lang="it-IT" altLang="it-IT" sz="2000"/>
              <a:t>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/>
              <a:t>Nelle reazioni di disproporzione, le due coppie redox implicate condividono un membro, che gioca il ruolo di forma ossidata in una coppia e di forma ridotta nell'altra. Nell'esempio appena visto, le coppie redox implicate nella reazione sono Cl</a:t>
            </a:r>
            <a:r>
              <a:rPr lang="it-IT" altLang="it-IT" sz="2000" baseline="-25000"/>
              <a:t>2</a:t>
            </a:r>
            <a:r>
              <a:rPr lang="it-IT" altLang="it-IT" sz="2000"/>
              <a:t> / ClO</a:t>
            </a:r>
            <a:r>
              <a:rPr lang="it-IT" altLang="it-IT" sz="2000" baseline="-25000"/>
              <a:t>3</a:t>
            </a:r>
            <a:r>
              <a:rPr lang="it-IT" altLang="it-IT" sz="2000" baseline="30000"/>
              <a:t>-</a:t>
            </a:r>
            <a:r>
              <a:rPr lang="it-IT" altLang="it-IT" sz="2000"/>
              <a:t> e Cl</a:t>
            </a:r>
            <a:r>
              <a:rPr lang="it-IT" altLang="it-IT" sz="2000" baseline="-25000"/>
              <a:t>2</a:t>
            </a:r>
            <a:r>
              <a:rPr lang="it-IT" altLang="it-IT" sz="2000"/>
              <a:t> / Cl</a:t>
            </a:r>
            <a:r>
              <a:rPr lang="it-IT" altLang="it-IT" sz="2000" baseline="30000"/>
              <a:t>-</a:t>
            </a:r>
            <a:r>
              <a:rPr lang="it-IT" altLang="it-IT" sz="2000"/>
              <a:t> : il Cl</a:t>
            </a:r>
            <a:r>
              <a:rPr lang="it-IT" altLang="it-IT" sz="2000" baseline="-25000"/>
              <a:t>2</a:t>
            </a:r>
            <a:r>
              <a:rPr lang="it-IT" altLang="it-IT" sz="2000"/>
              <a:t> è il membro comune alle due coppie, essendo la forma ridotta della prima e la forma ossidata della seconda.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000"/>
              <a:t> Il fatto che una reazione redox possa essere scomposta in due semireazioni si può utilizzare per il suo bilanciamento, nel senso che le due semireazioni possono essere bilanciate </a:t>
            </a:r>
            <a:r>
              <a:rPr lang="it-IT" altLang="it-IT" sz="2000" b="1"/>
              <a:t>separatamente</a:t>
            </a:r>
            <a:r>
              <a:rPr lang="it-IT" altLang="it-IT" sz="2000"/>
              <a:t> e poi sommate per dare la reazione globale.</a:t>
            </a:r>
            <a:r>
              <a:rPr lang="it-IT" altLang="it-IT" sz="2400"/>
              <a:t> </a:t>
            </a:r>
          </a:p>
        </p:txBody>
      </p:sp>
      <p:sp>
        <p:nvSpPr>
          <p:cNvPr id="11268" name="Line 1028"/>
          <p:cNvSpPr>
            <a:spLocks noChangeShapeType="1"/>
          </p:cNvSpPr>
          <p:nvPr/>
        </p:nvSpPr>
        <p:spPr bwMode="auto">
          <a:xfrm>
            <a:off x="1219200" y="3276600"/>
            <a:ext cx="525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2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19100" y="5029200"/>
            <a:ext cx="42291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381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Bilanciamento delle equazioni chimiche</a:t>
            </a:r>
            <a:endParaRPr lang="it-IT" sz="2800" dirty="0"/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533400" y="685800"/>
            <a:ext cx="81534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Le reazioni chimiche devono essere </a:t>
            </a:r>
            <a:r>
              <a:rPr lang="it-IT" sz="2000" b="1" dirty="0" smtClean="0"/>
              <a:t>bilanciate </a:t>
            </a:r>
            <a:r>
              <a:rPr lang="it-IT" sz="2000" dirty="0" smtClean="0"/>
              <a:t>aggiungendo </a:t>
            </a:r>
            <a:r>
              <a:rPr lang="it-IT" sz="2000" b="1" dirty="0" smtClean="0"/>
              <a:t>coefficienti stechiometrici</a:t>
            </a:r>
            <a:r>
              <a:rPr lang="it-IT" sz="2000" dirty="0" smtClean="0"/>
              <a:t> davanti ai reagenti e davanti ai prodotti in modo che: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AutoNum type="arabicPeriod"/>
              <a:tabLst/>
              <a:defRPr/>
            </a:pPr>
            <a:r>
              <a:rPr lang="it-IT" sz="2000" dirty="0" smtClean="0"/>
              <a:t>Il </a:t>
            </a:r>
            <a:r>
              <a:rPr lang="it-IT" sz="2000" b="1" dirty="0" smtClean="0">
                <a:solidFill>
                  <a:srgbClr val="FF0000"/>
                </a:solidFill>
              </a:rPr>
              <a:t>numero</a:t>
            </a:r>
            <a:r>
              <a:rPr lang="it-IT" sz="2000" dirty="0" smtClean="0"/>
              <a:t> e il </a:t>
            </a:r>
            <a:r>
              <a:rPr lang="it-IT" sz="2000" b="1" dirty="0" smtClean="0">
                <a:solidFill>
                  <a:srgbClr val="FF0000"/>
                </a:solidFill>
              </a:rPr>
              <a:t>tipo di atomi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tra i reagenti sia uguale al numero e al tipo degli atomi tra i prodotti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AutoNum type="arabicPeriod"/>
              <a:tabLst/>
              <a:defRPr/>
            </a:pPr>
            <a:r>
              <a:rPr kumimoji="0" lang="it-IT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La </a:t>
            </a:r>
            <a:r>
              <a:rPr kumimoji="0" lang="it-IT" sz="20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carica totale</a:t>
            </a:r>
            <a:r>
              <a:rPr kumimoji="0" lang="it-IT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dei reagenti sia pari alla carica totale dei prodotti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AutoNum type="arabicPeriod"/>
              <a:tabLst/>
              <a:defRPr/>
            </a:pP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</a:rPr>
              <a:t>Nel caso delle reazioni di ossidoriduzione, il numero di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elettroni</a:t>
            </a: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</a:rPr>
              <a:t> ceduti da un reagente sia pari al numero di elettroni accettati da un altro reagente</a:t>
            </a:r>
            <a:endParaRPr kumimoji="0" lang="it-IT" sz="200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381000" y="3200400"/>
            <a:ext cx="71628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Esempi: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Ca(OH)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 +    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PO</a:t>
            </a:r>
            <a:r>
              <a:rPr lang="it-IT" sz="2000" baseline="-25000" dirty="0" smtClean="0"/>
              <a:t>4</a:t>
            </a:r>
            <a:r>
              <a:rPr lang="it-IT" sz="2000" dirty="0" smtClean="0"/>
              <a:t>	        Ca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(PO</a:t>
            </a:r>
            <a:r>
              <a:rPr lang="it-IT" sz="2000" baseline="-25000" dirty="0" smtClean="0"/>
              <a:t>4</a:t>
            </a:r>
            <a:r>
              <a:rPr lang="it-IT" sz="2000" dirty="0" smtClean="0"/>
              <a:t>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 +   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sz="200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 K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CrO</a:t>
            </a:r>
            <a:r>
              <a:rPr lang="it-IT" sz="2000" baseline="-25000" dirty="0" smtClean="0"/>
              <a:t>4</a:t>
            </a:r>
            <a:r>
              <a:rPr lang="it-IT" sz="2000" dirty="0" smtClean="0"/>
              <a:t> +  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SO</a:t>
            </a:r>
            <a:r>
              <a:rPr lang="it-IT" sz="2000" baseline="-25000" dirty="0" smtClean="0"/>
              <a:t>4</a:t>
            </a:r>
            <a:r>
              <a:rPr lang="it-IT" sz="2000" dirty="0" smtClean="0"/>
              <a:t>	   K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Cr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  <a:r>
              <a:rPr lang="it-IT" sz="2000" baseline="-25000" dirty="0" smtClean="0"/>
              <a:t>7</a:t>
            </a:r>
            <a:r>
              <a:rPr lang="it-IT" sz="2000" dirty="0" smtClean="0"/>
              <a:t> +    K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SO</a:t>
            </a:r>
            <a:r>
              <a:rPr lang="it-IT" sz="2000" baseline="-25000" dirty="0" smtClean="0"/>
              <a:t>4</a:t>
            </a:r>
            <a:r>
              <a:rPr lang="it-IT" sz="2000" dirty="0" smtClean="0"/>
              <a:t> +   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sz="20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 CrO</a:t>
            </a:r>
            <a:r>
              <a:rPr lang="it-IT" sz="2000" baseline="-25000" dirty="0" smtClean="0"/>
              <a:t>4</a:t>
            </a:r>
            <a:r>
              <a:rPr lang="it-IT" sz="2000" baseline="30000" dirty="0" smtClean="0"/>
              <a:t>2-</a:t>
            </a:r>
            <a:r>
              <a:rPr lang="it-IT" sz="2000" dirty="0" smtClean="0"/>
              <a:t> +    H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	            Cr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  <a:r>
              <a:rPr lang="it-IT" sz="2000" baseline="-25000" dirty="0" smtClean="0"/>
              <a:t>7</a:t>
            </a:r>
            <a:r>
              <a:rPr lang="it-IT" sz="2000" baseline="30000" dirty="0" smtClean="0"/>
              <a:t>2-</a:t>
            </a:r>
            <a:r>
              <a:rPr lang="it-IT" sz="2000" dirty="0" smtClean="0"/>
              <a:t> +   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sz="20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 Rb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CO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+    HNO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	      RbNO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+    CO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 +  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</a:t>
            </a:r>
            <a:endParaRPr lang="it-IT" sz="2000" dirty="0"/>
          </a:p>
        </p:txBody>
      </p:sp>
      <p:cxnSp>
        <p:nvCxnSpPr>
          <p:cNvPr id="16" name="Connettore 2 25"/>
          <p:cNvCxnSpPr/>
          <p:nvPr/>
        </p:nvCxnSpPr>
        <p:spPr>
          <a:xfrm>
            <a:off x="2819400" y="38084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" y="3600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3593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3593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Connettore 2 25"/>
          <p:cNvCxnSpPr/>
          <p:nvPr/>
        </p:nvCxnSpPr>
        <p:spPr>
          <a:xfrm>
            <a:off x="2590800" y="45704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100" y="436673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31" name="Connettore 2 25"/>
          <p:cNvCxnSpPr/>
          <p:nvPr/>
        </p:nvCxnSpPr>
        <p:spPr>
          <a:xfrm>
            <a:off x="2057400" y="53324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7200" y="512873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24000" y="5117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39" name="Connettore 2 25"/>
          <p:cNvCxnSpPr/>
          <p:nvPr/>
        </p:nvCxnSpPr>
        <p:spPr>
          <a:xfrm>
            <a:off x="2590800" y="6062146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76600" y="5879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00200" y="5879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" name="TextBox 18"/>
          <p:cNvSpPr txBox="1"/>
          <p:nvPr/>
        </p:nvSpPr>
        <p:spPr>
          <a:xfrm>
            <a:off x="3429000" y="3593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7" name="TextBox 23"/>
          <p:cNvSpPr txBox="1"/>
          <p:nvPr/>
        </p:nvSpPr>
        <p:spPr>
          <a:xfrm>
            <a:off x="1524000" y="4355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23"/>
          <p:cNvSpPr txBox="1"/>
          <p:nvPr/>
        </p:nvSpPr>
        <p:spPr>
          <a:xfrm>
            <a:off x="3124200" y="4355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9" name="TextBox 23"/>
          <p:cNvSpPr txBox="1"/>
          <p:nvPr/>
        </p:nvSpPr>
        <p:spPr>
          <a:xfrm>
            <a:off x="4343400" y="4343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0" name="TextBox 23"/>
          <p:cNvSpPr txBox="1"/>
          <p:nvPr/>
        </p:nvSpPr>
        <p:spPr>
          <a:xfrm>
            <a:off x="5334000" y="4343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" name="TextBox 23"/>
          <p:cNvSpPr txBox="1"/>
          <p:nvPr/>
        </p:nvSpPr>
        <p:spPr>
          <a:xfrm>
            <a:off x="2743200" y="5117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TextBox 23"/>
          <p:cNvSpPr txBox="1"/>
          <p:nvPr/>
        </p:nvSpPr>
        <p:spPr>
          <a:xfrm>
            <a:off x="3886200" y="5117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Box 23"/>
          <p:cNvSpPr txBox="1"/>
          <p:nvPr/>
        </p:nvSpPr>
        <p:spPr>
          <a:xfrm>
            <a:off x="457200" y="5879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23"/>
          <p:cNvSpPr txBox="1"/>
          <p:nvPr/>
        </p:nvSpPr>
        <p:spPr>
          <a:xfrm>
            <a:off x="4419600" y="5879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23"/>
          <p:cNvSpPr txBox="1"/>
          <p:nvPr/>
        </p:nvSpPr>
        <p:spPr>
          <a:xfrm>
            <a:off x="5181600" y="58790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835013" y="5128736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Reazione scritta in forma ionica</a:t>
            </a:r>
            <a:endParaRPr lang="it-IT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5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2" grpId="0" uiExpand="1" build="p"/>
      <p:bldP spid="4" grpId="0" uiExpand="1"/>
      <p:bldP spid="19" grpId="0" uiExpand="1"/>
      <p:bldP spid="20" grpId="0" uiExpand="1"/>
      <p:bldP spid="24" grpId="0" uiExpand="1"/>
      <p:bldP spid="33" grpId="0" uiExpand="1"/>
      <p:bldP spid="38" grpId="0" uiExpand="1"/>
      <p:bldP spid="41" grpId="0"/>
      <p:bldP spid="45" grpId="0"/>
      <p:bldP spid="37" grpId="0"/>
      <p:bldP spid="37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asellaDiTesto 42"/>
          <p:cNvSpPr txBox="1"/>
          <p:nvPr/>
        </p:nvSpPr>
        <p:spPr>
          <a:xfrm>
            <a:off x="1905000" y="5562600"/>
            <a:ext cx="609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600"/>
              </a:spcAft>
              <a:defRPr/>
            </a:pPr>
            <a:endParaRPr lang="it-IT" sz="2000" dirty="0" smtClean="0"/>
          </a:p>
          <a:p>
            <a:pPr lvl="0" algn="just">
              <a:spcAft>
                <a:spcPts val="600"/>
              </a:spcAft>
              <a:defRPr/>
            </a:pPr>
            <a:r>
              <a:rPr lang="it-IT" sz="2000" dirty="0" smtClean="0"/>
              <a:t>	</a:t>
            </a:r>
            <a:r>
              <a:rPr lang="it-IT" sz="2000" dirty="0" smtClean="0">
                <a:solidFill>
                  <a:srgbClr val="7030A0"/>
                </a:solidFill>
              </a:rPr>
              <a:t> </a:t>
            </a:r>
            <a:r>
              <a:rPr lang="it-IT" sz="2000" dirty="0" smtClean="0"/>
              <a:t>Fe</a:t>
            </a:r>
            <a:r>
              <a:rPr lang="it-IT" sz="2000" b="1" baseline="30000" dirty="0" smtClean="0"/>
              <a:t>0</a:t>
            </a:r>
            <a:r>
              <a:rPr lang="it-IT" sz="2000" dirty="0" smtClean="0"/>
              <a:t> +  O</a:t>
            </a:r>
            <a:r>
              <a:rPr lang="it-IT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2000" b="1" baseline="30000" dirty="0" smtClean="0"/>
              <a:t>0</a:t>
            </a:r>
            <a:r>
              <a:rPr lang="it-IT" sz="2000" baseline="-25000" dirty="0" smtClean="0"/>
              <a:t>	         </a:t>
            </a:r>
            <a:r>
              <a:rPr lang="it-IT" sz="2000" dirty="0" smtClean="0"/>
              <a:t> Fe</a:t>
            </a:r>
            <a:r>
              <a:rPr lang="it-IT" sz="2000" b="1" baseline="30000" dirty="0" smtClean="0"/>
              <a:t>3+</a:t>
            </a:r>
            <a:r>
              <a:rPr lang="it-IT" sz="2000" dirty="0" smtClean="0"/>
              <a:t> + 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dirty="0" smtClean="0"/>
              <a:t>O</a:t>
            </a:r>
            <a:r>
              <a:rPr lang="it-IT" sz="2000" b="1" baseline="30000" dirty="0" smtClean="0"/>
              <a:t>2-</a:t>
            </a:r>
          </a:p>
          <a:p>
            <a:endParaRPr lang="it-IT" sz="2000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04800" y="762000"/>
            <a:ext cx="86868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b="1" dirty="0" smtClean="0"/>
              <a:t>Le reazioni di ossidoriduzione sono quelle in cui lo stato di ossidazione (numero di ossidazione) di </a:t>
            </a:r>
            <a:r>
              <a:rPr lang="it-IT" sz="2000" b="1" dirty="0" smtClean="0">
                <a:solidFill>
                  <a:srgbClr val="FF0000"/>
                </a:solidFill>
              </a:rPr>
              <a:t>alcuni atomi </a:t>
            </a:r>
            <a:r>
              <a:rPr lang="it-IT" sz="2000" b="1" dirty="0" smtClean="0"/>
              <a:t>cambia nel corso della reazione. </a:t>
            </a:r>
          </a:p>
          <a:p>
            <a:pPr lvl="0" algn="ctr">
              <a:spcAft>
                <a:spcPts val="2100"/>
              </a:spcAft>
              <a:defRPr/>
            </a:pPr>
            <a:r>
              <a:rPr lang="it-IT" sz="2000" b="1" i="1" dirty="0" smtClean="0"/>
              <a:t>Formalmente</a:t>
            </a:r>
            <a:r>
              <a:rPr lang="it-IT" sz="2000" dirty="0" smtClean="0"/>
              <a:t>, gli atomi di uno stesso elemento hanno perciò diverso stato di ossidazione nei reagenti e nei prodotti. C’è uno scambio di elettroni tra i composti.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sz="2000" dirty="0" smtClean="0"/>
              <a:t>Si dice </a:t>
            </a:r>
            <a:r>
              <a:rPr lang="it-IT" sz="2000" b="1" dirty="0" smtClean="0">
                <a:solidFill>
                  <a:srgbClr val="00B050"/>
                </a:solidFill>
              </a:rPr>
              <a:t>ossidazione </a:t>
            </a:r>
            <a:r>
              <a:rPr lang="it-IT" sz="2000" dirty="0" smtClean="0"/>
              <a:t>la trasformazione che porta all’</a:t>
            </a:r>
            <a:r>
              <a:rPr lang="it-IT" sz="2000" b="1" dirty="0" smtClean="0">
                <a:solidFill>
                  <a:srgbClr val="00B050"/>
                </a:solidFill>
              </a:rPr>
              <a:t>aumento</a:t>
            </a:r>
            <a:r>
              <a:rPr lang="it-IT" sz="2000" dirty="0" smtClean="0"/>
              <a:t> del numero di ossidazione. L’atomo che si ossida cede elettroni: 	Cu</a:t>
            </a:r>
            <a:r>
              <a:rPr lang="it-IT" sz="2000" b="1" baseline="30000" dirty="0" smtClean="0"/>
              <a:t>0</a:t>
            </a:r>
            <a:r>
              <a:rPr lang="it-IT" sz="2000" dirty="0" smtClean="0"/>
              <a:t>                Cu</a:t>
            </a:r>
            <a:r>
              <a:rPr lang="it-IT" sz="2000" b="1" baseline="30000" dirty="0" smtClean="0"/>
              <a:t>2+</a:t>
            </a:r>
            <a:r>
              <a:rPr lang="it-IT" sz="2000" dirty="0" smtClean="0"/>
              <a:t>  +  2 e</a:t>
            </a:r>
            <a:r>
              <a:rPr lang="it-IT" sz="2000" b="1" baseline="30000" dirty="0" smtClean="0"/>
              <a:t>-</a:t>
            </a:r>
          </a:p>
          <a:p>
            <a:pPr lvl="0" algn="ctr">
              <a:spcAft>
                <a:spcPts val="1200"/>
              </a:spcAft>
              <a:defRPr/>
            </a:pPr>
            <a:r>
              <a:rPr lang="it-IT" sz="2000" dirty="0" smtClean="0"/>
              <a:t>Si dice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riduzione</a:t>
            </a:r>
            <a:r>
              <a:rPr lang="it-IT" sz="2000" b="1" dirty="0" smtClean="0"/>
              <a:t> </a:t>
            </a:r>
            <a:r>
              <a:rPr lang="it-IT" sz="2000" dirty="0" smtClean="0"/>
              <a:t>la trasformazione che porta alla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riduzione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dirty="0" smtClean="0"/>
              <a:t>del numero di ossidazione. L’atomo che si riduce acquista elettroni: 	Cl</a:t>
            </a:r>
            <a:r>
              <a:rPr lang="it-IT" sz="2000" baseline="-25000" dirty="0" smtClean="0"/>
              <a:t>2</a:t>
            </a:r>
            <a:r>
              <a:rPr lang="it-IT" sz="2000" b="1" baseline="30000" dirty="0" smtClean="0"/>
              <a:t>0</a:t>
            </a:r>
            <a:r>
              <a:rPr lang="it-IT" sz="2000" dirty="0" smtClean="0"/>
              <a:t>  +  2 e</a:t>
            </a:r>
            <a:r>
              <a:rPr lang="it-IT" sz="2000" b="1" baseline="30000" dirty="0" smtClean="0"/>
              <a:t>-</a:t>
            </a:r>
            <a:r>
              <a:rPr lang="it-IT" sz="2000" dirty="0" smtClean="0"/>
              <a:t>                2 Cl</a:t>
            </a:r>
            <a:r>
              <a:rPr lang="it-IT" sz="2000" b="1" baseline="30000" dirty="0" smtClean="0"/>
              <a:t>-1</a:t>
            </a:r>
          </a:p>
          <a:p>
            <a:pPr lvl="0" algn="ctr">
              <a:spcAft>
                <a:spcPts val="2100"/>
              </a:spcAft>
              <a:defRPr/>
            </a:pPr>
            <a:r>
              <a:rPr lang="it-IT" dirty="0" smtClean="0"/>
              <a:t>Il composto che si ossida viene anche chiamato </a:t>
            </a:r>
            <a:r>
              <a:rPr lang="it-IT" b="1" dirty="0" smtClean="0"/>
              <a:t>riducente</a:t>
            </a:r>
            <a:r>
              <a:rPr lang="it-IT" dirty="0" smtClean="0"/>
              <a:t>, perché causa la riduzione dell’altro reagente. Il composto che si riduce, invece, viene chiamato </a:t>
            </a:r>
            <a:r>
              <a:rPr lang="it-IT" b="1" dirty="0" smtClean="0"/>
              <a:t>ossidante</a:t>
            </a:r>
            <a:r>
              <a:rPr lang="it-IT" dirty="0" smtClean="0"/>
              <a:t>.</a:t>
            </a:r>
          </a:p>
          <a:p>
            <a:pPr lvl="0" algn="ctr">
              <a:spcAft>
                <a:spcPts val="2100"/>
              </a:spcAft>
              <a:defRPr/>
            </a:pPr>
            <a:r>
              <a:rPr lang="it-IT" dirty="0" smtClean="0"/>
              <a:t>Le due reazioni formali di ossidazione e riduzione vengono indicate come </a:t>
            </a:r>
            <a:r>
              <a:rPr lang="it-IT" b="1" dirty="0" err="1" smtClean="0"/>
              <a:t>semireazioni</a:t>
            </a:r>
            <a:endParaRPr lang="it-IT" b="1" baseline="30000" dirty="0" smtClean="0"/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sz="2000" b="1" dirty="0" smtClean="0"/>
              <a:t>Una reazione di ossidazione è sempre accoppiata con una reazione di riduzione</a:t>
            </a:r>
            <a:r>
              <a:rPr lang="it-IT" sz="2000" dirty="0" smtClean="0"/>
              <a:t>: gli elettroni non possono rimanere come particelle isolate! Sono troppo reattivi!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3</a:t>
            </a:fld>
            <a:endParaRPr lang="it-IT" dirty="0"/>
          </a:p>
        </p:txBody>
      </p:sp>
      <p:cxnSp>
        <p:nvCxnSpPr>
          <p:cNvPr id="16" name="Connettore 2 25"/>
          <p:cNvCxnSpPr/>
          <p:nvPr/>
        </p:nvCxnSpPr>
        <p:spPr>
          <a:xfrm>
            <a:off x="6629400" y="28178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25"/>
          <p:cNvCxnSpPr/>
          <p:nvPr/>
        </p:nvCxnSpPr>
        <p:spPr>
          <a:xfrm>
            <a:off x="4343400" y="6172200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25"/>
          <p:cNvCxnSpPr/>
          <p:nvPr/>
        </p:nvCxnSpPr>
        <p:spPr>
          <a:xfrm>
            <a:off x="7315200" y="3581400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676400" y="6398181"/>
            <a:ext cx="565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o</a:t>
            </a:r>
            <a:r>
              <a:rPr lang="it-IT" b="1" dirty="0" smtClean="0">
                <a:solidFill>
                  <a:srgbClr val="00B050"/>
                </a:solidFill>
              </a:rPr>
              <a:t>gni Fe perde 3 elettroni            </a:t>
            </a:r>
            <a:r>
              <a:rPr lang="it-IT" b="1" dirty="0" smtClean="0">
                <a:solidFill>
                  <a:schemeClr val="tx2"/>
                </a:solidFill>
              </a:rPr>
              <a:t>ogni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r>
              <a:rPr lang="it-IT" b="1" dirty="0" smtClean="0">
                <a:solidFill>
                  <a:schemeClr val="tx2"/>
                </a:solidFill>
              </a:rPr>
              <a:t>O acquista 2 elettroni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09599" y="0"/>
            <a:ext cx="84512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t-IT" sz="3200" dirty="0" smtClean="0">
                <a:solidFill>
                  <a:srgbClr val="00B0F0"/>
                </a:solidFill>
              </a:rPr>
              <a:t>Le </a:t>
            </a:r>
            <a:r>
              <a:rPr lang="en-US" altLang="it-IT" sz="3200" dirty="0" err="1" smtClean="0">
                <a:solidFill>
                  <a:srgbClr val="00B0F0"/>
                </a:solidFill>
              </a:rPr>
              <a:t>reazioni</a:t>
            </a:r>
            <a:r>
              <a:rPr lang="en-US" altLang="it-IT" sz="3200" dirty="0" smtClean="0">
                <a:solidFill>
                  <a:srgbClr val="00B0F0"/>
                </a:solidFill>
              </a:rPr>
              <a:t> di </a:t>
            </a:r>
            <a:r>
              <a:rPr lang="en-US" altLang="it-IT" sz="3200" dirty="0" err="1" smtClean="0">
                <a:solidFill>
                  <a:srgbClr val="00B0F0"/>
                </a:solidFill>
              </a:rPr>
              <a:t>ossidoriduzione</a:t>
            </a:r>
            <a:r>
              <a:rPr lang="en-US" altLang="it-IT" sz="3200" dirty="0" smtClean="0">
                <a:solidFill>
                  <a:srgbClr val="00B0F0"/>
                </a:solidFill>
              </a:rPr>
              <a:t> (o </a:t>
            </a:r>
            <a:r>
              <a:rPr lang="en-US" altLang="it-IT" sz="3200" dirty="0" err="1" smtClean="0">
                <a:solidFill>
                  <a:srgbClr val="00B0F0"/>
                </a:solidFill>
              </a:rPr>
              <a:t>reazioni</a:t>
            </a:r>
            <a:r>
              <a:rPr lang="en-US" altLang="it-IT" sz="3200" dirty="0" smtClean="0">
                <a:solidFill>
                  <a:srgbClr val="00B0F0"/>
                </a:solidFill>
              </a:rPr>
              <a:t> redox).</a:t>
            </a:r>
          </a:p>
        </p:txBody>
      </p:sp>
    </p:spTree>
    <p:extLst>
      <p:ext uri="{BB962C8B-B14F-4D97-AF65-F5344CB8AC3E}">
        <p14:creationId xmlns:p14="http://schemas.microsoft.com/office/powerpoint/2010/main" val="347881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 txBox="1">
            <a:spLocks/>
          </p:cNvSpPr>
          <p:nvPr/>
        </p:nvSpPr>
        <p:spPr>
          <a:xfrm>
            <a:off x="304800" y="762000"/>
            <a:ext cx="86868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sz="2000" b="1" dirty="0" smtClean="0"/>
              <a:t>Il </a:t>
            </a:r>
            <a:r>
              <a:rPr lang="it-IT" sz="2000" b="1" dirty="0" smtClean="0"/>
              <a:t>numero totale di elettroni della </a:t>
            </a:r>
            <a:r>
              <a:rPr lang="it-IT" sz="2000" b="1" dirty="0" err="1" smtClean="0"/>
              <a:t>semireazione</a:t>
            </a:r>
            <a:r>
              <a:rPr lang="it-IT" sz="2000" b="1" dirty="0" smtClean="0"/>
              <a:t> di ossidazione e quello della reazione di riduzione devono essere uguali 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390650" y="1576249"/>
            <a:ext cx="6096000" cy="1321951"/>
            <a:chOff x="1905000" y="5410200"/>
            <a:chExt cx="6096000" cy="1321951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1905000" y="5562600"/>
              <a:ext cx="60960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spcAft>
                  <a:spcPts val="600"/>
                </a:spcAft>
                <a:defRPr/>
              </a:pPr>
              <a:endParaRPr lang="it-IT" sz="2000" dirty="0" smtClean="0"/>
            </a:p>
            <a:p>
              <a:pPr lvl="0" algn="just">
                <a:spcAft>
                  <a:spcPts val="600"/>
                </a:spcAft>
                <a:defRPr/>
              </a:pPr>
              <a:r>
                <a:rPr lang="it-IT" sz="2000" dirty="0" smtClean="0"/>
                <a:t>	</a:t>
              </a:r>
              <a:r>
                <a:rPr lang="it-IT" sz="2000" dirty="0" smtClean="0">
                  <a:solidFill>
                    <a:srgbClr val="00B050"/>
                  </a:solidFill>
                </a:rPr>
                <a:t>4</a:t>
              </a:r>
              <a:r>
                <a:rPr lang="it-IT" sz="2000" dirty="0" smtClean="0">
                  <a:solidFill>
                    <a:srgbClr val="7030A0"/>
                  </a:solidFill>
                </a:rPr>
                <a:t> </a:t>
              </a:r>
              <a:r>
                <a:rPr lang="it-IT" sz="2000" dirty="0" smtClean="0"/>
                <a:t>Fe</a:t>
              </a:r>
              <a:r>
                <a:rPr lang="it-IT" sz="2000" b="1" baseline="30000" dirty="0" smtClean="0"/>
                <a:t>0</a:t>
              </a:r>
              <a:r>
                <a:rPr lang="it-IT" sz="2000" dirty="0" smtClean="0"/>
                <a:t> + </a:t>
              </a:r>
              <a:r>
                <a:rPr lang="it-IT" sz="2000" dirty="0" smtClean="0">
                  <a:solidFill>
                    <a:schemeClr val="accent1">
                      <a:lumMod val="75000"/>
                    </a:schemeClr>
                  </a:solidFill>
                </a:rPr>
                <a:t>3</a:t>
              </a:r>
              <a:r>
                <a:rPr lang="it-IT" sz="2000" dirty="0" smtClean="0"/>
                <a:t> O</a:t>
              </a:r>
              <a:r>
                <a:rPr lang="it-IT" sz="2000" baseline="-25000" dirty="0" smtClean="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  <a:r>
                <a:rPr lang="it-IT" sz="2000" b="1" baseline="30000" dirty="0" smtClean="0"/>
                <a:t>0</a:t>
              </a:r>
              <a:r>
                <a:rPr lang="it-IT" sz="2000" baseline="-25000" dirty="0" smtClean="0"/>
                <a:t>	         </a:t>
              </a:r>
              <a:r>
                <a:rPr lang="it-IT" sz="2000" dirty="0" smtClean="0">
                  <a:solidFill>
                    <a:srgbClr val="00B050"/>
                  </a:solidFill>
                </a:rPr>
                <a:t>4</a:t>
              </a:r>
              <a:r>
                <a:rPr lang="it-IT" sz="2000" dirty="0" smtClean="0"/>
                <a:t> Fe</a:t>
              </a:r>
              <a:r>
                <a:rPr lang="it-IT" sz="2000" b="1" baseline="30000" dirty="0" smtClean="0"/>
                <a:t>3+</a:t>
              </a:r>
              <a:r>
                <a:rPr lang="it-IT" sz="2000" dirty="0" smtClean="0"/>
                <a:t> +  </a:t>
              </a:r>
              <a:r>
                <a:rPr lang="it-IT" sz="2000" dirty="0" smtClean="0">
                  <a:solidFill>
                    <a:schemeClr val="accent1">
                      <a:lumMod val="75000"/>
                    </a:schemeClr>
                  </a:solidFill>
                </a:rPr>
                <a:t>6 </a:t>
              </a:r>
              <a:r>
                <a:rPr lang="it-IT" sz="2000" dirty="0" smtClean="0"/>
                <a:t>O</a:t>
              </a:r>
              <a:r>
                <a:rPr lang="it-IT" sz="2000" b="1" baseline="30000" dirty="0" smtClean="0"/>
                <a:t>2-</a:t>
              </a:r>
            </a:p>
            <a:p>
              <a:endParaRPr lang="it-IT" sz="2000" dirty="0"/>
            </a:p>
          </p:txBody>
        </p:sp>
        <p:cxnSp>
          <p:nvCxnSpPr>
            <p:cNvPr id="13" name="Connettore 2 25"/>
            <p:cNvCxnSpPr/>
            <p:nvPr/>
          </p:nvCxnSpPr>
          <p:spPr>
            <a:xfrm>
              <a:off x="4343400" y="6172200"/>
              <a:ext cx="6096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uppo 33"/>
            <p:cNvGrpSpPr/>
            <p:nvPr/>
          </p:nvGrpSpPr>
          <p:grpSpPr>
            <a:xfrm>
              <a:off x="3200400" y="6248400"/>
              <a:ext cx="2212182" cy="306388"/>
              <a:chOff x="1599406" y="6248400"/>
              <a:chExt cx="2212182" cy="306388"/>
            </a:xfrm>
          </p:grpSpPr>
          <p:cxnSp>
            <p:nvCxnSpPr>
              <p:cNvPr id="24" name="Connettore 1 29"/>
              <p:cNvCxnSpPr/>
              <p:nvPr/>
            </p:nvCxnSpPr>
            <p:spPr>
              <a:xfrm rot="5400000">
                <a:off x="1447800" y="6400800"/>
                <a:ext cx="304800" cy="1588"/>
              </a:xfrm>
              <a:prstGeom prst="line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ttore 1 30"/>
              <p:cNvCxnSpPr/>
              <p:nvPr/>
            </p:nvCxnSpPr>
            <p:spPr>
              <a:xfrm rot="5400000">
                <a:off x="3658394" y="6400006"/>
                <a:ext cx="304800" cy="1588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med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1 32"/>
              <p:cNvCxnSpPr/>
              <p:nvPr/>
            </p:nvCxnSpPr>
            <p:spPr>
              <a:xfrm>
                <a:off x="1600200" y="6553200"/>
                <a:ext cx="2209800" cy="1588"/>
              </a:xfrm>
              <a:prstGeom prst="line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o 38"/>
            <p:cNvGrpSpPr/>
            <p:nvPr/>
          </p:nvGrpSpPr>
          <p:grpSpPr>
            <a:xfrm rot="10800000">
              <a:off x="3886200" y="5715000"/>
              <a:ext cx="2362200" cy="306388"/>
              <a:chOff x="1599406" y="6248400"/>
              <a:chExt cx="2212182" cy="306388"/>
            </a:xfrm>
          </p:grpSpPr>
          <p:cxnSp>
            <p:nvCxnSpPr>
              <p:cNvPr id="21" name="Connettore 1 39"/>
              <p:cNvCxnSpPr/>
              <p:nvPr/>
            </p:nvCxnSpPr>
            <p:spPr>
              <a:xfrm rot="5400000">
                <a:off x="1447800" y="6400800"/>
                <a:ext cx="304800" cy="1588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ttore 1 40"/>
              <p:cNvCxnSpPr/>
              <p:nvPr/>
            </p:nvCxnSpPr>
            <p:spPr>
              <a:xfrm rot="5400000">
                <a:off x="3658394" y="6400006"/>
                <a:ext cx="304800" cy="1588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headEnd type="none" w="med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1 41"/>
              <p:cNvCxnSpPr/>
              <p:nvPr/>
            </p:nvCxnSpPr>
            <p:spPr>
              <a:xfrm>
                <a:off x="1600200" y="6553200"/>
                <a:ext cx="2209800" cy="1588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CasellaDiTesto 18"/>
            <p:cNvSpPr txBox="1"/>
            <p:nvPr/>
          </p:nvSpPr>
          <p:spPr>
            <a:xfrm>
              <a:off x="3886200" y="5410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chemeClr val="accent1">
                      <a:lumMod val="75000"/>
                    </a:schemeClr>
                  </a:solidFill>
                </a:rPr>
                <a:t>RED: 6 x (+2 e</a:t>
              </a:r>
              <a:r>
                <a:rPr lang="it-IT" b="1" baseline="30000" dirty="0" smtClean="0">
                  <a:solidFill>
                    <a:schemeClr val="accent1">
                      <a:lumMod val="75000"/>
                    </a:schemeClr>
                  </a:solidFill>
                </a:rPr>
                <a:t>-</a:t>
              </a:r>
              <a:r>
                <a:rPr lang="it-IT" b="1" dirty="0" smtClean="0">
                  <a:solidFill>
                    <a:schemeClr val="accent1">
                      <a:lumMod val="75000"/>
                    </a:schemeClr>
                  </a:solidFill>
                </a:rPr>
                <a:t>) = +12 e</a:t>
              </a:r>
              <a:r>
                <a:rPr lang="it-IT" b="1" baseline="30000" dirty="0" smtClean="0">
                  <a:solidFill>
                    <a:schemeClr val="accent1">
                      <a:lumMod val="75000"/>
                    </a:schemeClr>
                  </a:solidFill>
                </a:rPr>
                <a:t>-</a:t>
              </a:r>
              <a:endParaRPr lang="it-IT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200400" y="62484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00B050"/>
                  </a:solidFill>
                </a:rPr>
                <a:t>OX: 4 x (-3 e</a:t>
              </a:r>
              <a:r>
                <a:rPr lang="it-IT" b="1" baseline="30000" dirty="0" smtClean="0">
                  <a:solidFill>
                    <a:srgbClr val="00B050"/>
                  </a:solidFill>
                </a:rPr>
                <a:t>-</a:t>
              </a:r>
              <a:r>
                <a:rPr lang="it-IT" b="1" dirty="0" smtClean="0">
                  <a:solidFill>
                    <a:srgbClr val="00B050"/>
                  </a:solidFill>
                </a:rPr>
                <a:t>) = -12 e</a:t>
              </a:r>
              <a:r>
                <a:rPr lang="it-IT" b="1" baseline="30000" dirty="0" smtClean="0">
                  <a:solidFill>
                    <a:srgbClr val="00B050"/>
                  </a:solidFill>
                </a:rPr>
                <a:t>-</a:t>
              </a:r>
              <a:endParaRPr lang="it-IT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637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0"/>
            <a:ext cx="8001000" cy="792162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00B0F0"/>
                </a:solidFill>
              </a:rPr>
              <a:t>Bilanciamento delle reazioni redox: metodo del numero di ossidazione</a:t>
            </a:r>
            <a:endParaRPr lang="it-IT" sz="3200" dirty="0">
              <a:solidFill>
                <a:srgbClr val="00B0F0"/>
              </a:solidFill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263951" y="762000"/>
            <a:ext cx="877845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it-IT" sz="1600" dirty="0" smtClean="0"/>
              <a:t>Per bilanciare le reazioni di ossidoriduzione è necessario considerare: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b="1" dirty="0" smtClean="0"/>
              <a:t>elettroni</a:t>
            </a:r>
            <a:r>
              <a:rPr lang="it-IT" dirty="0" smtClean="0"/>
              <a:t> (lo stesso numero totale di elettroni deve essere acquistato dall’elemento che si riduce e perso dall’elemento che si ossida)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b="1" dirty="0" smtClean="0"/>
              <a:t>carica </a:t>
            </a:r>
            <a:r>
              <a:rPr lang="it-IT" dirty="0" smtClean="0"/>
              <a:t>(come per le altre equazioni)</a:t>
            </a:r>
          </a:p>
          <a:p>
            <a:pPr marL="274320" lvl="0" indent="-274320">
              <a:buFont typeface="Arial" pitchFamily="34" charset="0"/>
              <a:buChar char="•"/>
              <a:defRPr/>
            </a:pPr>
            <a:r>
              <a:rPr lang="it-IT" b="1" dirty="0" smtClean="0"/>
              <a:t>massa </a:t>
            </a:r>
            <a:r>
              <a:rPr lang="it-IT" dirty="0" smtClean="0"/>
              <a:t>(come per le altre equazioni)</a:t>
            </a:r>
            <a:endParaRPr lang="it-IT" b="1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it-IT" dirty="0" smtClean="0"/>
              <a:t> </a:t>
            </a:r>
            <a:endParaRPr kumimoji="0" lang="it-IT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3" name="Segnaposto contenuto 2"/>
          <p:cNvSpPr txBox="1">
            <a:spLocks/>
          </p:cNvSpPr>
          <p:nvPr/>
        </p:nvSpPr>
        <p:spPr>
          <a:xfrm>
            <a:off x="381000" y="2067768"/>
            <a:ext cx="7162800" cy="4637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Aft>
                <a:spcPts val="600"/>
              </a:spcAft>
              <a:defRPr/>
            </a:pPr>
            <a:endParaRPr lang="it-IT" sz="200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76200" y="2438400"/>
            <a:ext cx="88738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primo metodo parte dall’analisi dei numeri di ossidazione degli elementi che partecipano allo scambio di elettroni. In base alla variazione del </a:t>
            </a:r>
            <a:r>
              <a:rPr lang="it-IT" dirty="0" err="1" smtClean="0"/>
              <a:t>n.o</a:t>
            </a:r>
            <a:r>
              <a:rPr lang="it-IT" dirty="0" smtClean="0"/>
              <a:t>., si scrive il numero di elettroni (</a:t>
            </a:r>
            <a:r>
              <a:rPr lang="el-GR" dirty="0"/>
              <a:t>Δ</a:t>
            </a:r>
            <a:r>
              <a:rPr lang="it-IT" dirty="0" smtClean="0"/>
              <a:t>n) persi o acquistati dagli </a:t>
            </a:r>
            <a:r>
              <a:rPr lang="it-IT" b="1" dirty="0" smtClean="0"/>
              <a:t>atomi dei reagenti</a:t>
            </a:r>
            <a:r>
              <a:rPr lang="it-IT" dirty="0" smtClean="0"/>
              <a:t>, </a:t>
            </a:r>
            <a:r>
              <a:rPr lang="el-GR" dirty="0" smtClean="0"/>
              <a:t>Δ</a:t>
            </a:r>
            <a:r>
              <a:rPr lang="it-IT" dirty="0" smtClean="0"/>
              <a:t>n, nel passare da reagente a prodotto. Ad esempio, nell’esempio precedente: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072" y="3221012"/>
            <a:ext cx="6096528" cy="1164437"/>
          </a:xfrm>
          <a:prstGeom prst="rect">
            <a:avLst/>
          </a:prstGeom>
        </p:spPr>
      </p:pic>
      <p:cxnSp>
        <p:nvCxnSpPr>
          <p:cNvPr id="77" name="Connettore 2 25"/>
          <p:cNvCxnSpPr/>
          <p:nvPr/>
        </p:nvCxnSpPr>
        <p:spPr>
          <a:xfrm>
            <a:off x="4000500" y="380164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76200" y="3592548"/>
            <a:ext cx="896620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el-GR" dirty="0"/>
              <a:t>Δ</a:t>
            </a:r>
            <a:r>
              <a:rPr lang="it-IT" dirty="0" smtClean="0"/>
              <a:t>n (Fe):  </a:t>
            </a:r>
            <a:r>
              <a:rPr lang="it-IT" b="1" dirty="0" smtClean="0"/>
              <a:t>3 e</a:t>
            </a:r>
            <a:r>
              <a:rPr lang="it-IT" b="1" baseline="30000" dirty="0" smtClean="0"/>
              <a:t>-</a:t>
            </a:r>
            <a:r>
              <a:rPr lang="it-IT" b="1" dirty="0" smtClean="0"/>
              <a:t> </a:t>
            </a:r>
          </a:p>
          <a:p>
            <a:r>
              <a:rPr lang="el-GR" dirty="0"/>
              <a:t>Δ</a:t>
            </a:r>
            <a:r>
              <a:rPr lang="it-IT" dirty="0"/>
              <a:t>n </a:t>
            </a:r>
            <a:r>
              <a:rPr lang="it-IT" dirty="0" smtClean="0"/>
              <a:t>(O):  2 x 2 e</a:t>
            </a:r>
            <a:r>
              <a:rPr lang="it-IT" baseline="30000" dirty="0" smtClean="0"/>
              <a:t>- </a:t>
            </a:r>
            <a:r>
              <a:rPr lang="it-IT" dirty="0" smtClean="0"/>
              <a:t>= </a:t>
            </a:r>
            <a:r>
              <a:rPr lang="it-IT" b="1" dirty="0" smtClean="0"/>
              <a:t>4 e</a:t>
            </a:r>
            <a:r>
              <a:rPr lang="it-IT" b="1" baseline="30000" dirty="0" smtClean="0"/>
              <a:t>-         </a:t>
            </a:r>
            <a:r>
              <a:rPr lang="it-IT" dirty="0" smtClean="0"/>
              <a:t>(nel caso dell’ossigeno, devo moltiplicare per 2 perché </a:t>
            </a:r>
            <a:r>
              <a:rPr lang="it-IT" b="1" dirty="0" smtClean="0"/>
              <a:t>nei reagenti </a:t>
            </a:r>
            <a:r>
              <a:rPr lang="it-IT" dirty="0" smtClean="0"/>
              <a:t>		         appare come O</a:t>
            </a:r>
            <a:r>
              <a:rPr lang="it-IT" baseline="-25000" dirty="0" smtClean="0"/>
              <a:t>2</a:t>
            </a:r>
            <a:r>
              <a:rPr lang="it-IT" dirty="0" smtClean="0"/>
              <a:t>) </a:t>
            </a:r>
          </a:p>
          <a:p>
            <a:r>
              <a:rPr lang="it-IT" dirty="0" smtClean="0"/>
              <a:t>Tali elettroni vanno bilanciati, aggiungendo </a:t>
            </a:r>
            <a:r>
              <a:rPr lang="it-IT" b="1" dirty="0" smtClean="0"/>
              <a:t>ai reagenti </a:t>
            </a:r>
            <a:r>
              <a:rPr lang="it-IT" dirty="0" smtClean="0"/>
              <a:t>gli opportuni coefficienti stechiometrici):</a:t>
            </a:r>
          </a:p>
          <a:p>
            <a:endParaRPr lang="it-IT" dirty="0" smtClean="0"/>
          </a:p>
          <a:p>
            <a:pPr lvl="0"/>
            <a:r>
              <a:rPr lang="it-IT" dirty="0" smtClean="0">
                <a:solidFill>
                  <a:srgbClr val="00B050"/>
                </a:solidFill>
              </a:rPr>
              <a:t>   4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/>
              <a:t>Fe</a:t>
            </a:r>
            <a:r>
              <a:rPr lang="it-IT" b="1" baseline="30000" dirty="0"/>
              <a:t>0</a:t>
            </a:r>
            <a:r>
              <a:rPr lang="it-IT" dirty="0"/>
              <a:t> +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it-IT" dirty="0"/>
              <a:t> </a:t>
            </a:r>
            <a:r>
              <a:rPr lang="it-IT" dirty="0" smtClean="0"/>
              <a:t>O</a:t>
            </a:r>
            <a:r>
              <a:rPr lang="it-IT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b="1" baseline="30000" dirty="0" smtClean="0"/>
              <a:t>0  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aseline="-25000" dirty="0" smtClean="0"/>
              <a:t> </a:t>
            </a:r>
            <a:r>
              <a:rPr lang="it-IT" dirty="0" smtClean="0"/>
              <a:t> Fe</a:t>
            </a:r>
            <a:r>
              <a:rPr lang="it-IT" b="1" baseline="30000" dirty="0" smtClean="0"/>
              <a:t>3</a:t>
            </a:r>
            <a:r>
              <a:rPr lang="it-IT" b="1" baseline="30000" dirty="0"/>
              <a:t>+</a:t>
            </a:r>
            <a:r>
              <a:rPr lang="it-IT" dirty="0"/>
              <a:t> +  </a:t>
            </a:r>
            <a:r>
              <a:rPr lang="it-IT" dirty="0" smtClean="0"/>
              <a:t>O</a:t>
            </a:r>
            <a:r>
              <a:rPr lang="it-IT" b="1" baseline="30000" dirty="0" smtClean="0"/>
              <a:t>2-   </a:t>
            </a:r>
          </a:p>
          <a:p>
            <a:pPr lvl="0"/>
            <a:endParaRPr lang="it-IT" b="1" baseline="30000" dirty="0"/>
          </a:p>
          <a:p>
            <a:pPr lvl="0"/>
            <a:r>
              <a:rPr lang="it-IT" dirty="0" smtClean="0"/>
              <a:t>A questo punto, procedo al bilanciamento della massa nelle coppie redox, e quindi la carica e le masse degli altri atomi</a:t>
            </a:r>
          </a:p>
          <a:p>
            <a:pPr lvl="0"/>
            <a:r>
              <a:rPr lang="it-IT" dirty="0" smtClean="0">
                <a:solidFill>
                  <a:srgbClr val="00B050"/>
                </a:solidFill>
              </a:rPr>
              <a:t>4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/>
              <a:t>Fe</a:t>
            </a:r>
            <a:r>
              <a:rPr lang="it-IT" b="1" baseline="30000" dirty="0"/>
              <a:t>0</a:t>
            </a:r>
            <a:r>
              <a:rPr lang="it-IT" dirty="0"/>
              <a:t> +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it-IT" dirty="0"/>
              <a:t> </a:t>
            </a:r>
            <a:r>
              <a:rPr lang="it-IT" dirty="0" smtClean="0"/>
              <a:t>O</a:t>
            </a:r>
            <a:r>
              <a:rPr lang="it-IT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b="1" baseline="30000" dirty="0" smtClean="0"/>
              <a:t>0         </a:t>
            </a:r>
            <a:r>
              <a:rPr lang="it-IT" b="1" baseline="30000" dirty="0"/>
              <a:t>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aseline="-25000" dirty="0"/>
              <a:t> 	         </a:t>
            </a:r>
            <a:r>
              <a:rPr lang="it-IT" dirty="0">
                <a:solidFill>
                  <a:srgbClr val="00B050"/>
                </a:solidFill>
              </a:rPr>
              <a:t>4</a:t>
            </a:r>
            <a:r>
              <a:rPr lang="it-IT" dirty="0"/>
              <a:t> Fe</a:t>
            </a:r>
            <a:r>
              <a:rPr lang="it-IT" b="1" baseline="30000" dirty="0"/>
              <a:t>3+</a:t>
            </a:r>
            <a:r>
              <a:rPr lang="it-IT" dirty="0"/>
              <a:t> + 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6 </a:t>
            </a:r>
            <a:r>
              <a:rPr lang="it-IT" dirty="0"/>
              <a:t>O</a:t>
            </a:r>
            <a:r>
              <a:rPr lang="it-IT" b="1" baseline="30000" dirty="0"/>
              <a:t>2-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548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914400"/>
            <a:ext cx="8458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52400" y="228600"/>
            <a:ext cx="88392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r>
              <a:rPr lang="it-IT" dirty="0" smtClean="0"/>
              <a:t>   </a:t>
            </a:r>
            <a:r>
              <a:rPr lang="it-IT" u="sng" dirty="0" smtClean="0"/>
              <a:t>Esempi</a:t>
            </a:r>
            <a:r>
              <a:rPr lang="it-IT" dirty="0" smtClean="0"/>
              <a:t>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Bilanciare le seguenti reazioni di ossidoriduzione: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sz="2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   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MnCl</a:t>
            </a:r>
            <a:r>
              <a:rPr lang="it-IT" baseline="-25000" dirty="0" smtClean="0"/>
              <a:t>2</a:t>
            </a:r>
            <a:r>
              <a:rPr lang="it-IT" dirty="0" smtClean="0"/>
              <a:t> +   HNO</a:t>
            </a:r>
            <a:r>
              <a:rPr lang="it-IT" baseline="-25000" dirty="0" smtClean="0"/>
              <a:t>3</a:t>
            </a:r>
            <a:r>
              <a:rPr lang="it-IT" dirty="0" smtClean="0"/>
              <a:t> +    </a:t>
            </a:r>
            <a:r>
              <a:rPr lang="it-IT" dirty="0" err="1" smtClean="0"/>
              <a:t>HCl</a:t>
            </a:r>
            <a:r>
              <a:rPr lang="it-IT" dirty="0" smtClean="0"/>
              <a:t>		NO +    MnCl</a:t>
            </a:r>
            <a:r>
              <a:rPr lang="it-IT" baseline="-25000" dirty="0" smtClean="0"/>
              <a:t>4</a:t>
            </a:r>
            <a:r>
              <a:rPr lang="it-IT" dirty="0" smtClean="0"/>
              <a:t> + 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  ClO</a:t>
            </a:r>
            <a:r>
              <a:rPr lang="it-IT" baseline="-25000" dirty="0" smtClean="0"/>
              <a:t>3</a:t>
            </a:r>
            <a:r>
              <a:rPr lang="it-IT" b="1" baseline="30000" dirty="0" smtClean="0"/>
              <a:t>-</a:t>
            </a:r>
            <a:r>
              <a:rPr lang="it-IT" dirty="0" smtClean="0"/>
              <a:t> +     Fe</a:t>
            </a:r>
            <a:r>
              <a:rPr lang="it-IT" baseline="30000" dirty="0" smtClean="0"/>
              <a:t>2+ </a:t>
            </a:r>
            <a:r>
              <a:rPr lang="it-IT" dirty="0" smtClean="0"/>
              <a:t>+    </a:t>
            </a:r>
            <a:r>
              <a:rPr lang="it-IT" dirty="0" err="1" smtClean="0"/>
              <a:t>H</a:t>
            </a:r>
            <a:r>
              <a:rPr lang="it-IT" baseline="30000" dirty="0" err="1" smtClean="0"/>
              <a:t>+</a:t>
            </a:r>
            <a:r>
              <a:rPr lang="it-IT" dirty="0" smtClean="0"/>
              <a:t>	            Cl</a:t>
            </a:r>
            <a:r>
              <a:rPr lang="it-IT" b="1" baseline="30000" dirty="0" smtClean="0"/>
              <a:t>-</a:t>
            </a:r>
            <a:r>
              <a:rPr lang="it-IT" dirty="0" smtClean="0"/>
              <a:t> +    Fe</a:t>
            </a:r>
            <a:r>
              <a:rPr lang="it-IT" baseline="30000" dirty="0" smtClean="0"/>
              <a:t>3+</a:t>
            </a:r>
            <a:r>
              <a:rPr lang="it-IT" dirty="0" smtClean="0"/>
              <a:t> + 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  SO</a:t>
            </a:r>
            <a:r>
              <a:rPr lang="it-IT" baseline="-25000" dirty="0" smtClean="0"/>
              <a:t>2</a:t>
            </a:r>
            <a:r>
              <a:rPr lang="it-IT" dirty="0" smtClean="0"/>
              <a:t> +    ClO</a:t>
            </a:r>
            <a:r>
              <a:rPr lang="it-IT" baseline="-25000" dirty="0" smtClean="0"/>
              <a:t>2</a:t>
            </a:r>
            <a:r>
              <a:rPr lang="it-IT" b="1" baseline="30000" dirty="0" smtClean="0"/>
              <a:t>-</a:t>
            </a:r>
            <a:r>
              <a:rPr lang="it-IT" dirty="0" smtClean="0"/>
              <a:t> +   OH</a:t>
            </a:r>
            <a:r>
              <a:rPr lang="it-IT" b="1" baseline="30000" dirty="0" smtClean="0"/>
              <a:t>-</a:t>
            </a:r>
            <a:r>
              <a:rPr lang="it-IT" dirty="0" smtClean="0"/>
              <a:t>	           SO</a:t>
            </a:r>
            <a:r>
              <a:rPr lang="it-IT" baseline="-25000" dirty="0" smtClean="0"/>
              <a:t>4</a:t>
            </a:r>
            <a:r>
              <a:rPr lang="it-IT" baseline="30000" dirty="0" smtClean="0"/>
              <a:t>2</a:t>
            </a:r>
            <a:r>
              <a:rPr lang="it-IT" b="1" baseline="30000" dirty="0" smtClean="0"/>
              <a:t>-</a:t>
            </a:r>
            <a:r>
              <a:rPr lang="it-IT" dirty="0" smtClean="0"/>
              <a:t> +    Cl</a:t>
            </a:r>
            <a:r>
              <a:rPr lang="it-IT" b="1" baseline="30000" dirty="0" smtClean="0"/>
              <a:t>-</a:t>
            </a:r>
            <a:r>
              <a:rPr lang="it-IT" dirty="0" smtClean="0"/>
              <a:t> +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6</a:t>
            </a:fld>
            <a:endParaRPr lang="it-IT"/>
          </a:p>
        </p:txBody>
      </p:sp>
      <p:cxnSp>
        <p:nvCxnSpPr>
          <p:cNvPr id="62" name="Connettore 2 25"/>
          <p:cNvCxnSpPr/>
          <p:nvPr/>
        </p:nvCxnSpPr>
        <p:spPr>
          <a:xfrm>
            <a:off x="2895600" y="1784350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2"/>
          <p:cNvSpPr txBox="1"/>
          <p:nvPr/>
        </p:nvSpPr>
        <p:spPr>
          <a:xfrm>
            <a:off x="6172200" y="10784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6172200" y="13832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Cloro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17"/>
          <p:cNvSpPr txBox="1"/>
          <p:nvPr/>
        </p:nvSpPr>
        <p:spPr>
          <a:xfrm>
            <a:off x="6172200" y="1688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6172200" y="19928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4" name="Connettore 2 25"/>
          <p:cNvCxnSpPr/>
          <p:nvPr/>
        </p:nvCxnSpPr>
        <p:spPr>
          <a:xfrm>
            <a:off x="2667000" y="37322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25"/>
          <p:cNvCxnSpPr/>
          <p:nvPr/>
        </p:nvCxnSpPr>
        <p:spPr>
          <a:xfrm>
            <a:off x="2743200" y="56372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2"/>
          <p:cNvSpPr txBox="1"/>
          <p:nvPr/>
        </p:nvSpPr>
        <p:spPr>
          <a:xfrm>
            <a:off x="5791200" y="3048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6" name="TextBox 16"/>
          <p:cNvSpPr txBox="1"/>
          <p:nvPr/>
        </p:nvSpPr>
        <p:spPr>
          <a:xfrm>
            <a:off x="5791200" y="3352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Carica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7" name="TextBox 17"/>
          <p:cNvSpPr txBox="1"/>
          <p:nvPr/>
        </p:nvSpPr>
        <p:spPr>
          <a:xfrm>
            <a:off x="5791200" y="3657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8" name="TextBox 20"/>
          <p:cNvSpPr txBox="1"/>
          <p:nvPr/>
        </p:nvSpPr>
        <p:spPr>
          <a:xfrm>
            <a:off x="5791200" y="3962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3" name="TextBox 2"/>
          <p:cNvSpPr txBox="1"/>
          <p:nvPr/>
        </p:nvSpPr>
        <p:spPr>
          <a:xfrm>
            <a:off x="5943600" y="4953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4" name="TextBox 16"/>
          <p:cNvSpPr txBox="1"/>
          <p:nvPr/>
        </p:nvSpPr>
        <p:spPr>
          <a:xfrm>
            <a:off x="5943600" y="5257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Carica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5" name="TextBox 17"/>
          <p:cNvSpPr txBox="1"/>
          <p:nvPr/>
        </p:nvSpPr>
        <p:spPr>
          <a:xfrm>
            <a:off x="5943600" y="556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6" name="TextBox 20"/>
          <p:cNvSpPr txBox="1"/>
          <p:nvPr/>
        </p:nvSpPr>
        <p:spPr>
          <a:xfrm>
            <a:off x="5943600" y="586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2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914400"/>
            <a:ext cx="8458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52400" y="228600"/>
            <a:ext cx="88392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r>
              <a:rPr lang="it-IT" dirty="0" smtClean="0"/>
              <a:t>   </a:t>
            </a:r>
            <a:r>
              <a:rPr lang="it-IT" u="sng" dirty="0" smtClean="0"/>
              <a:t>Esempi</a:t>
            </a:r>
            <a:r>
              <a:rPr lang="it-IT" dirty="0" smtClean="0"/>
              <a:t>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Bilanciare le seguenti reazioni di ossidoriduzione: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sz="2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sz="2000" dirty="0" smtClean="0"/>
              <a:t>      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MnCl</a:t>
            </a:r>
            <a:r>
              <a:rPr lang="it-IT" baseline="-25000" dirty="0" smtClean="0"/>
              <a:t>2</a:t>
            </a:r>
            <a:r>
              <a:rPr lang="it-IT" dirty="0" smtClean="0"/>
              <a:t> +   HNO</a:t>
            </a:r>
            <a:r>
              <a:rPr lang="it-IT" baseline="-25000" dirty="0" smtClean="0"/>
              <a:t>3</a:t>
            </a:r>
            <a:r>
              <a:rPr lang="it-IT" dirty="0" smtClean="0"/>
              <a:t> +    </a:t>
            </a:r>
            <a:r>
              <a:rPr lang="it-IT" dirty="0" err="1" smtClean="0"/>
              <a:t>HCl</a:t>
            </a:r>
            <a:r>
              <a:rPr lang="it-IT" dirty="0" smtClean="0"/>
              <a:t>		NO +    MnCl</a:t>
            </a:r>
            <a:r>
              <a:rPr lang="it-IT" baseline="-25000" dirty="0" smtClean="0"/>
              <a:t>4</a:t>
            </a:r>
            <a:r>
              <a:rPr lang="it-IT" dirty="0" smtClean="0"/>
              <a:t> + 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  ClO</a:t>
            </a:r>
            <a:r>
              <a:rPr lang="it-IT" baseline="-25000" dirty="0" smtClean="0"/>
              <a:t>3</a:t>
            </a:r>
            <a:r>
              <a:rPr lang="it-IT" b="1" baseline="30000" dirty="0" smtClean="0"/>
              <a:t>-</a:t>
            </a:r>
            <a:r>
              <a:rPr lang="it-IT" dirty="0" smtClean="0"/>
              <a:t> +     Fe</a:t>
            </a:r>
            <a:r>
              <a:rPr lang="it-IT" baseline="30000" dirty="0" smtClean="0"/>
              <a:t>2+ </a:t>
            </a:r>
            <a:r>
              <a:rPr lang="it-IT" dirty="0" smtClean="0"/>
              <a:t>+    </a:t>
            </a:r>
            <a:r>
              <a:rPr lang="it-IT" dirty="0" err="1" smtClean="0"/>
              <a:t>H</a:t>
            </a:r>
            <a:r>
              <a:rPr lang="it-IT" baseline="30000" dirty="0" err="1" smtClean="0"/>
              <a:t>+</a:t>
            </a:r>
            <a:r>
              <a:rPr lang="it-IT" dirty="0" smtClean="0"/>
              <a:t>	            Cl</a:t>
            </a:r>
            <a:r>
              <a:rPr lang="it-IT" b="1" baseline="30000" dirty="0" smtClean="0"/>
              <a:t>-</a:t>
            </a:r>
            <a:r>
              <a:rPr lang="it-IT" dirty="0" smtClean="0"/>
              <a:t> +    Fe</a:t>
            </a:r>
            <a:r>
              <a:rPr lang="it-IT" baseline="30000" dirty="0" smtClean="0"/>
              <a:t>3+</a:t>
            </a:r>
            <a:r>
              <a:rPr lang="it-IT" dirty="0" smtClean="0"/>
              <a:t> + 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b="1" baseline="-25000" dirty="0" smtClean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it-IT" dirty="0" smtClean="0"/>
              <a:t>         SO</a:t>
            </a:r>
            <a:r>
              <a:rPr lang="it-IT" baseline="-25000" dirty="0" smtClean="0"/>
              <a:t>2</a:t>
            </a:r>
            <a:r>
              <a:rPr lang="it-IT" dirty="0" smtClean="0"/>
              <a:t> +    ClO</a:t>
            </a:r>
            <a:r>
              <a:rPr lang="it-IT" baseline="-25000" dirty="0" smtClean="0"/>
              <a:t>2</a:t>
            </a:r>
            <a:r>
              <a:rPr lang="it-IT" b="1" baseline="30000" dirty="0" smtClean="0"/>
              <a:t>-</a:t>
            </a:r>
            <a:r>
              <a:rPr lang="it-IT" dirty="0" smtClean="0"/>
              <a:t> +   OH</a:t>
            </a:r>
            <a:r>
              <a:rPr lang="it-IT" b="1" baseline="30000" dirty="0" smtClean="0"/>
              <a:t>-</a:t>
            </a:r>
            <a:r>
              <a:rPr lang="it-IT" dirty="0" smtClean="0"/>
              <a:t>	           SO</a:t>
            </a:r>
            <a:r>
              <a:rPr lang="it-IT" baseline="-25000" dirty="0" smtClean="0"/>
              <a:t>4</a:t>
            </a:r>
            <a:r>
              <a:rPr lang="it-IT" baseline="30000" dirty="0" smtClean="0"/>
              <a:t>2</a:t>
            </a:r>
            <a:r>
              <a:rPr lang="it-IT" b="1" baseline="30000" dirty="0" smtClean="0"/>
              <a:t>-</a:t>
            </a:r>
            <a:r>
              <a:rPr lang="it-IT" dirty="0" smtClean="0"/>
              <a:t> +    Cl</a:t>
            </a:r>
            <a:r>
              <a:rPr lang="it-IT" b="1" baseline="30000" dirty="0" smtClean="0"/>
              <a:t>-</a:t>
            </a:r>
            <a:r>
              <a:rPr lang="it-IT" dirty="0" smtClean="0"/>
              <a:t> +   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6A5A-7EAA-4DB4-B3BA-B3FCA63BD357}" type="slidenum">
              <a:rPr lang="it-IT" smtClean="0"/>
              <a:pPr/>
              <a:t>7</a:t>
            </a:fld>
            <a:endParaRPr lang="it-IT"/>
          </a:p>
        </p:txBody>
      </p:sp>
      <p:cxnSp>
        <p:nvCxnSpPr>
          <p:cNvPr id="62" name="Connettore 2 25"/>
          <p:cNvCxnSpPr/>
          <p:nvPr/>
        </p:nvCxnSpPr>
        <p:spPr>
          <a:xfrm>
            <a:off x="2895600" y="1784350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2"/>
          <p:cNvSpPr txBox="1"/>
          <p:nvPr/>
        </p:nvSpPr>
        <p:spPr>
          <a:xfrm>
            <a:off x="6172200" y="10784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6172200" y="13832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Cloro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17"/>
          <p:cNvSpPr txBox="1"/>
          <p:nvPr/>
        </p:nvSpPr>
        <p:spPr>
          <a:xfrm>
            <a:off x="6172200" y="1688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18"/>
          <p:cNvSpPr txBox="1"/>
          <p:nvPr/>
        </p:nvSpPr>
        <p:spPr>
          <a:xfrm>
            <a:off x="1295400" y="162458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19"/>
          <p:cNvSpPr txBox="1"/>
          <p:nvPr/>
        </p:nvSpPr>
        <p:spPr>
          <a:xfrm>
            <a:off x="5257800" y="1624584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6172200" y="19928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1524000" y="1860550"/>
            <a:ext cx="391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+5</a:t>
            </a:r>
            <a:endParaRPr lang="it-IT" sz="1600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3810000" y="1860550"/>
            <a:ext cx="391454" cy="349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+2</a:t>
            </a:r>
            <a:endParaRPr lang="it-IT" sz="16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533400" y="1447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+2</a:t>
            </a:r>
            <a:endParaRPr lang="it-IT" sz="1600" b="1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4495800" y="1447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+4</a:t>
            </a:r>
            <a:endParaRPr lang="it-IT" sz="1600" b="1" dirty="0"/>
          </a:p>
        </p:txBody>
      </p:sp>
      <p:grpSp>
        <p:nvGrpSpPr>
          <p:cNvPr id="2" name="Gruppo 30"/>
          <p:cNvGrpSpPr/>
          <p:nvPr/>
        </p:nvGrpSpPr>
        <p:grpSpPr>
          <a:xfrm>
            <a:off x="759618" y="1992868"/>
            <a:ext cx="3964782" cy="306388"/>
            <a:chOff x="1599406" y="6248400"/>
            <a:chExt cx="2212182" cy="306388"/>
          </a:xfrm>
        </p:grpSpPr>
        <p:cxnSp>
          <p:nvCxnSpPr>
            <p:cNvPr id="32" name="Connettore 1 31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o 34"/>
          <p:cNvGrpSpPr/>
          <p:nvPr/>
        </p:nvGrpSpPr>
        <p:grpSpPr>
          <a:xfrm rot="10800000">
            <a:off x="1676400" y="1329137"/>
            <a:ext cx="2286000" cy="316067"/>
            <a:chOff x="1599406" y="6248400"/>
            <a:chExt cx="2212182" cy="306388"/>
          </a:xfrm>
        </p:grpSpPr>
        <p:cxnSp>
          <p:nvCxnSpPr>
            <p:cNvPr id="36" name="Connettore 1 35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asellaDiTesto 38"/>
          <p:cNvSpPr txBox="1"/>
          <p:nvPr/>
        </p:nvSpPr>
        <p:spPr>
          <a:xfrm>
            <a:off x="1676400" y="102235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RED: +3 e</a:t>
            </a:r>
            <a:r>
              <a:rPr lang="it-IT" b="1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751990" y="1981200"/>
            <a:ext cx="221742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OX: -2 e</a:t>
            </a:r>
            <a:r>
              <a:rPr lang="it-IT" b="1" baseline="30000" dirty="0" smtClean="0">
                <a:solidFill>
                  <a:srgbClr val="00B050"/>
                </a:solidFill>
              </a:rPr>
              <a:t>-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41" name="TextBox 19"/>
          <p:cNvSpPr txBox="1"/>
          <p:nvPr/>
        </p:nvSpPr>
        <p:spPr>
          <a:xfrm>
            <a:off x="41910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19"/>
          <p:cNvSpPr txBox="1"/>
          <p:nvPr/>
        </p:nvSpPr>
        <p:spPr>
          <a:xfrm>
            <a:off x="3581400" y="102235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18"/>
          <p:cNvSpPr txBox="1"/>
          <p:nvPr/>
        </p:nvSpPr>
        <p:spPr>
          <a:xfrm>
            <a:off x="2133600" y="162458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Connettore 2 25"/>
          <p:cNvCxnSpPr/>
          <p:nvPr/>
        </p:nvCxnSpPr>
        <p:spPr>
          <a:xfrm>
            <a:off x="2667000" y="37322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8"/>
          <p:cNvSpPr txBox="1"/>
          <p:nvPr/>
        </p:nvSpPr>
        <p:spPr>
          <a:xfrm>
            <a:off x="1295400" y="3505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609600" y="3710742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+5 </a:t>
            </a:r>
            <a:endParaRPr lang="it-IT" sz="1600" b="1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3505200" y="3710742"/>
            <a:ext cx="391454" cy="349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-1</a:t>
            </a:r>
            <a:endParaRPr lang="it-IT" sz="1600" b="1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1524000" y="3352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+2 </a:t>
            </a:r>
            <a:endParaRPr lang="it-IT" sz="1600" b="1" dirty="0"/>
          </a:p>
        </p:txBody>
      </p:sp>
      <p:sp>
        <p:nvSpPr>
          <p:cNvPr id="53" name="CasellaDiTesto 52"/>
          <p:cNvSpPr txBox="1"/>
          <p:nvPr/>
        </p:nvSpPr>
        <p:spPr>
          <a:xfrm>
            <a:off x="4114800" y="3352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+3</a:t>
            </a:r>
            <a:endParaRPr lang="it-IT" sz="1600" b="1" dirty="0"/>
          </a:p>
        </p:txBody>
      </p:sp>
      <p:grpSp>
        <p:nvGrpSpPr>
          <p:cNvPr id="4" name="Gruppo 53"/>
          <p:cNvGrpSpPr/>
          <p:nvPr/>
        </p:nvGrpSpPr>
        <p:grpSpPr>
          <a:xfrm>
            <a:off x="1684028" y="3859796"/>
            <a:ext cx="2659372" cy="331204"/>
            <a:chOff x="1599406" y="6248400"/>
            <a:chExt cx="2212182" cy="306388"/>
          </a:xfrm>
        </p:grpSpPr>
        <p:cxnSp>
          <p:nvCxnSpPr>
            <p:cNvPr id="55" name="Connettore 1 54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o 57"/>
          <p:cNvGrpSpPr/>
          <p:nvPr/>
        </p:nvGrpSpPr>
        <p:grpSpPr>
          <a:xfrm rot="10800000">
            <a:off x="838200" y="3265330"/>
            <a:ext cx="2819400" cy="316067"/>
            <a:chOff x="1599406" y="6248400"/>
            <a:chExt cx="2212182" cy="306388"/>
          </a:xfrm>
        </p:grpSpPr>
        <p:cxnSp>
          <p:nvCxnSpPr>
            <p:cNvPr id="59" name="Connettore 1 58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CasellaDiTesto 62"/>
          <p:cNvSpPr txBox="1"/>
          <p:nvPr/>
        </p:nvSpPr>
        <p:spPr>
          <a:xfrm>
            <a:off x="838200" y="29718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RED: +6 e</a:t>
            </a:r>
            <a:r>
              <a:rPr lang="it-IT" b="1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1676400" y="3848128"/>
            <a:ext cx="221742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OX: -1 e</a:t>
            </a:r>
            <a:r>
              <a:rPr lang="it-IT" b="1" baseline="30000" dirty="0" smtClean="0">
                <a:solidFill>
                  <a:srgbClr val="00B050"/>
                </a:solidFill>
              </a:rPr>
              <a:t>-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65" name="TextBox 19"/>
          <p:cNvSpPr txBox="1"/>
          <p:nvPr/>
        </p:nvSpPr>
        <p:spPr>
          <a:xfrm>
            <a:off x="3962400" y="384812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TextBox 19"/>
          <p:cNvSpPr txBox="1"/>
          <p:nvPr/>
        </p:nvSpPr>
        <p:spPr>
          <a:xfrm>
            <a:off x="3276600" y="2971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TextBox 18"/>
          <p:cNvSpPr txBox="1"/>
          <p:nvPr/>
        </p:nvSpPr>
        <p:spPr>
          <a:xfrm>
            <a:off x="4724400" y="3517392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0" name="Connettore 2 25"/>
          <p:cNvCxnSpPr/>
          <p:nvPr/>
        </p:nvCxnSpPr>
        <p:spPr>
          <a:xfrm>
            <a:off x="2743200" y="5637212"/>
            <a:ext cx="609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/>
          <p:cNvSpPr txBox="1"/>
          <p:nvPr/>
        </p:nvSpPr>
        <p:spPr>
          <a:xfrm>
            <a:off x="1295400" y="5605046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+3 </a:t>
            </a:r>
            <a:endParaRPr lang="it-IT" sz="1600" b="1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4267200" y="5594350"/>
            <a:ext cx="391454" cy="349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-1</a:t>
            </a:r>
            <a:endParaRPr lang="it-IT" sz="1600" b="1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533400" y="5257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+4 </a:t>
            </a:r>
            <a:endParaRPr lang="it-IT" sz="1600" b="1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3352800" y="5257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+6</a:t>
            </a:r>
            <a:endParaRPr lang="it-IT" sz="1600" b="1" dirty="0"/>
          </a:p>
        </p:txBody>
      </p:sp>
      <p:grpSp>
        <p:nvGrpSpPr>
          <p:cNvPr id="6" name="Gruppo 82"/>
          <p:cNvGrpSpPr/>
          <p:nvPr/>
        </p:nvGrpSpPr>
        <p:grpSpPr>
          <a:xfrm>
            <a:off x="762000" y="5802868"/>
            <a:ext cx="2819400" cy="306388"/>
            <a:chOff x="1599406" y="6248400"/>
            <a:chExt cx="2212182" cy="306388"/>
          </a:xfrm>
        </p:grpSpPr>
        <p:cxnSp>
          <p:nvCxnSpPr>
            <p:cNvPr id="84" name="Connettore 1 83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rgbClr val="00B050"/>
              </a:solidFill>
              <a:headEnd type="triangl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89"/>
          <p:cNvGrpSpPr/>
          <p:nvPr/>
        </p:nvGrpSpPr>
        <p:grpSpPr>
          <a:xfrm rot="10800000">
            <a:off x="1524000" y="5170328"/>
            <a:ext cx="2971800" cy="316067"/>
            <a:chOff x="1599406" y="6248400"/>
            <a:chExt cx="2212182" cy="306388"/>
          </a:xfrm>
        </p:grpSpPr>
        <p:cxnSp>
          <p:nvCxnSpPr>
            <p:cNvPr id="91" name="Connettore 1 90"/>
            <p:cNvCxnSpPr/>
            <p:nvPr/>
          </p:nvCxnSpPr>
          <p:spPr>
            <a:xfrm rot="5400000">
              <a:off x="1447800" y="6400800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/>
            <p:nvPr/>
          </p:nvCxnSpPr>
          <p:spPr>
            <a:xfrm rot="5400000">
              <a:off x="3658394" y="6400006"/>
              <a:ext cx="304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/>
            <p:nvPr/>
          </p:nvCxnSpPr>
          <p:spPr>
            <a:xfrm>
              <a:off x="1600200" y="6553200"/>
              <a:ext cx="2209800" cy="158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CasellaDiTesto 93"/>
          <p:cNvSpPr txBox="1"/>
          <p:nvPr/>
        </p:nvSpPr>
        <p:spPr>
          <a:xfrm>
            <a:off x="1524000" y="48768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RED: +4 e</a:t>
            </a:r>
            <a:r>
              <a:rPr lang="it-IT" b="1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762000" y="5791200"/>
            <a:ext cx="221742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OX: -2 e</a:t>
            </a:r>
            <a:r>
              <a:rPr lang="it-IT" b="1" baseline="30000" dirty="0" smtClean="0">
                <a:solidFill>
                  <a:srgbClr val="00B050"/>
                </a:solidFill>
              </a:rPr>
              <a:t>-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96" name="TextBox 19"/>
          <p:cNvSpPr txBox="1"/>
          <p:nvPr/>
        </p:nvSpPr>
        <p:spPr>
          <a:xfrm>
            <a:off x="3124200" y="5791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7" name="TextBox 19"/>
          <p:cNvSpPr txBox="1"/>
          <p:nvPr/>
        </p:nvSpPr>
        <p:spPr>
          <a:xfrm>
            <a:off x="4038600" y="4876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TextBox 18"/>
          <p:cNvSpPr txBox="1"/>
          <p:nvPr/>
        </p:nvSpPr>
        <p:spPr>
          <a:xfrm>
            <a:off x="381000" y="162458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" name="TextBox 18"/>
          <p:cNvSpPr txBox="1"/>
          <p:nvPr/>
        </p:nvSpPr>
        <p:spPr>
          <a:xfrm>
            <a:off x="3657600" y="162458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TextBox 18"/>
          <p:cNvSpPr txBox="1"/>
          <p:nvPr/>
        </p:nvSpPr>
        <p:spPr>
          <a:xfrm>
            <a:off x="4343400" y="162458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8"/>
          <p:cNvSpPr txBox="1"/>
          <p:nvPr/>
        </p:nvSpPr>
        <p:spPr>
          <a:xfrm>
            <a:off x="3962400" y="3505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2"/>
          <p:cNvSpPr txBox="1"/>
          <p:nvPr/>
        </p:nvSpPr>
        <p:spPr>
          <a:xfrm>
            <a:off x="5791200" y="3048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6" name="TextBox 16"/>
          <p:cNvSpPr txBox="1"/>
          <p:nvPr/>
        </p:nvSpPr>
        <p:spPr>
          <a:xfrm>
            <a:off x="5791200" y="3352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Carica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7" name="TextBox 17"/>
          <p:cNvSpPr txBox="1"/>
          <p:nvPr/>
        </p:nvSpPr>
        <p:spPr>
          <a:xfrm>
            <a:off x="5791200" y="3657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8" name="TextBox 20"/>
          <p:cNvSpPr txBox="1"/>
          <p:nvPr/>
        </p:nvSpPr>
        <p:spPr>
          <a:xfrm>
            <a:off x="5791200" y="3962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9" name="TextBox 18"/>
          <p:cNvSpPr txBox="1"/>
          <p:nvPr/>
        </p:nvSpPr>
        <p:spPr>
          <a:xfrm>
            <a:off x="457200" y="3505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0" name="TextBox 18"/>
          <p:cNvSpPr txBox="1"/>
          <p:nvPr/>
        </p:nvSpPr>
        <p:spPr>
          <a:xfrm>
            <a:off x="3352800" y="3505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1" name="TextBox 18"/>
          <p:cNvSpPr txBox="1"/>
          <p:nvPr/>
        </p:nvSpPr>
        <p:spPr>
          <a:xfrm>
            <a:off x="2057400" y="3505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3" name="TextBox 2"/>
          <p:cNvSpPr txBox="1"/>
          <p:nvPr/>
        </p:nvSpPr>
        <p:spPr>
          <a:xfrm>
            <a:off x="5943600" y="4953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Elettroni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4" name="TextBox 16"/>
          <p:cNvSpPr txBox="1"/>
          <p:nvPr/>
        </p:nvSpPr>
        <p:spPr>
          <a:xfrm>
            <a:off x="5943600" y="5257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Carica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5" name="TextBox 17"/>
          <p:cNvSpPr txBox="1"/>
          <p:nvPr/>
        </p:nvSpPr>
        <p:spPr>
          <a:xfrm>
            <a:off x="5943600" y="556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Idrogeno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6" name="TextBox 20"/>
          <p:cNvSpPr txBox="1"/>
          <p:nvPr/>
        </p:nvSpPr>
        <p:spPr>
          <a:xfrm>
            <a:off x="5943600" y="586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Atomi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Ossigeno</a:t>
            </a:r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7" name="TextBox 18"/>
          <p:cNvSpPr txBox="1"/>
          <p:nvPr/>
        </p:nvSpPr>
        <p:spPr>
          <a:xfrm>
            <a:off x="1143000" y="542239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8" name="TextBox 18"/>
          <p:cNvSpPr txBox="1"/>
          <p:nvPr/>
        </p:nvSpPr>
        <p:spPr>
          <a:xfrm>
            <a:off x="4724400" y="5410724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9" name="TextBox 18"/>
          <p:cNvSpPr txBox="1"/>
          <p:nvPr/>
        </p:nvSpPr>
        <p:spPr>
          <a:xfrm>
            <a:off x="4114800" y="542239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0" name="TextBox 18"/>
          <p:cNvSpPr txBox="1"/>
          <p:nvPr/>
        </p:nvSpPr>
        <p:spPr>
          <a:xfrm>
            <a:off x="457200" y="542239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1" name="TextBox 18"/>
          <p:cNvSpPr txBox="1"/>
          <p:nvPr/>
        </p:nvSpPr>
        <p:spPr>
          <a:xfrm>
            <a:off x="3352800" y="542239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" name="TextBox 18"/>
          <p:cNvSpPr txBox="1"/>
          <p:nvPr/>
        </p:nvSpPr>
        <p:spPr>
          <a:xfrm>
            <a:off x="1981200" y="542239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0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481849" y="843923"/>
            <a:ext cx="8106337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dirty="0" smtClean="0"/>
              <a:t>Ossidazione</a:t>
            </a:r>
            <a:r>
              <a:rPr lang="it-IT" sz="1800" dirty="0" smtClean="0"/>
              <a:t>: cessione di elettroni da parte di un atomo in una specie chimica, </a:t>
            </a:r>
            <a:r>
              <a:rPr lang="it-IT" sz="1800" u="sng" dirty="0" smtClean="0"/>
              <a:t>aumento del suo numero di ossidazione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dirty="0" smtClean="0"/>
              <a:t>Riduzione</a:t>
            </a:r>
            <a:r>
              <a:rPr lang="it-IT" sz="1800" dirty="0" smtClean="0"/>
              <a:t>: acquisizione di elettroni da parte di un atomo in una specie chimica, </a:t>
            </a:r>
            <a:r>
              <a:rPr lang="it-IT" sz="1800" u="sng" dirty="0" smtClean="0"/>
              <a:t>diminuzione del suo numero di ossidazione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/>
              <a:t>Il metodo delle </a:t>
            </a:r>
            <a:r>
              <a:rPr lang="it-IT" sz="1800" dirty="0" err="1" smtClean="0"/>
              <a:t>semireazioni</a:t>
            </a:r>
            <a:r>
              <a:rPr lang="it-IT" sz="1800" dirty="0" smtClean="0"/>
              <a:t> consiste nel separare le specie atomiche coinvolte nelle semireazioni di </a:t>
            </a:r>
            <a:r>
              <a:rPr lang="it-IT" sz="1800" b="1" dirty="0" smtClean="0"/>
              <a:t>riduzione </a:t>
            </a:r>
            <a:r>
              <a:rPr lang="it-IT" sz="1800" dirty="0" smtClean="0"/>
              <a:t>e di </a:t>
            </a:r>
            <a:r>
              <a:rPr lang="it-IT" sz="1800" b="1" dirty="0" smtClean="0"/>
              <a:t>ossidazione</a:t>
            </a:r>
            <a:r>
              <a:rPr lang="it-IT" sz="1800" dirty="0" smtClean="0"/>
              <a:t> e bilanciare queste separatamente</a:t>
            </a:r>
            <a:r>
              <a:rPr lang="it-IT" sz="1800" dirty="0"/>
              <a:t> </a:t>
            </a:r>
            <a:r>
              <a:rPr lang="it-IT" sz="1800" dirty="0" smtClean="0"/>
              <a:t>come se fossero normali reazioni.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710" y="184785"/>
            <a:ext cx="8070477" cy="809251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0070C0"/>
                </a:solidFill>
              </a:rPr>
              <a:t>Bilanciamento con il metodo delle semireazioni</a:t>
            </a:r>
            <a:endParaRPr lang="it-IT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66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it-IT" sz="1800" i="1" dirty="0" smtClean="0"/>
                  <a:t>Esempio: Bilanciare </a:t>
                </a:r>
                <a:r>
                  <a:rPr lang="it-IT" sz="1800" i="1" dirty="0"/>
                  <a:t>la seguente reazione che avviene in ambiente </a:t>
                </a:r>
                <a:r>
                  <a:rPr lang="it-IT" sz="1800" i="1" dirty="0" smtClean="0"/>
                  <a:t>acido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𝑀𝑛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it-IT" sz="1800" dirty="0" smtClean="0"/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49" y="212987"/>
                <a:ext cx="8095223" cy="974768"/>
              </a:xfrm>
              <a:prstGeom prst="rect">
                <a:avLst/>
              </a:prstGeom>
              <a:blipFill>
                <a:blip r:embed="rId2"/>
                <a:stretch>
                  <a:fillRect l="-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/>
          <p:cNvSpPr txBox="1">
            <a:spLocks/>
          </p:cNvSpPr>
          <p:nvPr/>
        </p:nvSpPr>
        <p:spPr>
          <a:xfrm>
            <a:off x="4950217" y="612275"/>
            <a:ext cx="387374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/>
              <a:t>1.</a:t>
            </a:r>
            <a:r>
              <a:rPr lang="it-IT" sz="1800" dirty="0" smtClean="0"/>
              <a:t> Attribuire gli </a:t>
            </a:r>
            <a:r>
              <a:rPr lang="it-IT" sz="1800" b="1" dirty="0" smtClean="0"/>
              <a:t>stati di ossidazione </a:t>
            </a:r>
            <a:r>
              <a:rPr lang="it-IT" sz="1800" dirty="0" smtClean="0"/>
              <a:t>e riconoscere </a:t>
            </a:r>
            <a:r>
              <a:rPr lang="it-IT" sz="1800" b="1" dirty="0" smtClean="0"/>
              <a:t>la specie che si riduce e quella che si ossida.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73289" y="525966"/>
            <a:ext cx="3698216" cy="343682"/>
            <a:chOff x="573289" y="708846"/>
            <a:chExt cx="3698216" cy="343682"/>
          </a:xfrm>
        </p:grpSpPr>
        <p:sp>
          <p:nvSpPr>
            <p:cNvPr id="5" name="TextBox 4"/>
            <p:cNvSpPr txBox="1"/>
            <p:nvPr/>
          </p:nvSpPr>
          <p:spPr>
            <a:xfrm>
              <a:off x="573289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+7</a:t>
              </a:r>
              <a:endParaRPr lang="it-IT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71860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-2</a:t>
              </a:r>
              <a:endParaRPr lang="it-IT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59863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-1</a:t>
              </a:r>
              <a:endParaRPr lang="it-IT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20666" y="708846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0</a:t>
              </a:r>
              <a:endParaRPr lang="it-IT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34097" y="708846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/>
                <a:t>+</a:t>
              </a:r>
              <a:r>
                <a:rPr lang="it-IT" sz="1600" dirty="0" smtClean="0"/>
                <a:t>2</a:t>
              </a:r>
              <a:endParaRPr lang="it-IT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73351" y="713974"/>
              <a:ext cx="450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+1</a:t>
              </a:r>
              <a:endParaRPr lang="it-IT" sz="16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75713" y="1099544"/>
            <a:ext cx="3340080" cy="697695"/>
            <a:chOff x="775713" y="1282424"/>
            <a:chExt cx="3340080" cy="697695"/>
          </a:xfrm>
        </p:grpSpPr>
        <p:cxnSp>
          <p:nvCxnSpPr>
            <p:cNvPr id="37" name="Elbow Connector 36"/>
            <p:cNvCxnSpPr/>
            <p:nvPr/>
          </p:nvCxnSpPr>
          <p:spPr>
            <a:xfrm rot="5400000" flipV="1">
              <a:off x="1945655" y="112482"/>
              <a:ext cx="115" cy="2340000"/>
            </a:xfrm>
            <a:prstGeom prst="bentConnector3">
              <a:avLst>
                <a:gd name="adj1" fmla="val 334706087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/>
            <p:nvPr/>
          </p:nvCxnSpPr>
          <p:spPr>
            <a:xfrm rot="5400000" flipV="1">
              <a:off x="3042132" y="369610"/>
              <a:ext cx="115" cy="1836000"/>
            </a:xfrm>
            <a:prstGeom prst="bentConnector3">
              <a:avLst>
                <a:gd name="adj1" fmla="val 589146087"/>
              </a:avLst>
            </a:prstGeom>
            <a:ln w="252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96191" y="1339578"/>
              <a:ext cx="621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RED</a:t>
              </a:r>
              <a:endParaRPr lang="it-IT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94664" y="1610787"/>
              <a:ext cx="621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/>
                <a:t>OX</a:t>
              </a:r>
              <a:endParaRPr lang="it-IT" b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81849" y="1993114"/>
            <a:ext cx="8259947" cy="1344263"/>
            <a:chOff x="481849" y="2175994"/>
            <a:chExt cx="8259947" cy="13442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573289" y="3047278"/>
                  <a:ext cx="4120896" cy="47297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it-IT" sz="1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it-IT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it-IT" sz="1800" b="1" dirty="0" smtClean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289" y="3047278"/>
                  <a:ext cx="4120896" cy="47297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8" name="Group 47"/>
            <p:cNvGrpSpPr/>
            <p:nvPr/>
          </p:nvGrpSpPr>
          <p:grpSpPr>
            <a:xfrm>
              <a:off x="481849" y="2175994"/>
              <a:ext cx="8095223" cy="990695"/>
              <a:chOff x="481849" y="2175994"/>
              <a:chExt cx="8095223" cy="990695"/>
            </a:xfrm>
          </p:grpSpPr>
          <p:sp>
            <p:nvSpPr>
              <p:cNvPr id="45" name="Content Placeholder 2"/>
              <p:cNvSpPr txBox="1">
                <a:spLocks/>
              </p:cNvSpPr>
              <p:nvPr/>
            </p:nvSpPr>
            <p:spPr>
              <a:xfrm>
                <a:off x="481849" y="2175994"/>
                <a:ext cx="8095223" cy="974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1800" b="1" dirty="0" smtClean="0"/>
                  <a:t>2. </a:t>
                </a:r>
                <a:r>
                  <a:rPr lang="it-IT" sz="1800" dirty="0" smtClean="0"/>
                  <a:t>Si separano la reazione di riduzione e quella di ossidazione, tenendo conto della dissociazione delle specie ioniche in soluzione:</a:t>
                </a:r>
              </a:p>
            </p:txBody>
          </p:sp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81849" y="2782544"/>
                <a:ext cx="8095223" cy="384145"/>
              </a:xfrm>
              <a:prstGeom prst="rect">
                <a:avLst/>
              </a:prstGeom>
            </p:spPr>
            <p:txBody>
              <a:bodyPr vert="horz" lIns="91440" tIns="45720" rIns="91440" bIns="45720" numCol="2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1800" b="1" dirty="0" smtClean="0">
                    <a:solidFill>
                      <a:srgbClr val="FF0000"/>
                    </a:solidFill>
                  </a:rPr>
                  <a:t>OX</a:t>
                </a:r>
              </a:p>
              <a:p>
                <a:pPr marL="0" indent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1800" b="1" dirty="0" smtClean="0">
                    <a:solidFill>
                      <a:srgbClr val="0070C0"/>
                    </a:solidFill>
                  </a:rPr>
                  <a:t>RED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Content Placeholder 2"/>
                <p:cNvSpPr txBox="1">
                  <a:spLocks/>
                </p:cNvSpPr>
                <p:nvPr/>
              </p:nvSpPr>
              <p:spPr>
                <a:xfrm>
                  <a:off x="4529460" y="3052120"/>
                  <a:ext cx="4212336" cy="46813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it-IT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𝑴𝒏</m:t>
                        </m:r>
                        <m:sSubSup>
                          <m:sSubSupPr>
                            <m:ctrlP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  <m:r>
                          <a:rPr lang="it-IT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𝑴𝒏</m:t>
                            </m:r>
                          </m:e>
                          <m:sup>
                            <m: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it-IT" sz="1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it-IT" sz="1800" b="1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9460" y="3052120"/>
                  <a:ext cx="4212336" cy="46813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3" name="Content Placeholder 2"/>
          <p:cNvSpPr txBox="1">
            <a:spLocks/>
          </p:cNvSpPr>
          <p:nvPr/>
        </p:nvSpPr>
        <p:spPr>
          <a:xfrm>
            <a:off x="481849" y="3306802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/>
              <a:t>3. </a:t>
            </a:r>
            <a:r>
              <a:rPr lang="it-IT" sz="1800" dirty="0" smtClean="0"/>
              <a:t>Bilanciare il </a:t>
            </a:r>
            <a:r>
              <a:rPr lang="it-IT" sz="1800" b="1" dirty="0" smtClean="0"/>
              <a:t>numero di atomi dell’elemento che viene ossidato o ridotto</a:t>
            </a:r>
            <a:r>
              <a:rPr lang="it-IT" sz="1800" dirty="0" smtClean="0"/>
              <a:t>. Per le semireazioni nell’esempio, i numeri di atomi di O e Mn sono già bilanciati.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/>
              <a:t>4. </a:t>
            </a:r>
            <a:r>
              <a:rPr lang="it-IT" sz="1800" dirty="0" smtClean="0"/>
              <a:t>Aggiungere</a:t>
            </a:r>
            <a:r>
              <a:rPr lang="it-IT" sz="1800" b="1" dirty="0" smtClean="0"/>
              <a:t> </a:t>
            </a:r>
            <a:r>
              <a:rPr lang="it-IT" sz="1800" dirty="0" smtClean="0"/>
              <a:t>gli</a:t>
            </a:r>
            <a:r>
              <a:rPr lang="it-IT" sz="1800" b="1" dirty="0" smtClean="0"/>
              <a:t> elettroni ceduti o acquisiti </a:t>
            </a:r>
            <a:r>
              <a:rPr lang="it-IT" sz="1800" dirty="0" smtClean="0"/>
              <a:t>in base alla variazione del numero di ossidazione.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ontent Placeholder 2"/>
              <p:cNvSpPr txBox="1">
                <a:spLocks/>
              </p:cNvSpPr>
              <p:nvPr/>
            </p:nvSpPr>
            <p:spPr>
              <a:xfrm>
                <a:off x="573288" y="4726726"/>
                <a:ext cx="4120896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1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8" y="4726726"/>
                <a:ext cx="4120896" cy="4729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ontent Placeholder 2"/>
              <p:cNvSpPr txBox="1">
                <a:spLocks/>
              </p:cNvSpPr>
              <p:nvPr/>
            </p:nvSpPr>
            <p:spPr>
              <a:xfrm>
                <a:off x="4529459" y="4731568"/>
                <a:ext cx="4212336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it-IT" sz="18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459" y="4731568"/>
                <a:ext cx="4212336" cy="468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Content Placeholder 2"/>
          <p:cNvSpPr txBox="1">
            <a:spLocks/>
          </p:cNvSpPr>
          <p:nvPr/>
        </p:nvSpPr>
        <p:spPr>
          <a:xfrm>
            <a:off x="481847" y="5170089"/>
            <a:ext cx="8095223" cy="974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/>
              <a:t>5. </a:t>
            </a:r>
            <a:r>
              <a:rPr lang="it-IT" sz="1800" dirty="0"/>
              <a:t>Per ciascuna delle semireazioni, </a:t>
            </a:r>
            <a:r>
              <a:rPr lang="it-IT" sz="1800" b="1" dirty="0"/>
              <a:t>bilanciare le </a:t>
            </a:r>
            <a:r>
              <a:rPr lang="it-IT" sz="1800" dirty="0"/>
              <a:t>cariche tra i reagenti e tra i prodotti aggiungendo </a:t>
            </a:r>
            <a:r>
              <a:rPr lang="it-IT" sz="1800" b="1" dirty="0"/>
              <a:t>ioni H</a:t>
            </a:r>
            <a:r>
              <a:rPr lang="it-IT" sz="1800" b="1" baseline="30000" dirty="0"/>
              <a:t>+</a:t>
            </a:r>
            <a:r>
              <a:rPr lang="it-IT" sz="1800" b="1" dirty="0"/>
              <a:t> </a:t>
            </a:r>
            <a:r>
              <a:rPr lang="it-IT" sz="1800" dirty="0"/>
              <a:t>se la reazione avviene in </a:t>
            </a:r>
            <a:r>
              <a:rPr lang="it-IT" sz="1800" b="1" dirty="0"/>
              <a:t>ambiente acido</a:t>
            </a:r>
            <a:r>
              <a:rPr lang="it-IT" sz="1800" dirty="0"/>
              <a:t>, o </a:t>
            </a:r>
            <a:r>
              <a:rPr lang="it-IT" sz="1800" b="1" dirty="0"/>
              <a:t>ioni OH</a:t>
            </a:r>
            <a:r>
              <a:rPr lang="it-IT" sz="1800" b="1" baseline="30000" dirty="0"/>
              <a:t>-</a:t>
            </a:r>
            <a:r>
              <a:rPr lang="it-IT" sz="1800" b="1" dirty="0"/>
              <a:t> </a:t>
            </a:r>
            <a:r>
              <a:rPr lang="it-IT" sz="1800" dirty="0"/>
              <a:t>se la reazione avviene in</a:t>
            </a:r>
            <a:r>
              <a:rPr lang="it-IT" sz="1800" b="1" dirty="0"/>
              <a:t> ambiente basico</a:t>
            </a:r>
            <a:r>
              <a:rPr lang="it-IT" sz="1800" dirty="0"/>
              <a:t>.</a:t>
            </a:r>
            <a:endParaRPr lang="it-IT" sz="18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ontent Placeholder 2"/>
              <p:cNvSpPr txBox="1">
                <a:spLocks/>
              </p:cNvSpPr>
              <p:nvPr/>
            </p:nvSpPr>
            <p:spPr>
              <a:xfrm>
                <a:off x="808547" y="6129389"/>
                <a:ext cx="3650377" cy="472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it-IT" sz="1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47" y="6129389"/>
                <a:ext cx="3650377" cy="4729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ontent Placeholder 2"/>
              <p:cNvSpPr txBox="1">
                <a:spLocks/>
              </p:cNvSpPr>
              <p:nvPr/>
            </p:nvSpPr>
            <p:spPr>
              <a:xfrm>
                <a:off x="4785624" y="6129389"/>
                <a:ext cx="3809734" cy="4681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𝑴𝒏</m:t>
                      </m:r>
                      <m:sSubSup>
                        <m:sSub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it-IT" sz="18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it-IT" sz="1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it-IT" sz="1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𝑴𝒏</m:t>
                          </m:r>
                        </m:e>
                        <m:sup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it-IT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it-IT" sz="18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624" y="6129389"/>
                <a:ext cx="3809734" cy="468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18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" grpId="0" uiExpand="1" build="p"/>
      <p:bldP spid="54" grpId="0"/>
      <p:bldP spid="56" grpId="0"/>
      <p:bldP spid="63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3997</TotalTime>
  <Words>1248</Words>
  <Application>Microsoft Office PowerPoint</Application>
  <PresentationFormat>Presentazione su schermo (4:3)</PresentationFormat>
  <Paragraphs>283</Paragraphs>
  <Slides>13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Theme</vt:lpstr>
      <vt:lpstr>Reazioni chimiche</vt:lpstr>
      <vt:lpstr>Bilanciamento delle equazioni chimiche</vt:lpstr>
      <vt:lpstr>Presentazione standard di PowerPoint</vt:lpstr>
      <vt:lpstr>Presentazione standard di PowerPoint</vt:lpstr>
      <vt:lpstr>Bilanciamento delle reazioni redox: metodo del numero di ossidazione</vt:lpstr>
      <vt:lpstr>Presentazione standard di PowerPoint</vt:lpstr>
      <vt:lpstr>Presentazione standard di PowerPoint</vt:lpstr>
      <vt:lpstr>Bilanciamento con il metodo delle semireazioni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Reazioni di disproporzione (o dismutazione)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Chimica Generale e Inorganica con Esercitazioni</dc:title>
  <dc:creator>rita de zorzi</dc:creator>
  <cp:lastModifiedBy>Michele</cp:lastModifiedBy>
  <cp:revision>247</cp:revision>
  <dcterms:created xsi:type="dcterms:W3CDTF">2020-07-11T12:16:55Z</dcterms:created>
  <dcterms:modified xsi:type="dcterms:W3CDTF">2024-11-12T17:25:48Z</dcterms:modified>
</cp:coreProperties>
</file>